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Override PartName="/ppt/notesSlides/notesSlide27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31"/>
  </p:notesMasterIdLst>
  <p:sldIdLst>
    <p:sldId id="318" r:id="rId2"/>
    <p:sldId id="325" r:id="rId3"/>
    <p:sldId id="356" r:id="rId4"/>
    <p:sldId id="319" r:id="rId5"/>
    <p:sldId id="277" r:id="rId6"/>
    <p:sldId id="326" r:id="rId7"/>
    <p:sldId id="327" r:id="rId8"/>
    <p:sldId id="328" r:id="rId9"/>
    <p:sldId id="329" r:id="rId10"/>
    <p:sldId id="347" r:id="rId11"/>
    <p:sldId id="348" r:id="rId12"/>
    <p:sldId id="349" r:id="rId13"/>
    <p:sldId id="330" r:id="rId14"/>
    <p:sldId id="331" r:id="rId15"/>
    <p:sldId id="332" r:id="rId16"/>
    <p:sldId id="351" r:id="rId17"/>
    <p:sldId id="352" r:id="rId18"/>
    <p:sldId id="333" r:id="rId19"/>
    <p:sldId id="334" r:id="rId20"/>
    <p:sldId id="353" r:id="rId21"/>
    <p:sldId id="335" r:id="rId22"/>
    <p:sldId id="354" r:id="rId23"/>
    <p:sldId id="337" r:id="rId24"/>
    <p:sldId id="338" r:id="rId25"/>
    <p:sldId id="339" r:id="rId26"/>
    <p:sldId id="340" r:id="rId27"/>
    <p:sldId id="341" r:id="rId28"/>
    <p:sldId id="342" r:id="rId29"/>
    <p:sldId id="355" r:id="rId3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00"/>
    <a:srgbClr val="0033CC"/>
    <a:srgbClr val="FD9D73"/>
    <a:srgbClr val="006600"/>
    <a:srgbClr val="FFCCFF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 autoAdjust="0"/>
    <p:restoredTop sz="94658" autoAdjust="0"/>
  </p:normalViewPr>
  <p:slideViewPr>
    <p:cSldViewPr>
      <p:cViewPr varScale="1">
        <p:scale>
          <a:sx n="69" d="100"/>
          <a:sy n="69" d="100"/>
        </p:scale>
        <p:origin x="-85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56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9F206C7-20D4-463E-8080-D31EE1A9A54D}" type="datetimeFigureOut">
              <a:rPr lang="en-US" smtClean="0"/>
              <a:pPr/>
              <a:t>12/8/2015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CCEDFD7-EC0A-4D8A-A2E0-399DAB30633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5380242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2970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C53966F3-2DCE-4389-9CCE-C133821F6AC4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95612119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CEDFD7-EC0A-4D8A-A2E0-399DAB30633D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87155286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CEDFD7-EC0A-4D8A-A2E0-399DAB30633D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86973627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CEDFD7-EC0A-4D8A-A2E0-399DAB30633D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9305927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CEDFD7-EC0A-4D8A-A2E0-399DAB30633D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50984876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CEDFD7-EC0A-4D8A-A2E0-399DAB30633D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75576714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CEDFD7-EC0A-4D8A-A2E0-399DAB30633D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17304402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CEDFD7-EC0A-4D8A-A2E0-399DAB30633D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422396146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CEDFD7-EC0A-4D8A-A2E0-399DAB30633D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46323540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CEDFD7-EC0A-4D8A-A2E0-399DAB30633D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59879568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CEDFD7-EC0A-4D8A-A2E0-399DAB30633D}" type="slidenum">
              <a:rPr lang="en-US" smtClean="0"/>
              <a:pPr/>
              <a:t>20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65174505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CEDFD7-EC0A-4D8A-A2E0-399DAB30633D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02901662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CEDFD7-EC0A-4D8A-A2E0-399DAB30633D}" type="slidenum">
              <a:rPr lang="en-US" smtClean="0"/>
              <a:pPr/>
              <a:t>21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48738914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CEDFD7-EC0A-4D8A-A2E0-399DAB30633D}" type="slidenum">
              <a:rPr lang="en-US" smtClean="0"/>
              <a:pPr/>
              <a:t>22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42782920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CEDFD7-EC0A-4D8A-A2E0-399DAB30633D}" type="slidenum">
              <a:rPr lang="en-US" smtClean="0"/>
              <a:pPr/>
              <a:t>23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4044439986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CEDFD7-EC0A-4D8A-A2E0-399DAB30633D}" type="slidenum">
              <a:rPr lang="en-US" smtClean="0"/>
              <a:pPr/>
              <a:t>24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435528845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CEDFD7-EC0A-4D8A-A2E0-399DAB30633D}" type="slidenum">
              <a:rPr lang="en-US" smtClean="0"/>
              <a:pPr/>
              <a:t>25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4040216008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CEDFD7-EC0A-4D8A-A2E0-399DAB30633D}" type="slidenum">
              <a:rPr lang="en-US" smtClean="0"/>
              <a:pPr/>
              <a:t>26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848390916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CEDFD7-EC0A-4D8A-A2E0-399DAB30633D}" type="slidenum">
              <a:rPr lang="en-US" smtClean="0"/>
              <a:pPr/>
              <a:t>27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721771096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CEDFD7-EC0A-4D8A-A2E0-399DAB30633D}" type="slidenum">
              <a:rPr lang="en-US" smtClean="0"/>
              <a:pPr/>
              <a:t>28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141576141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246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ar-SA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2C76942-4C9F-4D7B-9E7B-4D97D5337C37}" type="slidenum">
              <a:rPr lang="en-US" smtClean="0"/>
              <a:pPr>
                <a:defRPr/>
              </a:pPr>
              <a:t>29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CEDFD7-EC0A-4D8A-A2E0-399DAB30633D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81713124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CEDFD7-EC0A-4D8A-A2E0-399DAB30633D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00241993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CEDFD7-EC0A-4D8A-A2E0-399DAB30633D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408787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CEDFD7-EC0A-4D8A-A2E0-399DAB30633D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406867449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CEDFD7-EC0A-4D8A-A2E0-399DAB30633D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95541368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CEDFD7-EC0A-4D8A-A2E0-399DAB30633D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04995036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CEDFD7-EC0A-4D8A-A2E0-399DAB30633D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9847453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68404-BCD7-42E9-AAF7-47F51F9C011C}" type="datetimeFigureOut">
              <a:rPr lang="en-US" smtClean="0"/>
              <a:pPr/>
              <a:t>12/8/2015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B6B22-6219-4F96-A627-83931B6F4EE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68404-BCD7-42E9-AAF7-47F51F9C011C}" type="datetimeFigureOut">
              <a:rPr lang="en-US" smtClean="0"/>
              <a:pPr/>
              <a:t>12/8/2015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B6B22-6219-4F96-A627-83931B6F4EE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68404-BCD7-42E9-AAF7-47F51F9C011C}" type="datetimeFigureOut">
              <a:rPr lang="en-US" smtClean="0"/>
              <a:pPr/>
              <a:t>12/8/2015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B6B22-6219-4F96-A627-83931B6F4EE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68404-BCD7-42E9-AAF7-47F51F9C011C}" type="datetimeFigureOut">
              <a:rPr lang="en-US" smtClean="0"/>
              <a:pPr/>
              <a:t>12/8/2015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B6B22-6219-4F96-A627-83931B6F4EE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68404-BCD7-42E9-AAF7-47F51F9C011C}" type="datetimeFigureOut">
              <a:rPr lang="en-US" smtClean="0"/>
              <a:pPr/>
              <a:t>12/8/2015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B6B22-6219-4F96-A627-83931B6F4EE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68404-BCD7-42E9-AAF7-47F51F9C011C}" type="datetimeFigureOut">
              <a:rPr lang="en-US" smtClean="0"/>
              <a:pPr/>
              <a:t>12/8/2015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B6B22-6219-4F96-A627-83931B6F4EE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68404-BCD7-42E9-AAF7-47F51F9C011C}" type="datetimeFigureOut">
              <a:rPr lang="en-US" smtClean="0"/>
              <a:pPr/>
              <a:t>12/8/2015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B6B22-6219-4F96-A627-83931B6F4EE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68404-BCD7-42E9-AAF7-47F51F9C011C}" type="datetimeFigureOut">
              <a:rPr lang="en-US" smtClean="0"/>
              <a:pPr/>
              <a:t>12/8/2015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B6B22-6219-4F96-A627-83931B6F4EE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68404-BCD7-42E9-AAF7-47F51F9C011C}" type="datetimeFigureOut">
              <a:rPr lang="en-US" smtClean="0"/>
              <a:pPr/>
              <a:t>12/8/2015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B6B22-6219-4F96-A627-83931B6F4EE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68404-BCD7-42E9-AAF7-47F51F9C011C}" type="datetimeFigureOut">
              <a:rPr lang="en-US" smtClean="0"/>
              <a:pPr/>
              <a:t>12/8/2015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B6B22-6219-4F96-A627-83931B6F4EE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68404-BCD7-42E9-AAF7-47F51F9C011C}" type="datetimeFigureOut">
              <a:rPr lang="en-US" smtClean="0"/>
              <a:pPr/>
              <a:t>12/8/2015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B6B22-6219-4F96-A627-83931B6F4EE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B68404-BCD7-42E9-AAF7-47F51F9C011C}" type="datetimeFigureOut">
              <a:rPr lang="en-US" smtClean="0"/>
              <a:pPr/>
              <a:t>12/8/2015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6B6B22-6219-4F96-A627-83931B6F4EE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5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8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8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4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8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7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8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8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31.pn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5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1.jpeg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 txBox="1">
            <a:spLocks/>
          </p:cNvSpPr>
          <p:nvPr/>
        </p:nvSpPr>
        <p:spPr>
          <a:xfrm>
            <a:off x="323528" y="692696"/>
            <a:ext cx="6444208" cy="1296144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vert="horz" lIns="91440" tIns="45720" rIns="91440" bIns="45720" rtlCol="0">
            <a:noAutofit/>
          </a:bodyPr>
          <a:lstStyle/>
          <a:p>
            <a:pPr algn="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4000" kern="0" dirty="0">
                <a:solidFill>
                  <a:srgbClr val="3333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doni MT Black" pitchFamily="18" charset="0"/>
                <a:ea typeface="+mj-ea"/>
                <a:cs typeface="+mj-cs"/>
              </a:rPr>
              <a:t>ARM, CUBITAL FOSSA </a:t>
            </a:r>
          </a:p>
          <a:p>
            <a:pPr algn="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4000" kern="0" dirty="0">
                <a:solidFill>
                  <a:srgbClr val="3333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doni MT Black" pitchFamily="18" charset="0"/>
                <a:ea typeface="+mj-ea"/>
                <a:cs typeface="+mj-cs"/>
              </a:rPr>
              <a:t>&amp; ELBOW JOINT</a:t>
            </a:r>
          </a:p>
        </p:txBody>
      </p:sp>
      <p:pic>
        <p:nvPicPr>
          <p:cNvPr id="61442" name="Picture 2" descr="http://us.123rf.com/400wm/400/400/eraxion/eraxion1110/eraxion111000300/11023589-3d-rendered-medical-illustration-of-an-elbow-bursiti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51720" y="1916832"/>
            <a:ext cx="4680520" cy="3510390"/>
          </a:xfrm>
          <a:prstGeom prst="rect">
            <a:avLst/>
          </a:prstGeom>
          <a:noFill/>
        </p:spPr>
      </p:pic>
      <p:sp>
        <p:nvSpPr>
          <p:cNvPr id="6" name="TextBox 13"/>
          <p:cNvSpPr txBox="1">
            <a:spLocks noChangeArrowheads="1"/>
          </p:cNvSpPr>
          <p:nvPr/>
        </p:nvSpPr>
        <p:spPr bwMode="auto">
          <a:xfrm>
            <a:off x="3600400" y="5373215"/>
            <a:ext cx="3203848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>
              <a:defRPr/>
            </a:pPr>
            <a:r>
              <a:rPr lang="en-US" b="1" dirty="0" err="1">
                <a:solidFill>
                  <a:schemeClr val="accent6">
                    <a:lumMod val="75000"/>
                  </a:schemeClr>
                </a:solidFill>
                <a:latin typeface="Calibri" pitchFamily="34" charset="0"/>
              </a:rPr>
              <a:t>Khaleel</a:t>
            </a:r>
            <a:r>
              <a:rPr lang="en-US" b="1" dirty="0">
                <a:solidFill>
                  <a:schemeClr val="accent6">
                    <a:lumMod val="75000"/>
                  </a:schemeClr>
                </a:solidFill>
                <a:latin typeface="Calibri" pitchFamily="34" charset="0"/>
              </a:rPr>
              <a:t> Alyahya, PhD, MEd</a:t>
            </a:r>
          </a:p>
          <a:p>
            <a:pPr algn="r">
              <a:defRPr/>
            </a:pPr>
            <a:r>
              <a:rPr lang="en-US" b="1" dirty="0">
                <a:solidFill>
                  <a:schemeClr val="accent6">
                    <a:lumMod val="75000"/>
                  </a:schemeClr>
                </a:solidFill>
                <a:latin typeface="Calibri" pitchFamily="34" charset="0"/>
              </a:rPr>
              <a:t>King Saud University</a:t>
            </a:r>
          </a:p>
          <a:p>
            <a:pPr algn="r">
              <a:defRPr/>
            </a:pPr>
            <a:r>
              <a:rPr lang="en-US" b="1" dirty="0">
                <a:solidFill>
                  <a:schemeClr val="accent6">
                    <a:lumMod val="75000"/>
                  </a:schemeClr>
                </a:solidFill>
                <a:latin typeface="Calibri" pitchFamily="34" charset="0"/>
              </a:rPr>
              <a:t>College of Medicine </a:t>
            </a:r>
          </a:p>
          <a:p>
            <a:pPr algn="r">
              <a:defRPr/>
            </a:pPr>
            <a:r>
              <a:rPr lang="en-US" b="1" dirty="0">
                <a:solidFill>
                  <a:schemeClr val="accent6">
                    <a:lumMod val="75000"/>
                  </a:schemeClr>
                </a:solidFill>
                <a:latin typeface="Calibri" pitchFamily="34" charset="0"/>
              </a:rPr>
              <a:t>@</a:t>
            </a:r>
            <a:r>
              <a:rPr lang="en-US" b="1" dirty="0" err="1">
                <a:solidFill>
                  <a:schemeClr val="accent6">
                    <a:lumMod val="75000"/>
                  </a:schemeClr>
                </a:solidFill>
                <a:latin typeface="Calibri" pitchFamily="34" charset="0"/>
              </a:rPr>
              <a:t>khaleelya</a:t>
            </a:r>
            <a:endParaRPr lang="en-US" b="1" dirty="0">
              <a:solidFill>
                <a:schemeClr val="accent6">
                  <a:lumMod val="75000"/>
                </a:schemeClr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half" idx="2"/>
          </p:nvPr>
        </p:nvSpPr>
        <p:spPr>
          <a:xfrm>
            <a:off x="323528" y="980728"/>
            <a:ext cx="5184576" cy="5472608"/>
          </a:xfrm>
          <a:ln w="3810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342900" indent="-342900" algn="just">
              <a:lnSpc>
                <a:spcPct val="90000"/>
              </a:lnSpc>
              <a:buFont typeface="Wingdings" pitchFamily="2" charset="2"/>
              <a:buChar char="§"/>
            </a:pPr>
            <a:r>
              <a:rPr lang="en-US" sz="2200" b="1" dirty="0" smtClean="0">
                <a:solidFill>
                  <a:srgbClr val="C00000"/>
                </a:solidFill>
                <a:latin typeface="Adobe Arabic" pitchFamily="18" charset="-78"/>
                <a:cs typeface="Adobe Arabic" pitchFamily="18" charset="-78"/>
              </a:rPr>
              <a:t>Origin</a:t>
            </a:r>
            <a:r>
              <a:rPr lang="en-US" sz="2200" b="1" dirty="0">
                <a:solidFill>
                  <a:srgbClr val="C00000"/>
                </a:solidFill>
                <a:latin typeface="Adobe Arabic" pitchFamily="18" charset="-78"/>
                <a:cs typeface="Adobe Arabic" pitchFamily="18" charset="-78"/>
              </a:rPr>
              <a:t>: </a:t>
            </a:r>
          </a:p>
          <a:p>
            <a:pPr marL="800100" lvl="1" indent="-342900" algn="just">
              <a:lnSpc>
                <a:spcPct val="90000"/>
              </a:lnSpc>
              <a:buFont typeface="Arial" pitchFamily="34" charset="0"/>
              <a:buChar char="•"/>
            </a:pPr>
            <a:r>
              <a:rPr lang="en-US" sz="2200" dirty="0" smtClean="0"/>
              <a:t> </a:t>
            </a:r>
            <a:r>
              <a:rPr lang="en-US" sz="2200" b="1" dirty="0">
                <a:solidFill>
                  <a:schemeClr val="tx1"/>
                </a:solidFill>
                <a:latin typeface="Adobe Arabic" pitchFamily="18" charset="-78"/>
                <a:cs typeface="Adobe Arabic" pitchFamily="18" charset="-78"/>
              </a:rPr>
              <a:t>Front of the lower half of humerus</a:t>
            </a:r>
          </a:p>
          <a:p>
            <a:pPr marL="342900" indent="-342900" algn="just">
              <a:lnSpc>
                <a:spcPct val="90000"/>
              </a:lnSpc>
              <a:buFont typeface="Wingdings" pitchFamily="2" charset="2"/>
              <a:buChar char="§"/>
            </a:pPr>
            <a:r>
              <a:rPr lang="en-US" sz="2200" b="1" dirty="0" smtClean="0">
                <a:solidFill>
                  <a:srgbClr val="C00000"/>
                </a:solidFill>
                <a:latin typeface="Adobe Arabic" pitchFamily="18" charset="-78"/>
                <a:cs typeface="Adobe Arabic" pitchFamily="18" charset="-78"/>
              </a:rPr>
              <a:t>Insertion</a:t>
            </a:r>
            <a:r>
              <a:rPr lang="en-US" sz="2200" b="1" dirty="0">
                <a:solidFill>
                  <a:srgbClr val="C00000"/>
                </a:solidFill>
                <a:latin typeface="Adobe Arabic" pitchFamily="18" charset="-78"/>
                <a:cs typeface="Adobe Arabic" pitchFamily="18" charset="-78"/>
              </a:rPr>
              <a:t>: </a:t>
            </a:r>
          </a:p>
          <a:p>
            <a:pPr marL="800100" lvl="1" indent="-342900" algn="just">
              <a:lnSpc>
                <a:spcPct val="90000"/>
              </a:lnSpc>
              <a:buFont typeface="Arial" pitchFamily="34" charset="0"/>
              <a:buChar char="•"/>
            </a:pPr>
            <a:r>
              <a:rPr lang="en-US" sz="2200" dirty="0" smtClean="0"/>
              <a:t> </a:t>
            </a:r>
            <a:r>
              <a:rPr lang="en-US" sz="2200" b="1" dirty="0">
                <a:solidFill>
                  <a:schemeClr val="tx1"/>
                </a:solidFill>
                <a:latin typeface="Adobe Arabic" pitchFamily="18" charset="-78"/>
                <a:cs typeface="Adobe Arabic" pitchFamily="18" charset="-78"/>
              </a:rPr>
              <a:t>Anterior surface of coronoid process of ulna</a:t>
            </a:r>
          </a:p>
          <a:p>
            <a:pPr marL="342900" indent="-342900" algn="just">
              <a:lnSpc>
                <a:spcPct val="90000"/>
              </a:lnSpc>
              <a:buFont typeface="Wingdings" pitchFamily="2" charset="2"/>
              <a:buChar char="§"/>
            </a:pPr>
            <a:r>
              <a:rPr lang="en-US" sz="2200" b="1" dirty="0" smtClean="0">
                <a:solidFill>
                  <a:srgbClr val="C00000"/>
                </a:solidFill>
                <a:latin typeface="Adobe Arabic" pitchFamily="18" charset="-78"/>
                <a:cs typeface="Adobe Arabic" pitchFamily="18" charset="-78"/>
              </a:rPr>
              <a:t>Nerve </a:t>
            </a:r>
            <a:r>
              <a:rPr lang="en-US" sz="2200" b="1" dirty="0">
                <a:solidFill>
                  <a:srgbClr val="C00000"/>
                </a:solidFill>
                <a:latin typeface="Adobe Arabic" pitchFamily="18" charset="-78"/>
                <a:cs typeface="Adobe Arabic" pitchFamily="18" charset="-78"/>
              </a:rPr>
              <a:t>supply: </a:t>
            </a:r>
          </a:p>
          <a:p>
            <a:pPr marL="800100" lvl="1" indent="-342900" algn="just">
              <a:lnSpc>
                <a:spcPct val="90000"/>
              </a:lnSpc>
              <a:buFont typeface="Arial" pitchFamily="34" charset="0"/>
              <a:buChar char="•"/>
            </a:pPr>
            <a:r>
              <a:rPr lang="en-US" sz="2200" dirty="0" smtClean="0"/>
              <a:t> </a:t>
            </a:r>
            <a:r>
              <a:rPr lang="en-US" sz="2200" b="1" dirty="0">
                <a:solidFill>
                  <a:schemeClr val="tx1"/>
                </a:solidFill>
                <a:latin typeface="Adobe Arabic" pitchFamily="18" charset="-78"/>
                <a:cs typeface="Adobe Arabic" pitchFamily="18" charset="-78"/>
              </a:rPr>
              <a:t>Musculocutaneous &amp; Radial</a:t>
            </a:r>
          </a:p>
          <a:p>
            <a:pPr marL="342900" indent="-342900" algn="just">
              <a:lnSpc>
                <a:spcPct val="90000"/>
              </a:lnSpc>
              <a:buFont typeface="Wingdings" pitchFamily="2" charset="2"/>
              <a:buChar char="§"/>
            </a:pPr>
            <a:r>
              <a:rPr lang="en-US" sz="2200" b="1" dirty="0" smtClean="0">
                <a:solidFill>
                  <a:srgbClr val="C00000"/>
                </a:solidFill>
                <a:latin typeface="Adobe Arabic" pitchFamily="18" charset="-78"/>
                <a:cs typeface="Adobe Arabic" pitchFamily="18" charset="-78"/>
              </a:rPr>
              <a:t>Action</a:t>
            </a:r>
            <a:r>
              <a:rPr lang="en-US" sz="2200" b="1" dirty="0">
                <a:solidFill>
                  <a:srgbClr val="C00000"/>
                </a:solidFill>
                <a:latin typeface="Adobe Arabic" pitchFamily="18" charset="-78"/>
                <a:cs typeface="Adobe Arabic" pitchFamily="18" charset="-78"/>
              </a:rPr>
              <a:t>: </a:t>
            </a:r>
          </a:p>
          <a:p>
            <a:pPr marL="800100" lvl="1" indent="-342900" algn="just">
              <a:lnSpc>
                <a:spcPct val="90000"/>
              </a:lnSpc>
              <a:buFont typeface="Arial" pitchFamily="34" charset="0"/>
              <a:buChar char="•"/>
            </a:pPr>
            <a:r>
              <a:rPr lang="en-US" sz="2200" dirty="0" smtClean="0"/>
              <a:t> </a:t>
            </a:r>
            <a:r>
              <a:rPr lang="en-US" sz="2200" b="1" dirty="0">
                <a:solidFill>
                  <a:schemeClr val="tx1"/>
                </a:solidFill>
                <a:latin typeface="Adobe Arabic" pitchFamily="18" charset="-78"/>
                <a:cs typeface="Adobe Arabic" pitchFamily="18" charset="-78"/>
              </a:rPr>
              <a:t>Strong flexor of the forearm </a:t>
            </a:r>
          </a:p>
          <a:p>
            <a:pPr lvl="1" algn="just">
              <a:buFont typeface="Wingdings" pitchFamily="2" charset="2"/>
              <a:buChar char="Ø"/>
            </a:pPr>
            <a:endParaRPr lang="en-US" sz="2200" dirty="0" smtClean="0">
              <a:solidFill>
                <a:srgbClr val="C00000"/>
              </a:solidFill>
            </a:endParaRPr>
          </a:p>
          <a:p>
            <a:pPr algn="just">
              <a:buFont typeface="Wingdings" pitchFamily="2" charset="2"/>
              <a:buChar char="v"/>
            </a:pPr>
            <a:endParaRPr lang="en-US" sz="22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0" y="72008"/>
            <a:ext cx="9144000" cy="620688"/>
          </a:xfrm>
          <a:noFill/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ctr"/>
            <a:r>
              <a:rPr lang="en-US" altLang="zh-CN" sz="4000" dirty="0">
                <a:solidFill>
                  <a:srgbClr val="3333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doni MT Black" pitchFamily="18" charset="0"/>
                <a:ea typeface="+mj-ea"/>
                <a:cs typeface="+mj-cs"/>
              </a:rPr>
              <a:t>BRACHIALIS</a:t>
            </a:r>
          </a:p>
        </p:txBody>
      </p:sp>
      <p:pic>
        <p:nvPicPr>
          <p:cNvPr id="5" name="Picture 5" descr="C:\Users\user\Pictures\C6-FF62 - Copy (2).png"/>
          <p:cNvPicPr>
            <a:picLocks noChangeAspect="1" noChangeArrowheads="1"/>
          </p:cNvPicPr>
          <p:nvPr/>
        </p:nvPicPr>
        <p:blipFill>
          <a:blip r:embed="rId3" cstate="print"/>
          <a:srcRect l="73761" r="922" b="51746"/>
          <a:stretch>
            <a:fillRect/>
          </a:stretch>
        </p:blipFill>
        <p:spPr>
          <a:xfrm>
            <a:off x="5796136" y="980728"/>
            <a:ext cx="2971800" cy="54726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half" idx="2"/>
          </p:nvPr>
        </p:nvSpPr>
        <p:spPr>
          <a:xfrm>
            <a:off x="179512" y="4797152"/>
            <a:ext cx="8784976" cy="1800200"/>
          </a:xfrm>
          <a:ln w="3810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342900" indent="-342900" algn="just">
              <a:buClr>
                <a:schemeClr val="tx1"/>
              </a:buClr>
              <a:buFont typeface="Wingdings" pitchFamily="2" charset="2"/>
              <a:buChar char="§"/>
            </a:pPr>
            <a:r>
              <a:rPr lang="en-US" sz="2000" b="1" dirty="0" smtClean="0">
                <a:solidFill>
                  <a:schemeClr val="tx1"/>
                </a:solidFill>
                <a:latin typeface="Adobe Arabic" pitchFamily="18" charset="-78"/>
                <a:cs typeface="Adobe Arabic" pitchFamily="18" charset="-78"/>
              </a:rPr>
              <a:t>Muscles</a:t>
            </a:r>
            <a:r>
              <a:rPr lang="en-US" sz="2000" b="1" dirty="0">
                <a:solidFill>
                  <a:schemeClr val="tx1"/>
                </a:solidFill>
                <a:latin typeface="Adobe Arabic" pitchFamily="18" charset="-78"/>
                <a:cs typeface="Adobe Arabic" pitchFamily="18" charset="-78"/>
              </a:rPr>
              <a:t>: </a:t>
            </a:r>
            <a:r>
              <a:rPr lang="en-US" sz="2000" b="1" dirty="0">
                <a:solidFill>
                  <a:srgbClr val="C00000"/>
                </a:solidFill>
                <a:latin typeface="Adobe Arabic" pitchFamily="18" charset="-78"/>
                <a:cs typeface="Adobe Arabic" pitchFamily="18" charset="-78"/>
              </a:rPr>
              <a:t>Triceps</a:t>
            </a:r>
          </a:p>
          <a:p>
            <a:pPr marL="342900" indent="-342900" algn="just">
              <a:buFont typeface="Wingdings" pitchFamily="2" charset="2"/>
              <a:buChar char="§"/>
            </a:pPr>
            <a:r>
              <a:rPr lang="en-US" sz="2000" b="1" dirty="0" smtClean="0">
                <a:solidFill>
                  <a:schemeClr val="tx1"/>
                </a:solidFill>
                <a:latin typeface="Adobe Arabic" pitchFamily="18" charset="-78"/>
                <a:cs typeface="Adobe Arabic" pitchFamily="18" charset="-78"/>
              </a:rPr>
              <a:t>Vessels</a:t>
            </a:r>
            <a:r>
              <a:rPr lang="en-US" sz="2000" b="1" dirty="0">
                <a:solidFill>
                  <a:schemeClr val="tx1"/>
                </a:solidFill>
                <a:latin typeface="Adobe Arabic" pitchFamily="18" charset="-78"/>
                <a:cs typeface="Adobe Arabic" pitchFamily="18" charset="-78"/>
              </a:rPr>
              <a:t>: </a:t>
            </a:r>
            <a:r>
              <a:rPr lang="en-US" sz="2000" b="1" dirty="0" err="1">
                <a:solidFill>
                  <a:srgbClr val="FF0000"/>
                </a:solidFill>
                <a:latin typeface="Adobe Arabic" pitchFamily="18" charset="-78"/>
                <a:cs typeface="Adobe Arabic" pitchFamily="18" charset="-78"/>
              </a:rPr>
              <a:t>Profunda</a:t>
            </a:r>
            <a:r>
              <a:rPr lang="en-US" sz="2000" b="1" dirty="0">
                <a:solidFill>
                  <a:srgbClr val="FF0000"/>
                </a:solidFill>
                <a:latin typeface="Adobe Arabic" pitchFamily="18" charset="-78"/>
                <a:cs typeface="Adobe Arabic" pitchFamily="18" charset="-78"/>
              </a:rPr>
              <a:t> brachii &amp; Ulnar collateral arteries</a:t>
            </a:r>
          </a:p>
          <a:p>
            <a:pPr marL="342900" indent="-342900" algn="just">
              <a:buFont typeface="Wingdings" pitchFamily="2" charset="2"/>
              <a:buChar char="§"/>
            </a:pPr>
            <a:r>
              <a:rPr lang="en-US" sz="2000" b="1" dirty="0" smtClean="0">
                <a:solidFill>
                  <a:schemeClr val="tx1"/>
                </a:solidFill>
                <a:latin typeface="Adobe Arabic" pitchFamily="18" charset="-78"/>
                <a:cs typeface="Adobe Arabic" pitchFamily="18" charset="-78"/>
              </a:rPr>
              <a:t>Nerves</a:t>
            </a:r>
            <a:r>
              <a:rPr lang="en-US" sz="2000" b="1" dirty="0">
                <a:solidFill>
                  <a:schemeClr val="tx1"/>
                </a:solidFill>
                <a:latin typeface="Adobe Arabic" pitchFamily="18" charset="-78"/>
                <a:cs typeface="Adobe Arabic" pitchFamily="18" charset="-78"/>
              </a:rPr>
              <a:t>: </a:t>
            </a:r>
            <a:r>
              <a:rPr lang="en-US" sz="2000" b="1" dirty="0">
                <a:solidFill>
                  <a:srgbClr val="FFC000"/>
                </a:solidFill>
                <a:latin typeface="Adobe Arabic" pitchFamily="18" charset="-78"/>
                <a:cs typeface="Adobe Arabic" pitchFamily="18" charset="-78"/>
              </a:rPr>
              <a:t>Radial &amp; Ulnar</a:t>
            </a:r>
          </a:p>
          <a:p>
            <a:pPr algn="just">
              <a:buFont typeface="Wingdings" pitchFamily="2" charset="2"/>
              <a:buChar char="Ø"/>
            </a:pPr>
            <a:endParaRPr lang="en-US" sz="20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20688"/>
          </a:xfrm>
          <a:noFill/>
          <a:ln>
            <a:noFill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ctr"/>
            <a:r>
              <a:rPr lang="en-US" altLang="zh-CN" sz="3000" dirty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doni MT Black" pitchFamily="18" charset="0"/>
                <a:ea typeface="+mj-ea"/>
                <a:cs typeface="+mj-cs"/>
              </a:rPr>
              <a:t>POSTERIOR FASCIAL </a:t>
            </a:r>
            <a:r>
              <a:rPr lang="en-US" altLang="zh-CN" sz="3000" dirty="0" smtClean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doni MT Black" pitchFamily="18" charset="0"/>
                <a:ea typeface="+mj-ea"/>
                <a:cs typeface="+mj-cs"/>
              </a:rPr>
              <a:t>COMPARTMENT</a:t>
            </a:r>
            <a:endParaRPr lang="en-US" altLang="zh-CN" sz="3000" dirty="0">
              <a:solidFill>
                <a:srgbClr val="3333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doni MT Black" pitchFamily="18" charset="0"/>
              <a:ea typeface="+mj-ea"/>
              <a:cs typeface="+mj-cs"/>
            </a:endParaRPr>
          </a:p>
        </p:txBody>
      </p:sp>
      <p:pic>
        <p:nvPicPr>
          <p:cNvPr id="6" name="Content Placeholder 4" descr="Untitled-14"/>
          <p:cNvPicPr>
            <a:picLocks noChangeAspect="1" noChangeArrowheads="1"/>
          </p:cNvPicPr>
          <p:nvPr/>
        </p:nvPicPr>
        <p:blipFill>
          <a:blip r:embed="rId3" cstate="print"/>
          <a:srcRect r="1888"/>
          <a:stretch>
            <a:fillRect/>
          </a:stretch>
        </p:blipFill>
        <p:spPr bwMode="auto">
          <a:xfrm>
            <a:off x="1785034" y="908720"/>
            <a:ext cx="5379254" cy="372008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Oval 4"/>
          <p:cNvSpPr/>
          <p:nvPr/>
        </p:nvSpPr>
        <p:spPr>
          <a:xfrm>
            <a:off x="1835696" y="2564904"/>
            <a:ext cx="1224136" cy="43204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8" name="Oval 7"/>
          <p:cNvSpPr/>
          <p:nvPr/>
        </p:nvSpPr>
        <p:spPr>
          <a:xfrm>
            <a:off x="3563888" y="4221088"/>
            <a:ext cx="1224136" cy="432048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9" name="Oval 8"/>
          <p:cNvSpPr/>
          <p:nvPr/>
        </p:nvSpPr>
        <p:spPr>
          <a:xfrm>
            <a:off x="5004048" y="3933056"/>
            <a:ext cx="1080120" cy="43204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0" name="Oval 9"/>
          <p:cNvSpPr/>
          <p:nvPr/>
        </p:nvSpPr>
        <p:spPr>
          <a:xfrm>
            <a:off x="1683296" y="3708648"/>
            <a:ext cx="1520552" cy="584448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1" name="Oval 10"/>
          <p:cNvSpPr/>
          <p:nvPr/>
        </p:nvSpPr>
        <p:spPr>
          <a:xfrm>
            <a:off x="2123728" y="2204864"/>
            <a:ext cx="1008112" cy="432048"/>
          </a:xfrm>
          <a:prstGeom prst="ellipse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2" name="Oval 11"/>
          <p:cNvSpPr/>
          <p:nvPr/>
        </p:nvSpPr>
        <p:spPr>
          <a:xfrm>
            <a:off x="4499992" y="4149080"/>
            <a:ext cx="1008112" cy="432048"/>
          </a:xfrm>
          <a:prstGeom prst="ellipse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0" y="-27384"/>
            <a:ext cx="9144000" cy="620688"/>
          </a:xfrm>
          <a:noFill/>
          <a:ln>
            <a:noFill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ctr"/>
            <a:r>
              <a:rPr lang="en-US" altLang="zh-CN" sz="3000" dirty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doni MT Black" pitchFamily="18" charset="0"/>
                <a:ea typeface="+mj-ea"/>
                <a:cs typeface="+mj-cs"/>
              </a:rPr>
              <a:t>MUSCLES OF </a:t>
            </a:r>
            <a:r>
              <a:rPr lang="en-US" altLang="zh-CN" sz="3000" dirty="0" smtClean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doni MT Black" pitchFamily="18" charset="0"/>
                <a:ea typeface="+mj-ea"/>
                <a:cs typeface="+mj-cs"/>
              </a:rPr>
              <a:t>POSTERIOR </a:t>
            </a:r>
            <a:r>
              <a:rPr lang="en-US" altLang="zh-CN" sz="3000" dirty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doni MT Black" pitchFamily="18" charset="0"/>
                <a:ea typeface="+mj-ea"/>
                <a:cs typeface="+mj-cs"/>
              </a:rPr>
              <a:t>COMPARTMENT</a:t>
            </a:r>
          </a:p>
        </p:txBody>
      </p:sp>
      <p:sp>
        <p:nvSpPr>
          <p:cNvPr id="15" name="Rectangle 12"/>
          <p:cNvSpPr>
            <a:spLocks noChangeArrowheads="1"/>
          </p:cNvSpPr>
          <p:nvPr/>
        </p:nvSpPr>
        <p:spPr bwMode="auto">
          <a:xfrm>
            <a:off x="533400" y="1981200"/>
            <a:ext cx="28956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800" b="1" dirty="0" smtClean="0">
                <a:solidFill>
                  <a:srgbClr val="C00000"/>
                </a:solidFill>
                <a:latin typeface="Adobe Arabic" pitchFamily="18" charset="-78"/>
                <a:cs typeface="Adobe Arabic" pitchFamily="18" charset="-78"/>
              </a:rPr>
              <a:t>Triceps Brachii</a:t>
            </a:r>
          </a:p>
        </p:txBody>
      </p:sp>
      <p:pic>
        <p:nvPicPr>
          <p:cNvPr id="38914" name="Picture 2" descr="http://t2.gstatic.com/images?q=tbn:ANd9GcTm1rEiLP1QUj6m2LhyPeyMWPkFA2rwgUjc3IcNZo2obt8BCkGnJ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2971800"/>
            <a:ext cx="3456384" cy="299744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098" name="Picture 2" descr="http://anatomy-medicine.com/uploads/posts/2015-11/1447074398_open-uri20121129-28009-19fcbua.jpe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2060848"/>
            <a:ext cx="3765154" cy="410289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half" idx="2"/>
          </p:nvPr>
        </p:nvSpPr>
        <p:spPr>
          <a:xfrm>
            <a:off x="179512" y="1052736"/>
            <a:ext cx="4968552" cy="5544616"/>
          </a:xfrm>
          <a:ln w="3810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342900" indent="-342900" algn="just">
              <a:lnSpc>
                <a:spcPct val="90000"/>
              </a:lnSpc>
              <a:buFont typeface="Wingdings" pitchFamily="2" charset="2"/>
              <a:buChar char="§"/>
            </a:pPr>
            <a:r>
              <a:rPr lang="en-US" sz="2200" b="1" dirty="0" smtClean="0">
                <a:solidFill>
                  <a:srgbClr val="C00000"/>
                </a:solidFill>
                <a:latin typeface="Adobe Arabic" pitchFamily="18" charset="-78"/>
                <a:cs typeface="Adobe Arabic" pitchFamily="18" charset="-78"/>
              </a:rPr>
              <a:t>Origin</a:t>
            </a:r>
            <a:r>
              <a:rPr lang="en-US" sz="2200" b="1" dirty="0">
                <a:solidFill>
                  <a:srgbClr val="C00000"/>
                </a:solidFill>
                <a:latin typeface="Adobe Arabic" pitchFamily="18" charset="-78"/>
                <a:cs typeface="Adobe Arabic" pitchFamily="18" charset="-78"/>
              </a:rPr>
              <a:t>: Three heads:</a:t>
            </a:r>
          </a:p>
          <a:p>
            <a:pPr marL="800100" lvl="1" indent="-342900" algn="just">
              <a:lnSpc>
                <a:spcPct val="90000"/>
              </a:lnSpc>
              <a:buFont typeface="Arial" pitchFamily="34" charset="0"/>
              <a:buChar char="•"/>
            </a:pPr>
            <a:r>
              <a:rPr lang="en-US" sz="2000" b="1" dirty="0" smtClean="0">
                <a:solidFill>
                  <a:schemeClr val="accent6">
                    <a:lumMod val="75000"/>
                  </a:schemeClr>
                </a:solidFill>
                <a:latin typeface="Adobe Arabic" pitchFamily="18" charset="-78"/>
                <a:cs typeface="Adobe Arabic" pitchFamily="18" charset="-78"/>
              </a:rPr>
              <a:t>Long Head </a:t>
            </a:r>
            <a:r>
              <a:rPr lang="en-US" sz="2000" b="1" dirty="0" smtClean="0">
                <a:latin typeface="Adobe Arabic" pitchFamily="18" charset="-78"/>
                <a:cs typeface="Adobe Arabic" pitchFamily="18" charset="-78"/>
              </a:rPr>
              <a:t>from </a:t>
            </a:r>
            <a:r>
              <a:rPr lang="en-US" sz="2000" b="1" dirty="0" err="1" smtClean="0">
                <a:latin typeface="Adobe Arabic" pitchFamily="18" charset="-78"/>
                <a:cs typeface="Adobe Arabic" pitchFamily="18" charset="-78"/>
              </a:rPr>
              <a:t>infrglenoid</a:t>
            </a:r>
            <a:r>
              <a:rPr lang="en-US" sz="2000" b="1" dirty="0" smtClean="0">
                <a:latin typeface="Adobe Arabic" pitchFamily="18" charset="-78"/>
                <a:cs typeface="Adobe Arabic" pitchFamily="18" charset="-78"/>
              </a:rPr>
              <a:t> tubercle of the scapula</a:t>
            </a:r>
          </a:p>
          <a:p>
            <a:pPr marL="800100" lvl="1" indent="-342900" algn="just">
              <a:lnSpc>
                <a:spcPct val="90000"/>
              </a:lnSpc>
              <a:buFont typeface="Arial" pitchFamily="34" charset="0"/>
              <a:buChar char="•"/>
            </a:pPr>
            <a:r>
              <a:rPr lang="en-US" sz="2000" b="1" dirty="0" smtClean="0">
                <a:solidFill>
                  <a:srgbClr val="C00000"/>
                </a:solidFill>
                <a:latin typeface="Adobe Arabic" pitchFamily="18" charset="-78"/>
                <a:cs typeface="Adobe Arabic" pitchFamily="18" charset="-78"/>
              </a:rPr>
              <a:t>Lateral Head </a:t>
            </a:r>
            <a:r>
              <a:rPr lang="en-US" sz="2000" b="1" dirty="0" smtClean="0">
                <a:latin typeface="Adobe Arabic" pitchFamily="18" charset="-78"/>
                <a:cs typeface="Adobe Arabic" pitchFamily="18" charset="-78"/>
              </a:rPr>
              <a:t>from the upper half of the posterior surface of the shaft of humerus above the spiral groove</a:t>
            </a:r>
          </a:p>
          <a:p>
            <a:pPr marL="800100" lvl="1" indent="-342900" algn="just">
              <a:lnSpc>
                <a:spcPct val="90000"/>
              </a:lnSpc>
              <a:buFont typeface="Arial" pitchFamily="34" charset="0"/>
              <a:buChar char="•"/>
            </a:pPr>
            <a:r>
              <a:rPr lang="en-US" sz="2000" b="1" dirty="0" smtClean="0">
                <a:solidFill>
                  <a:srgbClr val="00B050"/>
                </a:solidFill>
                <a:latin typeface="Adobe Arabic" pitchFamily="18" charset="-78"/>
                <a:cs typeface="Adobe Arabic" pitchFamily="18" charset="-78"/>
              </a:rPr>
              <a:t>Medial Head </a:t>
            </a:r>
            <a:r>
              <a:rPr lang="en-US" sz="2000" b="1" dirty="0" smtClean="0">
                <a:latin typeface="Adobe Arabic" pitchFamily="18" charset="-78"/>
                <a:cs typeface="Adobe Arabic" pitchFamily="18" charset="-78"/>
              </a:rPr>
              <a:t>from the lower half of the posterior surface of the shaft of humerus below the spiral groove</a:t>
            </a:r>
          </a:p>
          <a:p>
            <a:pPr marL="342900" indent="-342900" algn="just">
              <a:lnSpc>
                <a:spcPct val="90000"/>
              </a:lnSpc>
              <a:buFont typeface="Wingdings" pitchFamily="2" charset="2"/>
              <a:buChar char="§"/>
            </a:pPr>
            <a:r>
              <a:rPr lang="en-US" sz="2200" b="1" dirty="0" smtClean="0">
                <a:solidFill>
                  <a:srgbClr val="C00000"/>
                </a:solidFill>
                <a:latin typeface="Adobe Arabic" pitchFamily="18" charset="-78"/>
                <a:cs typeface="Adobe Arabic" pitchFamily="18" charset="-78"/>
              </a:rPr>
              <a:t>Insertion</a:t>
            </a:r>
            <a:r>
              <a:rPr lang="en-US" sz="2200" b="1" dirty="0">
                <a:solidFill>
                  <a:srgbClr val="C00000"/>
                </a:solidFill>
                <a:latin typeface="Adobe Arabic" pitchFamily="18" charset="-78"/>
                <a:cs typeface="Adobe Arabic" pitchFamily="18" charset="-78"/>
              </a:rPr>
              <a:t>: </a:t>
            </a:r>
          </a:p>
          <a:p>
            <a:pPr marL="800100" lvl="1" indent="-342900" algn="just">
              <a:lnSpc>
                <a:spcPct val="90000"/>
              </a:lnSpc>
              <a:buFont typeface="Arial" pitchFamily="34" charset="0"/>
              <a:buChar char="•"/>
            </a:pPr>
            <a:r>
              <a:rPr lang="en-US" sz="2000" b="1" dirty="0" smtClean="0">
                <a:solidFill>
                  <a:schemeClr val="tx1"/>
                </a:solidFill>
                <a:latin typeface="Adobe Arabic" pitchFamily="18" charset="-78"/>
                <a:cs typeface="Adobe Arabic" pitchFamily="18" charset="-78"/>
              </a:rPr>
              <a:t>Common </a:t>
            </a:r>
            <a:r>
              <a:rPr lang="en-US" sz="2000" b="1" dirty="0">
                <a:solidFill>
                  <a:schemeClr val="tx1"/>
                </a:solidFill>
                <a:latin typeface="Adobe Arabic" pitchFamily="18" charset="-78"/>
                <a:cs typeface="Adobe Arabic" pitchFamily="18" charset="-78"/>
              </a:rPr>
              <a:t>tendon inserted into the upper surface of the olecranon process of ulna</a:t>
            </a:r>
          </a:p>
          <a:p>
            <a:pPr marL="342900" indent="-342900" algn="just">
              <a:lnSpc>
                <a:spcPct val="90000"/>
              </a:lnSpc>
              <a:buFont typeface="Wingdings" pitchFamily="2" charset="2"/>
              <a:buChar char="§"/>
            </a:pPr>
            <a:r>
              <a:rPr lang="en-US" sz="2200" b="1" dirty="0" smtClean="0">
                <a:solidFill>
                  <a:srgbClr val="C00000"/>
                </a:solidFill>
                <a:latin typeface="Adobe Arabic" pitchFamily="18" charset="-78"/>
                <a:cs typeface="Adobe Arabic" pitchFamily="18" charset="-78"/>
              </a:rPr>
              <a:t>Nerve </a:t>
            </a:r>
            <a:r>
              <a:rPr lang="en-US" sz="2200" b="1" dirty="0">
                <a:solidFill>
                  <a:srgbClr val="C00000"/>
                </a:solidFill>
                <a:latin typeface="Adobe Arabic" pitchFamily="18" charset="-78"/>
                <a:cs typeface="Adobe Arabic" pitchFamily="18" charset="-78"/>
              </a:rPr>
              <a:t>supply: </a:t>
            </a:r>
          </a:p>
          <a:p>
            <a:pPr marL="800100" lvl="1" indent="-342900" algn="just">
              <a:lnSpc>
                <a:spcPct val="90000"/>
              </a:lnSpc>
              <a:buFont typeface="Arial" pitchFamily="34" charset="0"/>
              <a:buChar char="•"/>
            </a:pPr>
            <a:r>
              <a:rPr lang="en-US" sz="2000" b="1" dirty="0" smtClean="0">
                <a:solidFill>
                  <a:schemeClr val="tx1"/>
                </a:solidFill>
                <a:latin typeface="Adobe Arabic" pitchFamily="18" charset="-78"/>
                <a:cs typeface="Adobe Arabic" pitchFamily="18" charset="-78"/>
              </a:rPr>
              <a:t>Radial nerve</a:t>
            </a:r>
          </a:p>
          <a:p>
            <a:pPr marL="342900" indent="-342900" algn="just">
              <a:lnSpc>
                <a:spcPct val="90000"/>
              </a:lnSpc>
              <a:buFont typeface="Wingdings" pitchFamily="2" charset="2"/>
              <a:buChar char="§"/>
            </a:pPr>
            <a:r>
              <a:rPr lang="en-US" sz="2200" b="1" dirty="0" smtClean="0">
                <a:solidFill>
                  <a:srgbClr val="C00000"/>
                </a:solidFill>
                <a:latin typeface="Adobe Arabic" pitchFamily="18" charset="-78"/>
                <a:cs typeface="Adobe Arabic" pitchFamily="18" charset="-78"/>
              </a:rPr>
              <a:t>Action</a:t>
            </a:r>
            <a:r>
              <a:rPr lang="en-US" sz="2200" b="1" dirty="0">
                <a:solidFill>
                  <a:srgbClr val="C00000"/>
                </a:solidFill>
                <a:latin typeface="Adobe Arabic" pitchFamily="18" charset="-78"/>
                <a:cs typeface="Adobe Arabic" pitchFamily="18" charset="-78"/>
              </a:rPr>
              <a:t>: </a:t>
            </a:r>
          </a:p>
          <a:p>
            <a:pPr marL="800100" lvl="1" indent="-342900" algn="just">
              <a:lnSpc>
                <a:spcPct val="90000"/>
              </a:lnSpc>
              <a:buFont typeface="Arial" pitchFamily="34" charset="0"/>
              <a:buChar char="•"/>
            </a:pPr>
            <a:r>
              <a:rPr lang="en-US" sz="2000" b="1" dirty="0" smtClean="0">
                <a:solidFill>
                  <a:schemeClr val="tx1"/>
                </a:solidFill>
                <a:latin typeface="Adobe Arabic" pitchFamily="18" charset="-78"/>
                <a:cs typeface="Adobe Arabic" pitchFamily="18" charset="-78"/>
              </a:rPr>
              <a:t>Strong </a:t>
            </a:r>
            <a:r>
              <a:rPr lang="en-US" sz="2000" b="1" dirty="0">
                <a:solidFill>
                  <a:schemeClr val="tx1"/>
                </a:solidFill>
                <a:latin typeface="Adobe Arabic" pitchFamily="18" charset="-78"/>
                <a:cs typeface="Adobe Arabic" pitchFamily="18" charset="-78"/>
              </a:rPr>
              <a:t>extensor of the elbow joint</a:t>
            </a:r>
          </a:p>
          <a:p>
            <a:pPr lvl="1" algn="just">
              <a:lnSpc>
                <a:spcPct val="90000"/>
              </a:lnSpc>
              <a:buFont typeface="Wingdings" pitchFamily="2" charset="2"/>
              <a:buChar char="Ø"/>
            </a:pPr>
            <a:endParaRPr lang="en-US" sz="2000" dirty="0">
              <a:solidFill>
                <a:schemeClr val="tx1">
                  <a:lumMod val="95000"/>
                  <a:lumOff val="5000"/>
                </a:schemeClr>
              </a:solidFill>
              <a:latin typeface="+mj-lt"/>
            </a:endParaRP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0" y="72008"/>
            <a:ext cx="9144000" cy="620688"/>
          </a:xfrm>
          <a:noFill/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ctr"/>
            <a:r>
              <a:rPr lang="en-US" altLang="zh-CN" sz="4000" dirty="0">
                <a:solidFill>
                  <a:srgbClr val="3333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doni MT Black" pitchFamily="18" charset="0"/>
                <a:ea typeface="+mj-ea"/>
                <a:cs typeface="+mj-cs"/>
              </a:rPr>
              <a:t>TRICEPS</a:t>
            </a:r>
          </a:p>
        </p:txBody>
      </p:sp>
      <p:pic>
        <p:nvPicPr>
          <p:cNvPr id="9" name="Picture 5" descr="C:\Users\user\Pictures\C6-FF62 - Copy (2).png"/>
          <p:cNvPicPr>
            <a:picLocks noChangeAspect="1" noChangeArrowheads="1"/>
          </p:cNvPicPr>
          <p:nvPr/>
        </p:nvPicPr>
        <p:blipFill>
          <a:blip r:embed="rId3" cstate="print"/>
          <a:srcRect l="29411" t="54147" r="22353" b="4347"/>
          <a:stretch>
            <a:fillRect/>
          </a:stretch>
        </p:blipFill>
        <p:spPr>
          <a:xfrm>
            <a:off x="5146550" y="1052736"/>
            <a:ext cx="3817938" cy="49685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Oval 4"/>
          <p:cNvSpPr/>
          <p:nvPr/>
        </p:nvSpPr>
        <p:spPr>
          <a:xfrm>
            <a:off x="7596336" y="3645024"/>
            <a:ext cx="1403648" cy="432048"/>
          </a:xfrm>
          <a:prstGeom prst="ellipse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6" name="Oval 5"/>
          <p:cNvSpPr/>
          <p:nvPr/>
        </p:nvSpPr>
        <p:spPr>
          <a:xfrm>
            <a:off x="7164288" y="2780928"/>
            <a:ext cx="1403648" cy="432048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8" name="Oval 7"/>
          <p:cNvSpPr/>
          <p:nvPr/>
        </p:nvSpPr>
        <p:spPr>
          <a:xfrm>
            <a:off x="7308304" y="3212976"/>
            <a:ext cx="1403648" cy="432048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half" idx="2"/>
          </p:nvPr>
        </p:nvSpPr>
        <p:spPr>
          <a:xfrm>
            <a:off x="539552" y="1628800"/>
            <a:ext cx="4525311" cy="2592288"/>
          </a:xfrm>
          <a:ln w="3810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just"/>
            <a:r>
              <a:rPr lang="en-US" sz="3200" b="1" dirty="0" smtClean="0">
                <a:latin typeface="Adobe Arabic" pitchFamily="18" charset="-78"/>
                <a:cs typeface="Adobe Arabic" pitchFamily="18" charset="-78"/>
              </a:rPr>
              <a:t>The cubital fossa is a </a:t>
            </a:r>
            <a:r>
              <a:rPr lang="en-US" sz="3200" b="1" dirty="0" smtClean="0">
                <a:solidFill>
                  <a:srgbClr val="FD9D73"/>
                </a:solidFill>
                <a:latin typeface="Adobe Arabic" pitchFamily="18" charset="-78"/>
                <a:cs typeface="Adobe Arabic" pitchFamily="18" charset="-78"/>
              </a:rPr>
              <a:t>triangular</a:t>
            </a:r>
            <a:r>
              <a:rPr lang="en-US" sz="3200" b="1" dirty="0">
                <a:solidFill>
                  <a:srgbClr val="FD9D73"/>
                </a:solidFill>
                <a:latin typeface="Adobe Arabic" pitchFamily="18" charset="-78"/>
                <a:cs typeface="Adobe Arabic" pitchFamily="18" charset="-78"/>
              </a:rPr>
              <a:t> depression </a:t>
            </a:r>
            <a:r>
              <a:rPr lang="en-US" sz="3200" b="1" dirty="0" smtClean="0">
                <a:latin typeface="Adobe Arabic" pitchFamily="18" charset="-78"/>
                <a:cs typeface="Adobe Arabic" pitchFamily="18" charset="-78"/>
              </a:rPr>
              <a:t>that lies in front of the elbow</a:t>
            </a:r>
            <a:endParaRPr lang="en-US" sz="3200" b="1" i="1" dirty="0" smtClean="0">
              <a:latin typeface="Adobe Arabic" pitchFamily="18" charset="-78"/>
              <a:cs typeface="Adobe Arabic" pitchFamily="18" charset="-78"/>
            </a:endParaRPr>
          </a:p>
          <a:p>
            <a:pPr algn="just">
              <a:buFont typeface="Wingdings" pitchFamily="2" charset="2"/>
              <a:buChar char="v"/>
            </a:pPr>
            <a:endParaRPr lang="en-US" sz="3200" b="1" dirty="0">
              <a:solidFill>
                <a:schemeClr val="tx1">
                  <a:lumMod val="95000"/>
                  <a:lumOff val="5000"/>
                </a:schemeClr>
              </a:solidFill>
              <a:latin typeface="Adobe Arabic" pitchFamily="18" charset="-78"/>
              <a:cs typeface="Adobe Arabic" pitchFamily="18" charset="-78"/>
            </a:endParaRP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0" y="72008"/>
            <a:ext cx="9144000" cy="620688"/>
          </a:xfrm>
          <a:noFill/>
          <a:ln>
            <a:noFill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ctr"/>
            <a:r>
              <a:rPr lang="en-US" altLang="zh-CN" sz="4000" dirty="0">
                <a:solidFill>
                  <a:srgbClr val="3333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doni MT Black" pitchFamily="18" charset="0"/>
                <a:ea typeface="+mj-ea"/>
                <a:cs typeface="+mj-cs"/>
              </a:rPr>
              <a:t>CUBITAL FOSSA</a:t>
            </a:r>
          </a:p>
        </p:txBody>
      </p:sp>
      <p:pic>
        <p:nvPicPr>
          <p:cNvPr id="17" name="Picture 4" descr="前臂肌前群4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3" cstate="print">
            <a:lum contrast="18000"/>
          </a:blip>
          <a:srcRect/>
          <a:stretch>
            <a:fillRect/>
          </a:stretch>
        </p:blipFill>
        <p:spPr>
          <a:xfrm>
            <a:off x="4932040" y="908720"/>
            <a:ext cx="3200400" cy="5400600"/>
          </a:xfrm>
        </p:spPr>
      </p:pic>
      <p:sp>
        <p:nvSpPr>
          <p:cNvPr id="21" name="Isosceles Triangle 20"/>
          <p:cNvSpPr/>
          <p:nvPr/>
        </p:nvSpPr>
        <p:spPr>
          <a:xfrm rot="18549985">
            <a:off x="6215448" y="1217164"/>
            <a:ext cx="1548000" cy="1260000"/>
          </a:xfrm>
          <a:prstGeom prst="triangle">
            <a:avLst/>
          </a:prstGeom>
          <a:noFill/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half" idx="2"/>
          </p:nvPr>
        </p:nvSpPr>
        <p:spPr>
          <a:xfrm>
            <a:off x="179512" y="1052736"/>
            <a:ext cx="4608512" cy="5328592"/>
          </a:xfrm>
          <a:ln w="3810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342900" indent="-342900" algn="just">
              <a:lnSpc>
                <a:spcPct val="120000"/>
              </a:lnSpc>
              <a:spcBef>
                <a:spcPct val="0"/>
              </a:spcBef>
              <a:buFont typeface="Wingdings" pitchFamily="2" charset="2"/>
              <a:buChar char="§"/>
            </a:pPr>
            <a:r>
              <a:rPr lang="en-US" altLang="zh-CN" sz="2400" b="1" dirty="0">
                <a:solidFill>
                  <a:srgbClr val="FF0000"/>
                </a:solidFill>
                <a:latin typeface="Adobe Arabic" pitchFamily="18" charset="-78"/>
                <a:cs typeface="Adobe Arabic" pitchFamily="18" charset="-78"/>
              </a:rPr>
              <a:t>Base</a:t>
            </a:r>
            <a:r>
              <a:rPr lang="en-US" altLang="zh-CN" sz="2400" b="1" dirty="0" smtClean="0">
                <a:solidFill>
                  <a:srgbClr val="FF0000"/>
                </a:solidFill>
                <a:latin typeface="Adobe Arabic" pitchFamily="18" charset="-78"/>
                <a:cs typeface="Adobe Arabic" pitchFamily="18" charset="-78"/>
              </a:rPr>
              <a:t>: </a:t>
            </a:r>
          </a:p>
          <a:p>
            <a:pPr marL="800100" lvl="1" indent="-342900" algn="just">
              <a:lnSpc>
                <a:spcPct val="120000"/>
              </a:lnSpc>
              <a:spcBef>
                <a:spcPct val="0"/>
              </a:spcBef>
              <a:buFont typeface="Arial" pitchFamily="34" charset="0"/>
              <a:buChar char="•"/>
            </a:pPr>
            <a:r>
              <a:rPr lang="en-US" altLang="zh-CN" sz="2000" b="1" dirty="0" smtClean="0">
                <a:solidFill>
                  <a:schemeClr val="tx1"/>
                </a:solidFill>
                <a:latin typeface="Adobe Arabic" pitchFamily="18" charset="-78"/>
                <a:cs typeface="Adobe Arabic" pitchFamily="18" charset="-78"/>
              </a:rPr>
              <a:t>Line drawn through the two epicondyles of humerus</a:t>
            </a:r>
          </a:p>
          <a:p>
            <a:pPr marL="342900" indent="-342900" algn="just">
              <a:lnSpc>
                <a:spcPct val="120000"/>
              </a:lnSpc>
              <a:spcBef>
                <a:spcPct val="0"/>
              </a:spcBef>
              <a:buFont typeface="Wingdings" pitchFamily="2" charset="2"/>
              <a:buChar char="§"/>
            </a:pPr>
            <a:r>
              <a:rPr lang="en-US" altLang="zh-CN" sz="2400" b="1" dirty="0">
                <a:solidFill>
                  <a:srgbClr val="FF0000"/>
                </a:solidFill>
                <a:latin typeface="Adobe Arabic" pitchFamily="18" charset="-78"/>
                <a:cs typeface="Adobe Arabic" pitchFamily="18" charset="-78"/>
              </a:rPr>
              <a:t>Laterally: </a:t>
            </a:r>
          </a:p>
          <a:p>
            <a:pPr marL="800100" lvl="1" indent="-342900" algn="just">
              <a:lnSpc>
                <a:spcPct val="120000"/>
              </a:lnSpc>
              <a:spcBef>
                <a:spcPct val="0"/>
              </a:spcBef>
              <a:buFont typeface="Arial" pitchFamily="34" charset="0"/>
              <a:buChar char="•"/>
            </a:pPr>
            <a:r>
              <a:rPr lang="en-US" altLang="zh-CN" sz="2000" b="1" dirty="0" err="1" smtClean="0">
                <a:solidFill>
                  <a:schemeClr val="tx1"/>
                </a:solidFill>
                <a:latin typeface="Adobe Arabic" pitchFamily="18" charset="-78"/>
                <a:cs typeface="Adobe Arabic" pitchFamily="18" charset="-78"/>
              </a:rPr>
              <a:t>Brachioradialis</a:t>
            </a:r>
            <a:endParaRPr lang="en-US" altLang="zh-CN" sz="2000" b="1" dirty="0" smtClean="0">
              <a:solidFill>
                <a:schemeClr val="tx1"/>
              </a:solidFill>
              <a:latin typeface="Adobe Arabic" pitchFamily="18" charset="-78"/>
              <a:cs typeface="Adobe Arabic" pitchFamily="18" charset="-78"/>
            </a:endParaRPr>
          </a:p>
          <a:p>
            <a:pPr marL="342900" indent="-342900" algn="just">
              <a:lnSpc>
                <a:spcPct val="120000"/>
              </a:lnSpc>
              <a:spcBef>
                <a:spcPct val="0"/>
              </a:spcBef>
              <a:buFont typeface="Wingdings" pitchFamily="2" charset="2"/>
              <a:buChar char="§"/>
            </a:pPr>
            <a:r>
              <a:rPr lang="en-US" altLang="zh-CN" sz="2400" b="1" dirty="0">
                <a:solidFill>
                  <a:srgbClr val="FF0000"/>
                </a:solidFill>
                <a:latin typeface="Adobe Arabic" pitchFamily="18" charset="-78"/>
                <a:cs typeface="Adobe Arabic" pitchFamily="18" charset="-78"/>
              </a:rPr>
              <a:t>Medially: </a:t>
            </a:r>
          </a:p>
          <a:p>
            <a:pPr marL="800100" lvl="1" indent="-342900" algn="just">
              <a:lnSpc>
                <a:spcPct val="120000"/>
              </a:lnSpc>
              <a:spcBef>
                <a:spcPct val="0"/>
              </a:spcBef>
              <a:buFont typeface="Arial" pitchFamily="34" charset="0"/>
              <a:buChar char="•"/>
            </a:pPr>
            <a:r>
              <a:rPr lang="en-US" altLang="zh-CN" sz="2000" b="1" dirty="0" smtClean="0">
                <a:solidFill>
                  <a:schemeClr val="tx1"/>
                </a:solidFill>
                <a:latin typeface="Adobe Arabic" pitchFamily="18" charset="-78"/>
                <a:cs typeface="Adobe Arabic" pitchFamily="18" charset="-78"/>
              </a:rPr>
              <a:t>Pronator </a:t>
            </a:r>
            <a:r>
              <a:rPr lang="en-US" altLang="zh-CN" sz="2000" b="1" dirty="0" err="1" smtClean="0">
                <a:solidFill>
                  <a:schemeClr val="tx1"/>
                </a:solidFill>
                <a:latin typeface="Adobe Arabic" pitchFamily="18" charset="-78"/>
                <a:cs typeface="Adobe Arabic" pitchFamily="18" charset="-78"/>
              </a:rPr>
              <a:t>teres</a:t>
            </a:r>
            <a:endParaRPr lang="en-US" altLang="zh-CN" sz="2000" b="1" dirty="0" smtClean="0">
              <a:solidFill>
                <a:schemeClr val="tx1"/>
              </a:solidFill>
              <a:latin typeface="Adobe Arabic" pitchFamily="18" charset="-78"/>
              <a:cs typeface="Adobe Arabic" pitchFamily="18" charset="-78"/>
            </a:endParaRPr>
          </a:p>
          <a:p>
            <a:pPr marL="342900" indent="-342900" algn="just">
              <a:lnSpc>
                <a:spcPct val="120000"/>
              </a:lnSpc>
              <a:spcBef>
                <a:spcPct val="0"/>
              </a:spcBef>
              <a:buFont typeface="Wingdings" pitchFamily="2" charset="2"/>
              <a:buChar char="§"/>
            </a:pPr>
            <a:r>
              <a:rPr lang="en-US" altLang="zh-CN" sz="2400" b="1" dirty="0">
                <a:solidFill>
                  <a:srgbClr val="FF0000"/>
                </a:solidFill>
                <a:latin typeface="Adobe Arabic" pitchFamily="18" charset="-78"/>
                <a:cs typeface="Adobe Arabic" pitchFamily="18" charset="-78"/>
              </a:rPr>
              <a:t>Roof: </a:t>
            </a:r>
          </a:p>
          <a:p>
            <a:pPr marL="800100" lvl="1" indent="-342900" algn="just">
              <a:lnSpc>
                <a:spcPct val="120000"/>
              </a:lnSpc>
              <a:spcBef>
                <a:spcPct val="0"/>
              </a:spcBef>
              <a:buFont typeface="Arial" pitchFamily="34" charset="0"/>
              <a:buChar char="•"/>
            </a:pPr>
            <a:r>
              <a:rPr lang="en-US" altLang="zh-CN" sz="2000" b="1" dirty="0" smtClean="0">
                <a:solidFill>
                  <a:schemeClr val="tx1"/>
                </a:solidFill>
                <a:latin typeface="Adobe Arabic" pitchFamily="18" charset="-78"/>
                <a:cs typeface="Adobe Arabic" pitchFamily="18" charset="-78"/>
              </a:rPr>
              <a:t>Skin, superficial &amp; deep fascia and bicipital aponeurosis</a:t>
            </a:r>
          </a:p>
          <a:p>
            <a:pPr marL="342900" indent="-342900" algn="just">
              <a:lnSpc>
                <a:spcPct val="120000"/>
              </a:lnSpc>
              <a:spcBef>
                <a:spcPct val="0"/>
              </a:spcBef>
              <a:buFont typeface="Wingdings" pitchFamily="2" charset="2"/>
              <a:buChar char="§"/>
            </a:pPr>
            <a:r>
              <a:rPr lang="en-US" altLang="zh-CN" sz="2400" b="1" dirty="0">
                <a:solidFill>
                  <a:srgbClr val="FF0000"/>
                </a:solidFill>
                <a:latin typeface="Adobe Arabic" pitchFamily="18" charset="-78"/>
                <a:cs typeface="Adobe Arabic" pitchFamily="18" charset="-78"/>
              </a:rPr>
              <a:t>Floor: </a:t>
            </a:r>
          </a:p>
          <a:p>
            <a:pPr marL="800100" lvl="1" indent="-342900" algn="just">
              <a:lnSpc>
                <a:spcPct val="120000"/>
              </a:lnSpc>
              <a:spcBef>
                <a:spcPct val="0"/>
              </a:spcBef>
              <a:buFont typeface="Arial" pitchFamily="34" charset="0"/>
              <a:buChar char="•"/>
            </a:pPr>
            <a:r>
              <a:rPr lang="en-US" altLang="zh-CN" sz="2000" b="1" dirty="0" smtClean="0">
                <a:solidFill>
                  <a:schemeClr val="tx1"/>
                </a:solidFill>
                <a:latin typeface="Adobe Arabic" pitchFamily="18" charset="-78"/>
                <a:cs typeface="Adobe Arabic" pitchFamily="18" charset="-78"/>
              </a:rPr>
              <a:t>Brachialis medially and supinator laterally.</a:t>
            </a:r>
            <a:r>
              <a:rPr lang="en-US" sz="2000" b="1" i="1" dirty="0" smtClean="0">
                <a:solidFill>
                  <a:schemeClr val="tx1"/>
                </a:solidFill>
                <a:latin typeface="Adobe Arabic" pitchFamily="18" charset="-78"/>
                <a:cs typeface="Adobe Arabic" pitchFamily="18" charset="-78"/>
              </a:rPr>
              <a:t> </a:t>
            </a:r>
          </a:p>
          <a:p>
            <a:pPr algn="just">
              <a:buFont typeface="Wingdings" pitchFamily="2" charset="2"/>
              <a:buChar char="v"/>
            </a:pPr>
            <a:endParaRPr lang="en-US" sz="20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0" y="-27384"/>
            <a:ext cx="9144000" cy="620688"/>
          </a:xfrm>
          <a:noFill/>
          <a:ln>
            <a:noFill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ctr"/>
            <a:r>
              <a:rPr lang="en-US" altLang="zh-CN" sz="3200" dirty="0">
                <a:solidFill>
                  <a:srgbClr val="3333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doni MT Black" pitchFamily="18" charset="0"/>
                <a:ea typeface="+mj-ea"/>
                <a:cs typeface="+mj-cs"/>
              </a:rPr>
              <a:t>BOUNDARIES OF CUBITAL FOSSA</a:t>
            </a:r>
          </a:p>
        </p:txBody>
      </p:sp>
      <p:pic>
        <p:nvPicPr>
          <p:cNvPr id="9" name="Picture 4" descr="前臂肌前群4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>
            <a:lum contrast="18000"/>
          </a:blip>
          <a:srcRect l="27499" b="46555"/>
          <a:stretch>
            <a:fillRect/>
          </a:stretch>
        </p:blipFill>
        <p:spPr>
          <a:xfrm>
            <a:off x="4932040" y="692696"/>
            <a:ext cx="3735388" cy="5410200"/>
          </a:xfrm>
        </p:spPr>
      </p:pic>
      <p:sp>
        <p:nvSpPr>
          <p:cNvPr id="10" name="TextBox 8"/>
          <p:cNvSpPr txBox="1">
            <a:spLocks noChangeArrowheads="1"/>
          </p:cNvSpPr>
          <p:nvPr/>
        </p:nvSpPr>
        <p:spPr bwMode="auto">
          <a:xfrm rot="4726171">
            <a:off x="5260728" y="2917032"/>
            <a:ext cx="1773237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zh-CN" sz="2000" b="1" dirty="0" err="1">
                <a:latin typeface="Calibri" pitchFamily="34" charset="0"/>
              </a:rPr>
              <a:t>Brachioradialis</a:t>
            </a:r>
            <a:endParaRPr lang="en-US" sz="2000" b="1" dirty="0">
              <a:latin typeface="Calibri" pitchFamily="34" charset="0"/>
            </a:endParaRPr>
          </a:p>
        </p:txBody>
      </p:sp>
      <p:sp>
        <p:nvSpPr>
          <p:cNvPr id="11" name="TextBox 7"/>
          <p:cNvSpPr txBox="1">
            <a:spLocks noChangeArrowheads="1"/>
          </p:cNvSpPr>
          <p:nvPr/>
        </p:nvSpPr>
        <p:spPr bwMode="auto">
          <a:xfrm rot="19224702">
            <a:off x="6470650" y="3127375"/>
            <a:ext cx="18288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000" b="1">
                <a:latin typeface="Calibri" pitchFamily="34" charset="0"/>
              </a:rPr>
              <a:t>Pronator teres</a:t>
            </a:r>
          </a:p>
        </p:txBody>
      </p:sp>
      <p:sp>
        <p:nvSpPr>
          <p:cNvPr id="15" name="Isosceles Triangle 14"/>
          <p:cNvSpPr/>
          <p:nvPr/>
        </p:nvSpPr>
        <p:spPr>
          <a:xfrm rot="19213405">
            <a:off x="5886888" y="1763343"/>
            <a:ext cx="1728192" cy="1584176"/>
          </a:xfrm>
          <a:prstGeom prst="triangle">
            <a:avLst/>
          </a:prstGeom>
          <a:noFill/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0" y="-27384"/>
            <a:ext cx="9144000" cy="620688"/>
          </a:xfrm>
          <a:noFill/>
          <a:ln>
            <a:noFill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ctr"/>
            <a:r>
              <a:rPr lang="en-US" altLang="zh-CN" sz="3200" dirty="0">
                <a:solidFill>
                  <a:srgbClr val="3333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doni MT Black" pitchFamily="18" charset="0"/>
                <a:ea typeface="+mj-ea"/>
                <a:cs typeface="+mj-cs"/>
              </a:rPr>
              <a:t>CONTENT OF CUBITAL FOSSA</a:t>
            </a:r>
          </a:p>
        </p:txBody>
      </p:sp>
      <p:pic>
        <p:nvPicPr>
          <p:cNvPr id="8" name="Picture 8" descr="肘窝2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3" cstate="print">
            <a:lum bright="-6000" contrast="24000"/>
          </a:blip>
          <a:srcRect/>
          <a:stretch>
            <a:fillRect/>
          </a:stretch>
        </p:blipFill>
        <p:spPr>
          <a:xfrm>
            <a:off x="3276600" y="990600"/>
            <a:ext cx="2819400" cy="5522913"/>
          </a:xfrm>
        </p:spPr>
      </p:pic>
      <p:sp>
        <p:nvSpPr>
          <p:cNvPr id="9" name="Rectangle 4"/>
          <p:cNvSpPr>
            <a:spLocks noChangeArrowheads="1"/>
          </p:cNvSpPr>
          <p:nvPr/>
        </p:nvSpPr>
        <p:spPr bwMode="auto">
          <a:xfrm>
            <a:off x="6477000" y="1905000"/>
            <a:ext cx="1516762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2000" b="1" dirty="0">
                <a:solidFill>
                  <a:srgbClr val="FF0000"/>
                </a:solidFill>
              </a:rPr>
              <a:t>1</a:t>
            </a:r>
            <a:r>
              <a:rPr lang="en-US" altLang="zh-CN" sz="2000" dirty="0"/>
              <a:t>. </a:t>
            </a:r>
            <a:r>
              <a:rPr lang="en-US" altLang="zh-CN" sz="2000" b="1" dirty="0">
                <a:latin typeface="Adobe Arabic" pitchFamily="18" charset="-78"/>
                <a:cs typeface="Adobe Arabic" pitchFamily="18" charset="-78"/>
              </a:rPr>
              <a:t>Median nerve</a:t>
            </a:r>
            <a:endParaRPr lang="en-US" sz="2000" b="1" dirty="0">
              <a:latin typeface="Adobe Arabic" pitchFamily="18" charset="-78"/>
              <a:cs typeface="Adobe Arabic" pitchFamily="18" charset="-78"/>
            </a:endParaRPr>
          </a:p>
        </p:txBody>
      </p:sp>
      <p:sp>
        <p:nvSpPr>
          <p:cNvPr id="10" name="Rectangle 5"/>
          <p:cNvSpPr>
            <a:spLocks noChangeArrowheads="1"/>
          </p:cNvSpPr>
          <p:nvPr/>
        </p:nvSpPr>
        <p:spPr bwMode="auto">
          <a:xfrm>
            <a:off x="6477000" y="2590800"/>
            <a:ext cx="26670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2000" b="1" dirty="0">
                <a:solidFill>
                  <a:srgbClr val="FF0000"/>
                </a:solidFill>
              </a:rPr>
              <a:t>2</a:t>
            </a:r>
            <a:r>
              <a:rPr lang="en-US" altLang="zh-CN" sz="2000" dirty="0"/>
              <a:t>. </a:t>
            </a:r>
            <a:r>
              <a:rPr lang="en-US" altLang="zh-CN" sz="2000" b="1" dirty="0">
                <a:latin typeface="Adobe Arabic" pitchFamily="18" charset="-78"/>
                <a:cs typeface="Adobe Arabic" pitchFamily="18" charset="-78"/>
              </a:rPr>
              <a:t>Brachial artery</a:t>
            </a:r>
          </a:p>
          <a:p>
            <a:r>
              <a:rPr lang="en-US" altLang="zh-CN" sz="2000" b="1" dirty="0">
                <a:latin typeface="Adobe Arabic" pitchFamily="18" charset="-78"/>
                <a:cs typeface="Adobe Arabic" pitchFamily="18" charset="-78"/>
              </a:rPr>
              <a:t>divides into radial   &amp; </a:t>
            </a:r>
            <a:r>
              <a:rPr lang="en-US" altLang="zh-CN" sz="2000" b="1" dirty="0" err="1">
                <a:latin typeface="Adobe Arabic" pitchFamily="18" charset="-78"/>
                <a:cs typeface="Adobe Arabic" pitchFamily="18" charset="-78"/>
              </a:rPr>
              <a:t>ulnar</a:t>
            </a:r>
            <a:r>
              <a:rPr lang="en-US" altLang="zh-CN" sz="2000" b="1" dirty="0">
                <a:latin typeface="Adobe Arabic" pitchFamily="18" charset="-78"/>
                <a:cs typeface="Adobe Arabic" pitchFamily="18" charset="-78"/>
              </a:rPr>
              <a:t> arteries.</a:t>
            </a:r>
            <a:endParaRPr lang="en-US" sz="2000" b="1" dirty="0">
              <a:latin typeface="Adobe Arabic" pitchFamily="18" charset="-78"/>
              <a:cs typeface="Adobe Arabic" pitchFamily="18" charset="-78"/>
            </a:endParaRPr>
          </a:p>
        </p:txBody>
      </p:sp>
      <p:sp>
        <p:nvSpPr>
          <p:cNvPr id="11" name="Rectangle 6"/>
          <p:cNvSpPr>
            <a:spLocks noChangeArrowheads="1"/>
          </p:cNvSpPr>
          <p:nvPr/>
        </p:nvSpPr>
        <p:spPr bwMode="auto">
          <a:xfrm>
            <a:off x="0" y="1600200"/>
            <a:ext cx="2613216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lvl="1"/>
            <a:r>
              <a:rPr lang="en-US" altLang="zh-CN" sz="2000" b="1" dirty="0">
                <a:solidFill>
                  <a:srgbClr val="FF0000"/>
                </a:solidFill>
              </a:rPr>
              <a:t>3</a:t>
            </a:r>
            <a:r>
              <a:rPr lang="en-US" altLang="zh-CN" sz="2000" dirty="0"/>
              <a:t>. </a:t>
            </a:r>
            <a:r>
              <a:rPr lang="en-US" altLang="zh-CN" sz="2000" b="1" dirty="0">
                <a:latin typeface="Adobe Arabic" pitchFamily="18" charset="-78"/>
                <a:cs typeface="Adobe Arabic" pitchFamily="18" charset="-78"/>
              </a:rPr>
              <a:t>Biceps brachii tendon</a:t>
            </a:r>
          </a:p>
        </p:txBody>
      </p:sp>
      <p:sp>
        <p:nvSpPr>
          <p:cNvPr id="12" name="Rectangle 8"/>
          <p:cNvSpPr>
            <a:spLocks noChangeArrowheads="1"/>
          </p:cNvSpPr>
          <p:nvPr/>
        </p:nvSpPr>
        <p:spPr bwMode="auto">
          <a:xfrm>
            <a:off x="0" y="2590800"/>
            <a:ext cx="2843808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1"/>
            <a:r>
              <a:rPr lang="en-US" altLang="zh-CN" sz="2000" b="1" dirty="0">
                <a:solidFill>
                  <a:srgbClr val="FF0000"/>
                </a:solidFill>
              </a:rPr>
              <a:t>4</a:t>
            </a:r>
            <a:r>
              <a:rPr lang="en-US" altLang="zh-CN" sz="2000" dirty="0"/>
              <a:t>. </a:t>
            </a:r>
            <a:r>
              <a:rPr lang="en-US" altLang="zh-CN" sz="2000" b="1" dirty="0">
                <a:latin typeface="Adobe Arabic" pitchFamily="18" charset="-78"/>
                <a:cs typeface="Adobe Arabic" pitchFamily="18" charset="-78"/>
              </a:rPr>
              <a:t>Deep branch of   radial nerve </a:t>
            </a:r>
            <a:endParaRPr lang="zh-CN" altLang="en-US" sz="2000" b="1" dirty="0">
              <a:latin typeface="Adobe Arabic" pitchFamily="18" charset="-78"/>
              <a:cs typeface="Adobe Arabic" pitchFamily="18" charset="-78"/>
            </a:endParaRPr>
          </a:p>
        </p:txBody>
      </p:sp>
      <p:sp>
        <p:nvSpPr>
          <p:cNvPr id="13" name="Rectangle 9"/>
          <p:cNvSpPr>
            <a:spLocks noChangeArrowheads="1"/>
          </p:cNvSpPr>
          <p:nvPr/>
        </p:nvSpPr>
        <p:spPr bwMode="auto">
          <a:xfrm>
            <a:off x="5881688" y="838200"/>
            <a:ext cx="3262312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b="1"/>
              <a:t>(From medial to lateral side)</a:t>
            </a:r>
          </a:p>
        </p:txBody>
      </p:sp>
      <p:cxnSp>
        <p:nvCxnSpPr>
          <p:cNvPr id="14" name="Straight Arrow Connector 13"/>
          <p:cNvCxnSpPr/>
          <p:nvPr/>
        </p:nvCxnSpPr>
        <p:spPr>
          <a:xfrm rot="10800000" flipV="1">
            <a:off x="5410200" y="2209800"/>
            <a:ext cx="1143000" cy="10668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rot="10800000" flipV="1">
            <a:off x="5181600" y="2895600"/>
            <a:ext cx="1371600" cy="6858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>
            <a:off x="2613216" y="1981200"/>
            <a:ext cx="2339784" cy="14478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>
            <a:off x="2771800" y="2895599"/>
            <a:ext cx="1876400" cy="838201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angle 29"/>
          <p:cNvSpPr>
            <a:spLocks noChangeArrowheads="1"/>
          </p:cNvSpPr>
          <p:nvPr/>
        </p:nvSpPr>
        <p:spPr bwMode="auto">
          <a:xfrm>
            <a:off x="6172200" y="5638800"/>
            <a:ext cx="1207382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2000" b="1" dirty="0">
                <a:latin typeface="Adobe Arabic" pitchFamily="18" charset="-78"/>
                <a:cs typeface="Adobe Arabic" pitchFamily="18" charset="-78"/>
              </a:rPr>
              <a:t>Radial artery</a:t>
            </a:r>
            <a:endParaRPr lang="en-US" sz="2000" b="1" dirty="0">
              <a:latin typeface="Adobe Arabic" pitchFamily="18" charset="-78"/>
              <a:cs typeface="Adobe Arabic" pitchFamily="18" charset="-78"/>
            </a:endParaRPr>
          </a:p>
        </p:txBody>
      </p:sp>
      <p:sp>
        <p:nvSpPr>
          <p:cNvPr id="20" name="Rectangle 30"/>
          <p:cNvSpPr>
            <a:spLocks noChangeArrowheads="1"/>
          </p:cNvSpPr>
          <p:nvPr/>
        </p:nvSpPr>
        <p:spPr bwMode="auto">
          <a:xfrm>
            <a:off x="6172200" y="5257800"/>
            <a:ext cx="1159292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2000" b="1" dirty="0">
                <a:latin typeface="Adobe Arabic" pitchFamily="18" charset="-78"/>
                <a:cs typeface="Adobe Arabic" pitchFamily="18" charset="-78"/>
              </a:rPr>
              <a:t>Ulnar artery</a:t>
            </a:r>
            <a:endParaRPr lang="en-US" sz="2000" b="1" dirty="0">
              <a:latin typeface="Adobe Arabic" pitchFamily="18" charset="-78"/>
              <a:cs typeface="Adobe Arabic" pitchFamily="18" charset="-78"/>
            </a:endParaRPr>
          </a:p>
        </p:txBody>
      </p:sp>
      <p:cxnSp>
        <p:nvCxnSpPr>
          <p:cNvPr id="22" name="Straight Arrow Connector 21"/>
          <p:cNvCxnSpPr/>
          <p:nvPr/>
        </p:nvCxnSpPr>
        <p:spPr>
          <a:xfrm rot="10800000">
            <a:off x="4800600" y="4267200"/>
            <a:ext cx="1524000" cy="13716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 rot="10800000">
            <a:off x="5029200" y="4191000"/>
            <a:ext cx="1219200" cy="10668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half" idx="2"/>
          </p:nvPr>
        </p:nvSpPr>
        <p:spPr>
          <a:xfrm>
            <a:off x="360040" y="1556792"/>
            <a:ext cx="8676456" cy="1152128"/>
          </a:xfrm>
          <a:ln w="3810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365760" indent="-256032" algn="just" fontAlgn="auto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defRPr/>
            </a:pPr>
            <a:r>
              <a:rPr lang="en-US" sz="2400" b="1" dirty="0" smtClean="0">
                <a:solidFill>
                  <a:srgbClr val="FF0000"/>
                </a:solidFill>
                <a:latin typeface="Adobe Arabic" pitchFamily="18" charset="-78"/>
                <a:cs typeface="Adobe Arabic" pitchFamily="18" charset="-78"/>
              </a:rPr>
              <a:t>Articulation</a:t>
            </a:r>
          </a:p>
          <a:p>
            <a:pPr marL="909828" lvl="1" indent="-342900" algn="just">
              <a:lnSpc>
                <a:spcPct val="80000"/>
              </a:lnSpc>
              <a:spcBef>
                <a:spcPts val="400"/>
              </a:spcBef>
              <a:buSzPct val="68000"/>
              <a:buFont typeface="Arial" pitchFamily="34" charset="0"/>
              <a:buChar char="•"/>
              <a:defRPr/>
            </a:pPr>
            <a:r>
              <a:rPr lang="en-US" sz="2200" b="1" dirty="0" smtClean="0">
                <a:solidFill>
                  <a:schemeClr val="tx1"/>
                </a:solidFill>
                <a:latin typeface="Adobe Arabic" pitchFamily="18" charset="-78"/>
                <a:cs typeface="Adobe Arabic" pitchFamily="18" charset="-78"/>
              </a:rPr>
              <a:t>Trochlea and </a:t>
            </a:r>
            <a:r>
              <a:rPr lang="en-US" sz="2200" b="1" dirty="0" err="1" smtClean="0">
                <a:solidFill>
                  <a:schemeClr val="tx1"/>
                </a:solidFill>
                <a:latin typeface="Adobe Arabic" pitchFamily="18" charset="-78"/>
                <a:cs typeface="Adobe Arabic" pitchFamily="18" charset="-78"/>
              </a:rPr>
              <a:t>capitulum</a:t>
            </a:r>
            <a:r>
              <a:rPr lang="en-US" sz="2200" b="1" dirty="0" smtClean="0">
                <a:solidFill>
                  <a:schemeClr val="tx1"/>
                </a:solidFill>
                <a:latin typeface="Adobe Arabic" pitchFamily="18" charset="-78"/>
                <a:cs typeface="Adobe Arabic" pitchFamily="18" charset="-78"/>
              </a:rPr>
              <a:t> of the </a:t>
            </a:r>
            <a:r>
              <a:rPr lang="en-US" sz="2200" b="1" dirty="0" err="1" smtClean="0">
                <a:solidFill>
                  <a:schemeClr val="tx1"/>
                </a:solidFill>
                <a:latin typeface="Adobe Arabic" pitchFamily="18" charset="-78"/>
                <a:cs typeface="Adobe Arabic" pitchFamily="18" charset="-78"/>
              </a:rPr>
              <a:t>humerus</a:t>
            </a:r>
            <a:r>
              <a:rPr lang="en-US" sz="2200" b="1" dirty="0" smtClean="0">
                <a:solidFill>
                  <a:schemeClr val="tx1"/>
                </a:solidFill>
                <a:latin typeface="Adobe Arabic" pitchFamily="18" charset="-78"/>
                <a:cs typeface="Adobe Arabic" pitchFamily="18" charset="-78"/>
              </a:rPr>
              <a:t> above</a:t>
            </a:r>
          </a:p>
          <a:p>
            <a:pPr marL="909828" lvl="1" indent="-342900" algn="just">
              <a:lnSpc>
                <a:spcPct val="80000"/>
              </a:lnSpc>
              <a:spcBef>
                <a:spcPts val="400"/>
              </a:spcBef>
              <a:buSzPct val="68000"/>
              <a:buFont typeface="Arial" pitchFamily="34" charset="0"/>
              <a:buChar char="•"/>
              <a:defRPr/>
            </a:pPr>
            <a:r>
              <a:rPr lang="en-US" sz="2200" b="1" dirty="0" smtClean="0">
                <a:solidFill>
                  <a:schemeClr val="tx1"/>
                </a:solidFill>
                <a:latin typeface="Adobe Arabic" pitchFamily="18" charset="-78"/>
                <a:cs typeface="Adobe Arabic" pitchFamily="18" charset="-78"/>
              </a:rPr>
              <a:t>Trochlear notch of ulna and the head of radius below</a:t>
            </a: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0" y="55083"/>
            <a:ext cx="9144000" cy="620688"/>
          </a:xfrm>
          <a:noFill/>
          <a:ln>
            <a:noFill/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vert="horz" lIns="91440" tIns="45720" rIns="91440" bIns="45720" rtlCol="0" anchor="b">
            <a:noAutofit/>
          </a:bodyPr>
          <a:lstStyle/>
          <a:p>
            <a:pPr algn="ctr"/>
            <a:r>
              <a:rPr lang="en-US" altLang="zh-CN" sz="4000" dirty="0">
                <a:solidFill>
                  <a:srgbClr val="3333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doni MT Black" pitchFamily="18" charset="0"/>
                <a:ea typeface="+mj-ea"/>
                <a:cs typeface="+mj-cs"/>
              </a:rPr>
              <a:t>ELBOW JOINT</a:t>
            </a:r>
          </a:p>
        </p:txBody>
      </p:sp>
      <p:sp>
        <p:nvSpPr>
          <p:cNvPr id="5" name="Rectangle 7"/>
          <p:cNvSpPr>
            <a:spLocks noChangeArrowheads="1"/>
          </p:cNvSpPr>
          <p:nvPr/>
        </p:nvSpPr>
        <p:spPr bwMode="auto">
          <a:xfrm>
            <a:off x="683568" y="775163"/>
            <a:ext cx="7704856" cy="4935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65125" indent="-255588" algn="ctr">
              <a:lnSpc>
                <a:spcPct val="80000"/>
              </a:lnSpc>
              <a:spcBef>
                <a:spcPts val="400"/>
              </a:spcBef>
              <a:buClr>
                <a:schemeClr val="accent1"/>
              </a:buClr>
              <a:buSzPct val="68000"/>
            </a:pPr>
            <a:r>
              <a:rPr lang="en-US" sz="3200" b="1" dirty="0">
                <a:solidFill>
                  <a:srgbClr val="00B0F0"/>
                </a:solidFill>
                <a:latin typeface="Bodoni MT Black" pitchFamily="18" charset="0"/>
                <a:ea typeface="+mj-ea"/>
                <a:cs typeface="+mj-cs"/>
              </a:rPr>
              <a:t>Synovial Hinge Joint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2123728" y="3212976"/>
            <a:ext cx="4495894" cy="3456384"/>
            <a:chOff x="2123728" y="3212976"/>
            <a:chExt cx="4495894" cy="3456384"/>
          </a:xfrm>
        </p:grpSpPr>
        <p:pic>
          <p:nvPicPr>
            <p:cNvPr id="1026" name="Picture 2" descr="http://teachmeanatomy.info/wp-content/uploads/Articulations-of-the-Elbow-Joint.jp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23728" y="3212976"/>
              <a:ext cx="4495894" cy="3315723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" name="TextBox 1"/>
            <p:cNvSpPr txBox="1"/>
            <p:nvPr/>
          </p:nvSpPr>
          <p:spPr>
            <a:xfrm>
              <a:off x="3705854" y="6021288"/>
              <a:ext cx="2913767" cy="64807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endParaRPr lang="en-US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half" idx="2"/>
          </p:nvPr>
        </p:nvSpPr>
        <p:spPr>
          <a:xfrm>
            <a:off x="251520" y="1196752"/>
            <a:ext cx="8424936" cy="432048"/>
          </a:xfrm>
          <a:ln w="3810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 fontScale="85000" lnSpcReduction="10000"/>
          </a:bodyPr>
          <a:lstStyle/>
          <a:p>
            <a:pPr marL="342900" indent="-342900" algn="just">
              <a:lnSpc>
                <a:spcPct val="80000"/>
              </a:lnSpc>
              <a:buFont typeface="Wingdings" pitchFamily="2" charset="2"/>
              <a:buChar char="§"/>
            </a:pPr>
            <a:r>
              <a:rPr lang="en-US" sz="2000" dirty="0" smtClean="0"/>
              <a:t> </a:t>
            </a:r>
            <a:r>
              <a:rPr lang="en-US" sz="2400" b="1" dirty="0" smtClean="0">
                <a:latin typeface="Adobe Arabic" pitchFamily="18" charset="-78"/>
                <a:cs typeface="Adobe Arabic" pitchFamily="18" charset="-78"/>
              </a:rPr>
              <a:t>The articular surfaces are covered with </a:t>
            </a:r>
            <a:r>
              <a:rPr lang="en-US" sz="2400" b="1" dirty="0" smtClean="0">
                <a:solidFill>
                  <a:srgbClr val="FF0000"/>
                </a:solidFill>
                <a:latin typeface="Adobe Arabic" pitchFamily="18" charset="-78"/>
                <a:cs typeface="Adobe Arabic" pitchFamily="18" charset="-78"/>
              </a:rPr>
              <a:t>articular (hyaline) cartilage.</a:t>
            </a:r>
          </a:p>
          <a:p>
            <a:pPr lvl="1" algn="just"/>
            <a:endParaRPr lang="en-US" sz="2000" b="1" dirty="0">
              <a:solidFill>
                <a:srgbClr val="006600"/>
              </a:solidFill>
            </a:endParaRP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0" y="72008"/>
            <a:ext cx="9144000" cy="620688"/>
          </a:xfrm>
          <a:noFill/>
          <a:ln>
            <a:noFill/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vert="horz" lIns="91440" tIns="45720" rIns="91440" bIns="45720" rtlCol="0" anchor="b">
            <a:noAutofit/>
          </a:bodyPr>
          <a:lstStyle/>
          <a:p>
            <a:pPr algn="ctr"/>
            <a:r>
              <a:rPr lang="en-US" sz="4000" dirty="0">
                <a:solidFill>
                  <a:srgbClr val="3333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doni MT Black" pitchFamily="18" charset="0"/>
                <a:ea typeface="+mj-ea"/>
                <a:cs typeface="+mj-cs"/>
              </a:rPr>
              <a:t>ELBOW JOINT</a:t>
            </a:r>
          </a:p>
        </p:txBody>
      </p:sp>
      <p:pic>
        <p:nvPicPr>
          <p:cNvPr id="2050" name="Picture 2" descr="https://classconnection.s3.amazonaws.com/694/flashcards/597694/jpg/elbow_joint131122151263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2204864"/>
            <a:ext cx="4680520" cy="435134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half" idx="2"/>
          </p:nvPr>
        </p:nvSpPr>
        <p:spPr>
          <a:xfrm>
            <a:off x="35496" y="1052736"/>
            <a:ext cx="4392487" cy="5328592"/>
          </a:xfrm>
          <a:ln w="3810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just"/>
            <a:r>
              <a:rPr lang="en-US" sz="2400" b="1" dirty="0" smtClean="0">
                <a:latin typeface="Adobe Arabic" pitchFamily="18" charset="-78"/>
                <a:cs typeface="Adobe Arabic" pitchFamily="18" charset="-78"/>
              </a:rPr>
              <a:t> </a:t>
            </a:r>
            <a:r>
              <a:rPr lang="en-US" sz="2400" b="1" dirty="0" smtClean="0">
                <a:solidFill>
                  <a:srgbClr val="FF0000"/>
                </a:solidFill>
                <a:latin typeface="Adobe Arabic" pitchFamily="18" charset="-78"/>
                <a:cs typeface="Adobe Arabic" pitchFamily="18" charset="-78"/>
              </a:rPr>
              <a:t>Anteriorly: </a:t>
            </a:r>
            <a:r>
              <a:rPr lang="en-US" sz="2400" b="1" dirty="0" smtClean="0">
                <a:solidFill>
                  <a:srgbClr val="C00000"/>
                </a:solidFill>
                <a:latin typeface="Adobe Arabic" pitchFamily="18" charset="-78"/>
                <a:cs typeface="Adobe Arabic" pitchFamily="18" charset="-78"/>
              </a:rPr>
              <a:t>attached </a:t>
            </a:r>
          </a:p>
          <a:p>
            <a:pPr marL="800100" lvl="1" indent="-342900" algn="just">
              <a:buFont typeface="Wingdings" pitchFamily="2" charset="2"/>
              <a:buChar char="§"/>
            </a:pPr>
            <a:r>
              <a:rPr lang="en-US" sz="2000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en-US" sz="2200" b="1" dirty="0" smtClean="0">
                <a:solidFill>
                  <a:schemeClr val="accent6">
                    <a:lumMod val="75000"/>
                  </a:schemeClr>
                </a:solidFill>
                <a:latin typeface="Adobe Arabic" pitchFamily="18" charset="-78"/>
                <a:cs typeface="Adobe Arabic" pitchFamily="18" charset="-78"/>
              </a:rPr>
              <a:t>Above </a:t>
            </a:r>
          </a:p>
          <a:p>
            <a:pPr marL="1257300" lvl="2" indent="-342900" algn="just">
              <a:buFont typeface="Arial" pitchFamily="34" charset="0"/>
              <a:buChar char="•"/>
            </a:pPr>
            <a:r>
              <a:rPr lang="en-US" sz="2000" b="1" dirty="0" smtClean="0">
                <a:latin typeface="Adobe Arabic" pitchFamily="18" charset="-78"/>
                <a:cs typeface="Adobe Arabic" pitchFamily="18" charset="-78"/>
              </a:rPr>
              <a:t>To the humerus along the upper margins of the coronoid and radial fossae and to the front of the medial and lateral epicondyles.</a:t>
            </a:r>
          </a:p>
          <a:p>
            <a:pPr marL="800100" lvl="1" indent="-342900" algn="just">
              <a:buFont typeface="Wingdings" pitchFamily="2" charset="2"/>
              <a:buChar char="§"/>
            </a:pPr>
            <a:r>
              <a:rPr lang="en-US" sz="2000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en-US" sz="2200" b="1" dirty="0">
                <a:solidFill>
                  <a:schemeClr val="accent6">
                    <a:lumMod val="75000"/>
                  </a:schemeClr>
                </a:solidFill>
                <a:latin typeface="Adobe Arabic" pitchFamily="18" charset="-78"/>
                <a:cs typeface="Adobe Arabic" pitchFamily="18" charset="-78"/>
              </a:rPr>
              <a:t>Below </a:t>
            </a:r>
          </a:p>
          <a:p>
            <a:pPr marL="1257300" lvl="2" indent="-342900" algn="just">
              <a:buFont typeface="Arial" pitchFamily="34" charset="0"/>
              <a:buChar char="•"/>
            </a:pPr>
            <a:r>
              <a:rPr lang="en-US" sz="2000" b="1" dirty="0" smtClean="0">
                <a:latin typeface="Adobe Arabic" pitchFamily="18" charset="-78"/>
                <a:cs typeface="Adobe Arabic" pitchFamily="18" charset="-78"/>
              </a:rPr>
              <a:t>To </a:t>
            </a:r>
            <a:r>
              <a:rPr lang="en-US" sz="2000" b="1" dirty="0">
                <a:latin typeface="Adobe Arabic" pitchFamily="18" charset="-78"/>
                <a:cs typeface="Adobe Arabic" pitchFamily="18" charset="-78"/>
              </a:rPr>
              <a:t>the margin of the coronoid process of the ulna and to the </a:t>
            </a:r>
            <a:r>
              <a:rPr lang="en-US" sz="2000" b="1" dirty="0" err="1">
                <a:latin typeface="Adobe Arabic" pitchFamily="18" charset="-78"/>
                <a:cs typeface="Adobe Arabic" pitchFamily="18" charset="-78"/>
              </a:rPr>
              <a:t>anular</a:t>
            </a:r>
            <a:r>
              <a:rPr lang="en-US" sz="2000" b="1" dirty="0">
                <a:latin typeface="Adobe Arabic" pitchFamily="18" charset="-78"/>
                <a:cs typeface="Adobe Arabic" pitchFamily="18" charset="-78"/>
              </a:rPr>
              <a:t> ligament, which surrounds the head of the radius.</a:t>
            </a:r>
          </a:p>
          <a:p>
            <a:pPr marL="800100" lvl="1" indent="-342900" algn="just"/>
            <a:endParaRPr lang="ar-SA" sz="2000" dirty="0">
              <a:solidFill>
                <a:srgbClr val="C00000"/>
              </a:solidFill>
            </a:endParaRP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0" y="44624"/>
            <a:ext cx="9144000" cy="620688"/>
          </a:xfrm>
          <a:noFill/>
          <a:ln>
            <a:noFill/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ctr"/>
            <a:r>
              <a:rPr lang="en-US" sz="4000" dirty="0">
                <a:solidFill>
                  <a:srgbClr val="3333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doni MT Black" pitchFamily="18" charset="0"/>
                <a:ea typeface="+mj-ea"/>
                <a:cs typeface="+mj-cs"/>
              </a:rPr>
              <a:t>CAPSULE</a:t>
            </a:r>
          </a:p>
        </p:txBody>
      </p:sp>
      <p:grpSp>
        <p:nvGrpSpPr>
          <p:cNvPr id="9" name="Group 8"/>
          <p:cNvGrpSpPr/>
          <p:nvPr/>
        </p:nvGrpSpPr>
        <p:grpSpPr>
          <a:xfrm>
            <a:off x="4644008" y="1052736"/>
            <a:ext cx="4281488" cy="3657600"/>
            <a:chOff x="4648200" y="1447800"/>
            <a:chExt cx="4281488" cy="3657600"/>
          </a:xfrm>
        </p:grpSpPr>
        <p:pic>
          <p:nvPicPr>
            <p:cNvPr id="14" name="Picture 8" descr="C:\Users\user\Pictures\ffffff.jpg"/>
            <p:cNvPicPr>
              <a:picLocks noChangeAspect="1" noChangeArrowheads="1"/>
            </p:cNvPicPr>
            <p:nvPr/>
          </p:nvPicPr>
          <p:blipFill>
            <a:blip r:embed="rId3" cstate="print"/>
            <a:srcRect l="9938" t="2180" r="50311" b="8447"/>
            <a:stretch>
              <a:fillRect/>
            </a:stretch>
          </p:blipFill>
          <p:spPr bwMode="auto">
            <a:xfrm>
              <a:off x="4648200" y="1447800"/>
              <a:ext cx="4281488" cy="3657600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sp>
          <p:nvSpPr>
            <p:cNvPr id="15" name="Freeform 14"/>
            <p:cNvSpPr/>
            <p:nvPr/>
          </p:nvSpPr>
          <p:spPr>
            <a:xfrm>
              <a:off x="5445125" y="2395538"/>
              <a:ext cx="2124075" cy="2222500"/>
            </a:xfrm>
            <a:custGeom>
              <a:avLst/>
              <a:gdLst>
                <a:gd name="connsiteX0" fmla="*/ 81886 w 2124501"/>
                <a:gd name="connsiteY0" fmla="*/ 1166884 h 2222311"/>
                <a:gd name="connsiteX1" fmla="*/ 150125 w 2124501"/>
                <a:gd name="connsiteY1" fmla="*/ 825690 h 2222311"/>
                <a:gd name="connsiteX2" fmla="*/ 232012 w 2124501"/>
                <a:gd name="connsiteY2" fmla="*/ 648269 h 2222311"/>
                <a:gd name="connsiteX3" fmla="*/ 450376 w 2124501"/>
                <a:gd name="connsiteY3" fmla="*/ 498143 h 2222311"/>
                <a:gd name="connsiteX4" fmla="*/ 696036 w 2124501"/>
                <a:gd name="connsiteY4" fmla="*/ 429905 h 2222311"/>
                <a:gd name="connsiteX5" fmla="*/ 941695 w 2124501"/>
                <a:gd name="connsiteY5" fmla="*/ 266131 h 2222311"/>
                <a:gd name="connsiteX6" fmla="*/ 1078173 w 2124501"/>
                <a:gd name="connsiteY6" fmla="*/ 88711 h 2222311"/>
                <a:gd name="connsiteX7" fmla="*/ 1392071 w 2124501"/>
                <a:gd name="connsiteY7" fmla="*/ 6824 h 2222311"/>
                <a:gd name="connsiteX8" fmla="*/ 1528549 w 2124501"/>
                <a:gd name="connsiteY8" fmla="*/ 129654 h 2222311"/>
                <a:gd name="connsiteX9" fmla="*/ 1705970 w 2124501"/>
                <a:gd name="connsiteY9" fmla="*/ 348018 h 2222311"/>
                <a:gd name="connsiteX10" fmla="*/ 1883391 w 2124501"/>
                <a:gd name="connsiteY10" fmla="*/ 620973 h 2222311"/>
                <a:gd name="connsiteX11" fmla="*/ 2019868 w 2124501"/>
                <a:gd name="connsiteY11" fmla="*/ 784746 h 2222311"/>
                <a:gd name="connsiteX12" fmla="*/ 2060812 w 2124501"/>
                <a:gd name="connsiteY12" fmla="*/ 1084997 h 2222311"/>
                <a:gd name="connsiteX13" fmla="*/ 2101755 w 2124501"/>
                <a:gd name="connsiteY13" fmla="*/ 1357952 h 2222311"/>
                <a:gd name="connsiteX14" fmla="*/ 1924334 w 2124501"/>
                <a:gd name="connsiteY14" fmla="*/ 1562669 h 2222311"/>
                <a:gd name="connsiteX15" fmla="*/ 1542197 w 2124501"/>
                <a:gd name="connsiteY15" fmla="*/ 1671851 h 2222311"/>
                <a:gd name="connsiteX16" fmla="*/ 1214650 w 2124501"/>
                <a:gd name="connsiteY16" fmla="*/ 1685499 h 2222311"/>
                <a:gd name="connsiteX17" fmla="*/ 1037230 w 2124501"/>
                <a:gd name="connsiteY17" fmla="*/ 1862919 h 2222311"/>
                <a:gd name="connsiteX18" fmla="*/ 846161 w 2124501"/>
                <a:gd name="connsiteY18" fmla="*/ 2013045 h 2222311"/>
                <a:gd name="connsiteX19" fmla="*/ 832513 w 2124501"/>
                <a:gd name="connsiteY19" fmla="*/ 2135875 h 2222311"/>
                <a:gd name="connsiteX20" fmla="*/ 805218 w 2124501"/>
                <a:gd name="connsiteY20" fmla="*/ 2204114 h 2222311"/>
                <a:gd name="connsiteX21" fmla="*/ 668740 w 2124501"/>
                <a:gd name="connsiteY21" fmla="*/ 2026693 h 2222311"/>
                <a:gd name="connsiteX22" fmla="*/ 586853 w 2124501"/>
                <a:gd name="connsiteY22" fmla="*/ 1903863 h 2222311"/>
                <a:gd name="connsiteX23" fmla="*/ 368489 w 2124501"/>
                <a:gd name="connsiteY23" fmla="*/ 1876567 h 2222311"/>
                <a:gd name="connsiteX24" fmla="*/ 191068 w 2124501"/>
                <a:gd name="connsiteY24" fmla="*/ 1794681 h 2222311"/>
                <a:gd name="connsiteX25" fmla="*/ 27295 w 2124501"/>
                <a:gd name="connsiteY25" fmla="*/ 1630908 h 2222311"/>
                <a:gd name="connsiteX26" fmla="*/ 27295 w 2124501"/>
                <a:gd name="connsiteY26" fmla="*/ 1398896 h 2222311"/>
                <a:gd name="connsiteX27" fmla="*/ 68239 w 2124501"/>
                <a:gd name="connsiteY27" fmla="*/ 1112293 h 2222311"/>
                <a:gd name="connsiteX28" fmla="*/ 81886 w 2124501"/>
                <a:gd name="connsiteY28" fmla="*/ 1112293 h 22223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2124501" h="2222311">
                  <a:moveTo>
                    <a:pt x="81886" y="1166884"/>
                  </a:moveTo>
                  <a:cubicBezTo>
                    <a:pt x="103495" y="1039505"/>
                    <a:pt x="125104" y="912126"/>
                    <a:pt x="150125" y="825690"/>
                  </a:cubicBezTo>
                  <a:cubicBezTo>
                    <a:pt x="175146" y="739254"/>
                    <a:pt x="181970" y="702860"/>
                    <a:pt x="232012" y="648269"/>
                  </a:cubicBezTo>
                  <a:cubicBezTo>
                    <a:pt x="282054" y="593678"/>
                    <a:pt x="373039" y="534537"/>
                    <a:pt x="450376" y="498143"/>
                  </a:cubicBezTo>
                  <a:cubicBezTo>
                    <a:pt x="527713" y="461749"/>
                    <a:pt x="614150" y="468574"/>
                    <a:pt x="696036" y="429905"/>
                  </a:cubicBezTo>
                  <a:cubicBezTo>
                    <a:pt x="777922" y="391236"/>
                    <a:pt x="878006" y="322997"/>
                    <a:pt x="941695" y="266131"/>
                  </a:cubicBezTo>
                  <a:cubicBezTo>
                    <a:pt x="1005384" y="209265"/>
                    <a:pt x="1003110" y="131929"/>
                    <a:pt x="1078173" y="88711"/>
                  </a:cubicBezTo>
                  <a:cubicBezTo>
                    <a:pt x="1153236" y="45493"/>
                    <a:pt x="1317008" y="0"/>
                    <a:pt x="1392071" y="6824"/>
                  </a:cubicBezTo>
                  <a:cubicBezTo>
                    <a:pt x="1467134" y="13648"/>
                    <a:pt x="1476233" y="72788"/>
                    <a:pt x="1528549" y="129654"/>
                  </a:cubicBezTo>
                  <a:cubicBezTo>
                    <a:pt x="1580866" y="186520"/>
                    <a:pt x="1646830" y="266132"/>
                    <a:pt x="1705970" y="348018"/>
                  </a:cubicBezTo>
                  <a:cubicBezTo>
                    <a:pt x="1765110" y="429905"/>
                    <a:pt x="1831075" y="548185"/>
                    <a:pt x="1883391" y="620973"/>
                  </a:cubicBezTo>
                  <a:cubicBezTo>
                    <a:pt x="1935707" y="693761"/>
                    <a:pt x="1990298" y="707409"/>
                    <a:pt x="2019868" y="784746"/>
                  </a:cubicBezTo>
                  <a:cubicBezTo>
                    <a:pt x="2049438" y="862083"/>
                    <a:pt x="2047164" y="989463"/>
                    <a:pt x="2060812" y="1084997"/>
                  </a:cubicBezTo>
                  <a:cubicBezTo>
                    <a:pt x="2074460" y="1180531"/>
                    <a:pt x="2124501" y="1278340"/>
                    <a:pt x="2101755" y="1357952"/>
                  </a:cubicBezTo>
                  <a:cubicBezTo>
                    <a:pt x="2079009" y="1437564"/>
                    <a:pt x="2017594" y="1510353"/>
                    <a:pt x="1924334" y="1562669"/>
                  </a:cubicBezTo>
                  <a:cubicBezTo>
                    <a:pt x="1831074" y="1614985"/>
                    <a:pt x="1660478" y="1651379"/>
                    <a:pt x="1542197" y="1671851"/>
                  </a:cubicBezTo>
                  <a:cubicBezTo>
                    <a:pt x="1423916" y="1692323"/>
                    <a:pt x="1298811" y="1653654"/>
                    <a:pt x="1214650" y="1685499"/>
                  </a:cubicBezTo>
                  <a:cubicBezTo>
                    <a:pt x="1130489" y="1717344"/>
                    <a:pt x="1098645" y="1808328"/>
                    <a:pt x="1037230" y="1862919"/>
                  </a:cubicBezTo>
                  <a:cubicBezTo>
                    <a:pt x="975815" y="1917510"/>
                    <a:pt x="880280" y="1967552"/>
                    <a:pt x="846161" y="2013045"/>
                  </a:cubicBezTo>
                  <a:cubicBezTo>
                    <a:pt x="812042" y="2058538"/>
                    <a:pt x="839337" y="2104030"/>
                    <a:pt x="832513" y="2135875"/>
                  </a:cubicBezTo>
                  <a:cubicBezTo>
                    <a:pt x="825689" y="2167720"/>
                    <a:pt x="832513" y="2222311"/>
                    <a:pt x="805218" y="2204114"/>
                  </a:cubicBezTo>
                  <a:cubicBezTo>
                    <a:pt x="777923" y="2185917"/>
                    <a:pt x="705134" y="2076735"/>
                    <a:pt x="668740" y="2026693"/>
                  </a:cubicBezTo>
                  <a:cubicBezTo>
                    <a:pt x="632346" y="1976651"/>
                    <a:pt x="636895" y="1928884"/>
                    <a:pt x="586853" y="1903863"/>
                  </a:cubicBezTo>
                  <a:cubicBezTo>
                    <a:pt x="536811" y="1878842"/>
                    <a:pt x="434453" y="1894764"/>
                    <a:pt x="368489" y="1876567"/>
                  </a:cubicBezTo>
                  <a:cubicBezTo>
                    <a:pt x="302525" y="1858370"/>
                    <a:pt x="247934" y="1835624"/>
                    <a:pt x="191068" y="1794681"/>
                  </a:cubicBezTo>
                  <a:cubicBezTo>
                    <a:pt x="134202" y="1753738"/>
                    <a:pt x="54591" y="1696872"/>
                    <a:pt x="27295" y="1630908"/>
                  </a:cubicBezTo>
                  <a:cubicBezTo>
                    <a:pt x="0" y="1564944"/>
                    <a:pt x="20471" y="1485332"/>
                    <a:pt x="27295" y="1398896"/>
                  </a:cubicBezTo>
                  <a:cubicBezTo>
                    <a:pt x="34119" y="1312460"/>
                    <a:pt x="59141" y="1160060"/>
                    <a:pt x="68239" y="1112293"/>
                  </a:cubicBezTo>
                  <a:cubicBezTo>
                    <a:pt x="77337" y="1064526"/>
                    <a:pt x="81886" y="1119117"/>
                    <a:pt x="81886" y="1112293"/>
                  </a:cubicBezTo>
                </a:path>
              </a:pathLst>
            </a:custGeom>
            <a:ln w="57150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066800"/>
            <a:ext cx="8229600" cy="5544616"/>
          </a:xfrm>
        </p:spPr>
        <p:txBody>
          <a:bodyPr>
            <a:normAutofit/>
          </a:bodyPr>
          <a:lstStyle/>
          <a:p>
            <a:pPr marL="0" indent="0" eaLnBrk="0" fontAlgn="base" hangingPunct="0">
              <a:spcAft>
                <a:spcPct val="0"/>
              </a:spcAft>
              <a:buClr>
                <a:schemeClr val="hlink"/>
              </a:buClr>
              <a:buNone/>
              <a:defRPr/>
            </a:pPr>
            <a:r>
              <a:rPr lang="en-US" sz="2000" b="1" i="1" dirty="0">
                <a:solidFill>
                  <a:srgbClr val="C00000"/>
                </a:solidFill>
                <a:latin typeface="Adobe Arabic" pitchFamily="18" charset="-78"/>
                <a:cs typeface="Adobe Arabic" pitchFamily="18" charset="-78"/>
              </a:rPr>
              <a:t>At the end of the lecture, students should:</a:t>
            </a:r>
          </a:p>
          <a:p>
            <a:pPr lvl="1" eaLnBrk="0" fontAlgn="base" hangingPunct="0">
              <a:spcAft>
                <a:spcPct val="0"/>
              </a:spcAft>
              <a:defRPr/>
            </a:pPr>
            <a:r>
              <a:rPr lang="en-US" sz="1800" b="1" dirty="0">
                <a:solidFill>
                  <a:schemeClr val="accent4">
                    <a:lumMod val="25000"/>
                  </a:schemeClr>
                </a:solidFill>
                <a:latin typeface="Adobe Arabic" pitchFamily="18" charset="-78"/>
                <a:cs typeface="Adobe Arabic" pitchFamily="18" charset="-78"/>
              </a:rPr>
              <a:t>Describe the attachments, actions and innervations of:</a:t>
            </a:r>
          </a:p>
          <a:p>
            <a:pPr marL="1252728" lvl="2" indent="-342900" algn="just">
              <a:buFont typeface="Wingdings" pitchFamily="2" charset="2"/>
              <a:buChar char="§"/>
              <a:defRPr/>
            </a:pPr>
            <a:r>
              <a:rPr lang="en-US" sz="1800" b="1" dirty="0">
                <a:solidFill>
                  <a:schemeClr val="accent4">
                    <a:lumMod val="25000"/>
                  </a:schemeClr>
                </a:solidFill>
                <a:latin typeface="Adobe Arabic" pitchFamily="18" charset="-78"/>
                <a:cs typeface="Adobe Arabic" pitchFamily="18" charset="-78"/>
              </a:rPr>
              <a:t>Biceps brachii</a:t>
            </a:r>
          </a:p>
          <a:p>
            <a:pPr marL="1252728" lvl="2" indent="-342900" algn="just">
              <a:buFont typeface="Wingdings" pitchFamily="2" charset="2"/>
              <a:buChar char="§"/>
              <a:defRPr/>
            </a:pPr>
            <a:r>
              <a:rPr lang="en-US" sz="1800" b="1" dirty="0" err="1">
                <a:solidFill>
                  <a:schemeClr val="accent4">
                    <a:lumMod val="25000"/>
                  </a:schemeClr>
                </a:solidFill>
                <a:latin typeface="Adobe Arabic" pitchFamily="18" charset="-78"/>
                <a:cs typeface="Adobe Arabic" pitchFamily="18" charset="-78"/>
              </a:rPr>
              <a:t>Coracobrachialis</a:t>
            </a:r>
            <a:endParaRPr lang="en-US" sz="1800" b="1" dirty="0">
              <a:solidFill>
                <a:schemeClr val="accent4">
                  <a:lumMod val="25000"/>
                </a:schemeClr>
              </a:solidFill>
              <a:latin typeface="Adobe Arabic" pitchFamily="18" charset="-78"/>
              <a:cs typeface="Adobe Arabic" pitchFamily="18" charset="-78"/>
            </a:endParaRPr>
          </a:p>
          <a:p>
            <a:pPr marL="1252728" lvl="2" indent="-342900" algn="just">
              <a:buFont typeface="Wingdings" pitchFamily="2" charset="2"/>
              <a:buChar char="§"/>
              <a:defRPr/>
            </a:pPr>
            <a:r>
              <a:rPr lang="en-US" sz="1800" b="1" dirty="0" err="1">
                <a:solidFill>
                  <a:schemeClr val="accent4">
                    <a:lumMod val="25000"/>
                  </a:schemeClr>
                </a:solidFill>
                <a:latin typeface="Adobe Arabic" pitchFamily="18" charset="-78"/>
                <a:cs typeface="Adobe Arabic" pitchFamily="18" charset="-78"/>
              </a:rPr>
              <a:t>Brachialis</a:t>
            </a:r>
            <a:endParaRPr lang="en-US" sz="1800" b="1" dirty="0">
              <a:solidFill>
                <a:schemeClr val="accent4">
                  <a:lumMod val="25000"/>
                </a:schemeClr>
              </a:solidFill>
              <a:latin typeface="Adobe Arabic" pitchFamily="18" charset="-78"/>
              <a:cs typeface="Adobe Arabic" pitchFamily="18" charset="-78"/>
            </a:endParaRPr>
          </a:p>
          <a:p>
            <a:pPr marL="1252728" lvl="2" indent="-342900" algn="just">
              <a:buFont typeface="Wingdings" pitchFamily="2" charset="2"/>
              <a:buChar char="§"/>
              <a:defRPr/>
            </a:pPr>
            <a:r>
              <a:rPr lang="en-US" sz="1800" b="1" dirty="0">
                <a:solidFill>
                  <a:schemeClr val="accent4">
                    <a:lumMod val="25000"/>
                  </a:schemeClr>
                </a:solidFill>
                <a:latin typeface="Adobe Arabic" pitchFamily="18" charset="-78"/>
                <a:cs typeface="Adobe Arabic" pitchFamily="18" charset="-78"/>
              </a:rPr>
              <a:t>Triceps brachii </a:t>
            </a:r>
          </a:p>
          <a:p>
            <a:pPr lvl="1" eaLnBrk="0" fontAlgn="base" hangingPunct="0">
              <a:spcAft>
                <a:spcPct val="0"/>
              </a:spcAft>
              <a:defRPr/>
            </a:pPr>
            <a:r>
              <a:rPr lang="en-US" sz="1800" b="1" dirty="0">
                <a:solidFill>
                  <a:schemeClr val="accent4">
                    <a:lumMod val="25000"/>
                  </a:schemeClr>
                </a:solidFill>
                <a:latin typeface="Adobe Arabic" pitchFamily="18" charset="-78"/>
                <a:cs typeface="Adobe Arabic" pitchFamily="18" charset="-78"/>
              </a:rPr>
              <a:t>Demonstrate the following features of the elbow joint: </a:t>
            </a:r>
          </a:p>
          <a:p>
            <a:pPr marL="1252728" lvl="2" indent="-342900" algn="just">
              <a:buFont typeface="Wingdings" pitchFamily="2" charset="2"/>
              <a:buChar char="§"/>
              <a:defRPr/>
            </a:pPr>
            <a:r>
              <a:rPr lang="en-US" sz="1800" b="1" dirty="0">
                <a:solidFill>
                  <a:schemeClr val="accent4">
                    <a:lumMod val="25000"/>
                  </a:schemeClr>
                </a:solidFill>
                <a:latin typeface="Adobe Arabic" pitchFamily="18" charset="-78"/>
                <a:cs typeface="Adobe Arabic" pitchFamily="18" charset="-78"/>
              </a:rPr>
              <a:t>Articulating bones</a:t>
            </a:r>
          </a:p>
          <a:p>
            <a:pPr marL="1252728" lvl="2" indent="-342900" algn="just">
              <a:buFont typeface="Wingdings" pitchFamily="2" charset="2"/>
              <a:buChar char="§"/>
              <a:defRPr/>
            </a:pPr>
            <a:r>
              <a:rPr lang="en-US" sz="1800" b="1" dirty="0">
                <a:solidFill>
                  <a:schemeClr val="accent4">
                    <a:lumMod val="25000"/>
                  </a:schemeClr>
                </a:solidFill>
                <a:latin typeface="Adobe Arabic" pitchFamily="18" charset="-78"/>
                <a:cs typeface="Adobe Arabic" pitchFamily="18" charset="-78"/>
              </a:rPr>
              <a:t>Capsule</a:t>
            </a:r>
          </a:p>
          <a:p>
            <a:pPr marL="1252728" lvl="2" indent="-342900" algn="just">
              <a:buFont typeface="Wingdings" pitchFamily="2" charset="2"/>
              <a:buChar char="§"/>
              <a:defRPr/>
            </a:pPr>
            <a:r>
              <a:rPr lang="en-US" sz="1800" b="1" dirty="0">
                <a:solidFill>
                  <a:schemeClr val="accent4">
                    <a:lumMod val="25000"/>
                  </a:schemeClr>
                </a:solidFill>
                <a:latin typeface="Adobe Arabic" pitchFamily="18" charset="-78"/>
                <a:cs typeface="Adobe Arabic" pitchFamily="18" charset="-78"/>
              </a:rPr>
              <a:t>Lateral &amp; medial collateral ligaments</a:t>
            </a:r>
          </a:p>
          <a:p>
            <a:pPr marL="1252728" lvl="2" indent="-342900" algn="just">
              <a:buFont typeface="Wingdings" pitchFamily="2" charset="2"/>
              <a:buChar char="§"/>
              <a:defRPr/>
            </a:pPr>
            <a:r>
              <a:rPr lang="en-US" sz="1800" b="1" dirty="0">
                <a:solidFill>
                  <a:schemeClr val="accent4">
                    <a:lumMod val="25000"/>
                  </a:schemeClr>
                </a:solidFill>
                <a:latin typeface="Adobe Arabic" pitchFamily="18" charset="-78"/>
                <a:cs typeface="Adobe Arabic" pitchFamily="18" charset="-78"/>
              </a:rPr>
              <a:t>Synovial membrane</a:t>
            </a:r>
          </a:p>
          <a:p>
            <a:pPr lvl="1" eaLnBrk="0" fontAlgn="base" hangingPunct="0">
              <a:spcAft>
                <a:spcPct val="0"/>
              </a:spcAft>
              <a:defRPr/>
            </a:pPr>
            <a:r>
              <a:rPr lang="en-US" sz="1800" b="1" dirty="0">
                <a:solidFill>
                  <a:schemeClr val="accent4">
                    <a:lumMod val="25000"/>
                  </a:schemeClr>
                </a:solidFill>
                <a:latin typeface="Adobe Arabic" pitchFamily="18" charset="-78"/>
                <a:cs typeface="Adobe Arabic" pitchFamily="18" charset="-78"/>
              </a:rPr>
              <a:t>Demonstrate the movements; flexion and extension of the elbow.</a:t>
            </a:r>
          </a:p>
          <a:p>
            <a:pPr lvl="1" eaLnBrk="0" fontAlgn="base" hangingPunct="0">
              <a:spcAft>
                <a:spcPct val="0"/>
              </a:spcAft>
              <a:defRPr/>
            </a:pPr>
            <a:r>
              <a:rPr lang="en-US" sz="1800" b="1" dirty="0">
                <a:solidFill>
                  <a:schemeClr val="accent4">
                    <a:lumMod val="25000"/>
                  </a:schemeClr>
                </a:solidFill>
                <a:latin typeface="Adobe Arabic" pitchFamily="18" charset="-78"/>
                <a:cs typeface="Adobe Arabic" pitchFamily="18" charset="-78"/>
              </a:rPr>
              <a:t>List the main muscles producing the above movements.</a:t>
            </a:r>
          </a:p>
          <a:p>
            <a:pPr lvl="1" eaLnBrk="0" fontAlgn="base" hangingPunct="0">
              <a:spcAft>
                <a:spcPct val="0"/>
              </a:spcAft>
              <a:defRPr/>
            </a:pPr>
            <a:r>
              <a:rPr lang="en-US" sz="1800" b="1" dirty="0">
                <a:solidFill>
                  <a:schemeClr val="accent4">
                    <a:lumMod val="25000"/>
                  </a:schemeClr>
                </a:solidFill>
                <a:latin typeface="Adobe Arabic" pitchFamily="18" charset="-78"/>
                <a:cs typeface="Adobe Arabic" pitchFamily="18" charset="-78"/>
              </a:rPr>
              <a:t>Define the boundaries of the cubital fossa and enumerate its contents.</a:t>
            </a: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US" sz="4000" b="1" dirty="0">
                <a:solidFill>
                  <a:srgbClr val="3333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doni MT Black" pitchFamily="18" charset="0"/>
              </a:rPr>
              <a:t>OBJECTIVES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half" idx="2"/>
          </p:nvPr>
        </p:nvSpPr>
        <p:spPr>
          <a:xfrm>
            <a:off x="107504" y="1052736"/>
            <a:ext cx="4392487" cy="3960440"/>
          </a:xfrm>
          <a:ln w="3810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just"/>
            <a:r>
              <a:rPr lang="en-US" sz="2000" dirty="0" smtClean="0"/>
              <a:t> </a:t>
            </a:r>
            <a:r>
              <a:rPr lang="en-US" sz="2400" b="1" dirty="0">
                <a:solidFill>
                  <a:srgbClr val="FF0000"/>
                </a:solidFill>
                <a:latin typeface="Adobe Arabic" pitchFamily="18" charset="-78"/>
                <a:cs typeface="Adobe Arabic" pitchFamily="18" charset="-78"/>
              </a:rPr>
              <a:t>Posteriorly: </a:t>
            </a:r>
            <a:r>
              <a:rPr lang="en-US" sz="2400" b="1" dirty="0">
                <a:solidFill>
                  <a:srgbClr val="C00000"/>
                </a:solidFill>
                <a:latin typeface="Adobe Arabic" pitchFamily="18" charset="-78"/>
                <a:cs typeface="Adobe Arabic" pitchFamily="18" charset="-78"/>
              </a:rPr>
              <a:t>attached </a:t>
            </a:r>
          </a:p>
          <a:p>
            <a:pPr marL="800100" lvl="1" indent="-342900" algn="just">
              <a:buFont typeface="Wingdings" pitchFamily="2" charset="2"/>
              <a:buChar char="§"/>
            </a:pPr>
            <a:r>
              <a:rPr lang="en-US" sz="2000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en-US" sz="2200" b="1" dirty="0">
                <a:solidFill>
                  <a:schemeClr val="accent6">
                    <a:lumMod val="75000"/>
                  </a:schemeClr>
                </a:solidFill>
                <a:latin typeface="Adobe Arabic" pitchFamily="18" charset="-78"/>
                <a:cs typeface="Adobe Arabic" pitchFamily="18" charset="-78"/>
              </a:rPr>
              <a:t>Above </a:t>
            </a:r>
          </a:p>
          <a:p>
            <a:pPr marL="1257300" lvl="2" indent="-342900" algn="just">
              <a:buFont typeface="Arial" pitchFamily="34" charset="0"/>
              <a:buChar char="•"/>
            </a:pPr>
            <a:r>
              <a:rPr lang="en-US" sz="2000" b="1" dirty="0" smtClean="0">
                <a:solidFill>
                  <a:schemeClr val="tx1"/>
                </a:solidFill>
                <a:latin typeface="Adobe Arabic" pitchFamily="18" charset="-78"/>
                <a:cs typeface="Adobe Arabic" pitchFamily="18" charset="-78"/>
              </a:rPr>
              <a:t>To the margins of the olecranon fossa of the </a:t>
            </a:r>
            <a:r>
              <a:rPr lang="en-US" sz="2000" b="1" dirty="0" err="1" smtClean="0">
                <a:solidFill>
                  <a:schemeClr val="tx1"/>
                </a:solidFill>
                <a:latin typeface="Adobe Arabic" pitchFamily="18" charset="-78"/>
                <a:cs typeface="Adobe Arabic" pitchFamily="18" charset="-78"/>
              </a:rPr>
              <a:t>humerus</a:t>
            </a:r>
            <a:r>
              <a:rPr lang="en-US" sz="2000" b="1" dirty="0" smtClean="0">
                <a:solidFill>
                  <a:schemeClr val="tx1"/>
                </a:solidFill>
                <a:latin typeface="Adobe Arabic" pitchFamily="18" charset="-78"/>
                <a:cs typeface="Adobe Arabic" pitchFamily="18" charset="-78"/>
              </a:rPr>
              <a:t>.</a:t>
            </a:r>
          </a:p>
          <a:p>
            <a:pPr marL="800100" lvl="1" indent="-342900" algn="just">
              <a:buFont typeface="Wingdings" pitchFamily="2" charset="2"/>
              <a:buChar char="§"/>
            </a:pPr>
            <a:r>
              <a:rPr lang="en-US" sz="2200" b="1" dirty="0">
                <a:solidFill>
                  <a:schemeClr val="accent6">
                    <a:lumMod val="75000"/>
                  </a:schemeClr>
                </a:solidFill>
                <a:latin typeface="Adobe Arabic" pitchFamily="18" charset="-78"/>
                <a:cs typeface="Adobe Arabic" pitchFamily="18" charset="-78"/>
              </a:rPr>
              <a:t> Below </a:t>
            </a:r>
          </a:p>
          <a:p>
            <a:pPr marL="1257300" lvl="2" indent="-342900" algn="just">
              <a:buFont typeface="Arial" pitchFamily="34" charset="0"/>
              <a:buChar char="•"/>
            </a:pPr>
            <a:r>
              <a:rPr lang="en-US" sz="2000" b="1" dirty="0" smtClean="0">
                <a:solidFill>
                  <a:schemeClr val="tx1"/>
                </a:solidFill>
                <a:latin typeface="Adobe Arabic" pitchFamily="18" charset="-78"/>
                <a:cs typeface="Adobe Arabic" pitchFamily="18" charset="-78"/>
              </a:rPr>
              <a:t>To </a:t>
            </a:r>
            <a:r>
              <a:rPr lang="en-US" sz="2000" b="1" dirty="0">
                <a:solidFill>
                  <a:schemeClr val="tx1"/>
                </a:solidFill>
                <a:latin typeface="Adobe Arabic" pitchFamily="18" charset="-78"/>
                <a:cs typeface="Adobe Arabic" pitchFamily="18" charset="-78"/>
              </a:rPr>
              <a:t>the upper margin and sides of the olecranon process of the ulna and to the </a:t>
            </a:r>
            <a:r>
              <a:rPr lang="en-US" sz="2000" b="1" dirty="0" err="1">
                <a:solidFill>
                  <a:schemeClr val="tx1"/>
                </a:solidFill>
                <a:latin typeface="Adobe Arabic" pitchFamily="18" charset="-78"/>
                <a:cs typeface="Adobe Arabic" pitchFamily="18" charset="-78"/>
              </a:rPr>
              <a:t>anular</a:t>
            </a:r>
            <a:r>
              <a:rPr lang="en-US" sz="2000" b="1" dirty="0">
                <a:solidFill>
                  <a:schemeClr val="tx1"/>
                </a:solidFill>
                <a:latin typeface="Adobe Arabic" pitchFamily="18" charset="-78"/>
                <a:cs typeface="Adobe Arabic" pitchFamily="18" charset="-78"/>
              </a:rPr>
              <a:t> ligament.</a:t>
            </a:r>
          </a:p>
          <a:p>
            <a:pPr marL="800100" lvl="1" indent="-342900" algn="just"/>
            <a:endParaRPr lang="ar-SA" sz="2000" dirty="0">
              <a:solidFill>
                <a:srgbClr val="C00000"/>
              </a:solidFill>
            </a:endParaRP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0" y="72008"/>
            <a:ext cx="9144000" cy="620688"/>
          </a:xfrm>
          <a:noFill/>
          <a:ln>
            <a:noFill/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vert="horz" lIns="91440" tIns="45720" rIns="91440" bIns="45720" rtlCol="0" anchor="b">
            <a:noAutofit/>
          </a:bodyPr>
          <a:lstStyle/>
          <a:p>
            <a:pPr algn="ctr"/>
            <a:r>
              <a:rPr lang="en-US" sz="4000" dirty="0">
                <a:solidFill>
                  <a:srgbClr val="3333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doni MT Black" pitchFamily="18" charset="0"/>
                <a:ea typeface="+mj-ea"/>
                <a:cs typeface="+mj-cs"/>
              </a:rPr>
              <a:t>CAPSULE</a:t>
            </a:r>
          </a:p>
        </p:txBody>
      </p:sp>
      <p:pic>
        <p:nvPicPr>
          <p:cNvPr id="8" name="Picture 9" descr="C:\Users\user\Pictures\ffffff.jpg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3" cstate="print"/>
          <a:srcRect l="54968" t="4224" r="7764" b="8583"/>
          <a:stretch>
            <a:fillRect/>
          </a:stretch>
        </p:blipFill>
        <p:spPr>
          <a:xfrm>
            <a:off x="4594100" y="1052736"/>
            <a:ext cx="4370388" cy="3886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Freeform 8"/>
          <p:cNvSpPr/>
          <p:nvPr/>
        </p:nvSpPr>
        <p:spPr>
          <a:xfrm>
            <a:off x="6049838" y="2267174"/>
            <a:ext cx="2087562" cy="1665287"/>
          </a:xfrm>
          <a:custGeom>
            <a:avLst/>
            <a:gdLst>
              <a:gd name="connsiteX0" fmla="*/ 31845 w 2088107"/>
              <a:gd name="connsiteY0" fmla="*/ 1003110 h 1665027"/>
              <a:gd name="connsiteX1" fmla="*/ 250209 w 2088107"/>
              <a:gd name="connsiteY1" fmla="*/ 1016758 h 1665027"/>
              <a:gd name="connsiteX2" fmla="*/ 359391 w 2088107"/>
              <a:gd name="connsiteY2" fmla="*/ 962167 h 1665027"/>
              <a:gd name="connsiteX3" fmla="*/ 386687 w 2088107"/>
              <a:gd name="connsiteY3" fmla="*/ 730155 h 1665027"/>
              <a:gd name="connsiteX4" fmla="*/ 468573 w 2088107"/>
              <a:gd name="connsiteY4" fmla="*/ 484495 h 1665027"/>
              <a:gd name="connsiteX5" fmla="*/ 536812 w 2088107"/>
              <a:gd name="connsiteY5" fmla="*/ 279779 h 1665027"/>
              <a:gd name="connsiteX6" fmla="*/ 686938 w 2088107"/>
              <a:gd name="connsiteY6" fmla="*/ 129653 h 1665027"/>
              <a:gd name="connsiteX7" fmla="*/ 809767 w 2088107"/>
              <a:gd name="connsiteY7" fmla="*/ 47767 h 1665027"/>
              <a:gd name="connsiteX8" fmla="*/ 1014484 w 2088107"/>
              <a:gd name="connsiteY8" fmla="*/ 6824 h 1665027"/>
              <a:gd name="connsiteX9" fmla="*/ 1205552 w 2088107"/>
              <a:gd name="connsiteY9" fmla="*/ 88710 h 1665027"/>
              <a:gd name="connsiteX10" fmla="*/ 1382973 w 2088107"/>
              <a:gd name="connsiteY10" fmla="*/ 293427 h 1665027"/>
              <a:gd name="connsiteX11" fmla="*/ 1410269 w 2088107"/>
              <a:gd name="connsiteY11" fmla="*/ 580030 h 1665027"/>
              <a:gd name="connsiteX12" fmla="*/ 1410269 w 2088107"/>
              <a:gd name="connsiteY12" fmla="*/ 784746 h 1665027"/>
              <a:gd name="connsiteX13" fmla="*/ 1478508 w 2088107"/>
              <a:gd name="connsiteY13" fmla="*/ 907576 h 1665027"/>
              <a:gd name="connsiteX14" fmla="*/ 1614985 w 2088107"/>
              <a:gd name="connsiteY14" fmla="*/ 975815 h 1665027"/>
              <a:gd name="connsiteX15" fmla="*/ 1846997 w 2088107"/>
              <a:gd name="connsiteY15" fmla="*/ 948519 h 1665027"/>
              <a:gd name="connsiteX16" fmla="*/ 1942532 w 2088107"/>
              <a:gd name="connsiteY16" fmla="*/ 893928 h 1665027"/>
              <a:gd name="connsiteX17" fmla="*/ 2010770 w 2088107"/>
              <a:gd name="connsiteY17" fmla="*/ 989462 h 1665027"/>
              <a:gd name="connsiteX18" fmla="*/ 2079009 w 2088107"/>
              <a:gd name="connsiteY18" fmla="*/ 1112292 h 1665027"/>
              <a:gd name="connsiteX19" fmla="*/ 2065361 w 2088107"/>
              <a:gd name="connsiteY19" fmla="*/ 1262418 h 1665027"/>
              <a:gd name="connsiteX20" fmla="*/ 1997123 w 2088107"/>
              <a:gd name="connsiteY20" fmla="*/ 1439839 h 1665027"/>
              <a:gd name="connsiteX21" fmla="*/ 1874293 w 2088107"/>
              <a:gd name="connsiteY21" fmla="*/ 1562668 h 1665027"/>
              <a:gd name="connsiteX22" fmla="*/ 1765111 w 2088107"/>
              <a:gd name="connsiteY22" fmla="*/ 1658203 h 1665027"/>
              <a:gd name="connsiteX23" fmla="*/ 1232848 w 2088107"/>
              <a:gd name="connsiteY23" fmla="*/ 1603612 h 1665027"/>
              <a:gd name="connsiteX24" fmla="*/ 1110018 w 2088107"/>
              <a:gd name="connsiteY24" fmla="*/ 1357952 h 1665027"/>
              <a:gd name="connsiteX25" fmla="*/ 1137314 w 2088107"/>
              <a:gd name="connsiteY25" fmla="*/ 1125940 h 1665027"/>
              <a:gd name="connsiteX26" fmla="*/ 1178257 w 2088107"/>
              <a:gd name="connsiteY26" fmla="*/ 880280 h 1665027"/>
              <a:gd name="connsiteX27" fmla="*/ 1232848 w 2088107"/>
              <a:gd name="connsiteY27" fmla="*/ 648268 h 1665027"/>
              <a:gd name="connsiteX28" fmla="*/ 1232848 w 2088107"/>
              <a:gd name="connsiteY28" fmla="*/ 498143 h 1665027"/>
              <a:gd name="connsiteX29" fmla="*/ 1069075 w 2088107"/>
              <a:gd name="connsiteY29" fmla="*/ 443552 h 1665027"/>
              <a:gd name="connsiteX30" fmla="*/ 918949 w 2088107"/>
              <a:gd name="connsiteY30" fmla="*/ 498143 h 1665027"/>
              <a:gd name="connsiteX31" fmla="*/ 768824 w 2088107"/>
              <a:gd name="connsiteY31" fmla="*/ 457200 h 1665027"/>
              <a:gd name="connsiteX32" fmla="*/ 550460 w 2088107"/>
              <a:gd name="connsiteY32" fmla="*/ 470848 h 1665027"/>
              <a:gd name="connsiteX33" fmla="*/ 536812 w 2088107"/>
              <a:gd name="connsiteY33" fmla="*/ 702859 h 1665027"/>
              <a:gd name="connsiteX34" fmla="*/ 495869 w 2088107"/>
              <a:gd name="connsiteY34" fmla="*/ 730155 h 1665027"/>
              <a:gd name="connsiteX35" fmla="*/ 550460 w 2088107"/>
              <a:gd name="connsiteY35" fmla="*/ 880280 h 1665027"/>
              <a:gd name="connsiteX36" fmla="*/ 550460 w 2088107"/>
              <a:gd name="connsiteY36" fmla="*/ 1071349 h 1665027"/>
              <a:gd name="connsiteX37" fmla="*/ 550460 w 2088107"/>
              <a:gd name="connsiteY37" fmla="*/ 1194179 h 1665027"/>
              <a:gd name="connsiteX38" fmla="*/ 536812 w 2088107"/>
              <a:gd name="connsiteY38" fmla="*/ 1276065 h 1665027"/>
              <a:gd name="connsiteX39" fmla="*/ 468573 w 2088107"/>
              <a:gd name="connsiteY39" fmla="*/ 1330656 h 1665027"/>
              <a:gd name="connsiteX40" fmla="*/ 413982 w 2088107"/>
              <a:gd name="connsiteY40" fmla="*/ 1426191 h 1665027"/>
              <a:gd name="connsiteX41" fmla="*/ 318448 w 2088107"/>
              <a:gd name="connsiteY41" fmla="*/ 1439839 h 1665027"/>
              <a:gd name="connsiteX42" fmla="*/ 209266 w 2088107"/>
              <a:gd name="connsiteY42" fmla="*/ 1494430 h 1665027"/>
              <a:gd name="connsiteX43" fmla="*/ 113732 w 2088107"/>
              <a:gd name="connsiteY43" fmla="*/ 1398895 h 1665027"/>
              <a:gd name="connsiteX44" fmla="*/ 72788 w 2088107"/>
              <a:gd name="connsiteY44" fmla="*/ 1276065 h 1665027"/>
              <a:gd name="connsiteX45" fmla="*/ 59140 w 2088107"/>
              <a:gd name="connsiteY45" fmla="*/ 1125940 h 1665027"/>
              <a:gd name="connsiteX46" fmla="*/ 31845 w 2088107"/>
              <a:gd name="connsiteY46" fmla="*/ 1003110 h 16650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</a:cxnLst>
            <a:rect l="l" t="t" r="r" b="b"/>
            <a:pathLst>
              <a:path w="2088107" h="1665027">
                <a:moveTo>
                  <a:pt x="31845" y="1003110"/>
                </a:moveTo>
                <a:cubicBezTo>
                  <a:pt x="63690" y="984913"/>
                  <a:pt x="195618" y="1023582"/>
                  <a:pt x="250209" y="1016758"/>
                </a:cubicBezTo>
                <a:cubicBezTo>
                  <a:pt x="304800" y="1009934"/>
                  <a:pt x="336645" y="1009934"/>
                  <a:pt x="359391" y="962167"/>
                </a:cubicBezTo>
                <a:cubicBezTo>
                  <a:pt x="382137" y="914400"/>
                  <a:pt x="368490" y="809767"/>
                  <a:pt x="386687" y="730155"/>
                </a:cubicBezTo>
                <a:cubicBezTo>
                  <a:pt x="404884" y="650543"/>
                  <a:pt x="468573" y="484495"/>
                  <a:pt x="468573" y="484495"/>
                </a:cubicBezTo>
                <a:cubicBezTo>
                  <a:pt x="493594" y="409432"/>
                  <a:pt x="500418" y="338919"/>
                  <a:pt x="536812" y="279779"/>
                </a:cubicBezTo>
                <a:cubicBezTo>
                  <a:pt x="573206" y="220639"/>
                  <a:pt x="641446" y="168322"/>
                  <a:pt x="686938" y="129653"/>
                </a:cubicBezTo>
                <a:cubicBezTo>
                  <a:pt x="732430" y="90984"/>
                  <a:pt x="755176" y="68238"/>
                  <a:pt x="809767" y="47767"/>
                </a:cubicBezTo>
                <a:cubicBezTo>
                  <a:pt x="864358" y="27296"/>
                  <a:pt x="948520" y="0"/>
                  <a:pt x="1014484" y="6824"/>
                </a:cubicBezTo>
                <a:cubicBezTo>
                  <a:pt x="1080448" y="13648"/>
                  <a:pt x="1144137" y="40943"/>
                  <a:pt x="1205552" y="88710"/>
                </a:cubicBezTo>
                <a:cubicBezTo>
                  <a:pt x="1266967" y="136477"/>
                  <a:pt x="1348854" y="211540"/>
                  <a:pt x="1382973" y="293427"/>
                </a:cubicBezTo>
                <a:cubicBezTo>
                  <a:pt x="1417092" y="375314"/>
                  <a:pt x="1405720" y="498144"/>
                  <a:pt x="1410269" y="580030"/>
                </a:cubicBezTo>
                <a:cubicBezTo>
                  <a:pt x="1414818" y="661916"/>
                  <a:pt x="1398896" y="730155"/>
                  <a:pt x="1410269" y="784746"/>
                </a:cubicBezTo>
                <a:cubicBezTo>
                  <a:pt x="1421642" y="839337"/>
                  <a:pt x="1444389" y="875731"/>
                  <a:pt x="1478508" y="907576"/>
                </a:cubicBezTo>
                <a:cubicBezTo>
                  <a:pt x="1512627" y="939421"/>
                  <a:pt x="1553570" y="968991"/>
                  <a:pt x="1614985" y="975815"/>
                </a:cubicBezTo>
                <a:cubicBezTo>
                  <a:pt x="1676400" y="982639"/>
                  <a:pt x="1792406" y="962167"/>
                  <a:pt x="1846997" y="948519"/>
                </a:cubicBezTo>
                <a:cubicBezTo>
                  <a:pt x="1901588" y="934871"/>
                  <a:pt x="1915236" y="887104"/>
                  <a:pt x="1942532" y="893928"/>
                </a:cubicBezTo>
                <a:cubicBezTo>
                  <a:pt x="1969828" y="900752"/>
                  <a:pt x="1988024" y="953068"/>
                  <a:pt x="2010770" y="989462"/>
                </a:cubicBezTo>
                <a:cubicBezTo>
                  <a:pt x="2033516" y="1025856"/>
                  <a:pt x="2069911" y="1066799"/>
                  <a:pt x="2079009" y="1112292"/>
                </a:cubicBezTo>
                <a:cubicBezTo>
                  <a:pt x="2088107" y="1157785"/>
                  <a:pt x="2079009" y="1207827"/>
                  <a:pt x="2065361" y="1262418"/>
                </a:cubicBezTo>
                <a:cubicBezTo>
                  <a:pt x="2051713" y="1317009"/>
                  <a:pt x="2028968" y="1389797"/>
                  <a:pt x="1997123" y="1439839"/>
                </a:cubicBezTo>
                <a:cubicBezTo>
                  <a:pt x="1965278" y="1489881"/>
                  <a:pt x="1912962" y="1526274"/>
                  <a:pt x="1874293" y="1562668"/>
                </a:cubicBezTo>
                <a:cubicBezTo>
                  <a:pt x="1835624" y="1599062"/>
                  <a:pt x="1872019" y="1651379"/>
                  <a:pt x="1765111" y="1658203"/>
                </a:cubicBezTo>
                <a:cubicBezTo>
                  <a:pt x="1658204" y="1665027"/>
                  <a:pt x="1342030" y="1653654"/>
                  <a:pt x="1232848" y="1603612"/>
                </a:cubicBezTo>
                <a:cubicBezTo>
                  <a:pt x="1123666" y="1553570"/>
                  <a:pt x="1125940" y="1437564"/>
                  <a:pt x="1110018" y="1357952"/>
                </a:cubicBezTo>
                <a:cubicBezTo>
                  <a:pt x="1094096" y="1278340"/>
                  <a:pt x="1125941" y="1205552"/>
                  <a:pt x="1137314" y="1125940"/>
                </a:cubicBezTo>
                <a:cubicBezTo>
                  <a:pt x="1148687" y="1046328"/>
                  <a:pt x="1162335" y="959892"/>
                  <a:pt x="1178257" y="880280"/>
                </a:cubicBezTo>
                <a:cubicBezTo>
                  <a:pt x="1194179" y="800668"/>
                  <a:pt x="1223750" y="711957"/>
                  <a:pt x="1232848" y="648268"/>
                </a:cubicBezTo>
                <a:cubicBezTo>
                  <a:pt x="1241946" y="584579"/>
                  <a:pt x="1260143" y="532262"/>
                  <a:pt x="1232848" y="498143"/>
                </a:cubicBezTo>
                <a:cubicBezTo>
                  <a:pt x="1205553" y="464024"/>
                  <a:pt x="1121391" y="443552"/>
                  <a:pt x="1069075" y="443552"/>
                </a:cubicBezTo>
                <a:cubicBezTo>
                  <a:pt x="1016759" y="443552"/>
                  <a:pt x="968991" y="495868"/>
                  <a:pt x="918949" y="498143"/>
                </a:cubicBezTo>
                <a:cubicBezTo>
                  <a:pt x="868907" y="500418"/>
                  <a:pt x="830239" y="461749"/>
                  <a:pt x="768824" y="457200"/>
                </a:cubicBezTo>
                <a:cubicBezTo>
                  <a:pt x="707409" y="452651"/>
                  <a:pt x="589129" y="429905"/>
                  <a:pt x="550460" y="470848"/>
                </a:cubicBezTo>
                <a:cubicBezTo>
                  <a:pt x="511791" y="511791"/>
                  <a:pt x="545911" y="659641"/>
                  <a:pt x="536812" y="702859"/>
                </a:cubicBezTo>
                <a:cubicBezTo>
                  <a:pt x="527713" y="746077"/>
                  <a:pt x="493594" y="700585"/>
                  <a:pt x="495869" y="730155"/>
                </a:cubicBezTo>
                <a:cubicBezTo>
                  <a:pt x="498144" y="759725"/>
                  <a:pt x="541362" y="823414"/>
                  <a:pt x="550460" y="880280"/>
                </a:cubicBezTo>
                <a:cubicBezTo>
                  <a:pt x="559558" y="937146"/>
                  <a:pt x="550460" y="1071349"/>
                  <a:pt x="550460" y="1071349"/>
                </a:cubicBezTo>
                <a:cubicBezTo>
                  <a:pt x="550460" y="1123665"/>
                  <a:pt x="552735" y="1160060"/>
                  <a:pt x="550460" y="1194179"/>
                </a:cubicBezTo>
                <a:cubicBezTo>
                  <a:pt x="548185" y="1228298"/>
                  <a:pt x="550460" y="1253319"/>
                  <a:pt x="536812" y="1276065"/>
                </a:cubicBezTo>
                <a:cubicBezTo>
                  <a:pt x="523164" y="1298811"/>
                  <a:pt x="489045" y="1305635"/>
                  <a:pt x="468573" y="1330656"/>
                </a:cubicBezTo>
                <a:cubicBezTo>
                  <a:pt x="448101" y="1355677"/>
                  <a:pt x="439003" y="1407994"/>
                  <a:pt x="413982" y="1426191"/>
                </a:cubicBezTo>
                <a:cubicBezTo>
                  <a:pt x="388961" y="1444388"/>
                  <a:pt x="352567" y="1428466"/>
                  <a:pt x="318448" y="1439839"/>
                </a:cubicBezTo>
                <a:cubicBezTo>
                  <a:pt x="284329" y="1451212"/>
                  <a:pt x="243385" y="1501254"/>
                  <a:pt x="209266" y="1494430"/>
                </a:cubicBezTo>
                <a:cubicBezTo>
                  <a:pt x="175147" y="1487606"/>
                  <a:pt x="136478" y="1435289"/>
                  <a:pt x="113732" y="1398895"/>
                </a:cubicBezTo>
                <a:cubicBezTo>
                  <a:pt x="90986" y="1362501"/>
                  <a:pt x="81887" y="1321557"/>
                  <a:pt x="72788" y="1276065"/>
                </a:cubicBezTo>
                <a:cubicBezTo>
                  <a:pt x="63689" y="1230573"/>
                  <a:pt x="61415" y="1173707"/>
                  <a:pt x="59140" y="1125940"/>
                </a:cubicBezTo>
                <a:cubicBezTo>
                  <a:pt x="56865" y="1078173"/>
                  <a:pt x="0" y="1021307"/>
                  <a:pt x="31845" y="1003110"/>
                </a:cubicBezTo>
                <a:close/>
              </a:path>
            </a:pathLst>
          </a:custGeom>
          <a:noFill/>
          <a:ln w="57150"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half" idx="2"/>
          </p:nvPr>
        </p:nvSpPr>
        <p:spPr>
          <a:xfrm>
            <a:off x="107504" y="1594982"/>
            <a:ext cx="4104456" cy="4752528"/>
          </a:xfrm>
          <a:ln w="3810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452628" indent="-342900" algn="just">
              <a:buFont typeface="Wingdings" pitchFamily="2" charset="2"/>
              <a:buChar char="§"/>
              <a:defRPr/>
            </a:pPr>
            <a:r>
              <a:rPr lang="en-US" sz="2200" b="1" dirty="0" smtClean="0">
                <a:solidFill>
                  <a:schemeClr val="accent6">
                    <a:lumMod val="75000"/>
                  </a:schemeClr>
                </a:solidFill>
                <a:latin typeface="Adobe Arabic" pitchFamily="18" charset="-78"/>
                <a:cs typeface="Adobe Arabic" pitchFamily="18" charset="-78"/>
              </a:rPr>
              <a:t>Triangular in shape:</a:t>
            </a:r>
          </a:p>
          <a:p>
            <a:pPr marL="452628" indent="-342900" algn="just">
              <a:buFont typeface="Wingdings" pitchFamily="2" charset="2"/>
              <a:buChar char="§"/>
              <a:defRPr/>
            </a:pPr>
            <a:r>
              <a:rPr lang="en-US" sz="2200" b="1" dirty="0">
                <a:solidFill>
                  <a:schemeClr val="accent6">
                    <a:lumMod val="75000"/>
                  </a:schemeClr>
                </a:solidFill>
                <a:latin typeface="Adobe Arabic" pitchFamily="18" charset="-78"/>
                <a:cs typeface="Adobe Arabic" pitchFamily="18" charset="-78"/>
              </a:rPr>
              <a:t>Apex </a:t>
            </a:r>
          </a:p>
          <a:p>
            <a:pPr marL="909828" lvl="1" indent="-342900" algn="just">
              <a:buFont typeface="Arial" pitchFamily="34" charset="0"/>
              <a:buChar char="•"/>
              <a:defRPr/>
            </a:pPr>
            <a:r>
              <a:rPr lang="en-US" sz="2000" b="1" dirty="0" smtClean="0">
                <a:solidFill>
                  <a:schemeClr val="tx1"/>
                </a:solidFill>
                <a:latin typeface="Adobe Arabic" pitchFamily="18" charset="-78"/>
                <a:cs typeface="Adobe Arabic" pitchFamily="18" charset="-78"/>
              </a:rPr>
              <a:t>Attached to the lateral epicondyle of humerus</a:t>
            </a:r>
          </a:p>
          <a:p>
            <a:pPr marL="452628" indent="-342900" algn="just">
              <a:buFont typeface="Wingdings" pitchFamily="2" charset="2"/>
              <a:buChar char="§"/>
              <a:defRPr/>
            </a:pPr>
            <a:r>
              <a:rPr lang="en-US" sz="2200" b="1" dirty="0">
                <a:solidFill>
                  <a:schemeClr val="accent6">
                    <a:lumMod val="75000"/>
                  </a:schemeClr>
                </a:solidFill>
                <a:latin typeface="Adobe Arabic" pitchFamily="18" charset="-78"/>
                <a:cs typeface="Adobe Arabic" pitchFamily="18" charset="-78"/>
              </a:rPr>
              <a:t>Base </a:t>
            </a:r>
          </a:p>
          <a:p>
            <a:pPr marL="909828" lvl="1" indent="-342900" algn="just">
              <a:buFont typeface="Arial" pitchFamily="34" charset="0"/>
              <a:buChar char="•"/>
              <a:defRPr/>
            </a:pPr>
            <a:r>
              <a:rPr lang="en-US" sz="2000" b="1" dirty="0" smtClean="0">
                <a:solidFill>
                  <a:schemeClr val="tx1"/>
                </a:solidFill>
                <a:latin typeface="Adobe Arabic" pitchFamily="18" charset="-78"/>
                <a:cs typeface="Adobe Arabic" pitchFamily="18" charset="-78"/>
              </a:rPr>
              <a:t>Attached </a:t>
            </a:r>
            <a:r>
              <a:rPr lang="en-US" sz="2000" b="1" dirty="0">
                <a:solidFill>
                  <a:schemeClr val="tx1"/>
                </a:solidFill>
                <a:latin typeface="Adobe Arabic" pitchFamily="18" charset="-78"/>
                <a:cs typeface="Adobe Arabic" pitchFamily="18" charset="-78"/>
              </a:rPr>
              <a:t>to the upper margin of annular ligament. </a:t>
            </a:r>
          </a:p>
          <a:p>
            <a:pPr marL="457200" lvl="2" algn="just">
              <a:buFont typeface="Wingdings" pitchFamily="2" charset="2"/>
              <a:buChar char="Ø"/>
            </a:pPr>
            <a:endParaRPr lang="en-US" sz="2000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algn="just"/>
            <a:endParaRPr lang="en-US" sz="2000" dirty="0">
              <a:solidFill>
                <a:srgbClr val="0033CC"/>
              </a:solidFill>
            </a:endParaRP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0" y="72008"/>
            <a:ext cx="9144000" cy="620688"/>
          </a:xfrm>
          <a:noFill/>
          <a:ln>
            <a:noFill/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vert="horz" lIns="91440" tIns="45720" rIns="91440" bIns="45720" rtlCol="0" anchor="b">
            <a:noAutofit/>
          </a:bodyPr>
          <a:lstStyle/>
          <a:p>
            <a:pPr algn="ctr"/>
            <a:r>
              <a:rPr lang="en-US" sz="4000" dirty="0">
                <a:solidFill>
                  <a:srgbClr val="3333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doni MT Black" pitchFamily="18" charset="0"/>
                <a:ea typeface="+mj-ea"/>
                <a:cs typeface="+mj-cs"/>
              </a:rPr>
              <a:t>LIGAMENTS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07504" y="908720"/>
            <a:ext cx="5760640" cy="461665"/>
          </a:xfrm>
          <a:prstGeom prst="rect">
            <a:avLst/>
          </a:prstGeom>
          <a:noFill/>
          <a:ln w="28575">
            <a:solidFill>
              <a:schemeClr val="bg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400" b="1" dirty="0">
                <a:solidFill>
                  <a:srgbClr val="C00000"/>
                </a:solidFill>
                <a:latin typeface="Adobe Arabic" pitchFamily="18" charset="-78"/>
                <a:cs typeface="Adobe Arabic" pitchFamily="18" charset="-78"/>
              </a:rPr>
              <a:t>Lateral </a:t>
            </a:r>
            <a:r>
              <a:rPr lang="en-US" sz="2400" b="1" dirty="0" smtClean="0">
                <a:solidFill>
                  <a:srgbClr val="C00000"/>
                </a:solidFill>
                <a:latin typeface="Adobe Arabic" pitchFamily="18" charset="-78"/>
                <a:cs typeface="Adobe Arabic" pitchFamily="18" charset="-78"/>
              </a:rPr>
              <a:t>(</a:t>
            </a:r>
            <a:r>
              <a:rPr lang="en-US" sz="2400" b="1" dirty="0">
                <a:solidFill>
                  <a:srgbClr val="C00000"/>
                </a:solidFill>
                <a:latin typeface="Adobe Arabic" pitchFamily="18" charset="-78"/>
                <a:cs typeface="Adobe Arabic" pitchFamily="18" charset="-78"/>
              </a:rPr>
              <a:t>R</a:t>
            </a:r>
            <a:r>
              <a:rPr lang="en-US" sz="2400" b="1" dirty="0" smtClean="0">
                <a:solidFill>
                  <a:srgbClr val="C00000"/>
                </a:solidFill>
                <a:latin typeface="Adobe Arabic" pitchFamily="18" charset="-78"/>
                <a:cs typeface="Adobe Arabic" pitchFamily="18" charset="-78"/>
              </a:rPr>
              <a:t>adial Collateral</a:t>
            </a:r>
            <a:r>
              <a:rPr lang="en-US" sz="2400" b="1" dirty="0">
                <a:solidFill>
                  <a:srgbClr val="C00000"/>
                </a:solidFill>
                <a:latin typeface="Adobe Arabic" pitchFamily="18" charset="-78"/>
                <a:cs typeface="Adobe Arabic" pitchFamily="18" charset="-78"/>
              </a:rPr>
              <a:t>) </a:t>
            </a:r>
            <a:r>
              <a:rPr lang="en-US" sz="2400" b="1" dirty="0" smtClean="0">
                <a:solidFill>
                  <a:srgbClr val="C00000"/>
                </a:solidFill>
                <a:latin typeface="Adobe Arabic" pitchFamily="18" charset="-78"/>
                <a:cs typeface="Adobe Arabic" pitchFamily="18" charset="-78"/>
              </a:rPr>
              <a:t>Ligament </a:t>
            </a:r>
            <a:endParaRPr lang="en-US" sz="2400" b="1" dirty="0">
              <a:solidFill>
                <a:srgbClr val="C00000"/>
              </a:solidFill>
              <a:latin typeface="Adobe Arabic" pitchFamily="18" charset="-78"/>
              <a:cs typeface="Adobe Arabic" pitchFamily="18" charset="-78"/>
            </a:endParaRPr>
          </a:p>
        </p:txBody>
      </p:sp>
      <p:pic>
        <p:nvPicPr>
          <p:cNvPr id="10" name="Picture 5" descr="C:\Users\user\Pictures\...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4355976" y="1628801"/>
            <a:ext cx="4680520" cy="334446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Rectangle 5"/>
          <p:cNvSpPr/>
          <p:nvPr/>
        </p:nvSpPr>
        <p:spPr>
          <a:xfrm>
            <a:off x="4644008" y="4581128"/>
            <a:ext cx="1512168" cy="369332"/>
          </a:xfrm>
          <a:prstGeom prst="rect">
            <a:avLst/>
          </a:prstGeom>
          <a:ln w="28575">
            <a:solidFill>
              <a:srgbClr val="C00000"/>
            </a:solidFill>
          </a:ln>
        </p:spPr>
        <p:txBody>
          <a:bodyPr wrap="square">
            <a:spAutoFit/>
          </a:bodyPr>
          <a:lstStyle/>
          <a:p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half" idx="2"/>
          </p:nvPr>
        </p:nvSpPr>
        <p:spPr>
          <a:xfrm>
            <a:off x="179511" y="1417168"/>
            <a:ext cx="8784976" cy="2371871"/>
          </a:xfrm>
          <a:ln w="3810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marL="452628" lvl="1" indent="-342900" algn="just">
              <a:buFont typeface="Wingdings" pitchFamily="2" charset="2"/>
              <a:buChar char="§"/>
              <a:defRPr/>
            </a:pPr>
            <a:r>
              <a:rPr lang="en-US" sz="2200" b="1" dirty="0">
                <a:solidFill>
                  <a:schemeClr val="accent6">
                    <a:lumMod val="75000"/>
                  </a:schemeClr>
                </a:solidFill>
                <a:latin typeface="Adobe Arabic" pitchFamily="18" charset="-78"/>
                <a:cs typeface="Adobe Arabic" pitchFamily="18" charset="-78"/>
              </a:rPr>
              <a:t>Anterior strong cord-like band: </a:t>
            </a:r>
          </a:p>
          <a:p>
            <a:pPr marL="909828" lvl="1" indent="-342900" algn="just">
              <a:buFont typeface="Arial" pitchFamily="34" charset="0"/>
              <a:buChar char="•"/>
              <a:defRPr/>
            </a:pPr>
            <a:r>
              <a:rPr lang="en-US" sz="2000" b="1" dirty="0">
                <a:solidFill>
                  <a:schemeClr val="tx1"/>
                </a:solidFill>
                <a:latin typeface="Adobe Arabic" pitchFamily="18" charset="-78"/>
                <a:cs typeface="Adobe Arabic" pitchFamily="18" charset="-78"/>
              </a:rPr>
              <a:t>Between medial epicondyle and the coronoid process of ulna</a:t>
            </a:r>
          </a:p>
          <a:p>
            <a:pPr marL="452628" lvl="1" indent="-342900" algn="just">
              <a:buFont typeface="Wingdings" pitchFamily="2" charset="2"/>
              <a:buChar char="§"/>
              <a:defRPr/>
            </a:pPr>
            <a:r>
              <a:rPr lang="en-US" sz="2200" b="1" dirty="0">
                <a:solidFill>
                  <a:schemeClr val="accent6">
                    <a:lumMod val="75000"/>
                  </a:schemeClr>
                </a:solidFill>
                <a:latin typeface="Adobe Arabic" pitchFamily="18" charset="-78"/>
                <a:cs typeface="Adobe Arabic" pitchFamily="18" charset="-78"/>
              </a:rPr>
              <a:t>Posterior weaker fan-like band: </a:t>
            </a:r>
          </a:p>
          <a:p>
            <a:pPr marL="800100" lvl="2" indent="-342900" algn="just" eaLnBrk="0" hangingPunct="0">
              <a:buFont typeface="Arial" pitchFamily="34" charset="0"/>
              <a:buChar char="•"/>
              <a:defRPr/>
            </a:pPr>
            <a:r>
              <a:rPr lang="en-US" sz="2000" b="1" dirty="0">
                <a:solidFill>
                  <a:schemeClr val="tx1"/>
                </a:solidFill>
                <a:latin typeface="Adobe Arabic" pitchFamily="18" charset="-78"/>
                <a:cs typeface="Adobe Arabic" pitchFamily="18" charset="-78"/>
              </a:rPr>
              <a:t>Between medial epicondyle and the olecranon process of ulna</a:t>
            </a:r>
          </a:p>
          <a:p>
            <a:pPr marL="452628" lvl="1" indent="-342900" algn="just">
              <a:buFont typeface="Wingdings" pitchFamily="2" charset="2"/>
              <a:buChar char="§"/>
              <a:defRPr/>
            </a:pPr>
            <a:r>
              <a:rPr lang="en-US" sz="2200" b="1" dirty="0">
                <a:solidFill>
                  <a:schemeClr val="accent6">
                    <a:lumMod val="75000"/>
                  </a:schemeClr>
                </a:solidFill>
                <a:latin typeface="Adobe Arabic" pitchFamily="18" charset="-78"/>
                <a:cs typeface="Adobe Arabic" pitchFamily="18" charset="-78"/>
              </a:rPr>
              <a:t>Transverse band: </a:t>
            </a:r>
          </a:p>
          <a:p>
            <a:pPr marL="800100" lvl="2" indent="-342900" algn="just" eaLnBrk="0" hangingPunct="0">
              <a:buFont typeface="Arial" pitchFamily="34" charset="0"/>
              <a:buChar char="•"/>
              <a:defRPr/>
            </a:pPr>
            <a:r>
              <a:rPr lang="en-US" sz="2000" b="1" dirty="0">
                <a:solidFill>
                  <a:schemeClr val="tx1"/>
                </a:solidFill>
                <a:latin typeface="Adobe Arabic" pitchFamily="18" charset="-78"/>
                <a:cs typeface="Adobe Arabic" pitchFamily="18" charset="-78"/>
              </a:rPr>
              <a:t>Passes between the anterior and posterior bands</a:t>
            </a:r>
          </a:p>
          <a:p>
            <a:pPr marL="457200" lvl="2" algn="just">
              <a:buFont typeface="Wingdings" pitchFamily="2" charset="2"/>
              <a:buChar char="Ø"/>
            </a:pPr>
            <a:endParaRPr lang="en-US" sz="2000" dirty="0" smtClean="0">
              <a:solidFill>
                <a:schemeClr val="tx1"/>
              </a:solidFill>
            </a:endParaRPr>
          </a:p>
          <a:p>
            <a:pPr algn="just">
              <a:buFont typeface="Wingdings" pitchFamily="2" charset="2"/>
              <a:buChar char="Ø"/>
            </a:pPr>
            <a:endParaRPr lang="en-US" sz="2000" dirty="0">
              <a:solidFill>
                <a:schemeClr val="tx1"/>
              </a:solidFill>
            </a:endParaRP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0" y="72008"/>
            <a:ext cx="9144000" cy="620688"/>
          </a:xfrm>
          <a:noFill/>
          <a:ln>
            <a:noFill/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vert="horz" lIns="91440" tIns="45720" rIns="91440" bIns="45720" rtlCol="0" anchor="b">
            <a:noAutofit/>
          </a:bodyPr>
          <a:lstStyle/>
          <a:p>
            <a:pPr algn="ctr"/>
            <a:r>
              <a:rPr lang="en-US" sz="4000" dirty="0">
                <a:solidFill>
                  <a:srgbClr val="3333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doni MT Black" pitchFamily="18" charset="0"/>
                <a:ea typeface="+mj-ea"/>
                <a:cs typeface="+mj-cs"/>
              </a:rPr>
              <a:t>LIGAMENTS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07504" y="764704"/>
            <a:ext cx="5760640" cy="461665"/>
          </a:xfrm>
          <a:prstGeom prst="rect">
            <a:avLst/>
          </a:prstGeom>
          <a:noFill/>
          <a:ln w="28575">
            <a:solidFill>
              <a:schemeClr val="bg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400" b="1" dirty="0">
                <a:solidFill>
                  <a:srgbClr val="C00000"/>
                </a:solidFill>
                <a:latin typeface="Adobe Arabic" pitchFamily="18" charset="-78"/>
                <a:cs typeface="Adobe Arabic" pitchFamily="18" charset="-78"/>
              </a:rPr>
              <a:t>Medial (Ulnar Collateral) Ligament </a:t>
            </a:r>
          </a:p>
        </p:txBody>
      </p:sp>
      <p:pic>
        <p:nvPicPr>
          <p:cNvPr id="6" name="Picture 4" descr="C:\Users\user\Pictures\fff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30680" y="3789040"/>
            <a:ext cx="5082639" cy="28083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half" idx="2"/>
          </p:nvPr>
        </p:nvSpPr>
        <p:spPr>
          <a:xfrm>
            <a:off x="179512" y="1340768"/>
            <a:ext cx="4641002" cy="2592288"/>
          </a:xfrm>
          <a:ln w="3810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 fontScale="92500" lnSpcReduction="20000"/>
          </a:bodyPr>
          <a:lstStyle/>
          <a:p>
            <a:pPr marL="452628" indent="-342900" algn="just">
              <a:buFont typeface="Courier New" pitchFamily="49" charset="0"/>
              <a:buChar char="o"/>
              <a:defRPr/>
            </a:pPr>
            <a:r>
              <a:rPr lang="en-US" sz="2400" b="1" dirty="0" smtClean="0">
                <a:latin typeface="Adobe Arabic" pitchFamily="18" charset="-78"/>
                <a:cs typeface="Adobe Arabic" pitchFamily="18" charset="-78"/>
              </a:rPr>
              <a:t>This lines the capsule and covers fatty pads in the floors of the coronoid, radial, and olecranon fossae.</a:t>
            </a:r>
          </a:p>
          <a:p>
            <a:pPr marL="109728" algn="just">
              <a:defRPr/>
            </a:pPr>
            <a:endParaRPr lang="en-US" sz="2400" b="1" dirty="0">
              <a:latin typeface="Adobe Arabic" pitchFamily="18" charset="-78"/>
              <a:cs typeface="Adobe Arabic" pitchFamily="18" charset="-78"/>
            </a:endParaRPr>
          </a:p>
          <a:p>
            <a:pPr marL="452628" indent="-342900" algn="just">
              <a:buFont typeface="Courier New" pitchFamily="49" charset="0"/>
              <a:buChar char="o"/>
              <a:defRPr/>
            </a:pPr>
            <a:r>
              <a:rPr lang="en-US" sz="2400" b="1" dirty="0" smtClean="0">
                <a:latin typeface="Adobe Arabic" pitchFamily="18" charset="-78"/>
                <a:cs typeface="Adobe Arabic" pitchFamily="18" charset="-78"/>
              </a:rPr>
              <a:t>Is </a:t>
            </a:r>
            <a:r>
              <a:rPr lang="en-US" sz="2400" b="1" dirty="0">
                <a:latin typeface="Adobe Arabic" pitchFamily="18" charset="-78"/>
                <a:cs typeface="Adobe Arabic" pitchFamily="18" charset="-78"/>
              </a:rPr>
              <a:t>continuous below with synovial membrane of the superior radio-ulnar joint</a:t>
            </a:r>
          </a:p>
          <a:p>
            <a:pPr lvl="2" algn="just">
              <a:buFont typeface="Wingdings" pitchFamily="2" charset="2"/>
              <a:buChar char="v"/>
            </a:pPr>
            <a:endParaRPr lang="en-US" sz="2000" dirty="0" smtClean="0">
              <a:solidFill>
                <a:srgbClr val="C00000"/>
              </a:solidFill>
            </a:endParaRPr>
          </a:p>
          <a:p>
            <a:pPr lvl="2" algn="just">
              <a:buFont typeface="Wingdings" pitchFamily="2" charset="2"/>
              <a:buChar char="v"/>
            </a:pPr>
            <a:endParaRPr lang="en-US" sz="2000" dirty="0" smtClean="0">
              <a:solidFill>
                <a:srgbClr val="C00000"/>
              </a:solidFill>
            </a:endParaRPr>
          </a:p>
          <a:p>
            <a:pPr algn="just">
              <a:buFont typeface="Wingdings" pitchFamily="2" charset="2"/>
              <a:buChar char="v"/>
            </a:pPr>
            <a:endParaRPr lang="en-US" sz="2000" dirty="0">
              <a:solidFill>
                <a:srgbClr val="0033CC"/>
              </a:solidFill>
            </a:endParaRP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0" y="72008"/>
            <a:ext cx="9144000" cy="620688"/>
          </a:xfrm>
          <a:noFill/>
          <a:ln>
            <a:noFill/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vert="horz" lIns="91440" tIns="45720" rIns="91440" bIns="45720" rtlCol="0" anchor="b">
            <a:noAutofit/>
          </a:bodyPr>
          <a:lstStyle/>
          <a:p>
            <a:pPr algn="ctr"/>
            <a:r>
              <a:rPr lang="en-US" sz="4000" dirty="0">
                <a:solidFill>
                  <a:srgbClr val="3333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doni MT Black" pitchFamily="18" charset="0"/>
                <a:ea typeface="+mj-ea"/>
                <a:cs typeface="+mj-cs"/>
              </a:rPr>
              <a:t>SYNOVIAL MEMBRANE</a:t>
            </a:r>
          </a:p>
        </p:txBody>
      </p:sp>
      <p:pic>
        <p:nvPicPr>
          <p:cNvPr id="6" name="Picture 6" descr="C:\Documents and Settings\Free User\My Documents\My Pictures\Picture3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42227" y="1237402"/>
            <a:ext cx="3969527" cy="27363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Picture 8" descr="File0141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print"/>
          <a:srcRect t="7375" r="15314" b="3705"/>
          <a:stretch>
            <a:fillRect/>
          </a:stretch>
        </p:blipFill>
        <p:spPr>
          <a:xfrm>
            <a:off x="5076056" y="4142836"/>
            <a:ext cx="3002164" cy="23105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Rectangle 8"/>
          <p:cNvSpPr/>
          <p:nvPr/>
        </p:nvSpPr>
        <p:spPr>
          <a:xfrm>
            <a:off x="7812360" y="2420888"/>
            <a:ext cx="936104" cy="369332"/>
          </a:xfrm>
          <a:prstGeom prst="rect">
            <a:avLst/>
          </a:prstGeom>
          <a:ln w="28575">
            <a:solidFill>
              <a:srgbClr val="C00000"/>
            </a:solidFill>
          </a:ln>
        </p:spPr>
        <p:txBody>
          <a:bodyPr wrap="square">
            <a:spAutoFit/>
          </a:bodyPr>
          <a:lstStyle/>
          <a:p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half" idx="2"/>
          </p:nvPr>
        </p:nvSpPr>
        <p:spPr>
          <a:xfrm>
            <a:off x="107504" y="980728"/>
            <a:ext cx="4176464" cy="4968552"/>
          </a:xfrm>
          <a:ln w="3810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marL="452628" indent="-342900">
              <a:buFont typeface="Wingdings" pitchFamily="2" charset="2"/>
              <a:buChar char="§"/>
              <a:defRPr/>
            </a:pPr>
            <a:r>
              <a:rPr lang="en-US" sz="2200" b="1" dirty="0" smtClean="0">
                <a:solidFill>
                  <a:srgbClr val="C00000"/>
                </a:solidFill>
                <a:latin typeface="Adobe Arabic" pitchFamily="18" charset="-78"/>
                <a:cs typeface="Adobe Arabic" pitchFamily="18" charset="-78"/>
              </a:rPr>
              <a:t>Anterior:</a:t>
            </a:r>
            <a:r>
              <a:rPr lang="en-US" sz="2200" b="1" dirty="0" smtClean="0">
                <a:latin typeface="Adobe Arabic" pitchFamily="18" charset="-78"/>
                <a:cs typeface="Adobe Arabic" pitchFamily="18" charset="-78"/>
              </a:rPr>
              <a:t> </a:t>
            </a:r>
          </a:p>
          <a:p>
            <a:pPr marL="909828" lvl="1" indent="-342900">
              <a:buFont typeface="Arial" pitchFamily="34" charset="0"/>
              <a:buChar char="•"/>
              <a:defRPr/>
            </a:pPr>
            <a:r>
              <a:rPr lang="en-US" sz="2000" b="1" dirty="0" smtClean="0">
                <a:latin typeface="Adobe Arabic" pitchFamily="18" charset="-78"/>
                <a:cs typeface="Adobe Arabic" pitchFamily="18" charset="-78"/>
              </a:rPr>
              <a:t>Brachialis</a:t>
            </a:r>
          </a:p>
          <a:p>
            <a:pPr marL="909828" lvl="1" indent="-342900">
              <a:buFont typeface="Arial" pitchFamily="34" charset="0"/>
              <a:buChar char="•"/>
              <a:defRPr/>
            </a:pPr>
            <a:r>
              <a:rPr lang="en-US" sz="2000" b="1" dirty="0" smtClean="0">
                <a:latin typeface="Adobe Arabic" pitchFamily="18" charset="-78"/>
                <a:cs typeface="Adobe Arabic" pitchFamily="18" charset="-78"/>
              </a:rPr>
              <a:t>Tendon of Biceps</a:t>
            </a:r>
          </a:p>
          <a:p>
            <a:pPr marL="909828" lvl="1" indent="-342900">
              <a:buFont typeface="Arial" pitchFamily="34" charset="0"/>
              <a:buChar char="•"/>
              <a:defRPr/>
            </a:pPr>
            <a:r>
              <a:rPr lang="en-US" sz="2000" b="1" dirty="0" smtClean="0">
                <a:latin typeface="Adobe Arabic" pitchFamily="18" charset="-78"/>
                <a:cs typeface="Adobe Arabic" pitchFamily="18" charset="-78"/>
              </a:rPr>
              <a:t>Median nerve</a:t>
            </a:r>
          </a:p>
          <a:p>
            <a:pPr marL="909828" lvl="1" indent="-342900">
              <a:buFont typeface="Arial" pitchFamily="34" charset="0"/>
              <a:buChar char="•"/>
              <a:defRPr/>
            </a:pPr>
            <a:r>
              <a:rPr lang="en-US" sz="2000" b="1" dirty="0" smtClean="0">
                <a:latin typeface="Adobe Arabic" pitchFamily="18" charset="-78"/>
                <a:cs typeface="Adobe Arabic" pitchFamily="18" charset="-78"/>
              </a:rPr>
              <a:t>Brachial artery</a:t>
            </a:r>
          </a:p>
          <a:p>
            <a:pPr marL="452628" indent="-342900">
              <a:buFont typeface="Wingdings" pitchFamily="2" charset="2"/>
              <a:buChar char="§"/>
              <a:defRPr/>
            </a:pPr>
            <a:r>
              <a:rPr lang="en-US" sz="2200" b="1" dirty="0">
                <a:solidFill>
                  <a:srgbClr val="C00000"/>
                </a:solidFill>
                <a:latin typeface="Adobe Arabic" pitchFamily="18" charset="-78"/>
                <a:cs typeface="Adobe Arabic" pitchFamily="18" charset="-78"/>
              </a:rPr>
              <a:t>Posterior: </a:t>
            </a:r>
          </a:p>
          <a:p>
            <a:pPr marL="909828" lvl="1" indent="-342900">
              <a:buFont typeface="Arial" pitchFamily="34" charset="0"/>
              <a:buChar char="•"/>
              <a:defRPr/>
            </a:pPr>
            <a:r>
              <a:rPr lang="en-US" sz="2000" b="1" dirty="0">
                <a:latin typeface="Adobe Arabic" pitchFamily="18" charset="-78"/>
                <a:cs typeface="Adobe Arabic" pitchFamily="18" charset="-78"/>
              </a:rPr>
              <a:t>Triceps muscle</a:t>
            </a:r>
          </a:p>
          <a:p>
            <a:pPr marL="909828" lvl="1" indent="-342900">
              <a:buFont typeface="Arial" pitchFamily="34" charset="0"/>
              <a:buChar char="•"/>
              <a:defRPr/>
            </a:pPr>
            <a:r>
              <a:rPr lang="en-US" sz="2000" b="1" dirty="0">
                <a:latin typeface="Adobe Arabic" pitchFamily="18" charset="-78"/>
                <a:cs typeface="Adobe Arabic" pitchFamily="18" charset="-78"/>
              </a:rPr>
              <a:t>Small bursa intervening</a:t>
            </a:r>
          </a:p>
          <a:p>
            <a:pPr marL="452628" indent="-342900">
              <a:buFont typeface="Wingdings" pitchFamily="2" charset="2"/>
              <a:buChar char="§"/>
              <a:defRPr/>
            </a:pPr>
            <a:r>
              <a:rPr lang="en-US" sz="2200" b="1" dirty="0">
                <a:solidFill>
                  <a:srgbClr val="C00000"/>
                </a:solidFill>
                <a:latin typeface="Adobe Arabic" pitchFamily="18" charset="-78"/>
                <a:cs typeface="Adobe Arabic" pitchFamily="18" charset="-78"/>
              </a:rPr>
              <a:t>Lateral: </a:t>
            </a:r>
          </a:p>
          <a:p>
            <a:pPr marL="909828" lvl="1" indent="-342900">
              <a:buFont typeface="Arial" pitchFamily="34" charset="0"/>
              <a:buChar char="•"/>
              <a:defRPr/>
            </a:pPr>
            <a:r>
              <a:rPr lang="en-US" sz="2000" b="1" dirty="0">
                <a:latin typeface="Adobe Arabic" pitchFamily="18" charset="-78"/>
                <a:cs typeface="Adobe Arabic" pitchFamily="18" charset="-78"/>
              </a:rPr>
              <a:t>Common extensor tendon</a:t>
            </a:r>
          </a:p>
          <a:p>
            <a:pPr marL="909828" lvl="1" indent="-342900">
              <a:buFont typeface="Arial" pitchFamily="34" charset="0"/>
              <a:buChar char="•"/>
              <a:defRPr/>
            </a:pPr>
            <a:r>
              <a:rPr lang="en-US" sz="2000" b="1" dirty="0">
                <a:latin typeface="Adobe Arabic" pitchFamily="18" charset="-78"/>
                <a:cs typeface="Adobe Arabic" pitchFamily="18" charset="-78"/>
              </a:rPr>
              <a:t>The supinator</a:t>
            </a:r>
          </a:p>
          <a:p>
            <a:pPr marL="452628" indent="-342900">
              <a:buFont typeface="Wingdings" pitchFamily="2" charset="2"/>
              <a:buChar char="§"/>
              <a:defRPr/>
            </a:pPr>
            <a:r>
              <a:rPr lang="en-US" sz="2200" b="1" dirty="0">
                <a:solidFill>
                  <a:srgbClr val="C00000"/>
                </a:solidFill>
                <a:latin typeface="Adobe Arabic" pitchFamily="18" charset="-78"/>
                <a:cs typeface="Adobe Arabic" pitchFamily="18" charset="-78"/>
              </a:rPr>
              <a:t>Medial: </a:t>
            </a:r>
          </a:p>
          <a:p>
            <a:pPr marL="909828" lvl="1" indent="-342900">
              <a:buFont typeface="Arial" pitchFamily="34" charset="0"/>
              <a:buChar char="•"/>
              <a:defRPr/>
            </a:pPr>
            <a:r>
              <a:rPr lang="en-US" sz="2000" b="1" dirty="0">
                <a:latin typeface="Adobe Arabic" pitchFamily="18" charset="-78"/>
                <a:cs typeface="Adobe Arabic" pitchFamily="18" charset="-78"/>
              </a:rPr>
              <a:t>Ulnar nerve</a:t>
            </a:r>
          </a:p>
          <a:p>
            <a:pPr lvl="2"/>
            <a:endParaRPr lang="en-US" sz="2000" dirty="0" smtClean="0">
              <a:solidFill>
                <a:srgbClr val="C00000"/>
              </a:solidFill>
            </a:endParaRPr>
          </a:p>
          <a:p>
            <a:pPr lvl="2">
              <a:buFont typeface="Wingdings" pitchFamily="2" charset="2"/>
              <a:buChar char="ü"/>
            </a:pPr>
            <a:endParaRPr lang="en-US" sz="2000" dirty="0" smtClean="0">
              <a:solidFill>
                <a:srgbClr val="C00000"/>
              </a:solidFill>
            </a:endParaRPr>
          </a:p>
          <a:p>
            <a:endParaRPr lang="en-US" sz="2000" dirty="0">
              <a:solidFill>
                <a:srgbClr val="0033CC"/>
              </a:solidFill>
            </a:endParaRP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0" y="72008"/>
            <a:ext cx="9144000" cy="620688"/>
          </a:xfrm>
          <a:noFill/>
          <a:ln>
            <a:noFill/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vert="horz" lIns="91440" tIns="45720" rIns="91440" bIns="45720" rtlCol="0" anchor="b">
            <a:noAutofit/>
          </a:bodyPr>
          <a:lstStyle/>
          <a:p>
            <a:pPr algn="ctr"/>
            <a:r>
              <a:rPr lang="en-US" sz="4000" dirty="0">
                <a:solidFill>
                  <a:srgbClr val="3333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doni MT Black" pitchFamily="18" charset="0"/>
                <a:ea typeface="+mj-ea"/>
                <a:cs typeface="+mj-cs"/>
              </a:rPr>
              <a:t>RELATIONS</a:t>
            </a:r>
          </a:p>
        </p:txBody>
      </p:sp>
      <p:pic>
        <p:nvPicPr>
          <p:cNvPr id="8" name="Picture 9" descr="C:\Users\user\Pictures\mnmn - Copy.jpg"/>
          <p:cNvPicPr>
            <a:picLocks noChangeAspect="1" noChangeArrowheads="1"/>
          </p:cNvPicPr>
          <p:nvPr/>
        </p:nvPicPr>
        <p:blipFill>
          <a:blip r:embed="rId3" cstate="print"/>
          <a:srcRect l="3773" t="360" r="3773" b="9526"/>
          <a:stretch>
            <a:fillRect/>
          </a:stretch>
        </p:blipFill>
        <p:spPr>
          <a:xfrm>
            <a:off x="4204146" y="836712"/>
            <a:ext cx="4832350" cy="33528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Oval 8"/>
          <p:cNvSpPr/>
          <p:nvPr/>
        </p:nvSpPr>
        <p:spPr>
          <a:xfrm>
            <a:off x="4432746" y="2055912"/>
            <a:ext cx="1066800" cy="5334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4432746" y="2817912"/>
            <a:ext cx="1219200" cy="5334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half" idx="2"/>
          </p:nvPr>
        </p:nvSpPr>
        <p:spPr>
          <a:xfrm>
            <a:off x="0" y="1196752"/>
            <a:ext cx="4785018" cy="5184576"/>
          </a:xfrm>
          <a:ln w="3810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452628" indent="-342900">
              <a:buFont typeface="Wingdings" pitchFamily="2" charset="2"/>
              <a:buChar char="§"/>
              <a:defRPr/>
            </a:pPr>
            <a:r>
              <a:rPr lang="en-US" sz="2200" b="1" dirty="0">
                <a:solidFill>
                  <a:srgbClr val="C00000"/>
                </a:solidFill>
                <a:latin typeface="Adobe Arabic" pitchFamily="18" charset="-78"/>
                <a:cs typeface="Adobe Arabic" pitchFamily="18" charset="-78"/>
              </a:rPr>
              <a:t>Flexion </a:t>
            </a:r>
          </a:p>
          <a:p>
            <a:pPr marL="909828" lvl="1" indent="-342900">
              <a:buFont typeface="Arial" pitchFamily="34" charset="0"/>
              <a:buChar char="•"/>
              <a:defRPr/>
            </a:pPr>
            <a:r>
              <a:rPr lang="en-US" sz="2000" b="1" dirty="0">
                <a:latin typeface="Adobe Arabic" pitchFamily="18" charset="-78"/>
                <a:cs typeface="Adobe Arabic" pitchFamily="18" charset="-78"/>
              </a:rPr>
              <a:t>Is limited by the anterior surfaces of the forearm and arm coming into contact. </a:t>
            </a:r>
          </a:p>
          <a:p>
            <a:pPr marL="452628" lvl="1" indent="-342900">
              <a:buFont typeface="Wingdings" pitchFamily="2" charset="2"/>
              <a:buChar char="§"/>
              <a:defRPr/>
            </a:pPr>
            <a:r>
              <a:rPr lang="en-US" sz="2200" b="1" dirty="0">
                <a:solidFill>
                  <a:srgbClr val="C00000"/>
                </a:solidFill>
                <a:latin typeface="Adobe Arabic" pitchFamily="18" charset="-78"/>
                <a:cs typeface="Adobe Arabic" pitchFamily="18" charset="-78"/>
              </a:rPr>
              <a:t>Extension </a:t>
            </a:r>
          </a:p>
          <a:p>
            <a:pPr marL="909828" lvl="1" indent="-342900">
              <a:buFont typeface="Arial" pitchFamily="34" charset="0"/>
              <a:buChar char="•"/>
              <a:defRPr/>
            </a:pPr>
            <a:r>
              <a:rPr lang="en-US" sz="2000" b="1" dirty="0">
                <a:latin typeface="Adobe Arabic" pitchFamily="18" charset="-78"/>
                <a:cs typeface="Adobe Arabic" pitchFamily="18" charset="-78"/>
              </a:rPr>
              <a:t>Is limited by the tension of the anterior ligament and the </a:t>
            </a:r>
            <a:r>
              <a:rPr lang="en-US" sz="2000" b="1" dirty="0" err="1">
                <a:latin typeface="Adobe Arabic" pitchFamily="18" charset="-78"/>
                <a:cs typeface="Adobe Arabic" pitchFamily="18" charset="-78"/>
              </a:rPr>
              <a:t>brachialis</a:t>
            </a:r>
            <a:r>
              <a:rPr lang="en-US" sz="2000" b="1" dirty="0">
                <a:latin typeface="Adobe Arabic" pitchFamily="18" charset="-78"/>
                <a:cs typeface="Adobe Arabic" pitchFamily="18" charset="-78"/>
              </a:rPr>
              <a:t> muscle. </a:t>
            </a:r>
          </a:p>
          <a:p>
            <a:pPr marL="452628" indent="-342900">
              <a:buFont typeface="Wingdings" pitchFamily="2" charset="2"/>
              <a:buChar char="§"/>
              <a:defRPr/>
            </a:pPr>
            <a:r>
              <a:rPr lang="en-US" sz="2200" b="1" dirty="0">
                <a:solidFill>
                  <a:srgbClr val="C00000"/>
                </a:solidFill>
                <a:latin typeface="Adobe Arabic" pitchFamily="18" charset="-78"/>
                <a:cs typeface="Adobe Arabic" pitchFamily="18" charset="-78"/>
              </a:rPr>
              <a:t>The joint is supplied by branches from the:</a:t>
            </a:r>
          </a:p>
          <a:p>
            <a:pPr marL="909828" lvl="1" indent="-342900">
              <a:buFont typeface="Arial" pitchFamily="34" charset="0"/>
              <a:buChar char="•"/>
              <a:defRPr/>
            </a:pPr>
            <a:r>
              <a:rPr lang="en-US" sz="2000" b="1" dirty="0">
                <a:latin typeface="Adobe Arabic" pitchFamily="18" charset="-78"/>
                <a:cs typeface="Adobe Arabic" pitchFamily="18" charset="-78"/>
              </a:rPr>
              <a:t>Median</a:t>
            </a:r>
          </a:p>
          <a:p>
            <a:pPr marL="909828" lvl="1" indent="-342900">
              <a:buFont typeface="Arial" pitchFamily="34" charset="0"/>
              <a:buChar char="•"/>
              <a:defRPr/>
            </a:pPr>
            <a:r>
              <a:rPr lang="en-US" sz="2000" b="1" dirty="0">
                <a:latin typeface="Adobe Arabic" pitchFamily="18" charset="-78"/>
                <a:cs typeface="Adobe Arabic" pitchFamily="18" charset="-78"/>
              </a:rPr>
              <a:t>Ulnar</a:t>
            </a:r>
          </a:p>
          <a:p>
            <a:pPr marL="909828" lvl="1" indent="-342900">
              <a:buFont typeface="Arial" pitchFamily="34" charset="0"/>
              <a:buChar char="•"/>
              <a:defRPr/>
            </a:pPr>
            <a:r>
              <a:rPr lang="en-US" sz="2000" b="1" dirty="0">
                <a:latin typeface="Adobe Arabic" pitchFamily="18" charset="-78"/>
                <a:cs typeface="Adobe Arabic" pitchFamily="18" charset="-78"/>
              </a:rPr>
              <a:t>Musculocutaneous</a:t>
            </a:r>
          </a:p>
          <a:p>
            <a:pPr marL="909828" lvl="1" indent="-342900">
              <a:buFont typeface="Arial" pitchFamily="34" charset="0"/>
              <a:buChar char="•"/>
              <a:defRPr/>
            </a:pPr>
            <a:r>
              <a:rPr lang="en-US" sz="2000" b="1" dirty="0">
                <a:latin typeface="Adobe Arabic" pitchFamily="18" charset="-78"/>
                <a:cs typeface="Adobe Arabic" pitchFamily="18" charset="-78"/>
              </a:rPr>
              <a:t>Radial nerves</a:t>
            </a:r>
          </a:p>
          <a:p>
            <a:pPr marL="365760" indent="-256032" algn="just">
              <a:defRPr/>
            </a:pPr>
            <a:endParaRPr lang="en-US" sz="2000" dirty="0" smtClean="0"/>
          </a:p>
          <a:p>
            <a:pPr lvl="2" algn="just"/>
            <a:endParaRPr lang="en-US" sz="2000" dirty="0" smtClean="0">
              <a:solidFill>
                <a:srgbClr val="C00000"/>
              </a:solidFill>
            </a:endParaRPr>
          </a:p>
          <a:p>
            <a:pPr lvl="2" algn="just">
              <a:buFont typeface="Wingdings" pitchFamily="2" charset="2"/>
              <a:buChar char="ü"/>
            </a:pPr>
            <a:endParaRPr lang="en-US" sz="2000" dirty="0" smtClean="0">
              <a:solidFill>
                <a:srgbClr val="C00000"/>
              </a:solidFill>
            </a:endParaRPr>
          </a:p>
          <a:p>
            <a:pPr algn="just"/>
            <a:endParaRPr lang="en-US" sz="2000" dirty="0">
              <a:solidFill>
                <a:srgbClr val="0033CC"/>
              </a:solidFill>
            </a:endParaRP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0" y="72008"/>
            <a:ext cx="9144000" cy="620688"/>
          </a:xfrm>
          <a:noFill/>
          <a:ln>
            <a:noFill/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vert="horz" lIns="91440" tIns="45720" rIns="91440" bIns="45720" rtlCol="0" anchor="b">
            <a:noAutofit/>
          </a:bodyPr>
          <a:lstStyle/>
          <a:p>
            <a:pPr algn="ctr"/>
            <a:r>
              <a:rPr lang="en-US" sz="4000" dirty="0">
                <a:solidFill>
                  <a:srgbClr val="3333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doni MT Black" pitchFamily="18" charset="0"/>
                <a:ea typeface="+mj-ea"/>
                <a:cs typeface="+mj-cs"/>
              </a:rPr>
              <a:t>MOVEMENTS</a:t>
            </a:r>
          </a:p>
        </p:txBody>
      </p:sp>
      <p:pic>
        <p:nvPicPr>
          <p:cNvPr id="6" name="Picture 7" descr="C:\Documents and Settings\Free User\My Documents\My Pictures\img24.png"/>
          <p:cNvPicPr>
            <a:picLocks noChangeAspect="1" noChangeArrowheads="1"/>
          </p:cNvPicPr>
          <p:nvPr/>
        </p:nvPicPr>
        <p:blipFill>
          <a:blip r:embed="rId3" cstate="print"/>
          <a:srcRect l="30190" t="25157" r="24529" b="2390"/>
          <a:stretch>
            <a:fillRect/>
          </a:stretch>
        </p:blipFill>
        <p:spPr bwMode="auto">
          <a:xfrm>
            <a:off x="5069904" y="1067544"/>
            <a:ext cx="4038600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8" descr="http://resources.yesican-science.ca/red_rover/images/arm6.png"/>
          <p:cNvPicPr>
            <a:picLocks noChangeAspect="1" noChangeArrowheads="1"/>
          </p:cNvPicPr>
          <p:nvPr/>
        </p:nvPicPr>
        <p:blipFill>
          <a:blip r:embed="rId4" cstate="print"/>
          <a:srcRect t="21053"/>
          <a:stretch>
            <a:fillRect/>
          </a:stretch>
        </p:blipFill>
        <p:spPr bwMode="auto">
          <a:xfrm>
            <a:off x="5148064" y="4797152"/>
            <a:ext cx="3744416" cy="14747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half" idx="2"/>
          </p:nvPr>
        </p:nvSpPr>
        <p:spPr>
          <a:xfrm>
            <a:off x="179512" y="908720"/>
            <a:ext cx="5505098" cy="5040560"/>
          </a:xfrm>
          <a:ln w="3810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342900" indent="-342900" algn="just">
              <a:lnSpc>
                <a:spcPct val="90000"/>
              </a:lnSpc>
              <a:buFont typeface="Wingdings" pitchFamily="2" charset="2"/>
              <a:buChar char="§"/>
            </a:pPr>
            <a:r>
              <a:rPr lang="en-US" sz="2200" b="1" dirty="0">
                <a:solidFill>
                  <a:srgbClr val="C00000"/>
                </a:solidFill>
                <a:latin typeface="Adobe Arabic" pitchFamily="18" charset="-78"/>
                <a:cs typeface="Adobe Arabic" pitchFamily="18" charset="-78"/>
              </a:rPr>
              <a:t> Angle </a:t>
            </a:r>
          </a:p>
          <a:p>
            <a:pPr marL="909828" lvl="1" indent="-342900">
              <a:lnSpc>
                <a:spcPct val="90000"/>
              </a:lnSpc>
              <a:buFont typeface="Arial" pitchFamily="34" charset="0"/>
              <a:buChar char="•"/>
              <a:defRPr/>
            </a:pPr>
            <a:r>
              <a:rPr lang="en-US" sz="2000" b="1" dirty="0" smtClean="0">
                <a:latin typeface="Adobe Arabic" pitchFamily="18" charset="-78"/>
                <a:cs typeface="Adobe Arabic" pitchFamily="18" charset="-78"/>
              </a:rPr>
              <a:t>Between </a:t>
            </a:r>
            <a:r>
              <a:rPr lang="en-US" sz="2000" b="1" dirty="0">
                <a:latin typeface="Adobe Arabic" pitchFamily="18" charset="-78"/>
                <a:cs typeface="Adobe Arabic" pitchFamily="18" charset="-78"/>
              </a:rPr>
              <a:t>the long axis of the extended forearm and the long axis of the arm</a:t>
            </a:r>
          </a:p>
          <a:p>
            <a:pPr marL="342900" indent="-342900" algn="just">
              <a:lnSpc>
                <a:spcPct val="90000"/>
              </a:lnSpc>
              <a:buFont typeface="Wingdings" pitchFamily="2" charset="2"/>
              <a:buChar char="§"/>
            </a:pPr>
            <a:r>
              <a:rPr lang="en-US" sz="2200" b="1" dirty="0">
                <a:solidFill>
                  <a:srgbClr val="C00000"/>
                </a:solidFill>
                <a:latin typeface="Adobe Arabic" pitchFamily="18" charset="-78"/>
                <a:cs typeface="Adobe Arabic" pitchFamily="18" charset="-78"/>
              </a:rPr>
              <a:t> Opens </a:t>
            </a:r>
          </a:p>
          <a:p>
            <a:pPr marL="909828" lvl="1" indent="-342900">
              <a:lnSpc>
                <a:spcPct val="90000"/>
              </a:lnSpc>
              <a:buFont typeface="Arial" pitchFamily="34" charset="0"/>
              <a:buChar char="•"/>
              <a:defRPr/>
            </a:pPr>
            <a:r>
              <a:rPr lang="en-US" sz="2000" b="1" dirty="0" smtClean="0">
                <a:latin typeface="Adobe Arabic" pitchFamily="18" charset="-78"/>
                <a:cs typeface="Adobe Arabic" pitchFamily="18" charset="-78"/>
              </a:rPr>
              <a:t>Laterally</a:t>
            </a:r>
            <a:endParaRPr lang="en-US" sz="2000" b="1" dirty="0">
              <a:latin typeface="Adobe Arabic" pitchFamily="18" charset="-78"/>
              <a:cs typeface="Adobe Arabic" pitchFamily="18" charset="-78"/>
            </a:endParaRPr>
          </a:p>
          <a:p>
            <a:pPr marL="342900" indent="-342900" algn="just">
              <a:lnSpc>
                <a:spcPct val="90000"/>
              </a:lnSpc>
              <a:buFont typeface="Wingdings" pitchFamily="2" charset="2"/>
              <a:buChar char="§"/>
            </a:pPr>
            <a:r>
              <a:rPr lang="en-US" sz="2200" b="1" dirty="0">
                <a:solidFill>
                  <a:srgbClr val="C00000"/>
                </a:solidFill>
                <a:latin typeface="Adobe Arabic" pitchFamily="18" charset="-78"/>
                <a:cs typeface="Adobe Arabic" pitchFamily="18" charset="-78"/>
              </a:rPr>
              <a:t> About </a:t>
            </a:r>
          </a:p>
          <a:p>
            <a:pPr marL="909828" lvl="1" indent="-342900">
              <a:lnSpc>
                <a:spcPct val="90000"/>
              </a:lnSpc>
              <a:buFont typeface="Arial" pitchFamily="34" charset="0"/>
              <a:buChar char="•"/>
              <a:defRPr/>
            </a:pPr>
            <a:r>
              <a:rPr lang="en-US" sz="2000" b="1" dirty="0" smtClean="0">
                <a:latin typeface="Adobe Arabic" pitchFamily="18" charset="-78"/>
                <a:cs typeface="Adobe Arabic" pitchFamily="18" charset="-78"/>
              </a:rPr>
              <a:t>170 </a:t>
            </a:r>
            <a:r>
              <a:rPr lang="en-US" sz="2000" b="1" dirty="0">
                <a:latin typeface="Adobe Arabic" pitchFamily="18" charset="-78"/>
                <a:cs typeface="Adobe Arabic" pitchFamily="18" charset="-78"/>
              </a:rPr>
              <a:t>degrees in male and 167 degrees in females</a:t>
            </a:r>
          </a:p>
          <a:p>
            <a:pPr marL="342900" indent="-342900" algn="just">
              <a:lnSpc>
                <a:spcPct val="90000"/>
              </a:lnSpc>
              <a:buFont typeface="Wingdings" pitchFamily="2" charset="2"/>
              <a:buChar char="§"/>
            </a:pPr>
            <a:r>
              <a:rPr lang="en-US" altLang="zh-CN" sz="2200" b="1" dirty="0">
                <a:solidFill>
                  <a:srgbClr val="C00000"/>
                </a:solidFill>
                <a:latin typeface="Adobe Arabic" pitchFamily="18" charset="-78"/>
                <a:cs typeface="Adobe Arabic" pitchFamily="18" charset="-78"/>
              </a:rPr>
              <a:t> Disappears </a:t>
            </a:r>
          </a:p>
          <a:p>
            <a:pPr marL="909828" lvl="1" indent="-342900">
              <a:lnSpc>
                <a:spcPct val="90000"/>
              </a:lnSpc>
              <a:buFont typeface="Arial" pitchFamily="34" charset="0"/>
              <a:buChar char="•"/>
              <a:defRPr/>
            </a:pPr>
            <a:r>
              <a:rPr lang="en-US" altLang="zh-CN" sz="2000" b="1" dirty="0" smtClean="0">
                <a:latin typeface="Adobe Arabic" pitchFamily="18" charset="-78"/>
                <a:cs typeface="Adobe Arabic" pitchFamily="18" charset="-78"/>
              </a:rPr>
              <a:t>When </a:t>
            </a:r>
            <a:r>
              <a:rPr lang="en-US" altLang="zh-CN" sz="2000" b="1" dirty="0">
                <a:latin typeface="Adobe Arabic" pitchFamily="18" charset="-78"/>
                <a:cs typeface="Adobe Arabic" pitchFamily="18" charset="-78"/>
              </a:rPr>
              <a:t>the elbow joint is flexed</a:t>
            </a:r>
          </a:p>
          <a:p>
            <a:pPr marL="342900" indent="-342900" algn="just">
              <a:lnSpc>
                <a:spcPct val="90000"/>
              </a:lnSpc>
              <a:buFont typeface="Wingdings" pitchFamily="2" charset="2"/>
              <a:buChar char="§"/>
            </a:pPr>
            <a:r>
              <a:rPr lang="en-US" sz="2200" b="1" dirty="0">
                <a:solidFill>
                  <a:srgbClr val="C00000"/>
                </a:solidFill>
                <a:latin typeface="Adobe Arabic" pitchFamily="18" charset="-78"/>
                <a:cs typeface="Adobe Arabic" pitchFamily="18" charset="-78"/>
              </a:rPr>
              <a:t> Permits </a:t>
            </a:r>
          </a:p>
          <a:p>
            <a:pPr marL="909828" lvl="1" indent="-342900">
              <a:lnSpc>
                <a:spcPct val="90000"/>
              </a:lnSpc>
              <a:buFont typeface="Arial" pitchFamily="34" charset="0"/>
              <a:buChar char="•"/>
              <a:defRPr/>
            </a:pPr>
            <a:r>
              <a:rPr lang="en-US" sz="2000" b="1" dirty="0" smtClean="0">
                <a:latin typeface="Adobe Arabic" pitchFamily="18" charset="-78"/>
                <a:cs typeface="Adobe Arabic" pitchFamily="18" charset="-78"/>
              </a:rPr>
              <a:t>The </a:t>
            </a:r>
            <a:r>
              <a:rPr lang="en-US" sz="2000" b="1" dirty="0">
                <a:latin typeface="Adobe Arabic" pitchFamily="18" charset="-78"/>
                <a:cs typeface="Adobe Arabic" pitchFamily="18" charset="-78"/>
              </a:rPr>
              <a:t>forearms to clear the hips in swinging movements during walking, and is important when carrying objects</a:t>
            </a:r>
          </a:p>
          <a:p>
            <a:pPr lvl="2" algn="just">
              <a:buFont typeface="Wingdings" pitchFamily="2" charset="2"/>
              <a:buChar char="Ø"/>
            </a:pPr>
            <a:endParaRPr lang="en-US" sz="2000" dirty="0" smtClean="0">
              <a:solidFill>
                <a:srgbClr val="C00000"/>
              </a:solidFill>
            </a:endParaRPr>
          </a:p>
          <a:p>
            <a:pPr algn="just">
              <a:buFont typeface="Wingdings" pitchFamily="2" charset="2"/>
              <a:buChar char="Ø"/>
            </a:pPr>
            <a:endParaRPr lang="en-US" sz="2000" dirty="0">
              <a:solidFill>
                <a:srgbClr val="0033CC"/>
              </a:solidFill>
            </a:endParaRP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0" y="72008"/>
            <a:ext cx="9144000" cy="620688"/>
          </a:xfrm>
          <a:noFill/>
          <a:ln>
            <a:noFill/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vert="horz" lIns="91440" tIns="45720" rIns="91440" bIns="45720" rtlCol="0" anchor="b">
            <a:noAutofit/>
          </a:bodyPr>
          <a:lstStyle/>
          <a:p>
            <a:pPr algn="ctr"/>
            <a:r>
              <a:rPr lang="en-US" altLang="zh-CN" sz="4000" dirty="0">
                <a:solidFill>
                  <a:srgbClr val="3333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doni MT Black" pitchFamily="18" charset="0"/>
                <a:ea typeface="+mj-ea"/>
                <a:cs typeface="+mj-cs"/>
              </a:rPr>
              <a:t/>
            </a:r>
            <a:br>
              <a:rPr lang="en-US" altLang="zh-CN" sz="4000" dirty="0">
                <a:solidFill>
                  <a:srgbClr val="3333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doni MT Black" pitchFamily="18" charset="0"/>
                <a:ea typeface="+mj-ea"/>
                <a:cs typeface="+mj-cs"/>
              </a:rPr>
            </a:br>
            <a:r>
              <a:rPr lang="en-US" altLang="zh-CN" sz="4000" dirty="0">
                <a:solidFill>
                  <a:srgbClr val="3333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doni MT Black" pitchFamily="18" charset="0"/>
                <a:ea typeface="+mj-ea"/>
                <a:cs typeface="+mj-cs"/>
              </a:rPr>
              <a:t>CARRYING ANGLE</a:t>
            </a:r>
            <a:endParaRPr lang="en-US" sz="4000" dirty="0">
              <a:solidFill>
                <a:srgbClr val="3333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Bodoni MT Black" pitchFamily="18" charset="0"/>
              <a:ea typeface="+mj-ea"/>
              <a:cs typeface="+mj-cs"/>
            </a:endParaRPr>
          </a:p>
        </p:txBody>
      </p:sp>
      <p:pic>
        <p:nvPicPr>
          <p:cNvPr id="6" name="Picture 19" descr="上肢1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5868144" y="908720"/>
            <a:ext cx="2819400" cy="50434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Line 4"/>
          <p:cNvSpPr>
            <a:spLocks noChangeShapeType="1"/>
          </p:cNvSpPr>
          <p:nvPr/>
        </p:nvSpPr>
        <p:spPr bwMode="auto">
          <a:xfrm flipH="1">
            <a:off x="7011144" y="908720"/>
            <a:ext cx="685800" cy="4876800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ar-SA"/>
          </a:p>
        </p:txBody>
      </p:sp>
      <p:sp>
        <p:nvSpPr>
          <p:cNvPr id="10" name="Line 5"/>
          <p:cNvSpPr>
            <a:spLocks noChangeShapeType="1"/>
          </p:cNvSpPr>
          <p:nvPr/>
        </p:nvSpPr>
        <p:spPr bwMode="auto">
          <a:xfrm flipH="1">
            <a:off x="6401544" y="2813720"/>
            <a:ext cx="1360488" cy="2743200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ar-SA"/>
          </a:p>
        </p:txBody>
      </p:sp>
      <p:sp>
        <p:nvSpPr>
          <p:cNvPr id="11" name="Arc 6"/>
          <p:cNvSpPr>
            <a:spLocks/>
          </p:cNvSpPr>
          <p:nvPr/>
        </p:nvSpPr>
        <p:spPr bwMode="auto">
          <a:xfrm flipH="1">
            <a:off x="6782544" y="2966120"/>
            <a:ext cx="625475" cy="1436688"/>
          </a:xfrm>
          <a:custGeom>
            <a:avLst/>
            <a:gdLst>
              <a:gd name="T0" fmla="*/ 0 w 23355"/>
              <a:gd name="T1" fmla="*/ 2147483647 h 39162"/>
              <a:gd name="T2" fmla="*/ 2147483647 w 23355"/>
              <a:gd name="T3" fmla="*/ 2147483647 h 39162"/>
              <a:gd name="T4" fmla="*/ 2147483647 w 23355"/>
              <a:gd name="T5" fmla="*/ 2147483647 h 39162"/>
              <a:gd name="T6" fmla="*/ 0 60000 65536"/>
              <a:gd name="T7" fmla="*/ 0 60000 65536"/>
              <a:gd name="T8" fmla="*/ 0 60000 65536"/>
              <a:gd name="T9" fmla="*/ 0 w 23355"/>
              <a:gd name="T10" fmla="*/ 0 h 39162"/>
              <a:gd name="T11" fmla="*/ 23355 w 23355"/>
              <a:gd name="T12" fmla="*/ 39162 h 39162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3355" h="39162" fill="none" extrusionOk="0">
                <a:moveTo>
                  <a:pt x="0" y="71"/>
                </a:moveTo>
                <a:cubicBezTo>
                  <a:pt x="583" y="23"/>
                  <a:pt x="1169" y="-1"/>
                  <a:pt x="1755" y="0"/>
                </a:cubicBezTo>
                <a:cubicBezTo>
                  <a:pt x="13684" y="0"/>
                  <a:pt x="23355" y="9670"/>
                  <a:pt x="23355" y="21600"/>
                </a:cubicBezTo>
                <a:cubicBezTo>
                  <a:pt x="23355" y="28566"/>
                  <a:pt x="19994" y="35105"/>
                  <a:pt x="14330" y="39161"/>
                </a:cubicBezTo>
              </a:path>
              <a:path w="23355" h="39162" stroke="0" extrusionOk="0">
                <a:moveTo>
                  <a:pt x="0" y="71"/>
                </a:moveTo>
                <a:cubicBezTo>
                  <a:pt x="583" y="23"/>
                  <a:pt x="1169" y="-1"/>
                  <a:pt x="1755" y="0"/>
                </a:cubicBezTo>
                <a:cubicBezTo>
                  <a:pt x="13684" y="0"/>
                  <a:pt x="23355" y="9670"/>
                  <a:pt x="23355" y="21600"/>
                </a:cubicBezTo>
                <a:cubicBezTo>
                  <a:pt x="23355" y="28566"/>
                  <a:pt x="19994" y="35105"/>
                  <a:pt x="14330" y="39161"/>
                </a:cubicBezTo>
                <a:lnTo>
                  <a:pt x="1755" y="21600"/>
                </a:lnTo>
                <a:close/>
              </a:path>
            </a:pathLst>
          </a:custGeom>
          <a:noFill/>
          <a:ln w="38100">
            <a:solidFill>
              <a:srgbClr val="FF33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12" name="Text Box 7"/>
          <p:cNvSpPr txBox="1">
            <a:spLocks noChangeArrowheads="1"/>
          </p:cNvSpPr>
          <p:nvPr/>
        </p:nvSpPr>
        <p:spPr bwMode="auto">
          <a:xfrm>
            <a:off x="5868144" y="2661320"/>
            <a:ext cx="12192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b="1"/>
              <a:t>165</a:t>
            </a:r>
            <a:r>
              <a:rPr lang="en-US" altLang="zh-CN" b="1" baseline="30000"/>
              <a:t>0</a:t>
            </a:r>
            <a:r>
              <a:rPr lang="en-US" altLang="zh-CN" b="1"/>
              <a:t>-170</a:t>
            </a:r>
            <a:r>
              <a:rPr lang="en-US" altLang="zh-CN" b="1" baseline="30000"/>
              <a:t>0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half" idx="2"/>
          </p:nvPr>
        </p:nvSpPr>
        <p:spPr>
          <a:xfrm>
            <a:off x="348847" y="1124744"/>
            <a:ext cx="5231265" cy="4824536"/>
          </a:xfrm>
          <a:ln w="3810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marL="342900" indent="-342900" algn="just">
              <a:buFont typeface="Wingdings" pitchFamily="2" charset="2"/>
              <a:buChar char="§"/>
            </a:pPr>
            <a:r>
              <a:rPr lang="en-US" sz="2200" b="1" dirty="0" smtClean="0">
                <a:solidFill>
                  <a:schemeClr val="accent6">
                    <a:lumMod val="75000"/>
                  </a:schemeClr>
                </a:solidFill>
                <a:latin typeface="Adobe Arabic" pitchFamily="18" charset="-78"/>
                <a:cs typeface="Adobe Arabic" pitchFamily="18" charset="-78"/>
              </a:rPr>
              <a:t>The elbow joint is stable because of the:</a:t>
            </a:r>
          </a:p>
          <a:p>
            <a:pPr marL="800100" lvl="1" indent="-342900" algn="just">
              <a:buFont typeface="Arial" pitchFamily="34" charset="0"/>
              <a:buChar char="•"/>
            </a:pPr>
            <a:r>
              <a:rPr lang="en-US" sz="2000" b="1" dirty="0" smtClean="0">
                <a:latin typeface="Adobe Arabic" pitchFamily="18" charset="-78"/>
                <a:cs typeface="Adobe Arabic" pitchFamily="18" charset="-78"/>
              </a:rPr>
              <a:t>Wrench-shaped articular surface of the olecranon and the pulley-shaped trochlea of the </a:t>
            </a:r>
            <a:r>
              <a:rPr lang="en-US" sz="2000" b="1" dirty="0" err="1" smtClean="0">
                <a:latin typeface="Adobe Arabic" pitchFamily="18" charset="-78"/>
                <a:cs typeface="Adobe Arabic" pitchFamily="18" charset="-78"/>
              </a:rPr>
              <a:t>humerus</a:t>
            </a:r>
            <a:endParaRPr lang="en-US" sz="2000" b="1" dirty="0" smtClean="0">
              <a:latin typeface="Adobe Arabic" pitchFamily="18" charset="-78"/>
              <a:cs typeface="Adobe Arabic" pitchFamily="18" charset="-78"/>
            </a:endParaRPr>
          </a:p>
          <a:p>
            <a:pPr marL="800100" lvl="1" indent="-342900" algn="just">
              <a:buFont typeface="Arial" pitchFamily="34" charset="0"/>
              <a:buChar char="•"/>
            </a:pPr>
            <a:r>
              <a:rPr lang="en-US" sz="2000" b="1" dirty="0" smtClean="0">
                <a:latin typeface="Adobe Arabic" pitchFamily="18" charset="-78"/>
                <a:cs typeface="Adobe Arabic" pitchFamily="18" charset="-78"/>
              </a:rPr>
              <a:t>Strong medial and lateral ligaments. </a:t>
            </a:r>
          </a:p>
          <a:p>
            <a:pPr marL="342900" indent="-342900" algn="just">
              <a:buFont typeface="Wingdings" pitchFamily="2" charset="2"/>
              <a:buChar char="§"/>
            </a:pPr>
            <a:r>
              <a:rPr lang="en-US" sz="2200" b="1" dirty="0" smtClean="0">
                <a:solidFill>
                  <a:schemeClr val="accent6">
                    <a:lumMod val="75000"/>
                  </a:schemeClr>
                </a:solidFill>
                <a:latin typeface="Adobe Arabic" pitchFamily="18" charset="-78"/>
                <a:cs typeface="Adobe Arabic" pitchFamily="18" charset="-78"/>
              </a:rPr>
              <a:t>Elbow </a:t>
            </a:r>
            <a:r>
              <a:rPr lang="en-US" sz="2200" b="1" dirty="0">
                <a:solidFill>
                  <a:schemeClr val="accent6">
                    <a:lumMod val="75000"/>
                  </a:schemeClr>
                </a:solidFill>
                <a:latin typeface="Adobe Arabic" pitchFamily="18" charset="-78"/>
                <a:cs typeface="Adobe Arabic" pitchFamily="18" charset="-78"/>
              </a:rPr>
              <a:t>dislocations are common &amp; most are posterior.</a:t>
            </a:r>
          </a:p>
          <a:p>
            <a:pPr marL="800100" lvl="1" indent="-342900" algn="just">
              <a:buFont typeface="Arial" pitchFamily="34" charset="0"/>
              <a:buChar char="•"/>
            </a:pPr>
            <a:r>
              <a:rPr lang="en-US" sz="2000" b="1" dirty="0" smtClean="0">
                <a:latin typeface="Adobe Arabic" pitchFamily="18" charset="-78"/>
                <a:cs typeface="Adobe Arabic" pitchFamily="18" charset="-78"/>
              </a:rPr>
              <a:t>Posterior </a:t>
            </a:r>
            <a:r>
              <a:rPr lang="en-US" sz="2000" b="1" dirty="0">
                <a:latin typeface="Adobe Arabic" pitchFamily="18" charset="-78"/>
                <a:cs typeface="Adobe Arabic" pitchFamily="18" charset="-78"/>
              </a:rPr>
              <a:t>dislocation usually follows falling on the outstretched hand. </a:t>
            </a:r>
          </a:p>
          <a:p>
            <a:pPr marL="800100" lvl="1" indent="-342900" algn="just">
              <a:buFont typeface="Arial" pitchFamily="34" charset="0"/>
              <a:buChar char="•"/>
            </a:pPr>
            <a:r>
              <a:rPr lang="en-US" sz="2000" b="1" dirty="0" smtClean="0">
                <a:latin typeface="Adobe Arabic" pitchFamily="18" charset="-78"/>
                <a:cs typeface="Adobe Arabic" pitchFamily="18" charset="-78"/>
              </a:rPr>
              <a:t>Posterior </a:t>
            </a:r>
            <a:r>
              <a:rPr lang="en-US" sz="2000" b="1" dirty="0">
                <a:latin typeface="Adobe Arabic" pitchFamily="18" charset="-78"/>
                <a:cs typeface="Adobe Arabic" pitchFamily="18" charset="-78"/>
              </a:rPr>
              <a:t>dislocations of the joint are common in children because the parts of the bones that stabilize the joint are incompletely developed.</a:t>
            </a:r>
          </a:p>
          <a:p>
            <a:pPr marL="800100" lvl="1" indent="-342900" algn="just"/>
            <a:endParaRPr lang="ar-SA" sz="2200" b="1" dirty="0">
              <a:solidFill>
                <a:srgbClr val="C00000"/>
              </a:solidFill>
            </a:endParaRP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0" y="72008"/>
            <a:ext cx="9144000" cy="620688"/>
          </a:xfrm>
          <a:noFill/>
          <a:ln>
            <a:noFill/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vert="horz" lIns="91440" tIns="45720" rIns="91440" bIns="45720" rtlCol="0" anchor="b">
            <a:noAutofit/>
          </a:bodyPr>
          <a:lstStyle/>
          <a:p>
            <a:pPr algn="ctr"/>
            <a:r>
              <a:rPr lang="en-US" sz="4000" dirty="0">
                <a:solidFill>
                  <a:srgbClr val="3333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doni MT Black" pitchFamily="18" charset="0"/>
                <a:ea typeface="+mj-ea"/>
                <a:cs typeface="+mj-cs"/>
              </a:rPr>
              <a:t>ARTICULATIONS </a:t>
            </a:r>
          </a:p>
        </p:txBody>
      </p:sp>
      <p:pic>
        <p:nvPicPr>
          <p:cNvPr id="11" name="Picture 3" descr="C:\Users\user\Documents\Downloads\n5550403.jpg"/>
          <p:cNvPicPr>
            <a:picLocks noChangeAspect="1" noChangeArrowheads="1"/>
          </p:cNvPicPr>
          <p:nvPr/>
        </p:nvPicPr>
        <p:blipFill>
          <a:blip r:embed="rId3" cstate="print"/>
          <a:srcRect l="10869" r="60435"/>
          <a:stretch>
            <a:fillRect/>
          </a:stretch>
        </p:blipFill>
        <p:spPr bwMode="auto">
          <a:xfrm>
            <a:off x="6207968" y="934783"/>
            <a:ext cx="2396480" cy="5446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half" idx="2"/>
          </p:nvPr>
        </p:nvSpPr>
        <p:spPr>
          <a:xfrm>
            <a:off x="251520" y="1124744"/>
            <a:ext cx="4824536" cy="2592288"/>
          </a:xfrm>
          <a:ln w="3810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pPr marL="342900" indent="-342900" algn="just">
              <a:buFont typeface="Courier New" pitchFamily="49" charset="0"/>
              <a:buChar char="o"/>
            </a:pPr>
            <a:r>
              <a:rPr lang="en-US" sz="2400" b="1" dirty="0" smtClean="0">
                <a:solidFill>
                  <a:schemeClr val="accent6">
                    <a:lumMod val="75000"/>
                  </a:schemeClr>
                </a:solidFill>
                <a:latin typeface="Adobe Arabic" pitchFamily="18" charset="-78"/>
                <a:cs typeface="Adobe Arabic" pitchFamily="18" charset="-78"/>
              </a:rPr>
              <a:t> Avulsion of the epiphysis </a:t>
            </a:r>
            <a:r>
              <a:rPr lang="en-US" sz="2400" b="1" dirty="0" smtClean="0">
                <a:solidFill>
                  <a:schemeClr val="tx1"/>
                </a:solidFill>
                <a:latin typeface="Adobe Arabic" pitchFamily="18" charset="-78"/>
                <a:cs typeface="Adobe Arabic" pitchFamily="18" charset="-78"/>
              </a:rPr>
              <a:t>of the medial epicondyle is also common in childhood because then the medial ligament is much stronger than the bond of union between the epiphysis and the </a:t>
            </a:r>
            <a:r>
              <a:rPr lang="en-US" sz="2400" b="1" dirty="0" err="1" smtClean="0">
                <a:solidFill>
                  <a:schemeClr val="tx1"/>
                </a:solidFill>
                <a:latin typeface="Adobe Arabic" pitchFamily="18" charset="-78"/>
                <a:cs typeface="Adobe Arabic" pitchFamily="18" charset="-78"/>
              </a:rPr>
              <a:t>diaphysis</a:t>
            </a:r>
            <a:r>
              <a:rPr lang="en-US" sz="2400" b="1" dirty="0" smtClean="0">
                <a:solidFill>
                  <a:schemeClr val="tx1"/>
                </a:solidFill>
                <a:latin typeface="Adobe Arabic" pitchFamily="18" charset="-78"/>
                <a:cs typeface="Adobe Arabic" pitchFamily="18" charset="-78"/>
              </a:rPr>
              <a:t>.</a:t>
            </a:r>
            <a:endParaRPr lang="en-US" sz="2400" b="1" dirty="0">
              <a:solidFill>
                <a:schemeClr val="tx1"/>
              </a:solidFill>
              <a:latin typeface="Adobe Arabic" pitchFamily="18" charset="-78"/>
              <a:cs typeface="Adobe Arabic" pitchFamily="18" charset="-78"/>
            </a:endParaRP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0" y="72008"/>
            <a:ext cx="9144000" cy="620688"/>
          </a:xfrm>
          <a:noFill/>
          <a:ln>
            <a:noFill/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vert="horz" lIns="91440" tIns="45720" rIns="91440" bIns="45720" rtlCol="0" anchor="b">
            <a:noAutofit/>
          </a:bodyPr>
          <a:lstStyle/>
          <a:p>
            <a:pPr algn="ctr"/>
            <a:r>
              <a:rPr lang="en-US" sz="4000" dirty="0">
                <a:solidFill>
                  <a:srgbClr val="3333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doni MT Black" pitchFamily="18" charset="0"/>
                <a:ea typeface="+mj-ea"/>
                <a:cs typeface="+mj-cs"/>
              </a:rPr>
              <a:t>ELBOW JOINT</a:t>
            </a:r>
          </a:p>
        </p:txBody>
      </p:sp>
      <p:grpSp>
        <p:nvGrpSpPr>
          <p:cNvPr id="12" name="Group 11"/>
          <p:cNvGrpSpPr/>
          <p:nvPr/>
        </p:nvGrpSpPr>
        <p:grpSpPr>
          <a:xfrm>
            <a:off x="2195736" y="3861048"/>
            <a:ext cx="3120380" cy="2160240"/>
            <a:chOff x="6156176" y="1340768"/>
            <a:chExt cx="2400300" cy="1524000"/>
          </a:xfrm>
        </p:grpSpPr>
        <p:pic>
          <p:nvPicPr>
            <p:cNvPr id="10" name="Picture 5" descr="https://secure.childrensmemorial.org/depts/sportsmedicine/images/medialepicondyleavulsionfracture.gif"/>
            <p:cNvPicPr>
              <a:picLocks noChangeAspect="1" noChangeArrowheads="1"/>
            </p:cNvPicPr>
            <p:nvPr/>
          </p:nvPicPr>
          <p:blipFill>
            <a:blip r:embed="rId3" cstate="print"/>
            <a:srcRect t="18971" b="17787"/>
            <a:stretch>
              <a:fillRect/>
            </a:stretch>
          </p:blipFill>
          <p:spPr bwMode="auto">
            <a:xfrm>
              <a:off x="6156176" y="1340768"/>
              <a:ext cx="2400300" cy="1524000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cxnSp>
          <p:nvCxnSpPr>
            <p:cNvPr id="11" name="Straight Arrow Connector 10"/>
            <p:cNvCxnSpPr/>
            <p:nvPr/>
          </p:nvCxnSpPr>
          <p:spPr>
            <a:xfrm rot="5400000">
              <a:off x="7414270" y="1606674"/>
              <a:ext cx="228600" cy="1588"/>
            </a:xfrm>
            <a:prstGeom prst="straightConnector1">
              <a:avLst/>
            </a:prstGeom>
            <a:ln w="38100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4098" name="Picture 2" descr="http://img.tfd.com/mk/E/X2604-E-41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868144" y="1268760"/>
            <a:ext cx="2733675" cy="3810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itle 4"/>
          <p:cNvSpPr>
            <a:spLocks noGrp="1"/>
          </p:cNvSpPr>
          <p:nvPr>
            <p:ph type="title"/>
          </p:nvPr>
        </p:nvSpPr>
        <p:spPr>
          <a:xfrm>
            <a:off x="457200" y="2209800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sz="5400" dirty="0" smtClean="0">
                <a:solidFill>
                  <a:srgbClr val="9999FF"/>
                </a:solidFill>
                <a:latin typeface="Bodoni MT Black" pitchFamily="18" charset="0"/>
                <a:cs typeface="Adobe Arabic" pitchFamily="18" charset="-78"/>
              </a:rPr>
              <a:t>QUESTIONS!</a:t>
            </a:r>
            <a:endParaRPr lang="en-US" sz="5400" dirty="0">
              <a:solidFill>
                <a:srgbClr val="9999FF"/>
              </a:solidFill>
              <a:latin typeface="Bodoni MT Black" pitchFamily="18" charset="0"/>
              <a:cs typeface="Adobe Arabic" pitchFamily="18" charset="-78"/>
            </a:endParaRPr>
          </a:p>
        </p:txBody>
      </p:sp>
      <p:sp>
        <p:nvSpPr>
          <p:cNvPr id="3" name="Title 4"/>
          <p:cNvSpPr txBox="1">
            <a:spLocks/>
          </p:cNvSpPr>
          <p:nvPr/>
        </p:nvSpPr>
        <p:spPr bwMode="auto">
          <a:xfrm>
            <a:off x="2175159" y="1905008"/>
            <a:ext cx="1357746" cy="8936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aramond" pitchFamily="18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aramond" pitchFamily="18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aramond" pitchFamily="18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aramond" pitchFamily="18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aramond" pitchFamily="18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aramond" pitchFamily="18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aramond" pitchFamily="18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aramond" pitchFamily="18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n-US" sz="4000" dirty="0" smtClean="0">
                <a:solidFill>
                  <a:srgbClr val="FF6600"/>
                </a:solidFill>
                <a:latin typeface="Bodoni MT Black" pitchFamily="18" charset="0"/>
                <a:cs typeface="Adobe Arabic" pitchFamily="18" charset="-78"/>
              </a:rPr>
              <a:t>Any</a:t>
            </a:r>
            <a:endParaRPr lang="en-US" sz="4000" dirty="0">
              <a:solidFill>
                <a:srgbClr val="FF6600"/>
              </a:solidFill>
              <a:latin typeface="Bodoni MT Black" pitchFamily="18" charset="0"/>
              <a:cs typeface="Adobe Arabic" pitchFamily="18" charset="-78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754407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m5zn.com/uploads/2010/6/16/photo/0616100506118cun4y46l2juq8ltvvv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2362200"/>
            <a:ext cx="3097324" cy="2362200"/>
          </a:xfrm>
          <a:prstGeom prst="rect">
            <a:avLst/>
          </a:prstGeom>
          <a:noFill/>
        </p:spPr>
      </p:pic>
      <p:pic>
        <p:nvPicPr>
          <p:cNvPr id="1028" name="Picture 4" descr="http://www8.0zz0.com/2010/08/05/03/148230287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114800" y="2362200"/>
            <a:ext cx="4334933" cy="2286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116632"/>
            <a:ext cx="91440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000" b="1" dirty="0">
                <a:solidFill>
                  <a:srgbClr val="3333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doni MT Black" pitchFamily="18" charset="0"/>
                <a:ea typeface="+mj-ea"/>
                <a:cs typeface="+mj-cs"/>
              </a:rPr>
              <a:t>THE ARM</a:t>
            </a:r>
          </a:p>
        </p:txBody>
      </p:sp>
      <p:pic>
        <p:nvPicPr>
          <p:cNvPr id="1028" name="Picture 4" descr="http://cmapspublic2.ihmc.us/rid=1NHSV9MV8-13RP31Z-2738/muscoli%20bicipid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798" y="1340768"/>
            <a:ext cx="4283968" cy="454360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wellnessadvocate.com/images/anatomy/Humerus_Bone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1772816"/>
            <a:ext cx="3376786" cy="313772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Placeholder 2"/>
          <p:cNvSpPr txBox="1">
            <a:spLocks/>
          </p:cNvSpPr>
          <p:nvPr/>
        </p:nvSpPr>
        <p:spPr>
          <a:xfrm>
            <a:off x="107504" y="1124744"/>
            <a:ext cx="4258292" cy="3816424"/>
          </a:xfrm>
          <a:prstGeom prst="rect">
            <a:avLst/>
          </a:prstGeom>
          <a:ln w="38100" cap="flat" cmpd="sng" algn="ctr">
            <a:solidFill>
              <a:schemeClr val="bg1"/>
            </a:solidFill>
            <a:prstDash val="soli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 fontScale="92500" lnSpcReduction="20000"/>
          </a:bodyPr>
          <a:lstStyle/>
          <a:p>
            <a:pPr marL="342900" indent="-342900" algn="just">
              <a:spcBef>
                <a:spcPct val="20000"/>
              </a:spcBef>
              <a:buFont typeface="Courier New" pitchFamily="49" charset="0"/>
              <a:buChar char="o"/>
              <a:defRPr/>
            </a:pPr>
            <a:r>
              <a:rPr kumimoji="1" lang="en-US" altLang="zh-CN" sz="2200" b="1" dirty="0" smtClean="0">
                <a:latin typeface="Adobe Arabic" pitchFamily="18" charset="-78"/>
                <a:cs typeface="Adobe Arabic" pitchFamily="18" charset="-78"/>
              </a:rPr>
              <a:t>An aponeurotic sheet separating various muscles of the upper limbs, including lateral and medial humeral septa. </a:t>
            </a:r>
          </a:p>
          <a:p>
            <a:pPr marL="342900" indent="-342900" algn="just">
              <a:spcBef>
                <a:spcPct val="20000"/>
              </a:spcBef>
              <a:buFont typeface="Courier New" pitchFamily="49" charset="0"/>
              <a:buChar char="o"/>
              <a:defRPr/>
            </a:pPr>
            <a:r>
              <a:rPr kumimoji="1" lang="en-US" altLang="zh-CN" sz="2200" b="1" dirty="0" smtClean="0">
                <a:latin typeface="Adobe Arabic" pitchFamily="18" charset="-78"/>
                <a:cs typeface="Adobe Arabic" pitchFamily="18" charset="-78"/>
              </a:rPr>
              <a:t>The lateral and medial intermuscular septa divide the distal part of the arm into two compartments:</a:t>
            </a:r>
          </a:p>
          <a:p>
            <a:pPr marL="742950" lvl="1" indent="-285750" algn="just">
              <a:spcBef>
                <a:spcPct val="20000"/>
              </a:spcBef>
              <a:buFont typeface="Wingdings" pitchFamily="2" charset="2"/>
              <a:buChar char="Ø"/>
              <a:defRPr/>
            </a:pPr>
            <a:r>
              <a:rPr kumimoji="1" lang="en-US" altLang="zh-CN" sz="2200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kumimoji="1" lang="en-US" altLang="zh-CN" sz="2200" b="1" dirty="0">
                <a:solidFill>
                  <a:schemeClr val="accent6">
                    <a:lumMod val="75000"/>
                  </a:schemeClr>
                </a:solidFill>
                <a:latin typeface="Adobe Arabic" pitchFamily="18" charset="-78"/>
                <a:cs typeface="Adobe Arabic" pitchFamily="18" charset="-78"/>
              </a:rPr>
              <a:t>Anterior compartments </a:t>
            </a:r>
          </a:p>
          <a:p>
            <a:pPr marL="1200150" lvl="2" indent="-285750" algn="just">
              <a:spcBef>
                <a:spcPct val="20000"/>
              </a:spcBef>
              <a:buFont typeface="Wingdings" panose="05000000000000000000" pitchFamily="2" charset="2"/>
              <a:buChar char="§"/>
              <a:defRPr/>
            </a:pPr>
            <a:r>
              <a:rPr kumimoji="1" lang="en-US" sz="2200" b="1" dirty="0">
                <a:latin typeface="Adobe Arabic" pitchFamily="18" charset="-78"/>
                <a:cs typeface="Adobe Arabic" pitchFamily="18" charset="-78"/>
              </a:rPr>
              <a:t>also known as the flexor compartment</a:t>
            </a:r>
            <a:endParaRPr kumimoji="1" lang="en-US" altLang="zh-CN" sz="2200" b="1" dirty="0">
              <a:latin typeface="Adobe Arabic" pitchFamily="18" charset="-78"/>
              <a:cs typeface="Adobe Arabic" pitchFamily="18" charset="-78"/>
            </a:endParaRPr>
          </a:p>
          <a:p>
            <a:pPr marL="742950" lvl="1" indent="-285750" algn="just">
              <a:spcBef>
                <a:spcPct val="20000"/>
              </a:spcBef>
              <a:buFont typeface="Wingdings" pitchFamily="2" charset="2"/>
              <a:buChar char="Ø"/>
              <a:defRPr/>
            </a:pPr>
            <a:r>
              <a:rPr kumimoji="1" lang="en-US" altLang="zh-CN" sz="2200" dirty="0" smtClean="0">
                <a:solidFill>
                  <a:srgbClr val="FF0000"/>
                </a:solidFill>
              </a:rPr>
              <a:t> </a:t>
            </a:r>
            <a:r>
              <a:rPr kumimoji="1" lang="en-US" altLang="zh-CN" sz="2200" b="1" dirty="0">
                <a:solidFill>
                  <a:schemeClr val="accent6">
                    <a:lumMod val="75000"/>
                  </a:schemeClr>
                </a:solidFill>
                <a:latin typeface="Adobe Arabic" pitchFamily="18" charset="-78"/>
                <a:cs typeface="Adobe Arabic" pitchFamily="18" charset="-78"/>
              </a:rPr>
              <a:t>Posterior compartments </a:t>
            </a:r>
          </a:p>
          <a:p>
            <a:pPr marL="1200150" lvl="2" indent="-285750" algn="just">
              <a:spcBef>
                <a:spcPct val="20000"/>
              </a:spcBef>
              <a:buFont typeface="Wingdings" panose="05000000000000000000" pitchFamily="2" charset="2"/>
              <a:buChar char="§"/>
              <a:defRPr/>
            </a:pPr>
            <a:r>
              <a:rPr kumimoji="1" lang="en-US" sz="2200" b="1" dirty="0">
                <a:latin typeface="Adobe Arabic" pitchFamily="18" charset="-78"/>
                <a:cs typeface="Adobe Arabic" pitchFamily="18" charset="-78"/>
              </a:rPr>
              <a:t>also known as the extensor compartment</a:t>
            </a:r>
            <a:endParaRPr kumimoji="1" lang="en-US" altLang="zh-CN" sz="2200" b="1" dirty="0">
              <a:latin typeface="Adobe Arabic" pitchFamily="18" charset="-78"/>
              <a:cs typeface="Adobe Arabic" pitchFamily="18" charset="-78"/>
            </a:endParaRPr>
          </a:p>
          <a:p>
            <a:pPr marL="1200150" lvl="2" indent="-285750" algn="just">
              <a:spcBef>
                <a:spcPct val="20000"/>
              </a:spcBef>
              <a:buFont typeface="Wingdings" pitchFamily="2" charset="2"/>
              <a:buChar char="Ø"/>
              <a:defRPr/>
            </a:pPr>
            <a:endParaRPr kumimoji="1" lang="en-US" altLang="zh-CN" sz="2200" dirty="0" smtClean="0"/>
          </a:p>
          <a:p>
            <a:pPr lvl="1" algn="just">
              <a:buFont typeface="Wingdings" pitchFamily="2" charset="2"/>
              <a:buChar char="ü"/>
            </a:pPr>
            <a:endParaRPr lang="ar-SA" sz="2200" b="1" i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4499992" y="1196752"/>
            <a:ext cx="4680520" cy="2651928"/>
            <a:chOff x="2209800" y="228600"/>
            <a:chExt cx="5029200" cy="2795251"/>
          </a:xfrm>
        </p:grpSpPr>
        <p:pic>
          <p:nvPicPr>
            <p:cNvPr id="7" name="Picture 4" descr="肌间隔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429000" y="914400"/>
              <a:ext cx="2057400" cy="20907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8" name="TextBox 5"/>
            <p:cNvSpPr txBox="1">
              <a:spLocks noChangeArrowheads="1"/>
            </p:cNvSpPr>
            <p:nvPr/>
          </p:nvSpPr>
          <p:spPr bwMode="auto">
            <a:xfrm>
              <a:off x="4572000" y="228600"/>
              <a:ext cx="1600200" cy="8759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kumimoji="1" lang="en-US" sz="1600" b="1" dirty="0">
                  <a:solidFill>
                    <a:schemeClr val="dk1"/>
                  </a:solidFill>
                  <a:latin typeface="Adobe Arabic" pitchFamily="18" charset="-78"/>
                  <a:cs typeface="Adobe Arabic" pitchFamily="18" charset="-78"/>
                </a:rPr>
                <a:t>Medial intermuscular septum</a:t>
              </a:r>
            </a:p>
          </p:txBody>
        </p:sp>
        <p:sp>
          <p:nvSpPr>
            <p:cNvPr id="9" name="TextBox 5"/>
            <p:cNvSpPr txBox="1">
              <a:spLocks noChangeArrowheads="1"/>
            </p:cNvSpPr>
            <p:nvPr/>
          </p:nvSpPr>
          <p:spPr bwMode="auto">
            <a:xfrm>
              <a:off x="2209800" y="2667000"/>
              <a:ext cx="1143000" cy="3568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kumimoji="1" lang="en-US" sz="1600" b="1" dirty="0">
                  <a:solidFill>
                    <a:schemeClr val="dk1"/>
                  </a:solidFill>
                  <a:latin typeface="Adobe Arabic" pitchFamily="18" charset="-78"/>
                  <a:cs typeface="Adobe Arabic" pitchFamily="18" charset="-78"/>
                </a:rPr>
                <a:t>Humerus</a:t>
              </a:r>
            </a:p>
          </p:txBody>
        </p:sp>
        <p:sp>
          <p:nvSpPr>
            <p:cNvPr id="11" name="TextBox 5"/>
            <p:cNvSpPr txBox="1">
              <a:spLocks noChangeArrowheads="1"/>
            </p:cNvSpPr>
            <p:nvPr/>
          </p:nvSpPr>
          <p:spPr bwMode="auto">
            <a:xfrm>
              <a:off x="2286000" y="2209800"/>
              <a:ext cx="914400" cy="3568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kumimoji="1" lang="en-US" sz="1600" b="1" dirty="0">
                  <a:solidFill>
                    <a:schemeClr val="dk1"/>
                  </a:solidFill>
                  <a:latin typeface="Adobe Arabic" pitchFamily="18" charset="-78"/>
                  <a:cs typeface="Adobe Arabic" pitchFamily="18" charset="-78"/>
                </a:rPr>
                <a:t>Fascia</a:t>
              </a:r>
            </a:p>
          </p:txBody>
        </p:sp>
        <p:sp>
          <p:nvSpPr>
            <p:cNvPr id="12" name="TextBox 5"/>
            <p:cNvSpPr txBox="1">
              <a:spLocks noChangeArrowheads="1"/>
            </p:cNvSpPr>
            <p:nvPr/>
          </p:nvSpPr>
          <p:spPr bwMode="auto">
            <a:xfrm>
              <a:off x="2362200" y="1676400"/>
              <a:ext cx="609600" cy="3568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kumimoji="1" lang="en-US" sz="1600" b="1" dirty="0">
                  <a:solidFill>
                    <a:schemeClr val="dk1"/>
                  </a:solidFill>
                  <a:latin typeface="Adobe Arabic" pitchFamily="18" charset="-78"/>
                  <a:cs typeface="Adobe Arabic" pitchFamily="18" charset="-78"/>
                </a:rPr>
                <a:t>skin</a:t>
              </a:r>
            </a:p>
          </p:txBody>
        </p:sp>
        <p:sp>
          <p:nvSpPr>
            <p:cNvPr id="13" name="TextBox 5"/>
            <p:cNvSpPr txBox="1">
              <a:spLocks noChangeArrowheads="1"/>
            </p:cNvSpPr>
            <p:nvPr/>
          </p:nvSpPr>
          <p:spPr bwMode="auto">
            <a:xfrm>
              <a:off x="2971800" y="228600"/>
              <a:ext cx="1600200" cy="8759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kumimoji="1" lang="en-US" sz="1600" b="1" dirty="0">
                  <a:solidFill>
                    <a:schemeClr val="dk1"/>
                  </a:solidFill>
                  <a:latin typeface="Adobe Arabic" pitchFamily="18" charset="-78"/>
                  <a:cs typeface="Adobe Arabic" pitchFamily="18" charset="-78"/>
                </a:rPr>
                <a:t>Lateral intermuscular septum</a:t>
              </a:r>
            </a:p>
          </p:txBody>
        </p:sp>
        <p:cxnSp>
          <p:nvCxnSpPr>
            <p:cNvPr id="16" name="Straight Arrow Connector 15"/>
            <p:cNvCxnSpPr/>
            <p:nvPr/>
          </p:nvCxnSpPr>
          <p:spPr>
            <a:xfrm>
              <a:off x="2895600" y="1905000"/>
              <a:ext cx="609600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Arrow Connector 16"/>
            <p:cNvCxnSpPr/>
            <p:nvPr/>
          </p:nvCxnSpPr>
          <p:spPr>
            <a:xfrm rot="5400000">
              <a:off x="4343400" y="1295400"/>
              <a:ext cx="1066800" cy="60960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Arrow Connector 17"/>
            <p:cNvCxnSpPr/>
            <p:nvPr/>
          </p:nvCxnSpPr>
          <p:spPr>
            <a:xfrm flipV="1">
              <a:off x="3124200" y="2209800"/>
              <a:ext cx="533400" cy="174625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Arrow Connector 18"/>
            <p:cNvCxnSpPr/>
            <p:nvPr/>
          </p:nvCxnSpPr>
          <p:spPr>
            <a:xfrm flipV="1">
              <a:off x="3276600" y="2286000"/>
              <a:ext cx="762000" cy="555625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Arrow Connector 19"/>
            <p:cNvCxnSpPr/>
            <p:nvPr/>
          </p:nvCxnSpPr>
          <p:spPr>
            <a:xfrm rot="5400000">
              <a:off x="3429000" y="1600200"/>
              <a:ext cx="915988" cy="1588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Arrow Connector 20"/>
            <p:cNvCxnSpPr/>
            <p:nvPr/>
          </p:nvCxnSpPr>
          <p:spPr>
            <a:xfrm rot="10800000" flipV="1">
              <a:off x="4876800" y="1905000"/>
              <a:ext cx="762000" cy="15240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TextBox 5"/>
            <p:cNvSpPr txBox="1">
              <a:spLocks noChangeArrowheads="1"/>
            </p:cNvSpPr>
            <p:nvPr/>
          </p:nvSpPr>
          <p:spPr bwMode="auto">
            <a:xfrm>
              <a:off x="5562600" y="1524000"/>
              <a:ext cx="1676400" cy="61637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kumimoji="1" lang="en-US" sz="1600" b="1" dirty="0">
                  <a:solidFill>
                    <a:schemeClr val="dk1"/>
                  </a:solidFill>
                  <a:latin typeface="Adobe Arabic" pitchFamily="18" charset="-78"/>
                  <a:cs typeface="Adobe Arabic" pitchFamily="18" charset="-78"/>
                </a:rPr>
                <a:t>Neurovascular bundle</a:t>
              </a:r>
            </a:p>
          </p:txBody>
        </p:sp>
      </p:grpSp>
      <p:sp>
        <p:nvSpPr>
          <p:cNvPr id="24" name="Rectangle 23"/>
          <p:cNvSpPr/>
          <p:nvPr/>
        </p:nvSpPr>
        <p:spPr>
          <a:xfrm>
            <a:off x="0" y="116632"/>
            <a:ext cx="91440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000" b="1" dirty="0">
                <a:solidFill>
                  <a:srgbClr val="3333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doni MT Black" pitchFamily="18" charset="0"/>
                <a:ea typeface="+mj-ea"/>
                <a:cs typeface="+mj-cs"/>
              </a:rPr>
              <a:t>THE ARM</a:t>
            </a:r>
          </a:p>
        </p:txBody>
      </p:sp>
      <p:pic>
        <p:nvPicPr>
          <p:cNvPr id="2050" name="Picture 2" descr="http://thecyberdojo.brinkster.net/arm_back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14135" y="4005064"/>
            <a:ext cx="2104851" cy="282163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half" idx="2"/>
          </p:nvPr>
        </p:nvSpPr>
        <p:spPr>
          <a:xfrm>
            <a:off x="179512" y="4797152"/>
            <a:ext cx="8784976" cy="1800200"/>
          </a:xfrm>
          <a:ln w="3810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342900" indent="-342900" algn="just">
              <a:buFont typeface="Wingdings" pitchFamily="2" charset="2"/>
              <a:buChar char="§"/>
            </a:pPr>
            <a:r>
              <a:rPr lang="en-US" sz="2000" b="1" dirty="0" smtClean="0">
                <a:solidFill>
                  <a:schemeClr val="tx1"/>
                </a:solidFill>
                <a:latin typeface="Adobe Arabic" pitchFamily="18" charset="-78"/>
                <a:cs typeface="Adobe Arabic" pitchFamily="18" charset="-78"/>
              </a:rPr>
              <a:t>Muscles: </a:t>
            </a:r>
            <a:r>
              <a:rPr lang="en-US" sz="2000" b="1" dirty="0" smtClean="0">
                <a:solidFill>
                  <a:srgbClr val="C00000"/>
                </a:solidFill>
                <a:latin typeface="Adobe Arabic" pitchFamily="18" charset="-78"/>
                <a:cs typeface="Adobe Arabic" pitchFamily="18" charset="-78"/>
              </a:rPr>
              <a:t>Biceps brachii, Coracobrachialis &amp;Brachialis.</a:t>
            </a:r>
          </a:p>
          <a:p>
            <a:pPr marL="342900" indent="-342900" algn="just">
              <a:buFont typeface="Wingdings" pitchFamily="2" charset="2"/>
              <a:buChar char="§"/>
            </a:pPr>
            <a:r>
              <a:rPr lang="en-US" sz="2000" b="1" dirty="0" smtClean="0">
                <a:solidFill>
                  <a:schemeClr val="tx1"/>
                </a:solidFill>
                <a:latin typeface="Adobe Arabic" pitchFamily="18" charset="-78"/>
                <a:cs typeface="Adobe Arabic" pitchFamily="18" charset="-78"/>
              </a:rPr>
              <a:t>Blood Vessels: </a:t>
            </a:r>
            <a:r>
              <a:rPr lang="en-US" sz="2000" b="1" dirty="0" smtClean="0">
                <a:solidFill>
                  <a:srgbClr val="FF0000"/>
                </a:solidFill>
                <a:latin typeface="Adobe Arabic" pitchFamily="18" charset="-78"/>
                <a:cs typeface="Adobe Arabic" pitchFamily="18" charset="-78"/>
              </a:rPr>
              <a:t>Brachial artery </a:t>
            </a:r>
            <a:r>
              <a:rPr lang="en-US" sz="2000" b="1" dirty="0" smtClean="0">
                <a:latin typeface="Adobe Arabic" pitchFamily="18" charset="-78"/>
                <a:cs typeface="Adobe Arabic" pitchFamily="18" charset="-78"/>
              </a:rPr>
              <a:t>&amp; </a:t>
            </a:r>
            <a:r>
              <a:rPr lang="en-US" sz="2000" b="1" dirty="0" smtClean="0">
                <a:solidFill>
                  <a:srgbClr val="0033CC"/>
                </a:solidFill>
                <a:latin typeface="Adobe Arabic" pitchFamily="18" charset="-78"/>
                <a:cs typeface="Adobe Arabic" pitchFamily="18" charset="-78"/>
              </a:rPr>
              <a:t>Basilic vein.</a:t>
            </a:r>
          </a:p>
          <a:p>
            <a:pPr marL="342900" indent="-342900" algn="just">
              <a:buFont typeface="Wingdings" pitchFamily="2" charset="2"/>
              <a:buChar char="§"/>
            </a:pPr>
            <a:r>
              <a:rPr lang="en-US" sz="2000" b="1" dirty="0" smtClean="0">
                <a:solidFill>
                  <a:schemeClr val="tx1"/>
                </a:solidFill>
                <a:latin typeface="Adobe Arabic" pitchFamily="18" charset="-78"/>
                <a:cs typeface="Adobe Arabic" pitchFamily="18" charset="-78"/>
              </a:rPr>
              <a:t>Nerves: </a:t>
            </a:r>
            <a:r>
              <a:rPr lang="en-US" sz="2000" b="1" dirty="0" err="1" smtClean="0">
                <a:solidFill>
                  <a:srgbClr val="FFC000"/>
                </a:solidFill>
                <a:latin typeface="Adobe Arabic" pitchFamily="18" charset="-78"/>
                <a:cs typeface="Adobe Arabic" pitchFamily="18" charset="-78"/>
              </a:rPr>
              <a:t>Musculocutaneous</a:t>
            </a:r>
            <a:r>
              <a:rPr lang="en-US" sz="2000" b="1" dirty="0" smtClean="0">
                <a:solidFill>
                  <a:srgbClr val="FFC000"/>
                </a:solidFill>
                <a:latin typeface="Adobe Arabic" pitchFamily="18" charset="-78"/>
                <a:cs typeface="Adobe Arabic" pitchFamily="18" charset="-78"/>
              </a:rPr>
              <a:t> and Median.</a:t>
            </a:r>
          </a:p>
          <a:p>
            <a:pPr algn="just">
              <a:buFont typeface="Wingdings" pitchFamily="2" charset="2"/>
              <a:buChar char="Ø"/>
            </a:pPr>
            <a:endParaRPr lang="en-US" sz="20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6" name="Content Placeholder 4" descr="Untitled-14"/>
          <p:cNvPicPr>
            <a:picLocks noChangeAspect="1" noChangeArrowheads="1"/>
          </p:cNvPicPr>
          <p:nvPr/>
        </p:nvPicPr>
        <p:blipFill>
          <a:blip r:embed="rId3" cstate="print"/>
          <a:srcRect r="1888"/>
          <a:stretch>
            <a:fillRect/>
          </a:stretch>
        </p:blipFill>
        <p:spPr bwMode="auto">
          <a:xfrm>
            <a:off x="1691680" y="908720"/>
            <a:ext cx="5379254" cy="372008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Oval 8"/>
          <p:cNvSpPr/>
          <p:nvPr/>
        </p:nvSpPr>
        <p:spPr>
          <a:xfrm>
            <a:off x="5220072" y="1124744"/>
            <a:ext cx="864096" cy="432048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0" name="Oval 9"/>
          <p:cNvSpPr/>
          <p:nvPr/>
        </p:nvSpPr>
        <p:spPr>
          <a:xfrm>
            <a:off x="6012160" y="2348880"/>
            <a:ext cx="864096" cy="432048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1" name="Oval 10"/>
          <p:cNvSpPr/>
          <p:nvPr/>
        </p:nvSpPr>
        <p:spPr>
          <a:xfrm>
            <a:off x="3131840" y="1268760"/>
            <a:ext cx="792088" cy="36004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2" name="Oval 11"/>
          <p:cNvSpPr/>
          <p:nvPr/>
        </p:nvSpPr>
        <p:spPr>
          <a:xfrm>
            <a:off x="2411760" y="1772816"/>
            <a:ext cx="792088" cy="360040"/>
          </a:xfrm>
          <a:prstGeom prst="ellipse">
            <a:avLst/>
          </a:prstGeom>
          <a:noFill/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3" name="Oval 12"/>
          <p:cNvSpPr/>
          <p:nvPr/>
        </p:nvSpPr>
        <p:spPr>
          <a:xfrm>
            <a:off x="2915816" y="1412776"/>
            <a:ext cx="792088" cy="360040"/>
          </a:xfrm>
          <a:prstGeom prst="ellipse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6" name="Oval 15"/>
          <p:cNvSpPr/>
          <p:nvPr/>
        </p:nvSpPr>
        <p:spPr>
          <a:xfrm>
            <a:off x="4283968" y="908720"/>
            <a:ext cx="1368152" cy="360040"/>
          </a:xfrm>
          <a:prstGeom prst="ellipse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7" name="Oval 16"/>
          <p:cNvSpPr/>
          <p:nvPr/>
        </p:nvSpPr>
        <p:spPr>
          <a:xfrm>
            <a:off x="4572000" y="4149080"/>
            <a:ext cx="792088" cy="360040"/>
          </a:xfrm>
          <a:prstGeom prst="ellipse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8" name="Oval 17"/>
          <p:cNvSpPr/>
          <p:nvPr/>
        </p:nvSpPr>
        <p:spPr>
          <a:xfrm>
            <a:off x="2051720" y="2276872"/>
            <a:ext cx="792088" cy="360040"/>
          </a:xfrm>
          <a:prstGeom prst="ellipse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4" name="Rectangle 3"/>
          <p:cNvSpPr/>
          <p:nvPr/>
        </p:nvSpPr>
        <p:spPr>
          <a:xfrm>
            <a:off x="0" y="0"/>
            <a:ext cx="91440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b="1" dirty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doni MT Black" pitchFamily="18" charset="0"/>
                <a:ea typeface="+mj-ea"/>
                <a:cs typeface="+mj-cs"/>
              </a:rPr>
              <a:t>ANTERIOR FASCIAL </a:t>
            </a:r>
            <a:r>
              <a:rPr lang="en-US" sz="3200" b="1" dirty="0" smtClean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doni MT Black" pitchFamily="18" charset="0"/>
                <a:ea typeface="+mj-ea"/>
                <a:cs typeface="+mj-cs"/>
              </a:rPr>
              <a:t>COMPARTMENT</a:t>
            </a:r>
            <a:endParaRPr lang="en-US" sz="3200" b="1" dirty="0">
              <a:solidFill>
                <a:srgbClr val="3333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doni MT Black" pitchFamily="18" charset="0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4" descr="臂肌前群1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print">
            <a:lum contrast="6000"/>
          </a:blip>
          <a:srcRect/>
          <a:stretch>
            <a:fillRect/>
          </a:stretch>
        </p:blipFill>
        <p:spPr>
          <a:xfrm>
            <a:off x="2292152" y="990600"/>
            <a:ext cx="1612900" cy="5410200"/>
          </a:xfrm>
        </p:spPr>
      </p:pic>
      <p:pic>
        <p:nvPicPr>
          <p:cNvPr id="14" name="Picture 9" descr="肱肌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4" cstate="print">
            <a:lum contrast="6000"/>
          </a:blip>
          <a:srcRect/>
          <a:stretch>
            <a:fillRect/>
          </a:stretch>
        </p:blipFill>
        <p:spPr>
          <a:xfrm>
            <a:off x="6254552" y="1066800"/>
            <a:ext cx="1563688" cy="5257800"/>
          </a:xfrm>
          <a:prstGeom prst="rect">
            <a:avLst/>
          </a:prstGeom>
          <a:noFill/>
        </p:spPr>
      </p:pic>
      <p:sp>
        <p:nvSpPr>
          <p:cNvPr id="15" name="Rectangle 12"/>
          <p:cNvSpPr>
            <a:spLocks noChangeArrowheads="1"/>
          </p:cNvSpPr>
          <p:nvPr/>
        </p:nvSpPr>
        <p:spPr bwMode="auto">
          <a:xfrm>
            <a:off x="457200" y="3886200"/>
            <a:ext cx="1771639" cy="5217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60000"/>
              </a:lnSpc>
            </a:pPr>
            <a:r>
              <a:rPr lang="en-US" altLang="zh-CN" sz="2000" b="1" dirty="0" smtClean="0">
                <a:latin typeface="Adobe Arabic" pitchFamily="18" charset="-78"/>
                <a:cs typeface="Adobe Arabic" pitchFamily="18" charset="-78"/>
              </a:rPr>
              <a:t>Biceps </a:t>
            </a:r>
            <a:r>
              <a:rPr lang="en-US" altLang="zh-CN" sz="2000" b="1" dirty="0">
                <a:latin typeface="Adobe Arabic" pitchFamily="18" charset="-78"/>
                <a:cs typeface="Adobe Arabic" pitchFamily="18" charset="-78"/>
              </a:rPr>
              <a:t>B</a:t>
            </a:r>
            <a:r>
              <a:rPr lang="en-US" altLang="zh-CN" sz="2000" b="1" dirty="0" smtClean="0">
                <a:latin typeface="Adobe Arabic" pitchFamily="18" charset="-78"/>
                <a:cs typeface="Adobe Arabic" pitchFamily="18" charset="-78"/>
              </a:rPr>
              <a:t>rachii</a:t>
            </a:r>
            <a:endParaRPr lang="zh-CN" altLang="en-US" sz="2000" b="1" dirty="0">
              <a:latin typeface="Adobe Arabic" pitchFamily="18" charset="-78"/>
              <a:cs typeface="Adobe Arabic" pitchFamily="18" charset="-78"/>
            </a:endParaRPr>
          </a:p>
        </p:txBody>
      </p:sp>
      <p:sp>
        <p:nvSpPr>
          <p:cNvPr id="16" name="Rectangle 13"/>
          <p:cNvSpPr>
            <a:spLocks noChangeArrowheads="1"/>
          </p:cNvSpPr>
          <p:nvPr/>
        </p:nvSpPr>
        <p:spPr bwMode="auto">
          <a:xfrm>
            <a:off x="4267200" y="2895600"/>
            <a:ext cx="2063385" cy="5217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60000"/>
              </a:lnSpc>
            </a:pPr>
            <a:r>
              <a:rPr lang="en-US" altLang="zh-CN" sz="2000" b="1" dirty="0" err="1">
                <a:latin typeface="Adobe Arabic" pitchFamily="18" charset="-78"/>
                <a:cs typeface="Adobe Arabic" pitchFamily="18" charset="-78"/>
              </a:rPr>
              <a:t>Coracobrachialis</a:t>
            </a:r>
            <a:endParaRPr lang="zh-CN" altLang="en-US" sz="2000" b="1" dirty="0">
              <a:latin typeface="Adobe Arabic" pitchFamily="18" charset="-78"/>
              <a:cs typeface="Adobe Arabic" pitchFamily="18" charset="-78"/>
            </a:endParaRPr>
          </a:p>
        </p:txBody>
      </p:sp>
      <p:sp>
        <p:nvSpPr>
          <p:cNvPr id="17" name="Rectangle 14"/>
          <p:cNvSpPr>
            <a:spLocks noChangeArrowheads="1"/>
          </p:cNvSpPr>
          <p:nvPr/>
        </p:nvSpPr>
        <p:spPr bwMode="auto">
          <a:xfrm>
            <a:off x="4876800" y="4419600"/>
            <a:ext cx="1293944" cy="5217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60000"/>
              </a:lnSpc>
            </a:pPr>
            <a:r>
              <a:rPr lang="en-US" altLang="zh-CN" sz="2000" b="1" dirty="0">
                <a:latin typeface="Adobe Arabic" pitchFamily="18" charset="-78"/>
                <a:cs typeface="Adobe Arabic" pitchFamily="18" charset="-78"/>
              </a:rPr>
              <a:t>Brachialis</a:t>
            </a:r>
            <a:endParaRPr lang="zh-CN" altLang="en-US" sz="2000" b="1" dirty="0">
              <a:latin typeface="Adobe Arabic" pitchFamily="18" charset="-78"/>
              <a:cs typeface="Adobe Arabic" pitchFamily="18" charset="-78"/>
            </a:endParaRPr>
          </a:p>
        </p:txBody>
      </p:sp>
      <p:cxnSp>
        <p:nvCxnSpPr>
          <p:cNvPr id="18" name="Straight Arrow Connector 17"/>
          <p:cNvCxnSpPr/>
          <p:nvPr/>
        </p:nvCxnSpPr>
        <p:spPr>
          <a:xfrm>
            <a:off x="2368352" y="4191000"/>
            <a:ext cx="838200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flipV="1">
            <a:off x="6483152" y="3048000"/>
            <a:ext cx="576000" cy="1440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>
            <a:off x="6254552" y="4648200"/>
            <a:ext cx="838200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1" name="Picture 2" descr="C:\Documents and Settings\me\My Documents\My Pictures\Picture16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32075" y="980728"/>
            <a:ext cx="1480085" cy="1800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Rectangle 1"/>
          <p:cNvSpPr/>
          <p:nvPr/>
        </p:nvSpPr>
        <p:spPr>
          <a:xfrm>
            <a:off x="0" y="21441"/>
            <a:ext cx="9144000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3000" b="1" dirty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doni MT Black" pitchFamily="18" charset="0"/>
                <a:ea typeface="+mj-ea"/>
                <a:cs typeface="+mj-cs"/>
              </a:rPr>
              <a:t>MUSCLES OF </a:t>
            </a:r>
            <a:r>
              <a:rPr lang="en-US" altLang="zh-CN" sz="3000" b="1" dirty="0" smtClean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doni MT Black" pitchFamily="18" charset="0"/>
                <a:ea typeface="+mj-ea"/>
                <a:cs typeface="+mj-cs"/>
              </a:rPr>
              <a:t>ANTERIOR </a:t>
            </a:r>
            <a:r>
              <a:rPr lang="en-US" altLang="zh-CN" sz="3000" b="1" dirty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doni MT Black" pitchFamily="18" charset="0"/>
                <a:ea typeface="+mj-ea"/>
                <a:cs typeface="+mj-cs"/>
              </a:rPr>
              <a:t>COMPARTMENT</a:t>
            </a:r>
            <a:endParaRPr lang="en-US" sz="3000" b="1" dirty="0">
              <a:solidFill>
                <a:srgbClr val="3333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doni MT Black" pitchFamily="18" charset="0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half" idx="2"/>
          </p:nvPr>
        </p:nvSpPr>
        <p:spPr>
          <a:xfrm>
            <a:off x="60815" y="980728"/>
            <a:ext cx="5447289" cy="4824536"/>
          </a:xfrm>
          <a:ln w="3810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 fontScale="85000" lnSpcReduction="20000"/>
          </a:bodyPr>
          <a:lstStyle/>
          <a:p>
            <a:pPr marL="342900" indent="-342900" algn="just">
              <a:lnSpc>
                <a:spcPct val="90000"/>
              </a:lnSpc>
              <a:buFont typeface="Wingdings" pitchFamily="2" charset="2"/>
              <a:buChar char="§"/>
            </a:pPr>
            <a:r>
              <a:rPr lang="en-US" sz="2400" b="1" dirty="0" smtClean="0">
                <a:solidFill>
                  <a:srgbClr val="C00000"/>
                </a:solidFill>
                <a:latin typeface="Adobe Arabic" pitchFamily="18" charset="-78"/>
                <a:cs typeface="Adobe Arabic" pitchFamily="18" charset="-78"/>
              </a:rPr>
              <a:t>Origin: </a:t>
            </a:r>
            <a:r>
              <a:rPr lang="en-US" sz="2400" b="1" dirty="0" smtClean="0">
                <a:latin typeface="Adobe Arabic" pitchFamily="18" charset="-78"/>
                <a:cs typeface="Adobe Arabic" pitchFamily="18" charset="-78"/>
              </a:rPr>
              <a:t>Two heads:</a:t>
            </a:r>
          </a:p>
          <a:p>
            <a:pPr marL="800100" lvl="1" indent="-342900" algn="just">
              <a:lnSpc>
                <a:spcPct val="90000"/>
              </a:lnSpc>
              <a:buFont typeface="Arial" pitchFamily="34" charset="0"/>
              <a:buChar char="•"/>
            </a:pPr>
            <a:r>
              <a:rPr lang="en-US" sz="2200" b="1" dirty="0" smtClean="0">
                <a:solidFill>
                  <a:schemeClr val="accent6">
                    <a:lumMod val="75000"/>
                  </a:schemeClr>
                </a:solidFill>
                <a:latin typeface="Adobe Arabic" pitchFamily="18" charset="-78"/>
                <a:cs typeface="Adobe Arabic" pitchFamily="18" charset="-78"/>
              </a:rPr>
              <a:t>Long Head </a:t>
            </a:r>
            <a:r>
              <a:rPr lang="en-US" sz="2200" b="1" dirty="0" smtClean="0">
                <a:latin typeface="Adobe Arabic" pitchFamily="18" charset="-78"/>
                <a:cs typeface="Adobe Arabic" pitchFamily="18" charset="-78"/>
              </a:rPr>
              <a:t>from </a:t>
            </a:r>
            <a:r>
              <a:rPr lang="en-US" sz="2200" b="1" dirty="0" err="1" smtClean="0">
                <a:latin typeface="Adobe Arabic" pitchFamily="18" charset="-78"/>
                <a:cs typeface="Adobe Arabic" pitchFamily="18" charset="-78"/>
              </a:rPr>
              <a:t>supraglenoid</a:t>
            </a:r>
            <a:r>
              <a:rPr lang="en-US" sz="2200" b="1" dirty="0" smtClean="0">
                <a:latin typeface="Adobe Arabic" pitchFamily="18" charset="-78"/>
                <a:cs typeface="Adobe Arabic" pitchFamily="18" charset="-78"/>
              </a:rPr>
              <a:t> tubercle of scapula (intracapsular)</a:t>
            </a:r>
          </a:p>
          <a:p>
            <a:pPr marL="800100" lvl="1" indent="-342900" algn="just">
              <a:lnSpc>
                <a:spcPct val="90000"/>
              </a:lnSpc>
              <a:buFont typeface="Arial" pitchFamily="34" charset="0"/>
              <a:buChar char="•"/>
            </a:pPr>
            <a:r>
              <a:rPr lang="en-US" sz="2200" b="1" dirty="0" smtClean="0">
                <a:solidFill>
                  <a:schemeClr val="accent6">
                    <a:lumMod val="75000"/>
                  </a:schemeClr>
                </a:solidFill>
                <a:latin typeface="Adobe Arabic" pitchFamily="18" charset="-78"/>
                <a:cs typeface="Adobe Arabic" pitchFamily="18" charset="-78"/>
              </a:rPr>
              <a:t>Short Head </a:t>
            </a:r>
            <a:r>
              <a:rPr lang="en-US" sz="2200" b="1" dirty="0" smtClean="0">
                <a:latin typeface="Adobe Arabic" pitchFamily="18" charset="-78"/>
                <a:cs typeface="Adobe Arabic" pitchFamily="18" charset="-78"/>
              </a:rPr>
              <a:t>from the tip of coracoid process of scapula</a:t>
            </a:r>
          </a:p>
          <a:p>
            <a:pPr marL="800100" lvl="1" indent="-342900" algn="just">
              <a:lnSpc>
                <a:spcPct val="90000"/>
              </a:lnSpc>
              <a:buFont typeface="Arial" pitchFamily="34" charset="0"/>
              <a:buChar char="•"/>
            </a:pPr>
            <a:r>
              <a:rPr lang="en-US" sz="2200" b="1" dirty="0" smtClean="0">
                <a:latin typeface="Adobe Arabic" pitchFamily="18" charset="-78"/>
                <a:cs typeface="Adobe Arabic" pitchFamily="18" charset="-78"/>
              </a:rPr>
              <a:t>The </a:t>
            </a:r>
            <a:r>
              <a:rPr lang="en-US" sz="2200" b="1" dirty="0" smtClean="0">
                <a:solidFill>
                  <a:srgbClr val="FF0000"/>
                </a:solidFill>
                <a:latin typeface="Adobe Arabic" pitchFamily="18" charset="-78"/>
                <a:cs typeface="Adobe Arabic" pitchFamily="18" charset="-78"/>
              </a:rPr>
              <a:t>two heads </a:t>
            </a:r>
            <a:r>
              <a:rPr lang="en-US" sz="2200" b="1" dirty="0" smtClean="0">
                <a:latin typeface="Adobe Arabic" pitchFamily="18" charset="-78"/>
                <a:cs typeface="Adobe Arabic" pitchFamily="18" charset="-78"/>
              </a:rPr>
              <a:t>join in the middle of the arm</a:t>
            </a:r>
          </a:p>
          <a:p>
            <a:pPr marL="342900" indent="-342900" algn="just">
              <a:lnSpc>
                <a:spcPct val="90000"/>
              </a:lnSpc>
              <a:buFont typeface="Wingdings" pitchFamily="2" charset="2"/>
              <a:buChar char="§"/>
              <a:defRPr/>
            </a:pPr>
            <a:r>
              <a:rPr lang="en-US" sz="2400" b="1" dirty="0" smtClean="0">
                <a:solidFill>
                  <a:srgbClr val="C00000"/>
                </a:solidFill>
                <a:latin typeface="Adobe Arabic" pitchFamily="18" charset="-78"/>
                <a:cs typeface="Adobe Arabic" pitchFamily="18" charset="-78"/>
              </a:rPr>
              <a:t>Insertion</a:t>
            </a:r>
            <a:r>
              <a:rPr lang="en-US" sz="2400" b="1" dirty="0">
                <a:solidFill>
                  <a:srgbClr val="C00000"/>
                </a:solidFill>
                <a:latin typeface="Adobe Arabic" pitchFamily="18" charset="-78"/>
                <a:cs typeface="Adobe Arabic" pitchFamily="18" charset="-78"/>
              </a:rPr>
              <a:t>: </a:t>
            </a:r>
          </a:p>
          <a:p>
            <a:pPr marL="800100" lvl="1" indent="-342900" algn="just">
              <a:lnSpc>
                <a:spcPct val="90000"/>
              </a:lnSpc>
              <a:buFont typeface="Arial" pitchFamily="34" charset="0"/>
              <a:buChar char="•"/>
              <a:defRPr/>
            </a:pPr>
            <a:r>
              <a:rPr lang="en-US" sz="2200" b="1" dirty="0" smtClean="0">
                <a:solidFill>
                  <a:schemeClr val="tx1"/>
                </a:solidFill>
                <a:latin typeface="Adobe Arabic" pitchFamily="18" charset="-78"/>
                <a:cs typeface="Adobe Arabic" pitchFamily="18" charset="-78"/>
              </a:rPr>
              <a:t>In </a:t>
            </a:r>
            <a:r>
              <a:rPr lang="en-US" sz="2200" b="1" dirty="0">
                <a:solidFill>
                  <a:schemeClr val="tx1"/>
                </a:solidFill>
                <a:latin typeface="Adobe Arabic" pitchFamily="18" charset="-78"/>
                <a:cs typeface="Adobe Arabic" pitchFamily="18" charset="-78"/>
              </a:rPr>
              <a:t>the posterior part of the radial tuberosity.</a:t>
            </a:r>
          </a:p>
          <a:p>
            <a:pPr marL="800100" lvl="1" indent="-342900" algn="just">
              <a:lnSpc>
                <a:spcPct val="90000"/>
              </a:lnSpc>
              <a:buFont typeface="Arial" pitchFamily="34" charset="0"/>
              <a:buChar char="•"/>
              <a:defRPr/>
            </a:pPr>
            <a:r>
              <a:rPr lang="en-US" sz="2200" b="1" dirty="0" smtClean="0">
                <a:solidFill>
                  <a:schemeClr val="tx1"/>
                </a:solidFill>
                <a:latin typeface="Adobe Arabic" pitchFamily="18" charset="-78"/>
                <a:cs typeface="Adobe Arabic" pitchFamily="18" charset="-78"/>
              </a:rPr>
              <a:t>Into </a:t>
            </a:r>
            <a:r>
              <a:rPr lang="en-US" sz="2200" b="1" dirty="0">
                <a:solidFill>
                  <a:schemeClr val="tx1"/>
                </a:solidFill>
                <a:latin typeface="Adobe Arabic" pitchFamily="18" charset="-78"/>
                <a:cs typeface="Adobe Arabic" pitchFamily="18" charset="-78"/>
              </a:rPr>
              <a:t>the deep fascia of the medial aspect of the forearm through bicipital aponeurosis.</a:t>
            </a:r>
          </a:p>
          <a:p>
            <a:pPr marL="342900" indent="-342900" algn="just">
              <a:lnSpc>
                <a:spcPct val="90000"/>
              </a:lnSpc>
              <a:buFont typeface="Wingdings" pitchFamily="2" charset="2"/>
              <a:buChar char="§"/>
              <a:defRPr/>
            </a:pPr>
            <a:r>
              <a:rPr lang="en-US" sz="2400" b="1" dirty="0">
                <a:solidFill>
                  <a:srgbClr val="C00000"/>
                </a:solidFill>
                <a:latin typeface="Adobe Arabic" pitchFamily="18" charset="-78"/>
                <a:cs typeface="Adobe Arabic" pitchFamily="18" charset="-78"/>
              </a:rPr>
              <a:t>Nerve supply: </a:t>
            </a:r>
          </a:p>
          <a:p>
            <a:pPr marL="800100" lvl="1" indent="-342900" algn="just">
              <a:lnSpc>
                <a:spcPct val="90000"/>
              </a:lnSpc>
              <a:buFont typeface="Arial" pitchFamily="34" charset="0"/>
              <a:buChar char="•"/>
              <a:defRPr/>
            </a:pPr>
            <a:r>
              <a:rPr lang="en-US" sz="2200" b="1" dirty="0" err="1" smtClean="0">
                <a:solidFill>
                  <a:schemeClr val="tx1"/>
                </a:solidFill>
                <a:latin typeface="Adobe Arabic" pitchFamily="18" charset="-78"/>
                <a:cs typeface="Adobe Arabic" pitchFamily="18" charset="-78"/>
              </a:rPr>
              <a:t>Musculocutaneous</a:t>
            </a:r>
            <a:endParaRPr lang="en-US" sz="2200" b="1" dirty="0">
              <a:solidFill>
                <a:schemeClr val="tx1"/>
              </a:solidFill>
              <a:latin typeface="Adobe Arabic" pitchFamily="18" charset="-78"/>
              <a:cs typeface="Adobe Arabic" pitchFamily="18" charset="-78"/>
            </a:endParaRPr>
          </a:p>
          <a:p>
            <a:pPr marL="342900" indent="-342900" algn="just">
              <a:lnSpc>
                <a:spcPct val="90000"/>
              </a:lnSpc>
              <a:buFont typeface="Wingdings" pitchFamily="2" charset="2"/>
              <a:buChar char="§"/>
              <a:defRPr/>
            </a:pPr>
            <a:r>
              <a:rPr lang="en-US" sz="2400" b="1" dirty="0" smtClean="0">
                <a:solidFill>
                  <a:srgbClr val="C00000"/>
                </a:solidFill>
                <a:latin typeface="Adobe Arabic" pitchFamily="18" charset="-78"/>
                <a:cs typeface="Adobe Arabic" pitchFamily="18" charset="-78"/>
              </a:rPr>
              <a:t>Action</a:t>
            </a:r>
            <a:r>
              <a:rPr lang="en-US" sz="2400" b="1" dirty="0">
                <a:solidFill>
                  <a:srgbClr val="C00000"/>
                </a:solidFill>
                <a:latin typeface="Adobe Arabic" pitchFamily="18" charset="-78"/>
                <a:cs typeface="Adobe Arabic" pitchFamily="18" charset="-78"/>
              </a:rPr>
              <a:t>: </a:t>
            </a:r>
          </a:p>
          <a:p>
            <a:pPr marL="800100" lvl="1" indent="-342900" algn="just">
              <a:lnSpc>
                <a:spcPct val="90000"/>
              </a:lnSpc>
              <a:buFont typeface="Arial" pitchFamily="34" charset="0"/>
              <a:buChar char="•"/>
              <a:defRPr/>
            </a:pPr>
            <a:r>
              <a:rPr lang="en-US" sz="2200" b="1" dirty="0" smtClean="0">
                <a:solidFill>
                  <a:schemeClr val="tx1"/>
                </a:solidFill>
                <a:latin typeface="Adobe Arabic" pitchFamily="18" charset="-78"/>
                <a:cs typeface="Adobe Arabic" pitchFamily="18" charset="-78"/>
              </a:rPr>
              <a:t>Strong </a:t>
            </a:r>
            <a:r>
              <a:rPr lang="en-US" sz="2200" b="1" dirty="0">
                <a:solidFill>
                  <a:schemeClr val="tx1"/>
                </a:solidFill>
                <a:latin typeface="Adobe Arabic" pitchFamily="18" charset="-78"/>
                <a:cs typeface="Adobe Arabic" pitchFamily="18" charset="-78"/>
              </a:rPr>
              <a:t>supinator of the forearm</a:t>
            </a:r>
          </a:p>
          <a:p>
            <a:pPr marL="1257300" lvl="2" indent="-342900" algn="just">
              <a:lnSpc>
                <a:spcPct val="90000"/>
              </a:lnSpc>
              <a:buFont typeface="Arial" pitchFamily="34" charset="0"/>
              <a:buChar char="•"/>
              <a:defRPr/>
            </a:pPr>
            <a:r>
              <a:rPr lang="en-US" sz="2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Adobe Arabic" pitchFamily="18" charset="-78"/>
                <a:cs typeface="Adobe Arabic" pitchFamily="18" charset="-78"/>
              </a:rPr>
              <a:t>used in screwing.</a:t>
            </a:r>
          </a:p>
          <a:p>
            <a:pPr marL="800100" lvl="1" indent="-342900" algn="just">
              <a:lnSpc>
                <a:spcPct val="90000"/>
              </a:lnSpc>
              <a:buFont typeface="Arial" pitchFamily="34" charset="0"/>
              <a:buChar char="•"/>
              <a:defRPr/>
            </a:pPr>
            <a:r>
              <a:rPr lang="en-US" sz="2200" b="1" dirty="0" smtClean="0">
                <a:solidFill>
                  <a:schemeClr val="tx1"/>
                </a:solidFill>
                <a:latin typeface="Adobe Arabic" pitchFamily="18" charset="-78"/>
                <a:cs typeface="Adobe Arabic" pitchFamily="18" charset="-78"/>
              </a:rPr>
              <a:t>Powerful </a:t>
            </a:r>
            <a:r>
              <a:rPr lang="en-US" sz="2200" b="1" dirty="0">
                <a:solidFill>
                  <a:schemeClr val="tx1"/>
                </a:solidFill>
                <a:latin typeface="Adobe Arabic" pitchFamily="18" charset="-78"/>
                <a:cs typeface="Adobe Arabic" pitchFamily="18" charset="-78"/>
              </a:rPr>
              <a:t>flexor of elbow</a:t>
            </a:r>
          </a:p>
          <a:p>
            <a:pPr marL="800100" lvl="1" indent="-342900" algn="just">
              <a:lnSpc>
                <a:spcPct val="90000"/>
              </a:lnSpc>
              <a:buFont typeface="Arial" pitchFamily="34" charset="0"/>
              <a:buChar char="•"/>
              <a:defRPr/>
            </a:pPr>
            <a:r>
              <a:rPr lang="en-US" sz="2200" b="1" dirty="0" smtClean="0">
                <a:solidFill>
                  <a:schemeClr val="tx1"/>
                </a:solidFill>
                <a:latin typeface="Adobe Arabic" pitchFamily="18" charset="-78"/>
                <a:cs typeface="Adobe Arabic" pitchFamily="18" charset="-78"/>
              </a:rPr>
              <a:t>Weak </a:t>
            </a:r>
            <a:r>
              <a:rPr lang="en-US" sz="2200" b="1" dirty="0">
                <a:solidFill>
                  <a:schemeClr val="tx1"/>
                </a:solidFill>
                <a:latin typeface="Adobe Arabic" pitchFamily="18" charset="-78"/>
                <a:cs typeface="Adobe Arabic" pitchFamily="18" charset="-78"/>
              </a:rPr>
              <a:t>flexor of shoulder</a:t>
            </a:r>
          </a:p>
          <a:p>
            <a:pPr marL="621348" lvl="1" indent="-256032" algn="just">
              <a:buFont typeface="Wingdings" pitchFamily="2" charset="2"/>
              <a:buChar char="Ø"/>
              <a:defRPr/>
            </a:pPr>
            <a:endParaRPr lang="en-US" sz="2000" dirty="0" smtClean="0"/>
          </a:p>
          <a:p>
            <a:pPr algn="just">
              <a:lnSpc>
                <a:spcPct val="90000"/>
              </a:lnSpc>
              <a:buFont typeface="Wingdings" pitchFamily="2" charset="2"/>
              <a:buChar char="v"/>
            </a:pPr>
            <a:endParaRPr lang="en-US" sz="2000" dirty="0" smtClean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0" y="72008"/>
            <a:ext cx="9144000" cy="620688"/>
          </a:xfrm>
          <a:noFill/>
          <a:ln>
            <a:noFill/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ctr" eaLnBrk="0" fontAlgn="base" hangingPunct="0">
              <a:spcAft>
                <a:spcPct val="0"/>
              </a:spcAft>
              <a:defRPr/>
            </a:pPr>
            <a:r>
              <a:rPr lang="en-US" altLang="zh-CN" sz="4000" dirty="0">
                <a:solidFill>
                  <a:srgbClr val="3333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doni MT Black" pitchFamily="18" charset="0"/>
                <a:ea typeface="+mj-ea"/>
                <a:cs typeface="+mj-cs"/>
              </a:rPr>
              <a:t>BICEPS BRACHII</a:t>
            </a:r>
          </a:p>
        </p:txBody>
      </p:sp>
      <p:pic>
        <p:nvPicPr>
          <p:cNvPr id="10" name="Picture 6" descr="C:\Users\user\Pictures\C6-FF62 - Copy (2).png"/>
          <p:cNvPicPr>
            <a:picLocks noChangeAspect="1" noChangeArrowheads="1"/>
          </p:cNvPicPr>
          <p:nvPr/>
        </p:nvPicPr>
        <p:blipFill>
          <a:blip r:embed="rId3" cstate="print"/>
          <a:srcRect l="16789" r="54810" b="51430"/>
          <a:stretch>
            <a:fillRect/>
          </a:stretch>
        </p:blipFill>
        <p:spPr>
          <a:xfrm>
            <a:off x="5980112" y="980728"/>
            <a:ext cx="3200400" cy="531971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4" name="Picture 2" descr="http://www.78stepshealth.us/medical-terminology/images/3431_329_334-biceps-brachii-muscle-origin-diagram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7600" y="5029200"/>
            <a:ext cx="2059258" cy="163082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half" idx="2"/>
          </p:nvPr>
        </p:nvSpPr>
        <p:spPr>
          <a:xfrm>
            <a:off x="323528" y="980728"/>
            <a:ext cx="4896544" cy="5472608"/>
          </a:xfrm>
          <a:ln w="3810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342900" indent="-342900" algn="just">
              <a:lnSpc>
                <a:spcPct val="70000"/>
              </a:lnSpc>
              <a:buFont typeface="Wingdings" pitchFamily="2" charset="2"/>
              <a:buChar char="§"/>
            </a:pPr>
            <a:r>
              <a:rPr lang="en-US" sz="2200" b="1" dirty="0" smtClean="0">
                <a:solidFill>
                  <a:srgbClr val="C00000"/>
                </a:solidFill>
                <a:latin typeface="Adobe Arabic" pitchFamily="18" charset="-78"/>
                <a:cs typeface="Adobe Arabic" pitchFamily="18" charset="-78"/>
              </a:rPr>
              <a:t>Origin</a:t>
            </a:r>
            <a:r>
              <a:rPr lang="en-US" sz="2200" b="1" dirty="0">
                <a:solidFill>
                  <a:srgbClr val="C00000"/>
                </a:solidFill>
                <a:latin typeface="Adobe Arabic" pitchFamily="18" charset="-78"/>
                <a:cs typeface="Adobe Arabic" pitchFamily="18" charset="-78"/>
              </a:rPr>
              <a:t>: </a:t>
            </a:r>
          </a:p>
          <a:p>
            <a:pPr marL="800100" lvl="1" indent="-342900" algn="just">
              <a:lnSpc>
                <a:spcPct val="70000"/>
              </a:lnSpc>
              <a:buFont typeface="Arial" pitchFamily="34" charset="0"/>
              <a:buChar char="•"/>
              <a:defRPr/>
            </a:pPr>
            <a:r>
              <a:rPr lang="en-US" sz="2200" b="1" dirty="0" smtClean="0">
                <a:solidFill>
                  <a:schemeClr val="tx1"/>
                </a:solidFill>
                <a:latin typeface="Adobe Arabic" pitchFamily="18" charset="-78"/>
                <a:cs typeface="Adobe Arabic" pitchFamily="18" charset="-78"/>
              </a:rPr>
              <a:t>Tip </a:t>
            </a:r>
            <a:r>
              <a:rPr lang="en-US" sz="2200" b="1" dirty="0">
                <a:solidFill>
                  <a:schemeClr val="tx1"/>
                </a:solidFill>
                <a:latin typeface="Adobe Arabic" pitchFamily="18" charset="-78"/>
                <a:cs typeface="Adobe Arabic" pitchFamily="18" charset="-78"/>
              </a:rPr>
              <a:t>of the coracoid process</a:t>
            </a:r>
          </a:p>
          <a:p>
            <a:pPr marL="342900" indent="-342900" algn="just">
              <a:lnSpc>
                <a:spcPct val="70000"/>
              </a:lnSpc>
              <a:buFont typeface="Wingdings" pitchFamily="2" charset="2"/>
              <a:buChar char="§"/>
            </a:pPr>
            <a:r>
              <a:rPr lang="en-US" sz="2200" b="1" dirty="0" smtClean="0">
                <a:solidFill>
                  <a:srgbClr val="C00000"/>
                </a:solidFill>
                <a:latin typeface="Adobe Arabic" pitchFamily="18" charset="-78"/>
                <a:cs typeface="Adobe Arabic" pitchFamily="18" charset="-78"/>
              </a:rPr>
              <a:t>Insertion</a:t>
            </a:r>
            <a:r>
              <a:rPr lang="en-US" sz="2200" b="1" dirty="0">
                <a:solidFill>
                  <a:srgbClr val="C00000"/>
                </a:solidFill>
                <a:latin typeface="Adobe Arabic" pitchFamily="18" charset="-78"/>
                <a:cs typeface="Adobe Arabic" pitchFamily="18" charset="-78"/>
              </a:rPr>
              <a:t>: </a:t>
            </a:r>
          </a:p>
          <a:p>
            <a:pPr marL="800100" lvl="1" indent="-342900" algn="just">
              <a:lnSpc>
                <a:spcPct val="70000"/>
              </a:lnSpc>
              <a:buFont typeface="Arial" pitchFamily="34" charset="0"/>
              <a:buChar char="•"/>
              <a:defRPr/>
            </a:pPr>
            <a:r>
              <a:rPr lang="en-US" sz="2200" b="1" dirty="0" smtClean="0">
                <a:solidFill>
                  <a:schemeClr val="tx1"/>
                </a:solidFill>
                <a:latin typeface="Adobe Arabic" pitchFamily="18" charset="-78"/>
                <a:cs typeface="Adobe Arabic" pitchFamily="18" charset="-78"/>
              </a:rPr>
              <a:t>Middle </a:t>
            </a:r>
            <a:r>
              <a:rPr lang="en-US" sz="2200" b="1" dirty="0">
                <a:solidFill>
                  <a:schemeClr val="tx1"/>
                </a:solidFill>
                <a:latin typeface="Adobe Arabic" pitchFamily="18" charset="-78"/>
                <a:cs typeface="Adobe Arabic" pitchFamily="18" charset="-78"/>
              </a:rPr>
              <a:t>of the medial side of the shaft of the humerus</a:t>
            </a:r>
          </a:p>
          <a:p>
            <a:pPr marL="342900" indent="-342900" algn="just">
              <a:lnSpc>
                <a:spcPct val="70000"/>
              </a:lnSpc>
              <a:buFont typeface="Wingdings" pitchFamily="2" charset="2"/>
              <a:buChar char="§"/>
            </a:pPr>
            <a:r>
              <a:rPr lang="en-US" sz="2200" b="1" dirty="0" smtClean="0">
                <a:solidFill>
                  <a:srgbClr val="C00000"/>
                </a:solidFill>
                <a:latin typeface="Adobe Arabic" pitchFamily="18" charset="-78"/>
                <a:cs typeface="Adobe Arabic" pitchFamily="18" charset="-78"/>
              </a:rPr>
              <a:t>Nerve </a:t>
            </a:r>
            <a:r>
              <a:rPr lang="en-US" sz="2200" b="1" dirty="0">
                <a:solidFill>
                  <a:srgbClr val="C00000"/>
                </a:solidFill>
                <a:latin typeface="Adobe Arabic" pitchFamily="18" charset="-78"/>
                <a:cs typeface="Adobe Arabic" pitchFamily="18" charset="-78"/>
              </a:rPr>
              <a:t>supply: </a:t>
            </a:r>
          </a:p>
          <a:p>
            <a:pPr marL="800100" lvl="1" indent="-342900" algn="just">
              <a:lnSpc>
                <a:spcPct val="70000"/>
              </a:lnSpc>
              <a:buFont typeface="Arial" pitchFamily="34" charset="0"/>
              <a:buChar char="•"/>
              <a:defRPr/>
            </a:pPr>
            <a:r>
              <a:rPr lang="en-US" sz="2200" b="1" dirty="0" err="1" smtClean="0">
                <a:solidFill>
                  <a:schemeClr val="tx1"/>
                </a:solidFill>
                <a:latin typeface="Adobe Arabic" pitchFamily="18" charset="-78"/>
                <a:cs typeface="Adobe Arabic" pitchFamily="18" charset="-78"/>
              </a:rPr>
              <a:t>Musculocutaneous</a:t>
            </a:r>
            <a:endParaRPr lang="en-US" sz="2200" b="1" dirty="0">
              <a:solidFill>
                <a:schemeClr val="tx1"/>
              </a:solidFill>
              <a:latin typeface="Adobe Arabic" pitchFamily="18" charset="-78"/>
              <a:cs typeface="Adobe Arabic" pitchFamily="18" charset="-78"/>
            </a:endParaRPr>
          </a:p>
          <a:p>
            <a:pPr marL="342900" indent="-342900" algn="just">
              <a:lnSpc>
                <a:spcPct val="70000"/>
              </a:lnSpc>
              <a:buFont typeface="Wingdings" pitchFamily="2" charset="2"/>
              <a:buChar char="§"/>
            </a:pPr>
            <a:r>
              <a:rPr lang="en-US" sz="2200" b="1" dirty="0" smtClean="0">
                <a:solidFill>
                  <a:srgbClr val="C00000"/>
                </a:solidFill>
                <a:latin typeface="Adobe Arabic" pitchFamily="18" charset="-78"/>
                <a:cs typeface="Adobe Arabic" pitchFamily="18" charset="-78"/>
              </a:rPr>
              <a:t>Action</a:t>
            </a:r>
            <a:r>
              <a:rPr lang="en-US" sz="2200" b="1" dirty="0">
                <a:solidFill>
                  <a:srgbClr val="C00000"/>
                </a:solidFill>
                <a:latin typeface="Adobe Arabic" pitchFamily="18" charset="-78"/>
                <a:cs typeface="Adobe Arabic" pitchFamily="18" charset="-78"/>
              </a:rPr>
              <a:t>: </a:t>
            </a:r>
          </a:p>
          <a:p>
            <a:pPr marL="800100" lvl="1" indent="-342900" algn="just">
              <a:lnSpc>
                <a:spcPct val="70000"/>
              </a:lnSpc>
              <a:buFont typeface="Arial" pitchFamily="34" charset="0"/>
              <a:buChar char="•"/>
              <a:defRPr/>
            </a:pPr>
            <a:r>
              <a:rPr lang="en-US" sz="2200" b="1" dirty="0" smtClean="0">
                <a:solidFill>
                  <a:schemeClr val="tx1"/>
                </a:solidFill>
                <a:latin typeface="Adobe Arabic" pitchFamily="18" charset="-78"/>
                <a:cs typeface="Adobe Arabic" pitchFamily="18" charset="-78"/>
              </a:rPr>
              <a:t>Flexor</a:t>
            </a:r>
            <a:endParaRPr lang="en-US" sz="2200" b="1" dirty="0">
              <a:solidFill>
                <a:schemeClr val="tx1"/>
              </a:solidFill>
              <a:latin typeface="Adobe Arabic" pitchFamily="18" charset="-78"/>
              <a:cs typeface="Adobe Arabic" pitchFamily="18" charset="-78"/>
            </a:endParaRPr>
          </a:p>
          <a:p>
            <a:pPr marL="800100" lvl="1" indent="-342900" algn="just">
              <a:lnSpc>
                <a:spcPct val="70000"/>
              </a:lnSpc>
              <a:buFont typeface="Arial" pitchFamily="34" charset="0"/>
              <a:buChar char="•"/>
              <a:defRPr/>
            </a:pPr>
            <a:r>
              <a:rPr lang="en-US" sz="2200" b="1" dirty="0" smtClean="0">
                <a:solidFill>
                  <a:schemeClr val="tx1"/>
                </a:solidFill>
                <a:latin typeface="Adobe Arabic" pitchFamily="18" charset="-78"/>
                <a:cs typeface="Adobe Arabic" pitchFamily="18" charset="-78"/>
              </a:rPr>
              <a:t>Weak </a:t>
            </a:r>
            <a:r>
              <a:rPr lang="en-US" sz="2200" b="1" dirty="0">
                <a:solidFill>
                  <a:schemeClr val="tx1"/>
                </a:solidFill>
                <a:latin typeface="Adobe Arabic" pitchFamily="18" charset="-78"/>
                <a:cs typeface="Adobe Arabic" pitchFamily="18" charset="-78"/>
              </a:rPr>
              <a:t>adductor of the arm </a:t>
            </a:r>
          </a:p>
          <a:p>
            <a:pPr lvl="1" algn="just">
              <a:buFont typeface="Wingdings" pitchFamily="2" charset="2"/>
              <a:buChar char="Ø"/>
            </a:pPr>
            <a:endParaRPr lang="en-US" sz="2800" dirty="0" smtClean="0">
              <a:solidFill>
                <a:srgbClr val="C00000"/>
              </a:solidFill>
            </a:endParaRPr>
          </a:p>
          <a:p>
            <a:pPr algn="just">
              <a:buFont typeface="Wingdings" pitchFamily="2" charset="2"/>
              <a:buChar char="v"/>
            </a:pPr>
            <a:endParaRPr lang="en-US" sz="28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0" y="72008"/>
            <a:ext cx="9144000" cy="620688"/>
          </a:xfrm>
          <a:noFill/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ctr"/>
            <a:r>
              <a:rPr lang="en-US" altLang="zh-CN" sz="4000" dirty="0" smtClean="0">
                <a:solidFill>
                  <a:srgbClr val="3333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doni MT Black" pitchFamily="18" charset="0"/>
                <a:ea typeface="+mj-ea"/>
                <a:cs typeface="+mj-cs"/>
              </a:rPr>
              <a:t>CORACOBRACHIALIS</a:t>
            </a:r>
            <a:endParaRPr lang="en-US" altLang="zh-CN" sz="4000" dirty="0">
              <a:solidFill>
                <a:srgbClr val="3333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Bodoni MT Black" pitchFamily="18" charset="0"/>
              <a:ea typeface="+mj-ea"/>
              <a:cs typeface="+mj-cs"/>
            </a:endParaRPr>
          </a:p>
        </p:txBody>
      </p:sp>
      <p:pic>
        <p:nvPicPr>
          <p:cNvPr id="10" name="Picture 5" descr="C:\Users\user\Pictures\C6-FF62 - Copy (2).png"/>
          <p:cNvPicPr>
            <a:picLocks noChangeAspect="1" noChangeArrowheads="1"/>
          </p:cNvPicPr>
          <p:nvPr/>
        </p:nvPicPr>
        <p:blipFill>
          <a:blip r:embed="rId3" cstate="print"/>
          <a:srcRect l="44986" r="26599" b="51778"/>
          <a:stretch>
            <a:fillRect/>
          </a:stretch>
        </p:blipFill>
        <p:spPr>
          <a:xfrm>
            <a:off x="5624264" y="990600"/>
            <a:ext cx="3124200" cy="5410200"/>
          </a:xfrm>
          <a:prstGeom prst="rect">
            <a:avLst/>
          </a:prstGeom>
          <a:ln>
            <a:solidFill>
              <a:schemeClr val="bg1"/>
            </a:solidFill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4097</TotalTime>
  <Words>1066</Words>
  <Application>Microsoft Office PowerPoint</Application>
  <PresentationFormat>On-screen Show (4:3)</PresentationFormat>
  <Paragraphs>235</Paragraphs>
  <Slides>29</Slides>
  <Notes>28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0" baseType="lpstr">
      <vt:lpstr>Office Theme</vt:lpstr>
      <vt:lpstr>Slide 1</vt:lpstr>
      <vt:lpstr>OBJECTIVES</vt:lpstr>
      <vt:lpstr>Slide 3</vt:lpstr>
      <vt:lpstr>Slide 4</vt:lpstr>
      <vt:lpstr>Slide 5</vt:lpstr>
      <vt:lpstr>Slide 6</vt:lpstr>
      <vt:lpstr>Slide 7</vt:lpstr>
      <vt:lpstr>BICEPS BRACHII</vt:lpstr>
      <vt:lpstr>CORACOBRACHIALIS</vt:lpstr>
      <vt:lpstr>BRACHIALIS</vt:lpstr>
      <vt:lpstr>POSTERIOR FASCIAL COMPARTMENT</vt:lpstr>
      <vt:lpstr>MUSCLES OF POSTERIOR COMPARTMENT</vt:lpstr>
      <vt:lpstr>TRICEPS</vt:lpstr>
      <vt:lpstr>CUBITAL FOSSA</vt:lpstr>
      <vt:lpstr>BOUNDARIES OF CUBITAL FOSSA</vt:lpstr>
      <vt:lpstr>CONTENT OF CUBITAL FOSSA</vt:lpstr>
      <vt:lpstr>ELBOW JOINT</vt:lpstr>
      <vt:lpstr>ELBOW JOINT</vt:lpstr>
      <vt:lpstr>CAPSULE</vt:lpstr>
      <vt:lpstr>CAPSULE</vt:lpstr>
      <vt:lpstr>LIGAMENTS</vt:lpstr>
      <vt:lpstr>LIGAMENTS</vt:lpstr>
      <vt:lpstr>SYNOVIAL MEMBRANE</vt:lpstr>
      <vt:lpstr>RELATIONS</vt:lpstr>
      <vt:lpstr>MOVEMENTS</vt:lpstr>
      <vt:lpstr> CARRYING ANGLE</vt:lpstr>
      <vt:lpstr>ARTICULATIONS </vt:lpstr>
      <vt:lpstr>ELBOW JOINT</vt:lpstr>
      <vt:lpstr>QUESTIONS!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Bones of upper limb</dc:title>
  <dc:creator>user</dc:creator>
  <cp:lastModifiedBy>Prof Khaleel</cp:lastModifiedBy>
  <cp:revision>177</cp:revision>
  <dcterms:created xsi:type="dcterms:W3CDTF">2010-12-19T14:08:49Z</dcterms:created>
  <dcterms:modified xsi:type="dcterms:W3CDTF">2015-12-08T06:55:47Z</dcterms:modified>
</cp:coreProperties>
</file>