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318" r:id="rId2"/>
    <p:sldId id="325" r:id="rId3"/>
    <p:sldId id="356" r:id="rId4"/>
    <p:sldId id="319" r:id="rId5"/>
    <p:sldId id="277" r:id="rId6"/>
    <p:sldId id="326" r:id="rId7"/>
    <p:sldId id="327" r:id="rId8"/>
    <p:sldId id="328" r:id="rId9"/>
    <p:sldId id="329" r:id="rId10"/>
    <p:sldId id="347" r:id="rId11"/>
    <p:sldId id="348" r:id="rId12"/>
    <p:sldId id="349" r:id="rId13"/>
    <p:sldId id="330" r:id="rId14"/>
    <p:sldId id="331" r:id="rId15"/>
    <p:sldId id="332" r:id="rId16"/>
    <p:sldId id="351" r:id="rId17"/>
    <p:sldId id="352" r:id="rId18"/>
    <p:sldId id="333" r:id="rId19"/>
    <p:sldId id="334" r:id="rId20"/>
    <p:sldId id="353" r:id="rId21"/>
    <p:sldId id="335" r:id="rId22"/>
    <p:sldId id="354" r:id="rId23"/>
    <p:sldId id="337" r:id="rId24"/>
    <p:sldId id="338" r:id="rId25"/>
    <p:sldId id="339" r:id="rId26"/>
    <p:sldId id="340" r:id="rId27"/>
    <p:sldId id="341" r:id="rId28"/>
    <p:sldId id="342" r:id="rId29"/>
    <p:sldId id="35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33CC"/>
    <a:srgbClr val="FD9D73"/>
    <a:srgbClr val="006600"/>
    <a:srgbClr val="FF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206C7-20D4-463E-8080-D31EE1A9A54D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EDFD7-EC0A-4D8A-A2E0-399DAB306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8024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966F3-2DCE-4389-9CCE-C133821F6A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6121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1552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9736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059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9848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5767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3044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3961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3235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87956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1745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9016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7389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8292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44399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55288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02160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8390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17710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15761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76942-4C9F-4D7B-9E7B-4D97D5337C3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7131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2419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878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8674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5413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9950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4745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68404-BCD7-42E9-AAF7-47F51F9C011C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23528" y="692696"/>
            <a:ext cx="6444208" cy="129614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kern="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ARM, CUBITAL FOSSA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kern="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&amp; ELBOW JOINT</a:t>
            </a:r>
          </a:p>
        </p:txBody>
      </p:sp>
      <p:pic>
        <p:nvPicPr>
          <p:cNvPr id="61442" name="Picture 2" descr="http://us.123rf.com/400wm/400/400/eraxion/eraxion1110/eraxion111000300/11023589-3d-rendered-medical-illustration-of-an-elbow-bursit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916832"/>
            <a:ext cx="4680520" cy="3510390"/>
          </a:xfrm>
          <a:prstGeom prst="rect">
            <a:avLst/>
          </a:prstGeom>
          <a:noFill/>
        </p:spPr>
      </p:pic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3600400" y="5373215"/>
            <a:ext cx="32038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Khaleel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Alyahya, PhD, MEd</a:t>
            </a:r>
          </a:p>
          <a:p>
            <a:pPr algn="r"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King Saud University</a:t>
            </a:r>
          </a:p>
          <a:p>
            <a:pPr algn="r"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College of Medicine </a:t>
            </a:r>
          </a:p>
          <a:p>
            <a:pPr algn="r"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@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khaleelya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23528" y="980728"/>
            <a:ext cx="5184576" cy="5472608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Origin</a:t>
            </a:r>
            <a:r>
              <a:rPr lang="en-US" sz="22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: 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b="1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Front of the lower half of humerus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Insertion</a:t>
            </a:r>
            <a:r>
              <a:rPr lang="en-US" sz="22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: 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b="1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Anterior surface of coronoid process of ulna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Nerve </a:t>
            </a:r>
            <a:r>
              <a:rPr lang="en-US" sz="22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supply: 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b="1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Musculocutaneous &amp; Radial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Action</a:t>
            </a:r>
            <a:r>
              <a:rPr lang="en-US" sz="22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: 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b="1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Strong flexor of the forearm </a:t>
            </a:r>
          </a:p>
          <a:p>
            <a:pPr lvl="1" algn="just">
              <a:buFont typeface="Wingdings" pitchFamily="2" charset="2"/>
              <a:buChar char="Ø"/>
            </a:pPr>
            <a:endParaRPr lang="en-US" sz="2200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620688"/>
          </a:xfr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altLang="zh-CN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BRACHIALIS</a:t>
            </a:r>
          </a:p>
        </p:txBody>
      </p:sp>
      <p:pic>
        <p:nvPicPr>
          <p:cNvPr id="5" name="Picture 5" descr="C:\Users\user\Pictures\C6-FF62 - Copy (2).png"/>
          <p:cNvPicPr>
            <a:picLocks noChangeAspect="1" noChangeArrowheads="1"/>
          </p:cNvPicPr>
          <p:nvPr/>
        </p:nvPicPr>
        <p:blipFill>
          <a:blip r:embed="rId3" cstate="print"/>
          <a:srcRect l="73761" r="922" b="51746"/>
          <a:stretch>
            <a:fillRect/>
          </a:stretch>
        </p:blipFill>
        <p:spPr>
          <a:xfrm>
            <a:off x="5796136" y="980728"/>
            <a:ext cx="297180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4797152"/>
            <a:ext cx="8784976" cy="180020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Muscles</a:t>
            </a:r>
            <a:r>
              <a:rPr lang="en-US" sz="2000" b="1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: </a:t>
            </a:r>
            <a:r>
              <a:rPr lang="en-US" sz="20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Triceps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Vessels</a:t>
            </a:r>
            <a:r>
              <a:rPr lang="en-US" sz="2000" b="1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Profunda</a:t>
            </a:r>
            <a:r>
              <a:rPr lang="en-US" sz="20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 brachii &amp; Ulnar collateral arteries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Nerves</a:t>
            </a:r>
            <a:r>
              <a:rPr lang="en-US" sz="2000" b="1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: </a:t>
            </a:r>
            <a:r>
              <a:rPr lang="en-US" sz="2000" b="1" dirty="0">
                <a:solidFill>
                  <a:srgbClr val="FFC000"/>
                </a:solidFill>
                <a:latin typeface="Adobe Arabic" pitchFamily="18" charset="-78"/>
                <a:cs typeface="Adobe Arabic" pitchFamily="18" charset="-78"/>
              </a:rPr>
              <a:t>Radial &amp; Ulnar</a:t>
            </a:r>
          </a:p>
          <a:p>
            <a:pPr algn="just">
              <a:buFont typeface="Wingdings" pitchFamily="2" charset="2"/>
              <a:buChar char="Ø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altLang="zh-CN" sz="30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ea typeface="+mj-ea"/>
                <a:cs typeface="+mj-cs"/>
              </a:rPr>
              <a:t>POSTERIOR FASCIAL </a:t>
            </a:r>
            <a:r>
              <a:rPr lang="en-US" altLang="zh-CN" sz="3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ea typeface="+mj-ea"/>
                <a:cs typeface="+mj-cs"/>
              </a:rPr>
              <a:t>COMPARTMENT</a:t>
            </a:r>
            <a:endParaRPr lang="en-US" altLang="zh-CN" sz="30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6" name="Content Placeholder 4" descr="Untitled-14"/>
          <p:cNvPicPr>
            <a:picLocks noChangeAspect="1" noChangeArrowheads="1"/>
          </p:cNvPicPr>
          <p:nvPr/>
        </p:nvPicPr>
        <p:blipFill>
          <a:blip r:embed="rId3" cstate="print"/>
          <a:srcRect r="1888"/>
          <a:stretch>
            <a:fillRect/>
          </a:stretch>
        </p:blipFill>
        <p:spPr bwMode="auto">
          <a:xfrm>
            <a:off x="1785034" y="908720"/>
            <a:ext cx="5379254" cy="3720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1835696" y="2564904"/>
            <a:ext cx="122413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Oval 7"/>
          <p:cNvSpPr/>
          <p:nvPr/>
        </p:nvSpPr>
        <p:spPr>
          <a:xfrm>
            <a:off x="3563888" y="4221088"/>
            <a:ext cx="122413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Oval 8"/>
          <p:cNvSpPr/>
          <p:nvPr/>
        </p:nvSpPr>
        <p:spPr>
          <a:xfrm>
            <a:off x="5004048" y="3933056"/>
            <a:ext cx="108012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Oval 9"/>
          <p:cNvSpPr/>
          <p:nvPr/>
        </p:nvSpPr>
        <p:spPr>
          <a:xfrm>
            <a:off x="1683296" y="3708648"/>
            <a:ext cx="1520552" cy="5844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Oval 10"/>
          <p:cNvSpPr/>
          <p:nvPr/>
        </p:nvSpPr>
        <p:spPr>
          <a:xfrm>
            <a:off x="2123728" y="2204864"/>
            <a:ext cx="1008112" cy="4320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Oval 11"/>
          <p:cNvSpPr/>
          <p:nvPr/>
        </p:nvSpPr>
        <p:spPr>
          <a:xfrm>
            <a:off x="4499992" y="4149080"/>
            <a:ext cx="1008112" cy="4320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altLang="zh-CN" sz="30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ea typeface="+mj-ea"/>
                <a:cs typeface="+mj-cs"/>
              </a:rPr>
              <a:t>MUSCLES OF </a:t>
            </a:r>
            <a:r>
              <a:rPr lang="en-US" altLang="zh-CN" sz="3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ea typeface="+mj-ea"/>
                <a:cs typeface="+mj-cs"/>
              </a:rPr>
              <a:t>POSTERIOR </a:t>
            </a:r>
            <a:r>
              <a:rPr lang="en-US" altLang="zh-CN" sz="30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ea typeface="+mj-ea"/>
                <a:cs typeface="+mj-cs"/>
              </a:rPr>
              <a:t>COMPARTMENT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33400" y="1981200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Triceps Brachii</a:t>
            </a:r>
          </a:p>
        </p:txBody>
      </p:sp>
      <p:pic>
        <p:nvPicPr>
          <p:cNvPr id="38914" name="Picture 2" descr="http://t2.gstatic.com/images?q=tbn:ANd9GcTm1rEiLP1QUj6m2LhyPeyMWPkFA2rwgUjc3IcNZo2obt8BCkGnJ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971800"/>
            <a:ext cx="3456384" cy="2997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://anatomy-medicine.com/uploads/posts/2015-11/1447074398_open-uri20121129-28009-19fcbua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3765154" cy="41028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1052736"/>
            <a:ext cx="4968552" cy="5544616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Origin</a:t>
            </a:r>
            <a:r>
              <a:rPr lang="en-US" sz="22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: Three heads: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Long Head </a:t>
            </a:r>
            <a:r>
              <a:rPr lang="en-US" sz="2000" b="1" dirty="0" smtClean="0">
                <a:latin typeface="Adobe Arabic" pitchFamily="18" charset="-78"/>
                <a:cs typeface="Adobe Arabic" pitchFamily="18" charset="-78"/>
              </a:rPr>
              <a:t>from </a:t>
            </a:r>
            <a:r>
              <a:rPr lang="en-US" sz="2000" b="1" dirty="0" err="1" smtClean="0">
                <a:latin typeface="Adobe Arabic" pitchFamily="18" charset="-78"/>
                <a:cs typeface="Adobe Arabic" pitchFamily="18" charset="-78"/>
              </a:rPr>
              <a:t>infrglenoid</a:t>
            </a:r>
            <a:r>
              <a:rPr lang="en-US" sz="2000" b="1" dirty="0" smtClean="0">
                <a:latin typeface="Adobe Arabic" pitchFamily="18" charset="-78"/>
                <a:cs typeface="Adobe Arabic" pitchFamily="18" charset="-78"/>
              </a:rPr>
              <a:t> tubercle of the scapula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Lateral Head </a:t>
            </a:r>
            <a:r>
              <a:rPr lang="en-US" sz="2000" b="1" dirty="0" smtClean="0">
                <a:latin typeface="Adobe Arabic" pitchFamily="18" charset="-78"/>
                <a:cs typeface="Adobe Arabic" pitchFamily="18" charset="-78"/>
              </a:rPr>
              <a:t>from the upper half of the posterior surface of the shaft of humerus above the spiral groove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B050"/>
                </a:solidFill>
                <a:latin typeface="Adobe Arabic" pitchFamily="18" charset="-78"/>
                <a:cs typeface="Adobe Arabic" pitchFamily="18" charset="-78"/>
              </a:rPr>
              <a:t>Medial Head </a:t>
            </a:r>
            <a:r>
              <a:rPr lang="en-US" sz="2000" b="1" dirty="0" smtClean="0">
                <a:latin typeface="Adobe Arabic" pitchFamily="18" charset="-78"/>
                <a:cs typeface="Adobe Arabic" pitchFamily="18" charset="-78"/>
              </a:rPr>
              <a:t>from the lower half of the posterior surface of the shaft of humerus below the spiral groove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Insertion</a:t>
            </a:r>
            <a:r>
              <a:rPr lang="en-US" sz="22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: 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Common </a:t>
            </a:r>
            <a:r>
              <a:rPr lang="en-US" sz="2000" b="1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tendon inserted into the upper surface of the olecranon process of ulna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Nerve </a:t>
            </a:r>
            <a:r>
              <a:rPr lang="en-US" sz="22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supply: 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Radial nerve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Action</a:t>
            </a:r>
            <a:r>
              <a:rPr lang="en-US" sz="22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: 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Strong </a:t>
            </a:r>
            <a:r>
              <a:rPr lang="en-US" sz="2000" b="1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extensor of the elbow joint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620688"/>
          </a:xfr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altLang="zh-CN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TRICEPS</a:t>
            </a:r>
          </a:p>
        </p:txBody>
      </p:sp>
      <p:pic>
        <p:nvPicPr>
          <p:cNvPr id="9" name="Picture 5" descr="C:\Users\user\Pictures\C6-FF62 - Copy (2).png"/>
          <p:cNvPicPr>
            <a:picLocks noChangeAspect="1" noChangeArrowheads="1"/>
          </p:cNvPicPr>
          <p:nvPr/>
        </p:nvPicPr>
        <p:blipFill>
          <a:blip r:embed="rId3" cstate="print"/>
          <a:srcRect l="29411" t="54147" r="22353" b="4347"/>
          <a:stretch>
            <a:fillRect/>
          </a:stretch>
        </p:blipFill>
        <p:spPr>
          <a:xfrm>
            <a:off x="5146550" y="1052736"/>
            <a:ext cx="381793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7596336" y="3645024"/>
            <a:ext cx="1403648" cy="43204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Oval 5"/>
          <p:cNvSpPr/>
          <p:nvPr/>
        </p:nvSpPr>
        <p:spPr>
          <a:xfrm>
            <a:off x="7164288" y="2780928"/>
            <a:ext cx="1403648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Oval 7"/>
          <p:cNvSpPr/>
          <p:nvPr/>
        </p:nvSpPr>
        <p:spPr>
          <a:xfrm>
            <a:off x="7308304" y="3212976"/>
            <a:ext cx="1403648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9552" y="1628800"/>
            <a:ext cx="4525311" cy="2592288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3200" b="1" dirty="0" smtClean="0">
                <a:latin typeface="Adobe Arabic" pitchFamily="18" charset="-78"/>
                <a:cs typeface="Adobe Arabic" pitchFamily="18" charset="-78"/>
              </a:rPr>
              <a:t>The cubital fossa is a </a:t>
            </a:r>
            <a:r>
              <a:rPr lang="en-US" sz="3200" b="1" dirty="0" smtClean="0">
                <a:solidFill>
                  <a:srgbClr val="FD9D73"/>
                </a:solidFill>
                <a:latin typeface="Adobe Arabic" pitchFamily="18" charset="-78"/>
                <a:cs typeface="Adobe Arabic" pitchFamily="18" charset="-78"/>
              </a:rPr>
              <a:t>triangular</a:t>
            </a:r>
            <a:r>
              <a:rPr lang="en-US" sz="3200" b="1" dirty="0">
                <a:solidFill>
                  <a:srgbClr val="FD9D73"/>
                </a:solidFill>
                <a:latin typeface="Adobe Arabic" pitchFamily="18" charset="-78"/>
                <a:cs typeface="Adobe Arabic" pitchFamily="18" charset="-78"/>
              </a:rPr>
              <a:t> depression </a:t>
            </a:r>
            <a:r>
              <a:rPr lang="en-US" sz="3200" b="1" dirty="0" smtClean="0">
                <a:latin typeface="Adobe Arabic" pitchFamily="18" charset="-78"/>
                <a:cs typeface="Adobe Arabic" pitchFamily="18" charset="-78"/>
              </a:rPr>
              <a:t>that lies in front of the elbow</a:t>
            </a:r>
            <a:endParaRPr lang="en-US" sz="3200" b="1" i="1" dirty="0" smtClean="0">
              <a:latin typeface="Adobe Arabic" pitchFamily="18" charset="-78"/>
              <a:cs typeface="Adobe Arabic" pitchFamily="18" charset="-78"/>
            </a:endParaRPr>
          </a:p>
          <a:p>
            <a:pPr algn="just">
              <a:buFont typeface="Wingdings" pitchFamily="2" charset="2"/>
              <a:buChar char="v"/>
            </a:pP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620688"/>
          </a:xfr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altLang="zh-CN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CUBITAL FOSSA</a:t>
            </a:r>
          </a:p>
        </p:txBody>
      </p:sp>
      <p:pic>
        <p:nvPicPr>
          <p:cNvPr id="17" name="Picture 4" descr="前臂肌前群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>
          <a:xfrm>
            <a:off x="4932040" y="908720"/>
            <a:ext cx="3200400" cy="5400600"/>
          </a:xfrm>
        </p:spPr>
      </p:pic>
      <p:sp>
        <p:nvSpPr>
          <p:cNvPr id="21" name="Isosceles Triangle 20"/>
          <p:cNvSpPr/>
          <p:nvPr/>
        </p:nvSpPr>
        <p:spPr>
          <a:xfrm rot="18549985">
            <a:off x="6215448" y="1217164"/>
            <a:ext cx="1548000" cy="1260000"/>
          </a:xfrm>
          <a:prstGeom prst="triangl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1052736"/>
            <a:ext cx="4608512" cy="5328592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zh-CN" sz="24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Base</a:t>
            </a:r>
            <a:r>
              <a:rPr lang="en-US" altLang="zh-CN" sz="2400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: </a:t>
            </a:r>
          </a:p>
          <a:p>
            <a:pPr marL="800100" lvl="1" indent="-342900" algn="just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Line drawn through the two epicondyles of humerus</a:t>
            </a: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zh-CN" sz="24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Laterally: </a:t>
            </a:r>
          </a:p>
          <a:p>
            <a:pPr marL="800100" lvl="1" indent="-342900" algn="just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zh-CN" sz="2000" b="1" dirty="0" err="1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Brachioradialis</a:t>
            </a:r>
            <a:endParaRPr lang="en-US" altLang="zh-CN" sz="2000" b="1" dirty="0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zh-CN" sz="24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Medially: </a:t>
            </a:r>
          </a:p>
          <a:p>
            <a:pPr marL="800100" lvl="1" indent="-342900" algn="just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Pronator </a:t>
            </a:r>
            <a:r>
              <a:rPr lang="en-US" altLang="zh-CN" sz="2000" b="1" dirty="0" err="1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teres</a:t>
            </a:r>
            <a:endParaRPr lang="en-US" altLang="zh-CN" sz="2000" b="1" dirty="0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zh-CN" sz="24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Roof: </a:t>
            </a:r>
          </a:p>
          <a:p>
            <a:pPr marL="800100" lvl="1" indent="-342900" algn="just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Skin, superficial &amp; deep fascia and bicipital aponeurosis</a:t>
            </a: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zh-CN" sz="24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Floor: </a:t>
            </a:r>
          </a:p>
          <a:p>
            <a:pPr marL="800100" lvl="1" indent="-342900" algn="just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Brachialis medially and supinator laterally.</a:t>
            </a:r>
            <a:r>
              <a:rPr lang="en-US" sz="2000" b="1" i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altLang="zh-CN" sz="32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BOUNDARIES OF CUBITAL FOSSA</a:t>
            </a:r>
          </a:p>
        </p:txBody>
      </p:sp>
      <p:pic>
        <p:nvPicPr>
          <p:cNvPr id="9" name="Picture 4" descr="前臂肌前群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18000"/>
          </a:blip>
          <a:srcRect l="27499" b="46555"/>
          <a:stretch>
            <a:fillRect/>
          </a:stretch>
        </p:blipFill>
        <p:spPr>
          <a:xfrm>
            <a:off x="4932040" y="692696"/>
            <a:ext cx="3735388" cy="5410200"/>
          </a:xfrm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 rot="4726171">
            <a:off x="5260728" y="2917032"/>
            <a:ext cx="1773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 dirty="0" err="1">
                <a:latin typeface="Calibri" pitchFamily="34" charset="0"/>
              </a:rPr>
              <a:t>Brachioradialis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 rot="19224702">
            <a:off x="6470650" y="3127375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Pronator teres</a:t>
            </a:r>
          </a:p>
        </p:txBody>
      </p:sp>
      <p:sp>
        <p:nvSpPr>
          <p:cNvPr id="15" name="Isosceles Triangle 14"/>
          <p:cNvSpPr/>
          <p:nvPr/>
        </p:nvSpPr>
        <p:spPr>
          <a:xfrm rot="19213405">
            <a:off x="5886888" y="1763343"/>
            <a:ext cx="1728192" cy="1584176"/>
          </a:xfrm>
          <a:prstGeom prst="triangl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32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CONTENT OF CUBITAL FOSSA</a:t>
            </a:r>
          </a:p>
        </p:txBody>
      </p:sp>
      <p:pic>
        <p:nvPicPr>
          <p:cNvPr id="8" name="Picture 8" descr="肘窝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bright="-6000" contrast="24000"/>
          </a:blip>
          <a:srcRect/>
          <a:stretch>
            <a:fillRect/>
          </a:stretch>
        </p:blipFill>
        <p:spPr>
          <a:xfrm>
            <a:off x="3276600" y="990600"/>
            <a:ext cx="2819400" cy="5522913"/>
          </a:xfr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477000" y="1905000"/>
            <a:ext cx="15167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1</a:t>
            </a:r>
            <a:r>
              <a:rPr lang="en-US" altLang="zh-CN" sz="2000" dirty="0"/>
              <a:t>. </a:t>
            </a:r>
            <a:r>
              <a:rPr lang="en-US" altLang="zh-CN" sz="2000" b="1" dirty="0">
                <a:latin typeface="Adobe Arabic" pitchFamily="18" charset="-78"/>
                <a:cs typeface="Adobe Arabic" pitchFamily="18" charset="-78"/>
              </a:rPr>
              <a:t>Median nerve</a:t>
            </a:r>
            <a:endParaRPr lang="en-US" sz="2000" b="1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477000" y="2590800"/>
            <a:ext cx="2667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2</a:t>
            </a:r>
            <a:r>
              <a:rPr lang="en-US" altLang="zh-CN" sz="2000" dirty="0"/>
              <a:t>. </a:t>
            </a:r>
            <a:r>
              <a:rPr lang="en-US" altLang="zh-CN" sz="2000" b="1" dirty="0">
                <a:latin typeface="Adobe Arabic" pitchFamily="18" charset="-78"/>
                <a:cs typeface="Adobe Arabic" pitchFamily="18" charset="-78"/>
              </a:rPr>
              <a:t>Brachial artery</a:t>
            </a:r>
          </a:p>
          <a:p>
            <a:r>
              <a:rPr lang="en-US" altLang="zh-CN" sz="2000" b="1" dirty="0">
                <a:latin typeface="Adobe Arabic" pitchFamily="18" charset="-78"/>
                <a:cs typeface="Adobe Arabic" pitchFamily="18" charset="-78"/>
              </a:rPr>
              <a:t>divides into radial   &amp; </a:t>
            </a:r>
            <a:r>
              <a:rPr lang="en-US" altLang="zh-CN" sz="2000" b="1" dirty="0" err="1">
                <a:latin typeface="Adobe Arabic" pitchFamily="18" charset="-78"/>
                <a:cs typeface="Adobe Arabic" pitchFamily="18" charset="-78"/>
              </a:rPr>
              <a:t>ulnar</a:t>
            </a:r>
            <a:r>
              <a:rPr lang="en-US" altLang="zh-CN" sz="2000" b="1" dirty="0">
                <a:latin typeface="Adobe Arabic" pitchFamily="18" charset="-78"/>
                <a:cs typeface="Adobe Arabic" pitchFamily="18" charset="-78"/>
              </a:rPr>
              <a:t> arteries.</a:t>
            </a:r>
            <a:endParaRPr lang="en-US" sz="2000" b="1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1600200"/>
            <a:ext cx="2613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n-US" altLang="zh-CN" sz="2000" b="1" dirty="0">
                <a:solidFill>
                  <a:srgbClr val="FF0000"/>
                </a:solidFill>
              </a:rPr>
              <a:t>3</a:t>
            </a:r>
            <a:r>
              <a:rPr lang="en-US" altLang="zh-CN" sz="2000" dirty="0"/>
              <a:t>. </a:t>
            </a:r>
            <a:r>
              <a:rPr lang="en-US" altLang="zh-CN" sz="2000" b="1" dirty="0">
                <a:latin typeface="Adobe Arabic" pitchFamily="18" charset="-78"/>
                <a:cs typeface="Adobe Arabic" pitchFamily="18" charset="-78"/>
              </a:rPr>
              <a:t>Biceps brachii tendon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2590800"/>
            <a:ext cx="284380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US" altLang="zh-CN" sz="2000" b="1" dirty="0">
                <a:solidFill>
                  <a:srgbClr val="FF0000"/>
                </a:solidFill>
              </a:rPr>
              <a:t>4</a:t>
            </a:r>
            <a:r>
              <a:rPr lang="en-US" altLang="zh-CN" sz="2000" dirty="0"/>
              <a:t>. </a:t>
            </a:r>
            <a:r>
              <a:rPr lang="en-US" altLang="zh-CN" sz="2000" b="1" dirty="0">
                <a:latin typeface="Adobe Arabic" pitchFamily="18" charset="-78"/>
                <a:cs typeface="Adobe Arabic" pitchFamily="18" charset="-78"/>
              </a:rPr>
              <a:t>Deep branch of   radial nerve </a:t>
            </a:r>
            <a:endParaRPr lang="zh-CN" altLang="en-US" sz="2000" b="1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881688" y="838200"/>
            <a:ext cx="3262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(From medial to lateral side)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5410200" y="2209800"/>
            <a:ext cx="114300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5181600" y="2895600"/>
            <a:ext cx="13716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613216" y="1981200"/>
            <a:ext cx="2339784" cy="1447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771800" y="2895599"/>
            <a:ext cx="1876400" cy="8382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6172200" y="5638800"/>
            <a:ext cx="12073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Adobe Arabic" pitchFamily="18" charset="-78"/>
                <a:cs typeface="Adobe Arabic" pitchFamily="18" charset="-78"/>
              </a:rPr>
              <a:t>Radial artery</a:t>
            </a:r>
            <a:endParaRPr lang="en-US" sz="2000" b="1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6172200" y="5257800"/>
            <a:ext cx="11592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Adobe Arabic" pitchFamily="18" charset="-78"/>
                <a:cs typeface="Adobe Arabic" pitchFamily="18" charset="-78"/>
              </a:rPr>
              <a:t>Ulnar artery</a:t>
            </a:r>
            <a:endParaRPr lang="en-US" sz="2000" b="1" dirty="0">
              <a:latin typeface="Adobe Arabic" pitchFamily="18" charset="-78"/>
              <a:cs typeface="Adobe Arabic" pitchFamily="18" charset="-78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4800600" y="4267200"/>
            <a:ext cx="1524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5029200" y="4191000"/>
            <a:ext cx="121920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60040" y="1556792"/>
            <a:ext cx="8676456" cy="1152128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algn="just"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Articulation</a:t>
            </a:r>
          </a:p>
          <a:p>
            <a:pPr marL="909828" lvl="1" indent="-342900" algn="just">
              <a:lnSpc>
                <a:spcPct val="80000"/>
              </a:lnSpc>
              <a:spcBef>
                <a:spcPts val="400"/>
              </a:spcBef>
              <a:buSzPct val="68000"/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Trochlea and </a:t>
            </a:r>
            <a:r>
              <a:rPr lang="en-US" sz="2200" b="1" dirty="0" err="1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capitulum</a:t>
            </a:r>
            <a:r>
              <a:rPr lang="en-US" sz="22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of the </a:t>
            </a:r>
            <a:r>
              <a:rPr lang="en-US" sz="2200" b="1" dirty="0" err="1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humerus</a:t>
            </a:r>
            <a:r>
              <a:rPr lang="en-US" sz="22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above</a:t>
            </a:r>
          </a:p>
          <a:p>
            <a:pPr marL="909828" lvl="1" indent="-342900" algn="just">
              <a:lnSpc>
                <a:spcPct val="80000"/>
              </a:lnSpc>
              <a:spcBef>
                <a:spcPts val="400"/>
              </a:spcBef>
              <a:buSzPct val="68000"/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Trochlear notch of ulna and the head of radius below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55083"/>
            <a:ext cx="9144000" cy="620688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altLang="zh-CN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ELBOW JOINT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83568" y="775163"/>
            <a:ext cx="7704856" cy="49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indent="-255588" algn="ctr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200" b="1" dirty="0">
                <a:solidFill>
                  <a:srgbClr val="00B0F0"/>
                </a:solidFill>
                <a:latin typeface="Bodoni MT Black" pitchFamily="18" charset="0"/>
                <a:ea typeface="+mj-ea"/>
                <a:cs typeface="+mj-cs"/>
              </a:rPr>
              <a:t>Synovial Hinge Joint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23728" y="3212976"/>
            <a:ext cx="4495894" cy="3456384"/>
            <a:chOff x="2123728" y="3212976"/>
            <a:chExt cx="4495894" cy="3456384"/>
          </a:xfrm>
        </p:grpSpPr>
        <p:pic>
          <p:nvPicPr>
            <p:cNvPr id="1026" name="Picture 2" descr="http://teachmeanatomy.info/wp-content/uploads/Articulations-of-the-Elbow-Join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3212976"/>
              <a:ext cx="4495894" cy="331572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705854" y="6021288"/>
              <a:ext cx="2913767" cy="6480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51520" y="1196752"/>
            <a:ext cx="8424936" cy="432048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342900" indent="-342900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The articular surfaces are covered with </a:t>
            </a:r>
            <a:r>
              <a:rPr lang="en-US" sz="2400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articular (hyaline) cartilage.</a:t>
            </a:r>
          </a:p>
          <a:p>
            <a:pPr lvl="1" algn="just"/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620688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ELBOW JOINT</a:t>
            </a:r>
          </a:p>
        </p:txBody>
      </p:sp>
      <p:pic>
        <p:nvPicPr>
          <p:cNvPr id="2050" name="Picture 2" descr="https://classconnection.s3.amazonaws.com/694/flashcards/597694/jpg/elbow_joint13112215126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4680520" cy="43513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5496" y="1052736"/>
            <a:ext cx="4392487" cy="5328592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Anteriorly: </a:t>
            </a:r>
            <a:r>
              <a:rPr lang="en-US" sz="24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attached 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Above 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en-US" sz="2000" b="1" dirty="0" smtClean="0">
                <a:latin typeface="Adobe Arabic" pitchFamily="18" charset="-78"/>
                <a:cs typeface="Adobe Arabic" pitchFamily="18" charset="-78"/>
              </a:rPr>
              <a:t>To the humerus along the upper margins of the coronoid and radial fossae and to the front of the medial and lateral epicondyles.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Below 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en-US" sz="2000" b="1" dirty="0" smtClean="0">
                <a:latin typeface="Adobe Arabic" pitchFamily="18" charset="-78"/>
                <a:cs typeface="Adobe Arabic" pitchFamily="18" charset="-78"/>
              </a:rPr>
              <a:t>To </a:t>
            </a:r>
            <a:r>
              <a:rPr lang="en-US" sz="2000" b="1" dirty="0">
                <a:latin typeface="Adobe Arabic" pitchFamily="18" charset="-78"/>
                <a:cs typeface="Adobe Arabic" pitchFamily="18" charset="-78"/>
              </a:rPr>
              <a:t>the margin of the coronoid process of the ulna and to the </a:t>
            </a:r>
            <a:r>
              <a:rPr lang="en-US" sz="2000" b="1" dirty="0" err="1">
                <a:latin typeface="Adobe Arabic" pitchFamily="18" charset="-78"/>
                <a:cs typeface="Adobe Arabic" pitchFamily="18" charset="-78"/>
              </a:rPr>
              <a:t>anular</a:t>
            </a:r>
            <a:r>
              <a:rPr lang="en-US" sz="2000" b="1" dirty="0">
                <a:latin typeface="Adobe Arabic" pitchFamily="18" charset="-78"/>
                <a:cs typeface="Adobe Arabic" pitchFamily="18" charset="-78"/>
              </a:rPr>
              <a:t> ligament, which surrounds the head of the radius.</a:t>
            </a:r>
          </a:p>
          <a:p>
            <a:pPr marL="800100" lvl="1" indent="-342900" algn="just"/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20688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CAPSULE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44008" y="1052736"/>
            <a:ext cx="4281488" cy="3657600"/>
            <a:chOff x="4648200" y="1447800"/>
            <a:chExt cx="4281488" cy="3657600"/>
          </a:xfrm>
        </p:grpSpPr>
        <p:pic>
          <p:nvPicPr>
            <p:cNvPr id="14" name="Picture 8" descr="C:\Users\user\Pictures\ffffff.jpg"/>
            <p:cNvPicPr>
              <a:picLocks noChangeAspect="1" noChangeArrowheads="1"/>
            </p:cNvPicPr>
            <p:nvPr/>
          </p:nvPicPr>
          <p:blipFill>
            <a:blip r:embed="rId3" cstate="print"/>
            <a:srcRect l="9938" t="2180" r="50311" b="8447"/>
            <a:stretch>
              <a:fillRect/>
            </a:stretch>
          </p:blipFill>
          <p:spPr bwMode="auto">
            <a:xfrm>
              <a:off x="4648200" y="1447800"/>
              <a:ext cx="4281488" cy="3657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Freeform 14"/>
            <p:cNvSpPr/>
            <p:nvPr/>
          </p:nvSpPr>
          <p:spPr>
            <a:xfrm>
              <a:off x="5445125" y="2395538"/>
              <a:ext cx="2124075" cy="2222500"/>
            </a:xfrm>
            <a:custGeom>
              <a:avLst/>
              <a:gdLst>
                <a:gd name="connsiteX0" fmla="*/ 81886 w 2124501"/>
                <a:gd name="connsiteY0" fmla="*/ 1166884 h 2222311"/>
                <a:gd name="connsiteX1" fmla="*/ 150125 w 2124501"/>
                <a:gd name="connsiteY1" fmla="*/ 825690 h 2222311"/>
                <a:gd name="connsiteX2" fmla="*/ 232012 w 2124501"/>
                <a:gd name="connsiteY2" fmla="*/ 648269 h 2222311"/>
                <a:gd name="connsiteX3" fmla="*/ 450376 w 2124501"/>
                <a:gd name="connsiteY3" fmla="*/ 498143 h 2222311"/>
                <a:gd name="connsiteX4" fmla="*/ 696036 w 2124501"/>
                <a:gd name="connsiteY4" fmla="*/ 429905 h 2222311"/>
                <a:gd name="connsiteX5" fmla="*/ 941695 w 2124501"/>
                <a:gd name="connsiteY5" fmla="*/ 266131 h 2222311"/>
                <a:gd name="connsiteX6" fmla="*/ 1078173 w 2124501"/>
                <a:gd name="connsiteY6" fmla="*/ 88711 h 2222311"/>
                <a:gd name="connsiteX7" fmla="*/ 1392071 w 2124501"/>
                <a:gd name="connsiteY7" fmla="*/ 6824 h 2222311"/>
                <a:gd name="connsiteX8" fmla="*/ 1528549 w 2124501"/>
                <a:gd name="connsiteY8" fmla="*/ 129654 h 2222311"/>
                <a:gd name="connsiteX9" fmla="*/ 1705970 w 2124501"/>
                <a:gd name="connsiteY9" fmla="*/ 348018 h 2222311"/>
                <a:gd name="connsiteX10" fmla="*/ 1883391 w 2124501"/>
                <a:gd name="connsiteY10" fmla="*/ 620973 h 2222311"/>
                <a:gd name="connsiteX11" fmla="*/ 2019868 w 2124501"/>
                <a:gd name="connsiteY11" fmla="*/ 784746 h 2222311"/>
                <a:gd name="connsiteX12" fmla="*/ 2060812 w 2124501"/>
                <a:gd name="connsiteY12" fmla="*/ 1084997 h 2222311"/>
                <a:gd name="connsiteX13" fmla="*/ 2101755 w 2124501"/>
                <a:gd name="connsiteY13" fmla="*/ 1357952 h 2222311"/>
                <a:gd name="connsiteX14" fmla="*/ 1924334 w 2124501"/>
                <a:gd name="connsiteY14" fmla="*/ 1562669 h 2222311"/>
                <a:gd name="connsiteX15" fmla="*/ 1542197 w 2124501"/>
                <a:gd name="connsiteY15" fmla="*/ 1671851 h 2222311"/>
                <a:gd name="connsiteX16" fmla="*/ 1214650 w 2124501"/>
                <a:gd name="connsiteY16" fmla="*/ 1685499 h 2222311"/>
                <a:gd name="connsiteX17" fmla="*/ 1037230 w 2124501"/>
                <a:gd name="connsiteY17" fmla="*/ 1862919 h 2222311"/>
                <a:gd name="connsiteX18" fmla="*/ 846161 w 2124501"/>
                <a:gd name="connsiteY18" fmla="*/ 2013045 h 2222311"/>
                <a:gd name="connsiteX19" fmla="*/ 832513 w 2124501"/>
                <a:gd name="connsiteY19" fmla="*/ 2135875 h 2222311"/>
                <a:gd name="connsiteX20" fmla="*/ 805218 w 2124501"/>
                <a:gd name="connsiteY20" fmla="*/ 2204114 h 2222311"/>
                <a:gd name="connsiteX21" fmla="*/ 668740 w 2124501"/>
                <a:gd name="connsiteY21" fmla="*/ 2026693 h 2222311"/>
                <a:gd name="connsiteX22" fmla="*/ 586853 w 2124501"/>
                <a:gd name="connsiteY22" fmla="*/ 1903863 h 2222311"/>
                <a:gd name="connsiteX23" fmla="*/ 368489 w 2124501"/>
                <a:gd name="connsiteY23" fmla="*/ 1876567 h 2222311"/>
                <a:gd name="connsiteX24" fmla="*/ 191068 w 2124501"/>
                <a:gd name="connsiteY24" fmla="*/ 1794681 h 2222311"/>
                <a:gd name="connsiteX25" fmla="*/ 27295 w 2124501"/>
                <a:gd name="connsiteY25" fmla="*/ 1630908 h 2222311"/>
                <a:gd name="connsiteX26" fmla="*/ 27295 w 2124501"/>
                <a:gd name="connsiteY26" fmla="*/ 1398896 h 2222311"/>
                <a:gd name="connsiteX27" fmla="*/ 68239 w 2124501"/>
                <a:gd name="connsiteY27" fmla="*/ 1112293 h 2222311"/>
                <a:gd name="connsiteX28" fmla="*/ 81886 w 2124501"/>
                <a:gd name="connsiteY28" fmla="*/ 1112293 h 222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24501" h="2222311">
                  <a:moveTo>
                    <a:pt x="81886" y="1166884"/>
                  </a:moveTo>
                  <a:cubicBezTo>
                    <a:pt x="103495" y="1039505"/>
                    <a:pt x="125104" y="912126"/>
                    <a:pt x="150125" y="825690"/>
                  </a:cubicBezTo>
                  <a:cubicBezTo>
                    <a:pt x="175146" y="739254"/>
                    <a:pt x="181970" y="702860"/>
                    <a:pt x="232012" y="648269"/>
                  </a:cubicBezTo>
                  <a:cubicBezTo>
                    <a:pt x="282054" y="593678"/>
                    <a:pt x="373039" y="534537"/>
                    <a:pt x="450376" y="498143"/>
                  </a:cubicBezTo>
                  <a:cubicBezTo>
                    <a:pt x="527713" y="461749"/>
                    <a:pt x="614150" y="468574"/>
                    <a:pt x="696036" y="429905"/>
                  </a:cubicBezTo>
                  <a:cubicBezTo>
                    <a:pt x="777922" y="391236"/>
                    <a:pt x="878006" y="322997"/>
                    <a:pt x="941695" y="266131"/>
                  </a:cubicBezTo>
                  <a:cubicBezTo>
                    <a:pt x="1005384" y="209265"/>
                    <a:pt x="1003110" y="131929"/>
                    <a:pt x="1078173" y="88711"/>
                  </a:cubicBezTo>
                  <a:cubicBezTo>
                    <a:pt x="1153236" y="45493"/>
                    <a:pt x="1317008" y="0"/>
                    <a:pt x="1392071" y="6824"/>
                  </a:cubicBezTo>
                  <a:cubicBezTo>
                    <a:pt x="1467134" y="13648"/>
                    <a:pt x="1476233" y="72788"/>
                    <a:pt x="1528549" y="129654"/>
                  </a:cubicBezTo>
                  <a:cubicBezTo>
                    <a:pt x="1580866" y="186520"/>
                    <a:pt x="1646830" y="266132"/>
                    <a:pt x="1705970" y="348018"/>
                  </a:cubicBezTo>
                  <a:cubicBezTo>
                    <a:pt x="1765110" y="429905"/>
                    <a:pt x="1831075" y="548185"/>
                    <a:pt x="1883391" y="620973"/>
                  </a:cubicBezTo>
                  <a:cubicBezTo>
                    <a:pt x="1935707" y="693761"/>
                    <a:pt x="1990298" y="707409"/>
                    <a:pt x="2019868" y="784746"/>
                  </a:cubicBezTo>
                  <a:cubicBezTo>
                    <a:pt x="2049438" y="862083"/>
                    <a:pt x="2047164" y="989463"/>
                    <a:pt x="2060812" y="1084997"/>
                  </a:cubicBezTo>
                  <a:cubicBezTo>
                    <a:pt x="2074460" y="1180531"/>
                    <a:pt x="2124501" y="1278340"/>
                    <a:pt x="2101755" y="1357952"/>
                  </a:cubicBezTo>
                  <a:cubicBezTo>
                    <a:pt x="2079009" y="1437564"/>
                    <a:pt x="2017594" y="1510353"/>
                    <a:pt x="1924334" y="1562669"/>
                  </a:cubicBezTo>
                  <a:cubicBezTo>
                    <a:pt x="1831074" y="1614985"/>
                    <a:pt x="1660478" y="1651379"/>
                    <a:pt x="1542197" y="1671851"/>
                  </a:cubicBezTo>
                  <a:cubicBezTo>
                    <a:pt x="1423916" y="1692323"/>
                    <a:pt x="1298811" y="1653654"/>
                    <a:pt x="1214650" y="1685499"/>
                  </a:cubicBezTo>
                  <a:cubicBezTo>
                    <a:pt x="1130489" y="1717344"/>
                    <a:pt x="1098645" y="1808328"/>
                    <a:pt x="1037230" y="1862919"/>
                  </a:cubicBezTo>
                  <a:cubicBezTo>
                    <a:pt x="975815" y="1917510"/>
                    <a:pt x="880280" y="1967552"/>
                    <a:pt x="846161" y="2013045"/>
                  </a:cubicBezTo>
                  <a:cubicBezTo>
                    <a:pt x="812042" y="2058538"/>
                    <a:pt x="839337" y="2104030"/>
                    <a:pt x="832513" y="2135875"/>
                  </a:cubicBezTo>
                  <a:cubicBezTo>
                    <a:pt x="825689" y="2167720"/>
                    <a:pt x="832513" y="2222311"/>
                    <a:pt x="805218" y="2204114"/>
                  </a:cubicBezTo>
                  <a:cubicBezTo>
                    <a:pt x="777923" y="2185917"/>
                    <a:pt x="705134" y="2076735"/>
                    <a:pt x="668740" y="2026693"/>
                  </a:cubicBezTo>
                  <a:cubicBezTo>
                    <a:pt x="632346" y="1976651"/>
                    <a:pt x="636895" y="1928884"/>
                    <a:pt x="586853" y="1903863"/>
                  </a:cubicBezTo>
                  <a:cubicBezTo>
                    <a:pt x="536811" y="1878842"/>
                    <a:pt x="434453" y="1894764"/>
                    <a:pt x="368489" y="1876567"/>
                  </a:cubicBezTo>
                  <a:cubicBezTo>
                    <a:pt x="302525" y="1858370"/>
                    <a:pt x="247934" y="1835624"/>
                    <a:pt x="191068" y="1794681"/>
                  </a:cubicBezTo>
                  <a:cubicBezTo>
                    <a:pt x="134202" y="1753738"/>
                    <a:pt x="54591" y="1696872"/>
                    <a:pt x="27295" y="1630908"/>
                  </a:cubicBezTo>
                  <a:cubicBezTo>
                    <a:pt x="0" y="1564944"/>
                    <a:pt x="20471" y="1485332"/>
                    <a:pt x="27295" y="1398896"/>
                  </a:cubicBezTo>
                  <a:cubicBezTo>
                    <a:pt x="34119" y="1312460"/>
                    <a:pt x="59141" y="1160060"/>
                    <a:pt x="68239" y="1112293"/>
                  </a:cubicBezTo>
                  <a:cubicBezTo>
                    <a:pt x="77337" y="1064526"/>
                    <a:pt x="81886" y="1119117"/>
                    <a:pt x="81886" y="1112293"/>
                  </a:cubicBezTo>
                </a:path>
              </a:pathLst>
            </a:cu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544616"/>
          </a:xfrm>
        </p:spPr>
        <p:txBody>
          <a:bodyPr>
            <a:normAutofit/>
          </a:bodyPr>
          <a:lstStyle/>
          <a:p>
            <a:pPr marL="0" indent="0" eaLnBrk="0" fontAlgn="base" hangingPunct="0">
              <a:spcAft>
                <a:spcPct val="0"/>
              </a:spcAft>
              <a:buClr>
                <a:schemeClr val="hlink"/>
              </a:buClr>
              <a:buNone/>
              <a:defRPr/>
            </a:pPr>
            <a:r>
              <a:rPr lang="en-US" sz="2000" b="1" i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At the end of the lecture, students should:</a:t>
            </a:r>
          </a:p>
          <a:p>
            <a:pPr lvl="1" eaLnBrk="0" fontAlgn="base" hangingPunct="0">
              <a:spcAft>
                <a:spcPct val="0"/>
              </a:spcAft>
              <a:defRPr/>
            </a:pPr>
            <a:r>
              <a:rPr lang="en-US" sz="18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Describe the attachments, actions and innervations of:</a:t>
            </a:r>
          </a:p>
          <a:p>
            <a:pPr marL="1252728" lvl="2" indent="-342900" algn="just"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Biceps brachii</a:t>
            </a:r>
          </a:p>
          <a:p>
            <a:pPr marL="1252728" lvl="2" indent="-342900" algn="just">
              <a:buFont typeface="Wingdings" pitchFamily="2" charset="2"/>
              <a:buChar char="§"/>
              <a:defRPr/>
            </a:pPr>
            <a:r>
              <a:rPr lang="en-US" sz="1800" b="1" dirty="0" err="1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Coracobrachialis</a:t>
            </a:r>
            <a:endParaRPr lang="en-US" sz="1800" b="1" dirty="0">
              <a:solidFill>
                <a:schemeClr val="accent4">
                  <a:lumMod val="25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marL="1252728" lvl="2" indent="-342900" algn="just">
              <a:buFont typeface="Wingdings" pitchFamily="2" charset="2"/>
              <a:buChar char="§"/>
              <a:defRPr/>
            </a:pPr>
            <a:r>
              <a:rPr lang="en-US" sz="1800" b="1" dirty="0" err="1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Brachialis</a:t>
            </a:r>
            <a:endParaRPr lang="en-US" sz="1800" b="1" dirty="0">
              <a:solidFill>
                <a:schemeClr val="accent4">
                  <a:lumMod val="25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marL="1252728" lvl="2" indent="-342900" algn="just"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Triceps brachii </a:t>
            </a:r>
          </a:p>
          <a:p>
            <a:pPr lvl="1" eaLnBrk="0" fontAlgn="base" hangingPunct="0">
              <a:spcAft>
                <a:spcPct val="0"/>
              </a:spcAft>
              <a:defRPr/>
            </a:pPr>
            <a:r>
              <a:rPr lang="en-US" sz="18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Demonstrate the following features of the elbow joint: </a:t>
            </a:r>
          </a:p>
          <a:p>
            <a:pPr marL="1252728" lvl="2" indent="-342900" algn="just"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Articulating bones</a:t>
            </a:r>
          </a:p>
          <a:p>
            <a:pPr marL="1252728" lvl="2" indent="-342900" algn="just"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Capsule</a:t>
            </a:r>
          </a:p>
          <a:p>
            <a:pPr marL="1252728" lvl="2" indent="-342900" algn="just"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Lateral &amp; medial collateral ligaments</a:t>
            </a:r>
          </a:p>
          <a:p>
            <a:pPr marL="1252728" lvl="2" indent="-342900" algn="just"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Synovial membrane</a:t>
            </a:r>
          </a:p>
          <a:p>
            <a:pPr lvl="1" eaLnBrk="0" fontAlgn="base" hangingPunct="0">
              <a:spcAft>
                <a:spcPct val="0"/>
              </a:spcAft>
              <a:defRPr/>
            </a:pPr>
            <a:r>
              <a:rPr lang="en-US" sz="18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Demonstrate the movements; flexion and extension of the elbow.</a:t>
            </a:r>
          </a:p>
          <a:p>
            <a:pPr lvl="1" eaLnBrk="0" fontAlgn="base" hangingPunct="0">
              <a:spcAft>
                <a:spcPct val="0"/>
              </a:spcAft>
              <a:defRPr/>
            </a:pPr>
            <a:r>
              <a:rPr lang="en-US" sz="18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List the main muscles producing the above movements.</a:t>
            </a:r>
          </a:p>
          <a:p>
            <a:pPr lvl="1" eaLnBrk="0" fontAlgn="base" hangingPunct="0">
              <a:spcAft>
                <a:spcPct val="0"/>
              </a:spcAft>
              <a:defRPr/>
            </a:pPr>
            <a:r>
              <a:rPr lang="en-US" sz="18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Define the boundaries of the cubital fossa and enumerate its contents.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7504" y="1052736"/>
            <a:ext cx="4392487" cy="396044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000" dirty="0" smtClean="0"/>
              <a:t> </a:t>
            </a:r>
            <a:r>
              <a:rPr lang="en-US" sz="24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Posteriorly: </a:t>
            </a:r>
            <a:r>
              <a:rPr lang="en-US" sz="24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attached 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Above 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To the margins of the olecranon fossa of the </a:t>
            </a:r>
            <a:r>
              <a:rPr lang="en-US" sz="2000" b="1" dirty="0" err="1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humerus</a:t>
            </a:r>
            <a:r>
              <a:rPr lang="en-US" sz="20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.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 Below 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To </a:t>
            </a:r>
            <a:r>
              <a:rPr lang="en-US" sz="2000" b="1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the upper margin and sides of the olecranon process of the ulna and to the </a:t>
            </a:r>
            <a:r>
              <a:rPr lang="en-US" sz="2000" b="1" dirty="0" err="1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anular</a:t>
            </a:r>
            <a:r>
              <a:rPr lang="en-US" sz="2000" b="1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ligament.</a:t>
            </a:r>
          </a:p>
          <a:p>
            <a:pPr marL="800100" lvl="1" indent="-342900" algn="just"/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620688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CAPSULE</a:t>
            </a:r>
          </a:p>
        </p:txBody>
      </p:sp>
      <p:pic>
        <p:nvPicPr>
          <p:cNvPr id="8" name="Picture 9" descr="C:\Users\user\Pictures\ffffff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54968" t="4224" r="7764" b="8583"/>
          <a:stretch>
            <a:fillRect/>
          </a:stretch>
        </p:blipFill>
        <p:spPr>
          <a:xfrm>
            <a:off x="4594100" y="1052736"/>
            <a:ext cx="4370388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eeform 8"/>
          <p:cNvSpPr/>
          <p:nvPr/>
        </p:nvSpPr>
        <p:spPr>
          <a:xfrm>
            <a:off x="6049838" y="2267174"/>
            <a:ext cx="2087562" cy="1665287"/>
          </a:xfrm>
          <a:custGeom>
            <a:avLst/>
            <a:gdLst>
              <a:gd name="connsiteX0" fmla="*/ 31845 w 2088107"/>
              <a:gd name="connsiteY0" fmla="*/ 1003110 h 1665027"/>
              <a:gd name="connsiteX1" fmla="*/ 250209 w 2088107"/>
              <a:gd name="connsiteY1" fmla="*/ 1016758 h 1665027"/>
              <a:gd name="connsiteX2" fmla="*/ 359391 w 2088107"/>
              <a:gd name="connsiteY2" fmla="*/ 962167 h 1665027"/>
              <a:gd name="connsiteX3" fmla="*/ 386687 w 2088107"/>
              <a:gd name="connsiteY3" fmla="*/ 730155 h 1665027"/>
              <a:gd name="connsiteX4" fmla="*/ 468573 w 2088107"/>
              <a:gd name="connsiteY4" fmla="*/ 484495 h 1665027"/>
              <a:gd name="connsiteX5" fmla="*/ 536812 w 2088107"/>
              <a:gd name="connsiteY5" fmla="*/ 279779 h 1665027"/>
              <a:gd name="connsiteX6" fmla="*/ 686938 w 2088107"/>
              <a:gd name="connsiteY6" fmla="*/ 129653 h 1665027"/>
              <a:gd name="connsiteX7" fmla="*/ 809767 w 2088107"/>
              <a:gd name="connsiteY7" fmla="*/ 47767 h 1665027"/>
              <a:gd name="connsiteX8" fmla="*/ 1014484 w 2088107"/>
              <a:gd name="connsiteY8" fmla="*/ 6824 h 1665027"/>
              <a:gd name="connsiteX9" fmla="*/ 1205552 w 2088107"/>
              <a:gd name="connsiteY9" fmla="*/ 88710 h 1665027"/>
              <a:gd name="connsiteX10" fmla="*/ 1382973 w 2088107"/>
              <a:gd name="connsiteY10" fmla="*/ 293427 h 1665027"/>
              <a:gd name="connsiteX11" fmla="*/ 1410269 w 2088107"/>
              <a:gd name="connsiteY11" fmla="*/ 580030 h 1665027"/>
              <a:gd name="connsiteX12" fmla="*/ 1410269 w 2088107"/>
              <a:gd name="connsiteY12" fmla="*/ 784746 h 1665027"/>
              <a:gd name="connsiteX13" fmla="*/ 1478508 w 2088107"/>
              <a:gd name="connsiteY13" fmla="*/ 907576 h 1665027"/>
              <a:gd name="connsiteX14" fmla="*/ 1614985 w 2088107"/>
              <a:gd name="connsiteY14" fmla="*/ 975815 h 1665027"/>
              <a:gd name="connsiteX15" fmla="*/ 1846997 w 2088107"/>
              <a:gd name="connsiteY15" fmla="*/ 948519 h 1665027"/>
              <a:gd name="connsiteX16" fmla="*/ 1942532 w 2088107"/>
              <a:gd name="connsiteY16" fmla="*/ 893928 h 1665027"/>
              <a:gd name="connsiteX17" fmla="*/ 2010770 w 2088107"/>
              <a:gd name="connsiteY17" fmla="*/ 989462 h 1665027"/>
              <a:gd name="connsiteX18" fmla="*/ 2079009 w 2088107"/>
              <a:gd name="connsiteY18" fmla="*/ 1112292 h 1665027"/>
              <a:gd name="connsiteX19" fmla="*/ 2065361 w 2088107"/>
              <a:gd name="connsiteY19" fmla="*/ 1262418 h 1665027"/>
              <a:gd name="connsiteX20" fmla="*/ 1997123 w 2088107"/>
              <a:gd name="connsiteY20" fmla="*/ 1439839 h 1665027"/>
              <a:gd name="connsiteX21" fmla="*/ 1874293 w 2088107"/>
              <a:gd name="connsiteY21" fmla="*/ 1562668 h 1665027"/>
              <a:gd name="connsiteX22" fmla="*/ 1765111 w 2088107"/>
              <a:gd name="connsiteY22" fmla="*/ 1658203 h 1665027"/>
              <a:gd name="connsiteX23" fmla="*/ 1232848 w 2088107"/>
              <a:gd name="connsiteY23" fmla="*/ 1603612 h 1665027"/>
              <a:gd name="connsiteX24" fmla="*/ 1110018 w 2088107"/>
              <a:gd name="connsiteY24" fmla="*/ 1357952 h 1665027"/>
              <a:gd name="connsiteX25" fmla="*/ 1137314 w 2088107"/>
              <a:gd name="connsiteY25" fmla="*/ 1125940 h 1665027"/>
              <a:gd name="connsiteX26" fmla="*/ 1178257 w 2088107"/>
              <a:gd name="connsiteY26" fmla="*/ 880280 h 1665027"/>
              <a:gd name="connsiteX27" fmla="*/ 1232848 w 2088107"/>
              <a:gd name="connsiteY27" fmla="*/ 648268 h 1665027"/>
              <a:gd name="connsiteX28" fmla="*/ 1232848 w 2088107"/>
              <a:gd name="connsiteY28" fmla="*/ 498143 h 1665027"/>
              <a:gd name="connsiteX29" fmla="*/ 1069075 w 2088107"/>
              <a:gd name="connsiteY29" fmla="*/ 443552 h 1665027"/>
              <a:gd name="connsiteX30" fmla="*/ 918949 w 2088107"/>
              <a:gd name="connsiteY30" fmla="*/ 498143 h 1665027"/>
              <a:gd name="connsiteX31" fmla="*/ 768824 w 2088107"/>
              <a:gd name="connsiteY31" fmla="*/ 457200 h 1665027"/>
              <a:gd name="connsiteX32" fmla="*/ 550460 w 2088107"/>
              <a:gd name="connsiteY32" fmla="*/ 470848 h 1665027"/>
              <a:gd name="connsiteX33" fmla="*/ 536812 w 2088107"/>
              <a:gd name="connsiteY33" fmla="*/ 702859 h 1665027"/>
              <a:gd name="connsiteX34" fmla="*/ 495869 w 2088107"/>
              <a:gd name="connsiteY34" fmla="*/ 730155 h 1665027"/>
              <a:gd name="connsiteX35" fmla="*/ 550460 w 2088107"/>
              <a:gd name="connsiteY35" fmla="*/ 880280 h 1665027"/>
              <a:gd name="connsiteX36" fmla="*/ 550460 w 2088107"/>
              <a:gd name="connsiteY36" fmla="*/ 1071349 h 1665027"/>
              <a:gd name="connsiteX37" fmla="*/ 550460 w 2088107"/>
              <a:gd name="connsiteY37" fmla="*/ 1194179 h 1665027"/>
              <a:gd name="connsiteX38" fmla="*/ 536812 w 2088107"/>
              <a:gd name="connsiteY38" fmla="*/ 1276065 h 1665027"/>
              <a:gd name="connsiteX39" fmla="*/ 468573 w 2088107"/>
              <a:gd name="connsiteY39" fmla="*/ 1330656 h 1665027"/>
              <a:gd name="connsiteX40" fmla="*/ 413982 w 2088107"/>
              <a:gd name="connsiteY40" fmla="*/ 1426191 h 1665027"/>
              <a:gd name="connsiteX41" fmla="*/ 318448 w 2088107"/>
              <a:gd name="connsiteY41" fmla="*/ 1439839 h 1665027"/>
              <a:gd name="connsiteX42" fmla="*/ 209266 w 2088107"/>
              <a:gd name="connsiteY42" fmla="*/ 1494430 h 1665027"/>
              <a:gd name="connsiteX43" fmla="*/ 113732 w 2088107"/>
              <a:gd name="connsiteY43" fmla="*/ 1398895 h 1665027"/>
              <a:gd name="connsiteX44" fmla="*/ 72788 w 2088107"/>
              <a:gd name="connsiteY44" fmla="*/ 1276065 h 1665027"/>
              <a:gd name="connsiteX45" fmla="*/ 59140 w 2088107"/>
              <a:gd name="connsiteY45" fmla="*/ 1125940 h 1665027"/>
              <a:gd name="connsiteX46" fmla="*/ 31845 w 2088107"/>
              <a:gd name="connsiteY46" fmla="*/ 1003110 h 16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088107" h="1665027">
                <a:moveTo>
                  <a:pt x="31845" y="1003110"/>
                </a:moveTo>
                <a:cubicBezTo>
                  <a:pt x="63690" y="984913"/>
                  <a:pt x="195618" y="1023582"/>
                  <a:pt x="250209" y="1016758"/>
                </a:cubicBezTo>
                <a:cubicBezTo>
                  <a:pt x="304800" y="1009934"/>
                  <a:pt x="336645" y="1009934"/>
                  <a:pt x="359391" y="962167"/>
                </a:cubicBezTo>
                <a:cubicBezTo>
                  <a:pt x="382137" y="914400"/>
                  <a:pt x="368490" y="809767"/>
                  <a:pt x="386687" y="730155"/>
                </a:cubicBezTo>
                <a:cubicBezTo>
                  <a:pt x="404884" y="650543"/>
                  <a:pt x="468573" y="484495"/>
                  <a:pt x="468573" y="484495"/>
                </a:cubicBezTo>
                <a:cubicBezTo>
                  <a:pt x="493594" y="409432"/>
                  <a:pt x="500418" y="338919"/>
                  <a:pt x="536812" y="279779"/>
                </a:cubicBezTo>
                <a:cubicBezTo>
                  <a:pt x="573206" y="220639"/>
                  <a:pt x="641446" y="168322"/>
                  <a:pt x="686938" y="129653"/>
                </a:cubicBezTo>
                <a:cubicBezTo>
                  <a:pt x="732430" y="90984"/>
                  <a:pt x="755176" y="68238"/>
                  <a:pt x="809767" y="47767"/>
                </a:cubicBezTo>
                <a:cubicBezTo>
                  <a:pt x="864358" y="27296"/>
                  <a:pt x="948520" y="0"/>
                  <a:pt x="1014484" y="6824"/>
                </a:cubicBezTo>
                <a:cubicBezTo>
                  <a:pt x="1080448" y="13648"/>
                  <a:pt x="1144137" y="40943"/>
                  <a:pt x="1205552" y="88710"/>
                </a:cubicBezTo>
                <a:cubicBezTo>
                  <a:pt x="1266967" y="136477"/>
                  <a:pt x="1348854" y="211540"/>
                  <a:pt x="1382973" y="293427"/>
                </a:cubicBezTo>
                <a:cubicBezTo>
                  <a:pt x="1417092" y="375314"/>
                  <a:pt x="1405720" y="498144"/>
                  <a:pt x="1410269" y="580030"/>
                </a:cubicBezTo>
                <a:cubicBezTo>
                  <a:pt x="1414818" y="661916"/>
                  <a:pt x="1398896" y="730155"/>
                  <a:pt x="1410269" y="784746"/>
                </a:cubicBezTo>
                <a:cubicBezTo>
                  <a:pt x="1421642" y="839337"/>
                  <a:pt x="1444389" y="875731"/>
                  <a:pt x="1478508" y="907576"/>
                </a:cubicBezTo>
                <a:cubicBezTo>
                  <a:pt x="1512627" y="939421"/>
                  <a:pt x="1553570" y="968991"/>
                  <a:pt x="1614985" y="975815"/>
                </a:cubicBezTo>
                <a:cubicBezTo>
                  <a:pt x="1676400" y="982639"/>
                  <a:pt x="1792406" y="962167"/>
                  <a:pt x="1846997" y="948519"/>
                </a:cubicBezTo>
                <a:cubicBezTo>
                  <a:pt x="1901588" y="934871"/>
                  <a:pt x="1915236" y="887104"/>
                  <a:pt x="1942532" y="893928"/>
                </a:cubicBezTo>
                <a:cubicBezTo>
                  <a:pt x="1969828" y="900752"/>
                  <a:pt x="1988024" y="953068"/>
                  <a:pt x="2010770" y="989462"/>
                </a:cubicBezTo>
                <a:cubicBezTo>
                  <a:pt x="2033516" y="1025856"/>
                  <a:pt x="2069911" y="1066799"/>
                  <a:pt x="2079009" y="1112292"/>
                </a:cubicBezTo>
                <a:cubicBezTo>
                  <a:pt x="2088107" y="1157785"/>
                  <a:pt x="2079009" y="1207827"/>
                  <a:pt x="2065361" y="1262418"/>
                </a:cubicBezTo>
                <a:cubicBezTo>
                  <a:pt x="2051713" y="1317009"/>
                  <a:pt x="2028968" y="1389797"/>
                  <a:pt x="1997123" y="1439839"/>
                </a:cubicBezTo>
                <a:cubicBezTo>
                  <a:pt x="1965278" y="1489881"/>
                  <a:pt x="1912962" y="1526274"/>
                  <a:pt x="1874293" y="1562668"/>
                </a:cubicBezTo>
                <a:cubicBezTo>
                  <a:pt x="1835624" y="1599062"/>
                  <a:pt x="1872019" y="1651379"/>
                  <a:pt x="1765111" y="1658203"/>
                </a:cubicBezTo>
                <a:cubicBezTo>
                  <a:pt x="1658204" y="1665027"/>
                  <a:pt x="1342030" y="1653654"/>
                  <a:pt x="1232848" y="1603612"/>
                </a:cubicBezTo>
                <a:cubicBezTo>
                  <a:pt x="1123666" y="1553570"/>
                  <a:pt x="1125940" y="1437564"/>
                  <a:pt x="1110018" y="1357952"/>
                </a:cubicBezTo>
                <a:cubicBezTo>
                  <a:pt x="1094096" y="1278340"/>
                  <a:pt x="1125941" y="1205552"/>
                  <a:pt x="1137314" y="1125940"/>
                </a:cubicBezTo>
                <a:cubicBezTo>
                  <a:pt x="1148687" y="1046328"/>
                  <a:pt x="1162335" y="959892"/>
                  <a:pt x="1178257" y="880280"/>
                </a:cubicBezTo>
                <a:cubicBezTo>
                  <a:pt x="1194179" y="800668"/>
                  <a:pt x="1223750" y="711957"/>
                  <a:pt x="1232848" y="648268"/>
                </a:cubicBezTo>
                <a:cubicBezTo>
                  <a:pt x="1241946" y="584579"/>
                  <a:pt x="1260143" y="532262"/>
                  <a:pt x="1232848" y="498143"/>
                </a:cubicBezTo>
                <a:cubicBezTo>
                  <a:pt x="1205553" y="464024"/>
                  <a:pt x="1121391" y="443552"/>
                  <a:pt x="1069075" y="443552"/>
                </a:cubicBezTo>
                <a:cubicBezTo>
                  <a:pt x="1016759" y="443552"/>
                  <a:pt x="968991" y="495868"/>
                  <a:pt x="918949" y="498143"/>
                </a:cubicBezTo>
                <a:cubicBezTo>
                  <a:pt x="868907" y="500418"/>
                  <a:pt x="830239" y="461749"/>
                  <a:pt x="768824" y="457200"/>
                </a:cubicBezTo>
                <a:cubicBezTo>
                  <a:pt x="707409" y="452651"/>
                  <a:pt x="589129" y="429905"/>
                  <a:pt x="550460" y="470848"/>
                </a:cubicBezTo>
                <a:cubicBezTo>
                  <a:pt x="511791" y="511791"/>
                  <a:pt x="545911" y="659641"/>
                  <a:pt x="536812" y="702859"/>
                </a:cubicBezTo>
                <a:cubicBezTo>
                  <a:pt x="527713" y="746077"/>
                  <a:pt x="493594" y="700585"/>
                  <a:pt x="495869" y="730155"/>
                </a:cubicBezTo>
                <a:cubicBezTo>
                  <a:pt x="498144" y="759725"/>
                  <a:pt x="541362" y="823414"/>
                  <a:pt x="550460" y="880280"/>
                </a:cubicBezTo>
                <a:cubicBezTo>
                  <a:pt x="559558" y="937146"/>
                  <a:pt x="550460" y="1071349"/>
                  <a:pt x="550460" y="1071349"/>
                </a:cubicBezTo>
                <a:cubicBezTo>
                  <a:pt x="550460" y="1123665"/>
                  <a:pt x="552735" y="1160060"/>
                  <a:pt x="550460" y="1194179"/>
                </a:cubicBezTo>
                <a:cubicBezTo>
                  <a:pt x="548185" y="1228298"/>
                  <a:pt x="550460" y="1253319"/>
                  <a:pt x="536812" y="1276065"/>
                </a:cubicBezTo>
                <a:cubicBezTo>
                  <a:pt x="523164" y="1298811"/>
                  <a:pt x="489045" y="1305635"/>
                  <a:pt x="468573" y="1330656"/>
                </a:cubicBezTo>
                <a:cubicBezTo>
                  <a:pt x="448101" y="1355677"/>
                  <a:pt x="439003" y="1407994"/>
                  <a:pt x="413982" y="1426191"/>
                </a:cubicBezTo>
                <a:cubicBezTo>
                  <a:pt x="388961" y="1444388"/>
                  <a:pt x="352567" y="1428466"/>
                  <a:pt x="318448" y="1439839"/>
                </a:cubicBezTo>
                <a:cubicBezTo>
                  <a:pt x="284329" y="1451212"/>
                  <a:pt x="243385" y="1501254"/>
                  <a:pt x="209266" y="1494430"/>
                </a:cubicBezTo>
                <a:cubicBezTo>
                  <a:pt x="175147" y="1487606"/>
                  <a:pt x="136478" y="1435289"/>
                  <a:pt x="113732" y="1398895"/>
                </a:cubicBezTo>
                <a:cubicBezTo>
                  <a:pt x="90986" y="1362501"/>
                  <a:pt x="81887" y="1321557"/>
                  <a:pt x="72788" y="1276065"/>
                </a:cubicBezTo>
                <a:cubicBezTo>
                  <a:pt x="63689" y="1230573"/>
                  <a:pt x="61415" y="1173707"/>
                  <a:pt x="59140" y="1125940"/>
                </a:cubicBezTo>
                <a:cubicBezTo>
                  <a:pt x="56865" y="1078173"/>
                  <a:pt x="0" y="1021307"/>
                  <a:pt x="31845" y="100311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7504" y="1594982"/>
            <a:ext cx="4104456" cy="4752528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2628" indent="-342900" algn="just">
              <a:buFont typeface="Wingdings" pitchFamily="2" charset="2"/>
              <a:buChar char="§"/>
              <a:defRPr/>
            </a:pP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Triangular in shape:</a:t>
            </a:r>
          </a:p>
          <a:p>
            <a:pPr marL="452628" indent="-342900" algn="just"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Apex </a:t>
            </a:r>
          </a:p>
          <a:p>
            <a:pPr marL="909828" lvl="1" indent="-342900" algn="just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Attached to the lateral epicondyle of humerus</a:t>
            </a:r>
          </a:p>
          <a:p>
            <a:pPr marL="452628" indent="-342900" algn="just"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Base </a:t>
            </a:r>
          </a:p>
          <a:p>
            <a:pPr marL="909828" lvl="1" indent="-342900" algn="just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Attached </a:t>
            </a:r>
            <a:r>
              <a:rPr lang="en-US" sz="2000" b="1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to the upper margin of annular ligament. </a:t>
            </a:r>
          </a:p>
          <a:p>
            <a:pPr marL="457200" lvl="2" algn="just">
              <a:buFont typeface="Wingdings" pitchFamily="2" charset="2"/>
              <a:buChar char="Ø"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620688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LIGAMENTS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7504" y="908720"/>
            <a:ext cx="5760640" cy="46166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Lateral </a:t>
            </a:r>
            <a:r>
              <a:rPr lang="en-US" sz="24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R</a:t>
            </a:r>
            <a:r>
              <a:rPr lang="en-US" sz="24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adial Collateral</a:t>
            </a:r>
            <a:r>
              <a:rPr lang="en-US" sz="24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) </a:t>
            </a:r>
            <a:r>
              <a:rPr lang="en-US" sz="24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Ligament </a:t>
            </a:r>
            <a:endParaRPr lang="en-US" sz="2400" b="1" dirty="0">
              <a:solidFill>
                <a:srgbClr val="C0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0" name="Picture 5" descr="C:\Users\user\Pictures\..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55976" y="1628801"/>
            <a:ext cx="4680520" cy="3344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644008" y="4581128"/>
            <a:ext cx="1512168" cy="369332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1" y="1417168"/>
            <a:ext cx="8784976" cy="2371871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2628" lvl="1" indent="-342900" algn="just"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Anterior strong cord-like band: </a:t>
            </a:r>
          </a:p>
          <a:p>
            <a:pPr marL="909828" lvl="1" indent="-342900" algn="just"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Between medial epicondyle and the coronoid process of ulna</a:t>
            </a:r>
          </a:p>
          <a:p>
            <a:pPr marL="452628" lvl="1" indent="-342900" algn="just"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Posterior weaker fan-like band: </a:t>
            </a:r>
          </a:p>
          <a:p>
            <a:pPr marL="800100" lvl="2" indent="-342900" algn="just" eaLnBrk="0" hangingPunct="0"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Between medial epicondyle and the olecranon process of ulna</a:t>
            </a:r>
          </a:p>
          <a:p>
            <a:pPr marL="452628" lvl="1" indent="-342900" algn="just"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Transverse band: </a:t>
            </a:r>
          </a:p>
          <a:p>
            <a:pPr marL="800100" lvl="2" indent="-342900" algn="just" eaLnBrk="0" hangingPunct="0"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Passes between the anterior and posterior bands</a:t>
            </a:r>
          </a:p>
          <a:p>
            <a:pPr marL="457200" lvl="2" algn="just">
              <a:buFont typeface="Wingdings" pitchFamily="2" charset="2"/>
              <a:buChar char="Ø"/>
            </a:pPr>
            <a:endParaRPr lang="en-US" sz="20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620688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LIGAMENTS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7504" y="764704"/>
            <a:ext cx="5760640" cy="46166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Medial (Ulnar Collateral) Ligament </a:t>
            </a:r>
          </a:p>
        </p:txBody>
      </p:sp>
      <p:pic>
        <p:nvPicPr>
          <p:cNvPr id="6" name="Picture 4" descr="C:\Users\user\Pictures\f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0680" y="3789040"/>
            <a:ext cx="5082639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1340768"/>
            <a:ext cx="4641002" cy="2592288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452628" indent="-342900" algn="just">
              <a:buFont typeface="Courier New" pitchFamily="49" charset="0"/>
              <a:buChar char="o"/>
              <a:defRPr/>
            </a:pP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This lines the capsule and covers fatty pads in the floors of the coronoid, radial, and olecranon fossae.</a:t>
            </a:r>
          </a:p>
          <a:p>
            <a:pPr marL="109728" algn="just">
              <a:defRPr/>
            </a:pPr>
            <a:endParaRPr lang="en-US" sz="2400" b="1" dirty="0">
              <a:latin typeface="Adobe Arabic" pitchFamily="18" charset="-78"/>
              <a:cs typeface="Adobe Arabic" pitchFamily="18" charset="-78"/>
            </a:endParaRPr>
          </a:p>
          <a:p>
            <a:pPr marL="452628" indent="-342900" algn="just">
              <a:buFont typeface="Courier New" pitchFamily="49" charset="0"/>
              <a:buChar char="o"/>
              <a:defRPr/>
            </a:pP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Is </a:t>
            </a:r>
            <a:r>
              <a:rPr lang="en-US" sz="2400" b="1" dirty="0">
                <a:latin typeface="Adobe Arabic" pitchFamily="18" charset="-78"/>
                <a:cs typeface="Adobe Arabic" pitchFamily="18" charset="-78"/>
              </a:rPr>
              <a:t>continuous below with synovial membrane of the superior radio-ulnar joint</a:t>
            </a:r>
          </a:p>
          <a:p>
            <a:pPr lvl="2" algn="just">
              <a:buFont typeface="Wingdings" pitchFamily="2" charset="2"/>
              <a:buChar char="v"/>
            </a:pPr>
            <a:endParaRPr lang="en-US" sz="2000" dirty="0" smtClean="0">
              <a:solidFill>
                <a:srgbClr val="C00000"/>
              </a:solidFill>
            </a:endParaRPr>
          </a:p>
          <a:p>
            <a:pPr lvl="2" algn="just">
              <a:buFont typeface="Wingdings" pitchFamily="2" charset="2"/>
              <a:buChar char="v"/>
            </a:pPr>
            <a:endParaRPr lang="en-US" sz="2000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620688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SYNOVIAL MEMBRANE</a:t>
            </a:r>
          </a:p>
        </p:txBody>
      </p:sp>
      <p:pic>
        <p:nvPicPr>
          <p:cNvPr id="6" name="Picture 6" descr="C:\Documents and Settings\Free User\My Documents\My Pictures\Pictur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2227" y="1237402"/>
            <a:ext cx="3969527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File014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t="7375" r="15314" b="3705"/>
          <a:stretch>
            <a:fillRect/>
          </a:stretch>
        </p:blipFill>
        <p:spPr>
          <a:xfrm>
            <a:off x="5076056" y="4142836"/>
            <a:ext cx="3002164" cy="231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7812360" y="2420888"/>
            <a:ext cx="936104" cy="369332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7504" y="980728"/>
            <a:ext cx="4176464" cy="4968552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2628" indent="-342900">
              <a:buFont typeface="Wingdings" pitchFamily="2" charset="2"/>
              <a:buChar char="§"/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Anterior:</a:t>
            </a:r>
            <a:r>
              <a:rPr lang="en-US" sz="2200" b="1" dirty="0" smtClean="0">
                <a:latin typeface="Adobe Arabic" pitchFamily="18" charset="-78"/>
                <a:cs typeface="Adobe Arabic" pitchFamily="18" charset="-78"/>
              </a:rPr>
              <a:t> </a:t>
            </a:r>
          </a:p>
          <a:p>
            <a:pPr marL="909828" lvl="1" indent="-342900"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Adobe Arabic" pitchFamily="18" charset="-78"/>
                <a:cs typeface="Adobe Arabic" pitchFamily="18" charset="-78"/>
              </a:rPr>
              <a:t>Brachialis</a:t>
            </a:r>
          </a:p>
          <a:p>
            <a:pPr marL="909828" lvl="1" indent="-342900"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Adobe Arabic" pitchFamily="18" charset="-78"/>
                <a:cs typeface="Adobe Arabic" pitchFamily="18" charset="-78"/>
              </a:rPr>
              <a:t>Tendon of Biceps</a:t>
            </a:r>
          </a:p>
          <a:p>
            <a:pPr marL="909828" lvl="1" indent="-342900"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Adobe Arabic" pitchFamily="18" charset="-78"/>
                <a:cs typeface="Adobe Arabic" pitchFamily="18" charset="-78"/>
              </a:rPr>
              <a:t>Median nerve</a:t>
            </a:r>
          </a:p>
          <a:p>
            <a:pPr marL="909828" lvl="1" indent="-342900"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Adobe Arabic" pitchFamily="18" charset="-78"/>
                <a:cs typeface="Adobe Arabic" pitchFamily="18" charset="-78"/>
              </a:rPr>
              <a:t>Brachial artery</a:t>
            </a:r>
          </a:p>
          <a:p>
            <a:pPr marL="452628" indent="-342900"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Posterior: </a:t>
            </a:r>
          </a:p>
          <a:p>
            <a:pPr marL="909828" lvl="1" indent="-342900">
              <a:buFont typeface="Arial" pitchFamily="34" charset="0"/>
              <a:buChar char="•"/>
              <a:defRPr/>
            </a:pPr>
            <a:r>
              <a:rPr lang="en-US" sz="2000" b="1" dirty="0">
                <a:latin typeface="Adobe Arabic" pitchFamily="18" charset="-78"/>
                <a:cs typeface="Adobe Arabic" pitchFamily="18" charset="-78"/>
              </a:rPr>
              <a:t>Triceps muscle</a:t>
            </a:r>
          </a:p>
          <a:p>
            <a:pPr marL="909828" lvl="1" indent="-342900">
              <a:buFont typeface="Arial" pitchFamily="34" charset="0"/>
              <a:buChar char="•"/>
              <a:defRPr/>
            </a:pPr>
            <a:r>
              <a:rPr lang="en-US" sz="2000" b="1" dirty="0">
                <a:latin typeface="Adobe Arabic" pitchFamily="18" charset="-78"/>
                <a:cs typeface="Adobe Arabic" pitchFamily="18" charset="-78"/>
              </a:rPr>
              <a:t>Small bursa intervening</a:t>
            </a:r>
          </a:p>
          <a:p>
            <a:pPr marL="452628" indent="-342900"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Lateral: </a:t>
            </a:r>
          </a:p>
          <a:p>
            <a:pPr marL="909828" lvl="1" indent="-342900">
              <a:buFont typeface="Arial" pitchFamily="34" charset="0"/>
              <a:buChar char="•"/>
              <a:defRPr/>
            </a:pPr>
            <a:r>
              <a:rPr lang="en-US" sz="2000" b="1" dirty="0">
                <a:latin typeface="Adobe Arabic" pitchFamily="18" charset="-78"/>
                <a:cs typeface="Adobe Arabic" pitchFamily="18" charset="-78"/>
              </a:rPr>
              <a:t>Common extensor tendon</a:t>
            </a:r>
          </a:p>
          <a:p>
            <a:pPr marL="909828" lvl="1" indent="-342900">
              <a:buFont typeface="Arial" pitchFamily="34" charset="0"/>
              <a:buChar char="•"/>
              <a:defRPr/>
            </a:pPr>
            <a:r>
              <a:rPr lang="en-US" sz="2000" b="1" dirty="0">
                <a:latin typeface="Adobe Arabic" pitchFamily="18" charset="-78"/>
                <a:cs typeface="Adobe Arabic" pitchFamily="18" charset="-78"/>
              </a:rPr>
              <a:t>The supinator</a:t>
            </a:r>
          </a:p>
          <a:p>
            <a:pPr marL="452628" indent="-342900"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Medial: </a:t>
            </a:r>
          </a:p>
          <a:p>
            <a:pPr marL="909828" lvl="1" indent="-342900">
              <a:buFont typeface="Arial" pitchFamily="34" charset="0"/>
              <a:buChar char="•"/>
              <a:defRPr/>
            </a:pPr>
            <a:r>
              <a:rPr lang="en-US" sz="2000" b="1" dirty="0">
                <a:latin typeface="Adobe Arabic" pitchFamily="18" charset="-78"/>
                <a:cs typeface="Adobe Arabic" pitchFamily="18" charset="-78"/>
              </a:rPr>
              <a:t>Ulnar nerve</a:t>
            </a:r>
          </a:p>
          <a:p>
            <a:pPr lvl="2"/>
            <a:endParaRPr lang="en-US" sz="2000" dirty="0" smtClean="0">
              <a:solidFill>
                <a:srgbClr val="C00000"/>
              </a:solidFill>
            </a:endParaRPr>
          </a:p>
          <a:p>
            <a:pPr lvl="2">
              <a:buFont typeface="Wingdings" pitchFamily="2" charset="2"/>
              <a:buChar char="ü"/>
            </a:pPr>
            <a:endParaRPr lang="en-US" sz="2000" dirty="0" smtClean="0">
              <a:solidFill>
                <a:srgbClr val="C00000"/>
              </a:solidFill>
            </a:endParaRPr>
          </a:p>
          <a:p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620688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RELATIONS</a:t>
            </a:r>
          </a:p>
        </p:txBody>
      </p:sp>
      <p:pic>
        <p:nvPicPr>
          <p:cNvPr id="8" name="Picture 9" descr="C:\Users\user\Pictures\mnmn - Copy.jpg"/>
          <p:cNvPicPr>
            <a:picLocks noChangeAspect="1" noChangeArrowheads="1"/>
          </p:cNvPicPr>
          <p:nvPr/>
        </p:nvPicPr>
        <p:blipFill>
          <a:blip r:embed="rId3" cstate="print"/>
          <a:srcRect l="3773" t="360" r="3773" b="9526"/>
          <a:stretch>
            <a:fillRect/>
          </a:stretch>
        </p:blipFill>
        <p:spPr>
          <a:xfrm>
            <a:off x="4204146" y="836712"/>
            <a:ext cx="483235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8"/>
          <p:cNvSpPr/>
          <p:nvPr/>
        </p:nvSpPr>
        <p:spPr>
          <a:xfrm>
            <a:off x="4432746" y="2055912"/>
            <a:ext cx="1066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32746" y="2817912"/>
            <a:ext cx="1219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0" y="1196752"/>
            <a:ext cx="4785018" cy="5184576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2628" indent="-342900"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Flexion </a:t>
            </a:r>
          </a:p>
          <a:p>
            <a:pPr marL="909828" lvl="1" indent="-342900">
              <a:buFont typeface="Arial" pitchFamily="34" charset="0"/>
              <a:buChar char="•"/>
              <a:defRPr/>
            </a:pPr>
            <a:r>
              <a:rPr lang="en-US" sz="2000" b="1" dirty="0">
                <a:latin typeface="Adobe Arabic" pitchFamily="18" charset="-78"/>
                <a:cs typeface="Adobe Arabic" pitchFamily="18" charset="-78"/>
              </a:rPr>
              <a:t>Is limited by the anterior surfaces of the forearm and arm coming into contact. </a:t>
            </a:r>
          </a:p>
          <a:p>
            <a:pPr marL="452628" lvl="1" indent="-342900"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Extension </a:t>
            </a:r>
          </a:p>
          <a:p>
            <a:pPr marL="909828" lvl="1" indent="-342900">
              <a:buFont typeface="Arial" pitchFamily="34" charset="0"/>
              <a:buChar char="•"/>
              <a:defRPr/>
            </a:pPr>
            <a:r>
              <a:rPr lang="en-US" sz="2000" b="1" dirty="0">
                <a:latin typeface="Adobe Arabic" pitchFamily="18" charset="-78"/>
                <a:cs typeface="Adobe Arabic" pitchFamily="18" charset="-78"/>
              </a:rPr>
              <a:t>Is limited by the tension of the anterior ligament and the </a:t>
            </a:r>
            <a:r>
              <a:rPr lang="en-US" sz="2000" b="1" dirty="0" err="1">
                <a:latin typeface="Adobe Arabic" pitchFamily="18" charset="-78"/>
                <a:cs typeface="Adobe Arabic" pitchFamily="18" charset="-78"/>
              </a:rPr>
              <a:t>brachialis</a:t>
            </a:r>
            <a:r>
              <a:rPr lang="en-US" sz="2000" b="1" dirty="0">
                <a:latin typeface="Adobe Arabic" pitchFamily="18" charset="-78"/>
                <a:cs typeface="Adobe Arabic" pitchFamily="18" charset="-78"/>
              </a:rPr>
              <a:t> muscle. </a:t>
            </a:r>
          </a:p>
          <a:p>
            <a:pPr marL="452628" indent="-342900"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The joint is supplied by branches from the:</a:t>
            </a:r>
          </a:p>
          <a:p>
            <a:pPr marL="909828" lvl="1" indent="-342900">
              <a:buFont typeface="Arial" pitchFamily="34" charset="0"/>
              <a:buChar char="•"/>
              <a:defRPr/>
            </a:pPr>
            <a:r>
              <a:rPr lang="en-US" sz="2000" b="1" dirty="0">
                <a:latin typeface="Adobe Arabic" pitchFamily="18" charset="-78"/>
                <a:cs typeface="Adobe Arabic" pitchFamily="18" charset="-78"/>
              </a:rPr>
              <a:t>Median</a:t>
            </a:r>
          </a:p>
          <a:p>
            <a:pPr marL="909828" lvl="1" indent="-342900">
              <a:buFont typeface="Arial" pitchFamily="34" charset="0"/>
              <a:buChar char="•"/>
              <a:defRPr/>
            </a:pPr>
            <a:r>
              <a:rPr lang="en-US" sz="2000" b="1" dirty="0">
                <a:latin typeface="Adobe Arabic" pitchFamily="18" charset="-78"/>
                <a:cs typeface="Adobe Arabic" pitchFamily="18" charset="-78"/>
              </a:rPr>
              <a:t>Ulnar</a:t>
            </a:r>
          </a:p>
          <a:p>
            <a:pPr marL="909828" lvl="1" indent="-342900">
              <a:buFont typeface="Arial" pitchFamily="34" charset="0"/>
              <a:buChar char="•"/>
              <a:defRPr/>
            </a:pPr>
            <a:r>
              <a:rPr lang="en-US" sz="2000" b="1" dirty="0">
                <a:latin typeface="Adobe Arabic" pitchFamily="18" charset="-78"/>
                <a:cs typeface="Adobe Arabic" pitchFamily="18" charset="-78"/>
              </a:rPr>
              <a:t>Musculocutaneous</a:t>
            </a:r>
          </a:p>
          <a:p>
            <a:pPr marL="909828" lvl="1" indent="-342900">
              <a:buFont typeface="Arial" pitchFamily="34" charset="0"/>
              <a:buChar char="•"/>
              <a:defRPr/>
            </a:pPr>
            <a:r>
              <a:rPr lang="en-US" sz="2000" b="1" dirty="0">
                <a:latin typeface="Adobe Arabic" pitchFamily="18" charset="-78"/>
                <a:cs typeface="Adobe Arabic" pitchFamily="18" charset="-78"/>
              </a:rPr>
              <a:t>Radial nerves</a:t>
            </a:r>
          </a:p>
          <a:p>
            <a:pPr marL="365760" indent="-256032" algn="just">
              <a:defRPr/>
            </a:pPr>
            <a:endParaRPr lang="en-US" sz="2000" dirty="0" smtClean="0"/>
          </a:p>
          <a:p>
            <a:pPr lvl="2" algn="just"/>
            <a:endParaRPr lang="en-US" sz="2000" dirty="0" smtClean="0">
              <a:solidFill>
                <a:srgbClr val="C00000"/>
              </a:solidFill>
            </a:endParaRPr>
          </a:p>
          <a:p>
            <a:pPr lvl="2" algn="just">
              <a:buFont typeface="Wingdings" pitchFamily="2" charset="2"/>
              <a:buChar char="ü"/>
            </a:pPr>
            <a:endParaRPr lang="en-US" sz="2000" dirty="0" smtClean="0">
              <a:solidFill>
                <a:srgbClr val="C00000"/>
              </a:solidFill>
            </a:endParaRPr>
          </a:p>
          <a:p>
            <a:pPr algn="just"/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620688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MOVEMENTS</a:t>
            </a:r>
          </a:p>
        </p:txBody>
      </p:sp>
      <p:pic>
        <p:nvPicPr>
          <p:cNvPr id="6" name="Picture 7" descr="C:\Documents and Settings\Free User\My Documents\My Pictures\img24.png"/>
          <p:cNvPicPr>
            <a:picLocks noChangeAspect="1" noChangeArrowheads="1"/>
          </p:cNvPicPr>
          <p:nvPr/>
        </p:nvPicPr>
        <p:blipFill>
          <a:blip r:embed="rId3" cstate="print"/>
          <a:srcRect l="30190" t="25157" r="24529" b="2390"/>
          <a:stretch>
            <a:fillRect/>
          </a:stretch>
        </p:blipFill>
        <p:spPr bwMode="auto">
          <a:xfrm>
            <a:off x="5069904" y="1067544"/>
            <a:ext cx="4038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resources.yesican-science.ca/red_rover/images/arm6.png"/>
          <p:cNvPicPr>
            <a:picLocks noChangeAspect="1" noChangeArrowheads="1"/>
          </p:cNvPicPr>
          <p:nvPr/>
        </p:nvPicPr>
        <p:blipFill>
          <a:blip r:embed="rId4" cstate="print"/>
          <a:srcRect t="21053"/>
          <a:stretch>
            <a:fillRect/>
          </a:stretch>
        </p:blipFill>
        <p:spPr bwMode="auto">
          <a:xfrm>
            <a:off x="5148064" y="4797152"/>
            <a:ext cx="3744416" cy="1474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908720"/>
            <a:ext cx="5505098" cy="504056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Angle </a:t>
            </a:r>
          </a:p>
          <a:p>
            <a:pPr marL="909828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Adobe Arabic" pitchFamily="18" charset="-78"/>
                <a:cs typeface="Adobe Arabic" pitchFamily="18" charset="-78"/>
              </a:rPr>
              <a:t>Between </a:t>
            </a:r>
            <a:r>
              <a:rPr lang="en-US" sz="2000" b="1" dirty="0">
                <a:latin typeface="Adobe Arabic" pitchFamily="18" charset="-78"/>
                <a:cs typeface="Adobe Arabic" pitchFamily="18" charset="-78"/>
              </a:rPr>
              <a:t>the long axis of the extended forearm and the long axis of the arm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Opens </a:t>
            </a:r>
          </a:p>
          <a:p>
            <a:pPr marL="909828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Adobe Arabic" pitchFamily="18" charset="-78"/>
                <a:cs typeface="Adobe Arabic" pitchFamily="18" charset="-78"/>
              </a:rPr>
              <a:t>Laterally</a:t>
            </a:r>
            <a:endParaRPr lang="en-US" sz="2000" b="1" dirty="0">
              <a:latin typeface="Adobe Arabic" pitchFamily="18" charset="-78"/>
              <a:cs typeface="Adobe Arabic" pitchFamily="18" charset="-78"/>
            </a:endParaRP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About </a:t>
            </a:r>
          </a:p>
          <a:p>
            <a:pPr marL="909828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Adobe Arabic" pitchFamily="18" charset="-78"/>
                <a:cs typeface="Adobe Arabic" pitchFamily="18" charset="-78"/>
              </a:rPr>
              <a:t>170 </a:t>
            </a:r>
            <a:r>
              <a:rPr lang="en-US" sz="2000" b="1" dirty="0">
                <a:latin typeface="Adobe Arabic" pitchFamily="18" charset="-78"/>
                <a:cs typeface="Adobe Arabic" pitchFamily="18" charset="-78"/>
              </a:rPr>
              <a:t>degrees in male and 167 degrees in females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CN" sz="22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Disappears </a:t>
            </a:r>
          </a:p>
          <a:p>
            <a:pPr marL="909828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zh-CN" sz="2000" b="1" dirty="0" smtClean="0">
                <a:latin typeface="Adobe Arabic" pitchFamily="18" charset="-78"/>
                <a:cs typeface="Adobe Arabic" pitchFamily="18" charset="-78"/>
              </a:rPr>
              <a:t>When </a:t>
            </a:r>
            <a:r>
              <a:rPr lang="en-US" altLang="zh-CN" sz="2000" b="1" dirty="0">
                <a:latin typeface="Adobe Arabic" pitchFamily="18" charset="-78"/>
                <a:cs typeface="Adobe Arabic" pitchFamily="18" charset="-78"/>
              </a:rPr>
              <a:t>the elbow joint is flexed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Permits </a:t>
            </a:r>
          </a:p>
          <a:p>
            <a:pPr marL="909828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Adobe Arabic" pitchFamily="18" charset="-78"/>
                <a:cs typeface="Adobe Arabic" pitchFamily="18" charset="-78"/>
              </a:rPr>
              <a:t>The </a:t>
            </a:r>
            <a:r>
              <a:rPr lang="en-US" sz="2000" b="1" dirty="0">
                <a:latin typeface="Adobe Arabic" pitchFamily="18" charset="-78"/>
                <a:cs typeface="Adobe Arabic" pitchFamily="18" charset="-78"/>
              </a:rPr>
              <a:t>forearms to clear the hips in swinging movements during walking, and is important when carrying objects</a:t>
            </a:r>
          </a:p>
          <a:p>
            <a:pPr lvl="2" algn="just">
              <a:buFont typeface="Wingdings" pitchFamily="2" charset="2"/>
              <a:buChar char="Ø"/>
            </a:pPr>
            <a:endParaRPr lang="en-US" sz="2000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620688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altLang="zh-CN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/>
            </a:r>
            <a:br>
              <a:rPr lang="en-US" altLang="zh-CN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</a:br>
            <a:r>
              <a:rPr lang="en-US" altLang="zh-CN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CARRYING ANGLE</a:t>
            </a:r>
            <a:endParaRPr lang="en-US" sz="4000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6" name="Picture 19" descr="上肢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8144" y="908720"/>
            <a:ext cx="2819400" cy="5043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 flipH="1">
            <a:off x="7011144" y="908720"/>
            <a:ext cx="685800" cy="4876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6401544" y="2813720"/>
            <a:ext cx="1360488" cy="2743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" name="Arc 6"/>
          <p:cNvSpPr>
            <a:spLocks/>
          </p:cNvSpPr>
          <p:nvPr/>
        </p:nvSpPr>
        <p:spPr bwMode="auto">
          <a:xfrm flipH="1">
            <a:off x="6782544" y="2966120"/>
            <a:ext cx="625475" cy="1436688"/>
          </a:xfrm>
          <a:custGeom>
            <a:avLst/>
            <a:gdLst>
              <a:gd name="T0" fmla="*/ 0 w 23355"/>
              <a:gd name="T1" fmla="*/ 2147483647 h 39162"/>
              <a:gd name="T2" fmla="*/ 2147483647 w 23355"/>
              <a:gd name="T3" fmla="*/ 2147483647 h 39162"/>
              <a:gd name="T4" fmla="*/ 2147483647 w 23355"/>
              <a:gd name="T5" fmla="*/ 2147483647 h 39162"/>
              <a:gd name="T6" fmla="*/ 0 60000 65536"/>
              <a:gd name="T7" fmla="*/ 0 60000 65536"/>
              <a:gd name="T8" fmla="*/ 0 60000 65536"/>
              <a:gd name="T9" fmla="*/ 0 w 23355"/>
              <a:gd name="T10" fmla="*/ 0 h 39162"/>
              <a:gd name="T11" fmla="*/ 23355 w 23355"/>
              <a:gd name="T12" fmla="*/ 39162 h 39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55" h="39162" fill="none" extrusionOk="0">
                <a:moveTo>
                  <a:pt x="0" y="71"/>
                </a:moveTo>
                <a:cubicBezTo>
                  <a:pt x="583" y="23"/>
                  <a:pt x="1169" y="-1"/>
                  <a:pt x="1755" y="0"/>
                </a:cubicBezTo>
                <a:cubicBezTo>
                  <a:pt x="13684" y="0"/>
                  <a:pt x="23355" y="9670"/>
                  <a:pt x="23355" y="21600"/>
                </a:cubicBezTo>
                <a:cubicBezTo>
                  <a:pt x="23355" y="28566"/>
                  <a:pt x="19994" y="35105"/>
                  <a:pt x="14330" y="39161"/>
                </a:cubicBezTo>
              </a:path>
              <a:path w="23355" h="39162" stroke="0" extrusionOk="0">
                <a:moveTo>
                  <a:pt x="0" y="71"/>
                </a:moveTo>
                <a:cubicBezTo>
                  <a:pt x="583" y="23"/>
                  <a:pt x="1169" y="-1"/>
                  <a:pt x="1755" y="0"/>
                </a:cubicBezTo>
                <a:cubicBezTo>
                  <a:pt x="13684" y="0"/>
                  <a:pt x="23355" y="9670"/>
                  <a:pt x="23355" y="21600"/>
                </a:cubicBezTo>
                <a:cubicBezTo>
                  <a:pt x="23355" y="28566"/>
                  <a:pt x="19994" y="35105"/>
                  <a:pt x="14330" y="39161"/>
                </a:cubicBezTo>
                <a:lnTo>
                  <a:pt x="1755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868144" y="266132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/>
              <a:t>165</a:t>
            </a:r>
            <a:r>
              <a:rPr lang="en-US" altLang="zh-CN" b="1" baseline="30000"/>
              <a:t>0</a:t>
            </a:r>
            <a:r>
              <a:rPr lang="en-US" altLang="zh-CN" b="1"/>
              <a:t>-170</a:t>
            </a:r>
            <a:r>
              <a:rPr lang="en-US" altLang="zh-CN" b="1" baseline="3000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48847" y="1124744"/>
            <a:ext cx="5231265" cy="4824536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The elbow joint is stable because of the: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000" b="1" dirty="0" smtClean="0">
                <a:latin typeface="Adobe Arabic" pitchFamily="18" charset="-78"/>
                <a:cs typeface="Adobe Arabic" pitchFamily="18" charset="-78"/>
              </a:rPr>
              <a:t>Wrench-shaped articular surface of the olecranon and the pulley-shaped trochlea of the </a:t>
            </a:r>
            <a:r>
              <a:rPr lang="en-US" sz="2000" b="1" dirty="0" err="1" smtClean="0">
                <a:latin typeface="Adobe Arabic" pitchFamily="18" charset="-78"/>
                <a:cs typeface="Adobe Arabic" pitchFamily="18" charset="-78"/>
              </a:rPr>
              <a:t>humerus</a:t>
            </a:r>
            <a:endParaRPr lang="en-US" sz="2000" b="1" dirty="0" smtClean="0">
              <a:latin typeface="Adobe Arabic" pitchFamily="18" charset="-78"/>
              <a:cs typeface="Adobe Arabic" pitchFamily="18" charset="-78"/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000" b="1" dirty="0" smtClean="0">
                <a:latin typeface="Adobe Arabic" pitchFamily="18" charset="-78"/>
                <a:cs typeface="Adobe Arabic" pitchFamily="18" charset="-78"/>
              </a:rPr>
              <a:t>Strong medial and lateral ligaments.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Elbow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dislocations are common &amp; most are posterior.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000" b="1" dirty="0" smtClean="0">
                <a:latin typeface="Adobe Arabic" pitchFamily="18" charset="-78"/>
                <a:cs typeface="Adobe Arabic" pitchFamily="18" charset="-78"/>
              </a:rPr>
              <a:t>Posterior </a:t>
            </a:r>
            <a:r>
              <a:rPr lang="en-US" sz="2000" b="1" dirty="0">
                <a:latin typeface="Adobe Arabic" pitchFamily="18" charset="-78"/>
                <a:cs typeface="Adobe Arabic" pitchFamily="18" charset="-78"/>
              </a:rPr>
              <a:t>dislocation usually follows falling on the outstretched hand. 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000" b="1" dirty="0" smtClean="0">
                <a:latin typeface="Adobe Arabic" pitchFamily="18" charset="-78"/>
                <a:cs typeface="Adobe Arabic" pitchFamily="18" charset="-78"/>
              </a:rPr>
              <a:t>Posterior </a:t>
            </a:r>
            <a:r>
              <a:rPr lang="en-US" sz="2000" b="1" dirty="0">
                <a:latin typeface="Adobe Arabic" pitchFamily="18" charset="-78"/>
                <a:cs typeface="Adobe Arabic" pitchFamily="18" charset="-78"/>
              </a:rPr>
              <a:t>dislocations of the joint are common in children because the parts of the bones that stabilize the joint are incompletely developed.</a:t>
            </a:r>
          </a:p>
          <a:p>
            <a:pPr marL="800100" lvl="1" indent="-342900" algn="just"/>
            <a:endParaRPr lang="ar-SA" sz="2200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620688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ARTICULATIONS </a:t>
            </a:r>
          </a:p>
        </p:txBody>
      </p:sp>
      <p:pic>
        <p:nvPicPr>
          <p:cNvPr id="11" name="Picture 3" descr="C:\Users\user\Documents\Downloads\n5550403.jpg"/>
          <p:cNvPicPr>
            <a:picLocks noChangeAspect="1" noChangeArrowheads="1"/>
          </p:cNvPicPr>
          <p:nvPr/>
        </p:nvPicPr>
        <p:blipFill>
          <a:blip r:embed="rId3" cstate="print"/>
          <a:srcRect l="10869" r="60435"/>
          <a:stretch>
            <a:fillRect/>
          </a:stretch>
        </p:blipFill>
        <p:spPr bwMode="auto">
          <a:xfrm>
            <a:off x="6207968" y="934783"/>
            <a:ext cx="2396480" cy="544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51520" y="1124744"/>
            <a:ext cx="4824536" cy="2592288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indent="-342900" algn="just">
              <a:buFont typeface="Courier New" pitchFamily="49" charset="0"/>
              <a:buChar char="o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 Avulsion of the epiphysis </a:t>
            </a:r>
            <a:r>
              <a:rPr lang="en-US" sz="24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of the medial epicondyle is also common in childhood because then the medial ligament is much stronger than the bond of union between the epiphysis and the </a:t>
            </a:r>
            <a:r>
              <a:rPr lang="en-US" sz="2400" b="1" dirty="0" err="1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diaphysis</a:t>
            </a:r>
            <a:r>
              <a:rPr lang="en-US" sz="24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.</a:t>
            </a:r>
            <a:endParaRPr lang="en-US" sz="2400" b="1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620688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ELBOW JOINT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95736" y="3861048"/>
            <a:ext cx="3120380" cy="2160240"/>
            <a:chOff x="6156176" y="1340768"/>
            <a:chExt cx="2400300" cy="1524000"/>
          </a:xfrm>
        </p:grpSpPr>
        <p:pic>
          <p:nvPicPr>
            <p:cNvPr id="10" name="Picture 5" descr="https://secure.childrensmemorial.org/depts/sportsmedicine/images/medialepicondyleavulsionfracture.gif"/>
            <p:cNvPicPr>
              <a:picLocks noChangeAspect="1" noChangeArrowheads="1"/>
            </p:cNvPicPr>
            <p:nvPr/>
          </p:nvPicPr>
          <p:blipFill>
            <a:blip r:embed="rId3" cstate="print"/>
            <a:srcRect t="18971" b="17787"/>
            <a:stretch>
              <a:fillRect/>
            </a:stretch>
          </p:blipFill>
          <p:spPr bwMode="auto">
            <a:xfrm>
              <a:off x="6156176" y="1340768"/>
              <a:ext cx="2400300" cy="152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11" name="Straight Arrow Connector 10"/>
            <p:cNvCxnSpPr/>
            <p:nvPr/>
          </p:nvCxnSpPr>
          <p:spPr>
            <a:xfrm rot="5400000">
              <a:off x="7414270" y="1606674"/>
              <a:ext cx="228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http://img.tfd.com/mk/E/X2604-E-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268760"/>
            <a:ext cx="27336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rgbClr val="9999FF"/>
                </a:solidFill>
                <a:latin typeface="Bodoni MT Black" pitchFamily="18" charset="0"/>
                <a:cs typeface="Adobe Arabic" pitchFamily="18" charset="-78"/>
              </a:rPr>
              <a:t>QUESTIONS!</a:t>
            </a:r>
            <a:endParaRPr lang="en-US" sz="5400" dirty="0">
              <a:solidFill>
                <a:srgbClr val="9999FF"/>
              </a:solidFill>
              <a:latin typeface="Bodoni MT Black" pitchFamily="18" charset="0"/>
              <a:cs typeface="Adobe Arabic" pitchFamily="18" charset="-78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 bwMode="auto">
          <a:xfrm>
            <a:off x="2175159" y="1905008"/>
            <a:ext cx="1357746" cy="89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dirty="0" smtClean="0">
                <a:solidFill>
                  <a:srgbClr val="FF6600"/>
                </a:solidFill>
                <a:latin typeface="Bodoni MT Black" pitchFamily="18" charset="0"/>
                <a:cs typeface="Adobe Arabic" pitchFamily="18" charset="-78"/>
              </a:rPr>
              <a:t>Any</a:t>
            </a:r>
            <a:endParaRPr lang="en-US" sz="4000" dirty="0">
              <a:solidFill>
                <a:srgbClr val="FF6600"/>
              </a:solidFill>
              <a:latin typeface="Bodoni MT Black" pitchFamily="18" charset="0"/>
              <a:cs typeface="Adobe Arabic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440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5zn.com/uploads/2010/6/16/photo/0616100506118cun4y46l2juq8ltvv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62200"/>
            <a:ext cx="3097324" cy="2362200"/>
          </a:xfrm>
          <a:prstGeom prst="rect">
            <a:avLst/>
          </a:prstGeom>
          <a:noFill/>
        </p:spPr>
      </p:pic>
      <p:pic>
        <p:nvPicPr>
          <p:cNvPr id="1028" name="Picture 4" descr="http://www8.0zz0.com/2010/08/05/03/1482302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362200"/>
            <a:ext cx="4334933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663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THE ARM</a:t>
            </a:r>
          </a:p>
        </p:txBody>
      </p:sp>
      <p:pic>
        <p:nvPicPr>
          <p:cNvPr id="1028" name="Picture 4" descr="http://cmapspublic2.ihmc.us/rid=1NHSV9MV8-13RP31Z-2738/muscoli%20bicip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98" y="1340768"/>
            <a:ext cx="4283968" cy="45436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ellnessadvocate.com/images/anatomy/Humerus_Bon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376786" cy="31377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 txBox="1">
            <a:spLocks/>
          </p:cNvSpPr>
          <p:nvPr/>
        </p:nvSpPr>
        <p:spPr>
          <a:xfrm>
            <a:off x="107504" y="1124744"/>
            <a:ext cx="4258292" cy="3816424"/>
          </a:xfrm>
          <a:prstGeom prst="rect">
            <a:avLst/>
          </a:prstGeom>
          <a:ln w="381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 algn="just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kumimoji="1" lang="en-US" altLang="zh-CN" sz="2200" b="1" dirty="0" smtClean="0">
                <a:latin typeface="Adobe Arabic" pitchFamily="18" charset="-78"/>
                <a:cs typeface="Adobe Arabic" pitchFamily="18" charset="-78"/>
              </a:rPr>
              <a:t>An aponeurotic sheet separating various muscles of the upper limbs, including lateral and medial humeral septa. </a:t>
            </a:r>
          </a:p>
          <a:p>
            <a:pPr marL="342900" indent="-342900" algn="just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kumimoji="1" lang="en-US" altLang="zh-CN" sz="2200" b="1" dirty="0" smtClean="0">
                <a:latin typeface="Adobe Arabic" pitchFamily="18" charset="-78"/>
                <a:cs typeface="Adobe Arabic" pitchFamily="18" charset="-78"/>
              </a:rPr>
              <a:t>The lateral and medial intermuscular septa divide the distal part of the arm into two compartments:</a:t>
            </a:r>
          </a:p>
          <a:p>
            <a:pPr marL="742950" lvl="1" indent="-28575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1" lang="en-US" altLang="zh-CN" sz="2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kumimoji="1" lang="en-US" altLang="zh-CN" sz="2200" b="1" dirty="0">
                <a:solidFill>
                  <a:schemeClr val="accent6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Anterior compartments </a:t>
            </a:r>
          </a:p>
          <a:p>
            <a:pPr marL="1200150" lvl="2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kumimoji="1" lang="en-US" sz="2200" b="1" dirty="0">
                <a:latin typeface="Adobe Arabic" pitchFamily="18" charset="-78"/>
                <a:cs typeface="Adobe Arabic" pitchFamily="18" charset="-78"/>
              </a:rPr>
              <a:t>also known as the flexor compartment</a:t>
            </a:r>
            <a:endParaRPr kumimoji="1" lang="en-US" altLang="zh-CN" sz="2200" b="1" dirty="0">
              <a:latin typeface="Adobe Arabic" pitchFamily="18" charset="-78"/>
              <a:cs typeface="Adobe Arabic" pitchFamily="18" charset="-78"/>
            </a:endParaRPr>
          </a:p>
          <a:p>
            <a:pPr marL="742950" lvl="1" indent="-28575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1" lang="en-US" altLang="zh-CN" sz="22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200" b="1" dirty="0">
                <a:solidFill>
                  <a:schemeClr val="accent6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Posterior compartments </a:t>
            </a:r>
          </a:p>
          <a:p>
            <a:pPr marL="1200150" lvl="2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kumimoji="1" lang="en-US" sz="2200" b="1" dirty="0">
                <a:latin typeface="Adobe Arabic" pitchFamily="18" charset="-78"/>
                <a:cs typeface="Adobe Arabic" pitchFamily="18" charset="-78"/>
              </a:rPr>
              <a:t>also known as the extensor compartment</a:t>
            </a:r>
            <a:endParaRPr kumimoji="1" lang="en-US" altLang="zh-CN" sz="2200" b="1" dirty="0">
              <a:latin typeface="Adobe Arabic" pitchFamily="18" charset="-78"/>
              <a:cs typeface="Adobe Arabic" pitchFamily="18" charset="-78"/>
            </a:endParaRPr>
          </a:p>
          <a:p>
            <a:pPr marL="1200150" lvl="2" indent="-28575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endParaRPr kumimoji="1" lang="en-US" altLang="zh-CN" sz="2200" dirty="0" smtClean="0"/>
          </a:p>
          <a:p>
            <a:pPr lvl="1" algn="just">
              <a:buFont typeface="Wingdings" pitchFamily="2" charset="2"/>
              <a:buChar char="ü"/>
            </a:pPr>
            <a:endParaRPr lang="ar-SA" sz="22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99992" y="1196752"/>
            <a:ext cx="4680520" cy="2651928"/>
            <a:chOff x="2209800" y="228600"/>
            <a:chExt cx="5029200" cy="2795251"/>
          </a:xfrm>
        </p:grpSpPr>
        <p:pic>
          <p:nvPicPr>
            <p:cNvPr id="7" name="Picture 4" descr="肌间隔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9000" y="914400"/>
              <a:ext cx="2057400" cy="2090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4572000" y="228600"/>
              <a:ext cx="1600200" cy="875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en-US" sz="1600" b="1" dirty="0">
                  <a:solidFill>
                    <a:schemeClr val="dk1"/>
                  </a:solidFill>
                  <a:latin typeface="Adobe Arabic" pitchFamily="18" charset="-78"/>
                  <a:cs typeface="Adobe Arabic" pitchFamily="18" charset="-78"/>
                </a:rPr>
                <a:t>Medial intermuscular septum</a:t>
              </a:r>
            </a:p>
          </p:txBody>
        </p:sp>
        <p:sp>
          <p:nvSpPr>
            <p:cNvPr id="9" name="TextBox 5"/>
            <p:cNvSpPr txBox="1">
              <a:spLocks noChangeArrowheads="1"/>
            </p:cNvSpPr>
            <p:nvPr/>
          </p:nvSpPr>
          <p:spPr bwMode="auto">
            <a:xfrm>
              <a:off x="2209800" y="2667000"/>
              <a:ext cx="1143000" cy="356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en-US" sz="1600" b="1" dirty="0">
                  <a:solidFill>
                    <a:schemeClr val="dk1"/>
                  </a:solidFill>
                  <a:latin typeface="Adobe Arabic" pitchFamily="18" charset="-78"/>
                  <a:cs typeface="Adobe Arabic" pitchFamily="18" charset="-78"/>
                </a:rPr>
                <a:t>Humerus</a:t>
              </a:r>
            </a:p>
          </p:txBody>
        </p:sp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>
              <a:off x="2286000" y="2209800"/>
              <a:ext cx="914400" cy="356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en-US" sz="1600" b="1" dirty="0">
                  <a:solidFill>
                    <a:schemeClr val="dk1"/>
                  </a:solidFill>
                  <a:latin typeface="Adobe Arabic" pitchFamily="18" charset="-78"/>
                  <a:cs typeface="Adobe Arabic" pitchFamily="18" charset="-78"/>
                </a:rPr>
                <a:t>Fascia</a:t>
              </a:r>
            </a:p>
          </p:txBody>
        </p:sp>
        <p:sp>
          <p:nvSpPr>
            <p:cNvPr id="12" name="TextBox 5"/>
            <p:cNvSpPr txBox="1">
              <a:spLocks noChangeArrowheads="1"/>
            </p:cNvSpPr>
            <p:nvPr/>
          </p:nvSpPr>
          <p:spPr bwMode="auto">
            <a:xfrm>
              <a:off x="2362200" y="1676400"/>
              <a:ext cx="609600" cy="356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en-US" sz="1600" b="1" dirty="0">
                  <a:solidFill>
                    <a:schemeClr val="dk1"/>
                  </a:solidFill>
                  <a:latin typeface="Adobe Arabic" pitchFamily="18" charset="-78"/>
                  <a:cs typeface="Adobe Arabic" pitchFamily="18" charset="-78"/>
                </a:rPr>
                <a:t>skin</a:t>
              </a:r>
            </a:p>
          </p:txBody>
        </p:sp>
        <p:sp>
          <p:nvSpPr>
            <p:cNvPr id="13" name="TextBox 5"/>
            <p:cNvSpPr txBox="1">
              <a:spLocks noChangeArrowheads="1"/>
            </p:cNvSpPr>
            <p:nvPr/>
          </p:nvSpPr>
          <p:spPr bwMode="auto">
            <a:xfrm>
              <a:off x="2971800" y="228600"/>
              <a:ext cx="1600200" cy="875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en-US" sz="1600" b="1" dirty="0">
                  <a:solidFill>
                    <a:schemeClr val="dk1"/>
                  </a:solidFill>
                  <a:latin typeface="Adobe Arabic" pitchFamily="18" charset="-78"/>
                  <a:cs typeface="Adobe Arabic" pitchFamily="18" charset="-78"/>
                </a:rPr>
                <a:t>Lateral intermuscular septum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895600" y="1905000"/>
              <a:ext cx="609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4343400" y="1295400"/>
              <a:ext cx="1066800" cy="609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3124200" y="2209800"/>
              <a:ext cx="533400" cy="1746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3276600" y="2286000"/>
              <a:ext cx="762000" cy="5556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3429000" y="1600200"/>
              <a:ext cx="91598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 flipV="1">
              <a:off x="4876800" y="1905000"/>
              <a:ext cx="76200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5"/>
            <p:cNvSpPr txBox="1">
              <a:spLocks noChangeArrowheads="1"/>
            </p:cNvSpPr>
            <p:nvPr/>
          </p:nvSpPr>
          <p:spPr bwMode="auto">
            <a:xfrm>
              <a:off x="5562600" y="1524000"/>
              <a:ext cx="1676400" cy="616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en-US" sz="1600" b="1" dirty="0">
                  <a:solidFill>
                    <a:schemeClr val="dk1"/>
                  </a:solidFill>
                  <a:latin typeface="Adobe Arabic" pitchFamily="18" charset="-78"/>
                  <a:cs typeface="Adobe Arabic" pitchFamily="18" charset="-78"/>
                </a:rPr>
                <a:t>Neurovascular bundle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0" y="11663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THE ARM</a:t>
            </a:r>
          </a:p>
        </p:txBody>
      </p:sp>
      <p:pic>
        <p:nvPicPr>
          <p:cNvPr id="2050" name="Picture 2" descr="http://thecyberdojo.brinkster.net/arm_ba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135" y="4005064"/>
            <a:ext cx="2104851" cy="28216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4797152"/>
            <a:ext cx="8784976" cy="180020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Muscles: </a:t>
            </a:r>
            <a:r>
              <a:rPr lang="en-US" sz="20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Biceps brachii, Coracobrachialis &amp;Brachialis.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Blood Vessels: </a:t>
            </a:r>
            <a:r>
              <a:rPr lang="en-US" sz="2000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Brachial artery </a:t>
            </a:r>
            <a:r>
              <a:rPr lang="en-US" sz="2000" b="1" dirty="0" smtClean="0">
                <a:latin typeface="Adobe Arabic" pitchFamily="18" charset="-78"/>
                <a:cs typeface="Adobe Arabic" pitchFamily="18" charset="-78"/>
              </a:rPr>
              <a:t>&amp; </a:t>
            </a:r>
            <a:r>
              <a:rPr lang="en-US" sz="2000" b="1" dirty="0" smtClean="0">
                <a:solidFill>
                  <a:srgbClr val="0033CC"/>
                </a:solidFill>
                <a:latin typeface="Adobe Arabic" pitchFamily="18" charset="-78"/>
                <a:cs typeface="Adobe Arabic" pitchFamily="18" charset="-78"/>
              </a:rPr>
              <a:t>Basilic vein.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Nerves: </a:t>
            </a:r>
            <a:r>
              <a:rPr lang="en-US" sz="2000" b="1" dirty="0" err="1" smtClean="0">
                <a:solidFill>
                  <a:srgbClr val="FFC000"/>
                </a:solidFill>
                <a:latin typeface="Adobe Arabic" pitchFamily="18" charset="-78"/>
                <a:cs typeface="Adobe Arabic" pitchFamily="18" charset="-78"/>
              </a:rPr>
              <a:t>Musculocutaneous</a:t>
            </a:r>
            <a:r>
              <a:rPr lang="en-US" sz="2000" b="1" dirty="0" smtClean="0">
                <a:solidFill>
                  <a:srgbClr val="FFC000"/>
                </a:solidFill>
                <a:latin typeface="Adobe Arabic" pitchFamily="18" charset="-78"/>
                <a:cs typeface="Adobe Arabic" pitchFamily="18" charset="-78"/>
              </a:rPr>
              <a:t> and Median.</a:t>
            </a:r>
          </a:p>
          <a:p>
            <a:pPr algn="just">
              <a:buFont typeface="Wingdings" pitchFamily="2" charset="2"/>
              <a:buChar char="Ø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Content Placeholder 4" descr="Untitled-14"/>
          <p:cNvPicPr>
            <a:picLocks noChangeAspect="1" noChangeArrowheads="1"/>
          </p:cNvPicPr>
          <p:nvPr/>
        </p:nvPicPr>
        <p:blipFill>
          <a:blip r:embed="rId3" cstate="print"/>
          <a:srcRect r="1888"/>
          <a:stretch>
            <a:fillRect/>
          </a:stretch>
        </p:blipFill>
        <p:spPr bwMode="auto">
          <a:xfrm>
            <a:off x="1691680" y="908720"/>
            <a:ext cx="5379254" cy="3720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8"/>
          <p:cNvSpPr/>
          <p:nvPr/>
        </p:nvSpPr>
        <p:spPr>
          <a:xfrm>
            <a:off x="5220072" y="1124744"/>
            <a:ext cx="86409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Oval 9"/>
          <p:cNvSpPr/>
          <p:nvPr/>
        </p:nvSpPr>
        <p:spPr>
          <a:xfrm>
            <a:off x="6012160" y="2348880"/>
            <a:ext cx="86409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Oval 10"/>
          <p:cNvSpPr/>
          <p:nvPr/>
        </p:nvSpPr>
        <p:spPr>
          <a:xfrm>
            <a:off x="3131840" y="1268760"/>
            <a:ext cx="7920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Oval 11"/>
          <p:cNvSpPr/>
          <p:nvPr/>
        </p:nvSpPr>
        <p:spPr>
          <a:xfrm>
            <a:off x="2411760" y="1772816"/>
            <a:ext cx="792088" cy="36004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Oval 12"/>
          <p:cNvSpPr/>
          <p:nvPr/>
        </p:nvSpPr>
        <p:spPr>
          <a:xfrm>
            <a:off x="2915816" y="1412776"/>
            <a:ext cx="792088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Oval 15"/>
          <p:cNvSpPr/>
          <p:nvPr/>
        </p:nvSpPr>
        <p:spPr>
          <a:xfrm>
            <a:off x="4283968" y="908720"/>
            <a:ext cx="1368152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Oval 16"/>
          <p:cNvSpPr/>
          <p:nvPr/>
        </p:nvSpPr>
        <p:spPr>
          <a:xfrm>
            <a:off x="4572000" y="4149080"/>
            <a:ext cx="792088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Oval 17"/>
          <p:cNvSpPr/>
          <p:nvPr/>
        </p:nvSpPr>
        <p:spPr>
          <a:xfrm>
            <a:off x="2051720" y="2276872"/>
            <a:ext cx="792088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ea typeface="+mj-ea"/>
                <a:cs typeface="+mj-cs"/>
              </a:rPr>
              <a:t>ANTERIOR FASCIAL </a:t>
            </a:r>
            <a:r>
              <a:rPr 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ea typeface="+mj-ea"/>
                <a:cs typeface="+mj-cs"/>
              </a:rPr>
              <a:t>COMPARTMENT</a:t>
            </a:r>
            <a:endParaRPr lang="en-US" sz="32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臂肌前群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>
          <a:xfrm>
            <a:off x="2292152" y="990600"/>
            <a:ext cx="1612900" cy="5410200"/>
          </a:xfrm>
        </p:spPr>
      </p:pic>
      <p:pic>
        <p:nvPicPr>
          <p:cNvPr id="14" name="Picture 9" descr="肱肌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>
          <a:xfrm>
            <a:off x="6254552" y="1066800"/>
            <a:ext cx="1563688" cy="5257800"/>
          </a:xfrm>
          <a:prstGeom prst="rect">
            <a:avLst/>
          </a:prstGeom>
          <a:noFill/>
        </p:spPr>
      </p:pic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57200" y="3886200"/>
            <a:ext cx="1771639" cy="52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 b="1" dirty="0" smtClean="0">
                <a:latin typeface="Adobe Arabic" pitchFamily="18" charset="-78"/>
                <a:cs typeface="Adobe Arabic" pitchFamily="18" charset="-78"/>
              </a:rPr>
              <a:t>Biceps </a:t>
            </a:r>
            <a:r>
              <a:rPr lang="en-US" altLang="zh-CN" sz="2000" b="1" dirty="0">
                <a:latin typeface="Adobe Arabic" pitchFamily="18" charset="-78"/>
                <a:cs typeface="Adobe Arabic" pitchFamily="18" charset="-78"/>
              </a:rPr>
              <a:t>B</a:t>
            </a:r>
            <a:r>
              <a:rPr lang="en-US" altLang="zh-CN" sz="2000" b="1" dirty="0" smtClean="0">
                <a:latin typeface="Adobe Arabic" pitchFamily="18" charset="-78"/>
                <a:cs typeface="Adobe Arabic" pitchFamily="18" charset="-78"/>
              </a:rPr>
              <a:t>rachii</a:t>
            </a:r>
            <a:endParaRPr lang="zh-CN" altLang="en-US" sz="2000" b="1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267200" y="2895600"/>
            <a:ext cx="2063385" cy="52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 b="1" dirty="0" err="1">
                <a:latin typeface="Adobe Arabic" pitchFamily="18" charset="-78"/>
                <a:cs typeface="Adobe Arabic" pitchFamily="18" charset="-78"/>
              </a:rPr>
              <a:t>Coracobrachialis</a:t>
            </a:r>
            <a:endParaRPr lang="zh-CN" altLang="en-US" sz="2000" b="1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876800" y="4419600"/>
            <a:ext cx="1293944" cy="52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 b="1" dirty="0">
                <a:latin typeface="Adobe Arabic" pitchFamily="18" charset="-78"/>
                <a:cs typeface="Adobe Arabic" pitchFamily="18" charset="-78"/>
              </a:rPr>
              <a:t>Brachialis</a:t>
            </a:r>
            <a:endParaRPr lang="zh-CN" altLang="en-US" sz="2000" b="1" dirty="0">
              <a:latin typeface="Adobe Arabic" pitchFamily="18" charset="-78"/>
              <a:cs typeface="Adobe Arabic" pitchFamily="18" charset="-78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368352" y="41910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483152" y="3048000"/>
            <a:ext cx="576000" cy="14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254552" y="46482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C:\Documents and Settings\me\My Documents\My Pictures\Picture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2075" y="980728"/>
            <a:ext cx="148008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0" y="21441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ea typeface="+mj-ea"/>
                <a:cs typeface="+mj-cs"/>
              </a:rPr>
              <a:t>MUSCLES OF </a:t>
            </a:r>
            <a:r>
              <a:rPr lang="en-US" altLang="zh-CN" sz="3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ea typeface="+mj-ea"/>
                <a:cs typeface="+mj-cs"/>
              </a:rPr>
              <a:t>ANTERIOR </a:t>
            </a:r>
            <a:r>
              <a:rPr lang="en-US" altLang="zh-CN" sz="3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ea typeface="+mj-ea"/>
                <a:cs typeface="+mj-cs"/>
              </a:rPr>
              <a:t>COMPARTMENT</a:t>
            </a:r>
            <a:endParaRPr lang="en-US" sz="3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815" y="980728"/>
            <a:ext cx="5447289" cy="4824536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342900" indent="-3429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Origin: </a:t>
            </a: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Two heads: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Long Head </a:t>
            </a:r>
            <a:r>
              <a:rPr lang="en-US" sz="2200" b="1" dirty="0" smtClean="0">
                <a:latin typeface="Adobe Arabic" pitchFamily="18" charset="-78"/>
                <a:cs typeface="Adobe Arabic" pitchFamily="18" charset="-78"/>
              </a:rPr>
              <a:t>from </a:t>
            </a:r>
            <a:r>
              <a:rPr lang="en-US" sz="2200" b="1" dirty="0" err="1" smtClean="0">
                <a:latin typeface="Adobe Arabic" pitchFamily="18" charset="-78"/>
                <a:cs typeface="Adobe Arabic" pitchFamily="18" charset="-78"/>
              </a:rPr>
              <a:t>supraglenoid</a:t>
            </a:r>
            <a:r>
              <a:rPr lang="en-US" sz="2200" b="1" dirty="0" smtClean="0">
                <a:latin typeface="Adobe Arabic" pitchFamily="18" charset="-78"/>
                <a:cs typeface="Adobe Arabic" pitchFamily="18" charset="-78"/>
              </a:rPr>
              <a:t> tubercle of scapula (intracapsular)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Short Head </a:t>
            </a:r>
            <a:r>
              <a:rPr lang="en-US" sz="2200" b="1" dirty="0" smtClean="0">
                <a:latin typeface="Adobe Arabic" pitchFamily="18" charset="-78"/>
                <a:cs typeface="Adobe Arabic" pitchFamily="18" charset="-78"/>
              </a:rPr>
              <a:t>from the tip of coracoid process of scapula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b="1" dirty="0" smtClean="0">
                <a:latin typeface="Adobe Arabic" pitchFamily="18" charset="-78"/>
                <a:cs typeface="Adobe Arabic" pitchFamily="18" charset="-78"/>
              </a:rPr>
              <a:t>The </a:t>
            </a:r>
            <a:r>
              <a:rPr lang="en-US" sz="2200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two heads </a:t>
            </a:r>
            <a:r>
              <a:rPr lang="en-US" sz="2200" b="1" dirty="0" smtClean="0">
                <a:latin typeface="Adobe Arabic" pitchFamily="18" charset="-78"/>
                <a:cs typeface="Adobe Arabic" pitchFamily="18" charset="-78"/>
              </a:rPr>
              <a:t>join in the middle of the arm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Insertion</a:t>
            </a:r>
            <a:r>
              <a:rPr lang="en-US" sz="24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: 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In </a:t>
            </a:r>
            <a:r>
              <a:rPr lang="en-US" sz="2200" b="1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the posterior part of the radial tuberosity.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Into </a:t>
            </a:r>
            <a:r>
              <a:rPr lang="en-US" sz="2200" b="1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the deep fascia of the medial aspect of the forearm through bicipital aponeurosis.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Nerve supply: 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200" b="1" dirty="0" err="1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Musculocutaneous</a:t>
            </a:r>
            <a:endParaRPr lang="en-US" sz="2200" b="1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Action</a:t>
            </a:r>
            <a:r>
              <a:rPr lang="en-US" sz="24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: 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Strong </a:t>
            </a:r>
            <a:r>
              <a:rPr lang="en-US" sz="2200" b="1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supinator of the forearm</a:t>
            </a:r>
          </a:p>
          <a:p>
            <a:pPr marL="1257300" lvl="2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used in screwing.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Powerful </a:t>
            </a:r>
            <a:r>
              <a:rPr lang="en-US" sz="2200" b="1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flexor of elbow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Weak </a:t>
            </a:r>
            <a:r>
              <a:rPr lang="en-US" sz="2200" b="1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flexor of shoulder</a:t>
            </a:r>
          </a:p>
          <a:p>
            <a:pPr marL="621348" lvl="1" indent="-256032" algn="just"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endParaRPr lang="en-US" sz="20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620688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CN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BICEPS BRACHII</a:t>
            </a:r>
          </a:p>
        </p:txBody>
      </p:sp>
      <p:pic>
        <p:nvPicPr>
          <p:cNvPr id="10" name="Picture 6" descr="C:\Users\user\Pictures\C6-FF62 - Copy (2).png"/>
          <p:cNvPicPr>
            <a:picLocks noChangeAspect="1" noChangeArrowheads="1"/>
          </p:cNvPicPr>
          <p:nvPr/>
        </p:nvPicPr>
        <p:blipFill>
          <a:blip r:embed="rId3" cstate="print"/>
          <a:srcRect l="16789" r="54810" b="51430"/>
          <a:stretch>
            <a:fillRect/>
          </a:stretch>
        </p:blipFill>
        <p:spPr>
          <a:xfrm>
            <a:off x="5980112" y="980728"/>
            <a:ext cx="3200400" cy="5319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www.78stepshealth.us/medical-terminology/images/3431_329_334-biceps-brachii-muscle-origin-diagr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029200"/>
            <a:ext cx="2059258" cy="16308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23528" y="980728"/>
            <a:ext cx="4896544" cy="5472608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lnSpc>
                <a:spcPct val="70000"/>
              </a:lnSpc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Origin</a:t>
            </a:r>
            <a:r>
              <a:rPr lang="en-US" sz="22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: </a:t>
            </a:r>
          </a:p>
          <a:p>
            <a:pPr marL="800100" lvl="1" indent="-342900" algn="just">
              <a:lnSpc>
                <a:spcPct val="70000"/>
              </a:lnSpc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Tip </a:t>
            </a:r>
            <a:r>
              <a:rPr lang="en-US" sz="2200" b="1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of the coracoid process</a:t>
            </a:r>
          </a:p>
          <a:p>
            <a:pPr marL="342900" indent="-342900" algn="just">
              <a:lnSpc>
                <a:spcPct val="70000"/>
              </a:lnSpc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Insertion</a:t>
            </a:r>
            <a:r>
              <a:rPr lang="en-US" sz="22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: </a:t>
            </a:r>
          </a:p>
          <a:p>
            <a:pPr marL="800100" lvl="1" indent="-342900" algn="just">
              <a:lnSpc>
                <a:spcPct val="70000"/>
              </a:lnSpc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Middle </a:t>
            </a:r>
            <a:r>
              <a:rPr lang="en-US" sz="2200" b="1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of the medial side of the shaft of the humerus</a:t>
            </a:r>
          </a:p>
          <a:p>
            <a:pPr marL="342900" indent="-342900" algn="just">
              <a:lnSpc>
                <a:spcPct val="70000"/>
              </a:lnSpc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Nerve </a:t>
            </a:r>
            <a:r>
              <a:rPr lang="en-US" sz="22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supply: </a:t>
            </a:r>
          </a:p>
          <a:p>
            <a:pPr marL="800100" lvl="1" indent="-342900" algn="just">
              <a:lnSpc>
                <a:spcPct val="70000"/>
              </a:lnSpc>
              <a:buFont typeface="Arial" pitchFamily="34" charset="0"/>
              <a:buChar char="•"/>
              <a:defRPr/>
            </a:pPr>
            <a:r>
              <a:rPr lang="en-US" sz="2200" b="1" dirty="0" err="1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Musculocutaneous</a:t>
            </a:r>
            <a:endParaRPr lang="en-US" sz="2200" b="1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just">
              <a:lnSpc>
                <a:spcPct val="70000"/>
              </a:lnSpc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Action</a:t>
            </a:r>
            <a:r>
              <a:rPr lang="en-US" sz="22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: </a:t>
            </a:r>
          </a:p>
          <a:p>
            <a:pPr marL="800100" lvl="1" indent="-342900" algn="just">
              <a:lnSpc>
                <a:spcPct val="70000"/>
              </a:lnSpc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Flexor</a:t>
            </a:r>
            <a:endParaRPr lang="en-US" sz="2200" b="1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800100" lvl="1" indent="-342900" algn="just">
              <a:lnSpc>
                <a:spcPct val="70000"/>
              </a:lnSpc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Weak </a:t>
            </a:r>
            <a:r>
              <a:rPr lang="en-US" sz="2200" b="1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adductor of the arm </a:t>
            </a:r>
          </a:p>
          <a:p>
            <a:pPr lvl="1" algn="just">
              <a:buFont typeface="Wingdings" pitchFamily="2" charset="2"/>
              <a:buChar char="Ø"/>
            </a:pPr>
            <a:endParaRPr lang="en-US" sz="2800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620688"/>
          </a:xfr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altLang="zh-CN" sz="4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CORACOBRACHIALIS</a:t>
            </a:r>
            <a:endParaRPr lang="en-US" altLang="zh-CN" sz="4000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10" name="Picture 5" descr="C:\Users\user\Pictures\C6-FF62 - Copy (2).png"/>
          <p:cNvPicPr>
            <a:picLocks noChangeAspect="1" noChangeArrowheads="1"/>
          </p:cNvPicPr>
          <p:nvPr/>
        </p:nvPicPr>
        <p:blipFill>
          <a:blip r:embed="rId3" cstate="print"/>
          <a:srcRect l="44986" r="26599" b="51778"/>
          <a:stretch>
            <a:fillRect/>
          </a:stretch>
        </p:blipFill>
        <p:spPr>
          <a:xfrm>
            <a:off x="5624264" y="990600"/>
            <a:ext cx="3124200" cy="5410200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4097</TotalTime>
  <Words>1066</Words>
  <Application>Microsoft Office PowerPoint</Application>
  <PresentationFormat>On-screen Show (4:3)</PresentationFormat>
  <Paragraphs>235</Paragraphs>
  <Slides>29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OBJECTIVES</vt:lpstr>
      <vt:lpstr>Slide 3</vt:lpstr>
      <vt:lpstr>Slide 4</vt:lpstr>
      <vt:lpstr>Slide 5</vt:lpstr>
      <vt:lpstr>Slide 6</vt:lpstr>
      <vt:lpstr>Slide 7</vt:lpstr>
      <vt:lpstr>BICEPS BRACHII</vt:lpstr>
      <vt:lpstr>CORACOBRACHIALIS</vt:lpstr>
      <vt:lpstr>BRACHIALIS</vt:lpstr>
      <vt:lpstr>POSTERIOR FASCIAL COMPARTMENT</vt:lpstr>
      <vt:lpstr>MUSCLES OF POSTERIOR COMPARTMENT</vt:lpstr>
      <vt:lpstr>TRICEPS</vt:lpstr>
      <vt:lpstr>CUBITAL FOSSA</vt:lpstr>
      <vt:lpstr>BOUNDARIES OF CUBITAL FOSSA</vt:lpstr>
      <vt:lpstr>CONTENT OF CUBITAL FOSSA</vt:lpstr>
      <vt:lpstr>ELBOW JOINT</vt:lpstr>
      <vt:lpstr>ELBOW JOINT</vt:lpstr>
      <vt:lpstr>CAPSULE</vt:lpstr>
      <vt:lpstr>CAPSULE</vt:lpstr>
      <vt:lpstr>LIGAMENTS</vt:lpstr>
      <vt:lpstr>LIGAMENTS</vt:lpstr>
      <vt:lpstr>SYNOVIAL MEMBRANE</vt:lpstr>
      <vt:lpstr>RELATIONS</vt:lpstr>
      <vt:lpstr>MOVEMENTS</vt:lpstr>
      <vt:lpstr> CARRYING ANGLE</vt:lpstr>
      <vt:lpstr>ARTICULATIONS </vt:lpstr>
      <vt:lpstr>ELBOW JOINT</vt:lpstr>
      <vt:lpstr>QUESTIONS!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Bones of upper limb</dc:title>
  <dc:creator>user</dc:creator>
  <cp:lastModifiedBy>Prof Khaleel</cp:lastModifiedBy>
  <cp:revision>177</cp:revision>
  <dcterms:created xsi:type="dcterms:W3CDTF">2010-12-19T14:08:49Z</dcterms:created>
  <dcterms:modified xsi:type="dcterms:W3CDTF">2015-12-08T06:55:47Z</dcterms:modified>
</cp:coreProperties>
</file>