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332" r:id="rId3"/>
    <p:sldId id="306" r:id="rId4"/>
    <p:sldId id="309" r:id="rId5"/>
    <p:sldId id="312" r:id="rId6"/>
    <p:sldId id="348" r:id="rId7"/>
    <p:sldId id="349" r:id="rId8"/>
    <p:sldId id="350" r:id="rId9"/>
    <p:sldId id="351" r:id="rId10"/>
    <p:sldId id="345" r:id="rId11"/>
    <p:sldId id="330" r:id="rId12"/>
    <p:sldId id="331" r:id="rId13"/>
    <p:sldId id="264" r:id="rId14"/>
    <p:sldId id="352" r:id="rId15"/>
    <p:sldId id="266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9" r:id="rId24"/>
    <p:sldId id="353" r:id="rId25"/>
    <p:sldId id="354" r:id="rId26"/>
    <p:sldId id="355" r:id="rId27"/>
    <p:sldId id="356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6EA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99" autoAdjust="0"/>
    <p:restoredTop sz="94660"/>
  </p:normalViewPr>
  <p:slideViewPr>
    <p:cSldViewPr>
      <p:cViewPr>
        <p:scale>
          <a:sx n="90" d="100"/>
          <a:sy n="90" d="100"/>
        </p:scale>
        <p:origin x="-594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AB669C-C1F7-4DC8-91FD-8FBDDA34B1D7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E03F73-41E3-4C50-B8AF-77647CFB4A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538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112F91-97C9-404A-8CF9-BA5684B3A06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1874-B7F4-4C93-AF6B-1A9C8A4A7AF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1874-B7F4-4C93-AF6B-1A9C8A4A7AF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1874-B7F4-4C93-AF6B-1A9C8A4A7AF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1874-B7F4-4C93-AF6B-1A9C8A4A7AF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1874-B7F4-4C93-AF6B-1A9C8A4A7AF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1874-B7F4-4C93-AF6B-1A9C8A4A7AF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1874-B7F4-4C93-AF6B-1A9C8A4A7AF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1874-B7F4-4C93-AF6B-1A9C8A4A7AF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1874-B7F4-4C93-AF6B-1A9C8A4A7AF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1874-B7F4-4C93-AF6B-1A9C8A4A7AF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1874-B7F4-4C93-AF6B-1A9C8A4A7AF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B1874-B7F4-4C93-AF6B-1A9C8A4A7AF1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800" b="1" dirty="0" smtClean="0"/>
              <a:t>Radial &amp; Ulnar Nerves 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6858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Dr. </a:t>
            </a:r>
            <a:r>
              <a:rPr lang="en-US" sz="4000" b="1" dirty="0" err="1" smtClean="0">
                <a:solidFill>
                  <a:schemeClr val="bg1"/>
                </a:solidFill>
              </a:rPr>
              <a:t>Jamila</a:t>
            </a:r>
            <a:r>
              <a:rPr lang="en-US" sz="4000" b="1" dirty="0" smtClean="0">
                <a:solidFill>
                  <a:schemeClr val="bg1"/>
                </a:solidFill>
              </a:rPr>
              <a:t> &amp; Dr. Vohra</a:t>
            </a:r>
            <a:endParaRPr lang="en-US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219200"/>
            <a:ext cx="4038600" cy="452431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/>
              <a:t>It reaches the posterior surface of the wrist, where it divides into terminal branches that supply the skin on </a:t>
            </a:r>
            <a:r>
              <a:rPr lang="en-US" sz="2400" b="1" i="1" dirty="0" smtClean="0"/>
              <a:t>the lateral two thirds of the posterior surface of the hand and the posterior surface over the proximal phalanges of the lateral three and a half fingers</a:t>
            </a:r>
            <a:r>
              <a:rPr lang="en-US" sz="2400" dirty="0" smtClean="0"/>
              <a:t>. The area of skin supplied by the nerve on the dorsum of the hand is variable.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1597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chemeClr val="bg1"/>
                </a:solidFill>
              </a:rPr>
              <a:t>Termination of Superficial Branch </a:t>
            </a:r>
            <a:endParaRPr lang="en-US" sz="4000" b="1" dirty="0"/>
          </a:p>
        </p:txBody>
      </p:sp>
      <p:pic>
        <p:nvPicPr>
          <p:cNvPr id="8" name="Picture 2" descr="C:\Users\galmadani\Desktop\Documents\Documents\Student Gray\7. Upper limb\F66122-007-f110.jpg"/>
          <p:cNvPicPr>
            <a:picLocks noChangeAspect="1" noChangeArrowheads="1"/>
          </p:cNvPicPr>
          <p:nvPr/>
        </p:nvPicPr>
        <p:blipFill>
          <a:blip r:embed="rId2" cstate="print">
            <a:lum bright="-21000" contrast="40000"/>
          </a:blip>
          <a:srcRect b="6061"/>
          <a:stretch>
            <a:fillRect/>
          </a:stretch>
        </p:blipFill>
        <p:spPr bwMode="auto">
          <a:xfrm>
            <a:off x="4495800" y="2438400"/>
            <a:ext cx="4343400" cy="228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596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sz="4000" b="1" dirty="0" smtClean="0"/>
              <a:t>Deep Branch </a:t>
            </a:r>
            <a:endParaRPr lang="ar-SA" sz="40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066800"/>
            <a:ext cx="4419600" cy="5638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US" sz="2400" b="1" i="1" dirty="0" smtClean="0"/>
              <a:t>It winds around the neck of the radius, within the </a:t>
            </a:r>
            <a:r>
              <a:rPr lang="en-US" sz="2400" b="1" i="1" dirty="0" err="1" smtClean="0"/>
              <a:t>supinator</a:t>
            </a:r>
            <a:r>
              <a:rPr lang="en-US" sz="2400" b="1" i="1" dirty="0" smtClean="0"/>
              <a:t> muscle, and enters the posterior  compartment of the  forearm.</a:t>
            </a:r>
          </a:p>
          <a:p>
            <a:pPr lvl="0"/>
            <a:r>
              <a:rPr lang="en-US" sz="2400" b="1" i="1" u="sng" dirty="0" smtClean="0">
                <a:solidFill>
                  <a:srgbClr val="0033CC"/>
                </a:solidFill>
              </a:rPr>
              <a:t>It supplies : </a:t>
            </a:r>
          </a:p>
          <a:p>
            <a:pPr lvl="0"/>
            <a:r>
              <a:rPr lang="en-US" sz="2400" b="1" i="1" dirty="0" smtClean="0"/>
              <a:t>Extensor </a:t>
            </a:r>
            <a:r>
              <a:rPr lang="en-US" sz="2400" b="1" i="1" dirty="0" err="1" smtClean="0"/>
              <a:t>carpi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radialis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brevis</a:t>
            </a:r>
            <a:r>
              <a:rPr lang="en-US" sz="2400" b="1" i="1" dirty="0" smtClean="0"/>
              <a:t>.</a:t>
            </a:r>
          </a:p>
          <a:p>
            <a:pPr lvl="0"/>
            <a:r>
              <a:rPr lang="en-US" sz="2400" b="1" i="1" dirty="0" smtClean="0"/>
              <a:t>Extensor </a:t>
            </a:r>
            <a:r>
              <a:rPr lang="en-US" sz="2400" b="1" i="1" dirty="0" err="1" smtClean="0"/>
              <a:t>carpi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ulnaris</a:t>
            </a:r>
            <a:r>
              <a:rPr lang="en-US" sz="2400" b="1" i="1" dirty="0" smtClean="0"/>
              <a:t>.</a:t>
            </a:r>
          </a:p>
          <a:p>
            <a:pPr lvl="0"/>
            <a:r>
              <a:rPr lang="en-US" sz="2400" b="1" i="1" dirty="0" err="1" smtClean="0"/>
              <a:t>Supinator</a:t>
            </a:r>
            <a:r>
              <a:rPr lang="en-US" sz="2400" b="1" i="1" dirty="0" smtClean="0"/>
              <a:t>.</a:t>
            </a:r>
          </a:p>
          <a:p>
            <a:pPr lvl="0"/>
            <a:r>
              <a:rPr lang="en-US" sz="2400" b="1" i="1" dirty="0" smtClean="0"/>
              <a:t>Abductor </a:t>
            </a:r>
            <a:r>
              <a:rPr lang="en-US" sz="2400" b="1" i="1" dirty="0" err="1" smtClean="0"/>
              <a:t>pollicis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longus</a:t>
            </a:r>
            <a:r>
              <a:rPr lang="en-US" sz="2400" b="1" i="1" dirty="0" smtClean="0"/>
              <a:t>.</a:t>
            </a:r>
          </a:p>
          <a:p>
            <a:pPr lvl="0"/>
            <a:r>
              <a:rPr lang="en-US" sz="2400" b="1" i="1" dirty="0" smtClean="0"/>
              <a:t>Extensor </a:t>
            </a:r>
            <a:r>
              <a:rPr lang="en-US" sz="2400" b="1" i="1" dirty="0" err="1" smtClean="0"/>
              <a:t>pollicis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brevis</a:t>
            </a:r>
            <a:r>
              <a:rPr lang="en-US" sz="2400" b="1" i="1" dirty="0" smtClean="0"/>
              <a:t>.</a:t>
            </a:r>
          </a:p>
          <a:p>
            <a:pPr lvl="0"/>
            <a:r>
              <a:rPr lang="en-US" sz="2400" b="1" i="1" dirty="0" smtClean="0"/>
              <a:t>Extensor </a:t>
            </a:r>
            <a:r>
              <a:rPr lang="en-US" sz="2400" b="1" i="1" dirty="0" err="1" smtClean="0"/>
              <a:t>pollicis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longus</a:t>
            </a:r>
            <a:r>
              <a:rPr lang="en-US" sz="2400" b="1" i="1" dirty="0" smtClean="0"/>
              <a:t>.</a:t>
            </a:r>
          </a:p>
          <a:p>
            <a:pPr lvl="0"/>
            <a:r>
              <a:rPr lang="en-US" sz="2400" b="1" i="1" dirty="0" smtClean="0"/>
              <a:t>Extensor </a:t>
            </a:r>
            <a:r>
              <a:rPr lang="en-US" sz="2400" b="1" i="1" dirty="0" err="1" smtClean="0"/>
              <a:t>indicis</a:t>
            </a:r>
            <a:r>
              <a:rPr lang="en-US" sz="2400" b="1" i="1" dirty="0" smtClean="0"/>
              <a:t>.</a:t>
            </a:r>
          </a:p>
          <a:p>
            <a:pPr lvl="0"/>
            <a:endParaRPr lang="en-US" sz="2400" b="1" i="1" dirty="0" smtClean="0"/>
          </a:p>
          <a:p>
            <a:pPr lvl="0"/>
            <a:endParaRPr lang="ar-SA" sz="2400" b="1" i="1" dirty="0"/>
          </a:p>
        </p:txBody>
      </p:sp>
      <p:pic>
        <p:nvPicPr>
          <p:cNvPr id="2050" name="Picture 2" descr="F:\hand-wrist\scan002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-25000" contrast="50000"/>
          </a:blip>
          <a:srcRect/>
          <a:stretch>
            <a:fillRect/>
          </a:stretch>
        </p:blipFill>
        <p:spPr bwMode="auto">
          <a:xfrm>
            <a:off x="304800" y="838200"/>
            <a:ext cx="3972058" cy="57912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2971800" y="2286000"/>
            <a:ext cx="114300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9FF25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095500" y="914400"/>
            <a:ext cx="4953000" cy="5830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159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600" b="1" dirty="0" smtClean="0"/>
              <a:t>Summary of branches of radial nerve</a:t>
            </a:r>
            <a:endParaRPr kumimoji="0" lang="en-US" sz="36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990600"/>
            <a:ext cx="4953000" cy="43396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rgbClr val="0033CC"/>
                </a:solidFill>
              </a:rPr>
              <a:t>In the </a:t>
            </a:r>
            <a:r>
              <a:rPr lang="en-US" sz="2400" b="1" u="sng" dirty="0" err="1" smtClean="0">
                <a:solidFill>
                  <a:srgbClr val="0033CC"/>
                </a:solidFill>
              </a:rPr>
              <a:t>Axilla</a:t>
            </a:r>
            <a:r>
              <a:rPr lang="en-US" sz="2400" b="1" u="sng" dirty="0" smtClean="0">
                <a:solidFill>
                  <a:srgbClr val="0033CC"/>
                </a:solidFill>
              </a:rPr>
              <a:t>:</a:t>
            </a:r>
            <a:endParaRPr lang="en-US" sz="2400" u="sng" dirty="0" smtClean="0">
              <a:solidFill>
                <a:srgbClr val="0033CC"/>
              </a:solidFill>
            </a:endParaRPr>
          </a:p>
          <a:p>
            <a:r>
              <a:rPr lang="en-US" sz="2000" dirty="0" smtClean="0"/>
              <a:t>In the </a:t>
            </a:r>
            <a:r>
              <a:rPr lang="en-US" sz="2000" dirty="0" err="1" smtClean="0"/>
              <a:t>axilla</a:t>
            </a:r>
            <a:r>
              <a:rPr lang="en-US" sz="2000" dirty="0" smtClean="0"/>
              <a:t> the nerve can be injured by a drunkard falling asleep with one arm over the back of a chair, also by fractures and dislocations of the proximal end of the humerus. The triceps, the </a:t>
            </a:r>
            <a:r>
              <a:rPr lang="en-US" sz="2000" dirty="0" err="1" smtClean="0"/>
              <a:t>anconeus</a:t>
            </a:r>
            <a:r>
              <a:rPr lang="en-US" sz="2000" dirty="0" smtClean="0"/>
              <a:t>, and the long extensors of the wrist are paralyzed. The patient is unable to extend the elbow joint, the wrist joint, and the fingers </a:t>
            </a:r>
            <a:r>
              <a:rPr lang="en-US" sz="2400" b="1" u="sng" dirty="0" smtClean="0">
                <a:solidFill>
                  <a:srgbClr val="FF0000"/>
                </a:solidFill>
              </a:rPr>
              <a:t>Wrist Drop</a:t>
            </a:r>
          </a:p>
          <a:p>
            <a:r>
              <a:rPr lang="en-US" sz="2400" b="1" i="1" u="sng" dirty="0" smtClean="0">
                <a:solidFill>
                  <a:srgbClr val="0033CC"/>
                </a:solidFill>
              </a:rPr>
              <a:t>In the Spiral Groove:</a:t>
            </a:r>
            <a:endParaRPr lang="en-US" sz="2400" u="sng" dirty="0" smtClean="0">
              <a:solidFill>
                <a:srgbClr val="0033CC"/>
              </a:solidFill>
            </a:endParaRPr>
          </a:p>
          <a:p>
            <a:r>
              <a:rPr lang="en-US" sz="2000" dirty="0" smtClean="0"/>
              <a:t>Injury or fracture of the spiral groove of the </a:t>
            </a:r>
            <a:r>
              <a:rPr lang="en-US" sz="2000" dirty="0" err="1" smtClean="0"/>
              <a:t>humerus</a:t>
            </a:r>
            <a:r>
              <a:rPr lang="en-US" sz="2000" dirty="0" smtClean="0"/>
              <a:t>, the patient is unable to extend the wrist and the fingers 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u="sng" dirty="0" smtClean="0">
                <a:solidFill>
                  <a:srgbClr val="FF0000"/>
                </a:solidFill>
              </a:rPr>
              <a:t>(Wrist Drop).</a:t>
            </a:r>
            <a:endParaRPr lang="en-US" sz="2000" b="1" u="sng" dirty="0" smtClean="0">
              <a:solidFill>
                <a:srgbClr val="FF000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1597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en-US" sz="4000" b="1" dirty="0" smtClean="0">
                <a:solidFill>
                  <a:schemeClr val="bg1"/>
                </a:solidFill>
              </a:rPr>
              <a:t>Injuries to the Radial Nerve</a:t>
            </a:r>
            <a:endParaRPr lang="en-US" sz="4000" b="1" i="1" dirty="0">
              <a:solidFill>
                <a:schemeClr val="bg1"/>
              </a:solidFill>
            </a:endParaRPr>
          </a:p>
        </p:txBody>
      </p:sp>
      <p:pic>
        <p:nvPicPr>
          <p:cNvPr id="5" name="Picture 7" descr="3241511A"/>
          <p:cNvPicPr>
            <a:picLocks noChangeAspect="1" noChangeArrowheads="1"/>
          </p:cNvPicPr>
          <p:nvPr/>
        </p:nvPicPr>
        <p:blipFill>
          <a:blip r:embed="rId2" cstate="print"/>
          <a:srcRect l="14615" b="2495"/>
          <a:stretch>
            <a:fillRect/>
          </a:stretch>
        </p:blipFill>
        <p:spPr>
          <a:xfrm>
            <a:off x="5486400" y="990600"/>
            <a:ext cx="3352800" cy="4495800"/>
          </a:xfrm>
          <a:prstGeom prst="rect">
            <a:avLst/>
          </a:prstGeom>
          <a:noFill/>
          <a:ln w="12700">
            <a:solidFill>
              <a:srgbClr val="0033CC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4800" y="2133600"/>
            <a:ext cx="4572000" cy="3733800"/>
          </a:xfr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en-US" dirty="0" smtClean="0"/>
              <a:t>The deep branch of the radial nerve is </a:t>
            </a:r>
            <a:r>
              <a:rPr lang="en-US" b="1" i="1" dirty="0" smtClean="0"/>
              <a:t> PURELY Motor nerve</a:t>
            </a:r>
            <a:r>
              <a:rPr lang="en-US" dirty="0" smtClean="0"/>
              <a:t> (It supplies the extensor muscles in the posterior compartment of the forearm). </a:t>
            </a:r>
          </a:p>
          <a:p>
            <a:r>
              <a:rPr lang="en-US" dirty="0" smtClean="0"/>
              <a:t>It can be damaged in fractures of the proximal end of the radius or during dislocation of the radial head. </a:t>
            </a:r>
          </a:p>
          <a:p>
            <a:r>
              <a:rPr lang="en-US" b="1" dirty="0" smtClean="0">
                <a:solidFill>
                  <a:srgbClr val="0033CC"/>
                </a:solidFill>
              </a:rPr>
              <a:t>The nerve that supply the </a:t>
            </a:r>
            <a:r>
              <a:rPr lang="en-US" b="1" dirty="0" err="1" smtClean="0">
                <a:solidFill>
                  <a:srgbClr val="0033CC"/>
                </a:solidFill>
              </a:rPr>
              <a:t>supinator</a:t>
            </a:r>
            <a:r>
              <a:rPr lang="en-US" b="1" dirty="0" smtClean="0">
                <a:solidFill>
                  <a:srgbClr val="0033CC"/>
                </a:solidFill>
              </a:rPr>
              <a:t> and the extensor </a:t>
            </a:r>
            <a:r>
              <a:rPr lang="en-US" b="1" dirty="0" err="1" smtClean="0">
                <a:solidFill>
                  <a:srgbClr val="0033CC"/>
                </a:solidFill>
              </a:rPr>
              <a:t>carpi</a:t>
            </a:r>
            <a:r>
              <a:rPr lang="en-US" b="1" dirty="0" smtClean="0">
                <a:solidFill>
                  <a:srgbClr val="0033CC"/>
                </a:solidFill>
              </a:rPr>
              <a:t> </a:t>
            </a:r>
            <a:r>
              <a:rPr lang="en-US" b="1" dirty="0" err="1" smtClean="0">
                <a:solidFill>
                  <a:srgbClr val="0033CC"/>
                </a:solidFill>
              </a:rPr>
              <a:t>radialis</a:t>
            </a:r>
            <a:r>
              <a:rPr lang="en-US" b="1" dirty="0" smtClean="0">
                <a:solidFill>
                  <a:srgbClr val="0033CC"/>
                </a:solidFill>
              </a:rPr>
              <a:t> </a:t>
            </a:r>
            <a:r>
              <a:rPr lang="en-US" b="1" dirty="0" err="1" smtClean="0">
                <a:solidFill>
                  <a:srgbClr val="0033CC"/>
                </a:solidFill>
              </a:rPr>
              <a:t>longus</a:t>
            </a:r>
            <a:r>
              <a:rPr lang="en-US" b="1" dirty="0" smtClean="0">
                <a:solidFill>
                  <a:srgbClr val="0033CC"/>
                </a:solidFill>
              </a:rPr>
              <a:t> will be undamaged,</a:t>
            </a:r>
            <a:r>
              <a:rPr lang="en-US" dirty="0" smtClean="0">
                <a:solidFill>
                  <a:srgbClr val="0033CC"/>
                </a:solidFill>
              </a:rPr>
              <a:t> </a:t>
            </a:r>
            <a:r>
              <a:rPr lang="en-US" dirty="0" smtClean="0"/>
              <a:t>and because the latter muscle is powerful, it will keep the wrist joint extended, (</a:t>
            </a:r>
            <a:r>
              <a:rPr lang="en-US" b="1" u="sng" dirty="0" smtClean="0">
                <a:solidFill>
                  <a:srgbClr val="C00000"/>
                </a:solidFill>
              </a:rPr>
              <a:t>No</a:t>
            </a:r>
            <a:r>
              <a:rPr lang="en-US" u="sng" dirty="0" smtClean="0">
                <a:solidFill>
                  <a:srgbClr val="C00000"/>
                </a:solidFill>
              </a:rPr>
              <a:t> </a:t>
            </a:r>
            <a:r>
              <a:rPr lang="en-US" b="1" u="sng" dirty="0" smtClean="0">
                <a:solidFill>
                  <a:srgbClr val="C00000"/>
                </a:solidFill>
              </a:rPr>
              <a:t>wrist Drop)</a:t>
            </a:r>
            <a:r>
              <a:rPr lang="en-US" u="sng" dirty="0" smtClean="0">
                <a:solidFill>
                  <a:srgbClr val="C00000"/>
                </a:solidFill>
              </a:rPr>
              <a:t> </a:t>
            </a:r>
          </a:p>
          <a:p>
            <a:r>
              <a:rPr lang="en-US" b="1" dirty="0" smtClean="0"/>
              <a:t>No sensory loss</a:t>
            </a:r>
          </a:p>
        </p:txBody>
      </p:sp>
      <p:pic>
        <p:nvPicPr>
          <p:cNvPr id="2051" name="Picture 3" descr="C:\Documents and Settings\Jamila\My Documents\My Pictures\Picture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7000" contrast="57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3048000" cy="49053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0" y="0"/>
            <a:ext cx="9163791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Injuries to the Deep Branch of the Radial Nerve</a:t>
            </a:r>
            <a:endParaRPr lang="en-US" sz="3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95400"/>
            <a:ext cx="9144000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/>
              <a:t>Superficial radial nerve, is </a:t>
            </a:r>
            <a:r>
              <a:rPr lang="en-US" sz="2400" b="1" dirty="0" smtClean="0"/>
              <a:t>Sensory nerve. </a:t>
            </a:r>
            <a:r>
              <a:rPr lang="en-US" sz="2400" dirty="0" smtClean="0"/>
              <a:t>Injury like a stab wound, results in a variable small area of anesthesia over the </a:t>
            </a:r>
            <a:r>
              <a:rPr lang="en-US" sz="2400" b="1" dirty="0" smtClean="0"/>
              <a:t>dorsum of the hand and lateral three &amp; half fingers up to the base of their distal phalanges. </a:t>
            </a:r>
            <a:endParaRPr lang="en-US" sz="24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971800"/>
            <a:ext cx="5334000" cy="3733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0"/>
            <a:ext cx="9163791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Injuries to the superficial Branch of the Radial Nerve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219200"/>
            <a:ext cx="3581400" cy="4906963"/>
          </a:xfr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b="1" i="1" u="sng" dirty="0" smtClean="0">
                <a:solidFill>
                  <a:srgbClr val="C00000"/>
                </a:solidFill>
              </a:rPr>
              <a:t>Origin:</a:t>
            </a:r>
          </a:p>
          <a:p>
            <a:r>
              <a:rPr lang="en-US" sz="2400" dirty="0" smtClean="0"/>
              <a:t>Medial cord of BP.</a:t>
            </a:r>
          </a:p>
          <a:p>
            <a:r>
              <a:rPr lang="en-US" b="1" i="1" u="sng" dirty="0" smtClean="0">
                <a:solidFill>
                  <a:srgbClr val="C00000"/>
                </a:solidFill>
              </a:rPr>
              <a:t>Course:</a:t>
            </a:r>
          </a:p>
          <a:p>
            <a:r>
              <a:rPr lang="en-US" sz="2400" dirty="0" smtClean="0"/>
              <a:t>Descends along the </a:t>
            </a:r>
            <a:r>
              <a:rPr lang="en-US" sz="2400" b="1" i="1" dirty="0" smtClean="0"/>
              <a:t>medial side of the following arteries:</a:t>
            </a:r>
          </a:p>
          <a:p>
            <a:r>
              <a:rPr lang="en-US" sz="2400" b="1" i="1" dirty="0" err="1" smtClean="0">
                <a:solidFill>
                  <a:srgbClr val="FF0000"/>
                </a:solidFill>
              </a:rPr>
              <a:t>Axillary</a:t>
            </a:r>
            <a:r>
              <a:rPr lang="en-US" sz="2400" b="1" i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sz="2400" b="1" i="1" dirty="0" smtClean="0">
                <a:solidFill>
                  <a:srgbClr val="FF0000"/>
                </a:solidFill>
              </a:rPr>
              <a:t>Brachial</a:t>
            </a:r>
            <a:r>
              <a:rPr lang="en-US" sz="2400" b="1" i="1" dirty="0" smtClean="0"/>
              <a:t>.</a:t>
            </a:r>
          </a:p>
          <a:p>
            <a:r>
              <a:rPr lang="en-US" sz="2400" b="1" i="1" dirty="0" smtClean="0"/>
              <a:t>Pierces the </a:t>
            </a:r>
            <a:r>
              <a:rPr lang="en-US" sz="2400" b="1" i="1" dirty="0" smtClean="0">
                <a:solidFill>
                  <a:srgbClr val="0033CC"/>
                </a:solidFill>
              </a:rPr>
              <a:t>Medial </a:t>
            </a:r>
            <a:r>
              <a:rPr lang="en-US" sz="2400" b="1" i="1" dirty="0" err="1" smtClean="0">
                <a:solidFill>
                  <a:srgbClr val="0033CC"/>
                </a:solidFill>
              </a:rPr>
              <a:t>Intermuscular</a:t>
            </a:r>
            <a:r>
              <a:rPr lang="en-US" sz="2400" b="1" i="1" dirty="0" smtClean="0">
                <a:solidFill>
                  <a:srgbClr val="0033CC"/>
                </a:solidFill>
              </a:rPr>
              <a:t> Septum</a:t>
            </a:r>
            <a:r>
              <a:rPr lang="en-US" dirty="0" smtClean="0">
                <a:solidFill>
                  <a:srgbClr val="0033CC"/>
                </a:solidFill>
              </a:rPr>
              <a:t>.</a:t>
            </a:r>
          </a:p>
          <a:p>
            <a:r>
              <a:rPr lang="en-US" sz="2400" b="1" i="1" dirty="0" smtClean="0"/>
              <a:t>Passes behind the </a:t>
            </a:r>
            <a:r>
              <a:rPr lang="en-US" sz="2400" b="1" i="1" dirty="0" smtClean="0">
                <a:solidFill>
                  <a:srgbClr val="0033CC"/>
                </a:solidFill>
              </a:rPr>
              <a:t>Medial </a:t>
            </a:r>
            <a:r>
              <a:rPr lang="en-US" sz="2400" b="1" i="1" dirty="0" err="1" smtClean="0">
                <a:solidFill>
                  <a:srgbClr val="0033CC"/>
                </a:solidFill>
              </a:rPr>
              <a:t>Epicondyle</a:t>
            </a:r>
            <a:r>
              <a:rPr lang="en-US" sz="2400" b="1" i="1" dirty="0" smtClean="0">
                <a:solidFill>
                  <a:srgbClr val="0033CC"/>
                </a:solidFill>
              </a:rPr>
              <a:t> </a:t>
            </a:r>
            <a:r>
              <a:rPr lang="en-US" sz="2400" b="1" i="1" dirty="0" smtClean="0"/>
              <a:t>of the </a:t>
            </a:r>
            <a:r>
              <a:rPr lang="en-US" sz="2400" b="1" i="1" dirty="0" err="1" smtClean="0"/>
              <a:t>humerus</a:t>
            </a:r>
            <a:r>
              <a:rPr lang="en-US" sz="2400" dirty="0" smtClean="0"/>
              <a:t>.</a:t>
            </a:r>
          </a:p>
        </p:txBody>
      </p:sp>
      <p:pic>
        <p:nvPicPr>
          <p:cNvPr id="5" name="Picture 2" descr="C:\Documents and Settings\User\My Documents\Student Gray\7. Upper limb\F66122-007-f06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-18000" contrast="41000"/>
          </a:blip>
          <a:srcRect b="5499"/>
          <a:stretch>
            <a:fillRect/>
          </a:stretch>
        </p:blipFill>
        <p:spPr bwMode="auto">
          <a:xfrm>
            <a:off x="152400" y="1066800"/>
            <a:ext cx="4572000" cy="5530552"/>
          </a:xfrm>
          <a:prstGeom prst="rect">
            <a:avLst/>
          </a:prstGeom>
          <a:solidFill>
            <a:srgbClr val="0070C0"/>
          </a:solidFill>
          <a:ln w="19050">
            <a:solidFill>
              <a:schemeClr val="tx1"/>
            </a:solidFill>
          </a:ln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9144000" cy="8159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Ulnar Nerve</a:t>
            </a: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447800"/>
            <a:ext cx="3008313" cy="2895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400" b="1" i="1" dirty="0" smtClean="0"/>
              <a:t>Enters the anterior compartment.</a:t>
            </a:r>
          </a:p>
          <a:p>
            <a:r>
              <a:rPr lang="en-US" sz="2400" b="1" i="1" u="sng" dirty="0" smtClean="0">
                <a:solidFill>
                  <a:srgbClr val="0066FF"/>
                </a:solidFill>
              </a:rPr>
              <a:t>Descends:</a:t>
            </a:r>
          </a:p>
          <a:p>
            <a:r>
              <a:rPr lang="en-US" sz="2400" b="1" i="1" dirty="0" smtClean="0"/>
              <a:t>Behind the </a:t>
            </a:r>
            <a:r>
              <a:rPr lang="en-US" sz="2400" b="1" i="1" dirty="0" smtClean="0">
                <a:solidFill>
                  <a:srgbClr val="339933"/>
                </a:solidFill>
              </a:rPr>
              <a:t>Flexor Carpi </a:t>
            </a:r>
            <a:r>
              <a:rPr lang="en-US" sz="2400" b="1" i="1" dirty="0" err="1" smtClean="0">
                <a:solidFill>
                  <a:srgbClr val="339933"/>
                </a:solidFill>
              </a:rPr>
              <a:t>Ulnaris</a:t>
            </a:r>
            <a:r>
              <a:rPr lang="en-US" sz="2400" b="1" i="1" dirty="0" smtClean="0">
                <a:solidFill>
                  <a:srgbClr val="339933"/>
                </a:solidFill>
              </a:rPr>
              <a:t>.</a:t>
            </a:r>
          </a:p>
          <a:p>
            <a:r>
              <a:rPr lang="en-US" sz="2400" b="1" i="1" dirty="0" smtClean="0"/>
              <a:t>Medial to </a:t>
            </a:r>
            <a:r>
              <a:rPr lang="en-US" sz="2400" b="1" i="1" dirty="0" smtClean="0">
                <a:solidFill>
                  <a:srgbClr val="FF0000"/>
                </a:solidFill>
              </a:rPr>
              <a:t>Ulnar Artery.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4000" b="1" dirty="0" smtClean="0">
                <a:solidFill>
                  <a:schemeClr val="bg1"/>
                </a:solidFill>
              </a:rPr>
              <a:t>In the Forearm</a:t>
            </a:r>
            <a:endParaRPr kumimoji="0" lang="en-US" sz="40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Documents and Settings\Jamila\My Documents\Student Gray\7. Upper limb\F66122-007-f085.jpg"/>
          <p:cNvPicPr>
            <a:picLocks noChangeAspect="1" noChangeArrowheads="1"/>
          </p:cNvPicPr>
          <p:nvPr/>
        </p:nvPicPr>
        <p:blipFill>
          <a:blip r:embed="rId2" cstate="print">
            <a:lum bright="-22000" contrast="39000"/>
          </a:blip>
          <a:srcRect l="12000" r="12000" b="2763"/>
          <a:stretch>
            <a:fillRect/>
          </a:stretch>
        </p:blipFill>
        <p:spPr bwMode="auto">
          <a:xfrm>
            <a:off x="4038599" y="838200"/>
            <a:ext cx="3126537" cy="5791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914400"/>
            <a:ext cx="3008313" cy="596900"/>
          </a:xfrm>
        </p:spPr>
        <p:txBody>
          <a:bodyPr>
            <a:normAutofit fontScale="90000"/>
          </a:bodyPr>
          <a:lstStyle/>
          <a:p>
            <a:pPr lvl="0"/>
            <a:r>
              <a:rPr lang="en-US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14400"/>
            <a:ext cx="3276600" cy="3886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b="1" i="1" dirty="0" smtClean="0"/>
              <a:t>Passes:</a:t>
            </a:r>
          </a:p>
          <a:p>
            <a:r>
              <a:rPr lang="en-US" sz="2400" b="1" i="1" dirty="0" smtClean="0">
                <a:solidFill>
                  <a:srgbClr val="C00000"/>
                </a:solidFill>
              </a:rPr>
              <a:t>Anterior</a:t>
            </a:r>
            <a:r>
              <a:rPr lang="en-US" sz="2400" b="1" i="1" dirty="0" smtClean="0"/>
              <a:t> to Flexor </a:t>
            </a:r>
            <a:r>
              <a:rPr lang="en-US" sz="2400" b="1" i="1" dirty="0" err="1" smtClean="0"/>
              <a:t>Retinaculum</a:t>
            </a:r>
            <a:r>
              <a:rPr lang="en-US" sz="2400" b="1" i="1" dirty="0" smtClean="0"/>
              <a:t>.</a:t>
            </a:r>
          </a:p>
          <a:p>
            <a:r>
              <a:rPr lang="en-US" sz="2400" b="1" i="1" dirty="0" smtClean="0">
                <a:solidFill>
                  <a:srgbClr val="0066FF"/>
                </a:solidFill>
              </a:rPr>
              <a:t>Lateral </a:t>
            </a:r>
            <a:r>
              <a:rPr lang="en-US" sz="2400" b="1" i="1" dirty="0" smtClean="0"/>
              <a:t>to </a:t>
            </a:r>
            <a:r>
              <a:rPr lang="en-US" sz="2400" b="1" i="1" dirty="0" err="1" smtClean="0"/>
              <a:t>Pisiform</a:t>
            </a:r>
            <a:r>
              <a:rPr lang="en-US" sz="2400" b="1" i="1" dirty="0" smtClean="0"/>
              <a:t> bone.</a:t>
            </a:r>
          </a:p>
          <a:p>
            <a:r>
              <a:rPr lang="en-US" sz="2400" b="1" i="1" dirty="0" smtClean="0">
                <a:solidFill>
                  <a:srgbClr val="00B050"/>
                </a:solidFill>
              </a:rPr>
              <a:t>Medial</a:t>
            </a:r>
            <a:r>
              <a:rPr lang="en-US" sz="2400" b="1" i="1" dirty="0" smtClean="0"/>
              <a:t> to </a:t>
            </a:r>
            <a:r>
              <a:rPr lang="en-US" sz="2400" b="1" i="1" dirty="0" err="1" smtClean="0"/>
              <a:t>Ulnar</a:t>
            </a:r>
            <a:r>
              <a:rPr lang="en-US" sz="2400" b="1" i="1" dirty="0" smtClean="0"/>
              <a:t> artery.</a:t>
            </a:r>
          </a:p>
          <a:p>
            <a:r>
              <a:rPr lang="en-US" sz="2400" b="1" i="1" dirty="0" smtClean="0">
                <a:solidFill>
                  <a:srgbClr val="FF0000"/>
                </a:solidFill>
              </a:rPr>
              <a:t>Divides into </a:t>
            </a:r>
            <a:r>
              <a:rPr lang="en-US" sz="2400" b="1" i="1" dirty="0" smtClean="0"/>
              <a:t>:</a:t>
            </a:r>
          </a:p>
          <a:p>
            <a:r>
              <a:rPr lang="en-US" sz="2400" b="1" i="1" dirty="0" smtClean="0"/>
              <a:t>Superficial &amp; Deep branches.</a:t>
            </a:r>
          </a:p>
          <a:p>
            <a:endParaRPr lang="en-US" sz="2400" dirty="0"/>
          </a:p>
        </p:txBody>
      </p:sp>
      <p:pic>
        <p:nvPicPr>
          <p:cNvPr id="5" name="Picture 2" descr="E:\hand-wrist\scan0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20000" contrast="40000"/>
          </a:blip>
          <a:srcRect l="3323" t="2569"/>
          <a:stretch>
            <a:fillRect/>
          </a:stretch>
        </p:blipFill>
        <p:spPr bwMode="auto">
          <a:xfrm>
            <a:off x="3779912" y="1066800"/>
            <a:ext cx="4824536" cy="53145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0" y="0"/>
            <a:ext cx="9144000" cy="8159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4000" b="1" dirty="0" smtClean="0">
                <a:solidFill>
                  <a:schemeClr val="bg1"/>
                </a:solidFill>
              </a:rPr>
              <a:t>At the Wrist</a:t>
            </a:r>
            <a:endParaRPr kumimoji="0" lang="en-US" sz="40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484785"/>
            <a:ext cx="3886200" cy="3849215"/>
          </a:xfr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lvl="0" indent="-342900"/>
            <a:r>
              <a:rPr lang="en-US" sz="2800" b="1" u="sng" dirty="0" smtClean="0">
                <a:solidFill>
                  <a:srgbClr val="0033CC"/>
                </a:solidFill>
              </a:rPr>
              <a:t>In the Forearm:</a:t>
            </a:r>
          </a:p>
          <a:p>
            <a:pPr marL="342900" indent="-342900"/>
            <a:r>
              <a:rPr lang="en-US" sz="2800" b="1" i="1" dirty="0" smtClean="0">
                <a:solidFill>
                  <a:srgbClr val="C00000"/>
                </a:solidFill>
              </a:rPr>
              <a:t>a. Muscular to </a:t>
            </a:r>
            <a:r>
              <a:rPr lang="en-US" sz="2800" b="1" i="1" dirty="0" smtClean="0"/>
              <a:t>(1 &amp; 1/2 muscles)</a:t>
            </a:r>
          </a:p>
          <a:p>
            <a:pPr marL="342900" indent="-342900"/>
            <a:r>
              <a:rPr lang="en-US" sz="2800" b="1" i="1" dirty="0" smtClean="0"/>
              <a:t>	1. </a:t>
            </a:r>
            <a:r>
              <a:rPr lang="en-US" sz="2800" b="1" i="1" dirty="0" smtClean="0">
                <a:solidFill>
                  <a:srgbClr val="0033CC"/>
                </a:solidFill>
              </a:rPr>
              <a:t>Flexor Carpi </a:t>
            </a:r>
            <a:r>
              <a:rPr lang="en-US" sz="2800" b="1" i="1" dirty="0" err="1" smtClean="0">
                <a:solidFill>
                  <a:srgbClr val="0033CC"/>
                </a:solidFill>
              </a:rPr>
              <a:t>Ulnaris</a:t>
            </a:r>
            <a:endParaRPr lang="en-US" sz="2800" b="1" i="1" dirty="0" smtClean="0">
              <a:solidFill>
                <a:srgbClr val="0033CC"/>
              </a:solidFill>
            </a:endParaRPr>
          </a:p>
          <a:p>
            <a:pPr marL="342900" indent="-342900"/>
            <a:r>
              <a:rPr lang="en-US" sz="2800" b="1" i="1" dirty="0" smtClean="0">
                <a:solidFill>
                  <a:srgbClr val="0033CC"/>
                </a:solidFill>
              </a:rPr>
              <a:t>	</a:t>
            </a:r>
            <a:r>
              <a:rPr lang="en-US" sz="2800" b="1" i="1" dirty="0" smtClean="0"/>
              <a:t>2. </a:t>
            </a:r>
            <a:r>
              <a:rPr lang="en-US" sz="2800" b="1" i="1" dirty="0" smtClean="0">
                <a:solidFill>
                  <a:srgbClr val="0033CC"/>
                </a:solidFill>
              </a:rPr>
              <a:t>Medial 1l2 of Flexor Digitorum Profundus</a:t>
            </a:r>
          </a:p>
          <a:p>
            <a:pPr marL="342900" indent="-342900"/>
            <a:r>
              <a:rPr lang="en-US" sz="2800" b="1" i="1" dirty="0" smtClean="0">
                <a:solidFill>
                  <a:srgbClr val="C00000"/>
                </a:solidFill>
              </a:rPr>
              <a:t>b. </a:t>
            </a:r>
            <a:r>
              <a:rPr lang="en-US" sz="2800" b="1" i="1" dirty="0" err="1" smtClean="0">
                <a:solidFill>
                  <a:srgbClr val="C00000"/>
                </a:solidFill>
              </a:rPr>
              <a:t>Articular</a:t>
            </a:r>
            <a:r>
              <a:rPr lang="en-US" sz="2800" b="1" i="1" dirty="0" smtClean="0">
                <a:solidFill>
                  <a:srgbClr val="C00000"/>
                </a:solidFill>
              </a:rPr>
              <a:t>  to</a:t>
            </a:r>
            <a:r>
              <a:rPr lang="en-US" sz="2800" b="1" i="1" dirty="0" smtClean="0">
                <a:solidFill>
                  <a:srgbClr val="0033CC"/>
                </a:solidFill>
              </a:rPr>
              <a:t> </a:t>
            </a:r>
            <a:r>
              <a:rPr lang="en-US" sz="2800" b="1" i="1" dirty="0" smtClean="0"/>
              <a:t>Elbow joint</a:t>
            </a:r>
            <a:endParaRPr lang="en-US" dirty="0" smtClean="0"/>
          </a:p>
          <a:p>
            <a:pPr marL="342900" indent="-342900">
              <a:buAutoNum type="alphaUcParenBoth"/>
            </a:pP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8159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4000" b="1" dirty="0" smtClean="0">
                <a:solidFill>
                  <a:schemeClr val="bg1"/>
                </a:solidFill>
              </a:rPr>
              <a:t>Branches</a:t>
            </a:r>
            <a:endParaRPr kumimoji="0" lang="en-US" sz="40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C:\Documents and Settings\Jamila\My Documents\Student Gray\7. Upper limb\F66122-007-f086.jpg"/>
          <p:cNvPicPr>
            <a:picLocks noChangeAspect="1" noChangeArrowheads="1"/>
          </p:cNvPicPr>
          <p:nvPr/>
        </p:nvPicPr>
        <p:blipFill>
          <a:blip r:embed="rId2" cstate="print">
            <a:lum bright="-17000" contrast="36000"/>
          </a:blip>
          <a:srcRect l="13725" r="13726" b="2639"/>
          <a:stretch>
            <a:fillRect/>
          </a:stretch>
        </p:blipFill>
        <p:spPr bwMode="auto">
          <a:xfrm>
            <a:off x="4724400" y="914400"/>
            <a:ext cx="3429000" cy="57870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end of the lecture, students should be able to: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Describe the anatomy of the radial &amp; </a:t>
            </a:r>
            <a:r>
              <a:rPr lang="en-US" b="1" dirty="0" err="1" smtClean="0">
                <a:solidFill>
                  <a:srgbClr val="0070C0"/>
                </a:solidFill>
              </a:rPr>
              <a:t>ulnar</a:t>
            </a:r>
            <a:r>
              <a:rPr lang="en-US" b="1" dirty="0" smtClean="0">
                <a:solidFill>
                  <a:srgbClr val="0070C0"/>
                </a:solidFill>
              </a:rPr>
              <a:t> nerves regarding: origin, course &amp; distribution.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List the branches of the nerves.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Describe the causes and manifestations of nerve injury.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762000"/>
            <a:ext cx="9144000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000" b="1" dirty="0" smtClean="0"/>
              <a:t>Objectives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1828800"/>
            <a:ext cx="3962400" cy="3886200"/>
          </a:xfr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b="1" i="1" u="sng" dirty="0" smtClean="0">
                <a:solidFill>
                  <a:srgbClr val="C00000"/>
                </a:solidFill>
              </a:rPr>
              <a:t>c. </a:t>
            </a:r>
            <a:r>
              <a:rPr lang="en-US" sz="2400" b="1" i="1" u="sng" dirty="0" err="1" smtClean="0">
                <a:solidFill>
                  <a:srgbClr val="C00000"/>
                </a:solidFill>
              </a:rPr>
              <a:t>Cutaneous</a:t>
            </a:r>
            <a:r>
              <a:rPr lang="en-US" sz="2400" b="1" i="1" u="sng" dirty="0" smtClean="0">
                <a:solidFill>
                  <a:srgbClr val="C00000"/>
                </a:solidFill>
              </a:rPr>
              <a:t>:</a:t>
            </a:r>
          </a:p>
          <a:p>
            <a:r>
              <a:rPr lang="en-US" sz="2400" b="1" i="1" dirty="0" smtClean="0"/>
              <a:t>1. </a:t>
            </a:r>
            <a:r>
              <a:rPr lang="en-US" sz="2400" b="1" i="1" dirty="0" smtClean="0">
                <a:solidFill>
                  <a:srgbClr val="0033CC"/>
                </a:solidFill>
              </a:rPr>
              <a:t>Dorsal (posterior) </a:t>
            </a:r>
            <a:r>
              <a:rPr lang="en-US" sz="2400" b="1" i="1" dirty="0" err="1" smtClean="0">
                <a:solidFill>
                  <a:srgbClr val="0033CC"/>
                </a:solidFill>
              </a:rPr>
              <a:t>cutaneous</a:t>
            </a:r>
            <a:r>
              <a:rPr lang="en-US" sz="2400" b="1" i="1" dirty="0" smtClean="0">
                <a:solidFill>
                  <a:srgbClr val="0033CC"/>
                </a:solidFill>
              </a:rPr>
              <a:t>:</a:t>
            </a:r>
          </a:p>
          <a:p>
            <a:r>
              <a:rPr lang="en-US" sz="2400" b="1" i="1" dirty="0" smtClean="0"/>
              <a:t>Supplies the skin over the back of Medial side of the hand &amp; Medial 1+1/2 fingers</a:t>
            </a:r>
          </a:p>
          <a:p>
            <a:r>
              <a:rPr lang="en-US" sz="2400" b="1" i="1" dirty="0" smtClean="0"/>
              <a:t>2. </a:t>
            </a:r>
            <a:r>
              <a:rPr lang="en-US" sz="2400" b="1" i="1" dirty="0" err="1" smtClean="0">
                <a:solidFill>
                  <a:srgbClr val="0033CC"/>
                </a:solidFill>
              </a:rPr>
              <a:t>Palmar</a:t>
            </a:r>
            <a:r>
              <a:rPr lang="en-US" sz="2400" b="1" i="1" dirty="0" smtClean="0">
                <a:solidFill>
                  <a:srgbClr val="0033CC"/>
                </a:solidFill>
              </a:rPr>
              <a:t> </a:t>
            </a:r>
            <a:r>
              <a:rPr lang="en-US" sz="2400" b="1" i="1" dirty="0" err="1" smtClean="0">
                <a:solidFill>
                  <a:srgbClr val="0033CC"/>
                </a:solidFill>
              </a:rPr>
              <a:t>cutaneous</a:t>
            </a:r>
            <a:r>
              <a:rPr lang="en-US" sz="2400" b="1" i="1" dirty="0" smtClean="0">
                <a:solidFill>
                  <a:srgbClr val="0033CC"/>
                </a:solidFill>
              </a:rPr>
              <a:t>:</a:t>
            </a:r>
          </a:p>
          <a:p>
            <a:r>
              <a:rPr lang="en-US" sz="2400" b="1" i="1" dirty="0" smtClean="0"/>
              <a:t>Supplies the skin over the Medial part of the palm.</a:t>
            </a:r>
          </a:p>
        </p:txBody>
      </p:sp>
      <p:pic>
        <p:nvPicPr>
          <p:cNvPr id="1026" name="Picture 2" descr="C:\Documents and Settings\User\My Documents\My Pictures\Picture24.jpg"/>
          <p:cNvPicPr>
            <a:picLocks noChangeAspect="1" noChangeArrowheads="1"/>
          </p:cNvPicPr>
          <p:nvPr/>
        </p:nvPicPr>
        <p:blipFill>
          <a:blip r:embed="rId3" cstate="print">
            <a:lum bright="-14000" contrast="27000"/>
          </a:blip>
          <a:srcRect l="7391" b="53696"/>
          <a:stretch>
            <a:fillRect/>
          </a:stretch>
        </p:blipFill>
        <p:spPr bwMode="auto">
          <a:xfrm>
            <a:off x="4870076" y="3810000"/>
            <a:ext cx="2971800" cy="2514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8" name="Picture 2" descr="C:\Documents and Settings\User\My Documents\My Pictures\Picture24.jpg"/>
          <p:cNvPicPr>
            <a:picLocks noChangeAspect="1" noChangeArrowheads="1"/>
          </p:cNvPicPr>
          <p:nvPr/>
        </p:nvPicPr>
        <p:blipFill>
          <a:blip r:embed="rId3" cstate="print">
            <a:lum bright="-16000" contrast="30000"/>
          </a:blip>
          <a:srcRect l="11086" t="53287" r="3923"/>
          <a:stretch>
            <a:fillRect/>
          </a:stretch>
        </p:blipFill>
        <p:spPr bwMode="auto">
          <a:xfrm>
            <a:off x="4870076" y="990600"/>
            <a:ext cx="2978524" cy="273702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0" y="0"/>
            <a:ext cx="9144000" cy="8159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4000" b="1" dirty="0" smtClean="0">
                <a:solidFill>
                  <a:schemeClr val="bg1"/>
                </a:solidFill>
              </a:rPr>
              <a:t>Branches</a:t>
            </a:r>
            <a:endParaRPr kumimoji="0" lang="en-US" sz="40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435100"/>
            <a:ext cx="3962400" cy="37465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800" b="1" i="1" u="sng" dirty="0" smtClean="0">
                <a:solidFill>
                  <a:srgbClr val="C00000"/>
                </a:solidFill>
              </a:rPr>
              <a:t>Gives</a:t>
            </a:r>
          </a:p>
          <a:p>
            <a:r>
              <a:rPr lang="en-US" sz="2800" b="1" i="1" dirty="0" smtClean="0">
                <a:solidFill>
                  <a:srgbClr val="0033CC"/>
                </a:solidFill>
              </a:rPr>
              <a:t>1. Muscular  </a:t>
            </a:r>
            <a:r>
              <a:rPr lang="en-US" sz="2800" b="1" i="1" dirty="0" smtClean="0"/>
              <a:t>branches to Palmaris </a:t>
            </a:r>
            <a:r>
              <a:rPr lang="en-US" sz="2800" b="1" i="1" dirty="0" err="1" smtClean="0"/>
              <a:t>Brevis</a:t>
            </a:r>
            <a:r>
              <a:rPr lang="en-US" sz="2800" b="1" i="1" dirty="0" smtClean="0"/>
              <a:t>.</a:t>
            </a:r>
          </a:p>
          <a:p>
            <a:r>
              <a:rPr lang="en-US" sz="2800" b="1" i="1" dirty="0" smtClean="0">
                <a:solidFill>
                  <a:srgbClr val="0033CC"/>
                </a:solidFill>
              </a:rPr>
              <a:t>2. </a:t>
            </a:r>
            <a:r>
              <a:rPr lang="en-US" sz="2800" b="1" i="1" dirty="0" err="1" smtClean="0">
                <a:solidFill>
                  <a:srgbClr val="0033CC"/>
                </a:solidFill>
              </a:rPr>
              <a:t>Cutaneous</a:t>
            </a:r>
            <a:r>
              <a:rPr lang="en-US" sz="2800" b="1" i="1" dirty="0" smtClean="0">
                <a:solidFill>
                  <a:srgbClr val="0033CC"/>
                </a:solidFill>
              </a:rPr>
              <a:t> </a:t>
            </a:r>
            <a:r>
              <a:rPr lang="en-US" sz="2800" b="1" i="1" dirty="0" smtClean="0"/>
              <a:t>branches  to the skin over the </a:t>
            </a:r>
            <a:r>
              <a:rPr lang="en-US" sz="2800" b="1" i="1" dirty="0" err="1" smtClean="0"/>
              <a:t>Palmar</a:t>
            </a:r>
            <a:r>
              <a:rPr lang="en-US" sz="2800" b="1" i="1" dirty="0" smtClean="0"/>
              <a:t> aspect of the medial 1+ ½ fingers  (including nail beds).</a:t>
            </a:r>
            <a:endParaRPr lang="en-US" sz="2800" b="1" i="1" dirty="0"/>
          </a:p>
        </p:txBody>
      </p:sp>
      <p:pic>
        <p:nvPicPr>
          <p:cNvPr id="5" name="Picture 2" descr="C:\Documents and Settings\User\My Documents\My Pictures\Picture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20000" contrast="32000"/>
          </a:blip>
          <a:srcRect l="7391" b="53696"/>
          <a:stretch>
            <a:fillRect/>
          </a:stretch>
        </p:blipFill>
        <p:spPr bwMode="auto">
          <a:xfrm>
            <a:off x="5486400" y="914400"/>
            <a:ext cx="3352800" cy="30112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6" name="Picture 2" descr="C:\Documents and Settings\User\My Documents\Student Gray\7. Upper limb\F66122-007-f095.jpg"/>
          <p:cNvPicPr>
            <a:picLocks noChangeAspect="1" noChangeArrowheads="1"/>
          </p:cNvPicPr>
          <p:nvPr/>
        </p:nvPicPr>
        <p:blipFill>
          <a:blip r:embed="rId3" cstate="print">
            <a:lum bright="-16000" contrast="33000"/>
          </a:blip>
          <a:srcRect l="13479" r="15274" b="5478"/>
          <a:stretch>
            <a:fillRect/>
          </a:stretch>
        </p:blipFill>
        <p:spPr bwMode="auto">
          <a:xfrm>
            <a:off x="4800600" y="3048000"/>
            <a:ext cx="2255520" cy="2514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9144000" cy="8159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4000" b="1" dirty="0" smtClean="0">
                <a:solidFill>
                  <a:schemeClr val="bg1"/>
                </a:solidFill>
              </a:rPr>
              <a:t>Superficial Terminal Branch</a:t>
            </a:r>
            <a:endParaRPr kumimoji="0" lang="en-US" sz="40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304800" y="914400"/>
            <a:ext cx="3657600" cy="54229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0033CC"/>
                </a:solidFill>
              </a:rPr>
              <a:t>(A)</a:t>
            </a:r>
            <a:r>
              <a:rPr lang="en-US" sz="2800" b="1" i="1" dirty="0" smtClean="0"/>
              <a:t> </a:t>
            </a:r>
            <a:r>
              <a:rPr lang="en-US" sz="2800" b="1" i="1" dirty="0" smtClean="0">
                <a:solidFill>
                  <a:srgbClr val="0033CC"/>
                </a:solidFill>
              </a:rPr>
              <a:t>Muscular branches to:</a:t>
            </a:r>
          </a:p>
          <a:p>
            <a:pPr marL="457200" indent="-457200">
              <a:buAutoNum type="arabicPeriod"/>
            </a:pPr>
            <a:r>
              <a:rPr lang="en-US" sz="2800" b="1" i="1" dirty="0" err="1" smtClean="0"/>
              <a:t>Hypothenar</a:t>
            </a:r>
            <a:r>
              <a:rPr lang="en-US" sz="2800" b="1" i="1" dirty="0" smtClean="0"/>
              <a:t> Eminence.</a:t>
            </a:r>
          </a:p>
          <a:p>
            <a:pPr marL="457200" indent="-457200">
              <a:buAutoNum type="arabicPeriod"/>
            </a:pPr>
            <a:r>
              <a:rPr lang="en-US" sz="2800" b="1" i="1" dirty="0" smtClean="0"/>
              <a:t>All </a:t>
            </a:r>
            <a:r>
              <a:rPr lang="en-US" sz="2800" b="1" i="1" dirty="0" err="1" smtClean="0"/>
              <a:t>Interossei</a:t>
            </a:r>
            <a:r>
              <a:rPr lang="en-US" sz="2800" b="1" i="1" dirty="0" smtClean="0"/>
              <a:t> (</a:t>
            </a:r>
            <a:r>
              <a:rPr lang="en-US" sz="2800" b="1" i="1" dirty="0" err="1" smtClean="0"/>
              <a:t>Palmar</a:t>
            </a:r>
            <a:r>
              <a:rPr lang="en-US" sz="2800" b="1" i="1" dirty="0" smtClean="0"/>
              <a:t> &amp; Dorsal).</a:t>
            </a:r>
          </a:p>
          <a:p>
            <a:pPr marL="457200" indent="-457200">
              <a:buAutoNum type="arabicPeriod"/>
            </a:pPr>
            <a:r>
              <a:rPr lang="en-US" sz="2800" b="1" i="1" dirty="0" smtClean="0"/>
              <a:t>3</a:t>
            </a:r>
            <a:r>
              <a:rPr lang="en-US" sz="2800" b="1" i="1" baseline="30000" dirty="0" smtClean="0"/>
              <a:t>rd</a:t>
            </a:r>
            <a:r>
              <a:rPr lang="en-US" sz="2800" b="1" i="1" dirty="0" smtClean="0"/>
              <a:t> &amp; 4</a:t>
            </a:r>
            <a:r>
              <a:rPr lang="en-US" sz="2800" b="1" i="1" baseline="30000" dirty="0" smtClean="0"/>
              <a:t>th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Lumbricals</a:t>
            </a:r>
            <a:r>
              <a:rPr lang="en-US" sz="2800" b="1" i="1" dirty="0" smtClean="0"/>
              <a:t>.</a:t>
            </a:r>
          </a:p>
          <a:p>
            <a:pPr marL="457200" indent="-457200">
              <a:buAutoNum type="arabicPeriod"/>
            </a:pPr>
            <a:r>
              <a:rPr lang="en-US" sz="2800" b="1" i="1" dirty="0" smtClean="0"/>
              <a:t>Adductor </a:t>
            </a:r>
            <a:r>
              <a:rPr lang="en-US" sz="2800" b="1" i="1" dirty="0" err="1" smtClean="0"/>
              <a:t>pollicis</a:t>
            </a:r>
            <a:r>
              <a:rPr lang="en-US" sz="2800" b="1" i="1" dirty="0" smtClean="0"/>
              <a:t>.</a:t>
            </a:r>
          </a:p>
          <a:p>
            <a:pPr marL="457200" indent="-457200"/>
            <a:r>
              <a:rPr lang="en-US" sz="2800" b="1" i="1" dirty="0" smtClean="0">
                <a:solidFill>
                  <a:srgbClr val="0033CC"/>
                </a:solidFill>
              </a:rPr>
              <a:t>(B) </a:t>
            </a:r>
            <a:r>
              <a:rPr lang="en-US" sz="2800" b="1" i="1" dirty="0" err="1" smtClean="0">
                <a:solidFill>
                  <a:srgbClr val="0033CC"/>
                </a:solidFill>
              </a:rPr>
              <a:t>Articular</a:t>
            </a:r>
            <a:r>
              <a:rPr lang="en-US" sz="2800" b="1" i="1" dirty="0" smtClean="0">
                <a:solidFill>
                  <a:srgbClr val="0033CC"/>
                </a:solidFill>
              </a:rPr>
              <a:t> branches to:</a:t>
            </a:r>
          </a:p>
          <a:p>
            <a:pPr marL="457200" indent="-457200"/>
            <a:r>
              <a:rPr lang="en-US" sz="2800" b="1" i="1" dirty="0" smtClean="0">
                <a:solidFill>
                  <a:srgbClr val="0033CC"/>
                </a:solidFill>
              </a:rPr>
              <a:t>  </a:t>
            </a:r>
            <a:r>
              <a:rPr lang="en-US" sz="2800" b="1" i="1" dirty="0" smtClean="0">
                <a:solidFill>
                  <a:schemeClr val="tx1"/>
                </a:solidFill>
              </a:rPr>
              <a:t>C</a:t>
            </a:r>
            <a:r>
              <a:rPr lang="en-US" sz="2800" b="1" i="1" dirty="0" smtClean="0"/>
              <a:t>arpal joints</a:t>
            </a:r>
            <a:endParaRPr lang="en-US" sz="2800" dirty="0" smtClean="0"/>
          </a:p>
          <a:p>
            <a:endParaRPr lang="en-US" sz="28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0"/>
            <a:ext cx="9144000" cy="8159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4000" b="1" dirty="0" smtClean="0">
                <a:solidFill>
                  <a:schemeClr val="bg1"/>
                </a:solidFill>
              </a:rPr>
              <a:t>Deep Terminal Branch</a:t>
            </a:r>
            <a:endParaRPr kumimoji="0" lang="en-US" sz="40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9" name="Picture 3" descr="C:\Documents and Settings\Jamila\My Documents\My Pictures\Picture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371600"/>
            <a:ext cx="4544693" cy="5181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8159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600" b="1" dirty="0" smtClean="0"/>
              <a:t>Summary of branches of </a:t>
            </a:r>
            <a:r>
              <a:rPr lang="en-US" sz="3600" b="1" dirty="0" err="1" smtClean="0"/>
              <a:t>Ulnar</a:t>
            </a:r>
            <a:r>
              <a:rPr lang="en-US" sz="3600" b="1" dirty="0" smtClean="0"/>
              <a:t> Nerve</a:t>
            </a:r>
            <a:endParaRPr kumimoji="0" lang="en-US" sz="36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9FF2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18000" contrast="36000"/>
          </a:blip>
          <a:srcRect/>
          <a:stretch>
            <a:fillRect/>
          </a:stretch>
        </p:blipFill>
        <p:spPr bwMode="auto">
          <a:xfrm>
            <a:off x="2019300" y="884515"/>
            <a:ext cx="5105400" cy="574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/>
            <a:r>
              <a:rPr lang="en-US" sz="4000" dirty="0" smtClean="0">
                <a:solidFill>
                  <a:schemeClr val="bg1"/>
                </a:solidFill>
              </a:rPr>
              <a:t>Ulnar Nerve Injury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435100"/>
            <a:ext cx="3084513" cy="46910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b="1" i="1" u="sng" dirty="0" smtClean="0">
                <a:solidFill>
                  <a:srgbClr val="0033CC"/>
                </a:solidFill>
              </a:rPr>
              <a:t>At the</a:t>
            </a:r>
          </a:p>
          <a:p>
            <a:r>
              <a:rPr lang="en-US" sz="2400" b="1" i="1" u="sng" dirty="0" smtClean="0">
                <a:solidFill>
                  <a:srgbClr val="0033CC"/>
                </a:solidFill>
              </a:rPr>
              <a:t>Elbow:</a:t>
            </a:r>
          </a:p>
          <a:p>
            <a:r>
              <a:rPr lang="en-US" sz="2400" b="1" i="1" dirty="0" smtClean="0"/>
              <a:t>Atrophy of </a:t>
            </a:r>
            <a:r>
              <a:rPr lang="en-US" sz="2400" b="1" i="1" dirty="0" err="1" smtClean="0"/>
              <a:t>Ulnar</a:t>
            </a:r>
            <a:r>
              <a:rPr lang="en-US" sz="2400" b="1" i="1" dirty="0" smtClean="0"/>
              <a:t> side of forearm.</a:t>
            </a:r>
          </a:p>
          <a:p>
            <a:r>
              <a:rPr lang="en-US" sz="2400" b="1" i="1" dirty="0" smtClean="0"/>
              <a:t>Flexion of the wrist with Abduction. </a:t>
            </a:r>
          </a:p>
          <a:p>
            <a:r>
              <a:rPr lang="en-US" sz="2400" b="1" i="1" dirty="0" smtClean="0"/>
              <a:t>Claw hand.</a:t>
            </a:r>
          </a:p>
          <a:p>
            <a:r>
              <a:rPr lang="en-US" sz="2400" b="1" i="1" dirty="0" smtClean="0"/>
              <a:t>Wasting of </a:t>
            </a:r>
            <a:r>
              <a:rPr lang="en-US" sz="2400" b="1" i="1" dirty="0" err="1" smtClean="0"/>
              <a:t>Hypothenar</a:t>
            </a:r>
            <a:r>
              <a:rPr lang="en-US" sz="2400" b="1" i="1" dirty="0" smtClean="0"/>
              <a:t> Eminence.</a:t>
            </a:r>
          </a:p>
          <a:p>
            <a:endParaRPr lang="en-US" sz="2400" b="1" i="1" dirty="0" smtClean="0"/>
          </a:p>
          <a:p>
            <a:endParaRPr lang="en-US" sz="2400" dirty="0"/>
          </a:p>
        </p:txBody>
      </p:sp>
      <p:pic>
        <p:nvPicPr>
          <p:cNvPr id="5" name="Content Placeholder 4" descr="6D12330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41953" r="67870" b="3470"/>
          <a:stretch>
            <a:fillRect/>
          </a:stretch>
        </p:blipFill>
        <p:spPr>
          <a:xfrm>
            <a:off x="4191000" y="1676400"/>
            <a:ext cx="4021343" cy="4912544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6324600" y="4800600"/>
            <a:ext cx="304800" cy="152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438400"/>
            <a:ext cx="4191000" cy="2133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b="1" i="1" u="sng" dirty="0" smtClean="0">
                <a:solidFill>
                  <a:srgbClr val="C00000"/>
                </a:solidFill>
              </a:rPr>
              <a:t>At the wrist:</a:t>
            </a:r>
          </a:p>
          <a:p>
            <a:r>
              <a:rPr lang="en-US" sz="2800" b="1" i="1" dirty="0" smtClean="0"/>
              <a:t>Claw Hand.</a:t>
            </a:r>
          </a:p>
          <a:p>
            <a:r>
              <a:rPr lang="en-US" sz="2800" b="1" i="1" dirty="0" smtClean="0"/>
              <a:t>Wasting of </a:t>
            </a:r>
            <a:r>
              <a:rPr lang="en-US" sz="2800" b="1" i="1" dirty="0" err="1" smtClean="0"/>
              <a:t>Hypothenar</a:t>
            </a:r>
            <a:r>
              <a:rPr lang="en-US" sz="2800" b="1" i="1" dirty="0" smtClean="0"/>
              <a:t> Eminence.</a:t>
            </a:r>
          </a:p>
          <a:p>
            <a:endParaRPr lang="en-US" sz="3200" b="1" i="1" dirty="0"/>
          </a:p>
        </p:txBody>
      </p:sp>
      <p:pic>
        <p:nvPicPr>
          <p:cNvPr id="5" name="Content Placeholder 4" descr="67E0BE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067" t="6061" r="58485" b="10603"/>
          <a:stretch>
            <a:fillRect/>
          </a:stretch>
        </p:blipFill>
        <p:spPr>
          <a:xfrm>
            <a:off x="4724400" y="1066800"/>
            <a:ext cx="3352800" cy="5448300"/>
          </a:xfrm>
          <a:noFill/>
          <a:ln w="57150">
            <a:solidFill>
              <a:schemeClr val="tx1"/>
            </a:solidFill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9144000" cy="8159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4000" b="1" dirty="0" smtClean="0">
                <a:solidFill>
                  <a:schemeClr val="bg1"/>
                </a:solidFill>
              </a:rPr>
              <a:t>Ulnar Nerve Injury</a:t>
            </a:r>
            <a:endParaRPr kumimoji="0" lang="en-US" sz="40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48" y="533400"/>
            <a:ext cx="8772452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152400"/>
            <a:ext cx="9144000" cy="8159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4000" b="1" dirty="0" smtClean="0">
                <a:solidFill>
                  <a:schemeClr val="bg1"/>
                </a:solidFill>
              </a:rPr>
              <a:t>Cutaneous Nerves of Hand</a:t>
            </a:r>
            <a:endParaRPr kumimoji="0" lang="en-US" sz="40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2720976"/>
            <a:ext cx="9144000" cy="162242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7200" b="1" dirty="0" smtClean="0">
                <a:solidFill>
                  <a:schemeClr val="bg1"/>
                </a:solidFill>
              </a:rPr>
              <a:t>The End</a:t>
            </a:r>
            <a:endParaRPr kumimoji="0" lang="en-US" sz="72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7449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1597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en-US" sz="3600" b="1" dirty="0" smtClean="0"/>
              <a:t>Radial Nerve</a:t>
            </a:r>
            <a:endParaRPr lang="en-US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712416"/>
            <a:ext cx="2895600" cy="378565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i="1" u="sng" dirty="0" smtClean="0">
                <a:solidFill>
                  <a:srgbClr val="0070C0"/>
                </a:solidFill>
              </a:rPr>
              <a:t>Origin:</a:t>
            </a:r>
          </a:p>
          <a:p>
            <a:r>
              <a:rPr lang="en-US" sz="2400" b="1" i="1" dirty="0" smtClean="0"/>
              <a:t>Posterior cord of the brachial plexus in the </a:t>
            </a:r>
            <a:r>
              <a:rPr lang="en-US" sz="2400" b="1" i="1" dirty="0" err="1" smtClean="0"/>
              <a:t>axilla</a:t>
            </a:r>
            <a:r>
              <a:rPr lang="en-US" sz="2400" b="1" i="1" dirty="0" smtClean="0"/>
              <a:t> (the largest branch)</a:t>
            </a:r>
          </a:p>
          <a:p>
            <a:r>
              <a:rPr lang="en-US" sz="2400" b="1" i="1" u="sng" dirty="0" smtClean="0">
                <a:solidFill>
                  <a:srgbClr val="0070C0"/>
                </a:solidFill>
              </a:rPr>
              <a:t>Supplies:</a:t>
            </a:r>
            <a:r>
              <a:rPr lang="en-US" sz="2400" b="1" i="1" dirty="0" smtClean="0"/>
              <a:t> </a:t>
            </a:r>
          </a:p>
          <a:p>
            <a:r>
              <a:rPr lang="en-US" sz="2400" b="1" i="1" dirty="0" smtClean="0"/>
              <a:t>All Muscles of  the posterior compartment of the arm &amp; the fore arm </a:t>
            </a:r>
          </a:p>
        </p:txBody>
      </p:sp>
      <p:pic>
        <p:nvPicPr>
          <p:cNvPr id="1026" name="Picture 2" descr="C:\Documents and Settings\Jamila\My Documents\Student Gray\7. Upper limb\F66122-007-f055.jpg"/>
          <p:cNvPicPr>
            <a:picLocks noChangeAspect="1" noChangeArrowheads="1"/>
          </p:cNvPicPr>
          <p:nvPr/>
        </p:nvPicPr>
        <p:blipFill>
          <a:blip r:embed="rId2" cstate="print"/>
          <a:srcRect b="2703"/>
          <a:stretch>
            <a:fillRect/>
          </a:stretch>
        </p:blipFill>
        <p:spPr bwMode="auto">
          <a:xfrm>
            <a:off x="3810000" y="1143000"/>
            <a:ext cx="4838700" cy="5486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0" y="-174624"/>
            <a:ext cx="9144000" cy="78422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chemeClr val="bg1"/>
                </a:solidFill>
              </a:rPr>
              <a:t>Course &amp; Distribution In the Arm</a:t>
            </a:r>
            <a:endParaRPr lang="en-US" sz="3600" b="1" dirty="0"/>
          </a:p>
        </p:txBody>
      </p:sp>
      <p:pic>
        <p:nvPicPr>
          <p:cNvPr id="1027" name="Picture 3" descr="C9FF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8706" y="914400"/>
            <a:ext cx="4116694" cy="5715000"/>
          </a:xfrm>
          <a:prstGeom prst="rect">
            <a:avLst/>
          </a:prstGeom>
          <a:noFill/>
          <a:ln w="57150">
            <a:solidFill>
              <a:srgbClr val="0033CC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4038600" cy="526297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It winds </a:t>
            </a:r>
            <a:r>
              <a:rPr lang="en-US" sz="2800" dirty="0"/>
              <a:t>around the back of the arm in the </a:t>
            </a:r>
            <a:r>
              <a:rPr lang="en-US" sz="2800" b="1" dirty="0">
                <a:solidFill>
                  <a:srgbClr val="C00000"/>
                </a:solidFill>
              </a:rPr>
              <a:t>S</a:t>
            </a:r>
            <a:r>
              <a:rPr lang="en-US" sz="2800" b="1" dirty="0" smtClean="0">
                <a:solidFill>
                  <a:srgbClr val="C00000"/>
                </a:solidFill>
              </a:rPr>
              <a:t>piral </a:t>
            </a:r>
            <a:r>
              <a:rPr lang="en-US" sz="2800" b="1" dirty="0">
                <a:solidFill>
                  <a:srgbClr val="C00000"/>
                </a:solidFill>
              </a:rPr>
              <a:t>G</a:t>
            </a:r>
            <a:r>
              <a:rPr lang="en-US" sz="2800" b="1" dirty="0" smtClean="0">
                <a:solidFill>
                  <a:srgbClr val="C00000"/>
                </a:solidFill>
              </a:rPr>
              <a:t>roove </a:t>
            </a:r>
            <a:r>
              <a:rPr lang="en-US" sz="2800" dirty="0"/>
              <a:t>on the back of the humerus between the heads of the </a:t>
            </a:r>
            <a:r>
              <a:rPr lang="en-US" sz="2800" dirty="0" smtClean="0"/>
              <a:t>triceps. </a:t>
            </a:r>
          </a:p>
          <a:p>
            <a:r>
              <a:rPr lang="en-US" sz="2800" dirty="0" smtClean="0"/>
              <a:t>In </a:t>
            </a:r>
            <a:r>
              <a:rPr lang="en-US" sz="2800" dirty="0"/>
              <a:t>the </a:t>
            </a:r>
            <a:r>
              <a:rPr lang="en-US" sz="2800" b="1" dirty="0"/>
              <a:t>spiral </a:t>
            </a:r>
            <a:r>
              <a:rPr lang="en-US" sz="2800" b="1" dirty="0" smtClean="0"/>
              <a:t>groove</a:t>
            </a:r>
            <a:r>
              <a:rPr lang="en-US" sz="2800" dirty="0" smtClean="0"/>
              <a:t>, </a:t>
            </a:r>
            <a:r>
              <a:rPr lang="en-US" sz="2800" dirty="0"/>
              <a:t>the nerve is accompanied by the </a:t>
            </a:r>
            <a:r>
              <a:rPr lang="en-US" sz="2800" b="1" dirty="0" err="1">
                <a:solidFill>
                  <a:srgbClr val="C00000"/>
                </a:solidFill>
              </a:rPr>
              <a:t>P</a:t>
            </a:r>
            <a:r>
              <a:rPr lang="en-US" sz="2800" b="1" dirty="0" err="1" smtClean="0">
                <a:solidFill>
                  <a:srgbClr val="C00000"/>
                </a:solidFill>
              </a:rPr>
              <a:t>rofunda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>
                <a:solidFill>
                  <a:srgbClr val="C00000"/>
                </a:solidFill>
              </a:rPr>
              <a:t>V</a:t>
            </a:r>
            <a:r>
              <a:rPr lang="en-US" sz="2800" b="1" dirty="0" smtClean="0">
                <a:solidFill>
                  <a:srgbClr val="C00000"/>
                </a:solidFill>
              </a:rPr>
              <a:t>essels</a:t>
            </a:r>
            <a:r>
              <a:rPr lang="en-US" sz="2800" dirty="0"/>
              <a:t>, and </a:t>
            </a:r>
            <a:r>
              <a:rPr lang="en-US" sz="2800" b="1" dirty="0"/>
              <a:t>it lies directly in contact with the shaft of the </a:t>
            </a:r>
            <a:r>
              <a:rPr lang="en-US" sz="2800" b="1" dirty="0" err="1" smtClean="0"/>
              <a:t>humerus</a:t>
            </a:r>
            <a:r>
              <a:rPr lang="en-US" sz="2800" b="1" dirty="0" smtClean="0"/>
              <a:t> (a Dangerous Position). </a:t>
            </a:r>
            <a:endParaRPr lang="en-US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5334000" y="6400800"/>
            <a:ext cx="3234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Posterior view of the upper arm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219200"/>
            <a:ext cx="4419600" cy="4495800"/>
          </a:xfr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800" b="1" i="1" u="sng" dirty="0" smtClean="0">
                <a:solidFill>
                  <a:srgbClr val="0033CC"/>
                </a:solidFill>
              </a:rPr>
              <a:t> </a:t>
            </a:r>
            <a:r>
              <a:rPr lang="en-US" sz="2800" b="1" i="1" u="sng" dirty="0" smtClean="0">
                <a:solidFill>
                  <a:srgbClr val="C00000"/>
                </a:solidFill>
              </a:rPr>
              <a:t>In the forearm</a:t>
            </a:r>
          </a:p>
          <a:p>
            <a:r>
              <a:rPr lang="en-US" sz="2800" b="1" i="1" dirty="0" smtClean="0"/>
              <a:t>It pierces the Lateral </a:t>
            </a:r>
            <a:r>
              <a:rPr lang="en-US" sz="2800" b="1" i="1" dirty="0" err="1" smtClean="0"/>
              <a:t>Intermuscular</a:t>
            </a:r>
            <a:r>
              <a:rPr lang="en-US" sz="2800" b="1" i="1" dirty="0" smtClean="0"/>
              <a:t> septum.</a:t>
            </a:r>
          </a:p>
          <a:p>
            <a:r>
              <a:rPr lang="en-US" sz="2800" b="1" i="1" dirty="0" smtClean="0"/>
              <a:t>Descends in front of the </a:t>
            </a:r>
            <a:r>
              <a:rPr lang="en-US" sz="2800" b="1" i="1" dirty="0" smtClean="0">
                <a:solidFill>
                  <a:srgbClr val="C00000"/>
                </a:solidFill>
              </a:rPr>
              <a:t>Lateral </a:t>
            </a:r>
            <a:r>
              <a:rPr lang="en-US" sz="2800" b="1" i="1" dirty="0" err="1" smtClean="0">
                <a:solidFill>
                  <a:srgbClr val="C00000"/>
                </a:solidFill>
              </a:rPr>
              <a:t>Epicondyle</a:t>
            </a:r>
            <a:r>
              <a:rPr lang="en-US" sz="2800" b="1" i="1" dirty="0" smtClean="0">
                <a:solidFill>
                  <a:srgbClr val="C00000"/>
                </a:solidFill>
              </a:rPr>
              <a:t>.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</a:p>
          <a:p>
            <a:r>
              <a:rPr lang="en-US" sz="2800" b="1" i="1" dirty="0" smtClean="0"/>
              <a:t>Passes forward into the </a:t>
            </a:r>
            <a:r>
              <a:rPr lang="en-US" sz="2800" b="1" i="1" dirty="0" err="1" smtClean="0">
                <a:solidFill>
                  <a:srgbClr val="C00000"/>
                </a:solidFill>
              </a:rPr>
              <a:t>Cubital</a:t>
            </a:r>
            <a:r>
              <a:rPr lang="en-US" sz="2800" b="1" i="1" dirty="0" smtClean="0">
                <a:solidFill>
                  <a:srgbClr val="C00000"/>
                </a:solidFill>
              </a:rPr>
              <a:t> </a:t>
            </a:r>
            <a:r>
              <a:rPr lang="en-US" sz="2800" b="1" i="1" dirty="0" err="1" smtClean="0">
                <a:solidFill>
                  <a:srgbClr val="C00000"/>
                </a:solidFill>
              </a:rPr>
              <a:t>Fossa</a:t>
            </a:r>
            <a:endParaRPr lang="en-US" sz="2800" b="1" i="1" dirty="0" smtClean="0">
              <a:solidFill>
                <a:srgbClr val="C00000"/>
              </a:solidFill>
            </a:endParaRPr>
          </a:p>
          <a:p>
            <a:r>
              <a:rPr lang="en-US" sz="2800" b="1" i="1" dirty="0" smtClean="0"/>
              <a:t>Divides into </a:t>
            </a:r>
          </a:p>
          <a:p>
            <a:r>
              <a:rPr lang="en-US" sz="2800" b="1" i="1" dirty="0" smtClean="0">
                <a:solidFill>
                  <a:srgbClr val="0033CC"/>
                </a:solidFill>
              </a:rPr>
              <a:t>Superficial &amp; Deep </a:t>
            </a:r>
            <a:r>
              <a:rPr lang="en-US" sz="2800" b="1" i="1" dirty="0" smtClean="0"/>
              <a:t>branches.</a:t>
            </a:r>
            <a:endParaRPr lang="en-US" sz="2800" b="1" i="1" dirty="0"/>
          </a:p>
        </p:txBody>
      </p:sp>
      <p:pic>
        <p:nvPicPr>
          <p:cNvPr id="10" name="Picture 2" descr="C:\Users\galmadani\Desktop\Documents\Documents\Student Gray\7. Upper limb\F66122-007-f0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21000" contrast="40000"/>
          </a:blip>
          <a:srcRect l="13405" r="8843" b="3135"/>
          <a:stretch>
            <a:fillRect/>
          </a:stretch>
        </p:blipFill>
        <p:spPr bwMode="auto">
          <a:xfrm>
            <a:off x="5181600" y="990600"/>
            <a:ext cx="3048000" cy="55060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55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Branches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55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Branches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304800" y="990601"/>
            <a:ext cx="3505200" cy="3505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b="1" i="1" u="sng" dirty="0" smtClean="0">
                <a:solidFill>
                  <a:srgbClr val="0033CC"/>
                </a:solidFill>
              </a:rPr>
              <a:t> </a:t>
            </a:r>
            <a:r>
              <a:rPr lang="en-US" sz="2800" b="1" i="1" u="sng" dirty="0" smtClean="0">
                <a:solidFill>
                  <a:srgbClr val="C00000"/>
                </a:solidFill>
              </a:rPr>
              <a:t>In the </a:t>
            </a:r>
            <a:r>
              <a:rPr lang="en-US" sz="2800" b="1" i="1" u="sng" dirty="0" err="1" smtClean="0">
                <a:solidFill>
                  <a:srgbClr val="C00000"/>
                </a:solidFill>
              </a:rPr>
              <a:t>Axilla</a:t>
            </a:r>
            <a:r>
              <a:rPr lang="en-US" sz="2800" b="1" i="1" u="sng" dirty="0" smtClean="0">
                <a:solidFill>
                  <a:srgbClr val="C00000"/>
                </a:solidFill>
              </a:rPr>
              <a:t>:</a:t>
            </a:r>
          </a:p>
          <a:p>
            <a:r>
              <a:rPr lang="en-US" sz="2800" b="1" i="1" u="sng" dirty="0" err="1" smtClean="0">
                <a:solidFill>
                  <a:srgbClr val="0033CC"/>
                </a:solidFill>
              </a:rPr>
              <a:t>Cutaneous</a:t>
            </a:r>
            <a:r>
              <a:rPr lang="en-US" sz="2800" b="1" i="1" u="sng" dirty="0" smtClean="0">
                <a:solidFill>
                  <a:srgbClr val="0033CC"/>
                </a:solidFill>
              </a:rPr>
              <a:t>:</a:t>
            </a:r>
          </a:p>
          <a:p>
            <a:r>
              <a:rPr lang="en-US" sz="2800" b="1" i="1" dirty="0" smtClean="0"/>
              <a:t>Posterior </a:t>
            </a:r>
            <a:r>
              <a:rPr lang="en-US" sz="2800" b="1" i="1" dirty="0" err="1" smtClean="0"/>
              <a:t>cutaneous</a:t>
            </a:r>
            <a:r>
              <a:rPr lang="en-US" sz="2800" b="1" i="1" dirty="0" smtClean="0"/>
              <a:t> nerve of arm.</a:t>
            </a:r>
          </a:p>
          <a:p>
            <a:r>
              <a:rPr lang="en-US" sz="2800" b="1" i="1" u="sng" dirty="0" smtClean="0">
                <a:solidFill>
                  <a:srgbClr val="0033CC"/>
                </a:solidFill>
              </a:rPr>
              <a:t>Muscular:</a:t>
            </a:r>
          </a:p>
          <a:p>
            <a:r>
              <a:rPr lang="en-US" sz="2800" b="1" i="1" dirty="0" smtClean="0"/>
              <a:t>Long  &amp; Medial Heads of Triceps.</a:t>
            </a:r>
            <a:endParaRPr lang="en-US" sz="2800" b="1" i="1" dirty="0"/>
          </a:p>
        </p:txBody>
      </p:sp>
      <p:pic>
        <p:nvPicPr>
          <p:cNvPr id="12" name="Picture 3" descr="C9FF4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21000" contrast="38000"/>
          </a:blip>
          <a:srcRect/>
          <a:stretch>
            <a:fillRect/>
          </a:stretch>
        </p:blipFill>
        <p:spPr bwMode="auto">
          <a:xfrm>
            <a:off x="3886200" y="1066800"/>
            <a:ext cx="4056063" cy="55626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581400" cy="46910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sz="2800" b="1" i="1" u="sng" dirty="0" smtClean="0">
                <a:solidFill>
                  <a:srgbClr val="C00000"/>
                </a:solidFill>
              </a:rPr>
              <a:t>In the Spiral Groove:</a:t>
            </a:r>
          </a:p>
          <a:p>
            <a:r>
              <a:rPr lang="en-US" sz="2800" b="1" i="1" u="sng" dirty="0" err="1" smtClean="0">
                <a:solidFill>
                  <a:srgbClr val="0033CC"/>
                </a:solidFill>
              </a:rPr>
              <a:t>Cutaneous</a:t>
            </a:r>
            <a:r>
              <a:rPr lang="en-US" sz="2800" b="1" i="1" u="sng" dirty="0" smtClean="0">
                <a:solidFill>
                  <a:srgbClr val="0033CC"/>
                </a:solidFill>
              </a:rPr>
              <a:t>:</a:t>
            </a:r>
          </a:p>
          <a:p>
            <a:pPr marL="342900" indent="-342900">
              <a:buAutoNum type="arabicPeriod"/>
            </a:pPr>
            <a:r>
              <a:rPr lang="en-US" sz="2800" b="1" i="1" dirty="0" smtClean="0"/>
              <a:t>Lower lateral </a:t>
            </a:r>
            <a:r>
              <a:rPr lang="en-US" sz="2800" b="1" i="1" dirty="0" err="1" smtClean="0"/>
              <a:t>cutaneous</a:t>
            </a:r>
            <a:r>
              <a:rPr lang="en-US" sz="2800" b="1" i="1" dirty="0" smtClean="0"/>
              <a:t> nerve of arm.</a:t>
            </a:r>
          </a:p>
          <a:p>
            <a:pPr marL="342900" indent="-342900">
              <a:buAutoNum type="arabicPeriod"/>
            </a:pPr>
            <a:r>
              <a:rPr lang="en-US" sz="2800" b="1" i="1" dirty="0" smtClean="0"/>
              <a:t>Posterior </a:t>
            </a:r>
            <a:r>
              <a:rPr lang="en-US" sz="2800" b="1" i="1" dirty="0" err="1" smtClean="0"/>
              <a:t>cutaneous</a:t>
            </a:r>
            <a:r>
              <a:rPr lang="en-US" sz="2800" b="1" i="1" dirty="0" smtClean="0"/>
              <a:t> nerve of forearm.</a:t>
            </a:r>
          </a:p>
          <a:p>
            <a:pPr marL="342900" indent="-342900"/>
            <a:r>
              <a:rPr lang="en-US" sz="2800" b="1" i="1" u="sng" dirty="0" smtClean="0">
                <a:solidFill>
                  <a:srgbClr val="0033CC"/>
                </a:solidFill>
              </a:rPr>
              <a:t>Muscular:</a:t>
            </a:r>
          </a:p>
          <a:p>
            <a:pPr marL="342900" indent="-342900"/>
            <a:r>
              <a:rPr lang="en-US" sz="2800" b="1" i="1" dirty="0" smtClean="0"/>
              <a:t>	Lateral &amp; Medial heads of triceps.</a:t>
            </a:r>
          </a:p>
          <a:p>
            <a:pPr marL="342900" indent="-342900"/>
            <a:r>
              <a:rPr lang="en-US" sz="2800" b="1" i="1" dirty="0" smtClean="0"/>
              <a:t>	</a:t>
            </a:r>
            <a:r>
              <a:rPr lang="en-US" sz="2800" b="1" i="1" dirty="0" err="1" smtClean="0"/>
              <a:t>Anconeus</a:t>
            </a:r>
            <a:r>
              <a:rPr lang="en-US" sz="2800" b="1" i="1" dirty="0" smtClean="0"/>
              <a:t>.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/>
            <a:endParaRPr lang="en-US" dirty="0"/>
          </a:p>
        </p:txBody>
      </p:sp>
      <p:pic>
        <p:nvPicPr>
          <p:cNvPr id="5" name="Picture 2" descr="C:\Documents and Settings\User\My Documents\Student Gray\7. Upper limb\F66122-007-f06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18000" contrast="31000"/>
          </a:blip>
          <a:srcRect b="4421"/>
          <a:stretch>
            <a:fillRect/>
          </a:stretch>
        </p:blipFill>
        <p:spPr bwMode="auto">
          <a:xfrm>
            <a:off x="4038600" y="958850"/>
            <a:ext cx="4359061" cy="5594350"/>
          </a:xfrm>
          <a:prstGeom prst="rect">
            <a:avLst/>
          </a:prstGeom>
          <a:noFill/>
          <a:ln w="38100">
            <a:noFill/>
          </a:ln>
        </p:spPr>
      </p:pic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55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Branches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435100"/>
            <a:ext cx="3886200" cy="46910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r>
              <a:rPr lang="en-US" sz="2800" b="1" i="1" u="sng" dirty="0" smtClean="0">
                <a:solidFill>
                  <a:srgbClr val="C00000"/>
                </a:solidFill>
              </a:rPr>
              <a:t>Close to Lateral </a:t>
            </a:r>
            <a:r>
              <a:rPr lang="en-US" sz="2800" b="1" i="1" u="sng" dirty="0" err="1" smtClean="0">
                <a:solidFill>
                  <a:srgbClr val="C00000"/>
                </a:solidFill>
              </a:rPr>
              <a:t>Epicondyle</a:t>
            </a:r>
            <a:r>
              <a:rPr lang="en-US" sz="2800" b="1" i="1" u="sng" dirty="0" smtClean="0">
                <a:solidFill>
                  <a:srgbClr val="C00000"/>
                </a:solidFill>
              </a:rPr>
              <a:t>:</a:t>
            </a:r>
            <a:endParaRPr lang="en-US" sz="2800" b="1" u="sng" dirty="0" smtClean="0">
              <a:solidFill>
                <a:srgbClr val="C00000"/>
              </a:solidFill>
            </a:endParaRPr>
          </a:p>
          <a:p>
            <a:pPr lvl="0"/>
            <a:r>
              <a:rPr lang="en-US" sz="2800" b="1" u="sng" dirty="0" smtClean="0"/>
              <a:t>1. </a:t>
            </a:r>
            <a:r>
              <a:rPr lang="en-US" sz="2800" b="1" u="sng" dirty="0" smtClean="0">
                <a:solidFill>
                  <a:srgbClr val="0033CC"/>
                </a:solidFill>
              </a:rPr>
              <a:t>Muscular to</a:t>
            </a:r>
            <a:r>
              <a:rPr lang="en-US" sz="2800" u="sng" dirty="0" smtClean="0">
                <a:solidFill>
                  <a:srgbClr val="0033CC"/>
                </a:solidFill>
              </a:rPr>
              <a:t>: </a:t>
            </a:r>
          </a:p>
          <a:p>
            <a:pPr lvl="0"/>
            <a:r>
              <a:rPr lang="en-US" sz="2800" b="1" i="1" dirty="0" err="1" smtClean="0"/>
              <a:t>Brachioradialis</a:t>
            </a:r>
            <a:r>
              <a:rPr lang="en-US" sz="2800" b="1" i="1" dirty="0" smtClean="0"/>
              <a:t>.</a:t>
            </a:r>
          </a:p>
          <a:p>
            <a:pPr lvl="0"/>
            <a:r>
              <a:rPr lang="en-US" sz="2800" b="1" i="1" dirty="0" smtClean="0"/>
              <a:t>Extensor </a:t>
            </a:r>
            <a:r>
              <a:rPr lang="en-US" sz="2800" b="1" i="1" dirty="0" err="1" smtClean="0"/>
              <a:t>carpi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radialis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longus</a:t>
            </a:r>
            <a:r>
              <a:rPr lang="en-US" sz="2800" b="1" i="1" dirty="0" smtClean="0"/>
              <a:t>. </a:t>
            </a:r>
            <a:r>
              <a:rPr lang="en-US" sz="2800" b="1" i="1" dirty="0" err="1" smtClean="0"/>
              <a:t>Brachialis</a:t>
            </a:r>
            <a:r>
              <a:rPr lang="en-US" sz="2800" b="1" i="1" dirty="0" smtClean="0"/>
              <a:t>. </a:t>
            </a:r>
          </a:p>
          <a:p>
            <a:pPr lvl="0"/>
            <a:r>
              <a:rPr lang="en-US" sz="2800" b="1" i="1" dirty="0" smtClean="0"/>
              <a:t>2. </a:t>
            </a:r>
            <a:r>
              <a:rPr lang="en-US" sz="2800" b="1" i="1" u="sng" dirty="0" err="1" smtClean="0">
                <a:solidFill>
                  <a:srgbClr val="0033CC"/>
                </a:solidFill>
              </a:rPr>
              <a:t>Articular</a:t>
            </a:r>
            <a:r>
              <a:rPr lang="en-US" sz="2800" b="1" i="1" u="sng" dirty="0" smtClean="0">
                <a:solidFill>
                  <a:srgbClr val="0033CC"/>
                </a:solidFill>
              </a:rPr>
              <a:t> </a:t>
            </a:r>
            <a:r>
              <a:rPr lang="en-US" sz="2800" b="1" i="1" dirty="0" smtClean="0"/>
              <a:t>to the elbow joint</a:t>
            </a:r>
          </a:p>
          <a:p>
            <a:pPr lvl="0"/>
            <a:r>
              <a:rPr lang="en-US" sz="2800" b="1" i="1" dirty="0" smtClean="0"/>
              <a:t> </a:t>
            </a:r>
          </a:p>
          <a:p>
            <a:endParaRPr lang="en-US" sz="2800" dirty="0"/>
          </a:p>
        </p:txBody>
      </p:sp>
      <p:pic>
        <p:nvPicPr>
          <p:cNvPr id="5" name="Picture 2" descr="F:\hand-wrist\scan00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20000" contrast="41000"/>
          </a:blip>
          <a:srcRect/>
          <a:stretch>
            <a:fillRect/>
          </a:stretch>
        </p:blipFill>
        <p:spPr bwMode="auto">
          <a:xfrm>
            <a:off x="4488676" y="1219200"/>
            <a:ext cx="4423665" cy="5334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55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Branches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219200"/>
            <a:ext cx="4876800" cy="281939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It descends under cover of </a:t>
            </a:r>
            <a:r>
              <a:rPr lang="en-US" b="1" dirty="0" err="1" smtClean="0"/>
              <a:t>Brachioradialis</a:t>
            </a:r>
            <a:endParaRPr lang="en-US" b="1" dirty="0" smtClean="0"/>
          </a:p>
          <a:p>
            <a:r>
              <a:rPr lang="en-US" b="1" dirty="0" smtClean="0"/>
              <a:t>Lateral to radial artery.</a:t>
            </a:r>
          </a:p>
          <a:p>
            <a:r>
              <a:rPr lang="en-US" b="1" dirty="0" smtClean="0"/>
              <a:t>It emerges beneath the </a:t>
            </a:r>
            <a:r>
              <a:rPr lang="en-US" b="1" dirty="0" err="1" smtClean="0"/>
              <a:t>brachioradialis</a:t>
            </a:r>
            <a:r>
              <a:rPr lang="en-US" b="1" dirty="0" smtClean="0"/>
              <a:t> tendon.</a:t>
            </a:r>
            <a:endParaRPr lang="ar-SA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en-US" sz="3600" b="1" dirty="0" smtClean="0"/>
              <a:t>Superficial Branch</a:t>
            </a:r>
            <a:endParaRPr lang="en-US" sz="3600" b="1" dirty="0"/>
          </a:p>
        </p:txBody>
      </p:sp>
      <p:pic>
        <p:nvPicPr>
          <p:cNvPr id="1026" name="Picture 2" descr="C:\Documents and Settings\Jamila\My Documents\Student Gray\7. Upper limb\F66122-007-f085.jpg"/>
          <p:cNvPicPr>
            <a:picLocks noChangeAspect="1" noChangeArrowheads="1"/>
          </p:cNvPicPr>
          <p:nvPr/>
        </p:nvPicPr>
        <p:blipFill>
          <a:blip r:embed="rId2" cstate="print">
            <a:lum bright="-21000" contrast="40000"/>
          </a:blip>
          <a:srcRect l="12000" r="12000" b="2763"/>
          <a:stretch>
            <a:fillRect/>
          </a:stretch>
        </p:blipFill>
        <p:spPr bwMode="auto">
          <a:xfrm>
            <a:off x="381000" y="762000"/>
            <a:ext cx="3200400" cy="59280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1116</TotalTime>
  <Words>952</Words>
  <Application>Microsoft Office PowerPoint</Application>
  <PresentationFormat>On-screen Show (4:3)</PresentationFormat>
  <Paragraphs>134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Radial &amp; Ulnar Nerves </vt:lpstr>
      <vt:lpstr>PowerPoint Presentation</vt:lpstr>
      <vt:lpstr>Radial Nerve</vt:lpstr>
      <vt:lpstr>Course &amp; Distribution In the Arm</vt:lpstr>
      <vt:lpstr>Branches</vt:lpstr>
      <vt:lpstr>Branches</vt:lpstr>
      <vt:lpstr>Branches</vt:lpstr>
      <vt:lpstr>Branches</vt:lpstr>
      <vt:lpstr>PowerPoint Presentation</vt:lpstr>
      <vt:lpstr>Termination of Superficial Branch </vt:lpstr>
      <vt:lpstr>Deep Branch </vt:lpstr>
      <vt:lpstr>PowerPoint Presentation</vt:lpstr>
      <vt:lpstr>Injuries to the Radial Nerve</vt:lpstr>
      <vt:lpstr>PowerPoint Presentation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Ulnar Nerve Injury</vt:lpstr>
      <vt:lpstr>PowerPoint Presentation</vt:lpstr>
      <vt:lpstr>PowerPoint Presentation</vt:lpstr>
      <vt:lpstr>PowerPoint Presentation</vt:lpstr>
    </vt:vector>
  </TitlesOfParts>
  <Company>King Khaled Univercity Hospital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Radial &amp; Ulnar Nerves</dc:title>
  <dc:creator>Vohra</dc:creator>
  <cp:lastModifiedBy>VOHRA</cp:lastModifiedBy>
  <cp:revision>139</cp:revision>
  <dcterms:created xsi:type="dcterms:W3CDTF">2011-01-02T11:15:48Z</dcterms:created>
  <dcterms:modified xsi:type="dcterms:W3CDTF">2015-12-07T11:44:22Z</dcterms:modified>
</cp:coreProperties>
</file>