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90" d="100"/>
          <a:sy n="90" d="100"/>
        </p:scale>
        <p:origin x="-59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Dr. </a:t>
            </a:r>
            <a:r>
              <a:rPr lang="en-US" sz="4000" b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dirty="0" smtClean="0">
                <a:solidFill>
                  <a:schemeClr val="bg1"/>
                </a:solidFill>
              </a:rPr>
              <a:t> &amp; Dr. Vohra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a half fingers</a:t>
            </a:r>
            <a:r>
              <a:rPr lang="en-US" sz="2400" dirty="0" smtClean="0"/>
              <a:t>. 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4495800" y="24384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b="1" i="1" dirty="0" smtClean="0"/>
              <a:t>It winds around the neck of the radius, within the </a:t>
            </a:r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 muscle, and enters the posterior  compartment of the  forearm.</a:t>
            </a:r>
          </a:p>
          <a:p>
            <a:pPr lvl="0"/>
            <a:r>
              <a:rPr lang="en-US" sz="24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radialis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Abductor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indicis</a:t>
            </a:r>
            <a:r>
              <a:rPr lang="en-US" sz="2400" b="1" i="1" dirty="0" smtClean="0"/>
              <a:t>.</a:t>
            </a:r>
          </a:p>
          <a:p>
            <a:pPr lvl="0"/>
            <a:endParaRPr lang="en-US" sz="2400" b="1" i="1" dirty="0" smtClean="0"/>
          </a:p>
          <a:p>
            <a:pPr lvl="0"/>
            <a:endParaRPr lang="ar-SA" sz="24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the nerve can be injured by a drunkard falling asleep with one arm over the back of a chair, also by fractures and dislocations of the proximal end of the humerus. The triceps, the </a:t>
            </a:r>
            <a:r>
              <a:rPr lang="en-US" sz="2000" dirty="0" err="1" smtClean="0"/>
              <a:t>anconeus</a:t>
            </a:r>
            <a:r>
              <a:rPr lang="en-US" sz="2000" dirty="0" smtClean="0"/>
              <a:t>, and the long extensors of the wrist are paralyzed. The patient is unable to extend the elbow joint, the wrist joint, and the fingers 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Injuries to the Radial Nerve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990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4572000" cy="3733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nerve</a:t>
            </a:r>
            <a:r>
              <a:rPr lang="en-US" dirty="0" smtClean="0"/>
              <a:t> 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(</a:t>
            </a:r>
            <a:r>
              <a:rPr lang="en-US" b="1" u="sng" dirty="0" smtClean="0">
                <a:solidFill>
                  <a:srgbClr val="C00000"/>
                </a:solidFill>
              </a:rPr>
              <a:t>No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wrist Drop)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63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Injuries to the Deep Branch of the Radial Nerve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nerve. </a:t>
            </a:r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&amp; half fingers up to the base of their distal phalanges.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6379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behind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289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smtClean="0">
                <a:solidFill>
                  <a:srgbClr val="FF0000"/>
                </a:solidFill>
              </a:rPr>
              <a:t>Ulnar Artery.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4038599" y="838200"/>
            <a:ext cx="3126537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84785"/>
            <a:ext cx="3886200" cy="38492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</a:t>
            </a:r>
            <a:r>
              <a:rPr lang="en-US" sz="2800" b="1" i="1" dirty="0" smtClean="0"/>
              <a:t>(1 &amp; 1/2 muscles)</a:t>
            </a:r>
          </a:p>
          <a:p>
            <a:pPr marL="342900" indent="-342900"/>
            <a:r>
              <a:rPr lang="en-US" sz="2800" b="1" i="1" dirty="0" smtClean="0"/>
              <a:t>	1. </a:t>
            </a:r>
            <a:r>
              <a:rPr lang="en-US" sz="2800" b="1" i="1" dirty="0" smtClean="0">
                <a:solidFill>
                  <a:srgbClr val="0033CC"/>
                </a:solidFill>
              </a:rPr>
              <a:t>Flexor 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	</a:t>
            </a:r>
            <a:r>
              <a:rPr lang="en-US" sz="2800" b="1" i="1" dirty="0" smtClean="0"/>
              <a:t>2. </a:t>
            </a:r>
            <a:r>
              <a:rPr lang="en-US" sz="2800" b="1" i="1" dirty="0" smtClean="0">
                <a:solidFill>
                  <a:srgbClr val="0033CC"/>
                </a:solidFill>
              </a:rPr>
              <a:t>Medial 1l2 of Flexor Digitorum Profundus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dirty="0" smtClean="0">
                <a:solidFill>
                  <a:srgbClr val="C00000"/>
                </a:solidFill>
              </a:rPr>
              <a:t>  to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Elbow joint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9624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870076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870076" y="990600"/>
            <a:ext cx="2978524" cy="27370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374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Gives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1. Muscular  </a:t>
            </a:r>
            <a:r>
              <a:rPr lang="en-US" sz="2800" b="1" i="1" dirty="0" smtClean="0"/>
              <a:t>branches to Palmaris </a:t>
            </a:r>
            <a:r>
              <a:rPr lang="en-US" sz="2800" b="1" i="1" dirty="0" err="1" smtClean="0"/>
              <a:t>Brevis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2.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branches  to the skin over the 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aspect of the medial 1+ ½ fingers  (including nail beds).</a:t>
            </a:r>
            <a:endParaRPr lang="en-US" sz="28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2000"/>
          </a:blip>
          <a:srcRect l="7391" b="53696"/>
          <a:stretch>
            <a:fillRect/>
          </a:stretch>
        </p:blipFill>
        <p:spPr bwMode="auto">
          <a:xfrm>
            <a:off x="5486400" y="9144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3000"/>
          </a:blip>
          <a:srcRect l="13479" r="15274" b="5478"/>
          <a:stretch>
            <a:fillRect/>
          </a:stretch>
        </p:blipFill>
        <p:spPr bwMode="auto">
          <a:xfrm>
            <a:off x="4800600" y="3048000"/>
            <a:ext cx="225552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33CC"/>
                </a:solidFill>
              </a:rPr>
              <a:t>(A)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Muscular branches to:</a:t>
            </a:r>
          </a:p>
          <a:p>
            <a:pPr marL="457200" indent="-457200">
              <a:buAutoNum type="arabicPeriod"/>
            </a:pP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All </a:t>
            </a:r>
            <a:r>
              <a:rPr lang="en-US" sz="2800" b="1" i="1" dirty="0" err="1" smtClean="0"/>
              <a:t>Interossei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&amp; 4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Lumbricals</a:t>
            </a:r>
            <a:r>
              <a:rPr lang="en-US" sz="28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Adductor </a:t>
            </a:r>
            <a:r>
              <a:rPr lang="en-US" sz="2800" b="1" i="1" dirty="0" err="1" smtClean="0"/>
              <a:t>pollicis</a:t>
            </a:r>
            <a:r>
              <a:rPr lang="en-US" sz="2800" b="1" i="1" dirty="0" smtClean="0"/>
              <a:t>.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(B)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dirty="0" smtClean="0">
                <a:solidFill>
                  <a:srgbClr val="0033CC"/>
                </a:solidFill>
              </a:rPr>
              <a:t> branches to: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/>
              <a:t>arpal joints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36000"/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Ulnar Nerve Injury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91000" y="1676400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4191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800" b="1" i="1" dirty="0" smtClean="0"/>
              <a:t>Claw Hand.</a:t>
            </a:r>
          </a:p>
          <a:p>
            <a:r>
              <a:rPr lang="en-US" sz="2800" b="1" i="1" dirty="0" smtClean="0"/>
              <a:t>Wasting of </a:t>
            </a: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endParaRPr lang="en-US" sz="32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4724400" y="1066800"/>
            <a:ext cx="3352800" cy="54483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Ulnar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8" y="533400"/>
            <a:ext cx="87724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Cutaneous Nerves of Hand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720976"/>
            <a:ext cx="9144000" cy="1622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chemeClr val="bg1"/>
                </a:solidFill>
              </a:rPr>
              <a:t>The End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/>
              <a:t>Radial Nerve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0070C0"/>
                </a:solidFill>
              </a:rPr>
              <a:t>Supplies: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All Muscles of  the posterior compartment of the arm &amp; the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74624"/>
            <a:ext cx="9144000" cy="78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3600" b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(a 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419600" cy="4495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forearm</a:t>
            </a:r>
          </a:p>
          <a:p>
            <a:r>
              <a:rPr lang="en-US" sz="2800" b="1" i="1" dirty="0" smtClean="0"/>
              <a:t>It pierces the Lateral </a:t>
            </a:r>
            <a:r>
              <a:rPr lang="en-US" sz="2800" b="1" i="1" dirty="0" err="1" smtClean="0"/>
              <a:t>Intermuscular</a:t>
            </a:r>
            <a:r>
              <a:rPr lang="en-US" sz="2800" b="1" i="1" dirty="0" smtClean="0"/>
              <a:t> septum.</a:t>
            </a:r>
          </a:p>
          <a:p>
            <a:r>
              <a:rPr lang="en-US" sz="2800" b="1" i="1" dirty="0" smtClean="0"/>
              <a:t>Descends in front of the </a:t>
            </a:r>
            <a:r>
              <a:rPr lang="en-US" sz="2800" b="1" i="1" dirty="0" smtClean="0">
                <a:solidFill>
                  <a:srgbClr val="C00000"/>
                </a:solidFill>
              </a:rPr>
              <a:t>Lateral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smtClean="0"/>
              <a:t>Passes forward into the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Fossa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Divides into 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800" b="1" i="1" dirty="0" smtClean="0"/>
              <a:t>branches.</a:t>
            </a:r>
            <a:endParaRPr lang="en-US" sz="28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81600" y="990600"/>
            <a:ext cx="3048000" cy="550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90601"/>
            <a:ext cx="35052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8000"/>
          </a:blip>
          <a:srcRect/>
          <a:stretch>
            <a:fillRect/>
          </a:stretch>
        </p:blipFill>
        <p:spPr bwMode="auto">
          <a:xfrm>
            <a:off x="3886200" y="1066800"/>
            <a:ext cx="4056063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	Lateral &amp; Medial heads of triceps.</a:t>
            </a:r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1000"/>
          </a:blip>
          <a:srcRect b="4421"/>
          <a:stretch>
            <a:fillRect/>
          </a:stretch>
        </p:blipFill>
        <p:spPr bwMode="auto">
          <a:xfrm>
            <a:off x="4038600" y="958850"/>
            <a:ext cx="4359061" cy="55943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u="sng" dirty="0" smtClean="0"/>
              <a:t>1.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to the 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488676" y="1219200"/>
            <a:ext cx="4423665" cy="533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876800" cy="28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/>
              <a:t>Superficial Branch</a:t>
            </a:r>
            <a:endParaRPr lang="en-US" sz="36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12000" r="12000" b="2763"/>
          <a:stretch>
            <a:fillRect/>
          </a:stretch>
        </p:blipFill>
        <p:spPr bwMode="auto">
          <a:xfrm>
            <a:off x="381000" y="762000"/>
            <a:ext cx="3200400" cy="592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952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Radial &amp; Ulnar Nerves </vt:lpstr>
      <vt:lpstr>PowerPoint Presentation</vt:lpstr>
      <vt:lpstr>Radial Nerve</vt:lpstr>
      <vt:lpstr>Course &amp; Distribution In the Arm</vt:lpstr>
      <vt:lpstr>Branches</vt:lpstr>
      <vt:lpstr>Branches</vt:lpstr>
      <vt:lpstr>Branches</vt:lpstr>
      <vt:lpstr>Branches</vt:lpstr>
      <vt:lpstr>PowerPoint Presentation</vt:lpstr>
      <vt:lpstr>Termination of Superficial Branch </vt:lpstr>
      <vt:lpstr>Deep Branch </vt:lpstr>
      <vt:lpstr>PowerPoint Presentation</vt:lpstr>
      <vt:lpstr>Injuries to the Radial Nerve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Ulnar Nerve Injury</vt:lpstr>
      <vt:lpstr>PowerPoint Presentation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VOHRA</cp:lastModifiedBy>
  <cp:revision>139</cp:revision>
  <dcterms:created xsi:type="dcterms:W3CDTF">2011-01-02T11:15:48Z</dcterms:created>
  <dcterms:modified xsi:type="dcterms:W3CDTF">2015-12-07T11:44:22Z</dcterms:modified>
</cp:coreProperties>
</file>