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5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893" y="3962400"/>
            <a:ext cx="25337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Saeed Vohra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HAND &amp; </a:t>
            </a:r>
            <a:r>
              <a:rPr lang="en-US" sz="5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WRIST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 smtClean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5631316"/>
              </p:ext>
            </p:extLst>
          </p:nvPr>
        </p:nvGraphicFramePr>
        <p:xfrm>
          <a:off x="4725390" y="990600"/>
          <a:ext cx="4266210" cy="43891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05969"/>
                <a:gridCol w="917677"/>
                <a:gridCol w="836898"/>
                <a:gridCol w="877286"/>
                <a:gridCol w="628380"/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AB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+mj-lt"/>
                        </a:rPr>
                        <a:t>Base of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Prox</a:t>
                      </a:r>
                      <a:r>
                        <a:rPr lang="en-US" sz="1600" b="1" i="0" dirty="0" smtClean="0">
                          <a:latin typeface="+mj-lt"/>
                        </a:rPr>
                        <a:t> </a:t>
                      </a:r>
                      <a:r>
                        <a:rPr lang="en-US" sz="1600" b="1" i="0" baseline="0" dirty="0" smtClean="0">
                          <a:latin typeface="+mj-lt"/>
                        </a:rPr>
                        <a:t> p</a:t>
                      </a:r>
                      <a:r>
                        <a:rPr lang="en-US" sz="1600" b="1" i="0" dirty="0" smtClean="0">
                          <a:latin typeface="+mj-lt"/>
                        </a:rPr>
                        <a:t>h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FLX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AB</a:t>
                      </a:r>
                      <a:r>
                        <a:rPr lang="en-US" sz="1600" b="1" i="1" baseline="0" dirty="0" smtClean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 smtClean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  <a:endParaRPr lang="ar-SA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</a:t>
                      </a:r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forward</a:t>
                      </a:r>
                    </a:p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algn="l" rtl="0"/>
                      <a:r>
                        <a:rPr lang="en-US" sz="1600" b="1" i="0" dirty="0" err="1" smtClean="0">
                          <a:latin typeface="+mj-lt"/>
                        </a:rPr>
                        <a:t>Ulnar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latin typeface="+mj-lt"/>
                        </a:rPr>
                        <a:t>Palmar</a:t>
                      </a:r>
                      <a:r>
                        <a:rPr lang="en-US" sz="1600" b="1" i="0" dirty="0" smtClean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sz="1600" b="1" i="0" dirty="0" smtClean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Opp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eorthopod.com/sites/default/files/images/hand_anatomy_muscles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31668" y="1066800"/>
            <a:ext cx="4391528" cy="3429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41314"/>
              </p:ext>
            </p:extLst>
          </p:nvPr>
        </p:nvGraphicFramePr>
        <p:xfrm>
          <a:off x="4419601" y="838200"/>
          <a:ext cx="4571999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8365"/>
                <a:gridCol w="1046715"/>
                <a:gridCol w="1089881"/>
                <a:gridCol w="912638"/>
                <a:gridCol w="914400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Bre</a:t>
                      </a:r>
                      <a:r>
                        <a:rPr lang="en-US" b="1" i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err="1" smtClean="0"/>
                        <a:t>Brev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Brev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/>
                        <a:t>opposition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  <a:p>
                      <a:pPr rtl="1"/>
                      <a:r>
                        <a:rPr lang="en-US" b="1" i="1" dirty="0" smtClean="0"/>
                        <a:t>(Lat)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1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eorthopod.com/sites/default/files/images/hand_anatomy_muscles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228600" y="1066800"/>
            <a:ext cx="4191000" cy="4038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75443"/>
              </p:ext>
            </p:extLst>
          </p:nvPr>
        </p:nvGraphicFramePr>
        <p:xfrm>
          <a:off x="4343400" y="2377440"/>
          <a:ext cx="4495800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/>
                <a:gridCol w="951182"/>
                <a:gridCol w="1296718"/>
                <a:gridCol w="1123950"/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err="1" smtClean="0"/>
                        <a:t>Ulnar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</a:t>
                      </a:r>
                      <a:r>
                        <a:rPr lang="en-US" b="1" i="1" dirty="0" smtClean="0"/>
                        <a:t>. of base  of prox.ph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Adductor  </a:t>
            </a:r>
            <a:r>
              <a:rPr lang="en-US" sz="3600" b="1" dirty="0" err="1" smtClean="0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1866900" y="1828800"/>
            <a:ext cx="5410200" cy="4648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ach tendon: 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into two halves pass around the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 (partial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decussation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of fibers).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Reunion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of the two halves.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Inserted into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nterphalangeal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Synovial Flexor Sheaths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Ulnar Bursa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b="1" dirty="0" smtClean="0"/>
              <a:t>Contains </a:t>
            </a:r>
            <a:r>
              <a:rPr lang="en-US" sz="1700" dirty="0" smtClean="0"/>
              <a:t>tendons of Flexor </a:t>
            </a:r>
            <a:r>
              <a:rPr lang="en-US" sz="1700" dirty="0" err="1" smtClean="0"/>
              <a:t>Digitorum</a:t>
            </a:r>
            <a:r>
              <a:rPr lang="en-US" sz="1700" dirty="0" smtClean="0"/>
              <a:t>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</a:t>
            </a:r>
            <a:r>
              <a:rPr lang="en-US" sz="1700" dirty="0" err="1" smtClean="0"/>
              <a:t>Profundus</a:t>
            </a:r>
            <a:endParaRPr lang="en-US" sz="1700" dirty="0" smtClean="0"/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Medial</a:t>
            </a:r>
            <a:r>
              <a:rPr lang="en-US" sz="1700" b="1" i="1" dirty="0" smtClean="0"/>
              <a:t> </a:t>
            </a:r>
            <a:r>
              <a:rPr lang="en-US" sz="1700" dirty="0" smtClean="0"/>
              <a:t>part of the sheath</a:t>
            </a:r>
            <a:r>
              <a:rPr lang="en-US" sz="1700" b="1" i="1" dirty="0" smtClean="0"/>
              <a:t> </a:t>
            </a:r>
            <a:r>
              <a:rPr lang="en-US" sz="1700" dirty="0" smtClean="0"/>
              <a:t>extends distally (without interruption) on the tendons of the </a:t>
            </a:r>
            <a:r>
              <a:rPr lang="en-US" sz="1700" b="1" i="1" dirty="0" smtClean="0"/>
              <a:t>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Lateral part </a:t>
            </a:r>
            <a:r>
              <a:rPr lang="en-US" sz="1700" dirty="0" smtClean="0"/>
              <a:t>of the sheath </a:t>
            </a:r>
            <a:r>
              <a:rPr lang="en-US" sz="1700" b="1" dirty="0" smtClean="0"/>
              <a:t>stops</a:t>
            </a:r>
            <a:r>
              <a:rPr lang="en-US" sz="1700" dirty="0" smtClean="0"/>
              <a:t> on the middle of the palm.</a:t>
            </a:r>
          </a:p>
          <a:p>
            <a:pPr lvl="1"/>
            <a:r>
              <a:rPr lang="en-US" sz="1700" dirty="0" smtClean="0"/>
              <a:t>The distal ends of the long flexor tendons to</a:t>
            </a:r>
            <a:r>
              <a:rPr lang="en-US" sz="1700" b="1" i="1" dirty="0" smtClean="0"/>
              <a:t>(Index, Middle &amp; Ring) </a:t>
            </a:r>
            <a:r>
              <a:rPr lang="en-US" sz="1700" dirty="0" smtClean="0"/>
              <a:t>fingers acquire </a:t>
            </a:r>
            <a:r>
              <a:rPr lang="en-US" sz="1700" b="1" i="1" dirty="0" smtClean="0">
                <a:solidFill>
                  <a:srgbClr val="0000FF"/>
                </a:solidFill>
              </a:rPr>
              <a:t>Digital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1700" b="1" i="1" dirty="0" smtClean="0">
                <a:solidFill>
                  <a:srgbClr val="0000FF"/>
                </a:solidFill>
              </a:rPr>
              <a:t> Sheaths.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dirty="0" smtClean="0">
                <a:solidFill>
                  <a:schemeClr val="tx1"/>
                </a:solidFill>
              </a:rPr>
              <a:t> Muscles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9015879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1</a:t>
                      </a:r>
                      <a:r>
                        <a:rPr lang="en-US" sz="1600" b="1" i="0" baseline="30000" dirty="0" smtClean="0"/>
                        <a:t>ST</a:t>
                      </a:r>
                      <a:r>
                        <a:rPr lang="en-US" sz="1600" b="1" i="0" dirty="0" smtClean="0"/>
                        <a:t> &amp; 2</a:t>
                      </a:r>
                      <a:r>
                        <a:rPr lang="en-US" sz="1600" b="1" i="0" baseline="30000" dirty="0" smtClean="0"/>
                        <a:t>ND</a:t>
                      </a:r>
                      <a:r>
                        <a:rPr lang="en-US" sz="1600" b="1" i="0" dirty="0" smtClean="0"/>
                        <a:t> (Lateral two) 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baseline="0" dirty="0" smtClean="0"/>
                        <a:t>3</a:t>
                      </a:r>
                      <a:r>
                        <a:rPr lang="en-US" sz="1600" b="1" i="0" baseline="30000" dirty="0" smtClean="0"/>
                        <a:t>RD</a:t>
                      </a:r>
                      <a:r>
                        <a:rPr lang="en-US" sz="1600" b="1" i="0" baseline="0" dirty="0" smtClean="0"/>
                        <a:t> &amp; 4</a:t>
                      </a:r>
                      <a:r>
                        <a:rPr lang="en-US" sz="1600" b="1" i="0" baseline="30000" dirty="0" smtClean="0"/>
                        <a:t>TH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0" baseline="0" dirty="0" smtClean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Flex </a:t>
            </a:r>
            <a:r>
              <a:rPr lang="en-US" b="1" dirty="0" err="1"/>
              <a:t>metacarpophalangeal</a:t>
            </a:r>
            <a:r>
              <a:rPr lang="en-US" b="1" dirty="0"/>
              <a:t>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except thumb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18317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667000" y="838200"/>
            <a:ext cx="4572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 &amp; palmar  </a:t>
            </a:r>
            <a:r>
              <a:rPr lang="en-US" b="1" dirty="0" err="1" smtClean="0">
                <a:solidFill>
                  <a:schemeClr val="tx1"/>
                </a:solidFill>
              </a:rPr>
              <a:t>aponeurosis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9340225"/>
              </p:ext>
            </p:extLst>
          </p:nvPr>
        </p:nvGraphicFramePr>
        <p:xfrm>
          <a:off x="3886199" y="1920875"/>
          <a:ext cx="5181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1"/>
                <a:gridCol w="2133600"/>
                <a:gridCol w="914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1" i="0" u="sng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First: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thumb, index,  ring, &amp; little fingers and extensor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expansion of each finger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/>
                        <a:t>Deep branch</a:t>
                      </a:r>
                      <a:r>
                        <a:rPr lang="en-US" sz="1800" b="0" i="0" baseline="0" dirty="0" smtClean="0"/>
                        <a:t> of </a:t>
                      </a:r>
                      <a:r>
                        <a:rPr lang="en-US" sz="1800" b="0" i="0" dirty="0" smtClean="0"/>
                        <a:t>Ulnar Nerve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Adduct </a:t>
            </a:r>
            <a:r>
              <a:rPr lang="en-US" b="1" dirty="0"/>
              <a:t>fingers toward center of third finger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0" y="4825425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1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Dorsal </a:t>
            </a:r>
            <a:r>
              <a:rPr lang="en-US" sz="3200" b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514808"/>
              </p:ext>
            </p:extLst>
          </p:nvPr>
        </p:nvGraphicFramePr>
        <p:xfrm>
          <a:off x="3962400" y="2286000"/>
          <a:ext cx="5029200" cy="2849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extensor expansion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Abduct fingers  away from</a:t>
                      </a:r>
                    </a:p>
                    <a:p>
                      <a:pPr rtl="0"/>
                      <a:r>
                        <a:rPr lang="en-US" b="1" i="0" dirty="0" smtClean="0"/>
                        <a:t>center of the</a:t>
                      </a:r>
                    </a:p>
                    <a:p>
                      <a:pPr rtl="0"/>
                      <a:r>
                        <a:rPr lang="en-US" sz="2400" b="1" i="0" dirty="0" smtClean="0"/>
                        <a:t>3</a:t>
                      </a:r>
                      <a:r>
                        <a:rPr lang="en-US" sz="2400" b="1" i="0" baseline="30000" dirty="0" smtClean="0"/>
                        <a:t>rd </a:t>
                      </a:r>
                      <a:r>
                        <a:rPr lang="en-US" sz="2400" b="1" i="0" baseline="0" dirty="0" smtClean="0"/>
                        <a:t> </a:t>
                      </a:r>
                      <a:r>
                        <a:rPr lang="en-US" sz="1800" b="1" i="0" baseline="0" dirty="0" smtClean="0"/>
                        <a:t>finger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Action of </a:t>
            </a:r>
            <a:r>
              <a:rPr lang="en-US" sz="3200" b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err="1" smtClean="0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05000"/>
            <a:ext cx="31242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000" i="1" dirty="0" smtClean="0"/>
              <a:t>Formed from the expansion of the tendons of extensor dig. 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</a:t>
            </a:r>
          </a:p>
          <a:p>
            <a:endParaRPr lang="en-US" sz="2000" i="1" dirty="0" smtClean="0"/>
          </a:p>
          <a:p>
            <a:r>
              <a:rPr lang="en-US" sz="2000" b="1" i="1" dirty="0" smtClean="0"/>
              <a:t>The tendon splits into three parts: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One Central</a:t>
            </a:r>
            <a:r>
              <a:rPr lang="en-US" sz="1800" b="1" i="1" dirty="0" smtClean="0">
                <a:solidFill>
                  <a:srgbClr val="0000FF"/>
                </a:solidFill>
              </a:rPr>
              <a:t>:</a:t>
            </a:r>
            <a:r>
              <a:rPr lang="en-US" sz="1800" i="1" dirty="0" smtClean="0"/>
              <a:t> inserted into the </a:t>
            </a:r>
            <a:r>
              <a:rPr lang="en-US" sz="1800" b="1" i="1" dirty="0" smtClean="0"/>
              <a:t>base </a:t>
            </a:r>
            <a:r>
              <a:rPr lang="en-US" sz="1800" i="1" dirty="0" smtClean="0"/>
              <a:t>of </a:t>
            </a:r>
            <a:r>
              <a:rPr lang="en-US" sz="18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: inserted into the </a:t>
            </a:r>
            <a:r>
              <a:rPr lang="en-US" sz="1800" b="1" i="1" dirty="0" smtClean="0"/>
              <a:t>base of the </a:t>
            </a:r>
            <a:r>
              <a:rPr lang="en-US" sz="18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/>
              <a:t> </a:t>
            </a:r>
            <a:r>
              <a:rPr lang="en-US" sz="1800" i="1" dirty="0" smtClean="0"/>
              <a:t>Corresponding </a:t>
            </a:r>
            <a:r>
              <a:rPr lang="en-US" sz="18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1800" b="1" i="1" dirty="0" smtClean="0">
                <a:solidFill>
                  <a:srgbClr val="007E39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s://encrypted-tbn0.gstatic.com/images?q=tbn:ANd9GcQaQeBmQyV7vmCSDAAzoZhBj95iBVcyunloRn3VtVRaCouF9p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105400" cy="24380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377536" y="1524000"/>
            <a:ext cx="2899064" cy="2362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Flexor &amp; Extensor Retinaculum</a:t>
            </a:r>
          </a:p>
          <a:p>
            <a:pPr lvl="1"/>
            <a:r>
              <a:rPr lang="en-US" sz="1800" b="1" i="1" dirty="0" smtClean="0"/>
              <a:t>Bands of Deep Fascia at the Wrist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 smtClean="0"/>
              <a:t>Hold the long flexor and extensor tendons in position at the wrist.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  <a:r>
              <a:rPr lang="en-US" sz="1800" b="1" i="1" dirty="0" smtClean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</a:rPr>
              <a:t>oth </a:t>
            </a:r>
            <a:r>
              <a:rPr lang="en-US" sz="1800" b="1" i="1" dirty="0"/>
              <a:t>r</a:t>
            </a:r>
            <a:r>
              <a:rPr lang="en-US" sz="1800" b="1" i="1" dirty="0" smtClean="0"/>
              <a:t>etinacula</a:t>
            </a:r>
            <a:r>
              <a:rPr lang="en-US" sz="1800" b="1" i="1" dirty="0" smtClean="0">
                <a:solidFill>
                  <a:schemeClr val="tx1"/>
                </a:solidFill>
              </a:rPr>
              <a:t> attached to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/>
              <a:t>Pisiform &amp; Hook of Hamate. 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1"/>
            <a:r>
              <a:rPr lang="en-US" sz="1800" b="1" i="1" dirty="0" smtClean="0"/>
              <a:t>Flexor </a:t>
            </a:r>
            <a:r>
              <a:rPr lang="en-US" sz="1800" b="1" i="1" dirty="0" err="1" smtClean="0"/>
              <a:t>Retinaculum</a:t>
            </a:r>
            <a:r>
              <a:rPr lang="en-US" sz="1800" b="1" i="1" dirty="0" smtClean="0"/>
              <a:t> to </a:t>
            </a:r>
            <a:r>
              <a:rPr lang="en-US" sz="1800" b="1" i="1" dirty="0" smtClean="0">
                <a:solidFill>
                  <a:srgbClr val="0000FF"/>
                </a:solidFill>
              </a:rPr>
              <a:t>Tubercle of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Scaphoid</a:t>
            </a:r>
            <a:r>
              <a:rPr lang="en-US" sz="1800" b="1" i="1" dirty="0" smtClean="0">
                <a:solidFill>
                  <a:srgbClr val="0000FF"/>
                </a:solidFill>
              </a:rPr>
              <a:t> &amp; Trapezium.</a:t>
            </a:r>
          </a:p>
          <a:p>
            <a:pPr lvl="1"/>
            <a:r>
              <a:rPr lang="en-US" sz="1800" b="1" i="1" dirty="0" smtClean="0"/>
              <a:t>Extensor Retinaculum to </a:t>
            </a:r>
            <a:r>
              <a:rPr lang="en-US" sz="18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35814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Tendon of Flexor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Palmaris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median nerve.</a:t>
            </a:r>
            <a:endParaRPr lang="en-US" sz="20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Structures Superficial to Flexor Retinaculum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00400" cy="2227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199"/>
            <a:ext cx="3124985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724400"/>
            <a:ext cx="265944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1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19200"/>
            <a:ext cx="38862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From </a:t>
            </a:r>
            <a:r>
              <a:rPr lang="en-US" b="1" i="1" u="sng" dirty="0">
                <a:solidFill>
                  <a:srgbClr val="C00000"/>
                </a:solidFill>
              </a:rPr>
              <a:t>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Tendons 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&amp; </a:t>
            </a:r>
            <a:r>
              <a:rPr lang="en-US" b="1" dirty="0" err="1"/>
              <a:t>profundus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carpi </a:t>
            </a:r>
            <a:r>
              <a:rPr lang="en-US" b="1" dirty="0" err="1"/>
              <a:t>radialis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</a:t>
            </a:r>
            <a:r>
              <a:rPr lang="en-US" b="1" i="1" dirty="0" smtClean="0"/>
              <a:t>tunnel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838200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Burning </a:t>
            </a:r>
            <a:r>
              <a:rPr lang="en-US" b="1" i="1" dirty="0"/>
              <a:t>pain (pins and needles ) in the lateral three and half </a:t>
            </a:r>
            <a:r>
              <a:rPr lang="en-US" b="1" i="1" dirty="0" smtClean="0"/>
              <a:t>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No paresthesia </a:t>
            </a:r>
            <a:r>
              <a:rPr lang="en-US" b="1" i="1" dirty="0"/>
              <a:t>over the </a:t>
            </a:r>
            <a:r>
              <a:rPr lang="en-US" b="1" i="1" dirty="0" err="1"/>
              <a:t>thenar</a:t>
            </a:r>
            <a:r>
              <a:rPr lang="en-US" b="1" i="1" dirty="0"/>
              <a:t> eminence</a:t>
            </a:r>
            <a:r>
              <a:rPr lang="en-US" b="1" i="1" dirty="0" smtClean="0"/>
              <a:t>?</a:t>
            </a: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667078" cy="3276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Weakness 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Inability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Aponeurosis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Thickened deep fascia of the Palm.</a:t>
            </a:r>
          </a:p>
          <a:p>
            <a:r>
              <a:rPr lang="en-US" sz="3200" dirty="0" smtClean="0"/>
              <a:t>Triangular in shape , occupies the central area of the palm</a:t>
            </a:r>
            <a:r>
              <a:rPr lang="en-US" sz="3200" i="1" dirty="0" smtClean="0"/>
              <a:t>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 smtClean="0"/>
              <a:t>attached to the distal border of flexor retinaculum and receives the insertion of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longus</a:t>
            </a:r>
            <a:r>
              <a:rPr lang="en-US" sz="2900" b="1" dirty="0" smtClean="0"/>
              <a:t> tendon.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 smtClean="0"/>
              <a:t>divides at the bases of the fingers into four slips that pass into the fingers.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 smtClean="0"/>
              <a:t>Firmly attached to the overlying skin and improves the grip.</a:t>
            </a:r>
          </a:p>
          <a:p>
            <a:pPr lvl="1"/>
            <a:r>
              <a:rPr lang="en-US" sz="2900" b="1" dirty="0" smtClean="0"/>
              <a:t>Protects the underlying tendons, vessels &amp; nerves.</a:t>
            </a:r>
          </a:p>
          <a:p>
            <a:pPr lvl="1"/>
            <a:r>
              <a:rPr lang="en-US" sz="2900" b="1" dirty="0" smtClean="0"/>
              <a:t>Gives origin to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brevis</a:t>
            </a:r>
            <a:r>
              <a:rPr lang="en-US" sz="2900" b="1" dirty="0" smtClean="0"/>
              <a:t>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9764777"/>
              </p:ext>
            </p:extLst>
          </p:nvPr>
        </p:nvGraphicFramePr>
        <p:xfrm>
          <a:off x="76200" y="3048000"/>
          <a:ext cx="4648200" cy="197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17037"/>
                <a:gridCol w="981435"/>
                <a:gridCol w="1735328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UN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Sup.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Corrugation 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1410</TotalTime>
  <Words>1032</Words>
  <Application>Microsoft Office PowerPoint</Application>
  <PresentationFormat>On-screen Show (4:3)</PresentationFormat>
  <Paragraphs>230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VOHRA</cp:lastModifiedBy>
  <cp:revision>196</cp:revision>
  <dcterms:created xsi:type="dcterms:W3CDTF">2010-12-28T10:24:27Z</dcterms:created>
  <dcterms:modified xsi:type="dcterms:W3CDTF">2015-12-09T12:10:18Z</dcterms:modified>
</cp:coreProperties>
</file>