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9" d="100"/>
          <a:sy n="69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7391400" cy="21336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ahmedfathala@gmail.com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&amp; MEDIAL COMPARTMENTS OF THIGH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3505200" cy="5943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(Adductor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ADDUCTION OF HIP JOINT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also flexes knee joint</a:t>
            </a:r>
          </a:p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 NERVE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F66122-006-f0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990600"/>
            <a:ext cx="5111750" cy="5650279"/>
          </a:xfrm>
        </p:spPr>
      </p:pic>
      <p:sp>
        <p:nvSpPr>
          <p:cNvPr id="8" name="TextBox 7"/>
          <p:cNvSpPr txBox="1"/>
          <p:nvPr/>
        </p:nvSpPr>
        <p:spPr>
          <a:xfrm>
            <a:off x="7467600" y="4114800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(Adductor portion</a:t>
            </a:r>
            <a:r>
              <a:rPr lang="en-US" sz="1100" b="1" dirty="0" smtClean="0"/>
              <a:t>)</a:t>
            </a:r>
            <a:endParaRPr lang="en-US" sz="1100" b="1" dirty="0"/>
          </a:p>
        </p:txBody>
      </p:sp>
      <p:cxnSp>
        <p:nvCxnSpPr>
          <p:cNvPr id="12" name="Straight Connector 11"/>
          <p:cNvCxnSpPr>
            <a:stCxn id="8" idx="1"/>
          </p:cNvCxnSpPr>
          <p:nvPr/>
        </p:nvCxnSpPr>
        <p:spPr>
          <a:xfrm rot="10800000" flipV="1">
            <a:off x="6781800" y="4330244"/>
            <a:ext cx="685800" cy="1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4724400"/>
            <a:ext cx="1402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Adductor </a:t>
            </a:r>
            <a:r>
              <a:rPr lang="en-US" sz="1100" dirty="0" err="1" smtClean="0"/>
              <a:t>magnus</a:t>
            </a:r>
            <a:endParaRPr lang="en-US" sz="1100" dirty="0" smtClean="0"/>
          </a:p>
          <a:p>
            <a:pPr algn="ctr"/>
            <a:r>
              <a:rPr lang="en-US" sz="1100" dirty="0" smtClean="0"/>
              <a:t>(Hamstring portions)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13" idx="1"/>
          </p:cNvCxnSpPr>
          <p:nvPr/>
        </p:nvCxnSpPr>
        <p:spPr>
          <a:xfrm rot="10800000">
            <a:off x="6629400" y="4876800"/>
            <a:ext cx="762000" cy="63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Arrow 15"/>
          <p:cNvSpPr/>
          <p:nvPr/>
        </p:nvSpPr>
        <p:spPr>
          <a:xfrm>
            <a:off x="8382000" y="3352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8382000" y="2971800"/>
            <a:ext cx="4572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8686800" y="42672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3200400"/>
            <a:ext cx="228600" cy="762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53200" y="32004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39624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3352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thigh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1524000" cy="38100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1\My Documents\My Pictures\thigh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1463675" cy="365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1\My Documents\My Pictures\thigh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447800"/>
            <a:ext cx="2041525" cy="3810000"/>
          </a:xfrm>
          <a:prstGeom prst="rect">
            <a:avLst/>
          </a:prstGeom>
          <a:noFill/>
        </p:spPr>
      </p:pic>
      <p:pic>
        <p:nvPicPr>
          <p:cNvPr id="1029" name="Picture 5" descr="C:\Documents and Settings\user1\My Documents\My Pictures\thigh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447800"/>
            <a:ext cx="1450975" cy="37671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2400" y="5562600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0"/>
            <a:ext cx="415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Posterior border of femur (Linea </a:t>
            </a:r>
            <a:r>
              <a:rPr lang="en-US" b="1" dirty="0" err="1" smtClean="0">
                <a:solidFill>
                  <a:srgbClr val="0070C0"/>
                </a:solidFill>
              </a:rPr>
              <a:t>Aspera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5715000"/>
            <a:ext cx="2292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</a:rPr>
              <a:t>Upper part of medial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surface of tibia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(behind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518160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181600"/>
            <a:ext cx="169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6676" y="5029200"/>
            <a:ext cx="1875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magnus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(adductor part)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1800" y="5105400"/>
            <a:ext cx="87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Gracilis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22860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91440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9144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Body of pubis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62600" y="685800"/>
            <a:ext cx="2222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Inferior pubic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FF0000"/>
                </a:solidFill>
              </a:rPr>
              <a:t>Ischial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ramus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7" idx="2"/>
          </p:cNvCxnSpPr>
          <p:nvPr/>
        </p:nvCxnSpPr>
        <p:spPr>
          <a:xfrm rot="16200000" flipH="1">
            <a:off x="621994" y="1917394"/>
            <a:ext cx="1459468" cy="192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2"/>
          </p:cNvCxnSpPr>
          <p:nvPr/>
        </p:nvCxnSpPr>
        <p:spPr>
          <a:xfrm rot="16200000" flipH="1">
            <a:off x="2936311" y="2021910"/>
            <a:ext cx="1182469" cy="260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</p:cNvCxnSpPr>
          <p:nvPr/>
        </p:nvCxnSpPr>
        <p:spPr>
          <a:xfrm rot="5400000">
            <a:off x="5374712" y="1443820"/>
            <a:ext cx="1411069" cy="1187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9" idx="2"/>
          </p:cNvCxnSpPr>
          <p:nvPr/>
        </p:nvCxnSpPr>
        <p:spPr>
          <a:xfrm rot="16200000" flipH="1">
            <a:off x="6517711" y="1488510"/>
            <a:ext cx="1487269" cy="1174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0"/>
          </p:cNvCxnSpPr>
          <p:nvPr/>
        </p:nvCxnSpPr>
        <p:spPr>
          <a:xfrm rot="16200000" flipV="1">
            <a:off x="1305478" y="3495122"/>
            <a:ext cx="2362200" cy="28395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0" idx="0"/>
          </p:cNvCxnSpPr>
          <p:nvPr/>
        </p:nvCxnSpPr>
        <p:spPr>
          <a:xfrm rot="16200000" flipV="1">
            <a:off x="2181778" y="4371422"/>
            <a:ext cx="2743200" cy="7059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0" idx="0"/>
          </p:cNvCxnSpPr>
          <p:nvPr/>
        </p:nvCxnSpPr>
        <p:spPr>
          <a:xfrm rot="5400000" flipH="1" flipV="1">
            <a:off x="3248578" y="4162978"/>
            <a:ext cx="2590800" cy="12752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1" idx="0"/>
          </p:cNvCxnSpPr>
          <p:nvPr/>
        </p:nvCxnSpPr>
        <p:spPr>
          <a:xfrm rot="16200000" flipV="1">
            <a:off x="7316854" y="5256146"/>
            <a:ext cx="762000" cy="155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38800" y="3200400"/>
            <a:ext cx="1383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rot="10800000" flipV="1">
            <a:off x="5181600" y="3369676"/>
            <a:ext cx="457200" cy="593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4038600"/>
            <a:ext cx="14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Hamstring part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rot="10800000">
            <a:off x="5410200" y="4191001"/>
            <a:ext cx="304800" cy="16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38800" y="3657600"/>
            <a:ext cx="1549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hiatus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>
            <a:stCxn id="40" idx="1"/>
          </p:cNvCxnSpPr>
          <p:nvPr/>
        </p:nvCxnSpPr>
        <p:spPr>
          <a:xfrm rot="10800000" flipV="1">
            <a:off x="5334000" y="3826876"/>
            <a:ext cx="304800" cy="1355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28600"/>
            <a:ext cx="44958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572000" cy="6858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Upper third of front of thigh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Base: inguinal ligament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Lateral: medial border of </a:t>
            </a:r>
            <a:r>
              <a:rPr lang="en-US" sz="2400" b="1" dirty="0" err="1" smtClean="0">
                <a:solidFill>
                  <a:srgbClr val="0070C0"/>
                </a:solidFill>
              </a:rPr>
              <a:t>sartorius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Medial: medial border of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ROOF: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Skin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Fasciae: superficial &amp; deep</a:t>
            </a:r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FLOOR: </a:t>
            </a:r>
            <a:r>
              <a:rPr lang="en-US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medial to lateral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</a:rPr>
              <a:t>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Pectineus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Psoas</a:t>
            </a:r>
            <a:r>
              <a:rPr lang="en-US" sz="2400" b="1" dirty="0" smtClean="0">
                <a:solidFill>
                  <a:srgbClr val="0070C0"/>
                </a:solidFill>
              </a:rPr>
              <a:t> major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70C0"/>
                </a:solidFill>
              </a:rPr>
              <a:t>Iliacus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user1\My Documents\My Pictures\thigh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4302807" cy="51145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6172200" y="15240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1447800"/>
            <a:ext cx="191437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Base: inguinal ligament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25908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48200" y="2362200"/>
            <a:ext cx="685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7010400" y="2590800"/>
            <a:ext cx="457200" cy="2286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2514600"/>
            <a:ext cx="70564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819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514600"/>
            <a:ext cx="370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4384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9050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8288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8006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685800"/>
            <a:ext cx="35814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vein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artery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Both vein &amp; artery are enclosed in a </a:t>
            </a:r>
            <a:r>
              <a:rPr lang="en-US" sz="2800" b="1" dirty="0" err="1" smtClean="0">
                <a:solidFill>
                  <a:srgbClr val="0070C0"/>
                </a:solidFill>
              </a:rPr>
              <a:t>fascial</a:t>
            </a:r>
            <a:r>
              <a:rPr lang="en-US" sz="2800" b="1" dirty="0" smtClean="0">
                <a:solidFill>
                  <a:srgbClr val="0070C0"/>
                </a:solidFill>
              </a:rPr>
              <a:t> envelope (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sheath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inguinal lymph nodes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Copy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371600"/>
            <a:ext cx="4572000" cy="3848100"/>
          </a:xfrm>
        </p:spPr>
      </p:pic>
      <p:sp>
        <p:nvSpPr>
          <p:cNvPr id="8" name="Right Arrow 7"/>
          <p:cNvSpPr/>
          <p:nvPr/>
        </p:nvSpPr>
        <p:spPr>
          <a:xfrm>
            <a:off x="4267200" y="4267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3962400"/>
            <a:ext cx="381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38600" y="2971800"/>
            <a:ext cx="381000" cy="152400"/>
          </a:xfrm>
          <a:prstGeom prst="right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V="1">
            <a:off x="4038600" y="3200400"/>
            <a:ext cx="381000" cy="152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886200" y="3581400"/>
            <a:ext cx="457200" cy="1524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800600"/>
            <a:ext cx="8686800" cy="205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fascial</a:t>
            </a:r>
            <a:r>
              <a:rPr lang="en-US" sz="2400" b="1" dirty="0" smtClean="0">
                <a:solidFill>
                  <a:srgbClr val="0070C0"/>
                </a:solidFill>
              </a:rPr>
              <a:t> envelope for femoral artery &amp; vein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</a:t>
            </a:r>
            <a:r>
              <a:rPr lang="en-US" sz="2400" b="1" dirty="0" smtClean="0">
                <a:solidFill>
                  <a:srgbClr val="0070C0"/>
                </a:solidFill>
              </a:rPr>
              <a:t> In middle third of front of  thigh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EXTENT:</a:t>
            </a:r>
            <a:r>
              <a:rPr lang="en-US" sz="2400" b="1" dirty="0" smtClean="0">
                <a:solidFill>
                  <a:srgbClr val="0070C0"/>
                </a:solidFill>
              </a:rPr>
              <a:t> From apex of femoral triangle to adductor hiatus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2400" b="1" dirty="0" smtClean="0">
                <a:solidFill>
                  <a:srgbClr val="0070C0"/>
                </a:solidFill>
              </a:rPr>
              <a:t> *Roof: Sartorius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      *Floor: Adductor </a:t>
            </a:r>
            <a:r>
              <a:rPr lang="en-US" sz="2400" b="1" dirty="0" err="1" smtClean="0">
                <a:solidFill>
                  <a:srgbClr val="0070C0"/>
                </a:solidFill>
              </a:rPr>
              <a:t>longus</a:t>
            </a:r>
            <a:r>
              <a:rPr lang="en-US" sz="2400" b="1" dirty="0" smtClean="0">
                <a:solidFill>
                  <a:srgbClr val="0070C0"/>
                </a:solidFill>
              </a:rPr>
              <a:t> &amp; </a:t>
            </a:r>
            <a:r>
              <a:rPr lang="en-US" sz="2400" b="1" dirty="0" err="1" smtClean="0">
                <a:solidFill>
                  <a:srgbClr val="0070C0"/>
                </a:solidFill>
              </a:rPr>
              <a:t>magnus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9" name="Content Placeholder 8" descr="Copy (2) of F66122-006-f0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0"/>
            <a:ext cx="3657600" cy="4800600"/>
          </a:xfrm>
        </p:spPr>
      </p:pic>
      <p:pic>
        <p:nvPicPr>
          <p:cNvPr id="2050" name="Picture 2" descr="C:\Documents and Settings\user1\Desktop\thigh\F66122-006-f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480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9255" y="1981200"/>
            <a:ext cx="338964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276600" y="4191000"/>
            <a:ext cx="685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7848600" y="2819400"/>
            <a:ext cx="990600" cy="1588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6553200" y="45720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ANTERIOR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 of hip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Sartorius, </a:t>
            </a: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psoas</a:t>
            </a:r>
            <a:r>
              <a:rPr lang="en-US" b="1" dirty="0" smtClean="0">
                <a:solidFill>
                  <a:srgbClr val="0070C0"/>
                </a:solidFill>
              </a:rPr>
              <a:t> major &amp; </a:t>
            </a: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r>
              <a:rPr lang="en-US" b="1" dirty="0" smtClean="0">
                <a:solidFill>
                  <a:srgbClr val="0070C0"/>
                </a:solidFill>
              </a:rPr>
              <a:t> (all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Sartorius: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Tailor’s position </a:t>
            </a:r>
            <a:r>
              <a:rPr lang="en-US" b="1" dirty="0" smtClean="0">
                <a:solidFill>
                  <a:srgbClr val="0070C0"/>
                </a:solidFill>
              </a:rPr>
              <a:t>performed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flexion, abduction &amp; lateral rotation of hip + flexion of knee.</a:t>
            </a:r>
          </a:p>
          <a:p>
            <a:pP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solidFill>
                  <a:srgbClr val="0070C0"/>
                </a:solidFill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originate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femur</a:t>
            </a:r>
            <a:r>
              <a:rPr lang="en-US" b="1" dirty="0" smtClean="0">
                <a:solidFill>
                  <a:srgbClr val="0070C0"/>
                </a:solidFill>
              </a:rPr>
              <a:t> EXCEPT: Rectus </a:t>
            </a:r>
            <a:r>
              <a:rPr lang="en-US" b="1" dirty="0" err="1" smtClean="0">
                <a:solidFill>
                  <a:srgbClr val="0070C0"/>
                </a:solidFill>
              </a:rPr>
              <a:t>femoris</a:t>
            </a:r>
            <a:r>
              <a:rPr lang="en-US" b="1" dirty="0" smtClean="0">
                <a:solidFill>
                  <a:srgbClr val="0070C0"/>
                </a:solidFill>
              </a:rPr>
              <a:t>: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parts are inserted into patella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femoral nerve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MEDIAL COMPARTMENT OF THIGH: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adduct hip joint.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 also flexes knee joint.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originates from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pubic bone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muscles are inserted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border of femur </a:t>
            </a:r>
            <a:r>
              <a:rPr lang="en-US" b="1" dirty="0" smtClean="0">
                <a:solidFill>
                  <a:srgbClr val="0070C0"/>
                </a:solidFill>
              </a:rPr>
              <a:t>EXCEPT: </a:t>
            </a:r>
            <a:r>
              <a:rPr lang="en-US" b="1" dirty="0" err="1" smtClean="0">
                <a:solidFill>
                  <a:srgbClr val="0070C0"/>
                </a:solidFill>
              </a:rPr>
              <a:t>gracilis</a:t>
            </a:r>
            <a:r>
              <a:rPr lang="en-US" b="1" dirty="0" smtClean="0">
                <a:solidFill>
                  <a:srgbClr val="0070C0"/>
                </a:solidFill>
              </a:rPr>
              <a:t>: into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tibia</a:t>
            </a:r>
            <a:r>
              <a:rPr lang="en-US" b="1" dirty="0" smtClean="0">
                <a:solidFill>
                  <a:srgbClr val="0070C0"/>
                </a:solidFill>
              </a:rPr>
              <a:t> (as </a:t>
            </a:r>
            <a:r>
              <a:rPr lang="en-US" b="1" dirty="0" err="1" smtClean="0">
                <a:solidFill>
                  <a:srgbClr val="0070C0"/>
                </a:solidFill>
              </a:rPr>
              <a:t>sartorius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err="1" smtClean="0">
                <a:solidFill>
                  <a:srgbClr val="0070C0"/>
                </a:solidFill>
              </a:rPr>
              <a:t>Obturator</a:t>
            </a:r>
            <a:r>
              <a:rPr lang="en-US" b="1" dirty="0" smtClean="0">
                <a:solidFill>
                  <a:srgbClr val="0070C0"/>
                </a:solidFill>
              </a:rPr>
              <a:t> nerve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supplied by femoral nerve?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Gracilis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longus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mtClean="0">
                <a:solidFill>
                  <a:srgbClr val="0070C0"/>
                </a:solidFill>
              </a:rPr>
              <a:t>Adductor brevis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29718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of the following muscles is inserted into the tibia?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Sartorius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Pectineus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Iliacus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Adductor </a:t>
            </a:r>
            <a:r>
              <a:rPr lang="en-US" b="1" dirty="0" err="1" smtClean="0">
                <a:solidFill>
                  <a:srgbClr val="0070C0"/>
                </a:solidFill>
              </a:rPr>
              <a:t>longus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048000" y="2819400"/>
            <a:ext cx="9144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1676400" y="2590800"/>
            <a:ext cx="56925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</a:t>
            </a:r>
            <a:r>
              <a:rPr lang="en-US" b="1" i="1" dirty="0" smtClean="0">
                <a:solidFill>
                  <a:srgbClr val="0070C0"/>
                </a:solidFill>
              </a:rPr>
              <a:t>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muscles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 of thigh </a:t>
            </a:r>
            <a:r>
              <a:rPr lang="en-US" b="1" i="1" dirty="0" smtClean="0">
                <a:solidFill>
                  <a:srgbClr val="0070C0"/>
                </a:solidFill>
              </a:rPr>
              <a:t>regarding: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origin, insertion, nerve supply and actions.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anatomy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triangle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 canal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regarding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site, boundaries and contents.</a:t>
            </a:r>
          </a:p>
          <a:p>
            <a:pPr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1\My Documents\My Pictures\thigh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35941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53522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thigh is divided into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compartments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by 3 </a:t>
            </a:r>
            <a:r>
              <a:rPr lang="en-US" sz="2400" b="1" dirty="0" err="1" smtClean="0">
                <a:solidFill>
                  <a:srgbClr val="C00000"/>
                </a:solidFill>
              </a:rPr>
              <a:t>intermuscular</a:t>
            </a:r>
            <a:r>
              <a:rPr lang="en-US" sz="2400" b="1" dirty="0" smtClean="0">
                <a:solidFill>
                  <a:srgbClr val="C00000"/>
                </a:solidFill>
              </a:rPr>
              <a:t> septa (extending from deep fascia into femur)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76400"/>
            <a:ext cx="27432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of knee:</a:t>
            </a:r>
          </a:p>
          <a:p>
            <a:r>
              <a:rPr lang="en-US" sz="2000" b="1" dirty="0" smtClean="0"/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Quadriceps </a:t>
            </a:r>
            <a:r>
              <a:rPr lang="en-US" sz="2000" b="1" dirty="0" err="1" smtClean="0">
                <a:solidFill>
                  <a:srgbClr val="0070C0"/>
                </a:solidFill>
              </a:rPr>
              <a:t>femoris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Sartorius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</a:t>
            </a:r>
            <a:r>
              <a:rPr lang="en-US" sz="2000" b="1" dirty="0" err="1" smtClean="0">
                <a:solidFill>
                  <a:srgbClr val="0070C0"/>
                </a:solidFill>
              </a:rPr>
              <a:t>Pectineus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</a:t>
            </a:r>
            <a:r>
              <a:rPr lang="en-US" sz="2000" b="1" dirty="0" err="1" smtClean="0">
                <a:solidFill>
                  <a:srgbClr val="0070C0"/>
                </a:solidFill>
              </a:rPr>
              <a:t>psoas</a:t>
            </a:r>
            <a:r>
              <a:rPr lang="en-US" sz="2000" b="1" dirty="0" smtClean="0">
                <a:solidFill>
                  <a:srgbClr val="0070C0"/>
                </a:solidFill>
              </a:rPr>
              <a:t> major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Iliacus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</a:p>
          <a:p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590800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Adductors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1.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longus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2.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brevis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   3. Adductor </a:t>
            </a:r>
            <a:r>
              <a:rPr lang="en-US" sz="2000" b="1" dirty="0" err="1" smtClean="0">
                <a:solidFill>
                  <a:srgbClr val="0070C0"/>
                </a:solidFill>
              </a:rPr>
              <a:t>magnus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  (adductor part)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4. </a:t>
            </a:r>
            <a:r>
              <a:rPr lang="en-US" sz="2000" b="1" dirty="0" err="1" smtClean="0">
                <a:solidFill>
                  <a:srgbClr val="0070C0"/>
                </a:solidFill>
              </a:rPr>
              <a:t>Gracilis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Obturator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</a:t>
            </a:r>
          </a:p>
          <a:p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029200"/>
            <a:ext cx="408541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Compartment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Flexors of knee &amp; extensors of hip: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    Hamstrings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Sciatic nerve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COMPARTMENT OF THIGH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user1\My Documents\My Pictures\thigh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419599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eft Arrow 4"/>
          <p:cNvSpPr/>
          <p:nvPr/>
        </p:nvSpPr>
        <p:spPr>
          <a:xfrm>
            <a:off x="5867400" y="3276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5867400" y="24384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32004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5943600" y="19812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0" y="18288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638800" y="1752600"/>
            <a:ext cx="3810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167640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248400" y="44196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248400" y="41910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248400" y="5029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4572000"/>
            <a:ext cx="15664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Vastus</a:t>
            </a:r>
            <a:r>
              <a:rPr lang="en-US" sz="1100" dirty="0" smtClean="0"/>
              <a:t> </a:t>
            </a:r>
            <a:r>
              <a:rPr lang="en-US" sz="1100" dirty="0" err="1" smtClean="0"/>
              <a:t>Intermedius</a:t>
            </a:r>
            <a:endParaRPr lang="en-US" sz="1100" dirty="0" smtClean="0"/>
          </a:p>
          <a:p>
            <a:pPr algn="ctr"/>
            <a:r>
              <a:rPr lang="en-US" sz="1100" dirty="0" smtClean="0"/>
              <a:t>(deep to rectus </a:t>
            </a:r>
            <a:r>
              <a:rPr lang="en-US" sz="1100" dirty="0" err="1" smtClean="0"/>
              <a:t>femoris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21" name="Left Arrow 20"/>
          <p:cNvSpPr/>
          <p:nvPr/>
        </p:nvSpPr>
        <p:spPr>
          <a:xfrm>
            <a:off x="6324600" y="4648200"/>
            <a:ext cx="304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81400" y="4343400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>
            <a:stCxn id="18" idx="1"/>
          </p:cNvCxnSpPr>
          <p:nvPr/>
        </p:nvCxnSpPr>
        <p:spPr>
          <a:xfrm rot="10800000">
            <a:off x="4114800" y="4648200"/>
            <a:ext cx="914400" cy="139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3962400"/>
            <a:ext cx="336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4800600"/>
            <a:ext cx="409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</a:p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752600"/>
            <a:ext cx="210916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</a:t>
            </a:r>
          </a:p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Femoral nerve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4343400"/>
            <a:ext cx="20453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Straight Connector 33"/>
          <p:cNvCxnSpPr>
            <a:endCxn id="15" idx="3"/>
          </p:cNvCxnSpPr>
          <p:nvPr/>
        </p:nvCxnSpPr>
        <p:spPr>
          <a:xfrm rot="16200000" flipV="1">
            <a:off x="6553200" y="4267200"/>
            <a:ext cx="3048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629400" y="44958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7" idx="3"/>
          </p:cNvCxnSpPr>
          <p:nvPr/>
        </p:nvCxnSpPr>
        <p:spPr>
          <a:xfrm rot="5400000">
            <a:off x="6477000" y="47244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1" idx="3"/>
          </p:cNvCxnSpPr>
          <p:nvPr/>
        </p:nvCxnSpPr>
        <p:spPr>
          <a:xfrm rot="10800000" flipV="1">
            <a:off x="6629400" y="4648200"/>
            <a:ext cx="15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 animBg="1"/>
      <p:bldP spid="12" grpId="0"/>
      <p:bldP spid="13" grpId="0" animBg="1"/>
      <p:bldP spid="15" grpId="0" animBg="1"/>
      <p:bldP spid="17" grpId="0" animBg="1"/>
      <p:bldP spid="21" grpId="0" animBg="1"/>
      <p:bldP spid="25" grpId="0"/>
      <p:bldP spid="26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152400"/>
            <a:ext cx="3810000" cy="609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SARTORIUS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143000"/>
            <a:ext cx="3886200" cy="5486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Anterior superior iliac spine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Upper part of medial surface of tibia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(TAILOR’S POSITION)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Flexion, abduction &amp; lateral rotation of hip joint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1" name="Picture 3" descr="C:\Documents and Settings\user1\My Documents\My Pictures\thigh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914400"/>
            <a:ext cx="1914144" cy="5687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192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629400" y="27432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5800" y="3048000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1524000"/>
            <a:ext cx="1600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2552700" y="40005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3008313" cy="5651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PECTINEUS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657600" cy="57912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Superior pubic </a:t>
            </a:r>
            <a:r>
              <a:rPr lang="en-US" sz="3200" b="1" dirty="0" err="1" smtClean="0">
                <a:solidFill>
                  <a:srgbClr val="FF0000"/>
                </a:solidFill>
              </a:rPr>
              <a:t>ramus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Back of femur (below lesser </a:t>
            </a:r>
            <a:r>
              <a:rPr lang="en-US" sz="32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Flexion &amp; adduction of hip joint</a:t>
            </a:r>
          </a:p>
          <a:p>
            <a:endParaRPr lang="en-US" dirty="0"/>
          </a:p>
        </p:txBody>
      </p:sp>
      <p:pic>
        <p:nvPicPr>
          <p:cNvPr id="23554" name="Picture 2" descr="C:\Documents and Settings\user1\My Documents\My Pictures\thigh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762000"/>
            <a:ext cx="1956816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3048000" cy="5105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2971800" y="1676400"/>
            <a:ext cx="1905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43200" y="2971800"/>
            <a:ext cx="1600200" cy="228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51460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641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ILIOPSOAS: ILIACUS &amp; PSOAS MAJOR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410200"/>
            <a:ext cx="4114800" cy="1295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Lesser </a:t>
            </a:r>
            <a:r>
              <a:rPr lang="en-US" sz="2800" b="1" dirty="0" err="1" smtClean="0">
                <a:solidFill>
                  <a:srgbClr val="0070C0"/>
                </a:solidFill>
              </a:rPr>
              <a:t>trochanter</a:t>
            </a:r>
            <a:r>
              <a:rPr lang="en-US" sz="2800" b="1" dirty="0" smtClean="0">
                <a:solidFill>
                  <a:srgbClr val="0070C0"/>
                </a:solidFill>
              </a:rPr>
              <a:t> of femur</a:t>
            </a:r>
          </a:p>
        </p:txBody>
      </p:sp>
      <p:pic>
        <p:nvPicPr>
          <p:cNvPr id="24578" name="Picture 2" descr="C:\Documents and Settings\user1\My Documents\My Pictures\thigh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0"/>
            <a:ext cx="3200400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C:\Documents and Settings\user1\My Documents\My Pictures\thigh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3200400" cy="4267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790700" y="49149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5410200"/>
            <a:ext cx="2961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Flexion of hip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276600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9800" y="3200400"/>
            <a:ext cx="25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144780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447801"/>
            <a:ext cx="3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143000"/>
            <a:ext cx="40386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Rectus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femoris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800" b="1" dirty="0" smtClean="0">
                <a:solidFill>
                  <a:srgbClr val="0070C0"/>
                </a:solidFill>
              </a:rPr>
              <a:t>Anterior inferior iliac spine </a:t>
            </a:r>
            <a:r>
              <a:rPr lang="en-US" sz="2800" b="1" dirty="0" smtClean="0">
                <a:solidFill>
                  <a:srgbClr val="FF0000"/>
                </a:solidFill>
              </a:rPr>
              <a:t>(Hip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Front of shaft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Vastus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medialis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Posterior border of </a:t>
            </a:r>
            <a:r>
              <a:rPr lang="en-US" sz="2800" b="1" dirty="0" smtClean="0">
                <a:solidFill>
                  <a:srgbClr val="FF0000"/>
                </a:solidFill>
              </a:rPr>
              <a:t>femur</a:t>
            </a:r>
          </a:p>
          <a:p>
            <a:endParaRPr lang="en-US" sz="2800" b="1" dirty="0" smtClean="0">
              <a:solidFill>
                <a:srgbClr val="0070C0"/>
              </a:solidFill>
            </a:endParaRPr>
          </a:p>
        </p:txBody>
      </p:sp>
      <p:pic>
        <p:nvPicPr>
          <p:cNvPr id="25602" name="Picture 2" descr="C:\Documents and Settings\user1\My Documents\My Pictures\THIGH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371600"/>
            <a:ext cx="4191000" cy="5053584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895600" y="1981200"/>
            <a:ext cx="2743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3429000"/>
            <a:ext cx="3962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4236720" y="4084320"/>
            <a:ext cx="2994660" cy="2237740"/>
          </a:xfrm>
          <a:custGeom>
            <a:avLst/>
            <a:gdLst>
              <a:gd name="connsiteX0" fmla="*/ 0 w 2994660"/>
              <a:gd name="connsiteY0" fmla="*/ 1905000 h 2237740"/>
              <a:gd name="connsiteX1" fmla="*/ 2697480 w 2994660"/>
              <a:gd name="connsiteY1" fmla="*/ 1920240 h 2237740"/>
              <a:gd name="connsiteX2" fmla="*/ 1783080 w 2994660"/>
              <a:gd name="connsiteY2" fmla="*/ 0 h 2237740"/>
              <a:gd name="connsiteX3" fmla="*/ 1783080 w 2994660"/>
              <a:gd name="connsiteY3" fmla="*/ 0 h 223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4660" h="2237740">
                <a:moveTo>
                  <a:pt x="0" y="1905000"/>
                </a:moveTo>
                <a:cubicBezTo>
                  <a:pt x="1200150" y="2071370"/>
                  <a:pt x="2400300" y="2237740"/>
                  <a:pt x="2697480" y="1920240"/>
                </a:cubicBezTo>
                <a:cubicBezTo>
                  <a:pt x="2994660" y="1602740"/>
                  <a:pt x="1783080" y="0"/>
                  <a:pt x="1783080" y="0"/>
                </a:cubicBezTo>
                <a:lnTo>
                  <a:pt x="1783080" y="0"/>
                </a:ln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00400" y="4191000"/>
            <a:ext cx="2743200" cy="228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7175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QUADRICEPS FEMORIS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192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PATELLA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(Patella is 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sesamoid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bone)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From patella into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TUBEROSITY OF TIBIA </a:t>
            </a:r>
            <a:r>
              <a:rPr lang="en-US" sz="2800" b="1" dirty="0" smtClean="0">
                <a:solidFill>
                  <a:srgbClr val="0070C0"/>
                </a:solidFill>
              </a:rPr>
              <a:t>through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LIGAMENTUM PATELLAE (PATELLAR LIGAMENT)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 of knee joint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user1\My Documents\My Pictures\thigh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95400"/>
            <a:ext cx="4334256" cy="527608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86000" y="2667000"/>
            <a:ext cx="3962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3733800"/>
            <a:ext cx="3048000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38400" y="4800600"/>
            <a:ext cx="396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825</Words>
  <Application>Microsoft Office PowerPoint</Application>
  <PresentationFormat>On-screen Show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ANTERIOR &amp; MEDIAL COMPARTMENTS OF THIGH </vt:lpstr>
      <vt:lpstr>OBJECTIVES</vt:lpstr>
      <vt:lpstr>PowerPoint Presentation</vt:lpstr>
      <vt:lpstr>ANTERIOR COMPARTMENT OF THIGH </vt:lpstr>
      <vt:lpstr>SARTORIUS</vt:lpstr>
      <vt:lpstr>PECTINEUS</vt:lpstr>
      <vt:lpstr>ILIOPSOAS: ILIACUS &amp; PSOAS MAJOR</vt:lpstr>
      <vt:lpstr>QUADRICEPS FEMORIS</vt:lpstr>
      <vt:lpstr>QUADRICEPS FEMORIS</vt:lpstr>
      <vt:lpstr>MEDIAL COMPARTMENT OF THIGH</vt:lpstr>
      <vt:lpstr>PowerPoint Presentation</vt:lpstr>
      <vt:lpstr>FEMORAL TRIANGLE</vt:lpstr>
      <vt:lpstr>FEMORAL TRIANGLE</vt:lpstr>
      <vt:lpstr>PowerPoint Presentation</vt:lpstr>
      <vt:lpstr>SUMMARY</vt:lpstr>
      <vt:lpstr>SUMMARY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301</cp:revision>
  <dcterms:created xsi:type="dcterms:W3CDTF">2010-01-27T08:25:16Z</dcterms:created>
  <dcterms:modified xsi:type="dcterms:W3CDTF">2014-12-24T10:41:04Z</dcterms:modified>
</cp:coreProperties>
</file>