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318" r:id="rId2"/>
    <p:sldId id="325" r:id="rId3"/>
    <p:sldId id="347" r:id="rId4"/>
    <p:sldId id="319" r:id="rId5"/>
    <p:sldId id="277" r:id="rId6"/>
    <p:sldId id="309" r:id="rId7"/>
    <p:sldId id="310" r:id="rId8"/>
    <p:sldId id="299" r:id="rId9"/>
    <p:sldId id="335" r:id="rId10"/>
    <p:sldId id="336" r:id="rId11"/>
    <p:sldId id="288" r:id="rId12"/>
    <p:sldId id="337" r:id="rId13"/>
    <p:sldId id="293" r:id="rId14"/>
    <p:sldId id="326" r:id="rId15"/>
    <p:sldId id="327" r:id="rId16"/>
    <p:sldId id="338" r:id="rId17"/>
    <p:sldId id="339" r:id="rId18"/>
    <p:sldId id="302" r:id="rId19"/>
    <p:sldId id="322" r:id="rId20"/>
    <p:sldId id="329" r:id="rId21"/>
    <p:sldId id="340" r:id="rId22"/>
    <p:sldId id="341" r:id="rId23"/>
    <p:sldId id="342" r:id="rId24"/>
    <p:sldId id="316" r:id="rId25"/>
    <p:sldId id="343" r:id="rId26"/>
    <p:sldId id="330" r:id="rId27"/>
    <p:sldId id="331" r:id="rId28"/>
    <p:sldId id="344" r:id="rId29"/>
    <p:sldId id="332" r:id="rId30"/>
    <p:sldId id="345" r:id="rId31"/>
    <p:sldId id="333" r:id="rId32"/>
    <p:sldId id="34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66FF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50" autoAdjust="0"/>
    <p:restoredTop sz="94658" autoAdjust="0"/>
  </p:normalViewPr>
  <p:slideViewPr>
    <p:cSldViewPr>
      <p:cViewPr>
        <p:scale>
          <a:sx n="82" d="100"/>
          <a:sy n="82" d="100"/>
        </p:scale>
        <p:origin x="-45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206C7-20D4-463E-8080-D31EE1A9A54D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EDFD7-EC0A-4D8A-A2E0-399DAB306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881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966F3-2DCE-4389-9CCE-C133821F6A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7379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3387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243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6229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7914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6179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8691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639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021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266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423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675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447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09854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34606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42119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98935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69939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91338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79075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0032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2306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73070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4187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01821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DF182-D7BA-4978-B150-3E131BEA4B4C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05862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7045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7307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0526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4938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5059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406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68404-BCD7-42E9-AAF7-47F51F9C011C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kedgley.org/wp-content/uploads/2013/08/redArmB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342" y="1988840"/>
            <a:ext cx="7272372" cy="252028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24693" y="1067252"/>
            <a:ext cx="53477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kern="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BONES OF </a:t>
            </a:r>
            <a:r>
              <a:rPr lang="en-US" sz="4800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THE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UPPER </a:t>
            </a:r>
            <a:r>
              <a:rPr lang="en-US" sz="4800" kern="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LIMB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860032" y="4514056"/>
            <a:ext cx="3352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Khaleel Alyahya, PhD, MEd</a:t>
            </a:r>
          </a:p>
          <a:p>
            <a:pPr algn="r"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King Saud University</a:t>
            </a:r>
          </a:p>
          <a:p>
            <a:pPr algn="r">
              <a:defRPr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College of Medicine 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  <a:p>
            <a:pPr algn="r"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@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khaleelya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e\My Documents\My Pictures\Picture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0339" y="1052736"/>
            <a:ext cx="4158165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5496" y="1052736"/>
            <a:ext cx="4824536" cy="5472608"/>
          </a:xfrm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is a triangular flat bone.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Extends between the 2nd 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to 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7th ribs.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has:</a:t>
            </a:r>
          </a:p>
          <a:p>
            <a:pPr marL="742950" lvl="2" indent="-342900" algn="just">
              <a:buFont typeface="Courier New" pitchFamily="49" charset="0"/>
              <a:buChar char="o"/>
            </a:pPr>
            <a:r>
              <a:rPr lang="en-US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Three Processes: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Spine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: a thick projecting ridge of  bone that continues laterally as the flat expanded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Acromion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: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forms the subcutaneous point of the shoulder.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Coracoid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: a beaklike process. It resembles in size, shape and direction a bent finger pointing to the shoulder.</a:t>
            </a:r>
          </a:p>
          <a:p>
            <a:pPr marL="742950" lvl="2" indent="-342900" algn="just">
              <a:buFont typeface="Courier New" pitchFamily="49" charset="0"/>
              <a:buChar char="o"/>
            </a:pPr>
            <a:r>
              <a:rPr lang="en-US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Three Borders: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Superior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,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Medial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(Vertebral) &amp;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Lateral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(axillary).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The lateral border terminates at the lateral angle (the thickest) part of the bone.</a:t>
            </a:r>
          </a:p>
          <a:p>
            <a:pPr lvl="1" algn="just">
              <a:buNone/>
            </a:pPr>
            <a:endParaRPr lang="en-US" sz="1600" dirty="0" smtClean="0">
              <a:solidFill>
                <a:srgbClr val="C00000"/>
              </a:solidFill>
            </a:endParaRPr>
          </a:p>
          <a:p>
            <a:pPr lvl="1" algn="just">
              <a:buNone/>
            </a:pPr>
            <a:endParaRPr lang="en-US" sz="1600" dirty="0" smtClean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SCAPULA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0992" y="692696"/>
            <a:ext cx="5149080" cy="6120680"/>
          </a:xfrm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Three Angles :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Superior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Inferior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Lateral</a:t>
            </a:r>
          </a:p>
          <a:p>
            <a:pPr lvl="2" algn="just"/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forms the Glenoid cavity: a shallow concave oval fossa that receives the head of the humerus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.</a:t>
            </a:r>
          </a:p>
          <a:p>
            <a:pPr marL="0" indent="0" algn="just">
              <a:buNone/>
            </a:pPr>
            <a:r>
              <a:rPr lang="en-US" sz="22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Two Surfaces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Convex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: posterior surface is divided by the spine of the scapula into  the smaller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Supraspinous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 Fossa - above the spine and the larger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Infraspinous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 Fossa - below the spine.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Concave: </a:t>
            </a: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Anterio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(Costal) Surface , it forms  the large Subscapular Fossa.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Suprascapular notch: It is a nerve passageway, medial to coracoid process.</a:t>
            </a:r>
          </a:p>
          <a:p>
            <a:pPr lvl="2" algn="just">
              <a:buFont typeface="Wingdings" pitchFamily="2" charset="2"/>
              <a:buChar char="§"/>
            </a:pPr>
            <a:r>
              <a:rPr lang="en-US" sz="16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Suprascapular nerve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SCAPULA</a:t>
            </a:r>
          </a:p>
        </p:txBody>
      </p:sp>
      <p:pic>
        <p:nvPicPr>
          <p:cNvPr id="6" name="Picture 2" descr="C:\Documents and Settings\me\My Documents\My Pictures\Picture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5667797" y="764704"/>
            <a:ext cx="3296691" cy="3252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me\My Documents\My Pictures\Picture17.jpg"/>
          <p:cNvPicPr>
            <a:picLocks noChangeAspect="1" noChangeArrowheads="1"/>
          </p:cNvPicPr>
          <p:nvPr/>
        </p:nvPicPr>
        <p:blipFill rotWithShape="1">
          <a:blip r:embed="rId4" cstate="print"/>
          <a:srcRect t="52499"/>
          <a:stretch/>
        </p:blipFill>
        <p:spPr bwMode="auto">
          <a:xfrm>
            <a:off x="5220072" y="4209926"/>
            <a:ext cx="3312368" cy="2243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Gray8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3840" y="3673693"/>
            <a:ext cx="1404664" cy="300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9512" y="1124744"/>
            <a:ext cx="4824536" cy="4176464"/>
          </a:xfrm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Gives attachment to muscles.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Has a considerable degree of movement on the thoracic wall to enable the arm to move freely.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The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glenoid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cavity forms the socket of the shoulder joint.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Because most of the scapula is well protected by muscles and by its association with the thoracic wall , most of its fractures involve the protruding subcutaneous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acromion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FUNCTIONS OF SCAPULA  </a:t>
            </a:r>
            <a:endParaRPr lang="en-US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9" name="Picture 2" descr="D:\Student Gray\7. Upper limb\F66122-007-f009b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11"/>
          <a:stretch/>
        </p:blipFill>
        <p:spPr bwMode="auto">
          <a:xfrm>
            <a:off x="5508104" y="1124744"/>
            <a:ext cx="3384376" cy="3055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764704"/>
            <a:ext cx="5004048" cy="5904656"/>
          </a:xfrm>
        </p:spPr>
        <p:txBody>
          <a:bodyPr>
            <a:noAutofit/>
          </a:bodyPr>
          <a:lstStyle/>
          <a:p>
            <a:pPr marL="0" lvl="1" indent="0" algn="just">
              <a:buNone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A typical long bone.</a:t>
            </a:r>
          </a:p>
          <a:p>
            <a:pPr marL="0" lvl="1" indent="0" algn="just">
              <a:buNone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It is the largest bone in the UL</a:t>
            </a:r>
          </a:p>
          <a:p>
            <a:pPr marL="342900" lvl="1" indent="-342900" algn="just">
              <a:buFont typeface="Courier New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Proximal End:</a:t>
            </a:r>
          </a:p>
          <a:p>
            <a:pPr marL="742950" lvl="2" indent="-342900" algn="just">
              <a:buFont typeface="Wingdings" pitchFamily="2" charset="2"/>
              <a:buChar char="§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Head, Neck, Greater &amp; Lesser Tubercles. 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18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Head: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Smooth &amp; forms 1/3 of a sphere, it articulates with the </a:t>
            </a: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glenoid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cavity of the scapula.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18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Anatomical neck: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formed by a groove separating the head from the tubercles. 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18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Greater tubercle: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at the lateral margin of the humerus.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18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Lesser tubercle: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projects anteriorly.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18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The two tubercles are separated </a:t>
            </a:r>
            <a:r>
              <a:rPr lang="en-US" sz="18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by </a:t>
            </a:r>
            <a:r>
              <a:rPr lang="en-US" sz="1800" b="1" dirty="0" err="1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intertubercular</a:t>
            </a:r>
            <a:r>
              <a:rPr lang="en-US" sz="18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g</a:t>
            </a:r>
            <a:r>
              <a:rPr lang="en-US" sz="18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roove</a:t>
            </a:r>
            <a:r>
              <a:rPr lang="en-US" sz="18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.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18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Surgical Neck: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a narrow part distal to the tubercles. It is a common fracture site of the humerus.</a:t>
            </a:r>
            <a:endParaRPr lang="ar-SA" sz="1800" b="1" dirty="0">
              <a:solidFill>
                <a:schemeClr val="tx1">
                  <a:lumMod val="85000"/>
                  <a:lumOff val="1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lvl="1" indent="-342900" algn="just">
              <a:buFont typeface="Wingdings" pitchFamily="2" charset="2"/>
              <a:buChar char="v"/>
            </a:pPr>
            <a:endParaRPr lang="ar-SA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ARM (HUMERUS)</a:t>
            </a:r>
            <a:endParaRPr lang="en-US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1026" name="Picture 2" descr="http://classes.midlandstech.edu/carterp/Courses/bio110/chap06/Slide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5420" y="908720"/>
            <a:ext cx="404308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052736"/>
            <a:ext cx="4932040" cy="3528392"/>
          </a:xfrm>
        </p:spPr>
        <p:txBody>
          <a:bodyPr>
            <a:noAutofit/>
          </a:bodyPr>
          <a:lstStyle/>
          <a:p>
            <a:pPr marL="0" lvl="1" indent="0" algn="just">
              <a:buNone/>
            </a:pPr>
            <a:r>
              <a:rPr lang="en-US" sz="2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Shaft (Body): </a:t>
            </a:r>
            <a:endParaRPr lang="en-US" sz="2000" b="1" dirty="0" smtClean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  <a:p>
            <a:pPr marL="400050" lvl="2" indent="0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it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has two prominent features:</a:t>
            </a:r>
          </a:p>
          <a:p>
            <a:pPr marL="742950" lvl="2" indent="-342900" algn="just"/>
            <a:r>
              <a:rPr lang="en-US" sz="18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Deltoid tuberosity:</a:t>
            </a:r>
          </a:p>
          <a:p>
            <a:pPr marL="1200150" lvl="3" indent="-342900" algn="just">
              <a:buFont typeface="Wingdings" pitchFamily="2" charset="2"/>
              <a:buChar char="§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A rough elevation laterally for the attachment of deltoid muscle. </a:t>
            </a:r>
          </a:p>
          <a:p>
            <a:pPr marL="742950" lvl="2" indent="-342900" algn="just"/>
            <a:r>
              <a:rPr lang="en-US" sz="18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Spiral (Radial) groove:</a:t>
            </a:r>
          </a:p>
          <a:p>
            <a:pPr marL="1200150" lvl="3" indent="-342900" algn="just">
              <a:buFont typeface="Wingdings" pitchFamily="2" charset="2"/>
              <a:buChar char="§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Runs obliquely down the posterior aspect of the shaft.</a:t>
            </a:r>
          </a:p>
          <a:p>
            <a:pPr marL="1200150" lvl="3" indent="-342900" algn="just">
              <a:buFont typeface="Wingdings" pitchFamily="2" charset="2"/>
              <a:buChar char="§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It lodges the important radial nerve &amp; vessels.</a:t>
            </a:r>
          </a:p>
          <a:p>
            <a:pPr lvl="1">
              <a:buNone/>
            </a:pPr>
            <a:endParaRPr lang="ar-SA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ARM (HUMERUS)</a:t>
            </a:r>
            <a:endParaRPr lang="en-US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11" name="Picture 2" descr="http://classes.midlandstech.edu/carterp/Courses/bio110/chap06/Slide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5420" y="908720"/>
            <a:ext cx="404308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764704"/>
            <a:ext cx="4716016" cy="4937915"/>
          </a:xfrm>
        </p:spPr>
        <p:txBody>
          <a:bodyPr>
            <a:noAutofit/>
          </a:bodyPr>
          <a:lstStyle/>
          <a:p>
            <a:pPr marL="342900" lvl="1" indent="-342900" algn="just">
              <a:buFont typeface="Courier New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Distal End:</a:t>
            </a:r>
          </a:p>
          <a:p>
            <a:pPr marL="742950" lvl="2" indent="-342900" algn="just">
              <a:buFont typeface="Wingdings" pitchFamily="2" charset="2"/>
              <a:buChar char="§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Widens as the sharp medial and lateral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Supracondylar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Ridges form and end in the medial and lateral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Epicondyles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 providing muscular attachment.</a:t>
            </a:r>
          </a:p>
          <a:p>
            <a:pPr marL="742950" lvl="2" indent="-342900" algn="just"/>
            <a:r>
              <a:rPr lang="en-US" sz="1800" b="1" dirty="0" err="1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Trochlea</a:t>
            </a:r>
            <a:r>
              <a:rPr lang="en-US" sz="18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: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(medial) for articulation with the ulna </a:t>
            </a:r>
          </a:p>
          <a:p>
            <a:pPr marL="742950" lvl="2" indent="-342900" algn="just"/>
            <a:r>
              <a:rPr lang="en-US" sz="1800" b="1" dirty="0" err="1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Capitulum</a:t>
            </a:r>
            <a:r>
              <a:rPr lang="en-US" sz="18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: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(lateral) for articulation with the radius.</a:t>
            </a:r>
          </a:p>
          <a:p>
            <a:pPr marL="742950" lvl="2" indent="-342900" algn="just"/>
            <a:r>
              <a:rPr lang="en-US" sz="1800" b="1" dirty="0" err="1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Coronoid</a:t>
            </a:r>
            <a:r>
              <a:rPr lang="en-US" sz="18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fossa: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above the </a:t>
            </a: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trochlea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(anteriorly)</a:t>
            </a:r>
          </a:p>
          <a:p>
            <a:pPr marL="742950" lvl="2" indent="-342900" algn="just"/>
            <a:r>
              <a:rPr lang="en-US" sz="18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Radial fossa: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above the </a:t>
            </a: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capitulum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</a:t>
            </a:r>
          </a:p>
          <a:p>
            <a:pPr marL="742950" lvl="2" indent="-342900" algn="just"/>
            <a:r>
              <a:rPr lang="en-US" sz="1800" b="1" dirty="0" err="1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Olecranon</a:t>
            </a:r>
            <a:r>
              <a:rPr lang="en-US" sz="18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fossa: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above the </a:t>
            </a: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trochlea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(posteriorly).</a:t>
            </a:r>
          </a:p>
          <a:p>
            <a:pPr lvl="1">
              <a:buFont typeface="Wingdings" pitchFamily="2" charset="2"/>
              <a:buChar char="v"/>
            </a:pPr>
            <a:endParaRPr lang="ar-S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ARM (HUMERUS)</a:t>
            </a:r>
            <a:endParaRPr lang="en-US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3074" name="Picture 2" descr="https://s-media-cache-ak0.pinimg.com/736x/15/48/4b/15484bac9482cc28e93305dfb6fe62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6216" y="1268760"/>
            <a:ext cx="4347089" cy="344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" y="1124744"/>
            <a:ext cx="4644008" cy="4176464"/>
          </a:xfrm>
        </p:spPr>
        <p:txBody>
          <a:bodyPr>
            <a:no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Most common  fractures of the surgical neck especially in elder people with osteoporosis.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The fracture results from falling on the hand (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transmittion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of force through the bones of forearm of the extended limb). 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In younger people, fractures of the greater tubercle results from falling on the hand when the arm is abducted 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The body of the humerus can be fractured by a direct blow to the arm or by  indirect injury as  falling on the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oustretched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hand.</a:t>
            </a:r>
          </a:p>
          <a:p>
            <a:pPr marL="1200150" lvl="3" indent="-342900" algn="just">
              <a:buFont typeface="Courier New" pitchFamily="49" charset="0"/>
              <a:buChar char="o"/>
            </a:pPr>
            <a:endParaRPr lang="en-US" sz="19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None/>
            </a:pPr>
            <a:endParaRPr lang="ar-SA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FRACTURES OF HUMERUS</a:t>
            </a:r>
            <a:endParaRPr lang="en-US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7" name="Picture 2" descr="https://s-media-cache-ak0.pinimg.com/736x/15/48/4b/15484bac9482cc28e93305dfb6fe62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4347089" cy="344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412776"/>
            <a:ext cx="5220072" cy="2736304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Surgical neck: </a:t>
            </a:r>
            <a:r>
              <a:rPr lang="en-US" sz="2200" b="1" dirty="0">
                <a:solidFill>
                  <a:srgbClr val="FFC000"/>
                </a:solidFill>
                <a:latin typeface="Adobe Arabic" pitchFamily="18" charset="-78"/>
                <a:cs typeface="Adobe Arabic" pitchFamily="18" charset="-78"/>
              </a:rPr>
              <a:t>Axillary nerve</a:t>
            </a:r>
          </a:p>
          <a:p>
            <a:pPr>
              <a:buFont typeface="Courier New" pitchFamily="49" charset="0"/>
              <a:buChar char="o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Radial groove: </a:t>
            </a:r>
            <a:r>
              <a:rPr lang="en-US" sz="2200" b="1" dirty="0">
                <a:solidFill>
                  <a:srgbClr val="FFC000"/>
                </a:solidFill>
                <a:latin typeface="Adobe Arabic" pitchFamily="18" charset="-78"/>
                <a:cs typeface="Adobe Arabic" pitchFamily="18" charset="-78"/>
              </a:rPr>
              <a:t>Radial nerve</a:t>
            </a:r>
          </a:p>
          <a:p>
            <a:pPr>
              <a:buFont typeface="Courier New" pitchFamily="49" charset="0"/>
              <a:buChar char="o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Distal end of humerus: </a:t>
            </a:r>
            <a:r>
              <a:rPr lang="en-US" sz="2200" b="1" dirty="0">
                <a:solidFill>
                  <a:srgbClr val="FFC000"/>
                </a:solidFill>
                <a:latin typeface="Adobe Arabic" pitchFamily="18" charset="-78"/>
                <a:cs typeface="Adobe Arabic" pitchFamily="18" charset="-78"/>
              </a:rPr>
              <a:t>Median nerve</a:t>
            </a:r>
          </a:p>
          <a:p>
            <a:pPr>
              <a:buFont typeface="Courier New" pitchFamily="49" charset="0"/>
              <a:buChar char="o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Medial epicondyle: </a:t>
            </a:r>
            <a:r>
              <a:rPr lang="en-US" sz="2200" b="1" dirty="0">
                <a:solidFill>
                  <a:srgbClr val="FFC000"/>
                </a:solidFill>
                <a:latin typeface="Adobe Arabic" pitchFamily="18" charset="-78"/>
                <a:cs typeface="Adobe Arabic" pitchFamily="18" charset="-78"/>
              </a:rPr>
              <a:t>Ulnar nerve</a:t>
            </a:r>
          </a:p>
          <a:p>
            <a:pPr marL="1200150" lvl="3" indent="-342900" algn="just">
              <a:buFont typeface="Courier New" pitchFamily="49" charset="0"/>
              <a:buChar char="o"/>
            </a:pPr>
            <a:endParaRPr lang="en-US" sz="19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None/>
            </a:pPr>
            <a:endParaRPr lang="ar-SA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NERVES AFFECTED IN FRACTURES OF HUMERUS</a:t>
            </a:r>
            <a:endParaRPr lang="en-US" sz="32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7" name="Picture 3" descr="C:\Users\Administrator\Pictures\Picture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9153" y="1124744"/>
            <a:ext cx="4032447" cy="4627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4264" r="14416" b="4907"/>
          <a:stretch>
            <a:fillRect/>
          </a:stretch>
        </p:blipFill>
        <p:spPr bwMode="auto">
          <a:xfrm>
            <a:off x="5364088" y="1124744"/>
            <a:ext cx="248754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1340768"/>
            <a:ext cx="5040560" cy="25922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Head of the humerus with the glenoid cavity of the scapula form the </a:t>
            </a:r>
            <a:r>
              <a:rPr lang="en-US" sz="2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Shoulder joint.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Lower end (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Trochlea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&amp;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Capitulum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) with the upper ends of the radius &amp; ulna form the </a:t>
            </a:r>
            <a:r>
              <a:rPr lang="en-US" sz="2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Elbow joint.</a:t>
            </a:r>
            <a:endParaRPr lang="ar-SA" sz="2000" b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  <a:p>
            <a:pPr algn="just">
              <a:buNone/>
            </a:pPr>
            <a:endParaRPr lang="ar-SA" sz="2200" dirty="0"/>
          </a:p>
        </p:txBody>
      </p:sp>
      <p:pic>
        <p:nvPicPr>
          <p:cNvPr id="6" name="Picture 2" descr="C:\Documents and Settings\User\My Documents\Student Gray\7. Upper limb\F66122-007-f070a.jpg"/>
          <p:cNvPicPr>
            <a:picLocks noChangeAspect="1" noChangeArrowheads="1"/>
          </p:cNvPicPr>
          <p:nvPr/>
        </p:nvPicPr>
        <p:blipFill>
          <a:blip r:embed="rId4" cstate="print"/>
          <a:srcRect l="15207" r="15207" b="6937"/>
          <a:stretch>
            <a:fillRect/>
          </a:stretch>
        </p:blipFill>
        <p:spPr bwMode="auto">
          <a:xfrm>
            <a:off x="5364088" y="4018192"/>
            <a:ext cx="2664296" cy="250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ight Arrow 6"/>
          <p:cNvSpPr/>
          <p:nvPr/>
        </p:nvSpPr>
        <p:spPr>
          <a:xfrm>
            <a:off x="6221344" y="2053438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364220" y="4810856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ARTICULATIONS</a:t>
            </a:r>
            <a:endParaRPr lang="en-US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e\My Documents\My Pictures\Picture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952" y="1124744"/>
            <a:ext cx="400052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FOREARM </a:t>
            </a:r>
            <a:endParaRPr lang="en-US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4" y="1591052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Formed of two bones:</a:t>
            </a:r>
          </a:p>
          <a:p>
            <a:pPr lvl="1" indent="-457200" algn="just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Radius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is the lateral bone.</a:t>
            </a:r>
          </a:p>
          <a:p>
            <a:pPr lvl="1" indent="-457200" algn="just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Ulna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is the medial bone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2548880"/>
          </a:xfrm>
        </p:spPr>
        <p:txBody>
          <a:bodyPr>
            <a:normAutofit/>
          </a:bodyPr>
          <a:lstStyle/>
          <a:p>
            <a:pPr marL="0" indent="0" eaLnBrk="0" fontAlgn="base" hangingPunct="0">
              <a:spcAft>
                <a:spcPct val="0"/>
              </a:spcAft>
              <a:buClr>
                <a:schemeClr val="hlink"/>
              </a:buClr>
              <a:buNone/>
              <a:defRPr/>
            </a:pPr>
            <a:r>
              <a:rPr lang="en-US" sz="2400" b="1" i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At the end of the lecture, students should be able to:</a:t>
            </a:r>
          </a:p>
          <a:p>
            <a:pPr lvl="1" eaLnBrk="0" fontAlgn="base" hangingPunct="0">
              <a:spcAft>
                <a:spcPct val="0"/>
              </a:spcAft>
              <a:buFont typeface="Courier New" pitchFamily="49" charset="0"/>
              <a:buChar char="o"/>
              <a:defRPr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List the different bones of the Upper Limb.</a:t>
            </a:r>
          </a:p>
          <a:p>
            <a:pPr lvl="1" eaLnBrk="0" fontAlgn="base" hangingPunct="0">
              <a:spcAft>
                <a:spcPct val="0"/>
              </a:spcAft>
              <a:buFont typeface="Courier New" pitchFamily="49" charset="0"/>
              <a:buChar char="o"/>
              <a:defRPr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List the characteristic features of each bone.</a:t>
            </a:r>
          </a:p>
          <a:p>
            <a:pPr lvl="1" eaLnBrk="0" fontAlgn="base" hangingPunct="0">
              <a:spcAft>
                <a:spcPct val="0"/>
              </a:spcAft>
              <a:buFont typeface="Courier New" pitchFamily="49" charset="0"/>
              <a:buChar char="o"/>
              <a:defRPr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Differentiate between bones of right and left sides.</a:t>
            </a:r>
          </a:p>
          <a:p>
            <a:pPr lvl="1" eaLnBrk="0" fontAlgn="base" hangingPunct="0">
              <a:spcAft>
                <a:spcPct val="0"/>
              </a:spcAft>
              <a:buFont typeface="Courier New" pitchFamily="49" charset="0"/>
              <a:buChar char="o"/>
              <a:defRPr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List the articulations between the different bones.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764704"/>
            <a:ext cx="4248472" cy="540060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Courier New" pitchFamily="49" charset="0"/>
              <a:buChar char="o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It is the stabilizing bone of the forearm.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It is the medial &amp; longer of the two bones of the forearm.</a:t>
            </a:r>
          </a:p>
          <a:p>
            <a:pPr algn="just"/>
            <a:r>
              <a:rPr lang="en-US" sz="22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Proximal End: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9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It has two prominent projections:</a:t>
            </a:r>
          </a:p>
          <a:p>
            <a:pPr marL="857250" lvl="1" indent="-457200" algn="just">
              <a:buFont typeface="Arial" pitchFamily="34" charset="0"/>
              <a:buChar char="•"/>
            </a:pP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Olecranon process: </a:t>
            </a: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projects  proximally from the posterior aspect</a:t>
            </a:r>
            <a:r>
              <a:rPr lang="ar-SA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(Forms the prominence of the elbow).</a:t>
            </a:r>
          </a:p>
          <a:p>
            <a:pPr marL="857250" lvl="1" indent="-457200" algn="just">
              <a:buFont typeface="Arial" pitchFamily="34" charset="0"/>
              <a:buChar char="•"/>
            </a:pPr>
            <a:r>
              <a:rPr lang="en-US" sz="1900" b="1" dirty="0" err="1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Coronoid</a:t>
            </a: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 process: </a:t>
            </a: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projects anteriorly.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9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Trochlear notch: </a:t>
            </a: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articulates with trochlea of humerus.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9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Radial notch: </a:t>
            </a: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a smooth rounded concavity lateral to coronoid process.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9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Tuberosity of ulna: </a:t>
            </a: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inferior to coronoid process.</a:t>
            </a:r>
          </a:p>
          <a:p>
            <a:pPr algn="just" rtl="0">
              <a:buFont typeface="Wingdings" pitchFamily="2" charset="2"/>
              <a:buChar char="v"/>
            </a:pPr>
            <a:endParaRPr lang="en-US" sz="1800" dirty="0" smtClean="0">
              <a:latin typeface="+mj-lt"/>
            </a:endParaRPr>
          </a:p>
          <a:p>
            <a:pPr algn="just" rtl="0">
              <a:buFont typeface="Wingdings" pitchFamily="2" charset="2"/>
              <a:buChar char="v"/>
            </a:pPr>
            <a:endParaRPr lang="en-US" sz="1800" dirty="0" smtClean="0">
              <a:latin typeface="+mj-lt"/>
            </a:endParaRPr>
          </a:p>
          <a:p>
            <a:pPr algn="just" rtl="0">
              <a:buFont typeface="Wingdings" pitchFamily="2" charset="2"/>
              <a:buChar char="v"/>
            </a:pPr>
            <a:endParaRPr lang="en-US" sz="1800" dirty="0" smtClean="0">
              <a:latin typeface="+mj-lt"/>
            </a:endParaRPr>
          </a:p>
          <a:p>
            <a:pPr algn="just" rtl="0">
              <a:buFont typeface="Wingdings" pitchFamily="2" charset="2"/>
              <a:buChar char="v"/>
            </a:pPr>
            <a:endParaRPr lang="en-US" sz="1800" dirty="0" smtClean="0">
              <a:latin typeface="+mj-lt"/>
            </a:endParaRPr>
          </a:p>
          <a:p>
            <a:pPr algn="just" rtl="0">
              <a:buFont typeface="Wingdings" pitchFamily="2" charset="2"/>
              <a:buChar char="v"/>
            </a:pPr>
            <a:endParaRPr lang="ar-SA" sz="1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ULNA</a:t>
            </a:r>
            <a:endParaRPr lang="en-US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10" name="Picture 2" descr="http://media-3.web.britannica.com/eb-media/59/54759-004-C688D7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2501" y="764704"/>
            <a:ext cx="3931232" cy="302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classconnection.s3.amazonaws.com/238/flashcards/2206238/png/ulna135231412404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3"/>
            <a:ext cx="2880320" cy="319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836712"/>
            <a:ext cx="3960440" cy="446449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Shaft :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Thick &amp; cylindrical superiorly but diminishes in diameter inferiorly.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Three surfaces (Anterior, Medial &amp; Posterior).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Sharp lateral interosseous border.</a:t>
            </a:r>
          </a:p>
          <a:p>
            <a:pPr algn="just"/>
            <a:endParaRPr lang="en-US" sz="2400" b="1" dirty="0" smtClean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Distal </a:t>
            </a:r>
            <a:r>
              <a:rPr lang="en-US" sz="24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end: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Small rounded Head: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Styloid process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head lies distally at the wrist.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articulations between the ulna &amp; humerus at the elbow joint allows primarily only flexion &amp; extension (small amount of abduction &amp; adduction occurs).</a:t>
            </a:r>
          </a:p>
          <a:p>
            <a:pPr algn="just" rtl="0">
              <a:buFont typeface="Wingdings" pitchFamily="2" charset="2"/>
              <a:buChar char="v"/>
            </a:pPr>
            <a:endParaRPr lang="en-US" sz="1800" dirty="0" smtClean="0"/>
          </a:p>
          <a:p>
            <a:pPr algn="just" rtl="0">
              <a:buFont typeface="Wingdings" pitchFamily="2" charset="2"/>
              <a:buChar char="v"/>
            </a:pPr>
            <a:endParaRPr lang="en-US" sz="1800" dirty="0" smtClean="0"/>
          </a:p>
          <a:p>
            <a:pPr algn="just" rtl="0">
              <a:buFont typeface="Wingdings" pitchFamily="2" charset="2"/>
              <a:buChar char="v"/>
            </a:pPr>
            <a:endParaRPr lang="en-US" sz="1800" dirty="0" smtClean="0"/>
          </a:p>
          <a:p>
            <a:pPr algn="just" rtl="0">
              <a:buFont typeface="Wingdings" pitchFamily="2" charset="2"/>
              <a:buChar char="v"/>
            </a:pPr>
            <a:endParaRPr lang="en-US" sz="1800" dirty="0" smtClean="0"/>
          </a:p>
          <a:p>
            <a:pPr algn="just" rtl="0">
              <a:buFont typeface="Wingdings" pitchFamily="2" charset="2"/>
              <a:buChar char="v"/>
            </a:pPr>
            <a:endParaRPr lang="ar-SA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ULNA</a:t>
            </a:r>
            <a:endParaRPr lang="en-US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9" name="Picture 4" descr="https://classconnection.s3.amazonaws.com/238/flashcards/2206238/png/ulna13523141240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9949"/>
            <a:ext cx="2398921" cy="265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AutoShape 2" descr="نتيجة بحث الصور عن ‪ULNA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https://encrypted-tbn1.gstatic.com/images?q=tbn:ANd9GcRT93Vwnd93gFRPMGHRtPyhKJXEhFYwjI3sdbRDhxzCy5m_LWwzN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0" name="Picture 6" descr="https://encrypted-tbn1.gstatic.com/images?q=tbn:ANd9GcRT93Vwnd93gFRPMGHRtPyhKJXEhFYwjI3sdbRDhxzCy5m_LWwzN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762000"/>
            <a:ext cx="2457450" cy="3280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7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36096" y="1052736"/>
            <a:ext cx="3571900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980728"/>
            <a:ext cx="5472608" cy="4723625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It is the shorter and lateral of the two forearm bones.</a:t>
            </a:r>
          </a:p>
          <a:p>
            <a:pPr algn="just"/>
            <a:r>
              <a:rPr lang="en-US" sz="2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Proximal (Upper) End: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Consists of: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Head: small, circular and its upper surface is concave for articulation with the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capitulum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Neck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Radial (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Biciptal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) Tuberosity: medially directed and separates the proximal end from the body.</a:t>
            </a:r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ar-S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RADIUS</a:t>
            </a:r>
            <a:endParaRPr lang="en-US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7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64596" y="1299368"/>
            <a:ext cx="3571900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980728"/>
            <a:ext cx="5472608" cy="5400600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Shaft: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Has a lateral convexity.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gradually enlarges as it passes distally. </a:t>
            </a:r>
          </a:p>
          <a:p>
            <a:pPr algn="just">
              <a:lnSpc>
                <a:spcPct val="90000"/>
              </a:lnSpc>
            </a:pPr>
            <a:r>
              <a:rPr lang="en-US" sz="2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Distal (Lower) End: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is rectangular.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Its medial aspect forms a concavity : Ulnar notch to accommodate the head of the ulna.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Radial Styloid process:  extends from the lateral aspect.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Dorsal tubercle: projects dorsally.</a:t>
            </a:r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ar-S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RADIUS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-4000" b="1607"/>
          <a:stretch>
            <a:fillRect/>
          </a:stretch>
        </p:blipFill>
        <p:spPr bwMode="auto">
          <a:xfrm>
            <a:off x="5177705" y="1089192"/>
            <a:ext cx="3714775" cy="4572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153077"/>
            <a:ext cx="4968552" cy="3140019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Distal end of Humerus with the proximal ends of Radius &amp; Ulna </a:t>
            </a:r>
            <a:r>
              <a:rPr lang="en-US" sz="2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Elbow joint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Proximal </a:t>
            </a:r>
            <a:r>
              <a:rPr lang="en-US" sz="2000" b="1" dirty="0" err="1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Radioulnar</a:t>
            </a:r>
            <a:r>
              <a:rPr lang="en-US" sz="2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 joint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Distal </a:t>
            </a:r>
            <a:r>
              <a:rPr lang="en-US" sz="2000" b="1" dirty="0" err="1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Radioulnar</a:t>
            </a:r>
            <a:r>
              <a:rPr lang="en-US" sz="2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 joint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two bones are connected by the flexible </a:t>
            </a:r>
            <a:r>
              <a:rPr lang="en-US" sz="2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interosseous membrane</a:t>
            </a:r>
          </a:p>
        </p:txBody>
      </p:sp>
      <p:sp>
        <p:nvSpPr>
          <p:cNvPr id="6" name="Down Arrow 5"/>
          <p:cNvSpPr/>
          <p:nvPr/>
        </p:nvSpPr>
        <p:spPr>
          <a:xfrm>
            <a:off x="6820779" y="1446406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463589" y="1803596"/>
            <a:ext cx="500066" cy="1171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963655" y="3803860"/>
            <a:ext cx="42862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6392151" y="3875298"/>
            <a:ext cx="500066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77705" y="1732158"/>
            <a:ext cx="12858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Proximal</a:t>
            </a:r>
          </a:p>
          <a:p>
            <a:r>
              <a:rPr lang="en-US" sz="1400" dirty="0" err="1" smtClean="0"/>
              <a:t>Radioulnar</a:t>
            </a:r>
            <a:r>
              <a:rPr lang="en-US" sz="1400" dirty="0" smtClean="0"/>
              <a:t> joint.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defRPr>
            </a:lvl1pPr>
          </a:lstStyle>
          <a:p>
            <a:r>
              <a:rPr lang="en-US" sz="3400" dirty="0" smtClean="0"/>
              <a:t>ARTICULATIONS OF RADIUS &amp; ULNA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-4000" b="1607"/>
          <a:stretch>
            <a:fillRect/>
          </a:stretch>
        </p:blipFill>
        <p:spPr bwMode="auto">
          <a:xfrm>
            <a:off x="5321721" y="1089192"/>
            <a:ext cx="3714775" cy="4572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96" y="1052736"/>
            <a:ext cx="5904656" cy="4104456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Because the radius &amp; ulna are firmly bound by the interosseous membrane, a fracture of one bone is commonly associated with dislocation of the nearest joint.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Colle’s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fracture (fracture of the distal end of radius) is the most common fracture of the forearm.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is more common in women after middle age because of osteoporosis.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results from forced dorsiflexion of the hand as a result to ease  a fall by outstretching the upper limb.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4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FRACTURES OF RADIUS &amp; ULNA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HANDS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endParaRPr lang="en-US" sz="3600" b="1" dirty="0">
              <a:solidFill>
                <a:srgbClr val="0033CC"/>
              </a:solidFill>
            </a:endParaRPr>
          </a:p>
        </p:txBody>
      </p:sp>
      <p:pic>
        <p:nvPicPr>
          <p:cNvPr id="4098" name="Picture 2" descr="http://www.aireurbano.com/wp-content/uploads/2014/05/Images-of-hand-bon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3" y="1124744"/>
            <a:ext cx="4550027" cy="476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225085"/>
            <a:ext cx="4752528" cy="2347931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skeleton of the hand consists of the: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Carpals  for the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carpus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(wrist)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Metacarpals for the palm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Phalanges for the fingers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8" y="836712"/>
            <a:ext cx="5185792" cy="5760640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Compose of eight carpal bones arranged in two irregular rows, each of four.</a:t>
            </a:r>
          </a:p>
          <a:p>
            <a:pPr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These small bones give flexibility to the wrist.</a:t>
            </a:r>
          </a:p>
          <a:p>
            <a:pPr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Carpus presents Concavity on their Anterior surface &amp; convex from side to side posteriorly.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Proximal row (from lateral to medial):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Scaphoid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Lunate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Triquetral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Pisiform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Distal row (from lateral to medial):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Trapezium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Trapezoid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Capitate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Hamate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4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WRIST (CARPUS)</a:t>
            </a:r>
          </a:p>
        </p:txBody>
      </p:sp>
      <p:pic>
        <p:nvPicPr>
          <p:cNvPr id="7" name="Picture 2" descr="http://www.aireurbano.com/wp-content/uploads/2014/05/Images-of-hand-bon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4114800" cy="430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8" y="1268760"/>
            <a:ext cx="5220072" cy="3600400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is the most commonly fractured carpal bone and it is the most common injury of the wrist.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is the result of a fall onto the palm when the hand is abducted.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Pain occurs along the lateral side of the wrist especially during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dorsiflexion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and abduction of the hand.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Union of the bone may take several months because of poor blood supply to the proximal part of the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scaphoid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FRACTURE OF SCAPHOID</a:t>
            </a:r>
          </a:p>
        </p:txBody>
      </p:sp>
      <p:pic>
        <p:nvPicPr>
          <p:cNvPr id="6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21052"/>
          <a:stretch>
            <a:fillRect/>
          </a:stretch>
        </p:blipFill>
        <p:spPr bwMode="auto">
          <a:xfrm>
            <a:off x="5321720" y="1052736"/>
            <a:ext cx="371477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052736"/>
            <a:ext cx="5112568" cy="4392488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is the skeleton of the hand between the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carpus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and phalanges.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is composed of Five Metacarpal bones, each has a Base, Shaft, and a Head.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They are numbered 1-5 from the thumb.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distal ends (Heads) articulate with the proximal phalanges to form the knuckles  of the fist.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Bases of the metacarpals articulate with the carpal bones. 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algn="just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1</a:t>
            </a:r>
            <a:r>
              <a:rPr lang="en-US" sz="20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st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metacarpal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is the shortest and most mobile. 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algn="just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3</a:t>
            </a:r>
            <a:r>
              <a:rPr lang="en-US" sz="20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rd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metacarpal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has a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styloid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process on the lateral side of the base.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METACARPALS</a:t>
            </a:r>
            <a:endParaRPr lang="en-US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6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21052"/>
          <a:stretch>
            <a:fillRect/>
          </a:stretch>
        </p:blipFill>
        <p:spPr bwMode="auto">
          <a:xfrm>
            <a:off x="5321720" y="1124744"/>
            <a:ext cx="371477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990600"/>
            <a:ext cx="4680520" cy="4903440"/>
          </a:xfrm>
        </p:spPr>
        <p:txBody>
          <a:bodyPr>
            <a:normAutofit fontScale="92500" lnSpcReduction="10000"/>
          </a:bodyPr>
          <a:lstStyle/>
          <a:p>
            <a:pPr marL="342900" lvl="1" indent="-342900" algn="just" fontAlgn="base">
              <a:lnSpc>
                <a:spcPct val="12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200" b="1" i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Bones </a:t>
            </a:r>
            <a:r>
              <a:rPr lang="en-US" sz="2200" b="1" i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support and protect the various organs of the </a:t>
            </a:r>
            <a:r>
              <a:rPr lang="en-US" sz="2200" b="1" i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body.</a:t>
            </a:r>
          </a:p>
          <a:p>
            <a:pPr marL="342900" lvl="1" indent="-342900" algn="just" fontAlgn="base">
              <a:lnSpc>
                <a:spcPct val="12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200" b="1" i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Produce</a:t>
            </a:r>
            <a:r>
              <a:rPr lang="en-US" sz="2200" b="1" i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 red and white blood </a:t>
            </a:r>
            <a:r>
              <a:rPr lang="en-US" sz="2200" b="1" i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cells.</a:t>
            </a:r>
          </a:p>
          <a:p>
            <a:pPr marL="342900" lvl="1" indent="-342900" algn="just" fontAlgn="base">
              <a:lnSpc>
                <a:spcPct val="12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200" b="1" i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Store</a:t>
            </a:r>
            <a:r>
              <a:rPr lang="en-US" sz="2200" b="1" i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 </a:t>
            </a:r>
            <a:r>
              <a:rPr lang="en-US" sz="2200" b="1" i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minerals.</a:t>
            </a:r>
          </a:p>
          <a:p>
            <a:pPr marL="342900" lvl="1" indent="-342900" algn="just" fontAlgn="base">
              <a:lnSpc>
                <a:spcPct val="12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200" b="1" i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Enable movement.</a:t>
            </a:r>
          </a:p>
          <a:p>
            <a:pPr marL="342900" lvl="1" indent="-342900" algn="just" fontAlgn="base">
              <a:lnSpc>
                <a:spcPct val="12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200" b="1" i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Provides attachment for muscles.</a:t>
            </a:r>
          </a:p>
          <a:p>
            <a:pPr marL="342900" lvl="1" indent="-342900" algn="just" fontAlgn="base">
              <a:lnSpc>
                <a:spcPct val="12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200" b="1" i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Come </a:t>
            </a:r>
            <a:r>
              <a:rPr lang="en-US" sz="2200" b="1" i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in a variety of shapes and </a:t>
            </a:r>
            <a:r>
              <a:rPr lang="en-US" sz="2200" b="1" i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sizes.</a:t>
            </a:r>
          </a:p>
          <a:p>
            <a:pPr marL="342900" lvl="1" indent="-342900" algn="just" fontAlgn="base">
              <a:lnSpc>
                <a:spcPct val="12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200" b="1" i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There </a:t>
            </a:r>
            <a:r>
              <a:rPr lang="en-US" sz="2200" b="1" i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are </a:t>
            </a:r>
            <a:r>
              <a:rPr lang="en-US" sz="2200" b="1" i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five</a:t>
            </a:r>
            <a:r>
              <a:rPr lang="en-US" sz="2200" b="1" i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types of bones in the human body: </a:t>
            </a:r>
            <a:endParaRPr lang="en-US" sz="2200" b="1" i="1" dirty="0" smtClean="0">
              <a:solidFill>
                <a:schemeClr val="accent4">
                  <a:lumMod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marL="742950" lvl="2" indent="-342900" algn="just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sz="19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Arabic" pitchFamily="18" charset="-78"/>
                <a:cs typeface="Adobe Arabic" pitchFamily="18" charset="-78"/>
              </a:rPr>
              <a:t>Long bones (limbs and fingers)</a:t>
            </a:r>
          </a:p>
          <a:p>
            <a:pPr marL="742950" lvl="2" indent="-342900" algn="just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sz="19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Arabic" pitchFamily="18" charset="-78"/>
                <a:cs typeface="Adobe Arabic" pitchFamily="18" charset="-78"/>
              </a:rPr>
              <a:t>Short bones (wrist and ankles) </a:t>
            </a:r>
          </a:p>
          <a:p>
            <a:pPr marL="742950" lvl="2" indent="-342900" algn="just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sz="19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Arabic" pitchFamily="18" charset="-78"/>
                <a:cs typeface="Adobe Arabic" pitchFamily="18" charset="-78"/>
              </a:rPr>
              <a:t>Flat bones (skull and sternum) </a:t>
            </a:r>
          </a:p>
          <a:p>
            <a:pPr marL="742950" lvl="2" indent="-342900" algn="just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sz="19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Arabic" pitchFamily="18" charset="-78"/>
                <a:cs typeface="Adobe Arabic" pitchFamily="18" charset="-78"/>
              </a:rPr>
              <a:t>Irregular bones (spine and pelvis) </a:t>
            </a:r>
          </a:p>
          <a:p>
            <a:pPr marL="742950" lvl="2" indent="-342900" algn="just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sz="19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Arabic" pitchFamily="18" charset="-78"/>
                <a:cs typeface="Adobe Arabic" pitchFamily="18" charset="-78"/>
              </a:rPr>
              <a:t>Sesamoid bones (patella) </a:t>
            </a:r>
            <a:endParaRPr lang="ar-SA" sz="19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BONES </a:t>
            </a:r>
            <a:endParaRPr lang="en-US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2050" name="Picture 2" descr="One way to classify bones is by their shape or appearance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1430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052736"/>
            <a:ext cx="5112568" cy="4680520"/>
          </a:xfrm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Each digit has  Three Phalanges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Except the Thumb which has only two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Each phalanx has a base proximally, a head distally and a body between the base and the head.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proximal phalanx is the largest.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middle ones are intermediate in size.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distal ones are the smallest, its distal ends are flattened and expanded distally to form the nail beds.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DIGITS (PHALANGES) </a:t>
            </a:r>
            <a:endParaRPr lang="en-US" dirty="0"/>
          </a:p>
        </p:txBody>
      </p:sp>
      <p:pic>
        <p:nvPicPr>
          <p:cNvPr id="6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21052"/>
          <a:stretch>
            <a:fillRect/>
          </a:stretch>
        </p:blipFill>
        <p:spPr bwMode="auto">
          <a:xfrm>
            <a:off x="5321720" y="1124744"/>
            <a:ext cx="371477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052736"/>
            <a:ext cx="5256584" cy="4464496"/>
          </a:xfrm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Bases of the Metacarpal bones articulate with the distal row of the carpal bones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err="1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Carpometacarpal</a:t>
            </a:r>
            <a:r>
              <a:rPr lang="en-US" sz="18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 joints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Heads (knuckles) articulate with the Proximal Phalanges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err="1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Metacarpophalangeal</a:t>
            </a:r>
            <a:r>
              <a:rPr lang="en-US" sz="18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 joints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phalanges articulate with each other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err="1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Interphalangeal</a:t>
            </a:r>
            <a:r>
              <a:rPr lang="en-US" sz="18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 joints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Distal end of Radius with the Proximal Raw of Carpal bones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Wrist joint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ARTICULATIONS </a:t>
            </a:r>
            <a:endParaRPr lang="en-US" dirty="0"/>
          </a:p>
        </p:txBody>
      </p:sp>
      <p:pic>
        <p:nvPicPr>
          <p:cNvPr id="6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21052"/>
          <a:stretch>
            <a:fillRect/>
          </a:stretch>
        </p:blipFill>
        <p:spPr bwMode="auto">
          <a:xfrm>
            <a:off x="5321720" y="1124744"/>
            <a:ext cx="371477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2487297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QUESTION?</a:t>
            </a:r>
          </a:p>
        </p:txBody>
      </p:sp>
    </p:spTree>
    <p:extLst>
      <p:ext uri="{BB962C8B-B14F-4D97-AF65-F5344CB8AC3E}">
        <p14:creationId xmlns:p14="http://schemas.microsoft.com/office/powerpoint/2010/main" xmlns="" val="5454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207" r="17785" b="4239"/>
          <a:stretch>
            <a:fillRect/>
          </a:stretch>
        </p:blipFill>
        <p:spPr bwMode="auto">
          <a:xfrm>
            <a:off x="4460474" y="1052736"/>
            <a:ext cx="4071966" cy="4962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14282" y="1268760"/>
            <a:ext cx="4285710" cy="3696816"/>
          </a:xfrm>
          <a:ln w="9525">
            <a:solidFill>
              <a:schemeClr val="bg1"/>
            </a:solidFill>
          </a:ln>
        </p:spPr>
        <p:txBody>
          <a:bodyPr>
            <a:normAutofit fontScale="77500" lnSpcReduction="20000"/>
          </a:bodyPr>
          <a:lstStyle/>
          <a:p>
            <a:pPr marL="342900" indent="-342900" fontAlgn="base">
              <a:spcAft>
                <a:spcPct val="0"/>
              </a:spcAft>
              <a:defRPr/>
            </a:pPr>
            <a:r>
              <a:rPr lang="en-US" sz="3100" b="1" i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</a:t>
            </a:r>
            <a:r>
              <a:rPr lang="en-US" sz="3100" b="1" i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consists of the following: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>
                <a:solidFill>
                  <a:srgbClr val="FF3300"/>
                </a:solidFill>
                <a:latin typeface="Bodoni MT Black" pitchFamily="18" charset="0"/>
              </a:rPr>
              <a:t>Pectoral Girdle 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dirty="0">
                <a:solidFill>
                  <a:srgbClr val="FF3300"/>
                </a:solidFill>
                <a:latin typeface="Bodoni MT Black" pitchFamily="18" charset="0"/>
              </a:rPr>
              <a:t> </a:t>
            </a:r>
            <a:r>
              <a:rPr lang="en-US" sz="2600" dirty="0">
                <a:solidFill>
                  <a:srgbClr val="FF3300"/>
                </a:solidFill>
                <a:latin typeface="Bodoni MT Black" pitchFamily="18" charset="0"/>
              </a:rPr>
              <a:t>Arm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Humerus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dirty="0">
                <a:solidFill>
                  <a:srgbClr val="FF3300"/>
                </a:solidFill>
                <a:latin typeface="Bodoni MT Black" pitchFamily="18" charset="0"/>
              </a:rPr>
              <a:t> </a:t>
            </a:r>
            <a:r>
              <a:rPr lang="en-US" sz="2600" dirty="0">
                <a:solidFill>
                  <a:srgbClr val="FF3300"/>
                </a:solidFill>
                <a:latin typeface="Bodoni MT Black" pitchFamily="18" charset="0"/>
              </a:rPr>
              <a:t>Forearm 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Radius &amp; Ulna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dirty="0">
                <a:solidFill>
                  <a:srgbClr val="FF3300"/>
                </a:solidFill>
                <a:latin typeface="Bodoni MT Black" pitchFamily="18" charset="0"/>
              </a:rPr>
              <a:t> </a:t>
            </a:r>
            <a:r>
              <a:rPr lang="en-US" sz="2600" dirty="0">
                <a:solidFill>
                  <a:srgbClr val="FF3300"/>
                </a:solidFill>
                <a:latin typeface="Bodoni MT Black" pitchFamily="18" charset="0"/>
              </a:rPr>
              <a:t>Wrist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 Carpal bones 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dirty="0" smtClean="0">
                <a:solidFill>
                  <a:srgbClr val="FF3300"/>
                </a:solidFill>
                <a:latin typeface="Bodoni MT Black" pitchFamily="18" charset="0"/>
              </a:rPr>
              <a:t> </a:t>
            </a:r>
            <a:r>
              <a:rPr lang="en-US" sz="2600" dirty="0" smtClean="0">
                <a:solidFill>
                  <a:srgbClr val="FF3300"/>
                </a:solidFill>
                <a:latin typeface="Bodoni MT Black" pitchFamily="18" charset="0"/>
              </a:rPr>
              <a:t>Hand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Metacarpals &amp; Phalanges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lvl="1">
              <a:buFont typeface="Wingdings" pitchFamily="2" charset="2"/>
              <a:buChar char="Ø"/>
            </a:pPr>
            <a:endParaRPr lang="en-US" sz="2400" dirty="0" smtClean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BONES OF UPPER LIMB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7504" y="1268761"/>
            <a:ext cx="4680520" cy="3312368"/>
          </a:xfrm>
        </p:spPr>
        <p:txBody>
          <a:bodyPr>
            <a:normAutofit/>
          </a:bodyPr>
          <a:lstStyle/>
          <a:p>
            <a:pPr algn="just"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en-US" sz="2000" b="1" i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composed of Two bones: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b="1" i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Clavicle 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b="1" i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Scapula</a:t>
            </a:r>
          </a:p>
          <a:p>
            <a:pPr algn="just"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en-US" sz="2000" b="1" i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is very light and it allows the </a:t>
            </a:r>
            <a:r>
              <a:rPr lang="en-US" sz="2000" b="1" i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upper limb </a:t>
            </a:r>
            <a:r>
              <a:rPr lang="en-US" sz="2000" b="1" i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to have exceptionally free movement.</a:t>
            </a:r>
            <a:endParaRPr lang="ar-SA" sz="2000" b="1" i="1" dirty="0">
              <a:solidFill>
                <a:schemeClr val="accent4">
                  <a:lumMod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PECTORAL GIRDLE</a:t>
            </a:r>
          </a:p>
        </p:txBody>
      </p:sp>
      <p:pic>
        <p:nvPicPr>
          <p:cNvPr id="57346" name="Picture 2" descr="http://farm3.staticflickr.com/2653/4074700024_7999fec2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181100"/>
            <a:ext cx="33528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7D724C7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171" r="58735" b="48467"/>
          <a:stretch>
            <a:fillRect/>
          </a:stretch>
        </p:blipFill>
        <p:spPr>
          <a:xfrm>
            <a:off x="5652120" y="1124744"/>
            <a:ext cx="3157159" cy="3856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052736"/>
            <a:ext cx="4752528" cy="5256584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Courier New" pitchFamily="49" charset="0"/>
              <a:buChar char="o"/>
            </a:pPr>
            <a:r>
              <a:rPr lang="en-US" sz="26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is a long bone lying horizontally across the root of the neck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6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is subcutaneous throughout its length.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6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Functions: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It  serves as a rigid support from which the scapula and free upper limb are suspended keeping them away from the trunk, so that the arm has maximum freedom of movement.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Transmits forces from the upper limb to the axial skeleton.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Provides attachment for muscles.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600" b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If </a:t>
            </a:r>
            <a:r>
              <a:rPr lang="en-US" sz="26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clavicle is broken, the whole shoulder region caves in medially.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CLAVICLE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6625" y="4678274"/>
            <a:ext cx="304706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1026" name="Picture 2" descr="http://o.quizlet.com/w6yE5nsOzb2YqQUEZQR0m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78274"/>
            <a:ext cx="2705068" cy="208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2008" y="1196752"/>
            <a:ext cx="4788024" cy="4652187"/>
          </a:xfrm>
          <a:ln w="38100">
            <a:solidFill>
              <a:schemeClr val="bg1"/>
            </a:solidFill>
          </a:ln>
        </p:spPr>
        <p:txBody>
          <a:bodyPr>
            <a:normAutofit fontScale="77500" lnSpcReduction="20000"/>
          </a:bodyPr>
          <a:lstStyle/>
          <a:p>
            <a:pPr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6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is considered as a long bone but it has no medullary (bone marrow) cavity.</a:t>
            </a:r>
          </a:p>
          <a:p>
            <a:pPr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6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Its medial (Sternal) end is enlarged &amp; triangular.</a:t>
            </a:r>
          </a:p>
          <a:p>
            <a:pPr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6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Its lateral (</a:t>
            </a:r>
            <a:r>
              <a:rPr lang="en-US" sz="2600" b="1" dirty="0" err="1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Acromial</a:t>
            </a:r>
            <a:r>
              <a:rPr lang="en-US" sz="26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) end is flattened.</a:t>
            </a:r>
          </a:p>
          <a:p>
            <a:pPr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6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medial 2/3 of the body (shaft) is convex forward.</a:t>
            </a:r>
          </a:p>
          <a:p>
            <a:pPr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6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lateral 1/3 is concave forward.</a:t>
            </a:r>
          </a:p>
          <a:p>
            <a:pPr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6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These curves give the clavicle its appearance of an elongated capital (S)</a:t>
            </a:r>
          </a:p>
          <a:p>
            <a:pPr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6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has two surfaces: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600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Superior:  smooth as it lies just deep to the skin.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600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Inferior: rough because strong ligaments bind it to the 1st rib.</a:t>
            </a:r>
          </a:p>
          <a:p>
            <a:pPr algn="just">
              <a:buFont typeface="Wingdings" pitchFamily="2" charset="2"/>
              <a:buChar char="v"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en-US" sz="2200" dirty="0" smtClean="0"/>
          </a:p>
        </p:txBody>
      </p:sp>
      <p:pic>
        <p:nvPicPr>
          <p:cNvPr id="8" name="Picture 2" descr="G:\Student Gray\7. Upper limb\F66122-007-f020.jpg"/>
          <p:cNvPicPr>
            <a:picLocks noChangeAspect="1" noChangeArrowheads="1"/>
          </p:cNvPicPr>
          <p:nvPr/>
        </p:nvPicPr>
        <p:blipFill>
          <a:blip r:embed="rId3" cstate="print"/>
          <a:srcRect l="16981" t="65197" r="34712" b="4377"/>
          <a:stretch>
            <a:fillRect/>
          </a:stretch>
        </p:blipFill>
        <p:spPr bwMode="auto">
          <a:xfrm>
            <a:off x="5076056" y="4077072"/>
            <a:ext cx="2214578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Straight Arrow Connector 9"/>
          <p:cNvCxnSpPr/>
          <p:nvPr/>
        </p:nvCxnSpPr>
        <p:spPr>
          <a:xfrm rot="10800000">
            <a:off x="5790436" y="4791452"/>
            <a:ext cx="500066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5398321" y="4897815"/>
            <a:ext cx="214314" cy="1588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CLAVICLE</a:t>
            </a:r>
          </a:p>
        </p:txBody>
      </p:sp>
      <p:pic>
        <p:nvPicPr>
          <p:cNvPr id="53250" name="Picture 2" descr="http://4.bp.blogspot.com/-5b6EEYvBcX4/Ta77tg7JBbI/AAAAAAAAABM/ZqncrN8eGQQ/s400/clavic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980728"/>
            <a:ext cx="3240360" cy="4381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My Documents\Student Gray\7. Upper limb\F66122-007-f023.jpg"/>
          <p:cNvPicPr>
            <a:picLocks noChangeAspect="1" noChangeArrowheads="1"/>
          </p:cNvPicPr>
          <p:nvPr/>
        </p:nvPicPr>
        <p:blipFill>
          <a:blip r:embed="rId3" cstate="print"/>
          <a:srcRect l="14286" r="16071" b="7652"/>
          <a:stretch>
            <a:fillRect/>
          </a:stretch>
        </p:blipFill>
        <p:spPr bwMode="auto">
          <a:xfrm>
            <a:off x="971600" y="3717032"/>
            <a:ext cx="295232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1052736"/>
            <a:ext cx="4896544" cy="224676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Medially,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sternoclavicular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joint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with the Manubrium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Laterally,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Acromioclavicular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joint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with the </a:t>
            </a:r>
            <a:r>
              <a:rPr lang="en-US" b="1" dirty="0" err="1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Acromial</a:t>
            </a:r>
            <a:r>
              <a:rPr lang="en-US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 end of the scapula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Inferiorly,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costoclavicular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Joint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with the 1st rib</a:t>
            </a:r>
            <a:endParaRPr lang="ar-SA" b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ARTICULATIONS</a:t>
            </a:r>
          </a:p>
        </p:txBody>
      </p:sp>
      <p:pic>
        <p:nvPicPr>
          <p:cNvPr id="51202" name="Picture 2" descr="http://s3.amazonaws.com/rapgenius/1364292203_AC-Join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84784"/>
            <a:ext cx="4355976" cy="3397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620688"/>
            <a:ext cx="4896544" cy="449353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clavicle is commonly fractured especially in children as forces are impacted to the outstretched hand during falling.</a:t>
            </a:r>
          </a:p>
          <a:p>
            <a:pPr marL="342900" indent="-342900"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weakest part of the clavicle is the junction of the middle and lateral thirds.</a:t>
            </a:r>
          </a:p>
          <a:p>
            <a:pPr marL="342900" indent="-342900"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After fracture, the medial fragment is elevated  (by the sternomastoid muscle), the lateral fragment drops because of the weight of the UL.</a:t>
            </a:r>
          </a:p>
          <a:p>
            <a:pPr marL="342900" indent="-342900"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may be pulled medially by the adductors of the arm.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FRACTURES OF THE CLAVICLE</a:t>
            </a:r>
          </a:p>
        </p:txBody>
      </p:sp>
      <p:pic>
        <p:nvPicPr>
          <p:cNvPr id="11" name="Picture 6" descr="7D724C7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171" r="58735" b="48467"/>
          <a:stretch>
            <a:fillRect/>
          </a:stretch>
        </p:blipFill>
        <p:spPr>
          <a:xfrm>
            <a:off x="5220072" y="1013046"/>
            <a:ext cx="3805231" cy="464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2247</TotalTime>
  <Words>1915</Words>
  <Application>Microsoft Office PowerPoint</Application>
  <PresentationFormat>On-screen Show (4:3)</PresentationFormat>
  <Paragraphs>285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OBJECTIVES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 of upper limb</dc:title>
  <dc:creator>user</dc:creator>
  <cp:lastModifiedBy>Prof Khaleel</cp:lastModifiedBy>
  <cp:revision>173</cp:revision>
  <dcterms:created xsi:type="dcterms:W3CDTF">2010-12-19T14:08:49Z</dcterms:created>
  <dcterms:modified xsi:type="dcterms:W3CDTF">2015-11-23T05:51:13Z</dcterms:modified>
</cp:coreProperties>
</file>