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31"/>
  </p:notesMasterIdLst>
  <p:sldIdLst>
    <p:sldId id="256" r:id="rId2"/>
    <p:sldId id="317" r:id="rId3"/>
    <p:sldId id="292" r:id="rId4"/>
    <p:sldId id="318" r:id="rId5"/>
    <p:sldId id="303" r:id="rId6"/>
    <p:sldId id="305" r:id="rId7"/>
    <p:sldId id="319" r:id="rId8"/>
    <p:sldId id="320" r:id="rId9"/>
    <p:sldId id="262" r:id="rId10"/>
    <p:sldId id="263" r:id="rId11"/>
    <p:sldId id="321" r:id="rId12"/>
    <p:sldId id="322" r:id="rId13"/>
    <p:sldId id="323" r:id="rId14"/>
    <p:sldId id="307" r:id="rId15"/>
    <p:sldId id="269" r:id="rId16"/>
    <p:sldId id="270" r:id="rId17"/>
    <p:sldId id="271" r:id="rId18"/>
    <p:sldId id="272" r:id="rId19"/>
    <p:sldId id="324" r:id="rId20"/>
    <p:sldId id="325" r:id="rId21"/>
    <p:sldId id="276" r:id="rId22"/>
    <p:sldId id="327" r:id="rId23"/>
    <p:sldId id="326" r:id="rId24"/>
    <p:sldId id="312" r:id="rId25"/>
    <p:sldId id="281" r:id="rId26"/>
    <p:sldId id="315" r:id="rId27"/>
    <p:sldId id="316" r:id="rId28"/>
    <p:sldId id="287" r:id="rId29"/>
    <p:sldId id="328" r:id="rId3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0EFA"/>
    <a:srgbClr val="339933"/>
    <a:srgbClr val="006600"/>
    <a:srgbClr val="0E06A4"/>
    <a:srgbClr val="9966FF"/>
    <a:srgbClr val="FF9900"/>
    <a:srgbClr val="CC99FF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491" autoAdjust="0"/>
  </p:normalViewPr>
  <p:slideViewPr>
    <p:cSldViewPr>
      <p:cViewPr varScale="1">
        <p:scale>
          <a:sx n="103" d="100"/>
          <a:sy n="103" d="100"/>
        </p:scale>
        <p:origin x="23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93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71D89DA1-296A-4A6D-865D-F00E76C9FE75}" type="datetimeFigureOut">
              <a:rPr lang="ar-SA" smtClean="0"/>
              <a:pPr/>
              <a:t>03/03/1437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678F747-85F1-43DE-8F1E-8881FB339C0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1833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Arial" pitchFamily="34" charset="0"/>
            </a:endParaRPr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E290026-7CBA-4A9C-867C-82D406C66545}" type="slidenum">
              <a:rPr lang="en-US" smtClean="0">
                <a:cs typeface="Arial" pitchFamily="34" charset="0"/>
              </a:rPr>
              <a:pPr/>
              <a:t>3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85848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78F747-85F1-43DE-8F1E-8881FB339C04}" type="slidenum">
              <a:rPr lang="ar-SA" smtClean="0"/>
              <a:pPr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563383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Arial" pitchFamily="34" charset="0"/>
            </a:endParaRPr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E9E0ED7-DCB5-4747-B965-09D58970C64B}" type="slidenum">
              <a:rPr lang="en-US" smtClean="0">
                <a:cs typeface="Arial" pitchFamily="34" charset="0"/>
              </a:rPr>
              <a:pPr/>
              <a:t>15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4865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5A63A-04E6-4B36-989A-CCAC05FD1F53}" type="datetimeFigureOut">
              <a:rPr lang="ar-SA" smtClean="0"/>
              <a:pPr/>
              <a:t>03/03/1437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52C3-50E2-4254-A2FB-0B8DF797CD8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5A63A-04E6-4B36-989A-CCAC05FD1F53}" type="datetimeFigureOut">
              <a:rPr lang="ar-SA" smtClean="0"/>
              <a:pPr/>
              <a:t>03/03/1437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52C3-50E2-4254-A2FB-0B8DF797CD8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5A63A-04E6-4B36-989A-CCAC05FD1F53}" type="datetimeFigureOut">
              <a:rPr lang="ar-SA" smtClean="0"/>
              <a:pPr/>
              <a:t>03/03/1437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52C3-50E2-4254-A2FB-0B8DF797CD8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30725"/>
          </a:xfrm>
        </p:spPr>
        <p:txBody>
          <a:bodyPr>
            <a:normAutofit/>
          </a:bodyPr>
          <a:lstStyle/>
          <a:p>
            <a:pPr lvl="0"/>
            <a:endParaRPr lang="ar-S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B077A6-B356-48EE-8C47-9798CDA2D3B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5FAD56-5D12-4718-820D-4929100ABA0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5A63A-04E6-4B36-989A-CCAC05FD1F53}" type="datetimeFigureOut">
              <a:rPr lang="ar-SA" smtClean="0"/>
              <a:pPr/>
              <a:t>03/03/1437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52C3-50E2-4254-A2FB-0B8DF797CD8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5A63A-04E6-4B36-989A-CCAC05FD1F53}" type="datetimeFigureOut">
              <a:rPr lang="ar-SA" smtClean="0"/>
              <a:pPr/>
              <a:t>03/03/1437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52C3-50E2-4254-A2FB-0B8DF797CD8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5A63A-04E6-4B36-989A-CCAC05FD1F53}" type="datetimeFigureOut">
              <a:rPr lang="ar-SA" smtClean="0"/>
              <a:pPr/>
              <a:t>03/03/1437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52C3-50E2-4254-A2FB-0B8DF797CD8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5A63A-04E6-4B36-989A-CCAC05FD1F53}" type="datetimeFigureOut">
              <a:rPr lang="ar-SA" smtClean="0"/>
              <a:pPr/>
              <a:t>03/03/1437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52C3-50E2-4254-A2FB-0B8DF797CD8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5A63A-04E6-4B36-989A-CCAC05FD1F53}" type="datetimeFigureOut">
              <a:rPr lang="ar-SA" smtClean="0"/>
              <a:pPr/>
              <a:t>03/03/1437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52C3-50E2-4254-A2FB-0B8DF797CD8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5A63A-04E6-4B36-989A-CCAC05FD1F53}" type="datetimeFigureOut">
              <a:rPr lang="ar-SA" smtClean="0"/>
              <a:pPr/>
              <a:t>03/03/1437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52C3-50E2-4254-A2FB-0B8DF797CD8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5A63A-04E6-4B36-989A-CCAC05FD1F53}" type="datetimeFigureOut">
              <a:rPr lang="ar-SA" smtClean="0"/>
              <a:pPr/>
              <a:t>03/03/1437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252C3-50E2-4254-A2FB-0B8DF797CD8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5A63A-04E6-4B36-989A-CCAC05FD1F53}" type="datetimeFigureOut">
              <a:rPr lang="ar-SA" smtClean="0"/>
              <a:pPr/>
              <a:t>03/03/1437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B7252C3-50E2-4254-A2FB-0B8DF797CD82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125A63A-04E6-4B36-989A-CCAC05FD1F53}" type="datetimeFigureOut">
              <a:rPr lang="ar-SA" smtClean="0"/>
              <a:pPr/>
              <a:t>03/03/1437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7252C3-50E2-4254-A2FB-0B8DF797CD82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4000" b="1" i="1" dirty="0" smtClean="0">
                <a:solidFill>
                  <a:srgbClr val="FF0000"/>
                </a:solidFill>
              </a:rPr>
              <a:t>Vasculature of LL</a:t>
            </a:r>
            <a:endParaRPr lang="ar-SA" sz="4000" b="1" i="1" dirty="0">
              <a:solidFill>
                <a:srgbClr val="FF0000"/>
              </a:solidFill>
            </a:endParaRPr>
          </a:p>
        </p:txBody>
      </p:sp>
      <p:pic>
        <p:nvPicPr>
          <p:cNvPr id="3" name="Picture 3" descr="F:\New Folder\scan00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2057400"/>
            <a:ext cx="3048000" cy="4433455"/>
          </a:xfrm>
          <a:prstGeom prst="rect">
            <a:avLst/>
          </a:prstGeom>
          <a:noFill/>
          <a:ln w="57150">
            <a:solidFill>
              <a:srgbClr val="54352A"/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019800" y="2819400"/>
            <a:ext cx="2438400" cy="830997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/>
              <a:t>Dr  JAMILA ELMEDANY</a:t>
            </a:r>
            <a:endParaRPr lang="en-US" sz="2400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2895600"/>
            <a:ext cx="1828800" cy="830997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Dr  ESSAM</a:t>
            </a:r>
          </a:p>
          <a:p>
            <a:pPr algn="ctr"/>
            <a:r>
              <a:rPr lang="en-US" sz="2400" b="1" dirty="0" smtClean="0"/>
              <a:t>ELDIN</a:t>
            </a:r>
            <a:endParaRPr lang="en-US" sz="24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defRPr/>
            </a:pPr>
            <a:r>
              <a:rPr lang="en-US" sz="4000" b="1" i="1" dirty="0" smtClean="0">
                <a:solidFill>
                  <a:srgbClr val="C00000"/>
                </a:solidFill>
              </a:rPr>
              <a:t>Relations &amp; Branches</a:t>
            </a:r>
            <a:endParaRPr lang="ar-SA" sz="4000" b="1" i="1" dirty="0">
              <a:solidFill>
                <a:srgbClr val="C0000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76800" y="1524000"/>
            <a:ext cx="4267200" cy="5334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algn="l" rtl="0">
              <a:defRPr/>
            </a:pPr>
            <a:r>
              <a:rPr lang="en-US" sz="2800" b="1" i="1" u="sng" dirty="0">
                <a:solidFill>
                  <a:srgbClr val="C00000"/>
                </a:solidFill>
              </a:rPr>
              <a:t>Relations</a:t>
            </a:r>
            <a:endParaRPr lang="en-US" sz="2800" i="1" u="sng" dirty="0" smtClean="0">
              <a:solidFill>
                <a:srgbClr val="2A0EFA"/>
              </a:solidFill>
            </a:endParaRPr>
          </a:p>
          <a:p>
            <a:pPr algn="l" rtl="0">
              <a:defRPr/>
            </a:pPr>
            <a:r>
              <a:rPr lang="en-US" sz="2800" i="1" u="sng" dirty="0" smtClean="0">
                <a:solidFill>
                  <a:srgbClr val="2A0EFA"/>
                </a:solidFill>
              </a:rPr>
              <a:t>Anterior</a:t>
            </a:r>
            <a:r>
              <a:rPr lang="en-US" sz="2800" i="1" u="sng" dirty="0" smtClean="0">
                <a:solidFill>
                  <a:srgbClr val="2A0EFA"/>
                </a:solidFill>
              </a:rPr>
              <a:t>:</a:t>
            </a:r>
          </a:p>
          <a:p>
            <a:pPr algn="l" rtl="0">
              <a:defRPr/>
            </a:pPr>
            <a:r>
              <a:rPr lang="en-US" sz="2800" i="1" dirty="0" smtClean="0"/>
              <a:t>Popliteal surface of the femur.</a:t>
            </a:r>
          </a:p>
          <a:p>
            <a:pPr algn="l" rtl="0">
              <a:defRPr/>
            </a:pPr>
            <a:r>
              <a:rPr lang="en-US" sz="2800" i="1" dirty="0" smtClean="0"/>
              <a:t>Knee joint.</a:t>
            </a:r>
            <a:endParaRPr lang="en-US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defRPr/>
            </a:pPr>
            <a:r>
              <a:rPr lang="en-US" sz="2800" i="1" dirty="0" err="1" smtClean="0"/>
              <a:t>Popliteus</a:t>
            </a:r>
            <a:r>
              <a:rPr lang="en-US" sz="2800" i="1" dirty="0" smtClean="0"/>
              <a:t> muscle.</a:t>
            </a:r>
          </a:p>
          <a:p>
            <a:pPr algn="l" rtl="0">
              <a:buNone/>
              <a:defRPr/>
            </a:pPr>
            <a:r>
              <a:rPr lang="en-US" sz="2800" i="1" u="sng" dirty="0" smtClean="0">
                <a:solidFill>
                  <a:srgbClr val="2A0EFA"/>
                </a:solidFill>
              </a:rPr>
              <a:t>Posterior</a:t>
            </a:r>
            <a:r>
              <a:rPr lang="en-US" sz="2800" i="1" dirty="0" smtClean="0">
                <a:solidFill>
                  <a:srgbClr val="2A0EFA"/>
                </a:solidFill>
              </a:rPr>
              <a:t>:</a:t>
            </a:r>
          </a:p>
          <a:p>
            <a:pPr algn="l" rtl="0">
              <a:defRPr/>
            </a:pPr>
            <a:r>
              <a:rPr lang="en-US" sz="2800" i="1" dirty="0" smtClean="0"/>
              <a:t>Popliteal vein, Tibial nerve </a:t>
            </a:r>
            <a:r>
              <a:rPr lang="ar-SA" sz="2800" i="1" dirty="0" smtClean="0"/>
              <a:t> </a:t>
            </a:r>
          </a:p>
          <a:p>
            <a:pPr algn="l" rtl="0">
              <a:defRPr/>
            </a:pPr>
            <a:r>
              <a:rPr lang="en-US" sz="2800" i="1" dirty="0" smtClean="0"/>
              <a:t>skin and fascia. </a:t>
            </a:r>
          </a:p>
          <a:p>
            <a:pPr algn="l" rtl="0">
              <a:defRPr/>
            </a:pPr>
            <a:r>
              <a:rPr lang="en-US" sz="2800" b="1" i="1" u="sng" dirty="0" smtClean="0">
                <a:solidFill>
                  <a:srgbClr val="C00000"/>
                </a:solidFill>
              </a:rPr>
              <a:t>Branches:</a:t>
            </a:r>
            <a:r>
              <a:rPr lang="en-US" sz="2800" b="1" i="1" dirty="0" smtClean="0">
                <a:solidFill>
                  <a:srgbClr val="C00000"/>
                </a:solidFill>
              </a:rPr>
              <a:t> </a:t>
            </a:r>
          </a:p>
          <a:p>
            <a:pPr algn="l" rtl="0">
              <a:buNone/>
              <a:defRPr/>
            </a:pPr>
            <a:r>
              <a:rPr lang="en-US" sz="2800" i="1" dirty="0" smtClean="0"/>
              <a:t>Muscular &amp; Articular    to the knee joint.</a:t>
            </a:r>
          </a:p>
          <a:p>
            <a:pPr algn="l" rtl="0">
              <a:buNone/>
              <a:defRPr/>
            </a:pPr>
            <a:r>
              <a:rPr lang="en-US" sz="2800" i="1" u="sng" dirty="0" smtClean="0">
                <a:solidFill>
                  <a:srgbClr val="0E06A4"/>
                </a:solidFill>
                <a:latin typeface="Times New Roman" pitchFamily="18" charset="0"/>
                <a:cs typeface="Times New Roman" pitchFamily="18" charset="0"/>
              </a:rPr>
              <a:t>Termination: </a:t>
            </a:r>
          </a:p>
          <a:p>
            <a:pPr algn="l" rtl="0">
              <a:defRPr/>
            </a:pPr>
            <a:r>
              <a:rPr lang="en-US" sz="3400" i="1" dirty="0" smtClean="0">
                <a:latin typeface="Times New Roman" pitchFamily="18" charset="0"/>
                <a:cs typeface="Times New Roman" pitchFamily="18" charset="0"/>
              </a:rPr>
              <a:t>At the lower border of </a:t>
            </a:r>
            <a:r>
              <a:rPr lang="en-US" sz="3400" i="1" dirty="0" err="1" smtClean="0">
                <a:latin typeface="Times New Roman" pitchFamily="18" charset="0"/>
                <a:cs typeface="Times New Roman" pitchFamily="18" charset="0"/>
              </a:rPr>
              <a:t>Popliteus</a:t>
            </a:r>
            <a:r>
              <a:rPr lang="en-US" sz="3400" i="1" dirty="0" smtClean="0">
                <a:latin typeface="Times New Roman" pitchFamily="18" charset="0"/>
                <a:cs typeface="Times New Roman" pitchFamily="18" charset="0"/>
              </a:rPr>
              <a:t> muscle, it </a:t>
            </a:r>
            <a:r>
              <a:rPr lang="en-US" sz="3400" i="1" dirty="0" err="1" smtClean="0">
                <a:latin typeface="Times New Roman" pitchFamily="18" charset="0"/>
                <a:cs typeface="Times New Roman" pitchFamily="18" charset="0"/>
              </a:rPr>
              <a:t>dividies</a:t>
            </a:r>
            <a:r>
              <a:rPr lang="en-US" sz="3400" i="1" dirty="0" smtClean="0">
                <a:latin typeface="Times New Roman" pitchFamily="18" charset="0"/>
                <a:cs typeface="Times New Roman" pitchFamily="18" charset="0"/>
              </a:rPr>
              <a:t> into: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 rtl="0">
              <a:defRPr/>
            </a:pPr>
            <a:r>
              <a:rPr lang="en-US" sz="34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Anterior and Posterior Tibial Arteries</a:t>
            </a:r>
            <a:r>
              <a:rPr lang="en-US" sz="34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3400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2293" name="Picture 2" descr="F:\New Folder\scan0020.jpg"/>
          <p:cNvPicPr>
            <a:picLocks noChangeAspect="1" noChangeArrowheads="1"/>
          </p:cNvPicPr>
          <p:nvPr/>
        </p:nvPicPr>
        <p:blipFill>
          <a:blip r:embed="rId2" cstate="print"/>
          <a:srcRect l="5172" r="-3448"/>
          <a:stretch>
            <a:fillRect/>
          </a:stretch>
        </p:blipFill>
        <p:spPr bwMode="auto">
          <a:xfrm>
            <a:off x="457200" y="1752600"/>
            <a:ext cx="4343400" cy="48006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24" name="Straight Arrow Connector 23"/>
          <p:cNvCxnSpPr/>
          <p:nvPr/>
        </p:nvCxnSpPr>
        <p:spPr>
          <a:xfrm rot="10800000" flipV="1">
            <a:off x="1905000" y="6324600"/>
            <a:ext cx="609600" cy="15240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defRPr/>
            </a:pPr>
            <a:r>
              <a:rPr lang="en-US" sz="4000" b="1" i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Anterior Tibial Artery</a:t>
            </a:r>
            <a:endParaRPr lang="ar-SA" sz="4000" b="1" i="1" dirty="0">
              <a:solidFill>
                <a:srgbClr val="CC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67200" y="1447800"/>
            <a:ext cx="4648200" cy="5410200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 rtl="0">
              <a:defRPr/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It is the smaller of the two terminal branches of the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popliteal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artery</a:t>
            </a:r>
            <a:r>
              <a:rPr lang="en-US" sz="2000" dirty="0" smtClean="0"/>
              <a:t>. </a:t>
            </a:r>
          </a:p>
          <a:p>
            <a:pPr algn="l" rtl="0">
              <a:defRPr/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It enters the anterior compartment of the leg through an opening in the upper part of the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interosseous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membrane</a:t>
            </a:r>
            <a:r>
              <a:rPr lang="en-US" dirty="0" smtClean="0"/>
              <a:t>. </a:t>
            </a:r>
          </a:p>
          <a:p>
            <a:pPr algn="l" rtl="0">
              <a:defRPr/>
            </a:pPr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It descends with the </a:t>
            </a:r>
            <a:r>
              <a:rPr lang="en-US" sz="2400" i="1" dirty="0" smtClean="0">
                <a:solidFill>
                  <a:srgbClr val="2A0EFA"/>
                </a:solidFill>
                <a:latin typeface="Times New Roman" pitchFamily="18" charset="0"/>
                <a:cs typeface="Times New Roman" pitchFamily="18" charset="0"/>
              </a:rPr>
              <a:t>Deep </a:t>
            </a:r>
            <a:r>
              <a:rPr lang="en-US" sz="2400" i="1" dirty="0" err="1" smtClean="0">
                <a:solidFill>
                  <a:srgbClr val="2A0EFA"/>
                </a:solidFill>
                <a:latin typeface="Times New Roman" pitchFamily="18" charset="0"/>
                <a:cs typeface="Times New Roman" pitchFamily="18" charset="0"/>
              </a:rPr>
              <a:t>Peroneal</a:t>
            </a:r>
            <a:r>
              <a:rPr lang="en-US" sz="2400" i="1" dirty="0" smtClean="0">
                <a:solidFill>
                  <a:srgbClr val="2A0EFA"/>
                </a:solidFill>
                <a:latin typeface="Times New Roman" pitchFamily="18" charset="0"/>
                <a:cs typeface="Times New Roman" pitchFamily="18" charset="0"/>
              </a:rPr>
              <a:t> nerve.</a:t>
            </a:r>
          </a:p>
          <a:p>
            <a:pPr algn="l" rtl="0">
              <a:defRPr/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In its </a:t>
            </a:r>
            <a:r>
              <a:rPr lang="en-US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upper part,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t is </a:t>
            </a:r>
            <a:r>
              <a:rPr lang="en-US" sz="22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Deep.</a:t>
            </a:r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 rtl="0">
              <a:defRPr/>
            </a:pPr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In its </a:t>
            </a:r>
            <a:r>
              <a:rPr lang="en-US" sz="2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lower part</a:t>
            </a:r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, it is </a:t>
            </a:r>
            <a:r>
              <a:rPr lang="en-US" sz="22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Superficial </a:t>
            </a:r>
            <a:r>
              <a:rPr lang="en-US" sz="2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(i</a:t>
            </a:r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n front of the lower end of the tibia)</a:t>
            </a:r>
          </a:p>
          <a:p>
            <a:pPr algn="l" rtl="0">
              <a:defRPr/>
            </a:pPr>
            <a:r>
              <a:rPr lang="en-US" sz="2400" i="1" u="sng" dirty="0" smtClean="0">
                <a:solidFill>
                  <a:srgbClr val="2A0EFA"/>
                </a:solidFill>
                <a:latin typeface="Times New Roman" pitchFamily="18" charset="0"/>
                <a:cs typeface="Times New Roman" pitchFamily="18" charset="0"/>
              </a:rPr>
              <a:t>Branches: </a:t>
            </a:r>
          </a:p>
          <a:p>
            <a:pPr algn="l" rtl="0">
              <a:defRPr/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Muscular&amp; 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Anastomotic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defRPr/>
            </a:pPr>
            <a:endParaRPr lang="en-US" sz="2200" dirty="0" smtClean="0"/>
          </a:p>
        </p:txBody>
      </p:sp>
      <p:pic>
        <p:nvPicPr>
          <p:cNvPr id="3074" name="Picture 2" descr="C:\Documents and Settings\Jamila\My Documents\Student Gray\6. Lower limb\F66122-006-f089.jpg"/>
          <p:cNvPicPr>
            <a:picLocks noChangeAspect="1" noChangeArrowheads="1"/>
          </p:cNvPicPr>
          <p:nvPr/>
        </p:nvPicPr>
        <p:blipFill>
          <a:blip r:embed="rId2" cstate="print"/>
          <a:srcRect l="14674" r="13043" b="2683"/>
          <a:stretch>
            <a:fillRect/>
          </a:stretch>
        </p:blipFill>
        <p:spPr bwMode="auto">
          <a:xfrm>
            <a:off x="762000" y="1524000"/>
            <a:ext cx="3276600" cy="5105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4000" b="1" dirty="0" err="1" smtClean="0">
                <a:solidFill>
                  <a:srgbClr val="C00000"/>
                </a:solidFill>
              </a:rPr>
              <a:t>Dorsalis</a:t>
            </a:r>
            <a:r>
              <a:rPr lang="en-US" sz="4000" b="1" dirty="0" smtClean="0">
                <a:solidFill>
                  <a:srgbClr val="C00000"/>
                </a:solidFill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</a:rPr>
              <a:t>Pedis</a:t>
            </a:r>
            <a:r>
              <a:rPr lang="en-US" sz="4000" b="1" dirty="0" smtClean="0">
                <a:solidFill>
                  <a:srgbClr val="C00000"/>
                </a:solidFill>
              </a:rPr>
              <a:t> Artery</a:t>
            </a:r>
            <a:endParaRPr lang="en-US" sz="4000" b="1" dirty="0">
              <a:solidFill>
                <a:srgbClr val="C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91000" y="1920085"/>
            <a:ext cx="4191000" cy="443484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algn="l" rtl="0">
              <a:defRPr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Begins in front of ankle joint as a continuation of the</a:t>
            </a:r>
            <a:r>
              <a:rPr lang="en-US" sz="28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Anterior Tibial artery. </a:t>
            </a:r>
          </a:p>
          <a:p>
            <a:pPr algn="l" rtl="0">
              <a:defRPr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It is superficial in position. </a:t>
            </a:r>
          </a:p>
          <a:p>
            <a:pPr algn="l" rtl="0">
              <a:defRPr/>
            </a:pPr>
            <a:r>
              <a:rPr lang="en-US" sz="2800" i="1" u="sng" dirty="0" smtClean="0">
                <a:solidFill>
                  <a:srgbClr val="2A0EFA"/>
                </a:solidFill>
                <a:latin typeface="Times New Roman" pitchFamily="18" charset="0"/>
                <a:cs typeface="Times New Roman" pitchFamily="18" charset="0"/>
              </a:rPr>
              <a:t>Crossed by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the inferior extensor 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retinaculum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and the first tendon of extensor  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digitorum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brevis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l" rtl="0">
              <a:defRPr/>
            </a:pPr>
            <a:r>
              <a:rPr lang="en-US" sz="2800" i="1" u="sng" dirty="0" smtClean="0">
                <a:solidFill>
                  <a:srgbClr val="2A0EFA"/>
                </a:solidFill>
                <a:latin typeface="Times New Roman" pitchFamily="18" charset="0"/>
                <a:cs typeface="Times New Roman" pitchFamily="18" charset="0"/>
              </a:rPr>
              <a:t>Medially</a:t>
            </a:r>
            <a:r>
              <a:rPr lang="en-US" sz="2800" i="1" dirty="0" smtClean="0">
                <a:solidFill>
                  <a:srgbClr val="2A0EFA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l" rtl="0">
              <a:defRPr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Tendon of extensor 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hallucis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longus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l" rtl="0">
              <a:defRPr/>
            </a:pPr>
            <a:r>
              <a:rPr lang="en-US" sz="2800" i="1" u="sng" dirty="0" smtClean="0">
                <a:solidFill>
                  <a:srgbClr val="2A0EFA"/>
                </a:solidFill>
                <a:latin typeface="Times New Roman" pitchFamily="18" charset="0"/>
                <a:cs typeface="Times New Roman" pitchFamily="18" charset="0"/>
              </a:rPr>
              <a:t>Laterally:</a:t>
            </a:r>
            <a:r>
              <a:rPr lang="en-US" sz="2800" i="1" dirty="0" smtClean="0">
                <a:solidFill>
                  <a:srgbClr val="2A0EFA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 rtl="0">
              <a:defRPr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Deep 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peroneal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nerve&amp; extensor 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digitorum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longus</a:t>
            </a:r>
            <a:endParaRPr lang="en-US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dirty="0"/>
          </a:p>
        </p:txBody>
      </p:sp>
      <p:pic>
        <p:nvPicPr>
          <p:cNvPr id="4100" name="Picture 4" descr="C:\Documents and Settings\Jamila\My Documents\My Pictures\Picture19.jpg"/>
          <p:cNvPicPr>
            <a:picLocks noChangeAspect="1" noChangeArrowheads="1"/>
          </p:cNvPicPr>
          <p:nvPr/>
        </p:nvPicPr>
        <p:blipFill>
          <a:blip r:embed="rId2" cstate="print"/>
          <a:srcRect l="12422" r="10559" b="22093"/>
          <a:stretch>
            <a:fillRect/>
          </a:stretch>
        </p:blipFill>
        <p:spPr bwMode="auto">
          <a:xfrm>
            <a:off x="609600" y="1981200"/>
            <a:ext cx="2971800" cy="464427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4000" b="1" dirty="0" err="1" smtClean="0">
                <a:solidFill>
                  <a:srgbClr val="C00000"/>
                </a:solidFill>
              </a:rPr>
              <a:t>Dorsalis</a:t>
            </a:r>
            <a:r>
              <a:rPr lang="en-US" sz="4000" b="1" dirty="0" smtClean="0">
                <a:solidFill>
                  <a:srgbClr val="C00000"/>
                </a:solidFill>
              </a:rPr>
              <a:t> </a:t>
            </a:r>
            <a:r>
              <a:rPr lang="en-US" sz="4000" b="1" dirty="0" err="1" smtClean="0">
                <a:solidFill>
                  <a:srgbClr val="C00000"/>
                </a:solidFill>
              </a:rPr>
              <a:t>Pedis</a:t>
            </a:r>
            <a:r>
              <a:rPr lang="en-US" sz="4000" b="1" dirty="0" smtClean="0">
                <a:solidFill>
                  <a:srgbClr val="C00000"/>
                </a:solidFill>
              </a:rPr>
              <a:t> Artery</a:t>
            </a:r>
            <a:endParaRPr lang="en-US" sz="4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l" rtl="0">
              <a:defRPr/>
            </a:pPr>
            <a:r>
              <a:rPr lang="en-US" i="1" dirty="0" smtClean="0"/>
              <a:t>It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Terminates by passing between the two heads of the 1</a:t>
            </a:r>
            <a:r>
              <a:rPr lang="en-US" sz="2400" i="1" baseline="30000" dirty="0" smtClean="0"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dorsal 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interosseous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muscle.</a:t>
            </a:r>
          </a:p>
          <a:p>
            <a:pPr algn="l" rtl="0">
              <a:defRPr/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It joins the Lateral plantar artery to complete the Plantar Arch.</a:t>
            </a:r>
          </a:p>
          <a:p>
            <a:pPr algn="l" rtl="0">
              <a:defRPr/>
            </a:pPr>
            <a:r>
              <a:rPr lang="en-US" sz="2400" i="1" u="sng" dirty="0" smtClean="0">
                <a:solidFill>
                  <a:srgbClr val="0E06A4"/>
                </a:solidFill>
                <a:latin typeface="Times New Roman" pitchFamily="18" charset="0"/>
                <a:cs typeface="Times New Roman" pitchFamily="18" charset="0"/>
              </a:rPr>
              <a:t>Branches:</a:t>
            </a:r>
          </a:p>
          <a:p>
            <a:pPr algn="l" rtl="0">
              <a:defRPr/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Lateral tarsal artery. </a:t>
            </a:r>
          </a:p>
          <a:p>
            <a:pPr algn="l" rtl="0">
              <a:defRPr/>
            </a:pP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Arcuate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artery. </a:t>
            </a:r>
          </a:p>
          <a:p>
            <a:pPr algn="l" rtl="0">
              <a:buNone/>
              <a:defRPr/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i="1" baseline="30000" dirty="0" smtClean="0"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dorsal metatarsal artery.</a:t>
            </a:r>
            <a:endParaRPr lang="en-US" i="1" dirty="0" smtClean="0"/>
          </a:p>
          <a:p>
            <a:pPr algn="l" rtl="0"/>
            <a:endParaRPr lang="en-US" dirty="0"/>
          </a:p>
        </p:txBody>
      </p:sp>
      <p:pic>
        <p:nvPicPr>
          <p:cNvPr id="5122" name="Picture 2" descr="C:\Documents and Settings\Jamila\My Documents\Student Gray\6. Lower limb\F66122-006-f11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l="11600" r="9517" b="2399"/>
          <a:stretch>
            <a:fillRect/>
          </a:stretch>
        </p:blipFill>
        <p:spPr bwMode="auto">
          <a:xfrm>
            <a:off x="1066800" y="1981200"/>
            <a:ext cx="3352800" cy="455612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14352"/>
            <a:ext cx="3429000" cy="116205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sz="3600" b="1" i="1" dirty="0" err="1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PosteriorTibial</a:t>
            </a:r>
            <a:r>
              <a:rPr lang="en-US" sz="3600" b="1" i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Artery</a:t>
            </a:r>
            <a:endParaRPr lang="en-US" sz="3600" b="1" i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52400" y="1828800"/>
            <a:ext cx="3657600" cy="50292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The larger terminal branch of the 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popliteal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A.</a:t>
            </a:r>
          </a:p>
          <a:p>
            <a:pPr>
              <a:defRPr/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Above ,lies on the posterior surface of </a:t>
            </a:r>
            <a:r>
              <a:rPr lang="en-US" sz="24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Tibialis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Posterior.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defRPr/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Below on the posterior surface of </a:t>
            </a:r>
            <a:r>
              <a:rPr lang="en-US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Tibia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defRPr/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Its lower part is covered  by Skin &amp; Fascia. </a:t>
            </a:r>
          </a:p>
          <a:p>
            <a:pPr>
              <a:defRPr/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Passes </a:t>
            </a:r>
            <a:r>
              <a:rPr lang="en-US" sz="2400" i="1" dirty="0" smtClean="0">
                <a:solidFill>
                  <a:srgbClr val="0E06A4"/>
                </a:solidFill>
                <a:latin typeface="Times New Roman" pitchFamily="18" charset="0"/>
                <a:cs typeface="Times New Roman" pitchFamily="18" charset="0"/>
              </a:rPr>
              <a:t>Behind Medial </a:t>
            </a:r>
            <a:r>
              <a:rPr lang="en-US" sz="2400" i="1" dirty="0" err="1" smtClean="0">
                <a:solidFill>
                  <a:srgbClr val="0E06A4"/>
                </a:solidFill>
                <a:latin typeface="Times New Roman" pitchFamily="18" charset="0"/>
                <a:cs typeface="Times New Roman" pitchFamily="18" charset="0"/>
              </a:rPr>
              <a:t>Malleolus</a:t>
            </a:r>
            <a:r>
              <a:rPr lang="en-US" sz="2400" i="1" dirty="0" smtClean="0">
                <a:solidFill>
                  <a:srgbClr val="0E06A4"/>
                </a:solidFill>
                <a:latin typeface="Times New Roman" pitchFamily="18" charset="0"/>
                <a:cs typeface="Times New Roman" pitchFamily="18" charset="0"/>
              </a:rPr>
              <a:t> ,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Deep to </a:t>
            </a:r>
            <a:r>
              <a:rPr lang="en-US" sz="2400" i="1" dirty="0" smtClean="0">
                <a:solidFill>
                  <a:srgbClr val="2A0EFA"/>
                </a:solidFill>
                <a:latin typeface="Times New Roman" pitchFamily="18" charset="0"/>
                <a:cs typeface="Times New Roman" pitchFamily="18" charset="0"/>
              </a:rPr>
              <a:t>Flexor </a:t>
            </a:r>
            <a:r>
              <a:rPr lang="en-US" sz="2400" i="1" dirty="0" err="1" smtClean="0">
                <a:solidFill>
                  <a:srgbClr val="2A0EFA"/>
                </a:solidFill>
                <a:latin typeface="Times New Roman" pitchFamily="18" charset="0"/>
                <a:cs typeface="Times New Roman" pitchFamily="18" charset="0"/>
              </a:rPr>
              <a:t>Retinaculm</a:t>
            </a:r>
            <a:r>
              <a:rPr lang="en-US" sz="2400" i="1" dirty="0" smtClean="0">
                <a:solidFill>
                  <a:srgbClr val="2A0EFA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defRPr/>
            </a:pP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6" name="Picture 10" descr="F:\New Folder\scan0026.jpg"/>
          <p:cNvPicPr>
            <a:picLocks noChangeAspect="1" noChangeArrowheads="1"/>
          </p:cNvPicPr>
          <p:nvPr/>
        </p:nvPicPr>
        <p:blipFill>
          <a:blip r:embed="rId3" cstate="print"/>
          <a:srcRect l="4255" r="4255"/>
          <a:stretch>
            <a:fillRect/>
          </a:stretch>
        </p:blipFill>
        <p:spPr>
          <a:xfrm>
            <a:off x="4267200" y="914400"/>
            <a:ext cx="3962400" cy="5715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defRPr/>
            </a:pPr>
            <a:r>
              <a:rPr lang="en-US" sz="4000" b="1" i="1" dirty="0" err="1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PosteriorTibial</a:t>
            </a:r>
            <a:r>
              <a:rPr lang="en-US" sz="4000" b="1" i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Artery</a:t>
            </a:r>
            <a:endParaRPr lang="en-US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4400" y="1643063"/>
            <a:ext cx="3886200" cy="5214937"/>
          </a:xfr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l" rtl="0">
              <a:defRPr/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Terminates by dividing into: </a:t>
            </a:r>
            <a:r>
              <a:rPr lang="en-US" sz="24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Medial &amp; Lateral  plantar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arteries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l" rtl="0">
              <a:defRPr/>
            </a:pPr>
            <a:r>
              <a:rPr lang="en-US" sz="2400" i="1" u="sng" dirty="0" smtClean="0">
                <a:solidFill>
                  <a:srgbClr val="0E06A4"/>
                </a:solidFill>
                <a:latin typeface="Times New Roman" pitchFamily="18" charset="0"/>
                <a:cs typeface="Times New Roman" pitchFamily="18" charset="0"/>
              </a:rPr>
              <a:t>Branches:</a:t>
            </a:r>
          </a:p>
          <a:p>
            <a:pPr algn="l" rtl="0">
              <a:defRPr/>
            </a:pPr>
            <a:r>
              <a:rPr lang="en-US" sz="24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2400" i="1" u="sng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Peroneal</a:t>
            </a:r>
            <a:r>
              <a:rPr lang="en-US" sz="2400" i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(Fibular) artery</a:t>
            </a:r>
            <a:r>
              <a:rPr lang="en-US" sz="2400" i="1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 rtl="0">
              <a:defRPr/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A large artery, descends behind the fibula (the artery of the lateral compartment of the leg).</a:t>
            </a:r>
          </a:p>
          <a:p>
            <a:pPr algn="l" rtl="0">
              <a:defRPr/>
            </a:pPr>
            <a:r>
              <a:rPr lang="en-US" sz="2400" i="1" u="sng" dirty="0" smtClean="0">
                <a:latin typeface="Times New Roman" pitchFamily="18" charset="0"/>
                <a:cs typeface="Times New Roman" pitchFamily="18" charset="0"/>
              </a:rPr>
              <a:t>It gives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: </a:t>
            </a:r>
          </a:p>
          <a:p>
            <a:pPr algn="l" rtl="0">
              <a:defRPr/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A. Nutrient artery to the fibula.</a:t>
            </a:r>
          </a:p>
          <a:p>
            <a:pPr algn="l" rtl="0">
              <a:defRPr/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B. Muscular branches. </a:t>
            </a:r>
          </a:p>
          <a:p>
            <a:pPr algn="l" rtl="0">
              <a:defRPr/>
            </a:pPr>
            <a:r>
              <a:rPr lang="en-US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C. Perforating branch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to lower part of front of leg. </a:t>
            </a:r>
          </a:p>
          <a:p>
            <a:pPr algn="l" rtl="0">
              <a:defRPr/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D. Shares in the Anastomosis around the ankle joint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/>
          </a:p>
        </p:txBody>
      </p:sp>
      <p:pic>
        <p:nvPicPr>
          <p:cNvPr id="18436" name="Picture 2" descr="L:\Student Gray\6. Lower limb\F66122-006-f084.jp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 cstate="print"/>
          <a:srcRect l="11810" r="11417" b="3819"/>
          <a:stretch>
            <a:fillRect/>
          </a:stretch>
        </p:blipFill>
        <p:spPr>
          <a:xfrm>
            <a:off x="1052160" y="1600200"/>
            <a:ext cx="3329340" cy="5029200"/>
          </a:xfrm>
          <a:ln w="19050">
            <a:solidFill>
              <a:schemeClr val="tx1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3124200" y="4114800"/>
            <a:ext cx="838200" cy="3048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95600" y="5486400"/>
            <a:ext cx="1295400" cy="30480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-190500" y="0"/>
            <a:ext cx="5029200" cy="14351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en-US" sz="3600" b="1" i="1" dirty="0" smtClean="0">
                <a:solidFill>
                  <a:srgbClr val="CC0066"/>
                </a:solidFill>
              </a:rPr>
              <a:t>Branches of </a:t>
            </a:r>
            <a:r>
              <a:rPr lang="en-US" sz="3600" b="1" i="1" dirty="0" err="1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PosteriorTibial</a:t>
            </a:r>
            <a:r>
              <a:rPr lang="en-US" sz="3600" b="1" i="1" dirty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Artery</a:t>
            </a:r>
            <a:endParaRPr lang="en-US" sz="3600" b="1" i="1" dirty="0">
              <a:solidFill>
                <a:srgbClr val="CC0066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2"/>
          </p:nvPr>
        </p:nvSpPr>
        <p:spPr>
          <a:xfrm>
            <a:off x="381000" y="1524000"/>
            <a:ext cx="3886200" cy="5334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>
              <a:defRPr/>
            </a:pP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2.Nutrient artery to the tibia.</a:t>
            </a:r>
          </a:p>
          <a:p>
            <a:pPr algn="l">
              <a:defRPr/>
            </a:pP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sz="3200" i="1" dirty="0" err="1" smtClean="0">
                <a:latin typeface="Times New Roman" pitchFamily="18" charset="0"/>
                <a:cs typeface="Times New Roman" pitchFamily="18" charset="0"/>
              </a:rPr>
              <a:t>Anastomotic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 branches to anastomosis around ankle joint.</a:t>
            </a:r>
          </a:p>
          <a:p>
            <a:pPr rtl="0">
              <a:defRPr/>
            </a:pP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en-US" sz="3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Medial &amp; Lateral 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plantar arteries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L:\Student Gray\6. Lower limb\F66122-006-f08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l="11810" r="11417" b="3819"/>
          <a:stretch>
            <a:fillRect/>
          </a:stretch>
        </p:blipFill>
        <p:spPr>
          <a:xfrm>
            <a:off x="4953001" y="1676400"/>
            <a:ext cx="2152288" cy="4572000"/>
          </a:xfrm>
          <a:ln w="1905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en-US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Medial  Plantar Artery</a:t>
            </a:r>
            <a:endParaRPr lang="en-US" sz="4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47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0" y="1600200"/>
            <a:ext cx="4114800" cy="50292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 rtl="0">
              <a:defRPr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The smaller terminal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branch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of the posterior 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tibial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 artery. </a:t>
            </a:r>
          </a:p>
          <a:p>
            <a:pPr algn="l" rtl="0">
              <a:defRPr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Arises beneath the Flexor 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Retinaculum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l" rtl="0">
              <a:defRPr/>
            </a:pPr>
            <a:r>
              <a:rPr lang="en-US" sz="2800" i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Branches: </a:t>
            </a:r>
          </a:p>
          <a:p>
            <a:pPr algn="l" rtl="0">
              <a:defRPr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Muscular, 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Articular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Cutaneous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>
              <a:defRPr/>
            </a:pPr>
            <a:r>
              <a:rPr lang="en-US" sz="2800" i="1" dirty="0" smtClean="0">
                <a:solidFill>
                  <a:srgbClr val="2A0EFA"/>
                </a:solidFill>
                <a:latin typeface="Times New Roman" pitchFamily="18" charset="0"/>
                <a:cs typeface="Times New Roman" pitchFamily="18" charset="0"/>
              </a:rPr>
              <a:t>Ends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by supplying the medial side of the big toe.</a:t>
            </a:r>
            <a:endParaRPr lang="en-US" sz="2800" i="1" dirty="0" smtClean="0">
              <a:cs typeface="Times New Roman" pitchFamily="18" charset="0"/>
            </a:endParaRPr>
          </a:p>
        </p:txBody>
      </p:sp>
      <p:pic>
        <p:nvPicPr>
          <p:cNvPr id="16" name="Picture 2" descr="L:\Student Gray\6. Lower limb\F66122-006-f117.jp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/>
          <a:srcRect l="12311" r="13066" b="2873"/>
          <a:stretch>
            <a:fillRect/>
          </a:stretch>
        </p:blipFill>
        <p:spPr>
          <a:xfrm>
            <a:off x="684213" y="1600200"/>
            <a:ext cx="3286125" cy="5257800"/>
          </a:xfrm>
          <a:ln w="12700">
            <a:solidFill>
              <a:schemeClr val="tx1"/>
            </a:solidFill>
          </a:ln>
        </p:spPr>
      </p:pic>
      <p:cxnSp>
        <p:nvCxnSpPr>
          <p:cNvPr id="18" name="Straight Arrow Connector 17"/>
          <p:cNvCxnSpPr/>
          <p:nvPr/>
        </p:nvCxnSpPr>
        <p:spPr>
          <a:xfrm>
            <a:off x="2819400" y="5486400"/>
            <a:ext cx="3810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3505200" y="2971800"/>
            <a:ext cx="381000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defRPr/>
            </a:pPr>
            <a:r>
              <a:rPr lang="en-US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Lateral Plantar Artery</a:t>
            </a:r>
            <a:endParaRPr lang="en-US" sz="4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45013" y="1600200"/>
            <a:ext cx="4598987" cy="52578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 rtl="0">
              <a:defRPr/>
            </a:pPr>
            <a:r>
              <a:rPr lang="en-US" sz="2400" i="1" dirty="0" smtClean="0"/>
              <a:t>T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he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larger terminal branch. </a:t>
            </a:r>
            <a:endParaRPr lang="en-US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defRPr/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At the base of the 5</a:t>
            </a:r>
            <a:r>
              <a:rPr lang="en-US" sz="2400" i="1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metatarsal bone, it curves medially to form </a:t>
            </a:r>
          </a:p>
          <a:p>
            <a:pPr algn="l" rtl="0">
              <a:defRPr/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en-US" sz="2400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Plantar Arch. </a:t>
            </a:r>
          </a:p>
          <a:p>
            <a:pPr algn="l" rtl="0">
              <a:defRPr/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Joins the 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Dorsalis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pedis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artery at the proximal end of the 1</a:t>
            </a:r>
            <a:r>
              <a:rPr lang="en-US" sz="2400" i="1" baseline="30000" dirty="0" smtClean="0"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intermetatarsal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space. </a:t>
            </a:r>
          </a:p>
          <a:p>
            <a:pPr algn="l" rtl="0">
              <a:defRPr/>
            </a:pPr>
            <a:r>
              <a:rPr lang="en-US" sz="2400" b="1" i="1" u="sng" dirty="0" smtClean="0">
                <a:solidFill>
                  <a:srgbClr val="0E06A4"/>
                </a:solidFill>
                <a:latin typeface="Times New Roman" pitchFamily="18" charset="0"/>
                <a:cs typeface="Times New Roman" pitchFamily="18" charset="0"/>
              </a:rPr>
              <a:t>Branches:</a:t>
            </a:r>
            <a:r>
              <a:rPr lang="en-US" sz="2400" b="1" i="1" u="sng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 rtl="0">
              <a:defRPr/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Muscular, 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Articular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 &amp; 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Cutaneous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branches. </a:t>
            </a:r>
          </a:p>
          <a:p>
            <a:pPr algn="l" rtl="0">
              <a:defRPr/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The Plantar Arch gives </a:t>
            </a:r>
            <a:r>
              <a:rPr lang="en-US" sz="24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Plantar Digital Arteries.</a:t>
            </a:r>
            <a:endParaRPr lang="en-US" sz="2400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1508" name="Picture 2" descr="L:\Student Gray\6. Lower limb\F66122-006-f117.jp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/>
          <a:srcRect l="12311" r="13066" b="2873"/>
          <a:stretch>
            <a:fillRect/>
          </a:stretch>
        </p:blipFill>
        <p:spPr>
          <a:xfrm>
            <a:off x="762000" y="1600200"/>
            <a:ext cx="3286125" cy="5257800"/>
          </a:xfrm>
          <a:ln w="28575">
            <a:solidFill>
              <a:schemeClr val="tx1"/>
            </a:solidFill>
          </a:ln>
        </p:spPr>
      </p:pic>
      <p:sp>
        <p:nvSpPr>
          <p:cNvPr id="8" name="Down Arrow 7"/>
          <p:cNvSpPr/>
          <p:nvPr/>
        </p:nvSpPr>
        <p:spPr>
          <a:xfrm>
            <a:off x="2339975" y="1916113"/>
            <a:ext cx="71438" cy="288925"/>
          </a:xfrm>
          <a:prstGeom prst="downArrow">
            <a:avLst/>
          </a:prstGeom>
          <a:ln>
            <a:solidFill>
              <a:srgbClr val="33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 rot="5400000" flipH="1" flipV="1">
            <a:off x="2171700" y="4381500"/>
            <a:ext cx="228600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0800000">
            <a:off x="1600200" y="5486400"/>
            <a:ext cx="1143000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914400" y="5334000"/>
            <a:ext cx="762000" cy="457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895600" y="3962400"/>
            <a:ext cx="838200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4000" b="1" i="1" dirty="0" smtClean="0">
                <a:solidFill>
                  <a:srgbClr val="C00000"/>
                </a:solidFill>
              </a:rPr>
              <a:t>Arterial Anastomosis</a:t>
            </a:r>
            <a:endParaRPr lang="en-US" sz="4000" b="1" i="1" dirty="0">
              <a:solidFill>
                <a:srgbClr val="C00000"/>
              </a:solidFill>
            </a:endParaRPr>
          </a:p>
        </p:txBody>
      </p:sp>
      <p:pic>
        <p:nvPicPr>
          <p:cNvPr id="3" name="Picture 2" descr="L:\Student Gray\6. Lower limb\F66122-006-f049.jpg"/>
          <p:cNvPicPr>
            <a:picLocks noChangeAspect="1" noChangeArrowheads="1"/>
          </p:cNvPicPr>
          <p:nvPr/>
        </p:nvPicPr>
        <p:blipFill>
          <a:blip r:embed="rId2" cstate="print"/>
          <a:srcRect l="14543" r="15144" b="6026"/>
          <a:stretch>
            <a:fillRect/>
          </a:stretch>
        </p:blipFill>
        <p:spPr>
          <a:xfrm>
            <a:off x="1676400" y="2209800"/>
            <a:ext cx="2847975" cy="3724275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5" name="Picture 2" descr="L:\Student Gray\6. Lower limb\F66122-006-f076.jpg"/>
          <p:cNvPicPr>
            <a:picLocks noChangeAspect="1" noChangeArrowheads="1"/>
          </p:cNvPicPr>
          <p:nvPr/>
        </p:nvPicPr>
        <p:blipFill>
          <a:blip r:embed="rId3" cstate="print"/>
          <a:srcRect l="13547" r="13158" b="4008"/>
          <a:stretch>
            <a:fillRect/>
          </a:stretch>
        </p:blipFill>
        <p:spPr bwMode="auto">
          <a:xfrm>
            <a:off x="5181600" y="2286000"/>
            <a:ext cx="3161633" cy="37338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>
            <a:off x="2514600" y="3124200"/>
            <a:ext cx="9144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6200000" flipH="1">
            <a:off x="2247900" y="3543300"/>
            <a:ext cx="304800" cy="76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124200" y="3657600"/>
            <a:ext cx="6096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743200" y="3886200"/>
            <a:ext cx="8382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2819400" y="4648200"/>
            <a:ext cx="6858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33400" y="5934670"/>
            <a:ext cx="388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b="1" i="1" dirty="0" smtClean="0">
                <a:solidFill>
                  <a:srgbClr val="C00000"/>
                </a:solidFill>
              </a:rPr>
              <a:t>TROCHANTERIC </a:t>
            </a:r>
            <a:r>
              <a:rPr lang="en-US" b="1" i="1" dirty="0" smtClean="0"/>
              <a:t>(supplies the head of femur)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638800" y="6211669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b="1" i="1" dirty="0" smtClean="0">
                <a:solidFill>
                  <a:srgbClr val="006600"/>
                </a:solidFill>
              </a:rPr>
              <a:t>AROUND THE KNEE</a:t>
            </a:r>
            <a:endParaRPr lang="en-US" b="1" i="1" dirty="0">
              <a:solidFill>
                <a:srgbClr val="0066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" y="2438400"/>
            <a:ext cx="1676399" cy="286232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 algn="l" rtl="0">
              <a:buFont typeface="+mj-lt"/>
              <a:buAutoNum type="arabicPeriod"/>
              <a:defRPr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Superior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gluteal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342900" indent="-342900" algn="l" rtl="0">
              <a:buFont typeface="+mj-lt"/>
              <a:buAutoNum type="arabicPeriod"/>
              <a:defRPr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Inferior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gluteal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 algn="l" rtl="0">
              <a:buFont typeface="+mj-lt"/>
              <a:buAutoNum type="arabicPeriod"/>
              <a:defRPr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Medial circumflex femoral.</a:t>
            </a:r>
          </a:p>
          <a:p>
            <a:pPr marL="342900" indent="-342900" algn="l" rtl="0">
              <a:buFont typeface="+mj-lt"/>
              <a:buAutoNum type="arabicPeriod"/>
              <a:defRPr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Lateral circumflex femoral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algn="l" rtl="0"/>
            <a:r>
              <a:rPr lang="en-US" sz="2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the end of the lecture, students should be able to:</a:t>
            </a:r>
          </a:p>
          <a:p>
            <a:pPr algn="l" rtl="0"/>
            <a:r>
              <a:rPr lang="en-US" sz="2800" b="1" dirty="0" smtClean="0">
                <a:solidFill>
                  <a:srgbClr val="0070C0"/>
                </a:solidFill>
              </a:rPr>
              <a:t>List the main arteries of the lower limb.</a:t>
            </a:r>
          </a:p>
          <a:p>
            <a:pPr algn="l" rtl="0"/>
            <a:r>
              <a:rPr lang="en-US" sz="2800" b="1" dirty="0" smtClean="0">
                <a:solidFill>
                  <a:srgbClr val="0070C0"/>
                </a:solidFill>
              </a:rPr>
              <a:t>Describe their origin, course distribution &amp; branches.</a:t>
            </a:r>
          </a:p>
          <a:p>
            <a:pPr algn="l" rtl="0"/>
            <a:r>
              <a:rPr lang="en-US" sz="2800" b="1" dirty="0" smtClean="0">
                <a:solidFill>
                  <a:srgbClr val="0070C0"/>
                </a:solidFill>
              </a:rPr>
              <a:t>List the main arterial anastomosis.</a:t>
            </a:r>
          </a:p>
          <a:p>
            <a:pPr algn="l" rtl="0"/>
            <a:r>
              <a:rPr lang="en-US" sz="2800" b="1" dirty="0" smtClean="0">
                <a:solidFill>
                  <a:srgbClr val="0070C0"/>
                </a:solidFill>
              </a:rPr>
              <a:t>List the sites where you feel the arterial pulse.</a:t>
            </a:r>
          </a:p>
          <a:p>
            <a:pPr algn="l" rtl="0"/>
            <a:r>
              <a:rPr lang="en-US" sz="2800" b="1" dirty="0" smtClean="0">
                <a:solidFill>
                  <a:srgbClr val="0070C0"/>
                </a:solidFill>
              </a:rPr>
              <a:t>Differentiate the veins of LL into superficial &amp; deep</a:t>
            </a:r>
          </a:p>
          <a:p>
            <a:pPr algn="l" rtl="0"/>
            <a:r>
              <a:rPr lang="en-US" sz="2800" b="1" dirty="0" smtClean="0">
                <a:solidFill>
                  <a:srgbClr val="0070C0"/>
                </a:solidFill>
              </a:rPr>
              <a:t>Describe their origin, course &amp; termination and tributaries </a:t>
            </a:r>
          </a:p>
          <a:p>
            <a:pPr algn="l" rtl="0"/>
            <a:r>
              <a:rPr lang="en-US" sz="2800" b="1" dirty="0" smtClean="0">
                <a:solidFill>
                  <a:srgbClr val="0070C0"/>
                </a:solidFill>
              </a:rPr>
              <a:t>Some related clinical points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L:\Student Gray\6. Lower limb\F66122-006-f063.jpg"/>
          <p:cNvPicPr>
            <a:picLocks noChangeAspect="1" noChangeArrowheads="1"/>
          </p:cNvPicPr>
          <p:nvPr/>
        </p:nvPicPr>
        <p:blipFill>
          <a:blip r:embed="rId2" cstate="print"/>
          <a:srcRect l="49529" b="3340"/>
          <a:stretch>
            <a:fillRect/>
          </a:stretch>
        </p:blipFill>
        <p:spPr bwMode="auto">
          <a:xfrm>
            <a:off x="571500" y="1143001"/>
            <a:ext cx="3857625" cy="521493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257800" y="1447800"/>
            <a:ext cx="2971800" cy="2086725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 algn="l" rtl="0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Inferior 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gluteal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 algn="l" rtl="0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Medial circumflex femoral.</a:t>
            </a:r>
          </a:p>
          <a:p>
            <a:pPr marL="457200" indent="-457200" algn="l" rtl="0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Lateral circumflex femoral.</a:t>
            </a:r>
          </a:p>
          <a:p>
            <a:pPr marL="457200" indent="-457200" algn="l" rtl="0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First perforatin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953000" y="609600"/>
            <a:ext cx="3657600" cy="5847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i="1" dirty="0" err="1" smtClean="0">
                <a:solidFill>
                  <a:srgbClr val="FF0000"/>
                </a:solidFill>
              </a:rPr>
              <a:t>Cruciate</a:t>
            </a:r>
            <a:endParaRPr lang="en-US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724400" y="3886200"/>
            <a:ext cx="3810000" cy="1089529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  <a:defRPr/>
            </a:pPr>
            <a:r>
              <a:rPr lang="en-US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Provides connection between Internal iliac and Femoral arteries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defRPr/>
            </a:pPr>
            <a:r>
              <a:rPr lang="en-US" sz="3600" b="1" i="1" dirty="0" smtClean="0">
                <a:solidFill>
                  <a:srgbClr val="FF0000"/>
                </a:solidFill>
              </a:rPr>
              <a:t>Where to Feel the  Peripheral </a:t>
            </a:r>
            <a:br>
              <a:rPr lang="en-US" sz="3600" b="1" i="1" dirty="0" smtClean="0">
                <a:solidFill>
                  <a:srgbClr val="FF0000"/>
                </a:solidFill>
              </a:rPr>
            </a:br>
            <a:r>
              <a:rPr lang="en-US" sz="3600" b="1" i="1" dirty="0" smtClean="0">
                <a:solidFill>
                  <a:srgbClr val="FF0000"/>
                </a:solidFill>
              </a:rPr>
              <a:t>Arterial  Pulse ?</a:t>
            </a:r>
            <a:endParaRPr lang="en-US" sz="3600" b="1" i="1" dirty="0">
              <a:solidFill>
                <a:srgbClr val="FF0000"/>
              </a:solidFill>
            </a:endParaRPr>
          </a:p>
        </p:txBody>
      </p:sp>
      <p:sp>
        <p:nvSpPr>
          <p:cNvPr id="41988" name="Text Placeholder 9"/>
          <p:cNvSpPr>
            <a:spLocks noGrp="1"/>
          </p:cNvSpPr>
          <p:nvPr>
            <p:ph type="body" sz="half" idx="2"/>
          </p:nvPr>
        </p:nvSpPr>
        <p:spPr>
          <a:xfrm>
            <a:off x="3962400" y="1524000"/>
            <a:ext cx="4876800" cy="5334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l" rtl="0">
              <a:buNone/>
              <a:defRPr/>
            </a:pPr>
            <a:r>
              <a:rPr lang="en-US" sz="2200" i="1" u="sng" dirty="0" smtClean="0">
                <a:solidFill>
                  <a:srgbClr val="2A0EFA"/>
                </a:solidFill>
                <a:cs typeface="Times New Roman" pitchFamily="18" charset="0"/>
              </a:rPr>
              <a:t>Femoral :</a:t>
            </a:r>
          </a:p>
          <a:p>
            <a:pPr algn="l" rtl="0">
              <a:defRPr/>
            </a:pPr>
            <a:r>
              <a:rPr lang="en-US" sz="2200" i="1" dirty="0" smtClean="0">
                <a:cs typeface="Times New Roman" pitchFamily="18" charset="0"/>
              </a:rPr>
              <a:t>Inferior to the lingual ligament and </a:t>
            </a:r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midway between the anterior superior iliac spine and symphysis   </a:t>
            </a:r>
            <a:r>
              <a:rPr lang="en-US" sz="2200" i="1" dirty="0" smtClean="0">
                <a:cs typeface="Times New Roman" pitchFamily="18" charset="0"/>
              </a:rPr>
              <a:t>pubis. </a:t>
            </a:r>
          </a:p>
          <a:p>
            <a:pPr algn="l" rtl="0">
              <a:buNone/>
              <a:defRPr/>
            </a:pPr>
            <a:r>
              <a:rPr lang="en-US" sz="2200" i="1" u="sng" dirty="0" smtClean="0">
                <a:solidFill>
                  <a:srgbClr val="2A0EFA"/>
                </a:solidFill>
                <a:cs typeface="Times New Roman" pitchFamily="18" charset="0"/>
              </a:rPr>
              <a:t>Popliteal :</a:t>
            </a:r>
          </a:p>
          <a:p>
            <a:pPr algn="l" rtl="0">
              <a:defRPr/>
            </a:pPr>
            <a:r>
              <a:rPr lang="en-US" sz="2200" i="1" dirty="0" smtClean="0">
                <a:cs typeface="Times New Roman" pitchFamily="18" charset="0"/>
              </a:rPr>
              <a:t>Deep in the </a:t>
            </a:r>
            <a:r>
              <a:rPr lang="en-US" sz="2200" i="1" dirty="0" err="1" smtClean="0">
                <a:cs typeface="Times New Roman" pitchFamily="18" charset="0"/>
              </a:rPr>
              <a:t>popliteal</a:t>
            </a:r>
            <a:r>
              <a:rPr lang="en-US" sz="2200" i="1" dirty="0" smtClean="0">
                <a:cs typeface="Times New Roman" pitchFamily="18" charset="0"/>
              </a:rPr>
              <a:t> </a:t>
            </a:r>
            <a:r>
              <a:rPr lang="en-US" sz="2200" i="1" dirty="0" err="1" smtClean="0">
                <a:cs typeface="Times New Roman" pitchFamily="18" charset="0"/>
              </a:rPr>
              <a:t>fossa</a:t>
            </a:r>
            <a:r>
              <a:rPr lang="en-US" sz="2200" i="1" dirty="0" smtClean="0">
                <a:cs typeface="Times New Roman" pitchFamily="18" charset="0"/>
              </a:rPr>
              <a:t> medial to the midline.</a:t>
            </a:r>
          </a:p>
          <a:p>
            <a:pPr algn="l" rtl="0">
              <a:defRPr/>
            </a:pPr>
            <a:r>
              <a:rPr lang="en-US" sz="2200" i="1" u="sng" dirty="0" smtClean="0">
                <a:solidFill>
                  <a:srgbClr val="2A0EFA"/>
                </a:solidFill>
              </a:rPr>
              <a:t>Posterior </a:t>
            </a:r>
            <a:r>
              <a:rPr lang="en-US" sz="2200" i="1" u="sng" dirty="0" err="1" smtClean="0">
                <a:solidFill>
                  <a:srgbClr val="2A0EFA"/>
                </a:solidFill>
              </a:rPr>
              <a:t>tibial</a:t>
            </a:r>
            <a:r>
              <a:rPr lang="en-US" sz="2200" i="1" u="sng" dirty="0" smtClean="0">
                <a:solidFill>
                  <a:srgbClr val="2A0EFA"/>
                </a:solidFill>
              </a:rPr>
              <a:t> </a:t>
            </a:r>
            <a:r>
              <a:rPr lang="en-US" sz="2200" dirty="0" smtClean="0"/>
              <a:t>: </a:t>
            </a:r>
          </a:p>
          <a:p>
            <a:pPr algn="l" rtl="0">
              <a:defRPr/>
            </a:pPr>
            <a:r>
              <a:rPr lang="en-US" sz="2200" i="1" dirty="0" err="1" smtClean="0"/>
              <a:t>Posteroinferior</a:t>
            </a:r>
            <a:r>
              <a:rPr lang="en-US" sz="2200" i="1" dirty="0" smtClean="0"/>
              <a:t> to the medial </a:t>
            </a:r>
            <a:r>
              <a:rPr lang="en-US" sz="2200" i="1" dirty="0" err="1" smtClean="0"/>
              <a:t>malleolus</a:t>
            </a:r>
            <a:r>
              <a:rPr lang="en-US" sz="2200" i="1" dirty="0" smtClean="0"/>
              <a:t> in the groove between the </a:t>
            </a:r>
            <a:r>
              <a:rPr lang="en-US" sz="2200" i="1" dirty="0" err="1" smtClean="0"/>
              <a:t>malleolus</a:t>
            </a:r>
            <a:r>
              <a:rPr lang="en-US" sz="2200" i="1" dirty="0" smtClean="0"/>
              <a:t> and the heel</a:t>
            </a:r>
            <a:r>
              <a:rPr lang="en-US" sz="2200" dirty="0" smtClean="0"/>
              <a:t>.</a:t>
            </a:r>
          </a:p>
          <a:p>
            <a:pPr algn="l" rtl="0">
              <a:buNone/>
              <a:defRPr/>
            </a:pPr>
            <a:r>
              <a:rPr lang="en-US" sz="2200" i="1" u="sng" dirty="0" err="1" smtClean="0">
                <a:solidFill>
                  <a:srgbClr val="2A0EFA"/>
                </a:solidFill>
              </a:rPr>
              <a:t>Dorsalis</a:t>
            </a:r>
            <a:r>
              <a:rPr lang="en-US" sz="2200" i="1" u="sng" dirty="0" smtClean="0">
                <a:solidFill>
                  <a:srgbClr val="2A0EFA"/>
                </a:solidFill>
              </a:rPr>
              <a:t> </a:t>
            </a:r>
            <a:r>
              <a:rPr lang="en-US" sz="2200" i="1" u="sng" dirty="0" err="1" smtClean="0">
                <a:solidFill>
                  <a:srgbClr val="2A0EFA"/>
                </a:solidFill>
              </a:rPr>
              <a:t>pedis</a:t>
            </a:r>
            <a:r>
              <a:rPr lang="en-US" sz="2200" i="1" u="sng" dirty="0" smtClean="0">
                <a:solidFill>
                  <a:srgbClr val="2A0EFA"/>
                </a:solidFill>
              </a:rPr>
              <a:t>:</a:t>
            </a:r>
            <a:endParaRPr lang="en-US" sz="2200" i="1" dirty="0" smtClean="0">
              <a:solidFill>
                <a:srgbClr val="2A0EFA"/>
              </a:solidFill>
            </a:endParaRPr>
          </a:p>
          <a:p>
            <a:pPr algn="l" rtl="0">
              <a:defRPr/>
            </a:pPr>
            <a:r>
              <a:rPr lang="en-US" sz="2200" i="1" dirty="0" smtClean="0"/>
              <a:t>Over the tarsal bones between the tendons of extensor </a:t>
            </a:r>
            <a:r>
              <a:rPr lang="en-US" sz="2200" i="1" dirty="0" err="1" smtClean="0"/>
              <a:t>hallucis</a:t>
            </a:r>
            <a:r>
              <a:rPr lang="en-US" sz="2200" dirty="0" smtClean="0"/>
              <a:t> </a:t>
            </a:r>
            <a:r>
              <a:rPr lang="en-US" sz="2400" dirty="0" smtClean="0"/>
              <a:t> </a:t>
            </a:r>
            <a:r>
              <a:rPr lang="en-US" sz="2400" i="1" dirty="0" err="1" smtClean="0"/>
              <a:t>longus</a:t>
            </a:r>
            <a:r>
              <a:rPr lang="en-US" sz="2400" dirty="0" smtClean="0"/>
              <a:t>  </a:t>
            </a:r>
            <a:r>
              <a:rPr lang="en-US" sz="2400" i="1" dirty="0" smtClean="0"/>
              <a:t>and extensor </a:t>
            </a:r>
            <a:r>
              <a:rPr lang="en-US" sz="2400" i="1" dirty="0" err="1" smtClean="0"/>
              <a:t>digitorum</a:t>
            </a:r>
            <a:r>
              <a:rPr lang="en-US" sz="2400" i="1" dirty="0" smtClean="0">
                <a:cs typeface="Times New Roman" pitchFamily="18" charset="0"/>
              </a:rPr>
              <a:t> </a:t>
            </a:r>
            <a:endParaRPr lang="en-US" i="1" dirty="0" smtClean="0">
              <a:cs typeface="Times New Roman" pitchFamily="18" charset="0"/>
            </a:endParaRPr>
          </a:p>
        </p:txBody>
      </p:sp>
      <p:pic>
        <p:nvPicPr>
          <p:cNvPr id="26629" name="Picture 3" descr="C:\Documents and Settings\lib\My Documents\My Pictures\Picture2.jpg"/>
          <p:cNvPicPr>
            <a:picLocks noChangeAspect="1" noChangeArrowheads="1"/>
          </p:cNvPicPr>
          <p:nvPr/>
        </p:nvPicPr>
        <p:blipFill>
          <a:blip r:embed="rId2" cstate="print"/>
          <a:srcRect b="8823"/>
          <a:stretch>
            <a:fillRect/>
          </a:stretch>
        </p:blipFill>
        <p:spPr bwMode="auto">
          <a:xfrm>
            <a:off x="228600" y="1295400"/>
            <a:ext cx="3307339" cy="37635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381000" y="2971800"/>
            <a:ext cx="1143000" cy="3048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743200" y="2971800"/>
            <a:ext cx="609600" cy="2286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3048000" y="4648200"/>
            <a:ext cx="533400" cy="3048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2" descr="C:\Documents and Settings\User\My Documents\Student Gray\6. Lower limb\F66122-006-f129.jpg"/>
          <p:cNvPicPr>
            <a:picLocks noChangeAspect="1" noChangeArrowheads="1"/>
          </p:cNvPicPr>
          <p:nvPr/>
        </p:nvPicPr>
        <p:blipFill>
          <a:blip r:embed="rId3" cstate="print"/>
          <a:srcRect l="19960" r="16622" b="5208"/>
          <a:stretch>
            <a:fillRect/>
          </a:stretch>
        </p:blipFill>
        <p:spPr bwMode="auto">
          <a:xfrm>
            <a:off x="1752600" y="4724400"/>
            <a:ext cx="1679511" cy="2413376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  <p:sp>
        <p:nvSpPr>
          <p:cNvPr id="12" name="Rectangle 11"/>
          <p:cNvSpPr/>
          <p:nvPr/>
        </p:nvSpPr>
        <p:spPr>
          <a:xfrm>
            <a:off x="381000" y="4724400"/>
            <a:ext cx="1143000" cy="2286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400" b="1" i="1" dirty="0" smtClean="0">
                <a:solidFill>
                  <a:schemeClr val="bg1"/>
                </a:solidFill>
                <a:cs typeface="Arial" pitchFamily="34" charset="0"/>
              </a:rPr>
              <a:t>Veins of LL</a:t>
            </a:r>
          </a:p>
        </p:txBody>
      </p:sp>
      <p:sp>
        <p:nvSpPr>
          <p:cNvPr id="15363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557338"/>
            <a:ext cx="4244975" cy="530066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48640" indent="-411480" algn="l" rtl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b="1" i="1" dirty="0" smtClean="0">
                <a:cs typeface="Times New Roman" pitchFamily="18" charset="0"/>
              </a:rPr>
              <a:t>The veins of the lower limb are classified into:</a:t>
            </a:r>
          </a:p>
          <a:p>
            <a:pPr marL="548640" indent="-411480" algn="l" rtl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b="1" i="1" dirty="0" smtClean="0">
                <a:solidFill>
                  <a:srgbClr val="C00000"/>
                </a:solidFill>
                <a:cs typeface="Times New Roman" pitchFamily="18" charset="0"/>
              </a:rPr>
              <a:t>Superficial system &amp;</a:t>
            </a:r>
            <a:r>
              <a:rPr lang="en-US" b="1" i="1" dirty="0">
                <a:solidFill>
                  <a:srgbClr val="C00000"/>
                </a:solidFill>
                <a:cs typeface="Times New Roman" pitchFamily="18" charset="0"/>
              </a:rPr>
              <a:t> </a:t>
            </a:r>
            <a:endParaRPr lang="en-US" b="1" i="1" dirty="0" smtClean="0">
              <a:solidFill>
                <a:srgbClr val="C00000"/>
              </a:solidFill>
              <a:cs typeface="Times New Roman" pitchFamily="18" charset="0"/>
            </a:endParaRPr>
          </a:p>
          <a:p>
            <a:pPr marL="548640" indent="-411480" algn="l" rtl="0"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b="1" i="1" dirty="0">
                <a:solidFill>
                  <a:srgbClr val="C00000"/>
                </a:solidFill>
                <a:cs typeface="Times New Roman" pitchFamily="18" charset="0"/>
              </a:rPr>
              <a:t>Deep system.</a:t>
            </a:r>
            <a:endParaRPr lang="en-US" b="1" i="1" dirty="0" smtClean="0">
              <a:solidFill>
                <a:srgbClr val="C00000"/>
              </a:solidFill>
              <a:cs typeface="Times New Roman" pitchFamily="18" charset="0"/>
            </a:endParaRPr>
          </a:p>
          <a:p>
            <a:pPr marL="548640" indent="-411480" algn="l" eaLnBrk="1" fontAlgn="auto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b="1" dirty="0" smtClean="0">
              <a:cs typeface="Times New Roman" pitchFamily="18" charset="0"/>
            </a:endParaRPr>
          </a:p>
          <a:p>
            <a:pPr marL="548640" indent="-411480" algn="l" rtl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en-US" dirty="0" smtClean="0">
              <a:cs typeface="Times New Roman" pitchFamily="18" charset="0"/>
            </a:endParaRPr>
          </a:p>
        </p:txBody>
      </p:sp>
      <p:pic>
        <p:nvPicPr>
          <p:cNvPr id="28676" name="Picture 7" descr="F 001"/>
          <p:cNvPicPr>
            <a:picLocks noChangeAspect="1" noChangeArrowheads="1"/>
          </p:cNvPicPr>
          <p:nvPr/>
        </p:nvPicPr>
        <p:blipFill>
          <a:blip r:embed="rId2" cstate="print"/>
          <a:srcRect l="54385" t="2173" r="16634" b="15065"/>
          <a:stretch>
            <a:fillRect/>
          </a:stretch>
        </p:blipFill>
        <p:spPr bwMode="auto">
          <a:xfrm>
            <a:off x="838200" y="1600200"/>
            <a:ext cx="3013075" cy="52578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124200" y="5410200"/>
            <a:ext cx="609600" cy="457200"/>
          </a:xfrm>
          <a:prstGeom prst="rect">
            <a:avLst/>
          </a:prstGeom>
          <a:noFill/>
          <a:ln>
            <a:solidFill>
              <a:srgbClr val="0E06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819400" y="2971800"/>
            <a:ext cx="685800" cy="381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3124200" cy="1162050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000" b="1" i="1" dirty="0" smtClean="0">
                <a:solidFill>
                  <a:schemeClr val="bg1"/>
                </a:solidFill>
              </a:rPr>
              <a:t>Superficial veins</a:t>
            </a:r>
            <a:endParaRPr lang="en-US" sz="4000" b="1" i="1" dirty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228600" y="1676400"/>
            <a:ext cx="3657600" cy="4876800"/>
          </a:xfr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548640" indent="-411480" rtl="0">
              <a:lnSpc>
                <a:spcPct val="90000"/>
              </a:lnSpc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sz="2400" i="1" u="sng" dirty="0" smtClean="0">
                <a:solidFill>
                  <a:srgbClr val="C00000"/>
                </a:solidFill>
                <a:cs typeface="Times New Roman" pitchFamily="18" charset="0"/>
              </a:rPr>
              <a:t>Dorsal Venous arch </a:t>
            </a:r>
            <a:r>
              <a:rPr lang="en-US" sz="2400" i="1" dirty="0" smtClean="0">
                <a:cs typeface="Times New Roman" pitchFamily="18" charset="0"/>
              </a:rPr>
              <a:t>(</a:t>
            </a:r>
            <a:r>
              <a:rPr lang="en-US" sz="2400" i="1" u="sng" dirty="0" smtClean="0">
                <a:solidFill>
                  <a:srgbClr val="C00000"/>
                </a:solidFill>
                <a:cs typeface="Times New Roman" pitchFamily="18" charset="0"/>
              </a:rPr>
              <a:t>network</a:t>
            </a:r>
            <a:r>
              <a:rPr lang="en-US" sz="2400" i="1" dirty="0" smtClean="0">
                <a:cs typeface="Times New Roman" pitchFamily="18" charset="0"/>
              </a:rPr>
              <a:t>):</a:t>
            </a:r>
          </a:p>
          <a:p>
            <a:pPr marL="548640" indent="-411480" rtl="0">
              <a:lnSpc>
                <a:spcPct val="90000"/>
              </a:lnSpc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sz="2400" i="1" dirty="0" smtClean="0">
                <a:cs typeface="Times New Roman" pitchFamily="18" charset="0"/>
              </a:rPr>
              <a:t>Receives most of the blood of the foot through Digital and </a:t>
            </a:r>
          </a:p>
          <a:p>
            <a:pPr marL="548640" indent="-411480" rtl="0">
              <a:lnSpc>
                <a:spcPct val="90000"/>
              </a:lnSpc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sz="2400" i="1" dirty="0" smtClean="0">
                <a:cs typeface="Times New Roman" pitchFamily="18" charset="0"/>
              </a:rPr>
              <a:t>Communicating veins. </a:t>
            </a:r>
          </a:p>
          <a:p>
            <a:pPr marL="548640" indent="-411480" rtl="0">
              <a:lnSpc>
                <a:spcPct val="90000"/>
              </a:lnSpc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sz="2400" i="1" u="sng" dirty="0" smtClean="0">
                <a:solidFill>
                  <a:srgbClr val="2A0EFA"/>
                </a:solidFill>
                <a:cs typeface="Times New Roman" pitchFamily="18" charset="0"/>
              </a:rPr>
              <a:t>Drained on</a:t>
            </a:r>
            <a:r>
              <a:rPr lang="en-US" sz="2400" i="1" dirty="0" smtClean="0">
                <a:solidFill>
                  <a:srgbClr val="2A0EFA"/>
                </a:solidFill>
                <a:cs typeface="Times New Roman" pitchFamily="18" charset="0"/>
              </a:rPr>
              <a:t>: </a:t>
            </a:r>
          </a:p>
          <a:p>
            <a:pPr marL="548640" indent="-411480" rtl="0">
              <a:lnSpc>
                <a:spcPct val="9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en-US" sz="2400" i="1" dirty="0" smtClean="0">
                <a:cs typeface="Times New Roman" pitchFamily="18" charset="0"/>
              </a:rPr>
              <a:t>Medial side by the Great </a:t>
            </a:r>
            <a:r>
              <a:rPr lang="en-US" sz="2400" i="1" dirty="0" err="1" smtClean="0">
                <a:cs typeface="Times New Roman" pitchFamily="18" charset="0"/>
              </a:rPr>
              <a:t>Saphenous</a:t>
            </a:r>
            <a:r>
              <a:rPr lang="en-US" sz="2400" i="1" dirty="0" smtClean="0">
                <a:cs typeface="Times New Roman" pitchFamily="18" charset="0"/>
              </a:rPr>
              <a:t> vein.</a:t>
            </a:r>
          </a:p>
          <a:p>
            <a:pPr marL="548640" indent="-411480" rtl="0">
              <a:lnSpc>
                <a:spcPct val="9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en-US" sz="2400" i="1" dirty="0" smtClean="0">
                <a:cs typeface="Times New Roman" pitchFamily="18" charset="0"/>
              </a:rPr>
              <a:t>Lateral side by the Small </a:t>
            </a:r>
            <a:r>
              <a:rPr lang="en-US" sz="2400" i="1" dirty="0" err="1" smtClean="0">
                <a:cs typeface="Times New Roman" pitchFamily="18" charset="0"/>
              </a:rPr>
              <a:t>saphenous</a:t>
            </a:r>
            <a:r>
              <a:rPr lang="en-US" sz="2400" i="1" dirty="0" smtClean="0">
                <a:cs typeface="Times New Roman" pitchFamily="18" charset="0"/>
              </a:rPr>
              <a:t> vein</a:t>
            </a:r>
            <a:endParaRPr lang="en-US" sz="1600" dirty="0"/>
          </a:p>
        </p:txBody>
      </p:sp>
      <p:pic>
        <p:nvPicPr>
          <p:cNvPr id="6" name="Picture 2" descr="C:\Documents and Settings\User\My Documents\Student Gray\6. Lower limb\F66122-006-f119.jpg"/>
          <p:cNvPicPr>
            <a:picLocks noChangeAspect="1" noChangeArrowheads="1"/>
          </p:cNvPicPr>
          <p:nvPr/>
        </p:nvPicPr>
        <p:blipFill>
          <a:blip r:embed="rId2" cstate="print"/>
          <a:srcRect l="19091" r="19545" b="4348"/>
          <a:stretch>
            <a:fillRect/>
          </a:stretch>
        </p:blipFill>
        <p:spPr bwMode="auto">
          <a:xfrm>
            <a:off x="4434840" y="990600"/>
            <a:ext cx="4251960" cy="51054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cxnSp>
        <p:nvCxnSpPr>
          <p:cNvPr id="19" name="Straight Arrow Connector 18"/>
          <p:cNvCxnSpPr/>
          <p:nvPr/>
        </p:nvCxnSpPr>
        <p:spPr>
          <a:xfrm rot="5400000">
            <a:off x="6096000" y="4876800"/>
            <a:ext cx="609600" cy="158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US" sz="4000" b="1" i="1" dirty="0" smtClean="0">
                <a:solidFill>
                  <a:schemeClr val="bg1"/>
                </a:solidFill>
              </a:rPr>
              <a:t>Great </a:t>
            </a:r>
            <a:r>
              <a:rPr lang="en-US" sz="4000" b="1" i="1" dirty="0" err="1" smtClean="0">
                <a:solidFill>
                  <a:schemeClr val="bg1"/>
                </a:solidFill>
              </a:rPr>
              <a:t>Saphenous</a:t>
            </a:r>
            <a:r>
              <a:rPr lang="en-US" sz="4000" b="1" i="1" dirty="0" smtClean="0">
                <a:solidFill>
                  <a:schemeClr val="bg1"/>
                </a:solidFill>
              </a:rPr>
              <a:t> Vein</a:t>
            </a:r>
            <a:endParaRPr lang="en-US" sz="4000" b="1" i="1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91000" y="1920084"/>
            <a:ext cx="4419600" cy="4937915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548640" indent="-411480" algn="l" rtl="0">
              <a:lnSpc>
                <a:spcPct val="90000"/>
              </a:lnSpc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sz="2000" i="1" dirty="0" smtClean="0">
                <a:cs typeface="Times New Roman" pitchFamily="18" charset="0"/>
              </a:rPr>
              <a:t>The Longest Superficial vein of the body.</a:t>
            </a:r>
          </a:p>
          <a:p>
            <a:pPr marL="548640" indent="-411480" algn="l" rtl="0">
              <a:lnSpc>
                <a:spcPct val="90000"/>
              </a:lnSpc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sz="2000" i="1" dirty="0" smtClean="0">
                <a:cs typeface="Times New Roman" pitchFamily="18" charset="0"/>
              </a:rPr>
              <a:t>Begins from the medial end of the dorsal  venous arch (as the medial marginal vein).</a:t>
            </a:r>
          </a:p>
          <a:p>
            <a:pPr marL="548640" indent="-411480" algn="l" rtl="0">
              <a:lnSpc>
                <a:spcPct val="90000"/>
              </a:lnSpc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sz="2000" i="1" u="sng" dirty="0" smtClean="0">
                <a:solidFill>
                  <a:srgbClr val="C00000"/>
                </a:solidFill>
                <a:cs typeface="Times New Roman" pitchFamily="18" charset="0"/>
              </a:rPr>
              <a:t>Ascends: </a:t>
            </a:r>
          </a:p>
          <a:p>
            <a:pPr marL="548640" indent="-411480" algn="l" rtl="0">
              <a:lnSpc>
                <a:spcPct val="90000"/>
              </a:lnSpc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sz="2000" i="1" dirty="0" smtClean="0">
                <a:cs typeface="Times New Roman" pitchFamily="18" charset="0"/>
              </a:rPr>
              <a:t>In front of the Medial </a:t>
            </a:r>
            <a:r>
              <a:rPr lang="en-US" sz="2000" i="1" dirty="0" err="1" smtClean="0">
                <a:cs typeface="Times New Roman" pitchFamily="18" charset="0"/>
              </a:rPr>
              <a:t>Malleolus</a:t>
            </a:r>
            <a:r>
              <a:rPr lang="en-US" sz="2000" i="1" dirty="0" smtClean="0">
                <a:cs typeface="Times New Roman" pitchFamily="18" charset="0"/>
              </a:rPr>
              <a:t> accompanied by the </a:t>
            </a:r>
            <a:r>
              <a:rPr lang="ar-SA" sz="2000" i="1" dirty="0" smtClean="0"/>
              <a:t> </a:t>
            </a:r>
            <a:r>
              <a:rPr lang="en-US" sz="2000" i="1" dirty="0" smtClean="0">
                <a:cs typeface="Times New Roman" pitchFamily="18" charset="0"/>
              </a:rPr>
              <a:t>(</a:t>
            </a:r>
            <a:r>
              <a:rPr lang="en-US" sz="2000" i="1" dirty="0" err="1" smtClean="0">
                <a:cs typeface="Times New Roman" pitchFamily="18" charset="0"/>
              </a:rPr>
              <a:t>Saphenous</a:t>
            </a:r>
            <a:r>
              <a:rPr lang="en-US" sz="2000" i="1" dirty="0" smtClean="0">
                <a:cs typeface="Times New Roman" pitchFamily="18" charset="0"/>
              </a:rPr>
              <a:t> nerve).</a:t>
            </a:r>
          </a:p>
          <a:p>
            <a:pPr marL="548640" indent="-411480" algn="l" rtl="0">
              <a:lnSpc>
                <a:spcPct val="90000"/>
              </a:lnSpc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sz="2000" i="1" dirty="0" smtClean="0">
                <a:cs typeface="Times New Roman" pitchFamily="18" charset="0"/>
              </a:rPr>
              <a:t>Posterior the Medial </a:t>
            </a:r>
            <a:r>
              <a:rPr lang="en-US" sz="2000" i="1" dirty="0" err="1" smtClean="0">
                <a:cs typeface="Times New Roman" pitchFamily="18" charset="0"/>
              </a:rPr>
              <a:t>Condyle</a:t>
            </a:r>
            <a:r>
              <a:rPr lang="en-US" sz="2000" i="1" dirty="0" smtClean="0">
                <a:cs typeface="Times New Roman" pitchFamily="18" charset="0"/>
              </a:rPr>
              <a:t> of the femur.</a:t>
            </a:r>
          </a:p>
          <a:p>
            <a:pPr marL="548640" indent="-411480" algn="l" rtl="0"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sz="2000" i="1" u="sng" dirty="0" smtClean="0">
                <a:solidFill>
                  <a:srgbClr val="2A0EFA"/>
                </a:solidFill>
                <a:cs typeface="Times New Roman" pitchFamily="18" charset="0"/>
              </a:rPr>
              <a:t>Passes through </a:t>
            </a:r>
            <a:r>
              <a:rPr lang="en-US" sz="2000" i="1" dirty="0" smtClean="0">
                <a:cs typeface="Times New Roman" pitchFamily="18" charset="0"/>
              </a:rPr>
              <a:t>the </a:t>
            </a:r>
            <a:r>
              <a:rPr lang="en-US" sz="2000" i="1" dirty="0" err="1" smtClean="0">
                <a:cs typeface="Times New Roman" pitchFamily="18" charset="0"/>
              </a:rPr>
              <a:t>Saphenous</a:t>
            </a:r>
            <a:r>
              <a:rPr lang="en-US" sz="2000" i="1" dirty="0" smtClean="0">
                <a:cs typeface="Times New Roman" pitchFamily="18" charset="0"/>
              </a:rPr>
              <a:t> Opening (2.5-3.25) cm below and lateral to the pubic tubercle.</a:t>
            </a:r>
          </a:p>
          <a:p>
            <a:pPr marL="548640" indent="-411480" algn="l" rtl="0"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sz="2000" i="1" dirty="0" smtClean="0">
                <a:solidFill>
                  <a:srgbClr val="2A0EFA"/>
                </a:solidFill>
                <a:cs typeface="Times New Roman" pitchFamily="18" charset="0"/>
              </a:rPr>
              <a:t>Terminates</a:t>
            </a:r>
            <a:r>
              <a:rPr lang="en-US" sz="2000" i="1" dirty="0" smtClean="0">
                <a:cs typeface="Times New Roman" pitchFamily="18" charset="0"/>
              </a:rPr>
              <a:t> in: Femoral Vein. </a:t>
            </a:r>
            <a:endParaRPr lang="ar-SA" sz="2000" i="1" dirty="0" smtClean="0"/>
          </a:p>
          <a:p>
            <a:pPr marL="548640" indent="-411480" algn="l" rtl="0">
              <a:lnSpc>
                <a:spcPct val="90000"/>
              </a:lnSpc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en-US" sz="2000" i="1" dirty="0" smtClean="0">
              <a:cs typeface="Times New Roman" pitchFamily="18" charset="0"/>
            </a:endParaRPr>
          </a:p>
          <a:p>
            <a:pPr algn="l" rtl="0"/>
            <a:endParaRPr lang="en-US" sz="2000" dirty="0"/>
          </a:p>
        </p:txBody>
      </p:sp>
      <p:pic>
        <p:nvPicPr>
          <p:cNvPr id="5" name="Picture 2" descr="C:\Documents and Settings\User\My Documents\Student Gray\6. Lower limb\F66122-006-f02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l="17348" r="17201" b="3333"/>
          <a:stretch>
            <a:fillRect/>
          </a:stretch>
        </p:blipFill>
        <p:spPr bwMode="auto">
          <a:xfrm>
            <a:off x="762000" y="1981199"/>
            <a:ext cx="3048000" cy="477794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987425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i="1" dirty="0" smtClean="0">
                <a:solidFill>
                  <a:schemeClr val="bg1"/>
                </a:solidFill>
                <a:cs typeface="Arial" pitchFamily="34" charset="0"/>
              </a:rPr>
              <a:t>Small</a:t>
            </a:r>
            <a:r>
              <a:rPr lang="en-US" b="1" i="1" dirty="0" smtClean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en-US" sz="4000" b="1" i="1" dirty="0" err="1" smtClean="0">
                <a:solidFill>
                  <a:schemeClr val="bg1"/>
                </a:solidFill>
                <a:cs typeface="Arial" pitchFamily="34" charset="0"/>
              </a:rPr>
              <a:t>Saphenous</a:t>
            </a:r>
            <a:r>
              <a:rPr lang="en-US" sz="4000" b="1" i="1" dirty="0" smtClean="0">
                <a:solidFill>
                  <a:schemeClr val="bg1"/>
                </a:solidFill>
                <a:cs typeface="Arial" pitchFamily="34" charset="0"/>
              </a:rPr>
              <a:t> Vein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495800" y="1412875"/>
            <a:ext cx="4191000" cy="5292725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548640" indent="-411480" algn="l" rtl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sz="2400" i="1" dirty="0" smtClean="0">
                <a:cs typeface="Times New Roman" pitchFamily="18" charset="0"/>
              </a:rPr>
              <a:t>Originates from the lateral end of the dorsal venous arch.</a:t>
            </a:r>
          </a:p>
          <a:p>
            <a:pPr marL="548640" indent="-411480" algn="l" rtl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sz="2400" i="1" u="sng" dirty="0" smtClean="0">
                <a:solidFill>
                  <a:srgbClr val="C00000"/>
                </a:solidFill>
                <a:cs typeface="Times New Roman" pitchFamily="18" charset="0"/>
              </a:rPr>
              <a:t>Ascends: </a:t>
            </a:r>
          </a:p>
          <a:p>
            <a:pPr marL="548640" indent="-411480" algn="l" rtl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sz="2400" i="1" dirty="0" smtClean="0">
                <a:cs typeface="Times New Roman" pitchFamily="18" charset="0"/>
              </a:rPr>
              <a:t>Behind the lateral </a:t>
            </a:r>
            <a:r>
              <a:rPr lang="en-US" sz="2400" i="1" dirty="0" err="1" smtClean="0">
                <a:cs typeface="Times New Roman" pitchFamily="18" charset="0"/>
              </a:rPr>
              <a:t>Malleolus</a:t>
            </a:r>
            <a:r>
              <a:rPr lang="en-US" sz="2400" i="1" dirty="0" smtClean="0">
                <a:cs typeface="Times New Roman" pitchFamily="18" charset="0"/>
              </a:rPr>
              <a:t> in company with the </a:t>
            </a:r>
            <a:r>
              <a:rPr lang="en-US" sz="2400" i="1" dirty="0" err="1" smtClean="0">
                <a:cs typeface="Times New Roman" pitchFamily="18" charset="0"/>
              </a:rPr>
              <a:t>Sural</a:t>
            </a:r>
            <a:r>
              <a:rPr lang="en-US" sz="2400" i="1" dirty="0" smtClean="0">
                <a:cs typeface="Times New Roman" pitchFamily="18" charset="0"/>
              </a:rPr>
              <a:t> nerve.</a:t>
            </a:r>
          </a:p>
          <a:p>
            <a:pPr marL="548640" indent="-411480" algn="l" rtl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sz="2400" i="1" dirty="0" smtClean="0">
                <a:cs typeface="Times New Roman" pitchFamily="18" charset="0"/>
              </a:rPr>
              <a:t>Along the middle of the back leg. </a:t>
            </a:r>
          </a:p>
          <a:p>
            <a:pPr marL="548640" indent="-411480" algn="l" rtl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sz="2400" i="1" u="sng" dirty="0" smtClean="0">
                <a:solidFill>
                  <a:srgbClr val="C00000"/>
                </a:solidFill>
                <a:cs typeface="Times New Roman" pitchFamily="18" charset="0"/>
              </a:rPr>
              <a:t>Termination </a:t>
            </a:r>
            <a:r>
              <a:rPr lang="en-US" sz="2400" i="1" dirty="0" smtClean="0">
                <a:cs typeface="Times New Roman" pitchFamily="18" charset="0"/>
              </a:rPr>
              <a:t>:</a:t>
            </a:r>
          </a:p>
          <a:p>
            <a:pPr marL="548640" indent="-411480" algn="l" rtl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sz="2400" i="1" dirty="0" smtClean="0">
                <a:cs typeface="Times New Roman" pitchFamily="18" charset="0"/>
              </a:rPr>
              <a:t>1. It may join the Great </a:t>
            </a:r>
            <a:r>
              <a:rPr lang="en-US" sz="2400" i="1" dirty="0" err="1" smtClean="0">
                <a:cs typeface="Times New Roman" pitchFamily="18" charset="0"/>
              </a:rPr>
              <a:t>Saphenous</a:t>
            </a:r>
            <a:r>
              <a:rPr lang="en-US" sz="2400" i="1" dirty="0" smtClean="0">
                <a:cs typeface="Times New Roman" pitchFamily="18" charset="0"/>
              </a:rPr>
              <a:t> vein.</a:t>
            </a:r>
          </a:p>
          <a:p>
            <a:pPr marL="548640" indent="-411480" algn="l" rtl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sz="2400" i="1" dirty="0" smtClean="0">
                <a:cs typeface="Times New Roman" pitchFamily="18" charset="0"/>
              </a:rPr>
              <a:t>2. Or Bifurcates: </a:t>
            </a:r>
          </a:p>
          <a:p>
            <a:pPr marL="548640" indent="-411480" algn="l" rtl="0"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sz="2400" i="1" dirty="0" smtClean="0">
                <a:cs typeface="Times New Roman" pitchFamily="18" charset="0"/>
              </a:rPr>
              <a:t>One branch joins the Great </a:t>
            </a:r>
            <a:r>
              <a:rPr lang="en-US" sz="2400" i="1" dirty="0" err="1" smtClean="0">
                <a:cs typeface="Times New Roman" pitchFamily="18" charset="0"/>
              </a:rPr>
              <a:t>saphenous</a:t>
            </a:r>
            <a:r>
              <a:rPr lang="en-US" sz="2400" i="1" dirty="0" smtClean="0">
                <a:cs typeface="Times New Roman" pitchFamily="18" charset="0"/>
              </a:rPr>
              <a:t> and the other joins the Popliteal vein</a:t>
            </a:r>
            <a:r>
              <a:rPr lang="en-US" sz="2400" i="1" dirty="0" smtClean="0">
                <a:solidFill>
                  <a:srgbClr val="0070C0"/>
                </a:solidFill>
                <a:cs typeface="Times New Roman" pitchFamily="18" charset="0"/>
              </a:rPr>
              <a:t>.</a:t>
            </a:r>
            <a:endParaRPr lang="en-US" sz="2400" dirty="0" smtClean="0">
              <a:solidFill>
                <a:srgbClr val="0070C0"/>
              </a:solidFill>
              <a:cs typeface="Times New Roman" pitchFamily="18" charset="0"/>
            </a:endParaRPr>
          </a:p>
          <a:p>
            <a:pPr marL="548640" indent="-411480" algn="l" rtl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en-US" sz="2400" i="1" dirty="0" smtClean="0">
              <a:cs typeface="Times New Roman" pitchFamily="18" charset="0"/>
            </a:endParaRPr>
          </a:p>
        </p:txBody>
      </p:sp>
      <p:pic>
        <p:nvPicPr>
          <p:cNvPr id="9" name="Picture 4" descr="C:\Documents and Settings\User\My Documents\My Pictures\Picture17.jpg"/>
          <p:cNvPicPr>
            <a:picLocks noChangeAspect="1" noChangeArrowheads="1"/>
          </p:cNvPicPr>
          <p:nvPr/>
        </p:nvPicPr>
        <p:blipFill>
          <a:blip r:embed="rId2" cstate="print"/>
          <a:srcRect l="31921"/>
          <a:stretch>
            <a:fillRect/>
          </a:stretch>
        </p:blipFill>
        <p:spPr bwMode="auto">
          <a:xfrm>
            <a:off x="452535" y="1442720"/>
            <a:ext cx="3281265" cy="5359400"/>
          </a:xfrm>
          <a:prstGeom prst="rect">
            <a:avLst/>
          </a:prstGeom>
          <a:noFill/>
          <a:ln w="28575">
            <a:solidFill>
              <a:srgbClr val="FF3399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72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727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727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72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727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 rtl="0"/>
            <a:r>
              <a:rPr lang="en-US" b="1" i="1" dirty="0" smtClean="0">
                <a:solidFill>
                  <a:schemeClr val="bg1"/>
                </a:solidFill>
              </a:rPr>
              <a:t>Deep Veins</a:t>
            </a:r>
            <a:endParaRPr lang="en-US" b="1" i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4"/>
            <a:ext cx="4648200" cy="493791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 rtl="0">
              <a:defRPr/>
            </a:pPr>
            <a:r>
              <a:rPr lang="en-US" sz="2000" b="1" i="1" u="sng" dirty="0" smtClean="0">
                <a:solidFill>
                  <a:srgbClr val="C00000"/>
                </a:solidFill>
              </a:rPr>
              <a:t>Popliteal vein</a:t>
            </a:r>
          </a:p>
          <a:p>
            <a:pPr algn="l" rtl="0">
              <a:defRPr/>
            </a:pPr>
            <a:r>
              <a:rPr lang="en-US" sz="2000" i="1" dirty="0" smtClean="0"/>
              <a:t>Formed by the union of </a:t>
            </a:r>
            <a:r>
              <a:rPr lang="en-US" sz="2000" i="1" dirty="0" err="1" smtClean="0"/>
              <a:t>venae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comitantes</a:t>
            </a:r>
            <a:r>
              <a:rPr lang="en-US" sz="2000" i="1" dirty="0" smtClean="0"/>
              <a:t> around the anterior &amp; posterior </a:t>
            </a:r>
            <a:r>
              <a:rPr lang="en-US" sz="2000" i="1" dirty="0" err="1" smtClean="0"/>
              <a:t>tibial</a:t>
            </a:r>
            <a:r>
              <a:rPr lang="en-US" sz="2000" i="1" dirty="0" smtClean="0"/>
              <a:t> arteries.</a:t>
            </a:r>
          </a:p>
          <a:p>
            <a:pPr algn="l" rtl="0">
              <a:defRPr/>
            </a:pPr>
            <a:r>
              <a:rPr lang="en-US" sz="2000" i="1" dirty="0" smtClean="0"/>
              <a:t>lies posterior to</a:t>
            </a:r>
          </a:p>
          <a:p>
            <a:pPr algn="l" rtl="0">
              <a:defRPr/>
            </a:pPr>
            <a:r>
              <a:rPr lang="en-US" sz="2000" i="1" dirty="0" err="1" smtClean="0"/>
              <a:t>popliteal</a:t>
            </a:r>
            <a:r>
              <a:rPr lang="en-US" sz="2000" i="1" dirty="0" smtClean="0"/>
              <a:t> artery. </a:t>
            </a:r>
          </a:p>
          <a:p>
            <a:pPr algn="l" rtl="0">
              <a:defRPr/>
            </a:pPr>
            <a:r>
              <a:rPr lang="en-US" sz="2000" b="1" i="1" u="sng" dirty="0" smtClean="0">
                <a:solidFill>
                  <a:srgbClr val="C00000"/>
                </a:solidFill>
              </a:rPr>
              <a:t>Femoral vein</a:t>
            </a:r>
          </a:p>
          <a:p>
            <a:pPr algn="l" rtl="0">
              <a:defRPr/>
            </a:pPr>
            <a:r>
              <a:rPr lang="en-US" sz="2000" i="1" dirty="0" smtClean="0"/>
              <a:t>It  enters the thigh by passing through the opening in the adductor </a:t>
            </a:r>
            <a:r>
              <a:rPr lang="en-US" sz="2000" i="1" dirty="0" err="1" smtClean="0"/>
              <a:t>magnus</a:t>
            </a:r>
            <a:r>
              <a:rPr lang="en-US" sz="2000" i="1" dirty="0" smtClean="0"/>
              <a:t> .</a:t>
            </a:r>
          </a:p>
          <a:p>
            <a:pPr algn="l" rtl="0">
              <a:defRPr/>
            </a:pPr>
            <a:r>
              <a:rPr lang="en-US" sz="2000" i="1" dirty="0" smtClean="0"/>
              <a:t>It leaves the thigh in the intermediate compartment of the femoral sheath.</a:t>
            </a:r>
          </a:p>
          <a:p>
            <a:pPr algn="l" rtl="0">
              <a:defRPr/>
            </a:pPr>
            <a:r>
              <a:rPr lang="en-US" sz="2000" i="1" dirty="0" smtClean="0"/>
              <a:t>Passes behind the inguinal ligament to become the </a:t>
            </a:r>
            <a:r>
              <a:rPr lang="en-US" sz="2000" b="1" i="1" u="sng" dirty="0" smtClean="0">
                <a:solidFill>
                  <a:srgbClr val="C00000"/>
                </a:solidFill>
              </a:rPr>
              <a:t>External iliac vein</a:t>
            </a:r>
          </a:p>
          <a:p>
            <a:pPr algn="l" rtl="0">
              <a:defRPr/>
            </a:pPr>
            <a:endParaRPr lang="en-US" sz="2000" i="1" dirty="0" smtClean="0"/>
          </a:p>
          <a:p>
            <a:pPr algn="l" rtl="0">
              <a:defRPr/>
            </a:pPr>
            <a:endParaRPr lang="en-US" sz="2000" i="1" dirty="0" smtClean="0"/>
          </a:p>
          <a:p>
            <a:pPr algn="l" rtl="0">
              <a:defRPr/>
            </a:pPr>
            <a:endParaRPr lang="en-US" sz="2400" i="1" dirty="0" smtClean="0"/>
          </a:p>
          <a:p>
            <a:pPr algn="l" rtl="0"/>
            <a:endParaRPr lang="en-US" sz="2000" dirty="0"/>
          </a:p>
        </p:txBody>
      </p:sp>
      <p:pic>
        <p:nvPicPr>
          <p:cNvPr id="7" name="Picture 7" descr="F 00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l="54385" t="2173" r="16634" b="15065"/>
          <a:stretch>
            <a:fillRect/>
          </a:stretch>
        </p:blipFill>
        <p:spPr bwMode="auto">
          <a:xfrm>
            <a:off x="5867399" y="1828800"/>
            <a:ext cx="2514601" cy="5062164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i="1" dirty="0" err="1" smtClean="0">
                <a:solidFill>
                  <a:schemeClr val="bg1"/>
                </a:solidFill>
              </a:rPr>
              <a:t>Venae</a:t>
            </a:r>
            <a:r>
              <a:rPr lang="en-US" sz="4000" b="1" i="1" dirty="0" smtClean="0">
                <a:solidFill>
                  <a:schemeClr val="bg1"/>
                </a:solidFill>
              </a:rPr>
              <a:t> </a:t>
            </a:r>
            <a:r>
              <a:rPr lang="en-US" sz="4000" b="1" i="1" dirty="0" err="1" smtClean="0">
                <a:solidFill>
                  <a:schemeClr val="bg1"/>
                </a:solidFill>
              </a:rPr>
              <a:t>Comitantes</a:t>
            </a:r>
            <a:endParaRPr lang="en-US" sz="4000" b="1" i="1" dirty="0">
              <a:solidFill>
                <a:schemeClr val="bg1"/>
              </a:solidFill>
            </a:endParaRPr>
          </a:p>
        </p:txBody>
      </p:sp>
      <p:pic>
        <p:nvPicPr>
          <p:cNvPr id="202756" name="Picture 4" descr="17B11B48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l="2614" t="62653" r="57271" b="6326"/>
          <a:stretch>
            <a:fillRect/>
          </a:stretch>
        </p:blipFill>
        <p:spPr>
          <a:xfrm>
            <a:off x="228600" y="1571625"/>
            <a:ext cx="3714750" cy="5286375"/>
          </a:xfrm>
          <a:noFill/>
          <a:ln w="57150">
            <a:solidFill>
              <a:schemeClr val="tx1"/>
            </a:solidFill>
          </a:ln>
        </p:spPr>
      </p:pic>
      <p:sp>
        <p:nvSpPr>
          <p:cNvPr id="9220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214813" y="1600200"/>
            <a:ext cx="4500562" cy="499745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 rtl="0" eaLnBrk="1" hangingPunct="1">
              <a:defRPr/>
            </a:pPr>
            <a:r>
              <a:rPr lang="en-US" sz="2800" i="1" dirty="0" smtClean="0">
                <a:cs typeface="Times New Roman" pitchFamily="18" charset="0"/>
              </a:rPr>
              <a:t>Deep veins, accompany  all the major arteries  and their branches.</a:t>
            </a:r>
          </a:p>
          <a:p>
            <a:pPr algn="l" rtl="0" eaLnBrk="1" hangingPunct="1">
              <a:defRPr/>
            </a:pPr>
            <a:r>
              <a:rPr lang="en-US" sz="2800" i="1" dirty="0" smtClean="0">
                <a:cs typeface="Times New Roman" pitchFamily="18" charset="0"/>
              </a:rPr>
              <a:t>Usually paired.</a:t>
            </a:r>
          </a:p>
          <a:p>
            <a:pPr algn="l" rtl="0" eaLnBrk="1" hangingPunct="1">
              <a:defRPr/>
            </a:pPr>
            <a:r>
              <a:rPr lang="en-US" sz="2800" i="1" dirty="0" smtClean="0">
                <a:cs typeface="Times New Roman" pitchFamily="18" charset="0"/>
              </a:rPr>
              <a:t>They are contained within the vascular sheath of the artery, whose pulsations help to compress and move blood in the veins</a:t>
            </a:r>
            <a:r>
              <a:rPr lang="en-US" sz="2800" i="1" dirty="0" smtClean="0">
                <a:solidFill>
                  <a:schemeClr val="bg1"/>
                </a:solidFill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2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2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i="1" dirty="0" smtClean="0">
                <a:solidFill>
                  <a:schemeClr val="bg1"/>
                </a:solidFill>
                <a:cs typeface="Arial" pitchFamily="34" charset="0"/>
              </a:rPr>
              <a:t>Perforating Veins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995738" y="1600200"/>
            <a:ext cx="4968875" cy="4924425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48640" indent="-411480" algn="l" rtl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sz="2800" i="1" dirty="0" smtClean="0">
                <a:cs typeface="Times New Roman" pitchFamily="18" charset="0"/>
              </a:rPr>
              <a:t>Connect the superficial veins (</a:t>
            </a:r>
            <a:r>
              <a:rPr lang="en-US" sz="2800" i="1" dirty="0" smtClean="0">
                <a:solidFill>
                  <a:srgbClr val="0E06A4"/>
                </a:solidFill>
                <a:cs typeface="Times New Roman" pitchFamily="18" charset="0"/>
              </a:rPr>
              <a:t>Great </a:t>
            </a:r>
            <a:r>
              <a:rPr lang="en-US" sz="2800" i="1" dirty="0" err="1" smtClean="0">
                <a:solidFill>
                  <a:srgbClr val="0E06A4"/>
                </a:solidFill>
                <a:cs typeface="Times New Roman" pitchFamily="18" charset="0"/>
              </a:rPr>
              <a:t>Saphenous</a:t>
            </a:r>
            <a:r>
              <a:rPr lang="en-US" sz="2800" i="1" dirty="0" smtClean="0">
                <a:solidFill>
                  <a:srgbClr val="0E06A4"/>
                </a:solidFill>
                <a:cs typeface="Times New Roman" pitchFamily="18" charset="0"/>
              </a:rPr>
              <a:t> vein) </a:t>
            </a:r>
            <a:r>
              <a:rPr lang="en-US" sz="2800" i="1" dirty="0" smtClean="0">
                <a:cs typeface="Times New Roman" pitchFamily="18" charset="0"/>
              </a:rPr>
              <a:t>with the deep veins along the medial side of the calf.</a:t>
            </a:r>
          </a:p>
          <a:p>
            <a:pPr marL="548640" indent="-411480" algn="l" rtl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sz="2800" i="1" dirty="0" smtClean="0">
                <a:cs typeface="Times New Roman" pitchFamily="18" charset="0"/>
              </a:rPr>
              <a:t>Their valves only allow blood to flow from the superficial to the deep veins.</a:t>
            </a:r>
            <a:endParaRPr lang="en-US" sz="2800" i="1" dirty="0" smtClean="0">
              <a:solidFill>
                <a:srgbClr val="FFFF00"/>
              </a:solidFill>
              <a:cs typeface="Times New Roman" pitchFamily="18" charset="0"/>
            </a:endParaRPr>
          </a:p>
        </p:txBody>
      </p:sp>
      <p:pic>
        <p:nvPicPr>
          <p:cNvPr id="36868" name="Picture 5" descr="4B04C12B"/>
          <p:cNvPicPr>
            <a:picLocks noChangeAspect="1" noChangeArrowheads="1"/>
          </p:cNvPicPr>
          <p:nvPr/>
        </p:nvPicPr>
        <p:blipFill>
          <a:blip r:embed="rId2" cstate="print"/>
          <a:srcRect l="36401" t="67210" r="33617" b="3265"/>
          <a:stretch>
            <a:fillRect/>
          </a:stretch>
        </p:blipFill>
        <p:spPr bwMode="auto">
          <a:xfrm>
            <a:off x="468313" y="1700213"/>
            <a:ext cx="3167062" cy="475297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 rot="10800000">
            <a:off x="2133600" y="3276600"/>
            <a:ext cx="457200" cy="15240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5400000">
            <a:off x="2095500" y="3543300"/>
            <a:ext cx="533400" cy="457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0800000">
            <a:off x="1447800" y="1828800"/>
            <a:ext cx="685800" cy="457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0800000">
            <a:off x="1219200" y="2819400"/>
            <a:ext cx="60960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7800" y="2362200"/>
            <a:ext cx="6172200" cy="70788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THANK YOU</a:t>
            </a:r>
            <a:endParaRPr lang="en-US" sz="40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i="1" dirty="0" smtClean="0">
                <a:solidFill>
                  <a:srgbClr val="FF0000"/>
                </a:solidFill>
              </a:rPr>
              <a:t>Femoral Artery</a:t>
            </a:r>
            <a:endParaRPr lang="en-US" sz="4000" b="1" i="1" dirty="0">
              <a:solidFill>
                <a:srgbClr val="FF0000"/>
              </a:solidFill>
            </a:endParaRPr>
          </a:p>
        </p:txBody>
      </p:sp>
      <p:sp>
        <p:nvSpPr>
          <p:cNvPr id="7171" name="ClipArt Placeholder 6"/>
          <p:cNvSpPr>
            <a:spLocks noGrp="1" noTextEdit="1"/>
          </p:cNvSpPr>
          <p:nvPr>
            <p:ph type="clipArt" sz="half" idx="1"/>
          </p:nvPr>
        </p:nvSpPr>
        <p:spPr/>
      </p:sp>
      <p:sp>
        <p:nvSpPr>
          <p:cNvPr id="20483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8768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 rtl="0" eaLnBrk="1" hangingPunct="1">
              <a:defRPr/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It is the main arterial supply to the lower limb.</a:t>
            </a:r>
          </a:p>
          <a:p>
            <a:pPr algn="l" rtl="0" eaLnBrk="1" hangingPunct="1">
              <a:defRPr/>
            </a:pPr>
            <a:r>
              <a:rPr lang="en-US" sz="2800" i="1" u="sng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Origin:</a:t>
            </a:r>
          </a:p>
          <a:p>
            <a:pPr algn="l" rtl="0" eaLnBrk="1" hangingPunct="1">
              <a:defRPr/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It is the continuation of the </a:t>
            </a:r>
            <a:r>
              <a:rPr lang="en-US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External iliac artery.</a:t>
            </a:r>
          </a:p>
          <a:p>
            <a:pPr algn="l" rtl="0" eaLnBrk="1" hangingPunct="1">
              <a:defRPr/>
            </a:pPr>
            <a:r>
              <a:rPr lang="en-US" i="1" u="sng" dirty="0" smtClean="0">
                <a:solidFill>
                  <a:srgbClr val="2A0EFA"/>
                </a:solidFill>
                <a:latin typeface="Times New Roman" pitchFamily="18" charset="0"/>
                <a:cs typeface="Times New Roman" pitchFamily="18" charset="0"/>
              </a:rPr>
              <a:t>How it enters the thigh?</a:t>
            </a:r>
          </a:p>
          <a:p>
            <a:pPr algn="l" rtl="0" eaLnBrk="1" hangingPunct="1">
              <a:defRPr/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Behind the inguinal ligament, midway between the anterior superior iliac spine and the symphysis pubis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 smtClean="0">
              <a:cs typeface="Times New Roman" pitchFamily="18" charset="0"/>
            </a:endParaRPr>
          </a:p>
        </p:txBody>
      </p:sp>
      <p:pic>
        <p:nvPicPr>
          <p:cNvPr id="7173" name="Picture 2" descr="L:\Student Gray\6. Lower limb\F66122-006-f062.jpg"/>
          <p:cNvPicPr>
            <a:picLocks noChangeAspect="1" noChangeArrowheads="1"/>
          </p:cNvPicPr>
          <p:nvPr/>
        </p:nvPicPr>
        <p:blipFill>
          <a:blip r:embed="rId3" cstate="print"/>
          <a:srcRect l="12270" r="11790" b="4008"/>
          <a:stretch>
            <a:fillRect/>
          </a:stretch>
        </p:blipFill>
        <p:spPr bwMode="auto">
          <a:xfrm>
            <a:off x="381000" y="1600200"/>
            <a:ext cx="4114800" cy="4994275"/>
          </a:xfrm>
          <a:prstGeom prst="rect">
            <a:avLst/>
          </a:prstGeom>
          <a:noFill/>
          <a:ln w="19050">
            <a:solidFill>
              <a:srgbClr val="54352A"/>
            </a:solidFill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1295400" y="1676400"/>
            <a:ext cx="1295400" cy="1524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219200" y="2590800"/>
            <a:ext cx="1066800" cy="121919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09600" y="685800"/>
            <a:ext cx="8077200" cy="73183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defRPr/>
            </a:pPr>
            <a:r>
              <a:rPr lang="en-US" sz="4000" b="1" i="1" dirty="0" smtClean="0">
                <a:solidFill>
                  <a:srgbClr val="FF0000"/>
                </a:solidFill>
              </a:rPr>
              <a:t>Relations</a:t>
            </a:r>
            <a:endParaRPr lang="ar-SA" sz="4000" b="1" i="1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>
          <a:xfrm>
            <a:off x="4572000" y="1447800"/>
            <a:ext cx="4419600" cy="5124450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 rtl="0">
              <a:buFont typeface="Wingdings" pitchFamily="2" charset="2"/>
              <a:buChar char="v"/>
              <a:defRPr/>
            </a:pPr>
            <a:r>
              <a:rPr lang="en-US" sz="2400" i="1" u="sng" dirty="0" smtClean="0">
                <a:solidFill>
                  <a:srgbClr val="2A0EFA"/>
                </a:solidFill>
              </a:rPr>
              <a:t>Anterior:</a:t>
            </a:r>
          </a:p>
          <a:p>
            <a:pPr algn="l" rtl="0">
              <a:defRPr/>
            </a:pPr>
            <a:r>
              <a:rPr lang="en-US" sz="2400" i="1" u="sng" dirty="0" smtClean="0">
                <a:solidFill>
                  <a:schemeClr val="accent2">
                    <a:lumMod val="75000"/>
                  </a:schemeClr>
                </a:solidFill>
              </a:rPr>
              <a:t>Upper part: </a:t>
            </a:r>
            <a:r>
              <a:rPr lang="en-US" sz="2400" i="1" dirty="0" smtClean="0"/>
              <a:t>Skin &amp; fascia.</a:t>
            </a:r>
          </a:p>
          <a:p>
            <a:pPr algn="l" rtl="0">
              <a:defRPr/>
            </a:pPr>
            <a:r>
              <a:rPr lang="en-US" sz="2400" i="1" u="sng" dirty="0" smtClean="0">
                <a:solidFill>
                  <a:schemeClr val="accent2">
                    <a:lumMod val="75000"/>
                  </a:schemeClr>
                </a:solidFill>
              </a:rPr>
              <a:t>Lower part</a:t>
            </a:r>
            <a:r>
              <a:rPr lang="en-US" sz="2400" i="1" u="sng" dirty="0" smtClean="0"/>
              <a:t>: </a:t>
            </a:r>
            <a:r>
              <a:rPr lang="en-US" sz="2400" i="1" dirty="0" smtClean="0"/>
              <a:t>Sartorius.</a:t>
            </a:r>
          </a:p>
          <a:p>
            <a:pPr algn="l" rtl="0">
              <a:buFont typeface="Wingdings" pitchFamily="2" charset="2"/>
              <a:buChar char="v"/>
              <a:defRPr/>
            </a:pPr>
            <a:r>
              <a:rPr lang="en-US" sz="2400" i="1" u="sng" dirty="0" smtClean="0">
                <a:solidFill>
                  <a:srgbClr val="2A0EFA"/>
                </a:solidFill>
              </a:rPr>
              <a:t>Posterior:</a:t>
            </a:r>
          </a:p>
          <a:p>
            <a:pPr algn="l" rtl="0">
              <a:defRPr/>
            </a:pPr>
            <a:r>
              <a:rPr lang="en-US" sz="2400" i="1" dirty="0" err="1" smtClean="0"/>
              <a:t>Psoas</a:t>
            </a:r>
            <a:r>
              <a:rPr lang="en-US" sz="2400" i="1" dirty="0" smtClean="0"/>
              <a:t> (separates it from the hip joint), </a:t>
            </a:r>
            <a:r>
              <a:rPr lang="en-US" sz="2400" i="1" dirty="0" err="1" smtClean="0"/>
              <a:t>Pectineus</a:t>
            </a:r>
            <a:r>
              <a:rPr lang="en-US" sz="2400" i="1" dirty="0" smtClean="0"/>
              <a:t> &amp; </a:t>
            </a:r>
            <a:r>
              <a:rPr lang="en-US" sz="2400" i="1" dirty="0" err="1" smtClean="0"/>
              <a:t>Addcutor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longus</a:t>
            </a:r>
            <a:endParaRPr lang="en-US" sz="2400" i="1" dirty="0" smtClean="0"/>
          </a:p>
          <a:p>
            <a:pPr algn="l" rtl="0">
              <a:buFont typeface="Wingdings" pitchFamily="2" charset="2"/>
              <a:buChar char="v"/>
              <a:defRPr/>
            </a:pPr>
            <a:r>
              <a:rPr lang="en-US" sz="2400" i="1" u="sng" dirty="0" smtClean="0">
                <a:solidFill>
                  <a:srgbClr val="2A0EFA"/>
                </a:solidFill>
              </a:rPr>
              <a:t>Medial:</a:t>
            </a:r>
          </a:p>
          <a:p>
            <a:pPr algn="l" rtl="0">
              <a:defRPr/>
            </a:pPr>
            <a:r>
              <a:rPr lang="en-US" sz="2400" i="1" dirty="0" smtClean="0"/>
              <a:t>Femoral vein.</a:t>
            </a:r>
          </a:p>
          <a:p>
            <a:pPr algn="l" rtl="0">
              <a:buFont typeface="Wingdings" pitchFamily="2" charset="2"/>
              <a:buChar char="v"/>
              <a:defRPr/>
            </a:pPr>
            <a:r>
              <a:rPr lang="en-US" sz="2400" i="1" u="sng" dirty="0" smtClean="0">
                <a:solidFill>
                  <a:srgbClr val="2A0EFA"/>
                </a:solidFill>
              </a:rPr>
              <a:t>Lateral :</a:t>
            </a:r>
          </a:p>
          <a:p>
            <a:pPr algn="l" rtl="0">
              <a:defRPr/>
            </a:pPr>
            <a:r>
              <a:rPr lang="en-US" sz="2400" i="1" dirty="0" smtClean="0"/>
              <a:t>Femoral nerve and its branches</a:t>
            </a:r>
            <a:r>
              <a:rPr lang="en-US" sz="2400" i="1" dirty="0" smtClean="0">
                <a:solidFill>
                  <a:schemeClr val="bg1"/>
                </a:solidFill>
              </a:rPr>
              <a:t>.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endParaRPr lang="ar-SA" sz="2400" dirty="0">
              <a:solidFill>
                <a:schemeClr val="bg1"/>
              </a:solidFill>
            </a:endParaRPr>
          </a:p>
        </p:txBody>
      </p:sp>
      <p:pic>
        <p:nvPicPr>
          <p:cNvPr id="14" name="Picture 9" descr="C:\Documents and Settings\lib\My Documents\My Pictures\Picture1.jp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/>
          <a:srcRect l="2006"/>
          <a:stretch>
            <a:fillRect/>
          </a:stretch>
        </p:blipFill>
        <p:spPr>
          <a:xfrm>
            <a:off x="304801" y="1524000"/>
            <a:ext cx="4114800" cy="5333999"/>
          </a:xfrm>
          <a:noFill/>
          <a:ln w="12700">
            <a:solidFill>
              <a:schemeClr val="tx1"/>
            </a:solidFill>
          </a:ln>
        </p:spPr>
      </p:pic>
      <p:cxnSp>
        <p:nvCxnSpPr>
          <p:cNvPr id="24" name="Straight Arrow Connector 23"/>
          <p:cNvCxnSpPr/>
          <p:nvPr/>
        </p:nvCxnSpPr>
        <p:spPr>
          <a:xfrm rot="16200000" flipH="1">
            <a:off x="2476500" y="1866900"/>
            <a:ext cx="609600" cy="381000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3886200" cy="116205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sz="4000" b="1" i="1" dirty="0" smtClean="0"/>
              <a:t> Femoral Artery </a:t>
            </a:r>
            <a:br>
              <a:rPr lang="en-US" sz="4000" b="1" i="1" dirty="0" smtClean="0"/>
            </a:br>
            <a:r>
              <a:rPr lang="en-US" sz="4000" b="1" i="1" dirty="0" smtClean="0"/>
              <a:t> &amp; femoral Vein </a:t>
            </a:r>
            <a:endParaRPr lang="en-US" sz="4000" b="1" i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04800" y="1752600"/>
            <a:ext cx="4267200" cy="48006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rtl="0">
              <a:buFont typeface="Wingdings" pitchFamily="2" charset="2"/>
              <a:buChar char="v"/>
            </a:pPr>
            <a:r>
              <a:rPr lang="en-US" sz="2800" u="sng" dirty="0" smtClean="0">
                <a:solidFill>
                  <a:srgbClr val="C00000"/>
                </a:solidFill>
              </a:rPr>
              <a:t>At the inguinal ligament:</a:t>
            </a:r>
          </a:p>
          <a:p>
            <a:pPr rtl="0">
              <a:buFont typeface="Arial" pitchFamily="34" charset="0"/>
              <a:buChar char="•"/>
            </a:pPr>
            <a:r>
              <a:rPr lang="en-US" sz="2400" dirty="0" smtClean="0"/>
              <a:t>The vein lies medial to the artery.</a:t>
            </a:r>
          </a:p>
          <a:p>
            <a:pPr rtl="0">
              <a:buFont typeface="Wingdings" pitchFamily="2" charset="2"/>
              <a:buChar char="v"/>
            </a:pPr>
            <a:r>
              <a:rPr lang="en-US" sz="2800" u="sng" dirty="0" smtClean="0">
                <a:solidFill>
                  <a:srgbClr val="2A0EFA"/>
                </a:solidFill>
              </a:rPr>
              <a:t>At the apex of the femoral triangle:</a:t>
            </a:r>
          </a:p>
          <a:p>
            <a:pPr rtl="0">
              <a:buFont typeface="Arial" pitchFamily="34" charset="0"/>
              <a:buChar char="•"/>
            </a:pPr>
            <a:r>
              <a:rPr lang="en-US" sz="2400" dirty="0" smtClean="0"/>
              <a:t>The vein lies posterior to the artery.</a:t>
            </a:r>
          </a:p>
          <a:p>
            <a:pPr rtl="0">
              <a:buFont typeface="Wingdings" pitchFamily="2" charset="2"/>
              <a:buChar char="v"/>
            </a:pPr>
            <a:r>
              <a:rPr lang="en-US" sz="2800" u="sng" dirty="0" smtClean="0">
                <a:solidFill>
                  <a:srgbClr val="C00000"/>
                </a:solidFill>
              </a:rPr>
              <a:t>At the opening in the adductor </a:t>
            </a:r>
            <a:r>
              <a:rPr lang="en-US" sz="2800" u="sng" dirty="0" err="1" smtClean="0">
                <a:solidFill>
                  <a:srgbClr val="C00000"/>
                </a:solidFill>
              </a:rPr>
              <a:t>magnus</a:t>
            </a:r>
            <a:r>
              <a:rPr lang="en-US" sz="2800" u="sng" dirty="0" smtClean="0">
                <a:solidFill>
                  <a:srgbClr val="C00000"/>
                </a:solidFill>
              </a:rPr>
              <a:t>:</a:t>
            </a:r>
          </a:p>
          <a:p>
            <a:pPr rtl="0">
              <a:buFont typeface="Arial" pitchFamily="34" charset="0"/>
              <a:buChar char="•"/>
            </a:pPr>
            <a:r>
              <a:rPr lang="en-US" sz="2400" dirty="0" smtClean="0"/>
              <a:t>The vein  lies lateral to the artery.</a:t>
            </a:r>
          </a:p>
          <a:p>
            <a:pPr rtl="0"/>
            <a:endParaRPr lang="en-US" sz="2400" dirty="0" smtClean="0"/>
          </a:p>
          <a:p>
            <a:endParaRPr lang="en-US" sz="2400" dirty="0"/>
          </a:p>
        </p:txBody>
      </p:sp>
      <p:pic>
        <p:nvPicPr>
          <p:cNvPr id="1026" name="Picture 2" descr="C:\Documents and Settings\Jamila\My Documents\Student Gray\6. Lower limb\F66122-006-f042.jpg"/>
          <p:cNvPicPr>
            <a:picLocks noChangeAspect="1" noChangeArrowheads="1"/>
          </p:cNvPicPr>
          <p:nvPr/>
        </p:nvPicPr>
        <p:blipFill>
          <a:blip r:embed="rId2" cstate="print"/>
          <a:srcRect l="13187" r="14286" b="3143"/>
          <a:stretch>
            <a:fillRect/>
          </a:stretch>
        </p:blipFill>
        <p:spPr bwMode="auto">
          <a:xfrm>
            <a:off x="4800600" y="838200"/>
            <a:ext cx="4191000" cy="5562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28600" y="514352"/>
            <a:ext cx="3200400" cy="116205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sz="4000" b="1" i="1" dirty="0" smtClean="0">
                <a:solidFill>
                  <a:srgbClr val="C00000"/>
                </a:solidFill>
              </a:rPr>
              <a:t>Branches of Femoral Artery </a:t>
            </a:r>
            <a:endParaRPr lang="ar-SA" sz="4000" b="1" i="1" dirty="0">
              <a:solidFill>
                <a:srgbClr val="C0000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2"/>
          </p:nvPr>
        </p:nvSpPr>
        <p:spPr>
          <a:xfrm>
            <a:off x="76200" y="1676400"/>
            <a:ext cx="3352800" cy="48768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>
              <a:defRPr/>
            </a:pPr>
            <a:r>
              <a:rPr lang="en-US" sz="2800" i="1" dirty="0" smtClean="0"/>
              <a:t>1.Superficial </a:t>
            </a:r>
            <a:r>
              <a:rPr lang="en-US" sz="2800" i="1" dirty="0" smtClean="0"/>
              <a:t>Epigastric.</a:t>
            </a:r>
          </a:p>
          <a:p>
            <a:pPr algn="l">
              <a:defRPr/>
            </a:pPr>
            <a:r>
              <a:rPr lang="en-US" sz="2800" i="1" dirty="0" smtClean="0"/>
              <a:t>2.Superficial </a:t>
            </a:r>
            <a:r>
              <a:rPr lang="en-US" sz="2800" i="1" dirty="0" smtClean="0"/>
              <a:t>Circumflex iliac.</a:t>
            </a:r>
          </a:p>
          <a:p>
            <a:pPr algn="l">
              <a:defRPr/>
            </a:pPr>
            <a:r>
              <a:rPr lang="en-US" sz="2800" i="1" dirty="0" smtClean="0"/>
              <a:t>3.Superficial </a:t>
            </a:r>
            <a:r>
              <a:rPr lang="en-US" sz="2800" i="1" dirty="0" smtClean="0"/>
              <a:t>External Pudendal.</a:t>
            </a:r>
          </a:p>
          <a:p>
            <a:pPr algn="l">
              <a:defRPr/>
            </a:pPr>
            <a:r>
              <a:rPr lang="en-US" sz="2800" i="1" dirty="0" smtClean="0"/>
              <a:t>4.Deep </a:t>
            </a:r>
            <a:r>
              <a:rPr lang="en-US" sz="2800" i="1" dirty="0" smtClean="0"/>
              <a:t>External  Pudendal. </a:t>
            </a:r>
          </a:p>
          <a:p>
            <a:pPr>
              <a:defRPr/>
            </a:pPr>
            <a:r>
              <a:rPr lang="en-US" sz="2800" i="1" dirty="0" smtClean="0">
                <a:solidFill>
                  <a:schemeClr val="tx1"/>
                </a:solidFill>
              </a:rPr>
              <a:t>5.Profunda </a:t>
            </a:r>
            <a:r>
              <a:rPr lang="en-US" sz="2800" i="1" dirty="0" smtClean="0">
                <a:solidFill>
                  <a:schemeClr val="tx1"/>
                </a:solidFill>
              </a:rPr>
              <a:t>Femoris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" name="Picture 2" descr="C:\Documents and Settings\Dr.Musaed Alfares\Desktop\ART&amp; N.(LL)\nerves&amp; vessels of LL\scan0027.jpg"/>
          <p:cNvPicPr>
            <a:picLocks noChangeAspect="1" noChangeArrowheads="1"/>
          </p:cNvPicPr>
          <p:nvPr/>
        </p:nvPicPr>
        <p:blipFill>
          <a:blip r:embed="rId2" cstate="print"/>
          <a:srcRect t="47762"/>
          <a:stretch>
            <a:fillRect/>
          </a:stretch>
        </p:blipFill>
        <p:spPr bwMode="auto">
          <a:xfrm>
            <a:off x="3505200" y="1524000"/>
            <a:ext cx="5638800" cy="48768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cxnSp>
        <p:nvCxnSpPr>
          <p:cNvPr id="15" name="Straight Arrow Connector 14"/>
          <p:cNvCxnSpPr/>
          <p:nvPr/>
        </p:nvCxnSpPr>
        <p:spPr>
          <a:xfrm flipV="1">
            <a:off x="7315200" y="4343400"/>
            <a:ext cx="533400" cy="228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7696200" y="4038600"/>
            <a:ext cx="1219200" cy="4572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6858000" y="2209800"/>
            <a:ext cx="1828800" cy="38100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6248400" y="1600200"/>
            <a:ext cx="1828800" cy="22860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28600" y="514352"/>
            <a:ext cx="3810000" cy="116205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sz="4000" b="1" i="1" dirty="0" smtClean="0">
                <a:solidFill>
                  <a:srgbClr val="2A0EFA"/>
                </a:solidFill>
              </a:rPr>
              <a:t>Profunda Femoris Artery </a:t>
            </a:r>
            <a:endParaRPr lang="en-US" sz="4000" b="1" i="1" dirty="0">
              <a:solidFill>
                <a:srgbClr val="2A0EFA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idx="2"/>
          </p:nvPr>
        </p:nvSpPr>
        <p:spPr>
          <a:xfrm>
            <a:off x="304800" y="1676400"/>
            <a:ext cx="3657600" cy="4953000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rtl="0">
              <a:buFont typeface="Arial" pitchFamily="34" charset="0"/>
              <a:buChar char="•"/>
              <a:defRPr/>
            </a:pPr>
            <a:r>
              <a:rPr lang="en-US" sz="2800" i="1" dirty="0" smtClean="0"/>
              <a:t>It is an important, large artery to the medial compartment of the thigh.</a:t>
            </a:r>
          </a:p>
          <a:p>
            <a:pPr rtl="0">
              <a:buFont typeface="Arial" pitchFamily="34" charset="0"/>
              <a:buChar char="•"/>
              <a:defRPr/>
            </a:pPr>
            <a:r>
              <a:rPr lang="en-US" sz="2800" i="1" dirty="0" smtClean="0"/>
              <a:t>Arises from the lateral side of the femoral artery(4cm below the inguinal ligament). </a:t>
            </a:r>
          </a:p>
          <a:p>
            <a:pPr rtl="0">
              <a:buFont typeface="Arial" pitchFamily="34" charset="0"/>
              <a:buChar char="•"/>
              <a:defRPr/>
            </a:pPr>
            <a:r>
              <a:rPr lang="en-US" sz="2800" i="1" dirty="0" smtClean="0"/>
              <a:t>It Passes medially behind the femoral vessels. </a:t>
            </a:r>
            <a:endParaRPr lang="en-US" sz="2800" dirty="0"/>
          </a:p>
        </p:txBody>
      </p:sp>
      <p:pic>
        <p:nvPicPr>
          <p:cNvPr id="19" name="Picture 2" descr="C:\Documents and Settings\Jamila\My Documents\Student Gray\6. Lower limb\F66122-006-f03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b="5035"/>
          <a:stretch>
            <a:fillRect/>
          </a:stretch>
        </p:blipFill>
        <p:spPr bwMode="auto">
          <a:xfrm>
            <a:off x="4027655" y="2057400"/>
            <a:ext cx="5040145" cy="4038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2" name="Oval 1"/>
          <p:cNvSpPr/>
          <p:nvPr/>
        </p:nvSpPr>
        <p:spPr>
          <a:xfrm>
            <a:off x="4724400" y="4953000"/>
            <a:ext cx="9906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3048000" cy="116205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sz="3600" b="1" dirty="0" smtClean="0">
                <a:solidFill>
                  <a:srgbClr val="2A0EFA"/>
                </a:solidFill>
              </a:rPr>
              <a:t>Branches</a:t>
            </a:r>
            <a:endParaRPr lang="en-US" sz="3600" b="1" dirty="0">
              <a:solidFill>
                <a:srgbClr val="2A0EFA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228600" y="2057400"/>
            <a:ext cx="3505200" cy="3810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rtl="0">
              <a:buFont typeface="Arial" pitchFamily="34" charset="0"/>
              <a:buChar char="•"/>
              <a:defRPr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Medial &amp; Lateral circumflex femoral arteries.</a:t>
            </a:r>
          </a:p>
          <a:p>
            <a:pPr rtl="0">
              <a:buFont typeface="Arial" pitchFamily="34" charset="0"/>
              <a:buChar char="•"/>
              <a:defRPr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Three Perforating arteries.</a:t>
            </a:r>
          </a:p>
          <a:p>
            <a:pPr rtl="0">
              <a:buFont typeface="Arial" pitchFamily="34" charset="0"/>
              <a:buChar char="•"/>
              <a:defRPr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It ends by becoming the </a:t>
            </a:r>
            <a:r>
              <a:rPr lang="en-US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800" i="1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perforating artery.</a:t>
            </a:r>
            <a:endParaRPr lang="ar-SA" sz="2800" i="1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endParaRPr lang="en-US" sz="2800" dirty="0"/>
          </a:p>
        </p:txBody>
      </p:sp>
      <p:pic>
        <p:nvPicPr>
          <p:cNvPr id="2051" name="Picture 3" descr="C:\Documents and Settings\Jamila\My Documents\Student Gray\6. Lower limb\F66122-006-f063.jpg"/>
          <p:cNvPicPr>
            <a:picLocks noChangeAspect="1" noChangeArrowheads="1"/>
          </p:cNvPicPr>
          <p:nvPr/>
        </p:nvPicPr>
        <p:blipFill>
          <a:blip r:embed="rId2" cstate="print"/>
          <a:srcRect b="3704"/>
          <a:stretch>
            <a:fillRect/>
          </a:stretch>
        </p:blipFill>
        <p:spPr bwMode="auto">
          <a:xfrm>
            <a:off x="4035238" y="1676400"/>
            <a:ext cx="4880162" cy="4953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defRPr/>
            </a:pPr>
            <a:r>
              <a:rPr lang="en-US" sz="4000" b="1" i="1" dirty="0" smtClean="0">
                <a:solidFill>
                  <a:srgbClr val="C00000"/>
                </a:solidFill>
              </a:rPr>
              <a:t>Popliteal Artery</a:t>
            </a:r>
            <a:endParaRPr lang="ar-SA" sz="4000" b="1" i="1" dirty="0">
              <a:solidFill>
                <a:srgbClr val="C0000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>
          <a:xfrm>
            <a:off x="5181600" y="1600200"/>
            <a:ext cx="3505200" cy="4530725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 rtl="0">
              <a:defRPr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It is the continuation of Femoral artery.</a:t>
            </a:r>
          </a:p>
          <a:p>
            <a:pPr algn="l" rtl="0">
              <a:defRPr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It enters the Popliteal 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fossa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through an opening in the </a:t>
            </a:r>
            <a:r>
              <a:rPr lang="en-US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Adductor </a:t>
            </a:r>
            <a:r>
              <a:rPr lang="en-US" sz="2800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magnus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8" name="Picture 2" descr="L:\Student Gray\6. Lower limb\F66122-006-f042.jp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/>
          <a:srcRect l="14687" r="14628" b="2873"/>
          <a:stretch>
            <a:fillRect/>
          </a:stretch>
        </p:blipFill>
        <p:spPr>
          <a:xfrm>
            <a:off x="838200" y="1676400"/>
            <a:ext cx="3581400" cy="4953000"/>
          </a:xfrm>
          <a:ln w="12700">
            <a:solidFill>
              <a:schemeClr val="tx1"/>
            </a:solidFill>
          </a:ln>
        </p:spPr>
      </p:pic>
      <p:cxnSp>
        <p:nvCxnSpPr>
          <p:cNvPr id="13" name="Straight Arrow Connector 12"/>
          <p:cNvCxnSpPr/>
          <p:nvPr/>
        </p:nvCxnSpPr>
        <p:spPr>
          <a:xfrm rot="5400000" flipH="1" flipV="1">
            <a:off x="2819400" y="5105400"/>
            <a:ext cx="158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1600200" y="5029200"/>
            <a:ext cx="1143000" cy="990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975</TotalTime>
  <Words>1282</Words>
  <Application>Microsoft Office PowerPoint</Application>
  <PresentationFormat>On-screen Show (4:3)</PresentationFormat>
  <Paragraphs>196</Paragraphs>
  <Slides>29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8" baseType="lpstr">
      <vt:lpstr>Arial</vt:lpstr>
      <vt:lpstr>Calibri</vt:lpstr>
      <vt:lpstr>Constantia</vt:lpstr>
      <vt:lpstr>Majalla UI</vt:lpstr>
      <vt:lpstr>Times New Roman</vt:lpstr>
      <vt:lpstr>Traditional Arabic</vt:lpstr>
      <vt:lpstr>Wingdings</vt:lpstr>
      <vt:lpstr>Wingdings 2</vt:lpstr>
      <vt:lpstr>Flow</vt:lpstr>
      <vt:lpstr>Vasculature of LL</vt:lpstr>
      <vt:lpstr>Objectives</vt:lpstr>
      <vt:lpstr>Femoral Artery</vt:lpstr>
      <vt:lpstr>Relations</vt:lpstr>
      <vt:lpstr> Femoral Artery   &amp; femoral Vein </vt:lpstr>
      <vt:lpstr>Branches of Femoral Artery </vt:lpstr>
      <vt:lpstr>Profunda Femoris Artery </vt:lpstr>
      <vt:lpstr>Branches</vt:lpstr>
      <vt:lpstr>Popliteal Artery</vt:lpstr>
      <vt:lpstr>Relations &amp; Branches</vt:lpstr>
      <vt:lpstr>Anterior Tibial Artery</vt:lpstr>
      <vt:lpstr>Dorsalis Pedis Artery</vt:lpstr>
      <vt:lpstr>Dorsalis Pedis Artery</vt:lpstr>
      <vt:lpstr>PosteriorTibial Artery</vt:lpstr>
      <vt:lpstr>PosteriorTibial Artery</vt:lpstr>
      <vt:lpstr>Branches of PosteriorTibial Artery</vt:lpstr>
      <vt:lpstr>Medial  Plantar Artery</vt:lpstr>
      <vt:lpstr>Lateral Plantar Artery</vt:lpstr>
      <vt:lpstr>Arterial Anastomosis</vt:lpstr>
      <vt:lpstr>PowerPoint Presentation</vt:lpstr>
      <vt:lpstr>Where to Feel the  Peripheral  Arterial  Pulse ?</vt:lpstr>
      <vt:lpstr>Veins of LL</vt:lpstr>
      <vt:lpstr>Superficial veins</vt:lpstr>
      <vt:lpstr>Great Saphenous Vein</vt:lpstr>
      <vt:lpstr>Small Saphenous Vein</vt:lpstr>
      <vt:lpstr>Deep Veins</vt:lpstr>
      <vt:lpstr>Venae Comitantes</vt:lpstr>
      <vt:lpstr>Perforating Veins</vt:lpstr>
      <vt:lpstr>PowerPoint Presentation</vt:lpstr>
    </vt:vector>
  </TitlesOfParts>
  <Company> 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Vasculature of lower limb</dc:title>
  <dc:creator>Dr. Raeesa</dc:creator>
  <cp:lastModifiedBy>ESSAM</cp:lastModifiedBy>
  <cp:revision>133</cp:revision>
  <dcterms:created xsi:type="dcterms:W3CDTF">2011-01-10T10:41:21Z</dcterms:created>
  <dcterms:modified xsi:type="dcterms:W3CDTF">2015-12-14T10:50:15Z</dcterms:modified>
</cp:coreProperties>
</file>