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98" r:id="rId12"/>
    <p:sldId id="303" r:id="rId13"/>
    <p:sldId id="302" r:id="rId14"/>
    <p:sldId id="26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293" autoAdjust="0"/>
  </p:normalViewPr>
  <p:slideViewPr>
    <p:cSldViewPr>
      <p:cViewPr varScale="1">
        <p:scale>
          <a:sx n="77" d="100"/>
          <a:sy n="77" d="100"/>
        </p:scale>
        <p:origin x="-3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7C798-3429-42D3-9514-DEBE69C4ACF3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4267200"/>
            <a:ext cx="5334000" cy="2209800"/>
          </a:xfrm>
          <a:solidFill>
            <a:srgbClr val="FFFF00"/>
          </a:solidFill>
        </p:spPr>
        <p:txBody>
          <a:bodyPr>
            <a:normAutofit fontScale="77500" lnSpcReduction="20000"/>
          </a:bodyPr>
          <a:lstStyle/>
          <a:p>
            <a:pPr algn="l"/>
            <a:r>
              <a:rPr lang="en-US" sz="3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Prof. Ahmed </a:t>
            </a:r>
            <a:r>
              <a:rPr lang="en-US" sz="34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Fathalla</a:t>
            </a:r>
            <a:r>
              <a:rPr lang="en-US" sz="3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4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Ibrahim</a:t>
            </a:r>
            <a:endParaRPr lang="en-US" sz="3400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sz="3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Professor of Anatomy</a:t>
            </a:r>
          </a:p>
          <a:p>
            <a:pPr algn="l"/>
            <a:r>
              <a:rPr lang="en-US" sz="3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College of Medicine</a:t>
            </a:r>
          </a:p>
          <a:p>
            <a:pPr algn="l"/>
            <a:r>
              <a:rPr lang="en-US" sz="3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King </a:t>
            </a:r>
            <a:r>
              <a:rPr lang="en-US" sz="34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Saud</a:t>
            </a:r>
            <a:r>
              <a:rPr lang="en-US" sz="3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University</a:t>
            </a:r>
          </a:p>
          <a:p>
            <a:pPr algn="l"/>
            <a:r>
              <a:rPr lang="en-US" sz="3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E-mail</a:t>
            </a:r>
            <a:r>
              <a:rPr lang="en-US" sz="3400" b="1" i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3400" b="1" i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ahmedfathala@gmail.com</a:t>
            </a:r>
            <a:endParaRPr lang="en-US" sz="3400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3429001"/>
          </a:xfr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>
            <a:normAutofit fontScale="90000"/>
          </a:bodyPr>
          <a:lstStyle/>
          <a:p>
            <a:r>
              <a:rPr lang="en-US" sz="10700" b="1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MUSCLES OF BACK </a:t>
            </a:r>
            <a:r>
              <a:rPr lang="en-US" sz="7300" b="1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7300" b="1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0066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/>
            </a:r>
            <a:br>
              <a:rPr lang="en-US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0066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7200" y="0"/>
            <a:ext cx="4495800" cy="10668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MUSCULAR TRIANGLES OF BACK</a:t>
            </a:r>
            <a:endParaRPr 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152400"/>
            <a:ext cx="3733800" cy="6705600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sz="34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Auscultatory</a:t>
            </a:r>
            <a:r>
              <a:rPr lang="en-US" sz="3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Triangle: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100" b="1" dirty="0" smtClean="0">
                <a:solidFill>
                  <a:srgbClr val="0070C0"/>
                </a:solidFill>
              </a:rPr>
              <a:t>Site  on back where </a:t>
            </a:r>
            <a:r>
              <a:rPr lang="en-US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breath sounds are most easily heard </a:t>
            </a:r>
            <a:r>
              <a:rPr lang="en-US" sz="3100" b="1" dirty="0" smtClean="0">
                <a:solidFill>
                  <a:srgbClr val="0070C0"/>
                </a:solidFill>
              </a:rPr>
              <a:t>with a stethoscope.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1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Boundaries:</a:t>
            </a:r>
            <a:r>
              <a:rPr lang="en-US" sz="3100" b="1" dirty="0" smtClean="0">
                <a:solidFill>
                  <a:srgbClr val="0070C0"/>
                </a:solidFill>
              </a:rPr>
              <a:t> </a:t>
            </a:r>
            <a:r>
              <a:rPr lang="en-US" sz="3100" b="1" dirty="0" err="1" smtClean="0">
                <a:solidFill>
                  <a:srgbClr val="0070C0"/>
                </a:solidFill>
              </a:rPr>
              <a:t>latissimus</a:t>
            </a:r>
            <a:r>
              <a:rPr lang="en-US" sz="3100" b="1" dirty="0" smtClean="0">
                <a:solidFill>
                  <a:srgbClr val="0070C0"/>
                </a:solidFill>
              </a:rPr>
              <a:t> </a:t>
            </a:r>
            <a:r>
              <a:rPr lang="en-US" sz="3100" b="1" dirty="0" err="1" smtClean="0">
                <a:solidFill>
                  <a:srgbClr val="0070C0"/>
                </a:solidFill>
              </a:rPr>
              <a:t>dorsi</a:t>
            </a:r>
            <a:r>
              <a:rPr lang="en-US" sz="3100" b="1" dirty="0" smtClean="0">
                <a:solidFill>
                  <a:srgbClr val="0070C0"/>
                </a:solidFill>
              </a:rPr>
              <a:t>, </a:t>
            </a:r>
            <a:r>
              <a:rPr lang="en-US" sz="3100" b="1" dirty="0" err="1" smtClean="0">
                <a:solidFill>
                  <a:srgbClr val="0070C0"/>
                </a:solidFill>
              </a:rPr>
              <a:t>trapezius</a:t>
            </a:r>
            <a:r>
              <a:rPr lang="en-US" sz="3100" b="1" dirty="0" smtClean="0">
                <a:solidFill>
                  <a:srgbClr val="0070C0"/>
                </a:solidFill>
              </a:rPr>
              <a:t>, and medial border of scapula.</a:t>
            </a:r>
          </a:p>
          <a:p>
            <a:pPr>
              <a:buFont typeface="Wingdings" pitchFamily="2" charset="2"/>
              <a:buChar char="q"/>
            </a:pPr>
            <a:r>
              <a:rPr lang="en-US" sz="3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Lumbar Triangle: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100" b="1" dirty="0" smtClean="0">
                <a:solidFill>
                  <a:srgbClr val="0070C0"/>
                </a:solidFill>
              </a:rPr>
              <a:t>Site where </a:t>
            </a:r>
            <a:r>
              <a:rPr lang="en-US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pus may emerge from the abdominal wall</a:t>
            </a:r>
            <a:r>
              <a:rPr lang="en-US" sz="3100" b="1" dirty="0" smtClean="0">
                <a:solidFill>
                  <a:srgbClr val="0070C0"/>
                </a:solidFill>
              </a:rPr>
              <a:t>.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1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Boundaries : </a:t>
            </a:r>
            <a:r>
              <a:rPr lang="en-US" sz="3100" b="1" dirty="0" err="1" smtClean="0">
                <a:solidFill>
                  <a:srgbClr val="0070C0"/>
                </a:solidFill>
              </a:rPr>
              <a:t>latissimus</a:t>
            </a:r>
            <a:r>
              <a:rPr lang="en-US" sz="3100" b="1" dirty="0" smtClean="0">
                <a:solidFill>
                  <a:srgbClr val="0070C0"/>
                </a:solidFill>
              </a:rPr>
              <a:t> </a:t>
            </a:r>
            <a:r>
              <a:rPr lang="en-US" sz="3100" b="1" dirty="0" err="1" smtClean="0">
                <a:solidFill>
                  <a:srgbClr val="0070C0"/>
                </a:solidFill>
              </a:rPr>
              <a:t>dorsi</a:t>
            </a:r>
            <a:r>
              <a:rPr lang="en-US" sz="3100" b="1" dirty="0" smtClean="0">
                <a:solidFill>
                  <a:srgbClr val="0070C0"/>
                </a:solidFill>
              </a:rPr>
              <a:t>, posterior border of external oblique muscle of the abdomen, and iliac crest.</a:t>
            </a:r>
          </a:p>
          <a:p>
            <a:endParaRPr lang="en-US" dirty="0"/>
          </a:p>
        </p:txBody>
      </p:sp>
      <p:pic>
        <p:nvPicPr>
          <p:cNvPr id="5" name="Picture 2" descr="C:\Documents and Settings\Free User\My Documents\My Pictures\back-muscl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9946" r="5553"/>
          <a:stretch>
            <a:fillRect/>
          </a:stretch>
        </p:blipFill>
        <p:spPr>
          <a:xfrm>
            <a:off x="3733800" y="1066800"/>
            <a:ext cx="5410200" cy="4648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Isosceles Triangle 12"/>
          <p:cNvSpPr/>
          <p:nvPr/>
        </p:nvSpPr>
        <p:spPr>
          <a:xfrm>
            <a:off x="6019800" y="3200400"/>
            <a:ext cx="152400" cy="152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/>
          <p:cNvSpPr/>
          <p:nvPr/>
        </p:nvSpPr>
        <p:spPr>
          <a:xfrm>
            <a:off x="5867400" y="4572000"/>
            <a:ext cx="76200" cy="152400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/>
          <p:cNvSpPr/>
          <p:nvPr/>
        </p:nvSpPr>
        <p:spPr>
          <a:xfrm>
            <a:off x="3505200" y="228600"/>
            <a:ext cx="228600" cy="228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7"/>
          <p:cNvSpPr/>
          <p:nvPr/>
        </p:nvSpPr>
        <p:spPr>
          <a:xfrm>
            <a:off x="2819400" y="3048000"/>
            <a:ext cx="228600" cy="228600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5638800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sz="41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 MUSCLES: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b="1" i="1" u="sng" dirty="0" smtClean="0">
                <a:solidFill>
                  <a:srgbClr val="7030A0"/>
                </a:solidFill>
              </a:rPr>
              <a:t>Deep group</a:t>
            </a:r>
            <a:r>
              <a:rPr lang="en-US" sz="3600" b="1" i="1" dirty="0" smtClean="0">
                <a:solidFill>
                  <a:srgbClr val="7030A0"/>
                </a:solidFill>
              </a:rPr>
              <a:t>: </a:t>
            </a:r>
            <a:r>
              <a:rPr lang="en-US" sz="3600" b="1" i="1" dirty="0" smtClean="0">
                <a:solidFill>
                  <a:srgbClr val="0070C0"/>
                </a:solidFill>
              </a:rPr>
              <a:t>attached to &amp; </a:t>
            </a:r>
            <a:r>
              <a:rPr lang="en-US" sz="3600" b="1" dirty="0" smtClean="0">
                <a:solidFill>
                  <a:srgbClr val="0070C0"/>
                </a:solidFill>
              </a:rPr>
              <a:t>moves vertebral column, supplied by posterior </a:t>
            </a:r>
            <a:r>
              <a:rPr lang="en-US" sz="3600" b="1" dirty="0" err="1" smtClean="0">
                <a:solidFill>
                  <a:srgbClr val="0070C0"/>
                </a:solidFill>
              </a:rPr>
              <a:t>rami</a:t>
            </a:r>
            <a:r>
              <a:rPr lang="en-US" sz="3600" b="1" dirty="0" smtClean="0">
                <a:solidFill>
                  <a:srgbClr val="0070C0"/>
                </a:solidFill>
              </a:rPr>
              <a:t> of spinal nerves.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b="1" i="1" u="sng" dirty="0" smtClean="0">
                <a:solidFill>
                  <a:srgbClr val="7030A0"/>
                </a:solidFill>
              </a:rPr>
              <a:t>Intermediate group</a:t>
            </a:r>
            <a:r>
              <a:rPr lang="en-US" sz="3600" b="1" i="1" dirty="0" smtClean="0">
                <a:solidFill>
                  <a:srgbClr val="7030A0"/>
                </a:solidFill>
              </a:rPr>
              <a:t>: </a:t>
            </a:r>
            <a:r>
              <a:rPr lang="en-US" sz="3600" b="1" i="1" dirty="0" smtClean="0">
                <a:solidFill>
                  <a:srgbClr val="0070C0"/>
                </a:solidFill>
              </a:rPr>
              <a:t>attached to &amp; </a:t>
            </a:r>
            <a:r>
              <a:rPr lang="en-US" sz="3600" b="1" dirty="0" smtClean="0">
                <a:solidFill>
                  <a:srgbClr val="0070C0"/>
                </a:solidFill>
              </a:rPr>
              <a:t>moves ribs, supplied by anterior </a:t>
            </a:r>
            <a:r>
              <a:rPr lang="en-US" sz="3600" b="1" dirty="0" err="1" smtClean="0">
                <a:solidFill>
                  <a:srgbClr val="0070C0"/>
                </a:solidFill>
              </a:rPr>
              <a:t>rami</a:t>
            </a:r>
            <a:r>
              <a:rPr lang="en-US" sz="3600" b="1" dirty="0" smtClean="0">
                <a:solidFill>
                  <a:srgbClr val="0070C0"/>
                </a:solidFill>
              </a:rPr>
              <a:t> of spinal nerves.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b="1" i="1" u="sng" dirty="0" smtClean="0">
                <a:solidFill>
                  <a:srgbClr val="7030A0"/>
                </a:solidFill>
              </a:rPr>
              <a:t>Superficial group</a:t>
            </a:r>
            <a:r>
              <a:rPr lang="en-US" sz="3600" b="1" i="1" dirty="0" smtClean="0">
                <a:solidFill>
                  <a:srgbClr val="7030A0"/>
                </a:solidFill>
              </a:rPr>
              <a:t>: </a:t>
            </a:r>
          </a:p>
          <a:p>
            <a:pPr marL="514350" indent="-514350">
              <a:buNone/>
            </a:pPr>
            <a:r>
              <a:rPr lang="en-US" sz="3600" b="1" i="1" dirty="0" smtClean="0">
                <a:solidFill>
                  <a:srgbClr val="7030A0"/>
                </a:solidFill>
              </a:rPr>
              <a:t>	</a:t>
            </a:r>
            <a:r>
              <a:rPr lang="en-US" sz="3600" b="1" i="1" dirty="0" smtClean="0">
                <a:solidFill>
                  <a:srgbClr val="0070C0"/>
                </a:solidFill>
              </a:rPr>
              <a:t>-</a:t>
            </a:r>
            <a:r>
              <a:rPr lang="en-US" sz="3600" b="1" i="1" dirty="0" smtClean="0">
                <a:solidFill>
                  <a:srgbClr val="7030A0"/>
                </a:solidFill>
              </a:rPr>
              <a:t> </a:t>
            </a:r>
            <a:r>
              <a:rPr lang="en-US" sz="3600" b="1" u="sng" dirty="0" smtClean="0">
                <a:solidFill>
                  <a:srgbClr val="0070C0"/>
                </a:solidFill>
              </a:rPr>
              <a:t>Origin</a:t>
            </a:r>
            <a:r>
              <a:rPr lang="en-US" sz="3600" b="1" dirty="0" smtClean="0">
                <a:solidFill>
                  <a:srgbClr val="0070C0"/>
                </a:solidFill>
              </a:rPr>
              <a:t>: vertebral column. </a:t>
            </a:r>
          </a:p>
          <a:p>
            <a:pPr marL="514350" indent="-514350">
              <a:buNone/>
            </a:pPr>
            <a:r>
              <a:rPr lang="en-US" sz="3600" b="1" dirty="0" smtClean="0">
                <a:solidFill>
                  <a:srgbClr val="0070C0"/>
                </a:solidFill>
              </a:rPr>
              <a:t>	- </a:t>
            </a:r>
            <a:r>
              <a:rPr lang="en-US" sz="3600" b="1" u="sng" dirty="0" smtClean="0">
                <a:solidFill>
                  <a:srgbClr val="0070C0"/>
                </a:solidFill>
              </a:rPr>
              <a:t>Insertion</a:t>
            </a:r>
            <a:r>
              <a:rPr lang="en-US" sz="3600" b="1" dirty="0" smtClean="0">
                <a:solidFill>
                  <a:srgbClr val="0070C0"/>
                </a:solidFill>
              </a:rPr>
              <a:t>: scapula </a:t>
            </a:r>
            <a:r>
              <a:rPr lang="en-US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(EXCEPT </a:t>
            </a:r>
            <a:r>
              <a:rPr lang="en-US" sz="36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latissimus</a:t>
            </a:r>
            <a:r>
              <a:rPr lang="en-US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dorsi</a:t>
            </a:r>
            <a:r>
              <a:rPr lang="en-US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36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humerus</a:t>
            </a:r>
            <a:r>
              <a:rPr lang="en-US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</a:p>
          <a:p>
            <a:pPr marL="514350" indent="-514350">
              <a:buNone/>
            </a:pPr>
            <a:r>
              <a:rPr lang="en-US" sz="3600" b="1" dirty="0" smtClean="0">
                <a:solidFill>
                  <a:srgbClr val="0070C0"/>
                </a:solidFill>
              </a:rPr>
              <a:t>	- </a:t>
            </a:r>
            <a:r>
              <a:rPr lang="en-US" sz="3600" b="1" u="sng" dirty="0" smtClean="0">
                <a:solidFill>
                  <a:srgbClr val="0070C0"/>
                </a:solidFill>
              </a:rPr>
              <a:t>Action</a:t>
            </a:r>
            <a:r>
              <a:rPr lang="en-US" sz="3600" b="1" dirty="0" smtClean="0">
                <a:solidFill>
                  <a:srgbClr val="0070C0"/>
                </a:solidFill>
              </a:rPr>
              <a:t>: moves scapula </a:t>
            </a:r>
            <a:r>
              <a:rPr lang="en-US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(EXCEPT </a:t>
            </a:r>
            <a:r>
              <a:rPr lang="en-US" sz="36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latissimus</a:t>
            </a:r>
            <a:r>
              <a:rPr lang="en-US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dorsi</a:t>
            </a:r>
            <a:r>
              <a:rPr lang="en-US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moves </a:t>
            </a:r>
            <a:r>
              <a:rPr lang="en-US" sz="36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humerus</a:t>
            </a:r>
            <a:r>
              <a:rPr lang="en-US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  <a:endParaRPr lang="en-US" sz="36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r>
              <a:rPr lang="en-US" sz="3600" b="1" dirty="0" smtClean="0">
                <a:solidFill>
                  <a:srgbClr val="0070C0"/>
                </a:solidFill>
              </a:rPr>
              <a:t>	- </a:t>
            </a:r>
            <a:r>
              <a:rPr lang="en-US" sz="3600" b="1" u="sng" dirty="0" smtClean="0">
                <a:solidFill>
                  <a:srgbClr val="0070C0"/>
                </a:solidFill>
              </a:rPr>
              <a:t>Nerve supply</a:t>
            </a:r>
            <a:r>
              <a:rPr lang="en-US" sz="3600" b="1" dirty="0" smtClean="0">
                <a:solidFill>
                  <a:srgbClr val="0070C0"/>
                </a:solidFill>
              </a:rPr>
              <a:t>: anterior </a:t>
            </a:r>
            <a:r>
              <a:rPr lang="en-US" sz="3600" b="1" dirty="0" err="1" smtClean="0">
                <a:solidFill>
                  <a:srgbClr val="0070C0"/>
                </a:solidFill>
              </a:rPr>
              <a:t>rami</a:t>
            </a:r>
            <a:r>
              <a:rPr lang="en-US" sz="3600" b="1" dirty="0" smtClean="0">
                <a:solidFill>
                  <a:srgbClr val="0070C0"/>
                </a:solidFill>
              </a:rPr>
              <a:t> of spinal nerves through brachial plexus </a:t>
            </a:r>
            <a:r>
              <a:rPr lang="en-US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(EXCEPT </a:t>
            </a:r>
            <a:r>
              <a:rPr lang="en-US" sz="36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trapezius</a:t>
            </a:r>
            <a:r>
              <a:rPr lang="en-US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11</a:t>
            </a:r>
            <a:r>
              <a:rPr lang="en-US" sz="3600" b="1" baseline="30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cranial nerve).</a:t>
            </a:r>
          </a:p>
          <a:p>
            <a:pPr marL="514350" indent="-514350">
              <a:buNone/>
            </a:pP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Which one of the following muscles of back that </a:t>
            </a:r>
            <a:r>
              <a:rPr lang="en-US" b="1" u="sng" dirty="0" smtClean="0">
                <a:solidFill>
                  <a:schemeClr val="accent6">
                    <a:lumMod val="75000"/>
                  </a:schemeClr>
                </a:solidFill>
              </a:rPr>
              <a:t>rotates the </a:t>
            </a:r>
            <a:r>
              <a:rPr lang="en-US" b="1" u="sng" dirty="0" err="1" smtClean="0">
                <a:solidFill>
                  <a:schemeClr val="accent6">
                    <a:lumMod val="75000"/>
                  </a:schemeClr>
                </a:solidFill>
              </a:rPr>
              <a:t>humerus</a:t>
            </a:r>
            <a:r>
              <a:rPr lang="en-US" b="1" u="sng" dirty="0" smtClean="0">
                <a:solidFill>
                  <a:schemeClr val="accent6">
                    <a:lumMod val="75000"/>
                  </a:schemeClr>
                </a:solidFill>
              </a:rPr>
              <a:t> medially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Trapezius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Latissimus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dorsi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Rhomboid major.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Serratus</a:t>
            </a:r>
            <a:r>
              <a:rPr lang="en-US" b="1" dirty="0" smtClean="0">
                <a:solidFill>
                  <a:srgbClr val="0070C0"/>
                </a:solidFill>
              </a:rPr>
              <a:t> posterior superior.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4724400" y="3505200"/>
            <a:ext cx="609600" cy="2286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Regarding </a:t>
            </a:r>
            <a:r>
              <a:rPr lang="en-US" b="1" u="sng" dirty="0" smtClean="0">
                <a:solidFill>
                  <a:schemeClr val="accent6">
                    <a:lumMod val="75000"/>
                  </a:schemeClr>
                </a:solidFill>
              </a:rPr>
              <a:t>back muscles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, which one of the following statements is correct?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All back muscles are supplied by posterior </a:t>
            </a:r>
            <a:r>
              <a:rPr lang="en-US" b="1" dirty="0" err="1" smtClean="0">
                <a:solidFill>
                  <a:srgbClr val="0070C0"/>
                </a:solidFill>
              </a:rPr>
              <a:t>rami</a:t>
            </a:r>
            <a:r>
              <a:rPr lang="en-US" b="1" dirty="0" smtClean="0">
                <a:solidFill>
                  <a:srgbClr val="0070C0"/>
                </a:solidFill>
              </a:rPr>
              <a:t> of spinal nerves.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Muscles of intermediate group move vertebral column.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Muscles of superficial group are involved in upper limb movements.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Muscles of deep group serve respiratory functions.</a:t>
            </a:r>
          </a:p>
          <a:p>
            <a:pPr marL="514350" indent="-514350">
              <a:buFont typeface="+mj-lt"/>
              <a:buAutoNum type="arabicPeriod"/>
            </a:pPr>
            <a:endParaRPr lang="en-US" b="1" dirty="0" smtClean="0">
              <a:solidFill>
                <a:srgbClr val="0070C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US" b="1" dirty="0" smtClean="0">
              <a:solidFill>
                <a:srgbClr val="0070C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5638800" y="4953000"/>
            <a:ext cx="762000" cy="2286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2" descr="C:\Program Files\Microsoft Office\MEDIA\CAGCAT10\j0281904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8229600" cy="6172200"/>
          </a:xfrm>
          <a:prstGeom prst="rect">
            <a:avLst/>
          </a:prstGeom>
          <a:ln w="1905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2" name="Rectangle 11"/>
          <p:cNvSpPr/>
          <p:nvPr/>
        </p:nvSpPr>
        <p:spPr>
          <a:xfrm>
            <a:off x="1447800" y="2514600"/>
            <a:ext cx="6477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  <a:cs typeface="Times New Roman" pitchFamily="18" charset="0"/>
              </a:rPr>
              <a:t>THANK YOU</a:t>
            </a:r>
            <a:endParaRPr lang="en-US" sz="8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44562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</a:t>
            </a:r>
            <a:endParaRPr lang="en-US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715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35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the end of the lecture, students should be able to:</a:t>
            </a:r>
          </a:p>
          <a:p>
            <a:pPr lvl="0">
              <a:buFont typeface="Wingdings" pitchFamily="2" charset="2"/>
              <a:buChar char="§"/>
            </a:pPr>
            <a:r>
              <a:rPr lang="en-US" b="1" i="1" dirty="0" smtClean="0">
                <a:solidFill>
                  <a:srgbClr val="0070C0"/>
                </a:solidFill>
              </a:rPr>
              <a:t>Distinguish between 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different groups of back muscles.</a:t>
            </a:r>
          </a:p>
          <a:p>
            <a:pPr lvl="0">
              <a:buFont typeface="Wingdings" pitchFamily="2" charset="2"/>
              <a:buChar char="§"/>
            </a:pPr>
            <a:r>
              <a:rPr lang="en-US" b="1" i="1" dirty="0" smtClean="0">
                <a:solidFill>
                  <a:srgbClr val="0070C0"/>
                </a:solidFill>
              </a:rPr>
              <a:t>Compare between groups of back muscles as regard their nerve supply and action.</a:t>
            </a:r>
          </a:p>
          <a:p>
            <a:pPr lvl="0">
              <a:buFont typeface="Wingdings" pitchFamily="2" charset="2"/>
              <a:buChar char="§"/>
            </a:pPr>
            <a:r>
              <a:rPr lang="en-US" b="1" i="1" dirty="0" smtClean="0">
                <a:solidFill>
                  <a:srgbClr val="0070C0"/>
                </a:solidFill>
              </a:rPr>
              <a:t>List the back muscles of each group.</a:t>
            </a:r>
          </a:p>
          <a:p>
            <a:pPr lvl="0">
              <a:buFont typeface="Wingdings" pitchFamily="2" charset="2"/>
              <a:buChar char="§"/>
            </a:pPr>
            <a:r>
              <a:rPr lang="en-US" b="1" i="1" dirty="0" smtClean="0">
                <a:solidFill>
                  <a:srgbClr val="0070C0"/>
                </a:solidFill>
              </a:rPr>
              <a:t>Describe the attachments of each muscle of the superficial group, as well as, its nerve supply and action.</a:t>
            </a:r>
          </a:p>
          <a:p>
            <a:pPr lvl="0">
              <a:buFont typeface="Wingdings" pitchFamily="2" charset="2"/>
              <a:buChar char="§"/>
            </a:pPr>
            <a:r>
              <a:rPr lang="en-US" b="1" i="1" dirty="0" smtClean="0">
                <a:solidFill>
                  <a:srgbClr val="0070C0"/>
                </a:solidFill>
              </a:rPr>
              <a:t>Describe the triangles of back and their clinical significance.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 MUSCLES</a:t>
            </a:r>
            <a:endParaRPr lang="en-US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816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They are organized into 3 groups: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Deep group </a:t>
            </a:r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intrinsic muscles</a:t>
            </a:r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):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 in the back,</a:t>
            </a:r>
            <a:r>
              <a:rPr lang="en-US" b="1" dirty="0" smtClean="0">
                <a:solidFill>
                  <a:srgbClr val="0070C0"/>
                </a:solidFill>
              </a:rPr>
              <a:t> supplied by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posterior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rami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of spinal nerves,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attached to &amp; move vertebral column &amp; head.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Intermediate group: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attached to ribs</a:t>
            </a:r>
            <a:r>
              <a:rPr lang="en-US" b="1" dirty="0" smtClean="0">
                <a:solidFill>
                  <a:srgbClr val="0070C0"/>
                </a:solidFill>
              </a:rPr>
              <a:t>,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may serve respiratory functions.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Superficial group: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attached to &amp; involved in movements of upper limb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>
              <a:buNone/>
            </a:pP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</a:rPr>
              <a:t>N.B.: Both intermediate &amp; superficial groups are called </a:t>
            </a:r>
            <a: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b="1" i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extrinsic muscles</a:t>
            </a:r>
            <a:r>
              <a:rPr lang="en-US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</a:t>
            </a: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</a:rPr>
              <a:t>: </a:t>
            </a: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 develop in the back</a:t>
            </a: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</a:rPr>
              <a:t>, supplied by </a:t>
            </a: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anterior </a:t>
            </a:r>
            <a:r>
              <a:rPr lang="en-US" b="1" i="1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rami</a:t>
            </a: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</a:rPr>
              <a:t>of spinal nerves. </a:t>
            </a:r>
          </a:p>
          <a:p>
            <a:pPr>
              <a:buFont typeface="Wingdings" pitchFamily="2" charset="2"/>
              <a:buChar char="q"/>
            </a:pPr>
            <a:endParaRPr lang="en-US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14300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DEEP GROUP OF BACK MUSCLES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447800"/>
            <a:ext cx="4800600" cy="52578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They </a:t>
            </a:r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extend from sacrum to skull.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They include </a:t>
            </a:r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extensors and rotators of head &amp; vertebral column.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Their tone is responsible for </a:t>
            </a:r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maintenance of normal curve of  vertebral column.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The </a:t>
            </a:r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largest muscle </a:t>
            </a:r>
            <a:r>
              <a:rPr lang="en-US" b="1" dirty="0" smtClean="0">
                <a:solidFill>
                  <a:srgbClr val="0070C0"/>
                </a:solidFill>
              </a:rPr>
              <a:t>of this group is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“erector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spinae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</a:t>
            </a:r>
            <a:r>
              <a:rPr lang="en-US" b="1" dirty="0" smtClean="0">
                <a:solidFill>
                  <a:srgbClr val="0070C0"/>
                </a:solidFill>
              </a:rPr>
              <a:t>which is formed of 3 vertical columns (</a:t>
            </a:r>
            <a:r>
              <a:rPr lang="en-US" b="1" i="1" dirty="0" smtClean="0">
                <a:solidFill>
                  <a:srgbClr val="0070C0"/>
                </a:solidFill>
              </a:rPr>
              <a:t>from lateral to medial: </a:t>
            </a:r>
            <a:r>
              <a:rPr lang="en-US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iliocostalis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longissimus</a:t>
            </a: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 </a:t>
            </a:r>
            <a:r>
              <a:rPr lang="en-US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spinalis</a:t>
            </a:r>
            <a:r>
              <a:rPr lang="en-US" b="1" dirty="0" smtClean="0">
                <a:solidFill>
                  <a:srgbClr val="0070C0"/>
                </a:solidFill>
              </a:rPr>
              <a:t>)</a:t>
            </a:r>
            <a:r>
              <a:rPr lang="en-US" b="1" dirty="0">
                <a:solidFill>
                  <a:srgbClr val="0070C0"/>
                </a:solidFill>
              </a:rPr>
              <a:t>.</a:t>
            </a:r>
            <a:endParaRPr lang="en-US" b="1" dirty="0" smtClean="0">
              <a:solidFill>
                <a:srgbClr val="0070C0"/>
              </a:solidFill>
            </a:endParaRPr>
          </a:p>
        </p:txBody>
      </p:sp>
      <p:pic>
        <p:nvPicPr>
          <p:cNvPr id="5" name="Content Placeholder 4" descr="F66122-002-f04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29200" y="1447800"/>
            <a:ext cx="3887083" cy="5181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Up Arrow 5"/>
          <p:cNvSpPr/>
          <p:nvPr/>
        </p:nvSpPr>
        <p:spPr>
          <a:xfrm>
            <a:off x="5181600" y="4267200"/>
            <a:ext cx="152400" cy="228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Up Arrow 10"/>
          <p:cNvSpPr/>
          <p:nvPr/>
        </p:nvSpPr>
        <p:spPr>
          <a:xfrm>
            <a:off x="5181600" y="3962400"/>
            <a:ext cx="152400" cy="152400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5257800" y="3352800"/>
            <a:ext cx="152400" cy="228600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INTERMEDIATE GROUP OF BACK MUSCLES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4648200" cy="502920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is separated from the deep group by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thoracolumbar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fascia.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Serratus</a:t>
            </a:r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posterior superior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i="1" dirty="0" smtClean="0">
                <a:solidFill>
                  <a:srgbClr val="0070C0"/>
                </a:solidFill>
              </a:rPr>
              <a:t>(rib elevator).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Serratus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posterior inferior </a:t>
            </a:r>
            <a:r>
              <a:rPr lang="en-US" b="1" i="1" dirty="0" smtClean="0">
                <a:solidFill>
                  <a:srgbClr val="0070C0"/>
                </a:solidFill>
              </a:rPr>
              <a:t>(rib depressor).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Nerve supply: </a:t>
            </a:r>
            <a:r>
              <a:rPr lang="en-US" b="1" dirty="0" smtClean="0">
                <a:solidFill>
                  <a:srgbClr val="0070C0"/>
                </a:solidFill>
              </a:rPr>
              <a:t>anterior </a:t>
            </a:r>
            <a:r>
              <a:rPr lang="en-US" b="1" dirty="0" err="1" smtClean="0">
                <a:solidFill>
                  <a:srgbClr val="0070C0"/>
                </a:solidFill>
              </a:rPr>
              <a:t>rami</a:t>
            </a:r>
            <a:r>
              <a:rPr lang="en-US" b="1" dirty="0" smtClean="0">
                <a:solidFill>
                  <a:srgbClr val="0070C0"/>
                </a:solidFill>
              </a:rPr>
              <a:t> of thoracic spinal nerves.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5" name="Content Placeholder 4" descr="F66122-002-f04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57800" y="1600200"/>
            <a:ext cx="3646383" cy="4876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Up Arrow 5"/>
          <p:cNvSpPr/>
          <p:nvPr/>
        </p:nvSpPr>
        <p:spPr>
          <a:xfrm>
            <a:off x="8153400" y="3048000"/>
            <a:ext cx="304800" cy="304800"/>
          </a:xfrm>
          <a:prstGeom prst="up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Up Arrow 6"/>
          <p:cNvSpPr/>
          <p:nvPr/>
        </p:nvSpPr>
        <p:spPr>
          <a:xfrm>
            <a:off x="8382000" y="4724400"/>
            <a:ext cx="304800" cy="304800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SUPRERFICIAL GROUP OF BACK MUSCLES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600200"/>
            <a:ext cx="4648200" cy="50292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MUSCLES CONNECTING </a:t>
            </a:r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VERTEBRAL COLUMN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</a:t>
            </a:r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SCAPULA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(move scapula through shoulder girdle joints):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dirty="0" err="1" smtClean="0">
                <a:solidFill>
                  <a:srgbClr val="0070C0"/>
                </a:solidFill>
              </a:rPr>
              <a:t>Trapezius</a:t>
            </a:r>
            <a:r>
              <a:rPr lang="en-US" b="1" i="1" dirty="0" smtClean="0">
                <a:solidFill>
                  <a:srgbClr val="0070C0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dirty="0" err="1" smtClean="0">
                <a:solidFill>
                  <a:srgbClr val="0070C0"/>
                </a:solidFill>
              </a:rPr>
              <a:t>Levator</a:t>
            </a:r>
            <a:r>
              <a:rPr lang="en-US" b="1" i="1" dirty="0" smtClean="0">
                <a:solidFill>
                  <a:srgbClr val="0070C0"/>
                </a:solidFill>
              </a:rPr>
              <a:t> scapulae.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dirty="0" smtClean="0">
                <a:solidFill>
                  <a:srgbClr val="0070C0"/>
                </a:solidFill>
              </a:rPr>
              <a:t>Rhomboid minor.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dirty="0" smtClean="0">
                <a:solidFill>
                  <a:srgbClr val="0070C0"/>
                </a:solidFill>
              </a:rPr>
              <a:t>Rhomboid major.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MUSCLE CONNECTING </a:t>
            </a:r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VERTEBRAL COLUMN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</a:t>
            </a:r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HUMERUS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(move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humerus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through shoulder joint):</a:t>
            </a: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	</a:t>
            </a:r>
            <a:r>
              <a:rPr lang="en-US" b="1" i="1" dirty="0" err="1" smtClean="0">
                <a:solidFill>
                  <a:srgbClr val="0070C0"/>
                </a:solidFill>
              </a:rPr>
              <a:t>Latissimus</a:t>
            </a:r>
            <a:r>
              <a:rPr lang="en-US" b="1" i="1" dirty="0" smtClean="0">
                <a:solidFill>
                  <a:srgbClr val="0070C0"/>
                </a:solidFill>
              </a:rPr>
              <a:t> </a:t>
            </a:r>
            <a:r>
              <a:rPr lang="en-US" b="1" i="1" dirty="0" err="1" smtClean="0">
                <a:solidFill>
                  <a:srgbClr val="0070C0"/>
                </a:solidFill>
              </a:rPr>
              <a:t>dorsi</a:t>
            </a:r>
            <a:r>
              <a:rPr lang="en-US" b="1" i="1" dirty="0" smtClean="0">
                <a:solidFill>
                  <a:srgbClr val="0070C0"/>
                </a:solidFill>
              </a:rPr>
              <a:t>.</a:t>
            </a:r>
            <a:endParaRPr lang="en-US" b="1" i="1" dirty="0">
              <a:solidFill>
                <a:srgbClr val="0070C0"/>
              </a:solidFill>
            </a:endParaRPr>
          </a:p>
        </p:txBody>
      </p:sp>
      <p:pic>
        <p:nvPicPr>
          <p:cNvPr id="5" name="Content Placeholder 4" descr="F66122-002-f04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29200" y="1676400"/>
            <a:ext cx="3890867" cy="4800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8001000" y="2590800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1</a:t>
            </a:r>
            <a:endParaRPr lang="en-US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943600" y="2667000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2</a:t>
            </a:r>
            <a:endParaRPr lang="en-US" sz="1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181600" y="3124200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3</a:t>
            </a:r>
            <a:endParaRPr lang="en-US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181600" y="3505200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4</a:t>
            </a:r>
            <a:endParaRPr lang="en-US" sz="1600" b="1" dirty="0"/>
          </a:p>
        </p:txBody>
      </p:sp>
      <p:sp>
        <p:nvSpPr>
          <p:cNvPr id="10" name="Up Arrow 9"/>
          <p:cNvSpPr/>
          <p:nvPr/>
        </p:nvSpPr>
        <p:spPr>
          <a:xfrm>
            <a:off x="8534400" y="4419600"/>
            <a:ext cx="228600" cy="304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274638"/>
            <a:ext cx="3810000" cy="944562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TRAPEZIUS 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381000"/>
            <a:ext cx="4648200" cy="632460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Origin: </a:t>
            </a:r>
            <a:r>
              <a:rPr lang="en-US" b="1" dirty="0" smtClean="0">
                <a:solidFill>
                  <a:srgbClr val="0070C0"/>
                </a:solidFill>
              </a:rPr>
              <a:t>Spines of cervical &amp; thoracic vertebrae</a:t>
            </a:r>
            <a:endParaRPr lang="en-US" b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Insertion: </a:t>
            </a:r>
            <a:r>
              <a:rPr lang="en-US" b="1" dirty="0" smtClean="0">
                <a:solidFill>
                  <a:srgbClr val="0070C0"/>
                </a:solidFill>
              </a:rPr>
              <a:t>lateral 1/3 of clavicle + </a:t>
            </a:r>
            <a:r>
              <a:rPr lang="en-US" b="1" dirty="0" err="1" smtClean="0">
                <a:solidFill>
                  <a:srgbClr val="0070C0"/>
                </a:solidFill>
              </a:rPr>
              <a:t>acromion</a:t>
            </a:r>
            <a:r>
              <a:rPr lang="en-US" b="1" dirty="0" smtClean="0">
                <a:solidFill>
                  <a:srgbClr val="0070C0"/>
                </a:solidFill>
              </a:rPr>
              <a:t> &amp; spine of scapula.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Action: </a:t>
            </a:r>
            <a:r>
              <a:rPr lang="en-US" b="1" dirty="0" smtClean="0">
                <a:solidFill>
                  <a:srgbClr val="0070C0"/>
                </a:solidFill>
              </a:rPr>
              <a:t>rotation of scapula during abduction of </a:t>
            </a:r>
            <a:r>
              <a:rPr lang="en-US" b="1" dirty="0" err="1" smtClean="0">
                <a:solidFill>
                  <a:srgbClr val="0070C0"/>
                </a:solidFill>
              </a:rPr>
              <a:t>humerus</a:t>
            </a:r>
            <a:r>
              <a:rPr lang="en-US" b="1" dirty="0" smtClean="0">
                <a:solidFill>
                  <a:srgbClr val="0070C0"/>
                </a:solidFill>
              </a:rPr>
              <a:t> above horizontal.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dirty="0" smtClean="0">
                <a:solidFill>
                  <a:srgbClr val="FF0000"/>
                </a:solidFill>
              </a:rPr>
              <a:t>Upper fibers: </a:t>
            </a:r>
            <a:r>
              <a:rPr lang="en-US" b="1" dirty="0" smtClean="0">
                <a:solidFill>
                  <a:srgbClr val="0070C0"/>
                </a:solidFill>
              </a:rPr>
              <a:t>elevate scapula.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dirty="0" smtClean="0">
                <a:solidFill>
                  <a:srgbClr val="00B050"/>
                </a:solidFill>
              </a:rPr>
              <a:t>Middle fibers: </a:t>
            </a:r>
            <a:r>
              <a:rPr lang="en-US" b="1" dirty="0" smtClean="0">
                <a:solidFill>
                  <a:srgbClr val="0070C0"/>
                </a:solidFill>
              </a:rPr>
              <a:t>retract scapula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dirty="0" smtClean="0">
                <a:solidFill>
                  <a:srgbClr val="7030A0"/>
                </a:solidFill>
              </a:rPr>
              <a:t>Lower fibers:</a:t>
            </a:r>
            <a:r>
              <a:rPr lang="en-US" b="1" dirty="0" smtClean="0">
                <a:solidFill>
                  <a:srgbClr val="0070C0"/>
                </a:solidFill>
              </a:rPr>
              <a:t> depress scapula.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Nerve supply: </a:t>
            </a:r>
            <a:r>
              <a:rPr lang="en-US" b="1" dirty="0" smtClean="0">
                <a:solidFill>
                  <a:srgbClr val="0070C0"/>
                </a:solidFill>
              </a:rPr>
              <a:t>Spinal part of accessory (11</a:t>
            </a:r>
            <a:r>
              <a:rPr lang="en-US" b="1" baseline="30000" dirty="0" smtClean="0">
                <a:solidFill>
                  <a:srgbClr val="0070C0"/>
                </a:solidFill>
              </a:rPr>
              <a:t>th</a:t>
            </a:r>
            <a:r>
              <a:rPr lang="en-US" b="1" dirty="0" smtClean="0">
                <a:solidFill>
                  <a:srgbClr val="0070C0"/>
                </a:solidFill>
              </a:rPr>
              <a:t> cranial) nerve.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5" name="Content Placeholder 4" descr="F66122-002-f04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00600" y="1600200"/>
            <a:ext cx="4088020" cy="48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0" name="Straight Arrow Connector 9"/>
          <p:cNvCxnSpPr/>
          <p:nvPr/>
        </p:nvCxnSpPr>
        <p:spPr>
          <a:xfrm rot="16200000" flipH="1">
            <a:off x="6362700" y="3771900"/>
            <a:ext cx="457200" cy="22860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248400" y="3429000"/>
            <a:ext cx="533400" cy="1588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6096000" y="3200400"/>
            <a:ext cx="381000" cy="76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>
            <a:off x="5715000" y="3733800"/>
            <a:ext cx="2286000" cy="1588"/>
          </a:xfrm>
          <a:prstGeom prst="straightConnector1">
            <a:avLst/>
          </a:prstGeom>
          <a:ln w="571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10800000" flipV="1">
            <a:off x="7620000" y="3048000"/>
            <a:ext cx="457200" cy="1524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10800000">
            <a:off x="7620000" y="3429000"/>
            <a:ext cx="609600" cy="3810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16200000" flipH="1">
            <a:off x="7772400" y="3352800"/>
            <a:ext cx="762000" cy="1524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858000" y="3733800"/>
            <a:ext cx="705642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Origin</a:t>
            </a:r>
            <a:endParaRPr lang="en-US" sz="16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8001000" y="3200400"/>
            <a:ext cx="949299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Insertion</a:t>
            </a:r>
            <a:endParaRPr lang="en-US" sz="16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5257800" y="3276600"/>
            <a:ext cx="737702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Action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4400" y="152400"/>
            <a:ext cx="4267200" cy="1493838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LEVATOR SCAPULAE</a:t>
            </a:r>
            <a:b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RHOMBOID MINOR &amp; MAJOR</a:t>
            </a:r>
            <a:endParaRPr 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0"/>
            <a:ext cx="4648200" cy="68580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Origin: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dirty="0" err="1" smtClean="0">
                <a:solidFill>
                  <a:srgbClr val="7030A0"/>
                </a:solidFill>
              </a:rPr>
              <a:t>Levator</a:t>
            </a:r>
            <a:r>
              <a:rPr lang="en-US" b="1" i="1" dirty="0" smtClean="0">
                <a:solidFill>
                  <a:srgbClr val="7030A0"/>
                </a:solidFill>
              </a:rPr>
              <a:t> scapulae: </a:t>
            </a:r>
            <a:r>
              <a:rPr lang="en-US" b="1" dirty="0" smtClean="0">
                <a:solidFill>
                  <a:srgbClr val="0070C0"/>
                </a:solidFill>
              </a:rPr>
              <a:t>cervical transverse processes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dirty="0" smtClean="0">
                <a:solidFill>
                  <a:srgbClr val="7030A0"/>
                </a:solidFill>
              </a:rPr>
              <a:t>Rhomboid minor &amp; major: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thoracic spines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Insertion:</a:t>
            </a:r>
            <a:r>
              <a:rPr lang="en-US" b="1" dirty="0" smtClean="0">
                <a:solidFill>
                  <a:srgbClr val="0070C0"/>
                </a:solidFill>
              </a:rPr>
              <a:t> medial border of scapula.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Nerve supply: </a:t>
            </a:r>
            <a:r>
              <a:rPr lang="en-US" b="1" dirty="0" smtClean="0">
                <a:solidFill>
                  <a:srgbClr val="0070C0"/>
                </a:solidFill>
              </a:rPr>
              <a:t>dorsal scapular nerve.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Actions: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dirty="0" err="1" smtClean="0">
                <a:solidFill>
                  <a:srgbClr val="7030A0"/>
                </a:solidFill>
              </a:rPr>
              <a:t>Levator</a:t>
            </a:r>
            <a:r>
              <a:rPr lang="en-US" b="1" i="1" dirty="0" smtClean="0">
                <a:solidFill>
                  <a:srgbClr val="7030A0"/>
                </a:solidFill>
              </a:rPr>
              <a:t> scapulae: </a:t>
            </a:r>
            <a:r>
              <a:rPr lang="en-US" b="1" dirty="0" smtClean="0">
                <a:solidFill>
                  <a:srgbClr val="0070C0"/>
                </a:solidFill>
              </a:rPr>
              <a:t>elevates scapula.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dirty="0" smtClean="0">
                <a:solidFill>
                  <a:srgbClr val="7030A0"/>
                </a:solidFill>
              </a:rPr>
              <a:t>Rhomboid minor &amp; major: </a:t>
            </a:r>
            <a:r>
              <a:rPr lang="en-US" b="1" dirty="0" smtClean="0">
                <a:solidFill>
                  <a:srgbClr val="0070C0"/>
                </a:solidFill>
              </a:rPr>
              <a:t>retract scapula.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5" name="Content Placeholder 4" descr="F66122-002-f04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00600" y="1828800"/>
            <a:ext cx="4114800" cy="4876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Down Arrow 5"/>
          <p:cNvSpPr/>
          <p:nvPr/>
        </p:nvSpPr>
        <p:spPr>
          <a:xfrm>
            <a:off x="5029200" y="3352800"/>
            <a:ext cx="76200" cy="1524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5105400" y="3733800"/>
            <a:ext cx="76200" cy="1524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5257800" y="3124200"/>
            <a:ext cx="228600" cy="762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rot="5400000">
            <a:off x="6438900" y="3314700"/>
            <a:ext cx="228600" cy="1524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>
            <a:off x="6629400" y="3505200"/>
            <a:ext cx="152400" cy="1524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0800000" flipV="1">
            <a:off x="6553200" y="3886200"/>
            <a:ext cx="228600" cy="1524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16200000" flipH="1">
            <a:off x="6591300" y="3314700"/>
            <a:ext cx="228600" cy="1524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6553200" y="3657600"/>
            <a:ext cx="4572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858000" y="3352800"/>
            <a:ext cx="949299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Insertion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LATISSIMUS DORSI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52578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Origin: </a:t>
            </a:r>
            <a:r>
              <a:rPr lang="en-US" sz="3200" b="1" dirty="0" smtClean="0">
                <a:solidFill>
                  <a:srgbClr val="0070C0"/>
                </a:solidFill>
              </a:rPr>
              <a:t>spines of thoracic vertebrae.</a:t>
            </a:r>
            <a:endParaRPr lang="en-US" sz="3200" b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q"/>
            </a:pP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Insertion:</a:t>
            </a:r>
            <a:r>
              <a:rPr lang="en-US" sz="3200" b="1" dirty="0" smtClean="0">
                <a:solidFill>
                  <a:srgbClr val="0070C0"/>
                </a:solidFill>
              </a:rPr>
              <a:t> </a:t>
            </a:r>
            <a:r>
              <a:rPr lang="en-US" sz="3200" b="1" dirty="0" err="1" smtClean="0">
                <a:solidFill>
                  <a:srgbClr val="0070C0"/>
                </a:solidFill>
              </a:rPr>
              <a:t>bicipital</a:t>
            </a:r>
            <a:r>
              <a:rPr lang="en-US" sz="3200" b="1" dirty="0" smtClean="0">
                <a:solidFill>
                  <a:srgbClr val="0070C0"/>
                </a:solidFill>
              </a:rPr>
              <a:t> groove of </a:t>
            </a:r>
            <a:r>
              <a:rPr lang="en-US" sz="3200" b="1" dirty="0" err="1" smtClean="0">
                <a:solidFill>
                  <a:srgbClr val="0070C0"/>
                </a:solidFill>
              </a:rPr>
              <a:t>humerus</a:t>
            </a:r>
            <a:r>
              <a:rPr lang="en-US" sz="3200" b="1" dirty="0" smtClean="0">
                <a:solidFill>
                  <a:srgbClr val="0070C0"/>
                </a:solidFill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Nerve supply: </a:t>
            </a:r>
            <a:r>
              <a:rPr lang="en-US" sz="3200" b="1" dirty="0" err="1" smtClean="0">
                <a:solidFill>
                  <a:srgbClr val="0070C0"/>
                </a:solidFill>
              </a:rPr>
              <a:t>thoracodorsal</a:t>
            </a:r>
            <a:r>
              <a:rPr lang="en-US" sz="3200" b="1" dirty="0" smtClean="0">
                <a:solidFill>
                  <a:srgbClr val="0070C0"/>
                </a:solidFill>
              </a:rPr>
              <a:t> nerve.</a:t>
            </a:r>
          </a:p>
          <a:p>
            <a:pPr>
              <a:buFont typeface="Wingdings" pitchFamily="2" charset="2"/>
              <a:buChar char="q"/>
            </a:pP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Actions:</a:t>
            </a:r>
            <a:r>
              <a:rPr lang="en-US" sz="3200" b="1" dirty="0" smtClean="0">
                <a:solidFill>
                  <a:srgbClr val="0070C0"/>
                </a:solidFill>
              </a:rPr>
              <a:t> </a:t>
            </a:r>
            <a:r>
              <a:rPr lang="en-US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extension, adduction &amp; medial rotation</a:t>
            </a:r>
            <a:r>
              <a:rPr lang="en-US" sz="3200" b="1" i="1" dirty="0" smtClean="0">
                <a:solidFill>
                  <a:srgbClr val="0070C0"/>
                </a:solidFill>
              </a:rPr>
              <a:t> </a:t>
            </a:r>
            <a:r>
              <a:rPr lang="en-US" sz="3200" b="1" dirty="0" smtClean="0">
                <a:solidFill>
                  <a:srgbClr val="0070C0"/>
                </a:solidFill>
              </a:rPr>
              <a:t>of </a:t>
            </a:r>
            <a:r>
              <a:rPr lang="en-US" sz="3200" b="1" dirty="0" err="1" smtClean="0">
                <a:solidFill>
                  <a:srgbClr val="0070C0"/>
                </a:solidFill>
              </a:rPr>
              <a:t>humerus</a:t>
            </a:r>
            <a:r>
              <a:rPr lang="en-US" sz="3200" b="1" dirty="0" smtClean="0">
                <a:solidFill>
                  <a:srgbClr val="0070C0"/>
                </a:solidFill>
              </a:rPr>
              <a:t> (arm, shoulder joint).</a:t>
            </a:r>
            <a:endParaRPr lang="en-US" sz="3200" b="1" dirty="0">
              <a:solidFill>
                <a:srgbClr val="0070C0"/>
              </a:solidFill>
            </a:endParaRPr>
          </a:p>
        </p:txBody>
      </p:sp>
      <p:pic>
        <p:nvPicPr>
          <p:cNvPr id="5" name="Content Placeholder 4" descr="F66122-002-f04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99690" y="1600200"/>
            <a:ext cx="4215710" cy="4876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ight Arrow 5"/>
          <p:cNvSpPr/>
          <p:nvPr/>
        </p:nvSpPr>
        <p:spPr>
          <a:xfrm>
            <a:off x="5029200" y="6172200"/>
            <a:ext cx="304800" cy="1524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6057900" y="5219700"/>
            <a:ext cx="1600200" cy="158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58000" y="4800600"/>
            <a:ext cx="705642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Origin</a:t>
            </a:r>
            <a:endParaRPr lang="en-US" sz="1600" b="1" dirty="0"/>
          </a:p>
        </p:txBody>
      </p:sp>
      <p:cxnSp>
        <p:nvCxnSpPr>
          <p:cNvPr id="14" name="Straight Arrow Connector 13"/>
          <p:cNvCxnSpPr/>
          <p:nvPr/>
        </p:nvCxnSpPr>
        <p:spPr>
          <a:xfrm rot="16200000" flipV="1">
            <a:off x="5943600" y="4114800"/>
            <a:ext cx="457200" cy="457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181600" y="4343400"/>
            <a:ext cx="949299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Insertion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1411</TotalTime>
  <Words>686</Words>
  <Application>Microsoft Office PowerPoint</Application>
  <PresentationFormat>On-screen Show (4:3)</PresentationFormat>
  <Paragraphs>99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MUSCLES OF BACK   </vt:lpstr>
      <vt:lpstr>OBJECTIVES</vt:lpstr>
      <vt:lpstr>BACK MUSCLES</vt:lpstr>
      <vt:lpstr>DEEP GROUP OF BACK MUSCLES</vt:lpstr>
      <vt:lpstr>INTERMEDIATE GROUP OF BACK MUSCLES</vt:lpstr>
      <vt:lpstr>SUPRERFICIAL GROUP OF BACK MUSCLES</vt:lpstr>
      <vt:lpstr>TRAPEZIUS </vt:lpstr>
      <vt:lpstr>LEVATOR SCAPULAE RHOMBOID MINOR &amp; MAJOR</vt:lpstr>
      <vt:lpstr>LATISSIMUS DORSI</vt:lpstr>
      <vt:lpstr>MUSCULAR TRIANGLES OF BACK</vt:lpstr>
      <vt:lpstr>SUMMARY</vt:lpstr>
      <vt:lpstr>QUESTION 1</vt:lpstr>
      <vt:lpstr>QUESTION 2</vt:lpstr>
      <vt:lpstr>PowerPoint Presentation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MUSCLES INVOLVED IN RESPIRATION </dc:title>
  <dc:creator>user</dc:creator>
  <cp:lastModifiedBy>3422</cp:lastModifiedBy>
  <cp:revision>210</cp:revision>
  <dcterms:created xsi:type="dcterms:W3CDTF">2010-01-27T08:25:16Z</dcterms:created>
  <dcterms:modified xsi:type="dcterms:W3CDTF">2015-11-26T07:00:41Z</dcterms:modified>
</cp:coreProperties>
</file>