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00FF"/>
    <a:srgbClr val="CC66FF"/>
    <a:srgbClr val="7BE6F1"/>
    <a:srgbClr val="E2FFBF"/>
    <a:srgbClr val="00CC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88"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 Mohammad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844675"/>
            <a:ext cx="30257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427984" y="1268760"/>
            <a:ext cx="4248150" cy="4968552"/>
          </a:xfrm>
          <a:ln>
            <a:solidFill>
              <a:schemeClr val="tx1"/>
            </a:solidFill>
          </a:ln>
        </p:spPr>
        <p:txBody>
          <a:bodyPr/>
          <a:lstStyle/>
          <a:p>
            <a:pPr eaLnBrk="1" hangingPunct="1">
              <a:lnSpc>
                <a:spcPct val="80000"/>
              </a:lnSpc>
            </a:pPr>
            <a:r>
              <a:rPr lang="en-US" sz="2000" b="1" dirty="0" smtClean="0">
                <a:solidFill>
                  <a:srgbClr val="CC66FF"/>
                </a:solidFill>
              </a:rPr>
              <a:t>It is a largest </a:t>
            </a:r>
            <a:r>
              <a:rPr lang="en-US" sz="2000" b="1" dirty="0" err="1" smtClean="0">
                <a:solidFill>
                  <a:srgbClr val="CC66FF"/>
                </a:solidFill>
              </a:rPr>
              <a:t>sesamoid</a:t>
            </a:r>
            <a:r>
              <a:rPr lang="en-US" sz="2000" b="1" dirty="0" smtClean="0">
                <a:solidFill>
                  <a:srgbClr val="CC66FF"/>
                </a:solidFill>
              </a:rPr>
              <a:t> bone</a:t>
            </a:r>
            <a:r>
              <a:rPr lang="en-US" sz="2000" dirty="0" smtClean="0"/>
              <a:t> (lying inside the Quadriceps tendon in front of knee joint)</a:t>
            </a:r>
          </a:p>
          <a:p>
            <a:pPr eaLnBrk="1" hangingPunct="1">
              <a:lnSpc>
                <a:spcPct val="80000"/>
              </a:lnSpc>
            </a:pPr>
            <a:endParaRPr lang="en-US" sz="2000" dirty="0" smtClean="0"/>
          </a:p>
          <a:p>
            <a:pPr eaLnBrk="1" hangingPunct="1">
              <a:lnSpc>
                <a:spcPct val="80000"/>
              </a:lnSpc>
            </a:pPr>
            <a:r>
              <a:rPr lang="en-US" sz="2000" b="1" dirty="0" smtClean="0">
                <a:solidFill>
                  <a:srgbClr val="CC66FF"/>
                </a:solidFill>
              </a:rPr>
              <a:t>Its anterior surface</a:t>
            </a:r>
            <a:r>
              <a:rPr lang="en-US" sz="2000" dirty="0" smtClean="0">
                <a:solidFill>
                  <a:schemeClr val="tx2"/>
                </a:solidFill>
              </a:rPr>
              <a:t> is rough and </a:t>
            </a:r>
            <a:r>
              <a:rPr lang="en-US" sz="2000" b="1" dirty="0" smtClean="0">
                <a:solidFill>
                  <a:srgbClr val="00B0F0"/>
                </a:solidFill>
              </a:rPr>
              <a:t>subcutaneous</a:t>
            </a:r>
          </a:p>
          <a:p>
            <a:pPr eaLnBrk="1" hangingPunct="1">
              <a:lnSpc>
                <a:spcPct val="80000"/>
              </a:lnSpc>
            </a:pPr>
            <a:endParaRPr lang="en-US" sz="2000" b="1" dirty="0" smtClean="0">
              <a:solidFill>
                <a:srgbClr val="00B0F0"/>
              </a:solidFill>
            </a:endParaRPr>
          </a:p>
          <a:p>
            <a:pPr eaLnBrk="1" hangingPunct="1">
              <a:lnSpc>
                <a:spcPct val="80000"/>
              </a:lnSpc>
            </a:pPr>
            <a:r>
              <a:rPr lang="en-US" sz="2000" dirty="0" smtClean="0">
                <a:solidFill>
                  <a:srgbClr val="CC66FF"/>
                </a:solidFill>
              </a:rPr>
              <a:t>Its posterior surface</a:t>
            </a:r>
            <a:r>
              <a:rPr lang="en-US" sz="2000" dirty="0" smtClean="0"/>
              <a:t> articulates with the condyles of the femur to form knee joint</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apex</a:t>
            </a:r>
            <a:r>
              <a:rPr lang="en-US" sz="2000" dirty="0" smtClean="0"/>
              <a:t> lies inferiorly and is connected to tuberosity of tibia by </a:t>
            </a:r>
            <a:r>
              <a:rPr lang="en-US" sz="2000" u="sng" dirty="0" err="1" smtClean="0"/>
              <a:t>ligamentum</a:t>
            </a:r>
            <a:r>
              <a:rPr lang="en-US" sz="2000" u="sng" dirty="0" smtClean="0"/>
              <a:t> patellae</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upper, lateral, and medial margins</a:t>
            </a:r>
            <a:r>
              <a:rPr lang="en-US" sz="2000" dirty="0" smtClean="0"/>
              <a:t> give attachment to </a:t>
            </a:r>
            <a:r>
              <a:rPr lang="en-US" sz="2000" u="sng" dirty="0" smtClean="0"/>
              <a:t>Quadriceps </a:t>
            </a:r>
            <a:r>
              <a:rPr lang="en-US" sz="2000" u="sng" dirty="0" err="1" smtClean="0"/>
              <a:t>femoris</a:t>
            </a:r>
            <a:r>
              <a:rPr lang="en-US" sz="2000" u="sng" dirty="0" smtClean="0"/>
              <a:t> muscles</a:t>
            </a:r>
          </a:p>
          <a:p>
            <a:pPr eaLnBrk="1" hangingPunct="1">
              <a:lnSpc>
                <a:spcPct val="80000"/>
              </a:lnSpc>
            </a:pPr>
            <a:endParaRPr lang="en-US" sz="2000" u="sng" dirty="0"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sz="2800" b="1" dirty="0" smtClean="0">
                <a:solidFill>
                  <a:srgbClr val="FF3300"/>
                </a:solidFill>
              </a:rPr>
              <a:t>Head </a:t>
            </a:r>
            <a:r>
              <a:rPr lang="en-US" sz="2800" dirty="0" smtClean="0"/>
              <a:t>is directed upward &amp; medially</a:t>
            </a:r>
          </a:p>
          <a:p>
            <a:pPr eaLnBrk="1" hangingPunct="1"/>
            <a:endParaRPr lang="en-US" sz="2800" dirty="0" smtClean="0"/>
          </a:p>
          <a:p>
            <a:pPr eaLnBrk="1" hangingPunct="1"/>
            <a:r>
              <a:rPr lang="en-US" sz="2800" b="1" dirty="0" smtClean="0">
                <a:solidFill>
                  <a:srgbClr val="FF3300"/>
                </a:solidFill>
              </a:rPr>
              <a:t>Shaft </a:t>
            </a:r>
            <a:r>
              <a:rPr lang="en-US" sz="2800" dirty="0" smtClean="0"/>
              <a:t>is smooth and convex anteriorly</a:t>
            </a:r>
          </a:p>
          <a:p>
            <a:pPr eaLnBrk="1" hangingPunct="1"/>
            <a:endParaRPr lang="en-US" sz="2800" dirty="0" smtClean="0"/>
          </a:p>
          <a:p>
            <a:pPr eaLnBrk="1" hangingPunct="1"/>
            <a:r>
              <a:rPr lang="en-US" sz="2800" b="1" dirty="0" smtClean="0">
                <a:solidFill>
                  <a:srgbClr val="FF3300"/>
                </a:solidFill>
              </a:rPr>
              <a:t>Shaft</a:t>
            </a:r>
            <a:r>
              <a:rPr lang="en-US" sz="2800" dirty="0" smtClean="0"/>
              <a:t> is rough and 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28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5148263" y="1628774"/>
            <a:ext cx="3744912" cy="4824561"/>
          </a:xfrm>
          <a:ln>
            <a:solidFill>
              <a:schemeClr val="tx1"/>
            </a:solidFill>
          </a:ln>
        </p:spPr>
        <p:txBody>
          <a:bodyPr/>
          <a:lstStyle/>
          <a:p>
            <a:pPr eaLnBrk="1" hangingPunct="1">
              <a:lnSpc>
                <a:spcPct val="90000"/>
              </a:lnSpc>
            </a:pPr>
            <a:r>
              <a:rPr lang="en-US" sz="2800" b="1" dirty="0" smtClean="0">
                <a:solidFill>
                  <a:srgbClr val="FF3300"/>
                </a:solidFill>
              </a:rPr>
              <a:t>Tibia</a:t>
            </a:r>
          </a:p>
          <a:p>
            <a:pPr eaLnBrk="1" hangingPunct="1">
              <a:lnSpc>
                <a:spcPct val="90000"/>
              </a:lnSpc>
            </a:pPr>
            <a:r>
              <a:rPr lang="en-US" sz="2800" dirty="0" smtClean="0"/>
              <a:t>It is the medial bone of leg</a:t>
            </a:r>
          </a:p>
          <a:p>
            <a:pPr eaLnBrk="1" hangingPunct="1">
              <a:lnSpc>
                <a:spcPct val="90000"/>
              </a:lnSpc>
            </a:pPr>
            <a:r>
              <a:rPr lang="en-US" sz="2800" b="1" dirty="0" smtClean="0">
                <a:solidFill>
                  <a:srgbClr val="FF3300"/>
                </a:solidFill>
              </a:rPr>
              <a:t>Fibula</a:t>
            </a:r>
          </a:p>
          <a:p>
            <a:pPr eaLnBrk="1" hangingPunct="1">
              <a:lnSpc>
                <a:spcPct val="90000"/>
              </a:lnSpc>
            </a:pPr>
            <a:r>
              <a:rPr lang="en-US" sz="2800" dirty="0" smtClean="0"/>
              <a:t>It is the lateral bone of leg</a:t>
            </a:r>
          </a:p>
          <a:p>
            <a:pPr eaLnBrk="1" hangingPunct="1">
              <a:lnSpc>
                <a:spcPct val="90000"/>
              </a:lnSpc>
            </a:pPr>
            <a:r>
              <a:rPr lang="en-US" sz="2800" b="1" dirty="0" smtClean="0">
                <a:solidFill>
                  <a:srgbClr val="FF0000"/>
                </a:solidFill>
              </a:rPr>
              <a:t>Each of them has</a:t>
            </a:r>
          </a:p>
          <a:p>
            <a:pPr marL="0" indent="0" eaLnBrk="1" hangingPunct="1">
              <a:lnSpc>
                <a:spcPct val="90000"/>
              </a:lnSpc>
              <a:buNone/>
            </a:pPr>
            <a:r>
              <a:rPr lang="en-US" sz="2800" dirty="0">
                <a:solidFill>
                  <a:srgbClr val="FF3300"/>
                </a:solidFill>
              </a:rPr>
              <a:t>	</a:t>
            </a:r>
            <a:r>
              <a:rPr lang="en-US" sz="2800" dirty="0" smtClean="0"/>
              <a:t>upper end</a:t>
            </a:r>
          </a:p>
          <a:p>
            <a:pPr marL="0" indent="0" eaLnBrk="1" hangingPunct="1">
              <a:lnSpc>
                <a:spcPct val="90000"/>
              </a:lnSpc>
              <a:buNone/>
            </a:pPr>
            <a:r>
              <a:rPr lang="en-US" sz="2800" dirty="0" smtClean="0"/>
              <a:t>	shaft</a:t>
            </a:r>
          </a:p>
          <a:p>
            <a:pPr marL="0" indent="0" eaLnBrk="1" hangingPunct="1">
              <a:lnSpc>
                <a:spcPct val="90000"/>
              </a:lnSpc>
              <a:buNone/>
            </a:pPr>
            <a:r>
              <a:rPr lang="en-US" sz="2800" dirty="0" smtClean="0"/>
              <a:t>	lower end</a:t>
            </a:r>
          </a:p>
        </p:txBody>
      </p:sp>
      <p:pic>
        <p:nvPicPr>
          <p:cNvPr id="13318" name="Picture 4" descr="F1EA4FA2"/>
          <p:cNvPicPr>
            <a:picLocks noChangeAspect="1" noChangeArrowheads="1"/>
          </p:cNvPicPr>
          <p:nvPr/>
        </p:nvPicPr>
        <p:blipFill>
          <a:blip r:embed="rId2" cstate="print"/>
          <a:srcRect l="40675" t="26015" r="14873" b="6358"/>
          <a:stretch>
            <a:fillRect/>
          </a:stretch>
        </p:blipFill>
        <p:spPr bwMode="auto">
          <a:xfrm>
            <a:off x="250825" y="1196975"/>
            <a:ext cx="3600450" cy="5287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111774"/>
          </a:xfrm>
        </p:spPr>
        <p:txBody>
          <a:bodyPr/>
          <a:lstStyle/>
          <a:p>
            <a:pPr eaLnBrk="1" hangingPunct="1">
              <a:lnSpc>
                <a:spcPct val="80000"/>
              </a:lnSpc>
              <a:buFontTx/>
              <a:buNone/>
            </a:pPr>
            <a:r>
              <a:rPr lang="en-US" sz="2800" b="1" dirty="0" smtClean="0">
                <a:solidFill>
                  <a:srgbClr val="FF3300"/>
                </a:solidFill>
              </a:rPr>
              <a:t>Upper end has</a:t>
            </a:r>
          </a:p>
          <a:p>
            <a:pPr eaLnBrk="1" hangingPunct="1">
              <a:lnSpc>
                <a:spcPct val="80000"/>
              </a:lnSpc>
            </a:pPr>
            <a:r>
              <a:rPr lang="en-US" sz="2000" b="1" dirty="0" smtClean="0">
                <a:solidFill>
                  <a:srgbClr val="6600FF"/>
                </a:solidFill>
              </a:rPr>
              <a:t>Two </a:t>
            </a:r>
            <a:r>
              <a:rPr lang="en-US" sz="2000" b="1" dirty="0" err="1" smtClean="0">
                <a:solidFill>
                  <a:srgbClr val="6600FF"/>
                </a:solidFill>
              </a:rPr>
              <a:t>tibial</a:t>
            </a:r>
            <a:r>
              <a:rPr lang="en-US" sz="2000" b="1" dirty="0" smtClean="0">
                <a:solidFill>
                  <a:srgbClr val="6600FF"/>
                </a:solidFill>
              </a:rPr>
              <a:t> condyles</a:t>
            </a:r>
          </a:p>
          <a:p>
            <a:pPr marL="457200" lvl="1" indent="0" eaLnBrk="1" hangingPunct="1">
              <a:lnSpc>
                <a:spcPct val="80000"/>
              </a:lnSpc>
              <a:buNone/>
            </a:pPr>
            <a:r>
              <a:rPr lang="en-US" sz="2000" dirty="0" smtClean="0">
                <a:solidFill>
                  <a:srgbClr val="00CC00"/>
                </a:solidFill>
              </a:rPr>
              <a:t>Medial condyle</a:t>
            </a:r>
          </a:p>
          <a:p>
            <a:pPr marL="457200" lvl="1" indent="0" eaLnBrk="1" hangingPunct="1">
              <a:lnSpc>
                <a:spcPct val="80000"/>
              </a:lnSpc>
              <a:buNone/>
            </a:pPr>
            <a:r>
              <a:rPr lang="en-US" sz="2000" dirty="0" smtClean="0"/>
              <a:t>Is larger and articulate with medial condyle of femur. It has a groove on its posterior surface for semimembranosus muscle</a:t>
            </a:r>
          </a:p>
          <a:p>
            <a:pPr marL="457200" lvl="1" indent="0" eaLnBrk="1" hangingPunct="1">
              <a:lnSpc>
                <a:spcPct val="80000"/>
              </a:lnSpc>
              <a:buNone/>
            </a:pPr>
            <a:endParaRPr lang="en-US" sz="2000" dirty="0">
              <a:solidFill>
                <a:srgbClr val="00CC00"/>
              </a:solidFill>
            </a:endParaRPr>
          </a:p>
          <a:p>
            <a:pPr marL="457200" lvl="1" indent="0" eaLnBrk="1" hangingPunct="1">
              <a:lnSpc>
                <a:spcPct val="80000"/>
              </a:lnSpc>
              <a:buNone/>
            </a:pPr>
            <a:r>
              <a:rPr lang="en-US" sz="2000" dirty="0" smtClean="0">
                <a:solidFill>
                  <a:srgbClr val="00CC00"/>
                </a:solidFill>
              </a:rPr>
              <a:t>Lateral condyle</a:t>
            </a:r>
          </a:p>
          <a:p>
            <a:pPr marL="457200" lvl="1" indent="0" eaLnBrk="1" hangingPunct="1">
              <a:lnSpc>
                <a:spcPct val="80000"/>
              </a:lnSpc>
              <a:buNone/>
            </a:pPr>
            <a:r>
              <a:rPr lang="en-US" sz="2000" dirty="0" smtClean="0"/>
              <a:t>Is smaller and articulates with lateral condyle of femur. It has facet on its lateral side for articulation with head of fibula to form proximal </a:t>
            </a:r>
            <a:r>
              <a:rPr lang="en-US" sz="2000" dirty="0" err="1" smtClean="0"/>
              <a:t>tibio</a:t>
            </a:r>
            <a:r>
              <a:rPr lang="en-US" sz="2000" dirty="0" smtClean="0"/>
              <a:t>-fibular joint</a:t>
            </a:r>
          </a:p>
          <a:p>
            <a:pPr marL="457200" lvl="1" indent="0" eaLnBrk="1" hangingPunct="1">
              <a:lnSpc>
                <a:spcPct val="80000"/>
              </a:lnSpc>
              <a:buNone/>
            </a:pPr>
            <a:endParaRPr lang="en-US" sz="2000" dirty="0" smtClean="0"/>
          </a:p>
          <a:p>
            <a:pPr marL="400050" eaLnBrk="1" hangingPunct="1">
              <a:lnSpc>
                <a:spcPct val="80000"/>
              </a:lnSpc>
            </a:pPr>
            <a:r>
              <a:rPr lang="en-US" sz="2000" b="1" dirty="0" err="1" smtClean="0">
                <a:solidFill>
                  <a:srgbClr val="6600FF"/>
                </a:solidFill>
              </a:rPr>
              <a:t>Intercondylar</a:t>
            </a:r>
            <a:r>
              <a:rPr lang="en-US" sz="2000" b="1" dirty="0" smtClean="0">
                <a:solidFill>
                  <a:srgbClr val="6600FF"/>
                </a:solidFill>
              </a:rPr>
              <a:t> area                    </a:t>
            </a:r>
            <a:r>
              <a:rPr lang="en-US" sz="2000" b="1" dirty="0">
                <a:solidFill>
                  <a:srgbClr val="6600FF"/>
                </a:solidFill>
              </a:rPr>
              <a:t> </a:t>
            </a:r>
            <a:r>
              <a:rPr lang="en-US" sz="2000" b="1" dirty="0" smtClean="0">
                <a:solidFill>
                  <a:srgbClr val="6600FF"/>
                </a:solidFill>
              </a:rPr>
              <a:t>   </a:t>
            </a:r>
            <a:r>
              <a:rPr lang="en-US" sz="2000" dirty="0" smtClean="0"/>
              <a:t>is rough and has </a:t>
            </a:r>
            <a:r>
              <a:rPr lang="en-US" sz="2000" dirty="0" err="1" smtClean="0"/>
              <a:t>intercondylar</a:t>
            </a:r>
            <a:r>
              <a:rPr lang="en-US" sz="2000" dirty="0" smtClean="0"/>
              <a:t> eminence</a:t>
            </a:r>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1124744"/>
            <a:ext cx="3816350" cy="5473278"/>
          </a:xfrm>
          <a:ln>
            <a:solidFill>
              <a:schemeClr val="tx1"/>
            </a:solidFill>
          </a:ln>
        </p:spPr>
        <p:txBody>
          <a:bodyPr/>
          <a:lstStyle/>
          <a:p>
            <a:pPr eaLnBrk="1" hangingPunct="1">
              <a:lnSpc>
                <a:spcPct val="80000"/>
              </a:lnSpc>
              <a:buFontTx/>
              <a:buNone/>
            </a:pPr>
            <a:r>
              <a:rPr lang="en-US" b="1" dirty="0" smtClean="0">
                <a:solidFill>
                  <a:srgbClr val="FF3300"/>
                </a:solidFill>
              </a:rPr>
              <a:t>Shaft has</a:t>
            </a:r>
            <a:r>
              <a:rPr lang="en-US" sz="2800" dirty="0" smtClean="0"/>
              <a:t> </a:t>
            </a:r>
          </a:p>
          <a:p>
            <a:pPr eaLnBrk="1" hangingPunct="1">
              <a:lnSpc>
                <a:spcPct val="80000"/>
              </a:lnSpc>
            </a:pPr>
            <a:r>
              <a:rPr lang="en-US" sz="2000" b="1" dirty="0" err="1" smtClean="0">
                <a:solidFill>
                  <a:srgbClr val="6600FF"/>
                </a:solidFill>
              </a:rPr>
              <a:t>Tibial</a:t>
            </a:r>
            <a:r>
              <a:rPr lang="en-US" sz="2000" b="1" dirty="0" smtClean="0">
                <a:solidFill>
                  <a:srgbClr val="6600FF"/>
                </a:solidFill>
              </a:rPr>
              <a:t> tuberosity</a:t>
            </a:r>
            <a:r>
              <a:rPr lang="en-US" sz="2000" dirty="0" smtClean="0"/>
              <a:t>  </a:t>
            </a:r>
          </a:p>
          <a:p>
            <a:pPr lvl="1" eaLnBrk="1" hangingPunct="1">
              <a:lnSpc>
                <a:spcPct val="80000"/>
              </a:lnSpc>
            </a:pPr>
            <a:r>
              <a:rPr lang="en-US" sz="1800" dirty="0" smtClean="0">
                <a:solidFill>
                  <a:srgbClr val="00B050"/>
                </a:solidFill>
              </a:rPr>
              <a:t>Its upper smooth </a:t>
            </a:r>
            <a:r>
              <a:rPr lang="en-US" sz="1800" dirty="0" smtClean="0"/>
              <a:t>part gives attachment to </a:t>
            </a:r>
            <a:r>
              <a:rPr lang="en-US" sz="1800" dirty="0" err="1" smtClean="0"/>
              <a:t>ligamentum</a:t>
            </a:r>
            <a:r>
              <a:rPr lang="en-US" sz="1800" dirty="0" smtClean="0"/>
              <a:t> patellae.</a:t>
            </a:r>
          </a:p>
          <a:p>
            <a:pPr lvl="1" eaLnBrk="1" hangingPunct="1">
              <a:lnSpc>
                <a:spcPct val="80000"/>
              </a:lnSpc>
            </a:pPr>
            <a:r>
              <a:rPr lang="en-US" sz="1800" dirty="0" smtClean="0">
                <a:solidFill>
                  <a:srgbClr val="00B050"/>
                </a:solidFill>
              </a:rPr>
              <a:t>Its lower rough part </a:t>
            </a:r>
            <a:r>
              <a:rPr lang="en-US" sz="1800" dirty="0" smtClean="0"/>
              <a:t>is </a:t>
            </a:r>
            <a:r>
              <a:rPr lang="en-US" sz="1800" dirty="0" smtClean="0">
                <a:solidFill>
                  <a:srgbClr val="00B0F0"/>
                </a:solidFill>
              </a:rPr>
              <a:t>subcutaneous</a:t>
            </a:r>
          </a:p>
          <a:p>
            <a:pPr lvl="1" eaLnBrk="1" hangingPunct="1">
              <a:lnSpc>
                <a:spcPct val="80000"/>
              </a:lnSpc>
            </a:pPr>
            <a:endParaRPr lang="en-US" sz="1100" b="1" dirty="0" smtClean="0">
              <a:solidFill>
                <a:srgbClr val="00B0F0"/>
              </a:solidFill>
            </a:endParaRPr>
          </a:p>
          <a:p>
            <a:pPr eaLnBrk="1" hangingPunct="1">
              <a:lnSpc>
                <a:spcPct val="80000"/>
              </a:lnSpc>
            </a:pPr>
            <a:r>
              <a:rPr lang="en-US" sz="2000" b="1" dirty="0" smtClean="0">
                <a:solidFill>
                  <a:srgbClr val="6600FF"/>
                </a:solidFill>
              </a:rPr>
              <a:t>3 borders</a:t>
            </a:r>
          </a:p>
          <a:p>
            <a:pPr lvl="1" eaLnBrk="1" hangingPunct="1">
              <a:lnSpc>
                <a:spcPct val="80000"/>
              </a:lnSpc>
            </a:pPr>
            <a:r>
              <a:rPr lang="en-US" sz="1800" dirty="0" smtClean="0">
                <a:solidFill>
                  <a:srgbClr val="00CC00"/>
                </a:solidFill>
              </a:rPr>
              <a:t>Anterior </a:t>
            </a:r>
            <a:r>
              <a:rPr lang="en-US" sz="1800" dirty="0" err="1" smtClean="0">
                <a:solidFill>
                  <a:srgbClr val="00CC00"/>
                </a:solidFill>
              </a:rPr>
              <a:t>boder</a:t>
            </a:r>
            <a:r>
              <a:rPr lang="en-US" sz="1800" dirty="0" smtClean="0"/>
              <a:t> is sharp and </a:t>
            </a:r>
            <a:r>
              <a:rPr lang="en-US" sz="1800" u="sng" dirty="0" smtClean="0"/>
              <a:t>subcutaneous</a:t>
            </a:r>
          </a:p>
          <a:p>
            <a:pPr lvl="1" eaLnBrk="1" hangingPunct="1">
              <a:lnSpc>
                <a:spcPct val="80000"/>
              </a:lnSpc>
            </a:pPr>
            <a:r>
              <a:rPr lang="en-US" sz="1800" dirty="0" smtClean="0">
                <a:solidFill>
                  <a:srgbClr val="00CC00"/>
                </a:solidFill>
              </a:rPr>
              <a:t>Medial border</a:t>
            </a:r>
          </a:p>
          <a:p>
            <a:pPr lvl="1" eaLnBrk="1" hangingPunct="1">
              <a:lnSpc>
                <a:spcPct val="80000"/>
              </a:lnSpc>
            </a:pPr>
            <a:r>
              <a:rPr lang="en-US" sz="1800" dirty="0" smtClean="0">
                <a:solidFill>
                  <a:srgbClr val="00CC00"/>
                </a:solidFill>
              </a:rPr>
              <a:t>Lateral border </a:t>
            </a:r>
            <a:r>
              <a:rPr lang="en-US" sz="1800" dirty="0" smtClean="0"/>
              <a:t>also called </a:t>
            </a:r>
            <a:r>
              <a:rPr lang="en-US" sz="1800" dirty="0" err="1" smtClean="0"/>
              <a:t>interosseous</a:t>
            </a:r>
            <a:r>
              <a:rPr lang="en-US" sz="1800" dirty="0" smtClean="0"/>
              <a:t> border.  </a:t>
            </a:r>
          </a:p>
          <a:p>
            <a:pPr eaLnBrk="1" hangingPunct="1">
              <a:lnSpc>
                <a:spcPct val="80000"/>
              </a:lnSpc>
            </a:pPr>
            <a:endParaRPr lang="en-US" sz="1050" b="1" dirty="0" smtClean="0">
              <a:solidFill>
                <a:srgbClr val="6600FF"/>
              </a:solidFill>
            </a:endParaRPr>
          </a:p>
          <a:p>
            <a:pPr eaLnBrk="1" hangingPunct="1">
              <a:lnSpc>
                <a:spcPct val="80000"/>
              </a:lnSpc>
            </a:pPr>
            <a:r>
              <a:rPr lang="en-US" sz="2000" b="1" dirty="0" smtClean="0">
                <a:solidFill>
                  <a:srgbClr val="6600FF"/>
                </a:solidFill>
              </a:rPr>
              <a:t>3surfaces</a:t>
            </a:r>
            <a:endParaRPr lang="en-US" sz="2000" dirty="0" smtClean="0">
              <a:solidFill>
                <a:srgbClr val="6600FF"/>
              </a:solidFill>
            </a:endParaRPr>
          </a:p>
          <a:p>
            <a:pPr lvl="1" eaLnBrk="1" hangingPunct="1">
              <a:lnSpc>
                <a:spcPct val="80000"/>
              </a:lnSpc>
            </a:pPr>
            <a:r>
              <a:rPr lang="en-US" sz="1800" dirty="0" smtClean="0">
                <a:solidFill>
                  <a:srgbClr val="00CC00"/>
                </a:solidFill>
              </a:rPr>
              <a:t>Medial :</a:t>
            </a:r>
            <a:r>
              <a:rPr lang="en-US" sz="1800" dirty="0" smtClean="0"/>
              <a:t> </a:t>
            </a:r>
            <a:r>
              <a:rPr lang="en-US" sz="1800" u="sng" dirty="0" smtClean="0"/>
              <a:t>subcutaneous.</a:t>
            </a:r>
          </a:p>
          <a:p>
            <a:pPr lvl="1" eaLnBrk="1" hangingPunct="1">
              <a:lnSpc>
                <a:spcPct val="80000"/>
              </a:lnSpc>
            </a:pPr>
            <a:r>
              <a:rPr lang="en-US" sz="1800" dirty="0" smtClean="0">
                <a:solidFill>
                  <a:srgbClr val="00CC00"/>
                </a:solidFill>
              </a:rPr>
              <a:t>Lateral</a:t>
            </a:r>
          </a:p>
          <a:p>
            <a:pPr lvl="1" eaLnBrk="1" hangingPunct="1">
              <a:lnSpc>
                <a:spcPct val="80000"/>
              </a:lnSpc>
            </a:pPr>
            <a:r>
              <a:rPr lang="en-US" sz="1800" dirty="0" smtClean="0">
                <a:solidFill>
                  <a:srgbClr val="00CC00"/>
                </a:solidFill>
              </a:rPr>
              <a:t>Posterior</a:t>
            </a:r>
            <a:r>
              <a:rPr lang="en-US" sz="1800" dirty="0" smtClean="0"/>
              <a:t> has oblique line, </a:t>
            </a:r>
            <a:r>
              <a:rPr lang="en-US" sz="1800" u="sng" dirty="0" err="1" smtClean="0">
                <a:solidFill>
                  <a:srgbClr val="CC00FF"/>
                </a:solidFill>
              </a:rPr>
              <a:t>soleal</a:t>
            </a:r>
            <a:r>
              <a:rPr lang="en-US" sz="1800" u="sng" dirty="0" smtClean="0">
                <a:solidFill>
                  <a:srgbClr val="CC00FF"/>
                </a:solidFill>
              </a:rPr>
              <a:t> </a:t>
            </a:r>
            <a:r>
              <a:rPr lang="en-US" sz="1800" dirty="0" smtClean="0">
                <a:solidFill>
                  <a:srgbClr val="CC00FF"/>
                </a:solidFill>
              </a:rPr>
              <a:t>line</a:t>
            </a:r>
            <a:r>
              <a:rPr lang="en-US" sz="1800" dirty="0" smtClean="0"/>
              <a:t> for attachment of soleus muscle</a:t>
            </a:r>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436096" y="1484784"/>
            <a:ext cx="3600450" cy="4320703"/>
          </a:xfrm>
          <a:ln>
            <a:solidFill>
              <a:schemeClr val="tx1"/>
            </a:solidFill>
          </a:ln>
        </p:spPr>
        <p:txBody>
          <a:bodyPr/>
          <a:lstStyle/>
          <a:p>
            <a:pPr eaLnBrk="1" hangingPunct="1">
              <a:buFontTx/>
              <a:buNone/>
            </a:pPr>
            <a:r>
              <a:rPr lang="en-US" b="1" dirty="0" smtClean="0">
                <a:solidFill>
                  <a:srgbClr val="FF3300"/>
                </a:solidFill>
              </a:rPr>
              <a:t>Lower end</a:t>
            </a:r>
          </a:p>
          <a:p>
            <a:pPr eaLnBrk="1" hangingPunct="1"/>
            <a:r>
              <a:rPr lang="en-US" sz="2000" dirty="0" smtClean="0"/>
              <a:t>Articulates with </a:t>
            </a:r>
            <a:r>
              <a:rPr lang="en-US" sz="2000" dirty="0" smtClean="0">
                <a:solidFill>
                  <a:srgbClr val="6600FF"/>
                </a:solidFill>
              </a:rPr>
              <a:t>talus</a:t>
            </a:r>
            <a:r>
              <a:rPr lang="en-US" sz="2000" dirty="0" smtClean="0"/>
              <a:t> for formation of </a:t>
            </a:r>
            <a:r>
              <a:rPr lang="en-US" sz="2000" dirty="0" smtClean="0">
                <a:solidFill>
                  <a:srgbClr val="6600FF"/>
                </a:solidFill>
              </a:rPr>
              <a:t>ankle joint.</a:t>
            </a:r>
          </a:p>
          <a:p>
            <a:pPr eaLnBrk="1" hangingPunct="1"/>
            <a:r>
              <a:rPr lang="en-US" sz="2000" dirty="0" smtClean="0">
                <a:solidFill>
                  <a:schemeClr val="tx2"/>
                </a:solidFill>
              </a:rPr>
              <a:t>Its medial surface is </a:t>
            </a:r>
            <a:r>
              <a:rPr lang="en-US" sz="2000" dirty="0" smtClean="0">
                <a:solidFill>
                  <a:srgbClr val="00B0F0"/>
                </a:solidFill>
              </a:rPr>
              <a:t>subcutaneous (</a:t>
            </a:r>
            <a:r>
              <a:rPr lang="en-US" sz="2000" dirty="0">
                <a:solidFill>
                  <a:srgbClr val="6600FF"/>
                </a:solidFill>
              </a:rPr>
              <a:t>m</a:t>
            </a:r>
            <a:r>
              <a:rPr lang="en-US" sz="2000" dirty="0" smtClean="0">
                <a:solidFill>
                  <a:srgbClr val="6600FF"/>
                </a:solidFill>
              </a:rPr>
              <a:t>edial malleolus)</a:t>
            </a:r>
            <a:endParaRPr lang="en-US" sz="2000" dirty="0">
              <a:solidFill>
                <a:srgbClr val="00B0F0"/>
              </a:solidFill>
            </a:endParaRPr>
          </a:p>
          <a:p>
            <a:pPr eaLnBrk="1" hangingPunct="1"/>
            <a:r>
              <a:rPr lang="en-US" sz="2000" dirty="0" smtClean="0"/>
              <a:t>Its lateral surface articulate with talus</a:t>
            </a:r>
          </a:p>
          <a:p>
            <a:pPr eaLnBrk="1" hangingPunct="1"/>
            <a:r>
              <a:rPr lang="en-US" sz="2000" dirty="0" smtClean="0">
                <a:solidFill>
                  <a:srgbClr val="6600FF"/>
                </a:solidFill>
              </a:rPr>
              <a:t>Fibular notch</a:t>
            </a:r>
            <a:r>
              <a:rPr lang="en-US" sz="2000" dirty="0" smtClean="0"/>
              <a:t> lies on its lateral surface of lower end to form distal tibiofibular joint</a:t>
            </a:r>
          </a:p>
        </p:txBody>
      </p:sp>
      <p:pic>
        <p:nvPicPr>
          <p:cNvPr id="16387" name="Picture 4" descr="C7EB40A6"/>
          <p:cNvPicPr>
            <a:picLocks noChangeAspect="1" noChangeArrowheads="1"/>
          </p:cNvPicPr>
          <p:nvPr/>
        </p:nvPicPr>
        <p:blipFill>
          <a:blip r:embed="rId2" cstate="print">
            <a:lum bright="-20000" contrast="40000"/>
          </a:blip>
          <a:srcRect l="58583" t="17465" r="8333" b="35971"/>
          <a:stretch>
            <a:fillRect/>
          </a:stretch>
        </p:blipFill>
        <p:spPr bwMode="auto">
          <a:xfrm>
            <a:off x="179388" y="1341438"/>
            <a:ext cx="2484437" cy="5111750"/>
          </a:xfrm>
          <a:prstGeom prst="rect">
            <a:avLst/>
          </a:prstGeom>
          <a:noFill/>
          <a:ln w="9525">
            <a:solidFill>
              <a:schemeClr val="tx1"/>
            </a:solidFill>
            <a:miter lim="800000"/>
            <a:headEnd/>
            <a:tailEnd/>
          </a:ln>
        </p:spPr>
      </p:pic>
      <p:pic>
        <p:nvPicPr>
          <p:cNvPr id="16388" name="Picture 5" descr="D8CEADF6"/>
          <p:cNvPicPr>
            <a:picLocks noChangeAspect="1" noChangeArrowheads="1"/>
          </p:cNvPicPr>
          <p:nvPr/>
        </p:nvPicPr>
        <p:blipFill>
          <a:blip r:embed="rId3" cstate="print">
            <a:lum bright="-20000" contrast="42000"/>
          </a:blip>
          <a:srcRect l="36006" t="30850" r="26315" b="11223"/>
          <a:stretch>
            <a:fillRect/>
          </a:stretch>
        </p:blipFill>
        <p:spPr bwMode="auto">
          <a:xfrm>
            <a:off x="2806700"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POSITION OF TIBIA (RIGHT OR LEFT)</a:t>
            </a:r>
          </a:p>
        </p:txBody>
      </p:sp>
      <p:sp>
        <p:nvSpPr>
          <p:cNvPr id="17413" name="Rectangle 3"/>
          <p:cNvSpPr>
            <a:spLocks noGrp="1" noChangeArrowheads="1"/>
          </p:cNvSpPr>
          <p:nvPr>
            <p:ph type="body" idx="1"/>
          </p:nvPr>
        </p:nvSpPr>
        <p:spPr>
          <a:xfrm>
            <a:off x="4211638" y="2204864"/>
            <a:ext cx="4475162" cy="3268960"/>
          </a:xfrm>
          <a:ln>
            <a:solidFill>
              <a:schemeClr val="tx1"/>
            </a:solidFill>
          </a:ln>
        </p:spPr>
        <p:txBody>
          <a:bodyPr/>
          <a:lstStyle/>
          <a:p>
            <a:pPr eaLnBrk="1" hangingPunct="1"/>
            <a:r>
              <a:rPr lang="en-US" sz="2800" b="1" dirty="0" smtClean="0">
                <a:solidFill>
                  <a:srgbClr val="FF3300"/>
                </a:solidFill>
              </a:rPr>
              <a:t>Upper end</a:t>
            </a:r>
            <a:r>
              <a:rPr lang="en-US" sz="2800" dirty="0" smtClean="0"/>
              <a:t> is larger than lower end</a:t>
            </a:r>
          </a:p>
          <a:p>
            <a:pPr eaLnBrk="1" hangingPunct="1"/>
            <a:r>
              <a:rPr lang="en-US" sz="2800" b="1" dirty="0" smtClean="0">
                <a:solidFill>
                  <a:srgbClr val="6600FF"/>
                </a:solidFill>
              </a:rPr>
              <a:t>Medial malleolus</a:t>
            </a:r>
            <a:r>
              <a:rPr lang="en-US" sz="2800" dirty="0" smtClean="0"/>
              <a:t> is directed downward and medially</a:t>
            </a:r>
          </a:p>
          <a:p>
            <a:pPr eaLnBrk="1" hangingPunct="1"/>
            <a:r>
              <a:rPr lang="en-US" sz="2800" b="1" dirty="0" smtClean="0">
                <a:solidFill>
                  <a:srgbClr val="33CC33"/>
                </a:solidFill>
              </a:rPr>
              <a:t>Shaft</a:t>
            </a:r>
            <a:r>
              <a:rPr lang="en-US" sz="2800" b="1" dirty="0" smtClean="0">
                <a:solidFill>
                  <a:srgbClr val="00CC99"/>
                </a:solidFill>
              </a:rPr>
              <a:t> </a:t>
            </a:r>
            <a:r>
              <a:rPr lang="en-US" sz="2800" dirty="0" smtClean="0"/>
              <a:t>has sharp anterior border</a:t>
            </a:r>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1"/>
            <a:ext cx="4114800" cy="4205064"/>
          </a:xfrm>
          <a:ln>
            <a:solidFill>
              <a:schemeClr val="tx1"/>
            </a:solidFill>
          </a:ln>
        </p:spPr>
        <p:txBody>
          <a:bodyPr/>
          <a:lstStyle/>
          <a:p>
            <a:pPr eaLnBrk="1" hangingPunct="1">
              <a:lnSpc>
                <a:spcPct val="90000"/>
              </a:lnSpc>
            </a:pPr>
            <a:r>
              <a:rPr lang="en-US" sz="2800" dirty="0" smtClean="0"/>
              <a:t>It is the slender lateral bone of the leg.</a:t>
            </a:r>
          </a:p>
          <a:p>
            <a:pPr eaLnBrk="1" hangingPunct="1">
              <a:lnSpc>
                <a:spcPct val="90000"/>
              </a:lnSpc>
            </a:pPr>
            <a:r>
              <a:rPr lang="en-US" sz="2800" dirty="0" smtClean="0"/>
              <a:t>It takes no part in articulation of knee joint.</a:t>
            </a:r>
          </a:p>
          <a:p>
            <a:pPr eaLnBrk="1" hangingPunct="1">
              <a:lnSpc>
                <a:spcPct val="90000"/>
              </a:lnSpc>
            </a:pPr>
            <a:r>
              <a:rPr lang="en-US" sz="2800" b="1" dirty="0" smtClean="0">
                <a:solidFill>
                  <a:srgbClr val="FF3300"/>
                </a:solidFill>
              </a:rPr>
              <a:t>Its upper end has</a:t>
            </a:r>
          </a:p>
          <a:p>
            <a:pPr lvl="1" eaLnBrk="1" hangingPunct="1">
              <a:lnSpc>
                <a:spcPct val="90000"/>
              </a:lnSpc>
            </a:pPr>
            <a:r>
              <a:rPr lang="en-US" sz="2400" dirty="0" smtClean="0">
                <a:solidFill>
                  <a:srgbClr val="6600FF"/>
                </a:solidFill>
              </a:rPr>
              <a:t>Head:</a:t>
            </a:r>
            <a:r>
              <a:rPr lang="en-US" sz="2400" dirty="0" smtClean="0"/>
              <a:t> articulates with lateral condyle of tibia</a:t>
            </a:r>
          </a:p>
          <a:p>
            <a:pPr lvl="1" eaLnBrk="1" hangingPunct="1">
              <a:lnSpc>
                <a:spcPct val="90000"/>
              </a:lnSpc>
            </a:pPr>
            <a:r>
              <a:rPr lang="en-US" sz="2400" dirty="0" err="1" smtClean="0">
                <a:solidFill>
                  <a:srgbClr val="6600FF"/>
                </a:solidFill>
              </a:rPr>
              <a:t>Styloid</a:t>
            </a:r>
            <a:r>
              <a:rPr lang="en-US" sz="2400" dirty="0" smtClean="0">
                <a:solidFill>
                  <a:srgbClr val="6600FF"/>
                </a:solidFill>
              </a:rPr>
              <a:t> process.</a:t>
            </a:r>
          </a:p>
          <a:p>
            <a:pPr lvl="1" eaLnBrk="1" hangingPunct="1">
              <a:lnSpc>
                <a:spcPct val="90000"/>
              </a:lnSpc>
            </a:pPr>
            <a:r>
              <a:rPr lang="en-US" sz="2400" dirty="0" smtClean="0">
                <a:solidFill>
                  <a:srgbClr val="6600FF"/>
                </a:solidFill>
              </a:rPr>
              <a:t>Neck</a:t>
            </a: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2204864"/>
            <a:ext cx="4114800" cy="3456731"/>
          </a:xfrm>
          <a:ln>
            <a:solidFill>
              <a:schemeClr val="tx1"/>
            </a:solidFill>
          </a:ln>
        </p:spPr>
        <p:txBody>
          <a:bodyPr/>
          <a:lstStyle/>
          <a:p>
            <a:pPr eaLnBrk="1" hangingPunct="1">
              <a:lnSpc>
                <a:spcPct val="80000"/>
              </a:lnSpc>
              <a:buFontTx/>
              <a:buNone/>
            </a:pPr>
            <a:r>
              <a:rPr lang="en-US" sz="2800" b="1" dirty="0" smtClean="0">
                <a:solidFill>
                  <a:srgbClr val="FF3300"/>
                </a:solidFill>
              </a:rPr>
              <a:t>Shaft has</a:t>
            </a:r>
          </a:p>
          <a:p>
            <a:pPr eaLnBrk="1" hangingPunct="1">
              <a:lnSpc>
                <a:spcPct val="80000"/>
              </a:lnSpc>
            </a:pPr>
            <a:r>
              <a:rPr lang="en-US" sz="2000" dirty="0" smtClean="0">
                <a:solidFill>
                  <a:srgbClr val="6600FF"/>
                </a:solidFill>
              </a:rPr>
              <a:t>Four</a:t>
            </a:r>
            <a:r>
              <a:rPr lang="en-US" sz="2000" dirty="0">
                <a:solidFill>
                  <a:srgbClr val="6600FF"/>
                </a:solidFill>
              </a:rPr>
              <a:t> </a:t>
            </a:r>
            <a:r>
              <a:rPr lang="en-US" sz="2000" dirty="0" smtClean="0">
                <a:solidFill>
                  <a:srgbClr val="6600FF"/>
                </a:solidFill>
              </a:rPr>
              <a:t>borders &amp; 4 </a:t>
            </a:r>
            <a:r>
              <a:rPr lang="en-US" sz="2000" dirty="0">
                <a:solidFill>
                  <a:srgbClr val="6600FF"/>
                </a:solidFill>
              </a:rPr>
              <a:t>surfaces</a:t>
            </a:r>
            <a:endParaRPr lang="en-US" sz="2000" dirty="0" smtClean="0">
              <a:solidFill>
                <a:srgbClr val="6600FF"/>
              </a:solidFill>
            </a:endParaRPr>
          </a:p>
          <a:p>
            <a:pPr lvl="1" eaLnBrk="1" hangingPunct="1">
              <a:lnSpc>
                <a:spcPct val="80000"/>
              </a:lnSpc>
            </a:pPr>
            <a:r>
              <a:rPr lang="en-US" sz="1800" dirty="0" smtClean="0"/>
              <a:t>Medial</a:t>
            </a:r>
          </a:p>
          <a:p>
            <a:pPr lvl="1" eaLnBrk="1" hangingPunct="1">
              <a:lnSpc>
                <a:spcPct val="80000"/>
              </a:lnSpc>
            </a:pPr>
            <a:r>
              <a:rPr lang="en-US" sz="1800" dirty="0" err="1" smtClean="0"/>
              <a:t>interoseous</a:t>
            </a:r>
            <a:r>
              <a:rPr lang="en-US" sz="1800" dirty="0" smtClean="0"/>
              <a:t> border gives attachment to interosseous membrane</a:t>
            </a:r>
            <a:endParaRPr lang="en-US" sz="2400" dirty="0" smtClean="0">
              <a:solidFill>
                <a:srgbClr val="6600FF"/>
              </a:solidFill>
            </a:endParaRPr>
          </a:p>
          <a:p>
            <a:pPr eaLnBrk="1" hangingPunct="1">
              <a:lnSpc>
                <a:spcPct val="80000"/>
              </a:lnSpc>
              <a:buFontTx/>
              <a:buNone/>
            </a:pPr>
            <a:r>
              <a:rPr lang="en-US" sz="2800" b="1" dirty="0" smtClean="0">
                <a:solidFill>
                  <a:srgbClr val="FF3300"/>
                </a:solidFill>
              </a:rPr>
              <a:t>Lower end forms</a:t>
            </a:r>
          </a:p>
          <a:p>
            <a:pPr lvl="1" eaLnBrk="1" hangingPunct="1">
              <a:lnSpc>
                <a:spcPct val="80000"/>
              </a:lnSpc>
            </a:pPr>
            <a:r>
              <a:rPr lang="en-US" sz="1800" dirty="0" smtClean="0">
                <a:solidFill>
                  <a:srgbClr val="6600FF"/>
                </a:solidFill>
              </a:rPr>
              <a:t>Lateral malleolus </a:t>
            </a:r>
            <a:r>
              <a:rPr lang="en-US" sz="1800" dirty="0" smtClean="0"/>
              <a:t>is </a:t>
            </a:r>
            <a:r>
              <a:rPr lang="en-US" sz="1800" b="1" u="sng" dirty="0" smtClean="0">
                <a:solidFill>
                  <a:srgbClr val="00B0F0"/>
                </a:solidFill>
              </a:rPr>
              <a:t>subcutaneous</a:t>
            </a:r>
          </a:p>
          <a:p>
            <a:pPr lvl="1" eaLnBrk="1" hangingPunct="1">
              <a:lnSpc>
                <a:spcPct val="80000"/>
              </a:lnSpc>
            </a:pPr>
            <a:r>
              <a:rPr lang="en-US" sz="1800" u="sng" dirty="0" smtClean="0"/>
              <a:t>Its medial surface</a:t>
            </a:r>
            <a:r>
              <a:rPr lang="en-US" sz="1800" dirty="0" smtClean="0"/>
              <a:t> is smooth for articulation with </a:t>
            </a:r>
            <a:r>
              <a:rPr lang="en-US" sz="1800" u="sng" dirty="0" smtClean="0"/>
              <a:t>talus</a:t>
            </a:r>
            <a:r>
              <a:rPr lang="en-US" sz="1800" dirty="0" smtClean="0"/>
              <a:t> to form </a:t>
            </a:r>
            <a:r>
              <a:rPr lang="en-US" sz="1800" u="sng" dirty="0" smtClean="0">
                <a:solidFill>
                  <a:srgbClr val="6600FF"/>
                </a:solidFill>
              </a:rPr>
              <a:t>ankle joint</a:t>
            </a:r>
            <a:endParaRPr lang="en-US" sz="1800" dirty="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988840"/>
            <a:ext cx="4826000" cy="4103786"/>
          </a:xfrm>
          <a:ln>
            <a:solidFill>
              <a:schemeClr val="tx1"/>
            </a:solidFill>
          </a:ln>
        </p:spPr>
        <p:txBody>
          <a:bodyPr/>
          <a:lstStyle/>
          <a:p>
            <a:pPr eaLnBrk="1" hangingPunct="1">
              <a:lnSpc>
                <a:spcPct val="80000"/>
              </a:lnSpc>
              <a:buFontTx/>
              <a:buNone/>
            </a:pPr>
            <a:r>
              <a:rPr lang="en-US" sz="2400" b="1" dirty="0" smtClean="0">
                <a:solidFill>
                  <a:srgbClr val="FF3300"/>
                </a:solidFill>
              </a:rPr>
              <a:t>Seven Tarsal bones</a:t>
            </a:r>
            <a:r>
              <a:rPr lang="en-US" sz="2000" dirty="0" smtClean="0"/>
              <a:t> </a:t>
            </a:r>
          </a:p>
          <a:p>
            <a:pPr eaLnBrk="1" hangingPunct="1">
              <a:lnSpc>
                <a:spcPct val="80000"/>
              </a:lnSpc>
              <a:buFontTx/>
              <a:buNone/>
            </a:pPr>
            <a:r>
              <a:rPr lang="en-US" sz="2000" dirty="0" smtClean="0"/>
              <a:t>start to ossify before birth and end </a:t>
            </a:r>
          </a:p>
          <a:p>
            <a:pPr eaLnBrk="1" hangingPunct="1">
              <a:lnSpc>
                <a:spcPct val="80000"/>
              </a:lnSpc>
              <a:buFontTx/>
              <a:buNone/>
            </a:pPr>
            <a:r>
              <a:rPr lang="en-US" sz="2000" dirty="0" smtClean="0"/>
              <a:t>ossification by 5</a:t>
            </a:r>
            <a:r>
              <a:rPr lang="en-US" sz="2000" baseline="30000" dirty="0" smtClean="0"/>
              <a:t>th</a:t>
            </a:r>
            <a:r>
              <a:rPr lang="en-US" sz="2000" dirty="0" smtClean="0"/>
              <a:t> year in all tarsal bones. </a:t>
            </a:r>
          </a:p>
          <a:p>
            <a:pPr eaLnBrk="1" hangingPunct="1">
              <a:lnSpc>
                <a:spcPct val="80000"/>
              </a:lnSpc>
              <a:buFontTx/>
              <a:buNone/>
            </a:pPr>
            <a:r>
              <a:rPr lang="en-US" sz="2000" dirty="0" smtClean="0"/>
              <a:t>They are</a:t>
            </a:r>
          </a:p>
          <a:p>
            <a:pPr lvl="1" eaLnBrk="1" hangingPunct="1">
              <a:lnSpc>
                <a:spcPct val="80000"/>
              </a:lnSpc>
              <a:buFont typeface="Arial" charset="0"/>
              <a:buAutoNum type="arabicPeriod"/>
            </a:pPr>
            <a:r>
              <a:rPr lang="en-US" sz="2000" dirty="0" err="1" smtClean="0"/>
              <a:t>Calcaneum</a:t>
            </a:r>
            <a:endParaRPr lang="en-US" sz="2000" dirty="0" smtClean="0"/>
          </a:p>
          <a:p>
            <a:pPr lvl="1" eaLnBrk="1" hangingPunct="1">
              <a:lnSpc>
                <a:spcPct val="80000"/>
              </a:lnSpc>
              <a:buFont typeface="Arial" charset="0"/>
              <a:buAutoNum type="arabicPeriod"/>
            </a:pPr>
            <a:r>
              <a:rPr lang="en-US" sz="2000" dirty="0" smtClean="0"/>
              <a:t>Talus </a:t>
            </a:r>
          </a:p>
          <a:p>
            <a:pPr lvl="1" eaLnBrk="1" hangingPunct="1">
              <a:lnSpc>
                <a:spcPct val="80000"/>
              </a:lnSpc>
              <a:buFont typeface="Arial" charset="0"/>
              <a:buAutoNum type="arabicPeriod"/>
            </a:pPr>
            <a:r>
              <a:rPr lang="en-US" sz="2000" dirty="0" smtClean="0"/>
              <a:t>Navicular</a:t>
            </a:r>
          </a:p>
          <a:p>
            <a:pPr lvl="1" eaLnBrk="1" hangingPunct="1">
              <a:lnSpc>
                <a:spcPct val="80000"/>
              </a:lnSpc>
              <a:buFont typeface="Arial" charset="0"/>
              <a:buAutoNum type="arabicPeriod"/>
            </a:pPr>
            <a:r>
              <a:rPr lang="en-US" sz="2000" dirty="0" smtClean="0"/>
              <a:t>Cuboid</a:t>
            </a:r>
          </a:p>
          <a:p>
            <a:pPr lvl="1" eaLnBrk="1" hangingPunct="1">
              <a:lnSpc>
                <a:spcPct val="80000"/>
              </a:lnSpc>
              <a:buFont typeface="Arial" charset="0"/>
              <a:buAutoNum type="arabicPeriod"/>
            </a:pPr>
            <a:r>
              <a:rPr lang="en-US" sz="2000" dirty="0" smtClean="0"/>
              <a:t>Three cuneiform bones</a:t>
            </a:r>
          </a:p>
          <a:p>
            <a:pPr lvl="1" eaLnBrk="1" hangingPunct="1">
              <a:lnSpc>
                <a:spcPct val="80000"/>
              </a:lnSpc>
              <a:buFont typeface="Arial" charset="0"/>
              <a:buChar char="•"/>
            </a:pPr>
            <a:r>
              <a:rPr lang="en-US" sz="2000" b="1" dirty="0" smtClean="0">
                <a:solidFill>
                  <a:srgbClr val="6600FF"/>
                </a:solidFill>
              </a:rPr>
              <a:t>Only Talus</a:t>
            </a:r>
            <a:r>
              <a:rPr lang="en-US" sz="2000" dirty="0" smtClean="0"/>
              <a:t> articulates with tibia &amp; fibula at </a:t>
            </a:r>
            <a:r>
              <a:rPr lang="en-US" sz="2000" u="sng" dirty="0" smtClean="0"/>
              <a:t>ankle joint</a:t>
            </a:r>
          </a:p>
          <a:p>
            <a:pPr lvl="1" eaLnBrk="1" hangingPunct="1">
              <a:lnSpc>
                <a:spcPct val="80000"/>
              </a:lnSpc>
              <a:buFont typeface="Arial" charset="0"/>
              <a:buChar char="•"/>
            </a:pPr>
            <a:r>
              <a:rPr lang="en-US" sz="2000" b="1" u="sng" dirty="0" err="1" smtClean="0">
                <a:solidFill>
                  <a:srgbClr val="6600FF"/>
                </a:solidFill>
              </a:rPr>
              <a:t>Calcaneum</a:t>
            </a:r>
            <a:r>
              <a:rPr lang="en-US" sz="2000" b="1" dirty="0" smtClean="0">
                <a:solidFill>
                  <a:srgbClr val="6600FF"/>
                </a:solidFill>
              </a:rPr>
              <a:t>: </a:t>
            </a:r>
            <a:r>
              <a:rPr lang="en-US" sz="2000" dirty="0" smtClean="0"/>
              <a:t>the </a:t>
            </a:r>
            <a:r>
              <a:rPr lang="en-US" sz="2000" u="sng" dirty="0" smtClean="0"/>
              <a:t>largest bone</a:t>
            </a:r>
            <a:r>
              <a:rPr lang="en-US" sz="2000" dirty="0" smtClean="0"/>
              <a:t> of foot, forming the </a:t>
            </a:r>
            <a:r>
              <a:rPr lang="en-US" sz="2000" u="sng" dirty="0" smtClean="0"/>
              <a:t>heel</a:t>
            </a:r>
          </a:p>
          <a:p>
            <a:pPr eaLnBrk="1" hangingPunct="1">
              <a:lnSpc>
                <a:spcPct val="80000"/>
              </a:lnSpc>
              <a:buFontTx/>
              <a:buNone/>
            </a:pPr>
            <a:endParaRPr lang="en-US" sz="2400" dirty="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1520" y="1340768"/>
            <a:ext cx="8642350" cy="4248472"/>
          </a:xfrm>
          <a:ln>
            <a:solidFill>
              <a:schemeClr val="tx1"/>
            </a:solidFill>
          </a:ln>
        </p:spPr>
        <p:txBody>
          <a:bodyPr/>
          <a:lstStyle/>
          <a:p>
            <a:pPr eaLnBrk="1" hangingPunct="1">
              <a:lnSpc>
                <a:spcPct val="90000"/>
              </a:lnSpc>
            </a:pPr>
            <a:r>
              <a:rPr lang="en-US" sz="2800" b="1" i="1" u="sng" dirty="0"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endParaRPr lang="en-US" sz="2400" b="1" dirty="0" smtClean="0">
              <a:solidFill>
                <a:srgbClr val="CC66FF"/>
              </a:solidFill>
              <a:latin typeface="Times New Roman" pitchFamily="18" charset="0"/>
              <a:cs typeface="Times New Roman" pitchFamily="18" charset="0"/>
            </a:endParaRPr>
          </a:p>
          <a:p>
            <a:pPr eaLnBrk="1" hangingPunct="1">
              <a:lnSpc>
                <a:spcPct val="90000"/>
              </a:lnSpc>
            </a:pPr>
            <a:r>
              <a:rPr lang="en-US" sz="2400" b="1" dirty="0" smtClean="0">
                <a:solidFill>
                  <a:srgbClr val="CC66FF"/>
                </a:solidFill>
                <a:latin typeface="Times New Roman" pitchFamily="18" charset="0"/>
                <a:cs typeface="Times New Roman" pitchFamily="18" charset="0"/>
              </a:rPr>
              <a:t>Classify the bones </a:t>
            </a:r>
            <a:r>
              <a:rPr lang="en-US" sz="2400" dirty="0" smtClean="0">
                <a:latin typeface="Times New Roman" pitchFamily="18" charset="0"/>
                <a:cs typeface="Times New Roman" pitchFamily="18" charset="0"/>
              </a:rPr>
              <a:t>of the three regions of the lower limb (thigh, leg and foot).</a:t>
            </a:r>
          </a:p>
          <a:p>
            <a:pPr eaLnBrk="1" hangingPunct="1">
              <a:lnSpc>
                <a:spcPct val="90000"/>
              </a:lnSpc>
            </a:pPr>
            <a:r>
              <a:rPr lang="en-US" sz="2400" b="1" dirty="0" smtClean="0">
                <a:solidFill>
                  <a:srgbClr val="CC66FF"/>
                </a:solidFill>
                <a:latin typeface="Times New Roman" pitchFamily="18" charset="0"/>
                <a:cs typeface="Times New Roman" pitchFamily="18" charset="0"/>
              </a:rPr>
              <a:t>Differentiate the bones of the lower limb</a:t>
            </a:r>
            <a:r>
              <a:rPr lang="en-US" sz="2400" dirty="0" smtClean="0">
                <a:latin typeface="Times New Roman" pitchFamily="18" charset="0"/>
                <a:cs typeface="Times New Roman" pitchFamily="18" charset="0"/>
              </a:rPr>
              <a:t> from the bones of the upper limb</a:t>
            </a:r>
          </a:p>
          <a:p>
            <a:pPr eaLnBrk="1" hangingPunct="1">
              <a:lnSpc>
                <a:spcPct val="90000"/>
              </a:lnSpc>
            </a:pPr>
            <a:r>
              <a:rPr lang="en-US" sz="2400" b="1" dirty="0"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000" dirty="0" smtClean="0">
                <a:latin typeface="Times New Roman" pitchFamily="18" charset="0"/>
                <a:cs typeface="Times New Roman" pitchFamily="18" charset="0"/>
              </a:rPr>
              <a:t>Bones of the thigh (femur &amp; patella)</a:t>
            </a:r>
          </a:p>
          <a:p>
            <a:pPr lvl="1" eaLnBrk="1" hangingPunct="1">
              <a:lnSpc>
                <a:spcPct val="90000"/>
              </a:lnSpc>
            </a:pPr>
            <a:r>
              <a:rPr lang="en-US" sz="2000" dirty="0" smtClean="0">
                <a:latin typeface="Times New Roman" pitchFamily="18" charset="0"/>
                <a:cs typeface="Times New Roman" pitchFamily="18" charset="0"/>
              </a:rPr>
              <a:t>Bones of the leg (tibia &amp; Fibula)</a:t>
            </a:r>
          </a:p>
          <a:p>
            <a:pPr lvl="1" eaLnBrk="1" hangingPunct="1">
              <a:lnSpc>
                <a:spcPct val="90000"/>
              </a:lnSpc>
            </a:pPr>
            <a:r>
              <a:rPr lang="en-US" sz="2000" dirty="0" smtClean="0">
                <a:latin typeface="Times New Roman" pitchFamily="18" charset="0"/>
                <a:cs typeface="Times New Roman" pitchFamily="18" charset="0"/>
              </a:rPr>
              <a:t>Bones of the foot (tarsals, metatarsals and phalanges)</a:t>
            </a:r>
          </a:p>
          <a:p>
            <a:pPr eaLnBrk="1" hangingPunct="1">
              <a:lnSpc>
                <a:spcPct val="90000"/>
              </a:lnSpc>
            </a:pPr>
            <a:r>
              <a:rPr lang="en-US" sz="2400" b="1" dirty="0"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2"/>
            <a:ext cx="4392612" cy="4968899"/>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dirty="0" smtClean="0">
                <a:solidFill>
                  <a:srgbClr val="FF3300"/>
                </a:solidFill>
              </a:rPr>
              <a:t>Five Metatarsal bones</a:t>
            </a:r>
            <a:r>
              <a:rPr lang="en-US" sz="2000" b="1" dirty="0" smtClean="0">
                <a:solidFill>
                  <a:srgbClr val="FF3300"/>
                </a:solidFill>
              </a:rPr>
              <a:t> </a:t>
            </a:r>
            <a:endParaRPr lang="en-US" sz="2000" b="1" dirty="0">
              <a:solidFill>
                <a:srgbClr val="FF3300"/>
              </a:solidFill>
            </a:endParaRPr>
          </a:p>
          <a:p>
            <a:pPr marL="800100" lvl="1" indent="-342900">
              <a:lnSpc>
                <a:spcPct val="80000"/>
              </a:lnSpc>
              <a:spcBef>
                <a:spcPct val="20000"/>
              </a:spcBef>
              <a:buFontTx/>
              <a:buChar char="•"/>
            </a:pPr>
            <a:r>
              <a:rPr lang="en-US" sz="2000" dirty="0">
                <a:solidFill>
                  <a:schemeClr val="tx2"/>
                </a:solidFill>
              </a:rPr>
              <a:t>They are numbered from medial to lateral.</a:t>
            </a:r>
          </a:p>
          <a:p>
            <a:pPr marL="800100" lvl="1" indent="-342900">
              <a:lnSpc>
                <a:spcPct val="80000"/>
              </a:lnSpc>
              <a:spcBef>
                <a:spcPct val="20000"/>
              </a:spcBef>
              <a:buFontTx/>
              <a:buChar char="•"/>
            </a:pPr>
            <a:r>
              <a:rPr lang="en-US" sz="2000" dirty="0">
                <a:solidFill>
                  <a:schemeClr val="tx2"/>
                </a:solidFill>
              </a:rPr>
              <a:t>1</a:t>
            </a:r>
            <a:r>
              <a:rPr lang="en-US" sz="2000" baseline="30000" dirty="0">
                <a:solidFill>
                  <a:schemeClr val="tx2"/>
                </a:solidFill>
              </a:rPr>
              <a:t>st</a:t>
            </a:r>
            <a:r>
              <a:rPr lang="en-US" sz="2000" dirty="0">
                <a:solidFill>
                  <a:schemeClr val="tx2"/>
                </a:solidFill>
              </a:rPr>
              <a:t> metatarsal bone is large and lies medially.</a:t>
            </a:r>
          </a:p>
          <a:p>
            <a:pPr marL="800100" lvl="1" indent="-342900">
              <a:lnSpc>
                <a:spcPct val="80000"/>
              </a:lnSpc>
              <a:spcBef>
                <a:spcPct val="20000"/>
              </a:spcBef>
              <a:buFontTx/>
              <a:buChar char="•"/>
            </a:pPr>
            <a:r>
              <a:rPr lang="en-US" sz="2000" dirty="0">
                <a:solidFill>
                  <a:schemeClr val="tx2"/>
                </a:solidFill>
              </a:rPr>
              <a:t>Each metatarsal bone has a base (proximal</a:t>
            </a:r>
            <a:r>
              <a:rPr lang="en-US" sz="2000" dirty="0" smtClean="0">
                <a:solidFill>
                  <a:schemeClr val="tx2"/>
                </a:solidFill>
              </a:rPr>
              <a:t>) </a:t>
            </a:r>
            <a:r>
              <a:rPr lang="en-US" sz="2000" dirty="0">
                <a:solidFill>
                  <a:schemeClr val="tx2"/>
                </a:solidFill>
              </a:rPr>
              <a:t>a shaft and a head (distal</a:t>
            </a:r>
            <a:r>
              <a:rPr lang="en-US" sz="2000" dirty="0" smtClean="0">
                <a:solidFill>
                  <a:schemeClr val="tx2"/>
                </a:solidFill>
              </a:rPr>
              <a:t>)</a:t>
            </a:r>
          </a:p>
          <a:p>
            <a:pPr marL="800100" lvl="1" indent="-342900">
              <a:lnSpc>
                <a:spcPct val="80000"/>
              </a:lnSpc>
              <a:spcBef>
                <a:spcPct val="20000"/>
              </a:spcBef>
              <a:buFontTx/>
              <a:buChar char="•"/>
            </a:pPr>
            <a:endParaRPr lang="en-US" sz="2000" b="1" dirty="0">
              <a:solidFill>
                <a:schemeClr val="tx2"/>
              </a:solidFill>
            </a:endParaRPr>
          </a:p>
          <a:p>
            <a:pPr marL="342900" indent="-342900">
              <a:lnSpc>
                <a:spcPct val="80000"/>
              </a:lnSpc>
              <a:spcBef>
                <a:spcPct val="20000"/>
              </a:spcBef>
            </a:pPr>
            <a:r>
              <a:rPr lang="en-US" sz="2400" b="1" dirty="0" smtClean="0">
                <a:solidFill>
                  <a:srgbClr val="FF3300"/>
                </a:solidFill>
              </a:rPr>
              <a:t>Fourteen phalanges </a:t>
            </a:r>
            <a:endParaRPr lang="en-US" sz="2400" b="1" dirty="0">
              <a:solidFill>
                <a:srgbClr val="FF3300"/>
              </a:solidFill>
            </a:endParaRPr>
          </a:p>
          <a:p>
            <a:pPr marL="800100" lvl="1" indent="-342900">
              <a:lnSpc>
                <a:spcPct val="80000"/>
              </a:lnSpc>
              <a:spcBef>
                <a:spcPct val="20000"/>
              </a:spcBef>
              <a:buFontTx/>
              <a:buChar char="•"/>
            </a:pPr>
            <a:r>
              <a:rPr lang="en-US" sz="2000" dirty="0" smtClean="0">
                <a:solidFill>
                  <a:schemeClr val="tx2"/>
                </a:solidFill>
              </a:rPr>
              <a:t>Two </a:t>
            </a:r>
            <a:r>
              <a:rPr lang="en-US" sz="2000" dirty="0">
                <a:solidFill>
                  <a:schemeClr val="tx2"/>
                </a:solidFill>
              </a:rPr>
              <a:t>phalanges for big toe (</a:t>
            </a:r>
            <a:r>
              <a:rPr lang="en-US" sz="2000" i="1" dirty="0">
                <a:solidFill>
                  <a:schemeClr val="tx2"/>
                </a:solidFill>
              </a:rPr>
              <a:t>proximal &amp; distal</a:t>
            </a:r>
            <a:r>
              <a:rPr lang="en-US" sz="2000" dirty="0">
                <a:solidFill>
                  <a:schemeClr val="tx2"/>
                </a:solidFill>
              </a:rPr>
              <a:t>)</a:t>
            </a:r>
          </a:p>
          <a:p>
            <a:pPr marL="800100" lvl="1" indent="-342900">
              <a:lnSpc>
                <a:spcPct val="80000"/>
              </a:lnSpc>
              <a:spcBef>
                <a:spcPct val="20000"/>
              </a:spcBef>
              <a:buFontTx/>
              <a:buChar char="•"/>
            </a:pPr>
            <a:r>
              <a:rPr lang="en-US" sz="2000" dirty="0" smtClean="0">
                <a:solidFill>
                  <a:schemeClr val="tx2"/>
                </a:solidFill>
              </a:rPr>
              <a:t>Three </a:t>
            </a:r>
            <a:r>
              <a:rPr lang="en-US" sz="2000" dirty="0">
                <a:solidFill>
                  <a:schemeClr val="tx2"/>
                </a:solidFill>
              </a:rPr>
              <a:t>phalanges for each of the lateral 4 toes (</a:t>
            </a:r>
            <a:r>
              <a:rPr lang="en-US" sz="2000" i="1" dirty="0">
                <a:solidFill>
                  <a:schemeClr val="tx2"/>
                </a:solidFill>
              </a:rPr>
              <a:t>proximal, middle &amp; distal</a:t>
            </a:r>
            <a:r>
              <a:rPr lang="en-US" sz="2000" dirty="0">
                <a:solidFill>
                  <a:schemeClr val="tx2"/>
                </a:solidFill>
              </a:rPr>
              <a:t>)</a:t>
            </a:r>
          </a:p>
          <a:p>
            <a:pPr marL="800100" lvl="1" indent="-342900">
              <a:lnSpc>
                <a:spcPct val="80000"/>
              </a:lnSpc>
              <a:spcBef>
                <a:spcPct val="20000"/>
              </a:spcBef>
              <a:buFontTx/>
              <a:buChar char="•"/>
            </a:pPr>
            <a:r>
              <a:rPr lang="en-US" sz="2000" dirty="0">
                <a:solidFill>
                  <a:schemeClr val="tx2"/>
                </a:solidFill>
              </a:rPr>
              <a:t>Each phalanx has base, shaft and a head.</a:t>
            </a: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smtClean="0">
                <a:solidFill>
                  <a:schemeClr val="bg1"/>
                </a:solidFill>
              </a:rPr>
              <a:t>SUMMARY</a:t>
            </a: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foot:</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283968" y="1845047"/>
            <a:ext cx="4392612" cy="3096121"/>
          </a:xfrm>
          <a:ln>
            <a:solidFill>
              <a:schemeClr val="tx1"/>
            </a:solidFill>
          </a:ln>
        </p:spPr>
        <p:txBody>
          <a:bodyPr/>
          <a:lstStyle/>
          <a:p>
            <a:pPr eaLnBrk="1" hangingPunct="1">
              <a:lnSpc>
                <a:spcPct val="90000"/>
              </a:lnSpc>
              <a:buFontTx/>
              <a:buNone/>
            </a:pPr>
            <a:r>
              <a:rPr lang="en-US" b="1" dirty="0" smtClean="0">
                <a:solidFill>
                  <a:srgbClr val="FF3300"/>
                </a:solidFill>
              </a:rPr>
              <a:t>Femur:</a:t>
            </a:r>
            <a:r>
              <a:rPr lang="en-US" dirty="0" smtClean="0"/>
              <a:t> </a:t>
            </a:r>
          </a:p>
          <a:p>
            <a:pPr eaLnBrk="1" hangingPunct="1">
              <a:lnSpc>
                <a:spcPct val="90000"/>
              </a:lnSpc>
              <a:buFont typeface="Wingdings" pitchFamily="2" charset="2"/>
              <a:buChar char="§"/>
            </a:pPr>
            <a:r>
              <a:rPr lang="en-US" sz="2800" dirty="0" smtClean="0"/>
              <a:t>Articulates above with acetabulum of hip bone to form the hip joint</a:t>
            </a:r>
          </a:p>
          <a:p>
            <a:pPr eaLnBrk="1" hangingPunct="1">
              <a:lnSpc>
                <a:spcPct val="90000"/>
              </a:lnSpc>
              <a:buFont typeface="Wingdings" pitchFamily="2" charset="2"/>
              <a:buChar char="§"/>
            </a:pPr>
            <a:r>
              <a:rPr lang="en-US" sz="2800" dirty="0" smtClean="0"/>
              <a:t>Articulates below with tibia and patella to form the knee joint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024336" cy="53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BONES OF THIGH (Femur and Patella)</a:t>
            </a:r>
          </a:p>
        </p:txBody>
      </p:sp>
      <p:sp>
        <p:nvSpPr>
          <p:cNvPr id="5125" name="Rectangle 3"/>
          <p:cNvSpPr>
            <a:spLocks noGrp="1" noChangeArrowheads="1"/>
          </p:cNvSpPr>
          <p:nvPr>
            <p:ph type="body" idx="1"/>
          </p:nvPr>
        </p:nvSpPr>
        <p:spPr>
          <a:xfrm>
            <a:off x="107504" y="2492896"/>
            <a:ext cx="2016224" cy="1872208"/>
          </a:xfrm>
          <a:ln>
            <a:solidFill>
              <a:schemeClr val="tx2"/>
            </a:solidFill>
          </a:ln>
        </p:spPr>
        <p:txBody>
          <a:bodyPr/>
          <a:lstStyle/>
          <a:p>
            <a:pPr eaLnBrk="1" hangingPunct="1"/>
            <a:r>
              <a:rPr lang="en-US" b="1" dirty="0" smtClean="0">
                <a:solidFill>
                  <a:srgbClr val="FF3300"/>
                </a:solidFill>
              </a:rPr>
              <a:t>Femur</a:t>
            </a:r>
            <a:r>
              <a:rPr lang="en-US" sz="2400" dirty="0" smtClean="0"/>
              <a:t> </a:t>
            </a:r>
          </a:p>
          <a:p>
            <a:pPr eaLnBrk="1" hangingPunct="1">
              <a:buFontTx/>
              <a:buNone/>
            </a:pPr>
            <a:r>
              <a:rPr lang="en-US" sz="1800" dirty="0" smtClean="0">
                <a:solidFill>
                  <a:srgbClr val="6600FF"/>
                </a:solidFill>
              </a:rPr>
              <a:t>   </a:t>
            </a:r>
            <a:r>
              <a:rPr lang="en-US" sz="1800" b="1" u="sng" dirty="0" smtClean="0">
                <a:solidFill>
                  <a:srgbClr val="6600FF"/>
                </a:solidFill>
              </a:rPr>
              <a:t>Consists of:</a:t>
            </a:r>
          </a:p>
          <a:p>
            <a:pPr eaLnBrk="1" hangingPunct="1"/>
            <a:r>
              <a:rPr lang="en-US" sz="1800" dirty="0" smtClean="0"/>
              <a:t>Upper end</a:t>
            </a:r>
          </a:p>
          <a:p>
            <a:pPr eaLnBrk="1" hangingPunct="1"/>
            <a:r>
              <a:rPr lang="en-US" sz="1800" dirty="0" smtClean="0"/>
              <a:t>Shaft</a:t>
            </a:r>
          </a:p>
          <a:p>
            <a:pPr eaLnBrk="1" hangingPunct="1"/>
            <a:r>
              <a:rPr lang="en-US" sz="1800" dirty="0" smtClean="0"/>
              <a:t>Lower end</a:t>
            </a:r>
          </a:p>
          <a:p>
            <a:pPr eaLnBrk="1" hangingPunct="1"/>
            <a:endParaRPr lang="en-US" dirty="0" smtClean="0"/>
          </a:p>
        </p:txBody>
      </p:sp>
      <p:pic>
        <p:nvPicPr>
          <p:cNvPr id="512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53000"/>
                    </a14:imgEffect>
                  </a14:imgLayer>
                </a14:imgProps>
              </a:ext>
            </a:extLst>
          </a:blip>
          <a:srcRect/>
          <a:stretch>
            <a:fillRect/>
          </a:stretch>
        </p:blipFill>
        <p:spPr bwMode="auto">
          <a:xfrm>
            <a:off x="2339752" y="1340768"/>
            <a:ext cx="657401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355976" y="2492896"/>
            <a:ext cx="4464942" cy="3024113"/>
          </a:xfrm>
          <a:ln>
            <a:solidFill>
              <a:schemeClr val="tx2"/>
            </a:solidFill>
          </a:ln>
        </p:spPr>
        <p:txBody>
          <a:bodyPr/>
          <a:lstStyle/>
          <a:p>
            <a:pPr eaLnBrk="1" hangingPunct="1">
              <a:lnSpc>
                <a:spcPct val="80000"/>
              </a:lnSpc>
            </a:pPr>
            <a:r>
              <a:rPr lang="en-US" sz="2400" b="1" dirty="0" smtClean="0">
                <a:solidFill>
                  <a:srgbClr val="FF3300"/>
                </a:solidFill>
              </a:rPr>
              <a:t>Head:</a:t>
            </a:r>
          </a:p>
          <a:p>
            <a:pPr eaLnBrk="1" hangingPunct="1">
              <a:lnSpc>
                <a:spcPct val="80000"/>
              </a:lnSpc>
            </a:pPr>
            <a:r>
              <a:rPr lang="en-US" sz="2000" dirty="0" smtClean="0"/>
              <a:t>It articulates with acetabulum of hip bone to form </a:t>
            </a:r>
            <a:r>
              <a:rPr lang="en-US" sz="2000" u="sng" dirty="0" smtClean="0"/>
              <a:t>hip joint</a:t>
            </a:r>
          </a:p>
          <a:p>
            <a:pPr eaLnBrk="1" hangingPunct="1">
              <a:lnSpc>
                <a:spcPct val="80000"/>
              </a:lnSpc>
            </a:pPr>
            <a:r>
              <a:rPr lang="en-US" sz="2000" dirty="0" smtClean="0"/>
              <a:t>Has a depression in the center (fovea </a:t>
            </a:r>
            <a:r>
              <a:rPr lang="en-US" sz="2000" dirty="0" err="1" smtClean="0"/>
              <a:t>capitis</a:t>
            </a:r>
            <a:r>
              <a:rPr lang="en-US" sz="2000" dirty="0" smtClean="0"/>
              <a:t>), for the attachment </a:t>
            </a:r>
            <a:r>
              <a:rPr lang="en-US" sz="2000" u="sng" dirty="0" smtClean="0"/>
              <a:t>of ligament of the</a:t>
            </a:r>
            <a:r>
              <a:rPr lang="en-US" sz="2000" dirty="0" smtClean="0"/>
              <a:t> </a:t>
            </a:r>
            <a:r>
              <a:rPr lang="en-US" sz="2000" u="sng" dirty="0" smtClean="0"/>
              <a:t>head</a:t>
            </a:r>
          </a:p>
          <a:p>
            <a:pPr eaLnBrk="1" hangingPunct="1">
              <a:lnSpc>
                <a:spcPct val="80000"/>
              </a:lnSpc>
            </a:pPr>
            <a:r>
              <a:rPr lang="en-US" sz="2000" u="sng" dirty="0" smtClean="0"/>
              <a:t>Obturator artery</a:t>
            </a:r>
            <a:r>
              <a:rPr lang="en-US" sz="2000" dirty="0" smtClean="0"/>
              <a:t> passes along this ligament to supply head of femur</a:t>
            </a:r>
          </a:p>
          <a:p>
            <a:pPr eaLnBrk="1" hangingPunct="1">
              <a:lnSpc>
                <a:spcPct val="80000"/>
              </a:lnSpc>
            </a:pPr>
            <a:r>
              <a:rPr lang="en-US" sz="2400" b="1" dirty="0" smtClean="0">
                <a:solidFill>
                  <a:srgbClr val="FF3300"/>
                </a:solidFill>
              </a:rPr>
              <a:t>Neck: </a:t>
            </a:r>
          </a:p>
          <a:p>
            <a:pPr eaLnBrk="1" hangingPunct="1">
              <a:lnSpc>
                <a:spcPct val="80000"/>
              </a:lnSpc>
            </a:pPr>
            <a:r>
              <a:rPr lang="en-US" sz="2000" dirty="0" smtClean="0"/>
              <a:t>It connects head to the shaft</a:t>
            </a:r>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UPPER END OF FEMUR</a:t>
            </a:r>
          </a:p>
        </p:txBody>
      </p:sp>
      <p:sp>
        <p:nvSpPr>
          <p:cNvPr id="7173" name="Rectangle 3"/>
          <p:cNvSpPr>
            <a:spLocks noGrp="1" noChangeArrowheads="1"/>
          </p:cNvSpPr>
          <p:nvPr>
            <p:ph type="body" idx="1"/>
          </p:nvPr>
        </p:nvSpPr>
        <p:spPr>
          <a:xfrm>
            <a:off x="5004048" y="2204864"/>
            <a:ext cx="4032125" cy="3096567"/>
          </a:xfrm>
        </p:spPr>
        <p:txBody>
          <a:bodyPr/>
          <a:lstStyle/>
          <a:p>
            <a:pPr eaLnBrk="1" hangingPunct="1">
              <a:lnSpc>
                <a:spcPct val="90000"/>
              </a:lnSpc>
            </a:pPr>
            <a:r>
              <a:rPr lang="en-US" sz="2000" b="1" dirty="0" smtClean="0">
                <a:solidFill>
                  <a:srgbClr val="FF3300"/>
                </a:solidFill>
              </a:rPr>
              <a:t>Greater and lesser trochanters</a:t>
            </a:r>
          </a:p>
          <a:p>
            <a:pPr eaLnBrk="1" hangingPunct="1">
              <a:lnSpc>
                <a:spcPct val="90000"/>
              </a:lnSpc>
            </a:pPr>
            <a:r>
              <a:rPr lang="en-US" sz="2000" b="1" dirty="0" smtClean="0">
                <a:solidFill>
                  <a:srgbClr val="33CC33"/>
                </a:solidFill>
              </a:rPr>
              <a:t>Anteriorly</a:t>
            </a:r>
          </a:p>
          <a:p>
            <a:pPr marL="0" indent="0" eaLnBrk="1" hangingPunct="1">
              <a:lnSpc>
                <a:spcPct val="90000"/>
              </a:lnSpc>
              <a:buNone/>
            </a:pPr>
            <a:r>
              <a:rPr lang="en-US" sz="2000" dirty="0" smtClean="0"/>
              <a:t>connecting the 2 trochanters the </a:t>
            </a:r>
            <a:r>
              <a:rPr lang="en-US" sz="2000" b="1" dirty="0" smtClean="0">
                <a:solidFill>
                  <a:srgbClr val="CC66FF"/>
                </a:solidFill>
              </a:rPr>
              <a:t>inter-trochanteric line, </a:t>
            </a:r>
            <a:r>
              <a:rPr lang="en-US" sz="2000" dirty="0" smtClean="0"/>
              <a:t>where the </a:t>
            </a:r>
            <a:r>
              <a:rPr lang="en-US" sz="2000" b="1" i="1" u="sng" dirty="0" err="1" smtClean="0"/>
              <a:t>iliofemoral</a:t>
            </a:r>
            <a:r>
              <a:rPr lang="en-US" sz="2000" b="1" i="1" u="sng" dirty="0" smtClean="0"/>
              <a:t> ligament</a:t>
            </a:r>
            <a:r>
              <a:rPr lang="en-US" sz="2000" b="1" i="1" dirty="0" smtClean="0"/>
              <a:t> </a:t>
            </a:r>
            <a:r>
              <a:rPr lang="en-US" sz="2000" dirty="0" smtClean="0"/>
              <a:t>is attached</a:t>
            </a:r>
          </a:p>
          <a:p>
            <a:pPr eaLnBrk="1" hangingPunct="1">
              <a:lnSpc>
                <a:spcPct val="90000"/>
              </a:lnSpc>
            </a:pPr>
            <a:r>
              <a:rPr lang="en-US" sz="2000" b="1" dirty="0" smtClean="0">
                <a:solidFill>
                  <a:srgbClr val="33CC33"/>
                </a:solidFill>
              </a:rPr>
              <a:t>Posteriorly</a:t>
            </a:r>
          </a:p>
          <a:p>
            <a:pPr marL="0" indent="0" eaLnBrk="1" hangingPunct="1">
              <a:lnSpc>
                <a:spcPct val="90000"/>
              </a:lnSpc>
              <a:buNone/>
            </a:pPr>
            <a:r>
              <a:rPr lang="en-US" sz="2000" dirty="0" smtClean="0"/>
              <a:t>the </a:t>
            </a:r>
            <a:r>
              <a:rPr lang="en-US" sz="2000" b="1" dirty="0" smtClean="0">
                <a:solidFill>
                  <a:srgbClr val="CC66FF"/>
                </a:solidFill>
              </a:rPr>
              <a:t>inter-trochanteric crest,</a:t>
            </a:r>
            <a:r>
              <a:rPr lang="en-US" sz="2000" dirty="0" smtClean="0"/>
              <a:t> on which is </a:t>
            </a:r>
            <a:r>
              <a:rPr lang="en-US" sz="2000" b="1" dirty="0" smtClean="0">
                <a:solidFill>
                  <a:srgbClr val="FF3300"/>
                </a:solidFill>
              </a:rPr>
              <a:t>the quadrate tubercle</a:t>
            </a:r>
          </a:p>
          <a:p>
            <a:pPr eaLnBrk="1" hangingPunct="1">
              <a:lnSpc>
                <a:spcPct val="90000"/>
              </a:lnSpc>
              <a:buFontTx/>
              <a:buNone/>
            </a:pPr>
            <a:endParaRPr lang="en-US" sz="2400" b="1" dirty="0"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
        <p:nvSpPr>
          <p:cNvPr id="2" name="Rectangle 1"/>
          <p:cNvSpPr/>
          <p:nvPr/>
        </p:nvSpPr>
        <p:spPr>
          <a:xfrm>
            <a:off x="1115616"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3768"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SHAFT OF FEMUR</a:t>
            </a:r>
          </a:p>
        </p:txBody>
      </p:sp>
      <p:sp>
        <p:nvSpPr>
          <p:cNvPr id="8197" name="Rectangle 5"/>
          <p:cNvSpPr>
            <a:spLocks noGrp="1" noChangeArrowheads="1"/>
          </p:cNvSpPr>
          <p:nvPr>
            <p:ph type="body" idx="1"/>
          </p:nvPr>
        </p:nvSpPr>
        <p:spPr>
          <a:xfrm>
            <a:off x="3635896" y="1124744"/>
            <a:ext cx="3168352" cy="5040783"/>
          </a:xfrm>
          <a:ln>
            <a:noFill/>
          </a:ln>
        </p:spPr>
        <p:txBody>
          <a:bodyPr/>
          <a:lstStyle/>
          <a:p>
            <a:pPr marL="0" indent="0" eaLnBrk="1" hangingPunct="1">
              <a:buNone/>
            </a:pPr>
            <a:r>
              <a:rPr lang="en-US" sz="2400" b="1" dirty="0">
                <a:solidFill>
                  <a:srgbClr val="FF3300"/>
                </a:solidFill>
              </a:rPr>
              <a:t>It has 3 borders </a:t>
            </a:r>
          </a:p>
          <a:p>
            <a:pPr marL="0" indent="0" eaLnBrk="1" hangingPunct="1">
              <a:buNone/>
            </a:pPr>
            <a:r>
              <a:rPr lang="en-US" sz="2400" b="1" dirty="0"/>
              <a:t>Two rounded</a:t>
            </a:r>
            <a:r>
              <a:rPr lang="en-US" sz="2400" dirty="0"/>
              <a:t> medial and </a:t>
            </a:r>
            <a:r>
              <a:rPr lang="en-US" sz="2400" dirty="0" smtClean="0"/>
              <a:t>lateral</a:t>
            </a:r>
          </a:p>
          <a:p>
            <a:pPr marL="0" indent="0" eaLnBrk="1" hangingPunct="1">
              <a:buNone/>
            </a:pPr>
            <a:r>
              <a:rPr lang="en-US" sz="2400" b="1" dirty="0"/>
              <a:t>One thick </a:t>
            </a:r>
            <a:r>
              <a:rPr lang="en-US" sz="2400" dirty="0"/>
              <a:t>posterior border or ridge called </a:t>
            </a:r>
            <a:r>
              <a:rPr lang="en-US" sz="2400" b="1" dirty="0" err="1">
                <a:solidFill>
                  <a:srgbClr val="6600FF"/>
                </a:solidFill>
              </a:rPr>
              <a:t>linea</a:t>
            </a:r>
            <a:r>
              <a:rPr lang="en-US" sz="2400" b="1" dirty="0">
                <a:solidFill>
                  <a:srgbClr val="6600FF"/>
                </a:solidFill>
              </a:rPr>
              <a:t> </a:t>
            </a:r>
            <a:r>
              <a:rPr lang="en-US" sz="2400" b="1" dirty="0" err="1">
                <a:solidFill>
                  <a:srgbClr val="6600FF"/>
                </a:solidFill>
              </a:rPr>
              <a:t>aspera</a:t>
            </a:r>
            <a:endParaRPr lang="en-US" sz="2400" b="1" dirty="0">
              <a:solidFill>
                <a:srgbClr val="FF3300"/>
              </a:solidFill>
            </a:endParaRPr>
          </a:p>
          <a:p>
            <a:pPr marL="0" indent="0" eaLnBrk="1" hangingPunct="1">
              <a:buNone/>
            </a:pPr>
            <a:endParaRPr lang="en-US" sz="2400" dirty="0"/>
          </a:p>
          <a:p>
            <a:pPr marL="0" indent="0" eaLnBrk="1" hangingPunct="1">
              <a:buNone/>
            </a:pPr>
            <a:r>
              <a:rPr lang="en-US" sz="2400" b="1" dirty="0" smtClean="0">
                <a:solidFill>
                  <a:srgbClr val="FF3300"/>
                </a:solidFill>
              </a:rPr>
              <a:t>It </a:t>
            </a:r>
            <a:r>
              <a:rPr lang="en-US" sz="2400" b="1" dirty="0" smtClean="0">
                <a:solidFill>
                  <a:srgbClr val="FF3300"/>
                </a:solidFill>
              </a:rPr>
              <a:t>has 3 surfaces</a:t>
            </a:r>
          </a:p>
          <a:p>
            <a:pPr marL="0" indent="0" eaLnBrk="1" hangingPunct="1">
              <a:buNone/>
            </a:pPr>
            <a:r>
              <a:rPr lang="en-US" sz="2400" dirty="0" smtClean="0"/>
              <a:t>Anterior</a:t>
            </a:r>
          </a:p>
          <a:p>
            <a:pPr marL="0" indent="0" eaLnBrk="1" hangingPunct="1">
              <a:buNone/>
            </a:pPr>
            <a:r>
              <a:rPr lang="en-US" sz="2400" dirty="0" smtClean="0"/>
              <a:t>Medial</a:t>
            </a:r>
          </a:p>
          <a:p>
            <a:pPr marL="0" indent="0" eaLnBrk="1" hangingPunct="1">
              <a:buNone/>
            </a:pPr>
            <a:r>
              <a:rPr lang="en-US" sz="2400" dirty="0" smtClean="0"/>
              <a:t>Lateral</a:t>
            </a:r>
          </a:p>
          <a:p>
            <a:pPr marL="0" indent="0" eaLnBrk="1" hangingPunct="1">
              <a:buNone/>
            </a:pPr>
            <a:endParaRPr lang="en-US" sz="2400" dirty="0" smtClean="0"/>
          </a:p>
        </p:txBody>
      </p:sp>
      <p:pic>
        <p:nvPicPr>
          <p:cNvPr id="8198" name="Picture 6" descr="Gray245.png">
            <a:hlinkClick r:id="rId2"/>
          </p:cNvPr>
          <p:cNvPicPr>
            <a:picLocks noChangeAspect="1" noChangeArrowheads="1"/>
          </p:cNvPicPr>
          <p:nvPr/>
        </p:nvPicPr>
        <p:blipFill>
          <a:blip r:embed="rId3" cstate="print"/>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dirty="0" smtClean="0">
                <a:solidFill>
                  <a:srgbClr val="CC66FF"/>
                </a:solidFill>
              </a:rPr>
              <a:t>Posteriorly:</a:t>
            </a:r>
            <a:r>
              <a:rPr lang="en-US" sz="2000" b="1" dirty="0" smtClean="0"/>
              <a:t> </a:t>
            </a:r>
            <a:r>
              <a:rPr lang="en-US" sz="2000" dirty="0" smtClean="0"/>
              <a:t>below the greater trochanter is </a:t>
            </a:r>
            <a:r>
              <a:rPr lang="en-US" sz="2000" dirty="0" smtClean="0">
                <a:solidFill>
                  <a:srgbClr val="33CC33"/>
                </a:solidFill>
              </a:rPr>
              <a:t>the gluteal tuberosity</a:t>
            </a:r>
            <a:r>
              <a:rPr lang="en-US" sz="2000" dirty="0" smtClean="0"/>
              <a:t> for attachment of </a:t>
            </a:r>
            <a:r>
              <a:rPr lang="en-US" sz="2000" u="sng" dirty="0" smtClean="0"/>
              <a:t>gluteus </a:t>
            </a:r>
            <a:r>
              <a:rPr lang="en-US" sz="2000" u="sng" dirty="0" err="1" smtClean="0"/>
              <a:t>maximus</a:t>
            </a:r>
            <a:r>
              <a:rPr lang="en-US" sz="2000" u="sng" dirty="0" smtClean="0"/>
              <a:t> muscle</a:t>
            </a:r>
          </a:p>
          <a:p>
            <a:pPr eaLnBrk="1" hangingPunct="1">
              <a:lnSpc>
                <a:spcPct val="80000"/>
              </a:lnSpc>
            </a:pPr>
            <a:endParaRPr lang="en-US" sz="2000" u="sng" dirty="0"/>
          </a:p>
          <a:p>
            <a:pPr eaLnBrk="1" hangingPunct="1">
              <a:lnSpc>
                <a:spcPct val="80000"/>
              </a:lnSpc>
            </a:pPr>
            <a:r>
              <a:rPr lang="en-US" sz="2000" b="1" dirty="0" smtClean="0">
                <a:solidFill>
                  <a:srgbClr val="CC66FF"/>
                </a:solidFill>
              </a:rPr>
              <a:t>The medial margin of </a:t>
            </a:r>
            <a:r>
              <a:rPr lang="en-US" sz="2000" b="1" dirty="0" err="1" smtClean="0">
                <a:solidFill>
                  <a:srgbClr val="CC66FF"/>
                </a:solidFill>
              </a:rPr>
              <a:t>linea</a:t>
            </a:r>
            <a:r>
              <a:rPr lang="en-US" sz="2000" b="1" dirty="0" smtClean="0">
                <a:solidFill>
                  <a:srgbClr val="CC66FF"/>
                </a:solidFill>
              </a:rPr>
              <a:t> </a:t>
            </a:r>
            <a:r>
              <a:rPr lang="en-US" sz="2000" b="1" dirty="0" err="1" smtClean="0">
                <a:solidFill>
                  <a:srgbClr val="CC66FF"/>
                </a:solidFill>
              </a:rPr>
              <a:t>aspera</a:t>
            </a:r>
            <a:r>
              <a:rPr lang="en-US" sz="2000" b="1" dirty="0" smtClean="0"/>
              <a:t> continues below as </a:t>
            </a:r>
            <a:r>
              <a:rPr lang="en-US" sz="2000" b="1" dirty="0" smtClean="0">
                <a:solidFill>
                  <a:srgbClr val="FF3300"/>
                </a:solidFill>
              </a:rPr>
              <a:t>medial supracondylar ridge</a:t>
            </a:r>
          </a:p>
          <a:p>
            <a:pPr eaLnBrk="1" hangingPunct="1">
              <a:lnSpc>
                <a:spcPct val="80000"/>
              </a:lnSpc>
            </a:pPr>
            <a:endParaRPr lang="en-US" sz="2000" b="1" dirty="0" smtClean="0"/>
          </a:p>
          <a:p>
            <a:pPr eaLnBrk="1" hangingPunct="1">
              <a:lnSpc>
                <a:spcPct val="80000"/>
              </a:lnSpc>
            </a:pPr>
            <a:r>
              <a:rPr lang="en-US" sz="2000" b="1" dirty="0" smtClean="0">
                <a:solidFill>
                  <a:srgbClr val="CC66FF"/>
                </a:solidFill>
              </a:rPr>
              <a:t>The lateral margin</a:t>
            </a:r>
            <a:r>
              <a:rPr lang="en-US" sz="2000" b="1" dirty="0" smtClean="0"/>
              <a:t> becomes continues below with </a:t>
            </a:r>
            <a:r>
              <a:rPr lang="en-US" sz="2000" b="1" dirty="0" smtClean="0">
                <a:solidFill>
                  <a:srgbClr val="FF3300"/>
                </a:solidFill>
              </a:rPr>
              <a:t>the lateral supracondylar ridge</a:t>
            </a:r>
          </a:p>
          <a:p>
            <a:pPr eaLnBrk="1" hangingPunct="1">
              <a:lnSpc>
                <a:spcPct val="80000"/>
              </a:lnSpc>
            </a:pPr>
            <a:endParaRPr lang="en-US" sz="2000" b="1" dirty="0" smtClean="0">
              <a:solidFill>
                <a:srgbClr val="FF3300"/>
              </a:solidFill>
            </a:endParaRPr>
          </a:p>
          <a:p>
            <a:pPr eaLnBrk="1" hangingPunct="1">
              <a:lnSpc>
                <a:spcPct val="80000"/>
              </a:lnSpc>
            </a:pPr>
            <a:r>
              <a:rPr lang="en-US" sz="2000" b="1" dirty="0" smtClean="0"/>
              <a:t>A Triangular area, </a:t>
            </a:r>
            <a:r>
              <a:rPr lang="en-US" sz="2000" b="1" dirty="0" smtClean="0">
                <a:solidFill>
                  <a:srgbClr val="FF3300"/>
                </a:solidFill>
              </a:rPr>
              <a:t>the popliteal surface</a:t>
            </a:r>
            <a:r>
              <a:rPr lang="en-US" sz="2000" b="1" dirty="0" smtClean="0"/>
              <a:t> lies at the lower end of shaft </a:t>
            </a:r>
          </a:p>
          <a:p>
            <a:pPr eaLnBrk="1" hangingPunct="1">
              <a:lnSpc>
                <a:spcPct val="80000"/>
              </a:lnSpc>
            </a:pPr>
            <a:endParaRPr lang="en-US" sz="2000" dirty="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637112"/>
          </a:xfrm>
          <a:ln>
            <a:solidFill>
              <a:schemeClr val="tx1"/>
            </a:solidFill>
          </a:ln>
        </p:spPr>
        <p:txBody>
          <a:bodyPr/>
          <a:lstStyle/>
          <a:p>
            <a:pPr eaLnBrk="1" hangingPunct="1">
              <a:lnSpc>
                <a:spcPct val="90000"/>
              </a:lnSpc>
            </a:pPr>
            <a:r>
              <a:rPr lang="en-US" sz="2400" dirty="0" smtClean="0"/>
              <a:t>Has lateral and medial condyles, separated </a:t>
            </a:r>
            <a:r>
              <a:rPr lang="en-US" sz="2400" u="sng" dirty="0" smtClean="0">
                <a:solidFill>
                  <a:srgbClr val="FF0000"/>
                </a:solidFill>
              </a:rPr>
              <a:t>anteriorly </a:t>
            </a:r>
            <a:r>
              <a:rPr lang="en-US" sz="2400" dirty="0" smtClean="0"/>
              <a:t>by </a:t>
            </a:r>
            <a:r>
              <a:rPr lang="en-US" sz="2400" dirty="0" smtClean="0">
                <a:solidFill>
                  <a:srgbClr val="CC66FF"/>
                </a:solidFill>
              </a:rPr>
              <a:t>articular patellar surface,</a:t>
            </a:r>
            <a:r>
              <a:rPr lang="en-US" sz="2400" dirty="0" smtClean="0"/>
              <a:t> and </a:t>
            </a:r>
            <a:r>
              <a:rPr lang="en-US" sz="2400" u="sng" dirty="0" smtClean="0">
                <a:solidFill>
                  <a:srgbClr val="FF0000"/>
                </a:solidFill>
              </a:rPr>
              <a:t>posteriorly</a:t>
            </a:r>
            <a:r>
              <a:rPr lang="en-US" sz="2400" u="sng" dirty="0" smtClean="0"/>
              <a:t> </a:t>
            </a:r>
            <a:r>
              <a:rPr lang="en-US" sz="2400" dirty="0" smtClean="0"/>
              <a:t>by </a:t>
            </a:r>
            <a:r>
              <a:rPr lang="en-US" sz="2400" dirty="0" err="1" smtClean="0">
                <a:solidFill>
                  <a:srgbClr val="CC66FF"/>
                </a:solidFill>
              </a:rPr>
              <a:t>intercondylar</a:t>
            </a:r>
            <a:r>
              <a:rPr lang="en-US" sz="2400" dirty="0" smtClean="0">
                <a:solidFill>
                  <a:srgbClr val="CC66FF"/>
                </a:solidFill>
              </a:rPr>
              <a:t> notch or fossa</a:t>
            </a:r>
          </a:p>
          <a:p>
            <a:pPr eaLnBrk="1" hangingPunct="1">
              <a:lnSpc>
                <a:spcPct val="90000"/>
              </a:lnSpc>
            </a:pPr>
            <a:endParaRPr lang="en-US" sz="2400" dirty="0" smtClean="0">
              <a:solidFill>
                <a:srgbClr val="CC66FF"/>
              </a:solidFill>
            </a:endParaRPr>
          </a:p>
          <a:p>
            <a:pPr eaLnBrk="1" hangingPunct="1">
              <a:lnSpc>
                <a:spcPct val="90000"/>
              </a:lnSpc>
            </a:pPr>
            <a:r>
              <a:rPr lang="en-US" sz="2400" dirty="0" smtClean="0"/>
              <a:t>The 2 condyles take part in </a:t>
            </a:r>
            <a:r>
              <a:rPr lang="en-US" sz="2400" dirty="0" smtClean="0">
                <a:solidFill>
                  <a:srgbClr val="CC66FF"/>
                </a:solidFill>
              </a:rPr>
              <a:t>the knee joint</a:t>
            </a:r>
          </a:p>
          <a:p>
            <a:pPr eaLnBrk="1" hangingPunct="1">
              <a:lnSpc>
                <a:spcPct val="90000"/>
              </a:lnSpc>
            </a:pPr>
            <a:r>
              <a:rPr lang="en-US" sz="2400" dirty="0" smtClean="0"/>
              <a:t>Above the condyles are </a:t>
            </a:r>
            <a:r>
              <a:rPr lang="en-US" sz="2400" dirty="0" smtClean="0">
                <a:solidFill>
                  <a:srgbClr val="CC66FF"/>
                </a:solidFill>
              </a:rPr>
              <a:t>the medial &amp; lateral epicondyles</a:t>
            </a:r>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1291</TotalTime>
  <Words>1031</Words>
  <Application>Microsoft Office PowerPoint</Application>
  <PresentationFormat>On-screen Show (4:3)</PresentationFormat>
  <Paragraphs>172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273</cp:revision>
  <dcterms:created xsi:type="dcterms:W3CDTF">2010-12-22T12:58:39Z</dcterms:created>
  <dcterms:modified xsi:type="dcterms:W3CDTF">2015-11-23T07:35:53Z</dcterms:modified>
</cp:coreProperties>
</file>