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65" r:id="rId3"/>
    <p:sldMasterId id="2147483666" r:id="rId4"/>
  </p:sldMasterIdLst>
  <p:notesMasterIdLst>
    <p:notesMasterId r:id="rId26"/>
  </p:notesMasterIdLst>
  <p:handoutMasterIdLst>
    <p:handoutMasterId r:id="rId27"/>
  </p:handoutMasterIdLst>
  <p:sldIdLst>
    <p:sldId id="256" r:id="rId5"/>
    <p:sldId id="363" r:id="rId6"/>
    <p:sldId id="558" r:id="rId7"/>
    <p:sldId id="564" r:id="rId8"/>
    <p:sldId id="566" r:id="rId9"/>
    <p:sldId id="565" r:id="rId10"/>
    <p:sldId id="568" r:id="rId11"/>
    <p:sldId id="570" r:id="rId12"/>
    <p:sldId id="571" r:id="rId13"/>
    <p:sldId id="569" r:id="rId14"/>
    <p:sldId id="553" r:id="rId15"/>
    <p:sldId id="579" r:id="rId16"/>
    <p:sldId id="580" r:id="rId17"/>
    <p:sldId id="581" r:id="rId18"/>
    <p:sldId id="572" r:id="rId19"/>
    <p:sldId id="573" r:id="rId20"/>
    <p:sldId id="574" r:id="rId21"/>
    <p:sldId id="575" r:id="rId22"/>
    <p:sldId id="576" r:id="rId23"/>
    <p:sldId id="577" r:id="rId24"/>
    <p:sldId id="578" r:id="rId25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FF00"/>
    <a:srgbClr val="FF3300"/>
    <a:srgbClr val="FF9900"/>
    <a:srgbClr val="B9B9FF"/>
    <a:srgbClr val="000000"/>
    <a:srgbClr val="FFFFA7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7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936" y="-96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1F822CB7-68D2-4E4A-B7E4-970BD6071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9DAD2C73-17FC-E545-85D0-21A6859E7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6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5794B-7808-5541-B946-747E5FCC315A}" type="slidenum">
              <a:rPr lang="en-US"/>
              <a:pPr/>
              <a:t>3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CDDB3F-5A72-FE44-A727-D623DDBD6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7A88D-26F2-D745-8B38-D4C44D4BC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519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4D1C9-5008-7847-B99C-EB5E66F463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3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ChangeArrowheads="1"/>
          </p:cNvSpPr>
          <p:nvPr userDrawn="1"/>
        </p:nvSpPr>
        <p:spPr bwMode="auto">
          <a:xfrm>
            <a:off x="0" y="0"/>
            <a:ext cx="630238" cy="685800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 sz="2200" i="1">
              <a:latin typeface="Times New Roman" charset="0"/>
            </a:endParaRPr>
          </a:p>
        </p:txBody>
      </p:sp>
      <p:sp>
        <p:nvSpPr>
          <p:cNvPr id="876547" name="Text Box 3"/>
          <p:cNvSpPr txBox="1">
            <a:spLocks noChangeArrowheads="1"/>
          </p:cNvSpPr>
          <p:nvPr userDrawn="1"/>
        </p:nvSpPr>
        <p:spPr bwMode="auto">
          <a:xfrm>
            <a:off x="1385888" y="6562725"/>
            <a:ext cx="81438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900">
                <a:solidFill>
                  <a:schemeClr val="bg1"/>
                </a:solidFill>
                <a:latin typeface="Times New Roman" charset="0"/>
              </a:rPr>
              <a:t>Copyright © 2004 Pearson Education, Inc., publishing as Benjamin Cummings</a:t>
            </a:r>
          </a:p>
        </p:txBody>
      </p:sp>
      <p:sp>
        <p:nvSpPr>
          <p:cNvPr id="8765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03325" y="2941638"/>
            <a:ext cx="8516938" cy="6858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3333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5200" b="0">
                <a:solidFill>
                  <a:srgbClr val="CC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65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76338" y="3776663"/>
            <a:ext cx="8537575" cy="1608137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Font typeface="Times New Roman" charset="0"/>
              <a:buNone/>
              <a:defRPr sz="3400">
                <a:solidFill>
                  <a:srgbClr val="FFCC6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6550" name="Text Box 6"/>
          <p:cNvSpPr txBox="1">
            <a:spLocks noChangeArrowheads="1"/>
          </p:cNvSpPr>
          <p:nvPr userDrawn="1"/>
        </p:nvSpPr>
        <p:spPr bwMode="auto">
          <a:xfrm>
            <a:off x="1255713" y="1554163"/>
            <a:ext cx="8401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9783" dir="1514402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000" b="1">
                <a:solidFill>
                  <a:schemeClr val="bg1"/>
                </a:solidFill>
                <a:latin typeface="Times New Roman" charset="0"/>
              </a:rPr>
              <a:t>Dee Unglaub Silverthorn, Ph.D.</a:t>
            </a:r>
            <a:endParaRPr lang="en-US" sz="2000">
              <a:latin typeface="Times New Roman" charset="0"/>
            </a:endParaRPr>
          </a:p>
        </p:txBody>
      </p:sp>
      <p:sp>
        <p:nvSpPr>
          <p:cNvPr id="876551" name="Text Box 7"/>
          <p:cNvSpPr txBox="1">
            <a:spLocks noChangeArrowheads="1"/>
          </p:cNvSpPr>
          <p:nvPr userDrawn="1"/>
        </p:nvSpPr>
        <p:spPr bwMode="auto">
          <a:xfrm>
            <a:off x="2576513" y="354013"/>
            <a:ext cx="5784850" cy="7937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3333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600">
                <a:solidFill>
                  <a:schemeClr val="bg1"/>
                </a:solidFill>
                <a:latin typeface="Times New Roman" charset="0"/>
              </a:rPr>
              <a:t>H</a:t>
            </a:r>
            <a:r>
              <a:rPr lang="en-US" sz="3600">
                <a:solidFill>
                  <a:schemeClr val="bg1"/>
                </a:solidFill>
                <a:latin typeface="Times New Roman" charset="0"/>
              </a:rPr>
              <a:t>UMAN</a:t>
            </a:r>
            <a:r>
              <a:rPr lang="en-US" sz="4600">
                <a:solidFill>
                  <a:schemeClr val="bg1"/>
                </a:solidFill>
                <a:latin typeface="Times New Roman" charset="0"/>
              </a:rPr>
              <a:t> P</a:t>
            </a:r>
            <a:r>
              <a:rPr lang="en-US" sz="3600">
                <a:solidFill>
                  <a:schemeClr val="bg1"/>
                </a:solidFill>
                <a:latin typeface="Times New Roman" charset="0"/>
              </a:rPr>
              <a:t>HYSIOLOGY</a:t>
            </a:r>
            <a:endParaRPr lang="en-US" sz="4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76552" name="Text Box 8"/>
          <p:cNvSpPr txBox="1">
            <a:spLocks noChangeArrowheads="1"/>
          </p:cNvSpPr>
          <p:nvPr userDrawn="1"/>
        </p:nvSpPr>
        <p:spPr bwMode="auto">
          <a:xfrm>
            <a:off x="2676525" y="5840413"/>
            <a:ext cx="558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FFFFFF"/>
                </a:solidFill>
                <a:latin typeface="Times New Roman" charset="0"/>
              </a:rPr>
              <a:t>PowerPoint</a:t>
            </a:r>
            <a:r>
              <a:rPr lang="en-US" sz="1800" baseline="30000">
                <a:solidFill>
                  <a:srgbClr val="FFFFFF"/>
                </a:solidFill>
                <a:latin typeface="Times New Roman" charset="0"/>
              </a:rPr>
              <a:t>®</a:t>
            </a:r>
            <a:r>
              <a:rPr lang="en-US" sz="1800">
                <a:solidFill>
                  <a:srgbClr val="FFFFFF"/>
                </a:solidFill>
                <a:latin typeface="Times New Roman" charset="0"/>
              </a:rPr>
              <a:t> Lecture Slide Presentation by</a:t>
            </a:r>
          </a:p>
        </p:txBody>
      </p:sp>
      <p:sp>
        <p:nvSpPr>
          <p:cNvPr id="876553" name="Text Box 9"/>
          <p:cNvSpPr txBox="1">
            <a:spLocks noChangeArrowheads="1"/>
          </p:cNvSpPr>
          <p:nvPr userDrawn="1"/>
        </p:nvSpPr>
        <p:spPr bwMode="auto">
          <a:xfrm>
            <a:off x="1187450" y="6156325"/>
            <a:ext cx="855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>
                <a:solidFill>
                  <a:srgbClr val="CCFFFF"/>
                </a:solidFill>
                <a:latin typeface="Times New Roman" charset="0"/>
              </a:rPr>
              <a:t>Dr. Howard D. Booth, Professor of Biology, Eastern Michigan University</a:t>
            </a:r>
          </a:p>
        </p:txBody>
      </p:sp>
      <p:sp>
        <p:nvSpPr>
          <p:cNvPr id="876554" name="Text Box 10"/>
          <p:cNvSpPr txBox="1">
            <a:spLocks noChangeArrowheads="1"/>
          </p:cNvSpPr>
          <p:nvPr userDrawn="1"/>
        </p:nvSpPr>
        <p:spPr bwMode="auto">
          <a:xfrm>
            <a:off x="3360738" y="1087438"/>
            <a:ext cx="4214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66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FFCC"/>
                </a:solidFill>
                <a:latin typeface="Arial" charset="0"/>
              </a:rPr>
              <a:t>AN INTEGRATED APPROACH</a:t>
            </a:r>
          </a:p>
        </p:txBody>
      </p:sp>
      <p:sp>
        <p:nvSpPr>
          <p:cNvPr id="876555" name="Text Box 11"/>
          <p:cNvSpPr txBox="1">
            <a:spLocks noChangeArrowheads="1"/>
          </p:cNvSpPr>
          <p:nvPr userDrawn="1"/>
        </p:nvSpPr>
        <p:spPr bwMode="auto">
          <a:xfrm>
            <a:off x="4225925" y="1143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66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chemeClr val="bg1"/>
                </a:solidFill>
                <a:latin typeface="Times New Roman" charset="0"/>
              </a:rPr>
              <a:t>T H I R D  E D I T I O 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6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7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6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546" grpId="0" animBg="1" autoUpdateAnimBg="0"/>
      <p:bldP spid="876548" grpId="0" autoUpdateAnimBg="0"/>
      <p:bldP spid="876549" grpId="0" build="p" autoUpdateAnimBg="0" advAuto="0">
        <p:tmplLst>
          <p:tmpl lvl="1">
            <p:tnLst>
              <p:par>
                <p:cTn xmlns:p14="http://schemas.microsoft.com/office/powerpoint/2010/main"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65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8765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8845E-54D8-A242-9378-37E5187DA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BACD2-6B70-D148-BF5D-97C7D731D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9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2352675"/>
            <a:ext cx="4810125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6363" y="2352675"/>
            <a:ext cx="4810125" cy="278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2EBF-2E10-A748-9D4C-4EB420A93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51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C6A69-4C10-8742-ABFA-E8AA3C4A2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7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17A51-98BD-7F4E-85ED-466BCF374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8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3D87-5069-7E41-8D78-A01BD37B7A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87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F01FE-08AD-504A-9377-60FC04E51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9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C30B9-CC60-874B-A2A6-AA25F2101B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4992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3C207-3CE2-CC41-8CB1-15D73F7D7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5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9F26B-9606-2249-9BC7-9974FB212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17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36563"/>
            <a:ext cx="2463800" cy="469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838" y="436563"/>
            <a:ext cx="7243762" cy="469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E52C0-DFC9-DE41-8A0A-F6330ACD1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4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00858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22375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16912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013551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158586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4666254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54034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EA6B0-9B83-8F45-AA2D-1672A657D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3496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950862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545659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7779371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7928839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7344637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603161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4647938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973114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33617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0841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129A-2034-F44B-AF64-F8C6145AD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0786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2868109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54653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4126996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956700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30555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26917-50C2-D841-8B26-2A6D4AC561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598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FC517-E74B-2141-90A6-B0D7CB60A6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39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C6B0E-B079-3D4C-A47D-7EA0C8949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4618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ABE38-D603-1340-BC1B-4C735732E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6922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F2189-E8CD-A947-8DDA-B678EEAB1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109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A5E81C0-8900-5944-AD05-144B3F62C3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xmlns:p14="http://schemas.microsoft.com/office/powerpoint/2010/main"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ChangeArrowheads="1"/>
          </p:cNvSpPr>
          <p:nvPr/>
        </p:nvSpPr>
        <p:spPr bwMode="auto">
          <a:xfrm>
            <a:off x="0" y="0"/>
            <a:ext cx="10287000" cy="939800"/>
          </a:xfrm>
          <a:prstGeom prst="rect">
            <a:avLst/>
          </a:prstGeom>
          <a:solidFill>
            <a:srgbClr val="33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436563"/>
            <a:ext cx="9858375" cy="503237"/>
          </a:xfrm>
          <a:prstGeom prst="rect">
            <a:avLst/>
          </a:prstGeom>
          <a:noFill/>
          <a:ln>
            <a:noFill/>
          </a:ln>
          <a:effectLst>
            <a:outerShdw blurRad="63500" dist="29783" dir="3885598" algn="ctr" rotWithShape="0">
              <a:srgbClr val="006666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55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2352675"/>
            <a:ext cx="977265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55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755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755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j-lt"/>
              </a:defRPr>
            </a:lvl1pPr>
          </a:lstStyle>
          <a:p>
            <a:fld id="{4FF6E20C-F407-ED40-88A9-8B5E5541652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5528" name="Text Box 8"/>
          <p:cNvSpPr txBox="1">
            <a:spLocks noChangeArrowheads="1"/>
          </p:cNvSpPr>
          <p:nvPr/>
        </p:nvSpPr>
        <p:spPr bwMode="auto">
          <a:xfrm>
            <a:off x="241300" y="6586538"/>
            <a:ext cx="81438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900">
                <a:solidFill>
                  <a:srgbClr val="336666"/>
                </a:solidFill>
                <a:latin typeface="Times New Roman" charset="0"/>
              </a:rPr>
              <a:t>Copyright © 2004 Pearson Education, Inc., publishing as Benjamin Cummings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23" grpId="0" autoUpdateAnimBg="0"/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tabLst>
          <a:tab pos="4686300" algn="l"/>
        </a:tabLst>
        <a:defRPr sz="3000" b="1">
          <a:solidFill>
            <a:srgbClr val="FFFF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2pPr>
      <a:lvl3pPr marL="1143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3pPr>
      <a:lvl4pPr marL="1600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4pPr>
      <a:lvl5pPr marL="20574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2"/>
        </a:buClr>
        <a:buFont typeface="Times New Roman" charset="0"/>
        <a:buChar char="•"/>
        <a:defRPr sz="2900">
          <a:solidFill>
            <a:srgbClr val="00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2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3286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47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47205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495300" y="304800"/>
            <a:ext cx="9372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Purine Degradation &amp; Gout</a:t>
            </a:r>
          </a:p>
          <a:p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(Musculoskeletal Block)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362075" y="2895600"/>
            <a:ext cx="74390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3200" b="1"/>
              <a:t>Purine degradation pathway</a:t>
            </a:r>
          </a:p>
          <a:p>
            <a:pPr algn="l">
              <a:buFontTx/>
              <a:buChar char="•"/>
            </a:pPr>
            <a:r>
              <a:rPr lang="en-US" sz="3200" b="1"/>
              <a:t>Fate of uric acid in humans</a:t>
            </a:r>
          </a:p>
          <a:p>
            <a:pPr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Gout and hyperuricemia: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Biochemistry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Types</a:t>
            </a:r>
          </a:p>
          <a:p>
            <a:pPr lvl="1" algn="l">
              <a:buFontTx/>
              <a:buChar char="•"/>
            </a:pPr>
            <a:r>
              <a:rPr lang="en-US" sz="3200" b="1">
                <a:solidFill>
                  <a:srgbClr val="FF9900"/>
                </a:solidFill>
              </a:rPr>
              <a:t>Treatment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714500" y="1790700"/>
            <a:ext cx="7013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1 Lecture                 Dr. Usman Ghani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6096000"/>
            <a:ext cx="8743950" cy="457200"/>
          </a:xfrm>
        </p:spPr>
        <p:txBody>
          <a:bodyPr/>
          <a:lstStyle/>
          <a:p>
            <a:pPr algn="ctr"/>
            <a:r>
              <a:rPr lang="en-US" i="1">
                <a:solidFill>
                  <a:schemeClr val="tx1"/>
                </a:solidFill>
              </a:rPr>
              <a:t>The Gout</a:t>
            </a:r>
            <a:r>
              <a:rPr lang="en-US">
                <a:solidFill>
                  <a:schemeClr val="tx1"/>
                </a:solidFill>
              </a:rPr>
              <a:t>, a cartoon by James Gilroy (1799)</a:t>
            </a:r>
          </a:p>
        </p:txBody>
      </p:sp>
      <p:pic>
        <p:nvPicPr>
          <p:cNvPr id="936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9013" y="668338"/>
            <a:ext cx="8269287" cy="5275262"/>
          </a:xfrm>
        </p:spPr>
      </p:pic>
      <p:sp>
        <p:nvSpPr>
          <p:cNvPr id="936964" name="Text Box 4"/>
          <p:cNvSpPr txBox="1">
            <a:spLocks noChangeArrowheads="1"/>
          </p:cNvSpPr>
          <p:nvPr/>
        </p:nvSpPr>
        <p:spPr bwMode="auto">
          <a:xfrm rot="-5400000">
            <a:off x="-105569" y="4706144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1097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Gout is a disease due to high levels of uric acid in body fluids</a:t>
            </a:r>
          </a:p>
          <a:p>
            <a:pPr>
              <a:lnSpc>
                <a:spcPct val="90000"/>
              </a:lnSpc>
            </a:pPr>
            <a:endParaRPr lang="en-US" sz="3200">
              <a:latin typeface="Palatino Linotype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7.0 mg/dL and above</a:t>
            </a:r>
          </a:p>
          <a:p>
            <a:pPr>
              <a:lnSpc>
                <a:spcPct val="90000"/>
              </a:lnSpc>
            </a:pPr>
            <a:endParaRPr lang="en-US" sz="3200">
              <a:latin typeface="Palatino Linotype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Uric acid accumulates because of:</a:t>
            </a:r>
          </a:p>
          <a:p>
            <a:pPr lvl="1">
              <a:lnSpc>
                <a:spcPct val="90000"/>
              </a:lnSpc>
            </a:pPr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Overproduction or</a:t>
            </a:r>
          </a:p>
          <a:p>
            <a:pPr lvl="1">
              <a:lnSpc>
                <a:spcPct val="90000"/>
              </a:lnSpc>
            </a:pPr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Underexcretion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3716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Painful arthritic joint inflammation due to deposits of insoluble sodium urate crystals (especially big toe)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Affects 3 per 1000 persons</a:t>
            </a:r>
          </a:p>
          <a:p>
            <a:endParaRPr lang="en-US" sz="3200">
              <a:solidFill>
                <a:srgbClr val="FF9900"/>
              </a:solidFill>
              <a:latin typeface="Palatino Linotype" charset="0"/>
            </a:endParaRPr>
          </a:p>
          <a:p>
            <a:r>
              <a:rPr lang="en-US" sz="3200">
                <a:latin typeface="Palatino Linotype" charset="0"/>
              </a:rPr>
              <a:t>Sodium urate crystals accumulate in kidneys, ureter, joints leading to chronic gouty arthritis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52327" name="Picture 7" descr="Sodium%20Urate%20Crys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" t="4666" r="2226" b="7333"/>
          <a:stretch>
            <a:fillRect/>
          </a:stretch>
        </p:blipFill>
        <p:spPr bwMode="auto">
          <a:xfrm>
            <a:off x="723900" y="655638"/>
            <a:ext cx="9067800" cy="54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28" name="Rectangle 8"/>
          <p:cNvSpPr>
            <a:spLocks noGrp="1" noChangeArrowheads="1"/>
          </p:cNvSpPr>
          <p:nvPr>
            <p:ph type="title"/>
          </p:nvPr>
        </p:nvSpPr>
        <p:spPr>
          <a:xfrm>
            <a:off x="771525" y="6096000"/>
            <a:ext cx="8743950" cy="457200"/>
          </a:xfrm>
          <a:noFill/>
          <a:ln/>
        </p:spPr>
        <p:txBody>
          <a:bodyPr/>
          <a:lstStyle/>
          <a:p>
            <a:pPr algn="ctr"/>
            <a:r>
              <a:rPr lang="en-US"/>
              <a:t>Sodium urate crystals in urine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53349" name="Picture 5" descr="Gou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8382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1430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Inaccurately associated with overeating and drinking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Alcohol used to be contaminated with lead during manufacture and storage</a:t>
            </a:r>
          </a:p>
          <a:p>
            <a:r>
              <a:rPr lang="en-US" sz="3200">
                <a:latin typeface="Palatino Linotype" charset="0"/>
              </a:rPr>
              <a:t>Lead decreases excretion of uric acid from kidneys causing hyperuricemia and gout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meat comsumption increases uric acid production in some individuals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Gout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Two main causes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Overproduction of uric acid</a:t>
            </a:r>
          </a:p>
          <a:p>
            <a:endParaRPr lang="en-US" sz="3200">
              <a:latin typeface="Palatino Linotype" charset="0"/>
            </a:endParaRPr>
          </a:p>
          <a:p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Underexcretion of uric acid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1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Primary Gout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7244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Due to overproduction of uric acid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Genetic abnormality in the enzymes of purine degradation</a:t>
            </a:r>
          </a:p>
          <a:p>
            <a:r>
              <a:rPr lang="en-US" sz="3200">
                <a:latin typeface="Palatino Linotype" charset="0"/>
              </a:rPr>
              <a:t>Excessive production and degradation of purine bases (adenine, guanine, hypoxanthine)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Secondary hyperuricemia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A variety of disorders and lifestyles cause secondary hyperuricemia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Underexcretion of uric acid due to chronic renal disease</a:t>
            </a:r>
          </a:p>
          <a:p>
            <a:r>
              <a:rPr lang="en-US" sz="3200">
                <a:latin typeface="Palatino Linotype" charset="0"/>
              </a:rPr>
              <a:t>Chemotherapy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consumption of purine-rich foods such as meat</a:t>
            </a:r>
          </a:p>
          <a:p>
            <a:r>
              <a:rPr lang="en-US" sz="3200">
                <a:latin typeface="Palatino Linotype" charset="0"/>
              </a:rPr>
              <a:t>Excessive alcohol intake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Secondary hyperuricemia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Hyperuricemia does not always cause gout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Purine degradation pathway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The major source of dietary nucleic acids (purines and pyrimidines) is meat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Purine and pyrimidine bases are absorbed by the intestine</a:t>
            </a:r>
          </a:p>
          <a:p>
            <a:r>
              <a:rPr lang="en-US" sz="3200">
                <a:latin typeface="Palatino Linotype" charset="0"/>
              </a:rPr>
              <a:t>The ingested bases are mostly degraded into different products by degradation pathways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These products are then excreted by the body</a:t>
            </a:r>
          </a:p>
          <a:p>
            <a:endParaRPr lang="en-US" sz="3200"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Treatment</a:t>
            </a: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dirty="0">
                <a:latin typeface="Palatino Linotype" charset="0"/>
              </a:rPr>
              <a:t>To reduce pain and inflammation (analgesics, anti-inflammatory drugs)</a:t>
            </a:r>
          </a:p>
          <a:p>
            <a:r>
              <a:rPr lang="en-US" sz="3200" dirty="0">
                <a:solidFill>
                  <a:srgbClr val="FF9900"/>
                </a:solidFill>
                <a:latin typeface="Palatino Linotype" charset="0"/>
              </a:rPr>
              <a:t>To increase uric acid excretion (</a:t>
            </a:r>
            <a:r>
              <a:rPr lang="en-US" sz="3200" dirty="0" err="1">
                <a:solidFill>
                  <a:srgbClr val="FF9900"/>
                </a:solidFill>
                <a:latin typeface="Palatino Linotype" charset="0"/>
              </a:rPr>
              <a:t>uricosuric</a:t>
            </a:r>
            <a:r>
              <a:rPr lang="en-US" sz="3200" dirty="0">
                <a:solidFill>
                  <a:srgbClr val="FF9900"/>
                </a:solidFill>
                <a:latin typeface="Palatino Linotype" charset="0"/>
              </a:rPr>
              <a:t> agents)</a:t>
            </a:r>
          </a:p>
          <a:p>
            <a:r>
              <a:rPr lang="en-US" sz="3200" dirty="0">
                <a:latin typeface="Palatino Linotype" charset="0"/>
              </a:rPr>
              <a:t>To reduce uric acid </a:t>
            </a:r>
            <a:r>
              <a:rPr lang="en-US" sz="3200" dirty="0" smtClean="0">
                <a:latin typeface="Palatino Linotype" charset="0"/>
              </a:rPr>
              <a:t>production</a:t>
            </a:r>
          </a:p>
          <a:p>
            <a:pPr marL="457200" lvl="1" indent="0">
              <a:buNone/>
            </a:pPr>
            <a:r>
              <a:rPr lang="en-US" dirty="0" smtClean="0">
                <a:latin typeface="Palatino Linotype" charset="0"/>
              </a:rPr>
              <a:t>Xanthine oxidase inhibitors:</a:t>
            </a:r>
          </a:p>
          <a:p>
            <a:pPr lvl="1"/>
            <a:r>
              <a:rPr lang="en-US" dirty="0" smtClean="0">
                <a:latin typeface="Palatino Linotype" charset="0"/>
              </a:rPr>
              <a:t>Allopurinol</a:t>
            </a:r>
          </a:p>
          <a:p>
            <a:pPr lvl="1"/>
            <a:r>
              <a:rPr lang="en-US" dirty="0" err="1" smtClean="0">
                <a:latin typeface="Palatino Linotype" charset="0"/>
              </a:rPr>
              <a:t>Febuxostat</a:t>
            </a:r>
            <a:endParaRPr lang="en-US" dirty="0" smtClean="0"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482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293688"/>
            <a:ext cx="9067800" cy="6335712"/>
          </a:xfrm>
        </p:spPr>
      </p:pic>
      <p:sp>
        <p:nvSpPr>
          <p:cNvPr id="948227" name="Text Box 3"/>
          <p:cNvSpPr txBox="1">
            <a:spLocks noChangeArrowheads="1"/>
          </p:cNvSpPr>
          <p:nvPr/>
        </p:nvSpPr>
        <p:spPr bwMode="auto">
          <a:xfrm rot="-5400000">
            <a:off x="-105569" y="4702969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1093</a:t>
            </a:r>
            <a:endParaRPr lang="en-US" sz="1000">
              <a:latin typeface="Times" charset="0"/>
            </a:endParaRPr>
          </a:p>
        </p:txBody>
      </p:sp>
      <p:sp>
        <p:nvSpPr>
          <p:cNvPr id="9482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76325" y="4495800"/>
            <a:ext cx="3609975" cy="10668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Major pathways of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purine catabolism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in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69" name="Rectangle 45"/>
          <p:cNvSpPr>
            <a:spLocks noChangeArrowheads="1"/>
          </p:cNvSpPr>
          <p:nvPr/>
        </p:nvSpPr>
        <p:spPr bwMode="auto">
          <a:xfrm>
            <a:off x="876300" y="2743200"/>
            <a:ext cx="2819400" cy="3124200"/>
          </a:xfrm>
          <a:prstGeom prst="rect">
            <a:avLst/>
          </a:prstGeom>
          <a:solidFill>
            <a:srgbClr val="FFFFA7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28" name="Text Box 4"/>
          <p:cNvSpPr txBox="1">
            <a:spLocks noChangeArrowheads="1"/>
          </p:cNvSpPr>
          <p:nvPr/>
        </p:nvSpPr>
        <p:spPr bwMode="auto">
          <a:xfrm>
            <a:off x="1968500" y="549275"/>
            <a:ext cx="172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Dietary</a:t>
            </a:r>
          </a:p>
          <a:p>
            <a:r>
              <a:rPr lang="en-US">
                <a:solidFill>
                  <a:schemeClr val="accent2"/>
                </a:solidFill>
              </a:rPr>
              <a:t>DNA / RNA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6207125" y="760413"/>
            <a:ext cx="163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Nucleotides</a:t>
            </a:r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6172200" y="2971800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Nucleosides</a:t>
            </a:r>
          </a:p>
        </p:txBody>
      </p:sp>
      <p:sp>
        <p:nvSpPr>
          <p:cNvPr id="897032" name="Text Box 8"/>
          <p:cNvSpPr txBox="1">
            <a:spLocks noChangeArrowheads="1"/>
          </p:cNvSpPr>
          <p:nvPr/>
        </p:nvSpPr>
        <p:spPr bwMode="auto">
          <a:xfrm>
            <a:off x="3848100" y="1143000"/>
            <a:ext cx="1519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Pancreatic</a:t>
            </a:r>
          </a:p>
          <a:p>
            <a:r>
              <a:rPr lang="en-US" i="1">
                <a:solidFill>
                  <a:schemeClr val="accent2"/>
                </a:solidFill>
              </a:rPr>
              <a:t>nucleases</a:t>
            </a:r>
          </a:p>
        </p:txBody>
      </p:sp>
      <p:sp>
        <p:nvSpPr>
          <p:cNvPr id="897035" name="Text Box 11"/>
          <p:cNvSpPr txBox="1">
            <a:spLocks noChangeArrowheads="1"/>
          </p:cNvSpPr>
          <p:nvPr/>
        </p:nvSpPr>
        <p:spPr bwMode="auto">
          <a:xfrm>
            <a:off x="1604963" y="2768600"/>
            <a:ext cx="20145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Free purine</a:t>
            </a:r>
          </a:p>
          <a:p>
            <a:r>
              <a:rPr lang="en-US">
                <a:solidFill>
                  <a:schemeClr val="accent2"/>
                </a:solidFill>
              </a:rPr>
              <a:t>bases + Ribose</a:t>
            </a:r>
          </a:p>
        </p:txBody>
      </p:sp>
      <p:sp>
        <p:nvSpPr>
          <p:cNvPr id="897037" name="Text Box 13"/>
          <p:cNvSpPr txBox="1">
            <a:spLocks noChangeArrowheads="1"/>
          </p:cNvSpPr>
          <p:nvPr/>
        </p:nvSpPr>
        <p:spPr bwMode="auto">
          <a:xfrm>
            <a:off x="7200900" y="1752600"/>
            <a:ext cx="189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Nucleotidases</a:t>
            </a:r>
          </a:p>
        </p:txBody>
      </p:sp>
      <p:sp>
        <p:nvSpPr>
          <p:cNvPr id="897039" name="Text Box 15"/>
          <p:cNvSpPr txBox="1">
            <a:spLocks noChangeArrowheads="1"/>
          </p:cNvSpPr>
          <p:nvPr/>
        </p:nvSpPr>
        <p:spPr bwMode="auto">
          <a:xfrm>
            <a:off x="4130675" y="2514600"/>
            <a:ext cx="192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accent2"/>
                </a:solidFill>
              </a:rPr>
              <a:t>Nucleosidases</a:t>
            </a:r>
          </a:p>
        </p:txBody>
      </p:sp>
      <p:sp>
        <p:nvSpPr>
          <p:cNvPr id="897047" name="AutoShape 23"/>
          <p:cNvSpPr>
            <a:spLocks noChangeArrowheads="1"/>
          </p:cNvSpPr>
          <p:nvPr/>
        </p:nvSpPr>
        <p:spPr bwMode="auto">
          <a:xfrm>
            <a:off x="3771900" y="854075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48" name="AutoShape 24"/>
          <p:cNvSpPr>
            <a:spLocks noChangeArrowheads="1"/>
          </p:cNvSpPr>
          <p:nvPr/>
        </p:nvSpPr>
        <p:spPr bwMode="auto">
          <a:xfrm>
            <a:off x="6819900" y="1447800"/>
            <a:ext cx="381000" cy="1295400"/>
          </a:xfrm>
          <a:prstGeom prst="downArrow">
            <a:avLst>
              <a:gd name="adj1" fmla="val 50000"/>
              <a:gd name="adj2" fmla="val 850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51" name="AutoShape 27"/>
          <p:cNvSpPr>
            <a:spLocks noChangeArrowheads="1"/>
          </p:cNvSpPr>
          <p:nvPr/>
        </p:nvSpPr>
        <p:spPr bwMode="auto">
          <a:xfrm rot="5400000">
            <a:off x="1716088" y="4319587"/>
            <a:ext cx="1600200" cy="2762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52" name="Text Box 28"/>
          <p:cNvSpPr txBox="1">
            <a:spLocks noChangeArrowheads="1"/>
          </p:cNvSpPr>
          <p:nvPr/>
        </p:nvSpPr>
        <p:spPr bwMode="auto">
          <a:xfrm>
            <a:off x="1854200" y="53340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Uric acid</a:t>
            </a:r>
          </a:p>
        </p:txBody>
      </p:sp>
      <p:sp>
        <p:nvSpPr>
          <p:cNvPr id="897053" name="Text Box 29"/>
          <p:cNvSpPr txBox="1">
            <a:spLocks noChangeArrowheads="1"/>
          </p:cNvSpPr>
          <p:nvPr/>
        </p:nvSpPr>
        <p:spPr bwMode="auto">
          <a:xfrm>
            <a:off x="919163" y="3810000"/>
            <a:ext cx="14811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Purine</a:t>
            </a:r>
          </a:p>
          <a:p>
            <a:r>
              <a:rPr lang="en-US" sz="2000" i="1">
                <a:solidFill>
                  <a:schemeClr val="accent2"/>
                </a:solidFill>
              </a:rPr>
              <a:t>Degradation</a:t>
            </a:r>
          </a:p>
          <a:p>
            <a:r>
              <a:rPr lang="en-US" sz="2000" i="1">
                <a:solidFill>
                  <a:schemeClr val="accent2"/>
                </a:solidFill>
              </a:rPr>
              <a:t>pathway</a:t>
            </a:r>
          </a:p>
        </p:txBody>
      </p:sp>
      <p:sp>
        <p:nvSpPr>
          <p:cNvPr id="897054" name="AutoShape 30"/>
          <p:cNvSpPr>
            <a:spLocks noChangeArrowheads="1"/>
          </p:cNvSpPr>
          <p:nvPr/>
        </p:nvSpPr>
        <p:spPr bwMode="auto">
          <a:xfrm rot="10800000">
            <a:off x="3771900" y="3048000"/>
            <a:ext cx="2286000" cy="3048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1" name="AutoShape 37"/>
          <p:cNvSpPr>
            <a:spLocks noChangeArrowheads="1"/>
          </p:cNvSpPr>
          <p:nvPr/>
        </p:nvSpPr>
        <p:spPr bwMode="auto">
          <a:xfrm>
            <a:off x="4613275" y="31623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5" name="Text Box 41"/>
          <p:cNvSpPr txBox="1">
            <a:spLocks noChangeArrowheads="1"/>
          </p:cNvSpPr>
          <p:nvPr/>
        </p:nvSpPr>
        <p:spPr bwMode="auto">
          <a:xfrm>
            <a:off x="5521325" y="3698875"/>
            <a:ext cx="2136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Free pyrimidine</a:t>
            </a:r>
          </a:p>
          <a:p>
            <a:r>
              <a:rPr lang="en-US">
                <a:solidFill>
                  <a:schemeClr val="accent2"/>
                </a:solidFill>
              </a:rPr>
              <a:t>bases + Ribose</a:t>
            </a:r>
          </a:p>
        </p:txBody>
      </p:sp>
      <p:sp>
        <p:nvSpPr>
          <p:cNvPr id="897066" name="AutoShape 42"/>
          <p:cNvSpPr>
            <a:spLocks noChangeArrowheads="1"/>
          </p:cNvSpPr>
          <p:nvPr/>
        </p:nvSpPr>
        <p:spPr bwMode="auto">
          <a:xfrm rot="5400000">
            <a:off x="5891213" y="4967287"/>
            <a:ext cx="1219200" cy="2762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BBE0E3"/>
          </a:solidFill>
          <a:ln w="38100">
            <a:solidFill>
              <a:srgbClr val="B9B9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7067" name="Text Box 43"/>
          <p:cNvSpPr txBox="1">
            <a:spLocks noChangeArrowheads="1"/>
          </p:cNvSpPr>
          <p:nvPr/>
        </p:nvSpPr>
        <p:spPr bwMode="auto">
          <a:xfrm>
            <a:off x="5564188" y="5867400"/>
            <a:ext cx="1868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Malonyl CoA</a:t>
            </a:r>
          </a:p>
        </p:txBody>
      </p:sp>
      <p:sp>
        <p:nvSpPr>
          <p:cNvPr id="897068" name="Text Box 44"/>
          <p:cNvSpPr txBox="1">
            <a:spLocks noChangeArrowheads="1"/>
          </p:cNvSpPr>
          <p:nvPr/>
        </p:nvSpPr>
        <p:spPr bwMode="auto">
          <a:xfrm>
            <a:off x="4838700" y="4572000"/>
            <a:ext cx="14811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accent2"/>
                </a:solidFill>
              </a:rPr>
              <a:t>Pyrimidine</a:t>
            </a:r>
          </a:p>
          <a:p>
            <a:r>
              <a:rPr lang="en-US" sz="2000" i="1">
                <a:solidFill>
                  <a:schemeClr val="accent2"/>
                </a:solidFill>
              </a:rPr>
              <a:t>Degradation</a:t>
            </a:r>
          </a:p>
          <a:p>
            <a:r>
              <a:rPr lang="en-US" sz="2000" i="1">
                <a:solidFill>
                  <a:schemeClr val="accent2"/>
                </a:solidFill>
              </a:rPr>
              <a:t>pathway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7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9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97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9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9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9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9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9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9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9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9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69" grpId="0" animBg="1"/>
      <p:bldP spid="897028" grpId="0"/>
      <p:bldP spid="897031" grpId="0"/>
      <p:bldP spid="897032" grpId="0"/>
      <p:bldP spid="897035" grpId="0"/>
      <p:bldP spid="897037" grpId="0"/>
      <p:bldP spid="897039" grpId="0"/>
      <p:bldP spid="897047" grpId="0" animBg="1"/>
      <p:bldP spid="897048" grpId="0" animBg="1"/>
      <p:bldP spid="897051" grpId="0" animBg="1"/>
      <p:bldP spid="897052" grpId="0"/>
      <p:bldP spid="897053" grpId="0"/>
      <p:bldP spid="897054" grpId="0" animBg="1"/>
      <p:bldP spid="897061" grpId="0" animBg="1"/>
      <p:bldP spid="897065" grpId="0"/>
      <p:bldP spid="897066" grpId="0" animBg="1"/>
      <p:bldP spid="897067" grpId="0"/>
      <p:bldP spid="8970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Purine degradation pathway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676400"/>
            <a:ext cx="8724900" cy="4419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Adenosine and guanosine (purines) are finally degraded to uric acid by:</a:t>
            </a:r>
          </a:p>
          <a:p>
            <a:pPr lvl="1"/>
            <a:r>
              <a:rPr lang="en-US" sz="3000">
                <a:solidFill>
                  <a:srgbClr val="FF9900"/>
                </a:solidFill>
                <a:latin typeface="Palatino Linotype" charset="0"/>
              </a:rPr>
              <a:t>Purine degradation pathway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9338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293688"/>
            <a:ext cx="9067800" cy="6335712"/>
          </a:xfrm>
        </p:spPr>
      </p:pic>
      <p:sp>
        <p:nvSpPr>
          <p:cNvPr id="933892" name="Text Box 4"/>
          <p:cNvSpPr txBox="1">
            <a:spLocks noChangeArrowheads="1"/>
          </p:cNvSpPr>
          <p:nvPr/>
        </p:nvSpPr>
        <p:spPr bwMode="auto">
          <a:xfrm rot="-5400000">
            <a:off x="-105569" y="4702969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1093</a:t>
            </a:r>
            <a:endParaRPr lang="en-US" sz="1000">
              <a:latin typeface="Times" charset="0"/>
            </a:endParaRPr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6325" y="4495800"/>
            <a:ext cx="3609975" cy="10668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Major pathways of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purine catabolism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in animals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3340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In humans, primates, birds and reptiles the final product of purine degradation is </a:t>
            </a:r>
            <a:r>
              <a:rPr lang="en-US" sz="3200">
                <a:solidFill>
                  <a:srgbClr val="FFFF00"/>
                </a:solidFill>
                <a:latin typeface="Palatino Linotype" charset="0"/>
              </a:rPr>
              <a:t>uric acid</a:t>
            </a:r>
          </a:p>
          <a:p>
            <a:pPr>
              <a:lnSpc>
                <a:spcPct val="90000"/>
              </a:lnSpc>
            </a:pP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Uric acid is excreted in the urine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Palatino Linotype" charset="0"/>
              </a:rPr>
              <a:t>Some animals convert uric acid to other products: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Allantoin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Allantoic acid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Urea</a:t>
            </a:r>
          </a:p>
          <a:p>
            <a:pPr lvl="1">
              <a:lnSpc>
                <a:spcPct val="90000"/>
              </a:lnSpc>
            </a:pPr>
            <a:r>
              <a:rPr lang="en-US" sz="3000">
                <a:latin typeface="Palatino Linotype" charset="0"/>
              </a:rPr>
              <a:t>Ammonia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3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438400"/>
            <a:ext cx="3352800" cy="6096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</a:rPr>
              <a:t>Degradation of uric acid to</a:t>
            </a:r>
            <a:br>
              <a:rPr lang="en-US" sz="2000">
                <a:solidFill>
                  <a:schemeClr val="tx1"/>
                </a:solidFill>
              </a:rPr>
            </a:br>
            <a:r>
              <a:rPr lang="en-US" sz="2000">
                <a:solidFill>
                  <a:schemeClr val="tx1"/>
                </a:solidFill>
              </a:rPr>
              <a:t>ammonia in some animals</a:t>
            </a:r>
          </a:p>
        </p:txBody>
      </p:sp>
      <p:pic>
        <p:nvPicPr>
          <p:cNvPr id="935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7975" y="152400"/>
            <a:ext cx="2778125" cy="6477000"/>
          </a:xfrm>
        </p:spPr>
      </p:pic>
      <p:sp>
        <p:nvSpPr>
          <p:cNvPr id="935940" name="Text Box 4"/>
          <p:cNvSpPr txBox="1">
            <a:spLocks noChangeArrowheads="1"/>
          </p:cNvSpPr>
          <p:nvPr/>
        </p:nvSpPr>
        <p:spPr bwMode="auto">
          <a:xfrm rot="-5400000">
            <a:off x="-105569" y="4706144"/>
            <a:ext cx="8366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1097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Uric acid is less soluble in water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Reptiles, insects and birds excrete uric acid as a paste of crystals</a:t>
            </a:r>
          </a:p>
          <a:p>
            <a:r>
              <a:rPr lang="en-US" sz="3200">
                <a:latin typeface="Palatino Linotype" charset="0"/>
              </a:rPr>
              <a:t>To save water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Humans excrete uric acid in urine</a:t>
            </a:r>
          </a:p>
          <a:p>
            <a:endParaRPr lang="en-US" sz="3200">
              <a:solidFill>
                <a:srgbClr val="FF9900"/>
              </a:solidFill>
              <a:latin typeface="Palatino Linotype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533400"/>
            <a:ext cx="8229600" cy="71596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FFFF00"/>
                </a:solidFill>
                <a:latin typeface="Palatino Linotype" charset="0"/>
              </a:rPr>
              <a:t>Fate of uric acid in humans</a:t>
            </a:r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219200"/>
            <a:ext cx="8724900" cy="5181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>
                <a:latin typeface="Palatino Linotype" charset="0"/>
              </a:rPr>
              <a:t>Humans do not have enzymes to further degrade uric acid</a:t>
            </a:r>
          </a:p>
          <a:p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Excessive production of uric acid causes deposition of uric acid crystals in the joints</a:t>
            </a:r>
            <a:r>
              <a:rPr lang="en-US" sz="3200">
                <a:latin typeface="Palatino Linotype" charset="0"/>
              </a:rPr>
              <a:t> </a:t>
            </a:r>
            <a:r>
              <a:rPr lang="en-US" sz="3200">
                <a:solidFill>
                  <a:srgbClr val="FF9900"/>
                </a:solidFill>
                <a:latin typeface="Palatino Linotype" charset="0"/>
              </a:rPr>
              <a:t>leading to:</a:t>
            </a:r>
          </a:p>
          <a:p>
            <a:pPr lvl="1"/>
            <a:r>
              <a:rPr lang="en-US" sz="3000">
                <a:latin typeface="Palatino Linotype" charset="0"/>
              </a:rPr>
              <a:t>Gout</a:t>
            </a:r>
          </a:p>
          <a:p>
            <a:pPr lvl="1"/>
            <a:r>
              <a:rPr lang="en-US" sz="3000">
                <a:latin typeface="Palatino Linotype" charset="0"/>
              </a:rPr>
              <a:t>Hyperuricemia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3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9011" grpId="0" build="p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oet_template2">
  <a:themeElements>
    <a:clrScheme name="voet_templat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et_template2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voet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et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et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voet_template2">
  <a:themeElements>
    <a:clrScheme name="2_voet_templat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oet_template2">
      <a:majorFont>
        <a:latin typeface="Arial"/>
        <a:ea typeface="ＭＳ Ｐゴシック"/>
        <a:cs typeface="Arial"/>
      </a:majorFont>
      <a:minorFont>
        <a:latin typeface="Time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B9B9FF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2_voet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3957</TotalTime>
  <Words>574</Words>
  <Application>Microsoft Macintosh PowerPoint</Application>
  <PresentationFormat>35mm Slides</PresentationFormat>
  <Paragraphs>121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Generic</vt:lpstr>
      <vt:lpstr>Blank</vt:lpstr>
      <vt:lpstr>voet_template2</vt:lpstr>
      <vt:lpstr>2_voet_template2</vt:lpstr>
      <vt:lpstr>PowerPoint Presentation</vt:lpstr>
      <vt:lpstr>Purine degradation pathway</vt:lpstr>
      <vt:lpstr>PowerPoint Presentation</vt:lpstr>
      <vt:lpstr>Purine degradation pathway</vt:lpstr>
      <vt:lpstr>Major pathways of purine catabolism in animals</vt:lpstr>
      <vt:lpstr>Fate of uric acid in humans</vt:lpstr>
      <vt:lpstr>Degradation of uric acid to ammonia in some animals</vt:lpstr>
      <vt:lpstr>Fate of uric acid in humans</vt:lpstr>
      <vt:lpstr>Fate of uric acid in humans</vt:lpstr>
      <vt:lpstr>The Gout, a cartoon by James Gilroy (1799)</vt:lpstr>
      <vt:lpstr>Gout</vt:lpstr>
      <vt:lpstr>Gout</vt:lpstr>
      <vt:lpstr>Sodium urate crystals in urine</vt:lpstr>
      <vt:lpstr>PowerPoint Presentation</vt:lpstr>
      <vt:lpstr>Gout</vt:lpstr>
      <vt:lpstr>Gout</vt:lpstr>
      <vt:lpstr>Primary Gout</vt:lpstr>
      <vt:lpstr>Secondary hyperuricemia</vt:lpstr>
      <vt:lpstr>Secondary hyperuricemia</vt:lpstr>
      <vt:lpstr>Treatment</vt:lpstr>
      <vt:lpstr>Major pathways of purine catabolism in animals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 Metabolism</dc:title>
  <dc:creator>Usman Ghani</dc:creator>
  <cp:lastModifiedBy>UG</cp:lastModifiedBy>
  <cp:revision>342</cp:revision>
  <cp:lastPrinted>1601-01-01T00:00:00Z</cp:lastPrinted>
  <dcterms:created xsi:type="dcterms:W3CDTF">2001-02-07T02:23:56Z</dcterms:created>
  <dcterms:modified xsi:type="dcterms:W3CDTF">2015-12-13T05:59:26Z</dcterms:modified>
</cp:coreProperties>
</file>