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307" r:id="rId3"/>
    <p:sldId id="294" r:id="rId4"/>
    <p:sldId id="295" r:id="rId5"/>
    <p:sldId id="296" r:id="rId6"/>
    <p:sldId id="297" r:id="rId7"/>
    <p:sldId id="308" r:id="rId8"/>
    <p:sldId id="309" r:id="rId9"/>
    <p:sldId id="298" r:id="rId10"/>
    <p:sldId id="301" r:id="rId11"/>
    <p:sldId id="310" r:id="rId12"/>
    <p:sldId id="303" r:id="rId13"/>
    <p:sldId id="302" r:id="rId14"/>
    <p:sldId id="305" r:id="rId15"/>
    <p:sldId id="304" r:id="rId16"/>
    <p:sldId id="299" r:id="rId17"/>
    <p:sldId id="300" r:id="rId18"/>
    <p:sldId id="311" r:id="rId19"/>
    <p:sldId id="292" r:id="rId20"/>
    <p:sldId id="293" r:id="rId21"/>
    <p:sldId id="306" r:id="rId22"/>
    <p:sldId id="312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>
      <p:cViewPr varScale="1">
        <p:scale>
          <a:sx n="74" d="100"/>
          <a:sy n="74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40145-2725-434B-BED5-D06C064C5982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42C66-B3A0-411A-8F3B-2ABCBBB9F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1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4DB-C4F3-4093-BAA9-E5765D02097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4DB-C4F3-4093-BAA9-E5765D02097E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6FE1-17F3-43D0-8EE9-5648D5940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28956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45000" lnSpcReduction="20000"/>
          </a:bodyPr>
          <a:lstStyle/>
          <a:p>
            <a:pPr algn="ctr"/>
            <a:r>
              <a:rPr lang="en-US" sz="130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SKELETAL &amp; MUSCULAR SYSTEM</a:t>
            </a:r>
            <a: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sz="96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4565352" cy="221599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i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2667000"/>
            <a:ext cx="304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/>
          <p:cNvSpPr/>
          <p:nvPr/>
        </p:nvSpPr>
        <p:spPr>
          <a:xfrm rot="17358630">
            <a:off x="977135" y="4177534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19400" y="2590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2743200"/>
            <a:ext cx="304800" cy="1447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4191000"/>
            <a:ext cx="304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hord 15"/>
          <p:cNvSpPr/>
          <p:nvPr/>
        </p:nvSpPr>
        <p:spPr>
          <a:xfrm rot="17358630">
            <a:off x="2729735" y="4177534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hord 16"/>
          <p:cNvSpPr/>
          <p:nvPr/>
        </p:nvSpPr>
        <p:spPr>
          <a:xfrm rot="6717815">
            <a:off x="2735909" y="2278709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hord 17"/>
          <p:cNvSpPr/>
          <p:nvPr/>
        </p:nvSpPr>
        <p:spPr>
          <a:xfrm rot="6880701">
            <a:off x="988967" y="2360568"/>
            <a:ext cx="457200" cy="45720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hord 18"/>
          <p:cNvSpPr/>
          <p:nvPr/>
        </p:nvSpPr>
        <p:spPr>
          <a:xfrm rot="6692104">
            <a:off x="4868554" y="2277754"/>
            <a:ext cx="457200" cy="457200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ord 19"/>
          <p:cNvSpPr/>
          <p:nvPr/>
        </p:nvSpPr>
        <p:spPr>
          <a:xfrm rot="17358630">
            <a:off x="4863334" y="4177533"/>
            <a:ext cx="457200" cy="457200"/>
          </a:xfrm>
          <a:prstGeom prst="chor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953000" y="25908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953000" y="41910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53000" y="2743200"/>
            <a:ext cx="304800" cy="1447800"/>
          </a:xfrm>
          <a:prstGeom prst="rect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48003" y="1524000"/>
            <a:ext cx="174086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Bone in </a:t>
            </a:r>
          </a:p>
          <a:p>
            <a:pPr algn="ctr"/>
            <a:r>
              <a:rPr lang="en-US" sz="1600" b="1" dirty="0" smtClean="0"/>
              <a:t>cartilaginous state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057400" y="914400"/>
            <a:ext cx="19202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Appearance of </a:t>
            </a:r>
          </a:p>
          <a:p>
            <a:r>
              <a:rPr lang="en-US" sz="1600" b="1" dirty="0" smtClean="0"/>
              <a:t>primary </a:t>
            </a:r>
            <a:r>
              <a:rPr lang="en-US" sz="1600" b="1" dirty="0" err="1" smtClean="0"/>
              <a:t>ossific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centers: ossification </a:t>
            </a:r>
          </a:p>
          <a:p>
            <a:r>
              <a:rPr lang="en-US" sz="1600" b="1" dirty="0" smtClean="0"/>
              <a:t>of </a:t>
            </a:r>
            <a:r>
              <a:rPr lang="en-US" sz="1600" b="1" dirty="0" err="1" smtClean="0"/>
              <a:t>diaphysis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43400" y="914400"/>
            <a:ext cx="1920269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Appearance of </a:t>
            </a:r>
          </a:p>
          <a:p>
            <a:r>
              <a:rPr lang="en-US" sz="1600" b="1" dirty="0" smtClean="0"/>
              <a:t>secondary </a:t>
            </a:r>
            <a:r>
              <a:rPr lang="en-US" sz="1600" b="1" dirty="0" err="1" smtClean="0"/>
              <a:t>ossific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centers: ossification </a:t>
            </a:r>
          </a:p>
          <a:p>
            <a:r>
              <a:rPr lang="en-US" sz="1600" b="1" dirty="0" smtClean="0"/>
              <a:t>of  epiphysis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66170" y="914400"/>
            <a:ext cx="200048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Ossification of </a:t>
            </a:r>
          </a:p>
          <a:p>
            <a:r>
              <a:rPr lang="en-US" sz="1600" b="1" dirty="0" err="1" smtClean="0"/>
              <a:t>epiphseal</a:t>
            </a:r>
            <a:r>
              <a:rPr lang="en-US" sz="1600" b="1" dirty="0" smtClean="0"/>
              <a:t> plate: </a:t>
            </a:r>
          </a:p>
          <a:p>
            <a:r>
              <a:rPr lang="en-US" sz="1600" b="1" dirty="0" smtClean="0"/>
              <a:t>Complete union of </a:t>
            </a:r>
          </a:p>
          <a:p>
            <a:r>
              <a:rPr lang="en-US" sz="1600" b="1" dirty="0" smtClean="0"/>
              <a:t>epiphysis &amp; </a:t>
            </a:r>
            <a:r>
              <a:rPr lang="en-US" sz="1600" b="1" dirty="0" err="1" smtClean="0"/>
              <a:t>diaphysis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76400" y="3276600"/>
            <a:ext cx="992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Diaphysi</a:t>
            </a:r>
            <a:r>
              <a:rPr lang="en-US" sz="1600" b="1" dirty="0" err="1" smtClean="0"/>
              <a:t>s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0" y="2133600"/>
            <a:ext cx="971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Epiphysis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410200" y="2514600"/>
            <a:ext cx="1115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Epiphyseal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plate of </a:t>
            </a:r>
          </a:p>
          <a:p>
            <a:r>
              <a:rPr lang="en-US" sz="1600" dirty="0" smtClean="0"/>
              <a:t>cartilage</a:t>
            </a:r>
            <a:endParaRPr lang="en-US" sz="1600" dirty="0"/>
          </a:p>
        </p:txBody>
      </p:sp>
      <p:cxnSp>
        <p:nvCxnSpPr>
          <p:cNvPr id="38" name="Straight Arrow Connector 37"/>
          <p:cNvCxnSpPr>
            <a:stCxn id="36" idx="1"/>
            <a:endCxn id="21" idx="3"/>
          </p:cNvCxnSpPr>
          <p:nvPr/>
        </p:nvCxnSpPr>
        <p:spPr>
          <a:xfrm rot="10800000">
            <a:off x="5257800" y="2667001"/>
            <a:ext cx="152400" cy="263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57600" y="4572000"/>
            <a:ext cx="1085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BIRTH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Straight Connector 46"/>
          <p:cNvCxnSpPr>
            <a:endCxn id="43" idx="0"/>
          </p:cNvCxnSpPr>
          <p:nvPr/>
        </p:nvCxnSpPr>
        <p:spPr>
          <a:xfrm rot="16200000" flipH="1">
            <a:off x="2366808" y="2738591"/>
            <a:ext cx="3657600" cy="9217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67400" y="4572000"/>
            <a:ext cx="135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16200000" flipH="1">
            <a:off x="4686300" y="2628900"/>
            <a:ext cx="3657600" cy="76200"/>
          </a:xfrm>
          <a:prstGeom prst="line">
            <a:avLst/>
          </a:prstGeom>
          <a:ln w="76200">
            <a:solidFill>
              <a:srgbClr val="7030A0"/>
            </a:solidFill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67600" y="2514600"/>
            <a:ext cx="304800" cy="2590800"/>
          </a:xfrm>
          <a:prstGeom prst="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hord 54"/>
          <p:cNvSpPr/>
          <p:nvPr/>
        </p:nvSpPr>
        <p:spPr>
          <a:xfrm rot="6692104">
            <a:off x="7383154" y="2049155"/>
            <a:ext cx="457200" cy="457200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334000" y="3581400"/>
            <a:ext cx="964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Diaphysis</a:t>
            </a:r>
            <a:endParaRPr lang="en-US" sz="1600" dirty="0"/>
          </a:p>
        </p:txBody>
      </p:sp>
      <p:cxnSp>
        <p:nvCxnSpPr>
          <p:cNvPr id="60" name="Straight Arrow Connector 59"/>
          <p:cNvCxnSpPr>
            <a:stCxn id="58" idx="1"/>
          </p:cNvCxnSpPr>
          <p:nvPr/>
        </p:nvCxnSpPr>
        <p:spPr>
          <a:xfrm rot="10800000">
            <a:off x="5105400" y="3657601"/>
            <a:ext cx="228600" cy="93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Chord 60"/>
          <p:cNvSpPr/>
          <p:nvPr/>
        </p:nvSpPr>
        <p:spPr>
          <a:xfrm rot="17358630">
            <a:off x="7377933" y="5091933"/>
            <a:ext cx="457200" cy="457200"/>
          </a:xfrm>
          <a:prstGeom prst="chord">
            <a:avLst/>
          </a:prstGeom>
          <a:solidFill>
            <a:srgbClr val="990033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657600" y="5029200"/>
            <a:ext cx="3293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increases in length by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proliferation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epiphyseal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5248102" y="3895899"/>
            <a:ext cx="10180" cy="227678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086600" y="2971800"/>
            <a:ext cx="12270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Growth of </a:t>
            </a:r>
          </a:p>
          <a:p>
            <a:r>
              <a:rPr lang="en-US" b="1" dirty="0" smtClean="0"/>
              <a:t>bone stops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286000" y="152400"/>
            <a:ext cx="54424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OSSIFICATION OF LONG BONES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1000" y="5715000"/>
            <a:ext cx="848270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Bone age is a good index of general maturation.  Bone age is determined by: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Appearance of </a:t>
            </a:r>
            <a:r>
              <a:rPr lang="en-US" b="1" dirty="0" err="1" smtClean="0"/>
              <a:t>ossific</a:t>
            </a:r>
            <a:r>
              <a:rPr lang="en-US" b="1" dirty="0" smtClean="0"/>
              <a:t> centers in </a:t>
            </a:r>
            <a:r>
              <a:rPr lang="en-US" b="1" dirty="0" err="1" smtClean="0"/>
              <a:t>diaphysis</a:t>
            </a:r>
            <a:r>
              <a:rPr lang="en-US" b="1" dirty="0" smtClean="0"/>
              <a:t> &amp; epiphysis (specific for each bone &amp; sex)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Disappearance of </a:t>
            </a:r>
            <a:r>
              <a:rPr lang="en-US" b="1" dirty="0" err="1" smtClean="0"/>
              <a:t>epiphyseal</a:t>
            </a:r>
            <a:r>
              <a:rPr lang="en-US" b="1" dirty="0" smtClean="0"/>
              <a:t> plate (specific for each bone &amp; sex)</a:t>
            </a:r>
            <a:endParaRPr lang="en-US" b="1" dirty="0"/>
          </a:p>
        </p:txBody>
      </p:sp>
      <p:sp>
        <p:nvSpPr>
          <p:cNvPr id="71" name="Rectangle 70"/>
          <p:cNvSpPr/>
          <p:nvPr/>
        </p:nvSpPr>
        <p:spPr>
          <a:xfrm>
            <a:off x="2819400" y="2743200"/>
            <a:ext cx="304800" cy="1447800"/>
          </a:xfrm>
          <a:prstGeom prst="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30" idx="3"/>
          </p:cNvCxnSpPr>
          <p:nvPr/>
        </p:nvCxnSpPr>
        <p:spPr>
          <a:xfrm flipV="1">
            <a:off x="2668788" y="3352800"/>
            <a:ext cx="303012" cy="93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Chord 73"/>
          <p:cNvSpPr/>
          <p:nvPr/>
        </p:nvSpPr>
        <p:spPr>
          <a:xfrm rot="6692104">
            <a:off x="4868554" y="2277755"/>
            <a:ext cx="457200" cy="457200"/>
          </a:xfrm>
          <a:prstGeom prst="chord">
            <a:avLst/>
          </a:prstGeom>
          <a:solidFill>
            <a:srgbClr val="99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hord 74"/>
          <p:cNvSpPr/>
          <p:nvPr/>
        </p:nvSpPr>
        <p:spPr>
          <a:xfrm rot="17358630">
            <a:off x="4863333" y="4177534"/>
            <a:ext cx="457200" cy="457200"/>
          </a:xfrm>
          <a:prstGeom prst="chord">
            <a:avLst/>
          </a:prstGeom>
          <a:solidFill>
            <a:srgbClr val="990033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33" idx="1"/>
          </p:cNvCxnSpPr>
          <p:nvPr/>
        </p:nvCxnSpPr>
        <p:spPr>
          <a:xfrm rot="10800000" flipV="1">
            <a:off x="5181600" y="2302876"/>
            <a:ext cx="228600" cy="593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410200" y="4343400"/>
            <a:ext cx="948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Epiphysis</a:t>
            </a:r>
            <a:endParaRPr lang="en-US" sz="1600" dirty="0"/>
          </a:p>
        </p:txBody>
      </p:sp>
      <p:cxnSp>
        <p:nvCxnSpPr>
          <p:cNvPr id="80" name="Straight Arrow Connector 79"/>
          <p:cNvCxnSpPr>
            <a:stCxn id="78" idx="1"/>
          </p:cNvCxnSpPr>
          <p:nvPr/>
        </p:nvCxnSpPr>
        <p:spPr>
          <a:xfrm rot="10800000">
            <a:off x="5181600" y="4495801"/>
            <a:ext cx="228600" cy="168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7467600" y="23622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7467600" y="51054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7467600" y="2362200"/>
            <a:ext cx="304800" cy="152400"/>
          </a:xfrm>
          <a:prstGeom prst="roundRect">
            <a:avLst/>
          </a:prstGeom>
          <a:solidFill>
            <a:srgbClr val="990033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7467600" y="5105400"/>
            <a:ext cx="304800" cy="152400"/>
          </a:xfrm>
          <a:prstGeom prst="roundRect">
            <a:avLst/>
          </a:prstGeom>
          <a:solidFill>
            <a:srgbClr val="A50021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/>
      <p:bldP spid="33" grpId="0"/>
      <p:bldP spid="36" grpId="0"/>
      <p:bldP spid="43" grpId="0"/>
      <p:bldP spid="49" grpId="0"/>
      <p:bldP spid="62" grpId="0"/>
      <p:bldP spid="68" grpId="0" animBg="1"/>
      <p:bldP spid="70" grpId="0" animBg="1"/>
      <p:bldP spid="71" grpId="0" animBg="1"/>
      <p:bldP spid="74" grpId="0" animBg="1"/>
      <p:bldP spid="75" grpId="0" animBg="1"/>
      <p:bldP spid="78" grpId="0"/>
      <p:bldP spid="83" grpId="0" animBg="1"/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LIMBS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895600"/>
            <a:ext cx="9144000" cy="3962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Originally, limb buds were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right angle </a:t>
            </a:r>
            <a:r>
              <a:rPr lang="en-US" b="1" dirty="0" smtClean="0">
                <a:solidFill>
                  <a:srgbClr val="0070C0"/>
                </a:solidFill>
              </a:rPr>
              <a:t>of the trunk with: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-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Cranial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preaxial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caudal (postaxial)</a:t>
            </a:r>
            <a:r>
              <a:rPr lang="en-US" b="1" dirty="0" smtClean="0">
                <a:solidFill>
                  <a:srgbClr val="0070C0"/>
                </a:solidFill>
              </a:rPr>
              <a:t> borders: radius and tibia are </a:t>
            </a:r>
            <a:r>
              <a:rPr lang="en-US" b="1" dirty="0" err="1" smtClean="0">
                <a:solidFill>
                  <a:srgbClr val="0070C0"/>
                </a:solidFill>
              </a:rPr>
              <a:t>preaxial</a:t>
            </a:r>
            <a:r>
              <a:rPr lang="en-US" b="1" dirty="0" smtClean="0">
                <a:solidFill>
                  <a:srgbClr val="0070C0"/>
                </a:solidFill>
              </a:rPr>
              <a:t> bones.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-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</a:t>
            </a:r>
            <a:r>
              <a:rPr lang="en-US" b="1" dirty="0" smtClean="0">
                <a:solidFill>
                  <a:srgbClr val="0070C0"/>
                </a:solidFill>
              </a:rPr>
              <a:t>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</a:t>
            </a:r>
            <a:r>
              <a:rPr lang="en-US" b="1" dirty="0" smtClean="0">
                <a:solidFill>
                  <a:srgbClr val="0070C0"/>
                </a:solidFill>
              </a:rPr>
              <a:t> surfaces: flexor muscles are ventral.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adduction </a:t>
            </a:r>
            <a:r>
              <a:rPr lang="en-US" b="1" dirty="0" smtClean="0">
                <a:solidFill>
                  <a:srgbClr val="0070C0"/>
                </a:solidFill>
              </a:rPr>
              <a:t>of limb buds occurs with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90° rotation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-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upper limb</a:t>
            </a:r>
            <a:r>
              <a:rPr lang="en-US" b="1" dirty="0" smtClean="0">
                <a:solidFill>
                  <a:srgbClr val="0070C0"/>
                </a:solidFill>
              </a:rPr>
              <a:t>, rotation occurs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laterally</a:t>
            </a:r>
            <a:r>
              <a:rPr lang="en-US" b="1" dirty="0" smtClean="0">
                <a:solidFill>
                  <a:srgbClr val="0070C0"/>
                </a:solidFill>
              </a:rPr>
              <a:t>: radius is lateral &amp; flexor muscles are anterior.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 -In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  <a:r>
              <a:rPr lang="en-US" b="1" dirty="0" smtClean="0">
                <a:solidFill>
                  <a:srgbClr val="0070C0"/>
                </a:solidFill>
              </a:rPr>
              <a:t>, rotation occurs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medially</a:t>
            </a:r>
            <a:r>
              <a:rPr lang="en-US" b="1" dirty="0" smtClean="0">
                <a:solidFill>
                  <a:srgbClr val="0070C0"/>
                </a:solidFill>
              </a:rPr>
              <a:t>: tibia is medial &amp; flexor muscles are posterior.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limb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6934200" cy="1738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CRANIUM (SKULL)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skull develops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around the developing brain.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The skull consists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</a:t>
            </a:r>
            <a:r>
              <a:rPr lang="en-US" b="1" dirty="0" err="1" smtClean="0">
                <a:solidFill>
                  <a:srgbClr val="0070C0"/>
                </a:solidFill>
              </a:rPr>
              <a:t>cranium</a:t>
            </a:r>
            <a:r>
              <a:rPr lang="en-US" b="1" dirty="0" smtClean="0">
                <a:solidFill>
                  <a:srgbClr val="0070C0"/>
                </a:solidFill>
              </a:rPr>
              <a:t>: protective case for brain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Viscero</a:t>
            </a:r>
            <a:r>
              <a:rPr lang="en-US" b="1" dirty="0" err="1" smtClean="0">
                <a:solidFill>
                  <a:srgbClr val="0070C0"/>
                </a:solidFill>
              </a:rPr>
              <a:t>cranium</a:t>
            </a:r>
            <a:r>
              <a:rPr lang="en-US" b="1" dirty="0" smtClean="0">
                <a:solidFill>
                  <a:srgbClr val="0070C0"/>
                </a:solidFill>
              </a:rPr>
              <a:t>: skeleton of face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Bones of skull ossify either by: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ossification	</a:t>
            </a:r>
            <a:r>
              <a:rPr lang="en-US" b="1" dirty="0" smtClean="0">
                <a:solidFill>
                  <a:srgbClr val="0070C0"/>
                </a:solidFill>
              </a:rPr>
              <a:t>            or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skeleton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47" y="228600"/>
            <a:ext cx="7429553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96000" y="11430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12192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514600"/>
            <a:ext cx="578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51460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2514600"/>
            <a:ext cx="74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97180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762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4419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53340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2672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556260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762000"/>
            <a:ext cx="31505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Bones of skull that ossify by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intramembranous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Frontal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= Parietal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=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Zygomatic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=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Squamous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temporal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Mandible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 = Maxilla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352800"/>
            <a:ext cx="9144000" cy="3505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They develop from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between bones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In fibrous joints: </a:t>
            </a:r>
            <a:r>
              <a:rPr lang="en-US" b="1" dirty="0" smtClean="0">
                <a:solidFill>
                  <a:srgbClr val="0070C0"/>
                </a:solidFill>
              </a:rPr>
              <a:t>mesoderm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 fibrous connective tissue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In cartilaginous joints: </a:t>
            </a:r>
            <a:r>
              <a:rPr lang="en-US" b="1" dirty="0" smtClean="0">
                <a:solidFill>
                  <a:srgbClr val="0070C0"/>
                </a:solidFill>
              </a:rPr>
              <a:t>mesoderm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 In synovial joints: </a:t>
            </a:r>
            <a:r>
              <a:rPr lang="en-US" b="1" dirty="0" smtClean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cavity </a:t>
            </a:r>
            <a:r>
              <a:rPr lang="en-US" b="1" dirty="0" smtClean="0">
                <a:solidFill>
                  <a:srgbClr val="0070C0"/>
                </a:solidFill>
              </a:rPr>
              <a:t>is formed inside mesoderm; mesoderm differentiates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membrane, capsule &amp; ligaments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1\My Documents\My Pictures\joints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2209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user1\My Documents\My Pictures\joint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066800"/>
            <a:ext cx="2309813" cy="2252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user1\My Documents\My Pictures\joints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66799"/>
            <a:ext cx="2209800" cy="2275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19200" y="28194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8194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2819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All bones develop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SKELETON: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*Vertebrae, ribs &amp; sternum: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sclerotomes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somites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(paraxial mesoderm)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*Skull: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mesoderm surrounding the brain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APPENDICULAR SKELETON: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somatic part of lateral mesoderm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bones ossify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Some bones of skull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Clavicle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r>
              <a:rPr lang="en-US" b="1" dirty="0" smtClean="0">
                <a:solidFill>
                  <a:srgbClr val="0070C0"/>
                </a:solidFill>
              </a:rPr>
              <a:t> develop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iris (eyeball)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Myoepithelial</a:t>
            </a:r>
            <a:r>
              <a:rPr lang="en-US" b="1" dirty="0" smtClean="0">
                <a:solidFill>
                  <a:srgbClr val="0070C0"/>
                </a:solidFill>
              </a:rPr>
              <a:t> cells of    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</a:t>
            </a:r>
            <a:r>
              <a:rPr lang="en-US" b="1" dirty="0" smtClean="0">
                <a:solidFill>
                  <a:srgbClr val="0070C0"/>
                </a:solidFill>
              </a:rPr>
              <a:t>   mammary &amp; sweat glands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 muscles </a:t>
            </a:r>
            <a:r>
              <a:rPr lang="en-US" b="1" dirty="0" smtClean="0">
                <a:solidFill>
                  <a:srgbClr val="0070C0"/>
                </a:solidFill>
              </a:rPr>
              <a:t>develop 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paraxial mesoderm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EXCEPT: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head &amp; neck muscles </a:t>
            </a:r>
            <a:r>
              <a:rPr lang="en-US" b="1" dirty="0" smtClean="0">
                <a:solidFill>
                  <a:srgbClr val="0070C0"/>
                </a:solidFill>
              </a:rPr>
              <a:t>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mesoderm of pharyngeal arches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81600" y="25908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029200" y="31242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</a:t>
            </a: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&amp; smooth muscles </a:t>
            </a:r>
            <a:r>
              <a:rPr lang="en-US" b="1" dirty="0" smtClean="0">
                <a:solidFill>
                  <a:srgbClr val="0070C0"/>
                </a:solidFill>
              </a:rPr>
              <a:t>develop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muscles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lateral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muscles: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wall of viscera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 of lateral mesoderm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*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wall of blood &amp; lymphatic vessels </a:t>
            </a:r>
            <a:r>
              <a:rPr lang="en-US" b="1" dirty="0" smtClean="0">
                <a:solidFill>
                  <a:srgbClr val="0070C0"/>
                </a:solidFill>
              </a:rPr>
              <a:t>from: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part of lateral mesoderm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DEVELOPMENT OF LIMBS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from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somatic layer of lateral mesoderm</a:t>
            </a:r>
            <a:r>
              <a:rPr lang="en-US" b="1" dirty="0" smtClean="0">
                <a:solidFill>
                  <a:srgbClr val="0070C0"/>
                </a:solidFill>
              </a:rPr>
              <a:t> proliferates to form limb buds.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Apical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ectodermal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ridge </a:t>
            </a:r>
            <a:r>
              <a:rPr lang="en-US" b="1" dirty="0" smtClean="0">
                <a:solidFill>
                  <a:srgbClr val="0070C0"/>
                </a:solidFill>
              </a:rPr>
              <a:t>stimulates proliferation &amp; elongation of buds then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cartilage</a:t>
            </a:r>
            <a:r>
              <a:rPr lang="en-US" b="1" dirty="0" smtClean="0">
                <a:solidFill>
                  <a:srgbClr val="0070C0"/>
                </a:solidFill>
              </a:rPr>
              <a:t> formation.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All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bones</a:t>
            </a:r>
            <a:r>
              <a:rPr lang="en-US" b="1" dirty="0" smtClean="0">
                <a:solidFill>
                  <a:srgbClr val="0070C0"/>
                </a:solidFill>
              </a:rPr>
              <a:t> of limbs ossify by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endochondral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ossification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EXCEPT:</a:t>
            </a:r>
            <a:r>
              <a:rPr lang="en-US" b="1" dirty="0" smtClean="0">
                <a:solidFill>
                  <a:srgbClr val="0070C0"/>
                </a:solidFill>
              </a:rPr>
              <a:t> clavicle.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Muscles</a:t>
            </a:r>
            <a:r>
              <a:rPr lang="en-US" b="1" dirty="0" smtClean="0">
                <a:solidFill>
                  <a:srgbClr val="0070C0"/>
                </a:solidFill>
              </a:rPr>
              <a:t> of limbs develop from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myotomes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Rotation</a:t>
            </a:r>
            <a:r>
              <a:rPr lang="en-US" b="1" dirty="0" smtClean="0">
                <a:solidFill>
                  <a:srgbClr val="0070C0"/>
                </a:solidFill>
              </a:rPr>
              <a:t> of limbs occur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opposite</a:t>
            </a:r>
            <a:r>
              <a:rPr lang="en-US" b="1" dirty="0" smtClean="0">
                <a:solidFill>
                  <a:srgbClr val="0070C0"/>
                </a:solidFill>
              </a:rPr>
              <a:t> direction.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Development of upper limb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precedes</a:t>
            </a:r>
            <a:r>
              <a:rPr lang="en-US" b="1" dirty="0" smtClean="0">
                <a:solidFill>
                  <a:srgbClr val="0070C0"/>
                </a:solidFill>
              </a:rPr>
              <a:t> that of lower limb.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group of muscles are </a:t>
            </a:r>
            <a:r>
              <a:rPr lang="en-US" b="1" u="sng" dirty="0" smtClean="0">
                <a:solidFill>
                  <a:srgbClr val="0070C0"/>
                </a:solidFill>
              </a:rPr>
              <a:t>derivatives from </a:t>
            </a:r>
            <a:r>
              <a:rPr lang="en-US" b="1" u="sng" dirty="0" err="1" smtClean="0">
                <a:solidFill>
                  <a:srgbClr val="0070C0"/>
                </a:solidFill>
              </a:rPr>
              <a:t>epaxial</a:t>
            </a:r>
            <a:r>
              <a:rPr lang="en-US" b="1" u="sng" dirty="0" smtClean="0">
                <a:solidFill>
                  <a:srgbClr val="0070C0"/>
                </a:solidFill>
              </a:rPr>
              <a:t> division of </a:t>
            </a:r>
            <a:r>
              <a:rPr lang="en-US" b="1" u="sng" dirty="0" err="1" smtClean="0">
                <a:solidFill>
                  <a:srgbClr val="0070C0"/>
                </a:solidFill>
              </a:rPr>
              <a:t>myotomes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limbs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Muscles of viscera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Cardiac muscles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191000" y="3352800"/>
            <a:ext cx="9144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List the different parts of mesoderm and the different divisions of </a:t>
            </a:r>
            <a:r>
              <a:rPr lang="en-US" b="1" dirty="0" err="1" smtClean="0">
                <a:solidFill>
                  <a:srgbClr val="0070C0"/>
                </a:solidFill>
              </a:rPr>
              <a:t>somites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bones according to their embryological origin and mode of ossification.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ossification of long bones.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Describe the main steps for development of limbs.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 muscles according to their embryological origin.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bones ossifies by </a:t>
            </a:r>
            <a:r>
              <a:rPr lang="en-US" b="1" dirty="0" err="1" smtClean="0">
                <a:solidFill>
                  <a:srgbClr val="0070C0"/>
                </a:solidFill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</a:rPr>
              <a:t> ossification?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Vertebra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Ribs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Mandible</a:t>
            </a:r>
          </a:p>
        </p:txBody>
      </p:sp>
      <p:sp>
        <p:nvSpPr>
          <p:cNvPr id="4" name="Left Arrow 3"/>
          <p:cNvSpPr/>
          <p:nvPr/>
        </p:nvSpPr>
        <p:spPr>
          <a:xfrm>
            <a:off x="3200400" y="4648200"/>
            <a:ext cx="4572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Regarding </a:t>
            </a:r>
            <a:r>
              <a:rPr lang="en-US" b="1" u="sng" dirty="0" smtClean="0">
                <a:solidFill>
                  <a:srgbClr val="0070C0"/>
                </a:solidFill>
              </a:rPr>
              <a:t>the ossification of long bones</a:t>
            </a:r>
            <a:r>
              <a:rPr lang="en-US" b="1" dirty="0" smtClean="0">
                <a:solidFill>
                  <a:srgbClr val="0070C0"/>
                </a:solidFill>
              </a:rPr>
              <a:t>, which one of the </a:t>
            </a:r>
            <a:r>
              <a:rPr lang="en-US" b="1" smtClean="0">
                <a:solidFill>
                  <a:srgbClr val="0070C0"/>
                </a:solidFill>
              </a:rPr>
              <a:t>following statements is </a:t>
            </a:r>
            <a:r>
              <a:rPr lang="en-US" b="1" dirty="0" smtClean="0">
                <a:solidFill>
                  <a:srgbClr val="0070C0"/>
                </a:solidFill>
              </a:rPr>
              <a:t>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Primary </a:t>
            </a:r>
            <a:r>
              <a:rPr lang="en-US" b="1" dirty="0" err="1" smtClean="0">
                <a:solidFill>
                  <a:srgbClr val="0070C0"/>
                </a:solidFill>
              </a:rPr>
              <a:t>ossific</a:t>
            </a:r>
            <a:r>
              <a:rPr lang="en-US" b="1" dirty="0" smtClean="0">
                <a:solidFill>
                  <a:srgbClr val="0070C0"/>
                </a:solidFill>
              </a:rPr>
              <a:t> centre appears after birth.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Secondary </a:t>
            </a:r>
            <a:r>
              <a:rPr lang="en-US" b="1" dirty="0" err="1" smtClean="0">
                <a:solidFill>
                  <a:srgbClr val="0070C0"/>
                </a:solidFill>
              </a:rPr>
              <a:t>ossific</a:t>
            </a:r>
            <a:r>
              <a:rPr lang="en-US" b="1" dirty="0" smtClean="0">
                <a:solidFill>
                  <a:srgbClr val="0070C0"/>
                </a:solidFill>
              </a:rPr>
              <a:t> centre leads into ossification of </a:t>
            </a:r>
            <a:r>
              <a:rPr lang="en-US" b="1" dirty="0" err="1" smtClean="0">
                <a:solidFill>
                  <a:srgbClr val="0070C0"/>
                </a:solidFill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Long bones ossify by </a:t>
            </a:r>
            <a:r>
              <a:rPr lang="en-US" b="1" dirty="0" err="1" smtClean="0">
                <a:solidFill>
                  <a:srgbClr val="0070C0"/>
                </a:solidFill>
              </a:rPr>
              <a:t>intramembranous</a:t>
            </a:r>
            <a:r>
              <a:rPr lang="en-US" b="1" dirty="0" smtClean="0">
                <a:solidFill>
                  <a:srgbClr val="0070C0"/>
                </a:solidFill>
              </a:rPr>
              <a:t> ossification.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When epiphysis unites with </a:t>
            </a:r>
            <a:r>
              <a:rPr lang="en-US" b="1" dirty="0" err="1" smtClean="0">
                <a:solidFill>
                  <a:srgbClr val="0070C0"/>
                </a:solidFill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</a:rPr>
              <a:t>, growth of bone stops.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867400" y="61722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Which one of the following is the result of rotation of upper limb?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tibia becomes lateral.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flexor muscles become posterior.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ulna becomes medial.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preaxial</a:t>
            </a:r>
            <a:r>
              <a:rPr lang="en-US" b="1" dirty="0" smtClean="0">
                <a:solidFill>
                  <a:srgbClr val="0070C0"/>
                </a:solidFill>
              </a:rPr>
              <a:t> digit becomes medial.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562600" y="4114800"/>
            <a:ext cx="7620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81200" y="2438400"/>
            <a:ext cx="56925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Untitled-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3944937" cy="244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File0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90600"/>
            <a:ext cx="4254500" cy="351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905000" y="1447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33400" y="2057400"/>
            <a:ext cx="2286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35052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1066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Amniotic  </a:t>
            </a:r>
          </a:p>
          <a:p>
            <a:r>
              <a:rPr lang="en-US" b="1" dirty="0" smtClean="0"/>
              <a:t>cavity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2057400" y="2380566"/>
            <a:ext cx="1066800" cy="57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0" y="4038600"/>
            <a:ext cx="9307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Yolk sac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rot="10800000">
            <a:off x="2133600" y="3657600"/>
            <a:ext cx="1219200" cy="565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ight Bracket 18"/>
          <p:cNvSpPr/>
          <p:nvPr/>
        </p:nvSpPr>
        <p:spPr>
          <a:xfrm>
            <a:off x="2895600" y="2819400"/>
            <a:ext cx="152400" cy="381000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124200" y="2819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184140" y="1887220"/>
            <a:ext cx="995680" cy="1541780"/>
          </a:xfrm>
          <a:custGeom>
            <a:avLst/>
            <a:gdLst>
              <a:gd name="connsiteX0" fmla="*/ 835660 w 995680"/>
              <a:gd name="connsiteY0" fmla="*/ 454660 h 1541780"/>
              <a:gd name="connsiteX1" fmla="*/ 683260 w 995680"/>
              <a:gd name="connsiteY1" fmla="*/ 165100 h 1541780"/>
              <a:gd name="connsiteX2" fmla="*/ 317500 w 995680"/>
              <a:gd name="connsiteY2" fmla="*/ 104140 h 1541780"/>
              <a:gd name="connsiteX3" fmla="*/ 12700 w 995680"/>
              <a:gd name="connsiteY3" fmla="*/ 668020 h 1541780"/>
              <a:gd name="connsiteX4" fmla="*/ 241300 w 995680"/>
              <a:gd name="connsiteY4" fmla="*/ 1353820 h 1541780"/>
              <a:gd name="connsiteX5" fmla="*/ 805180 w 995680"/>
              <a:gd name="connsiteY5" fmla="*/ 1399540 h 1541780"/>
              <a:gd name="connsiteX6" fmla="*/ 942340 w 995680"/>
              <a:gd name="connsiteY6" fmla="*/ 500380 h 1541780"/>
              <a:gd name="connsiteX7" fmla="*/ 485140 w 995680"/>
              <a:gd name="connsiteY7" fmla="*/ 73660 h 1541780"/>
              <a:gd name="connsiteX8" fmla="*/ 515620 w 995680"/>
              <a:gd name="connsiteY8" fmla="*/ 58420 h 1541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5680" h="1541780">
                <a:moveTo>
                  <a:pt x="835660" y="454660"/>
                </a:moveTo>
                <a:cubicBezTo>
                  <a:pt x="802640" y="339090"/>
                  <a:pt x="769620" y="223520"/>
                  <a:pt x="683260" y="165100"/>
                </a:cubicBezTo>
                <a:cubicBezTo>
                  <a:pt x="596900" y="106680"/>
                  <a:pt x="429260" y="20320"/>
                  <a:pt x="317500" y="104140"/>
                </a:cubicBezTo>
                <a:cubicBezTo>
                  <a:pt x="205740" y="187960"/>
                  <a:pt x="25400" y="459740"/>
                  <a:pt x="12700" y="668020"/>
                </a:cubicBezTo>
                <a:cubicBezTo>
                  <a:pt x="0" y="876300"/>
                  <a:pt x="109220" y="1231900"/>
                  <a:pt x="241300" y="1353820"/>
                </a:cubicBezTo>
                <a:cubicBezTo>
                  <a:pt x="373380" y="1475740"/>
                  <a:pt x="688340" y="1541780"/>
                  <a:pt x="805180" y="1399540"/>
                </a:cubicBezTo>
                <a:cubicBezTo>
                  <a:pt x="922020" y="1257300"/>
                  <a:pt x="995680" y="721360"/>
                  <a:pt x="942340" y="500380"/>
                </a:cubicBezTo>
                <a:cubicBezTo>
                  <a:pt x="889000" y="279400"/>
                  <a:pt x="556260" y="147320"/>
                  <a:pt x="485140" y="73660"/>
                </a:cubicBezTo>
                <a:cubicBezTo>
                  <a:pt x="414020" y="0"/>
                  <a:pt x="515620" y="58420"/>
                  <a:pt x="515620" y="584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24600" y="533400"/>
            <a:ext cx="116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2"/>
          </p:cNvCxnSpPr>
          <p:nvPr/>
        </p:nvCxnSpPr>
        <p:spPr>
          <a:xfrm rot="5400000">
            <a:off x="5895065" y="1043601"/>
            <a:ext cx="1062335" cy="965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9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7150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4495800" y="457200"/>
            <a:ext cx="762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86200" y="457200"/>
            <a:ext cx="76200" cy="228600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19050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352800" y="38100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21697" y="3276600"/>
            <a:ext cx="214033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Notochord: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stimulates neural tube 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495800"/>
            <a:ext cx="264880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mesoderm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6019800"/>
            <a:ext cx="252825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mesoderm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rot="10800000" flipV="1">
            <a:off x="5105400" y="4726632"/>
            <a:ext cx="1219200" cy="12169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rot="10800000">
            <a:off x="4611897" y="3657600"/>
            <a:ext cx="2209800" cy="96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1"/>
          </p:cNvCxnSpPr>
          <p:nvPr/>
        </p:nvCxnSpPr>
        <p:spPr>
          <a:xfrm rot="10800000">
            <a:off x="5029200" y="6019801"/>
            <a:ext cx="1371600" cy="200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 MESODERM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Proliferates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 Ectoderm &amp; Endoderm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b="1" dirty="0" smtClean="0">
                <a:solidFill>
                  <a:srgbClr val="0070C0"/>
                </a:solidFill>
              </a:rPr>
              <a:t> in the central axis of embryo where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r>
              <a:rPr lang="en-US" b="1" dirty="0" smtClean="0">
                <a:solidFill>
                  <a:srgbClr val="0070C0"/>
                </a:solidFill>
              </a:rPr>
              <a:t> is found.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Differentiates into 3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mesoderm: </a:t>
            </a:r>
            <a:r>
              <a:rPr lang="en-US" b="1" dirty="0" smtClean="0">
                <a:solidFill>
                  <a:srgbClr val="0070C0"/>
                </a:solidFill>
              </a:rPr>
              <a:t>on each side of notochord.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mesoderm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Paraxial mesoderm </a:t>
            </a:r>
            <a:r>
              <a:rPr lang="en-US" b="1" dirty="0" smtClean="0">
                <a:solidFill>
                  <a:srgbClr val="0070C0"/>
                </a:solidFill>
              </a:rPr>
              <a:t>divides into units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mesoderm divides by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intraembryonic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mesoderm (between ectoderm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Splanchnic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mesoderm (between endoderm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coelom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304800"/>
            <a:ext cx="27432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00800" y="304800"/>
            <a:ext cx="25146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SOMITE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25146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e 7"/>
          <p:cNvSpPr/>
          <p:nvPr/>
        </p:nvSpPr>
        <p:spPr>
          <a:xfrm rot="2583395">
            <a:off x="3620944" y="2285616"/>
            <a:ext cx="6858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/>
          <p:cNvSpPr/>
          <p:nvPr/>
        </p:nvSpPr>
        <p:spPr>
          <a:xfrm rot="14055163">
            <a:off x="4737161" y="2316088"/>
            <a:ext cx="762000" cy="609600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 rot="5400000">
            <a:off x="6038850" y="590550"/>
            <a:ext cx="1143000" cy="2095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 rot="16200000" flipH="1">
            <a:off x="1981200" y="762000"/>
            <a:ext cx="11430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4200" y="1295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Notochord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971800"/>
            <a:ext cx="1634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29718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Sclerotome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4958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00600" y="1295400"/>
            <a:ext cx="16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tube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4" idx="2"/>
            <a:endCxn id="7" idx="1"/>
          </p:cNvCxnSpPr>
          <p:nvPr/>
        </p:nvCxnSpPr>
        <p:spPr>
          <a:xfrm rot="16200000" flipH="1">
            <a:off x="3760662" y="1920702"/>
            <a:ext cx="791013" cy="463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</p:cNvCxnSpPr>
          <p:nvPr/>
        </p:nvCxnSpPr>
        <p:spPr>
          <a:xfrm rot="5400000">
            <a:off x="4960929" y="1520536"/>
            <a:ext cx="452735" cy="9257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9600" y="3962400"/>
            <a:ext cx="14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3505200"/>
            <a:ext cx="232377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column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Ribs &amp; sternum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2362200" y="2362200"/>
            <a:ext cx="914400" cy="4572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5209210">
            <a:off x="6048602" y="2296977"/>
            <a:ext cx="963714" cy="511445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31" idx="0"/>
            <a:endCxn id="33" idx="0"/>
          </p:cNvCxnSpPr>
          <p:nvPr/>
        </p:nvCxnSpPr>
        <p:spPr>
          <a:xfrm rot="5400000" flipH="1" flipV="1">
            <a:off x="1273569" y="2645169"/>
            <a:ext cx="1371600" cy="1262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18710" y="2971800"/>
            <a:ext cx="199208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Epaxial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back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(Extensors of VC)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9000" y="4495800"/>
            <a:ext cx="241970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Hypaxial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body wall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Arrow Connector 41"/>
          <p:cNvCxnSpPr>
            <a:stCxn id="31" idx="2"/>
            <a:endCxn id="40" idx="0"/>
          </p:cNvCxnSpPr>
          <p:nvPr/>
        </p:nvCxnSpPr>
        <p:spPr>
          <a:xfrm rot="16200000" flipH="1">
            <a:off x="2947527" y="2804475"/>
            <a:ext cx="71735" cy="3310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H="1">
            <a:off x="-647700" y="2400300"/>
            <a:ext cx="2895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467600" y="3962400"/>
            <a:ext cx="14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Myotome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8" name="Straight Arrow Connector 67"/>
          <p:cNvCxnSpPr>
            <a:stCxn id="63" idx="2"/>
            <a:endCxn id="40" idx="0"/>
          </p:cNvCxnSpPr>
          <p:nvPr/>
        </p:nvCxnSpPr>
        <p:spPr>
          <a:xfrm rot="5400000">
            <a:off x="6376528" y="2686389"/>
            <a:ext cx="71735" cy="3547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5" idx="2"/>
            <a:endCxn id="32" idx="0"/>
          </p:cNvCxnSpPr>
          <p:nvPr/>
        </p:nvCxnSpPr>
        <p:spPr>
          <a:xfrm rot="5400000">
            <a:off x="4916228" y="3031927"/>
            <a:ext cx="71735" cy="8748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3810000" y="33528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31" idx="2"/>
          </p:cNvCxnSpPr>
          <p:nvPr/>
        </p:nvCxnSpPr>
        <p:spPr>
          <a:xfrm rot="5400000">
            <a:off x="780501" y="4329364"/>
            <a:ext cx="452737" cy="64213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63" idx="2"/>
          </p:cNvCxnSpPr>
          <p:nvPr/>
        </p:nvCxnSpPr>
        <p:spPr>
          <a:xfrm rot="16200000" flipH="1">
            <a:off x="8324301" y="4285702"/>
            <a:ext cx="376537" cy="65326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28600" y="5029200"/>
            <a:ext cx="221650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Myoblasts</a:t>
            </a:r>
            <a:r>
              <a:rPr lang="en-US" sz="2000" b="1" dirty="0" smtClean="0">
                <a:solidFill>
                  <a:srgbClr val="7030A0"/>
                </a:solidFill>
              </a:rPr>
              <a:t> migrate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into limb: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 muscles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629400" y="5029200"/>
            <a:ext cx="2286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Myoblasts</a:t>
            </a:r>
            <a:r>
              <a:rPr lang="en-US" sz="2000" b="1" dirty="0" smtClean="0">
                <a:solidFill>
                  <a:srgbClr val="7030A0"/>
                </a:solidFill>
              </a:rPr>
              <a:t> migrate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into limb: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 muscles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5" name="Straight Arrow Connector 84"/>
          <p:cNvCxnSpPr>
            <a:stCxn id="63" idx="0"/>
            <a:endCxn id="34" idx="0"/>
          </p:cNvCxnSpPr>
          <p:nvPr/>
        </p:nvCxnSpPr>
        <p:spPr>
          <a:xfrm rot="16200000" flipV="1">
            <a:off x="6773921" y="2550383"/>
            <a:ext cx="1423885" cy="1400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400800" y="2971800"/>
            <a:ext cx="199208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7030A0"/>
                </a:solidFill>
              </a:rPr>
              <a:t>Epaxial</a:t>
            </a:r>
            <a:r>
              <a:rPr lang="en-US" sz="2000" b="1" u="sng" dirty="0" smtClean="0">
                <a:solidFill>
                  <a:srgbClr val="7030A0"/>
                </a:solidFill>
              </a:rPr>
              <a:t> division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back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(Extensors of VC)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7315200" y="25146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 animBg="1"/>
      <p:bldP spid="33" grpId="0" animBg="1"/>
      <p:bldP spid="34" grpId="0" animBg="1"/>
      <p:bldP spid="39" grpId="0" animBg="1"/>
      <p:bldP spid="40" grpId="0" animBg="1"/>
      <p:bldP spid="81" grpId="0" animBg="1"/>
      <p:bldP spid="83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8486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LIMBS - 1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LIMB BUD 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3810000"/>
            <a:ext cx="3236851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LIMB BUD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66800"/>
            <a:ext cx="32004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162800" y="3352800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28 DAYS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6248400"/>
            <a:ext cx="958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32 DAYS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066800"/>
            <a:ext cx="5410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limbs bud </a:t>
            </a:r>
            <a:r>
              <a:rPr lang="en-US" sz="2800" b="1" dirty="0" smtClean="0">
                <a:solidFill>
                  <a:srgbClr val="0070C0"/>
                </a:solidFill>
              </a:rPr>
              <a:t>appears as an elevation on the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ventrolateral</a:t>
            </a:r>
            <a:r>
              <a:rPr lang="en-US" sz="2800" b="1" i="1" dirty="0" smtClean="0">
                <a:solidFill>
                  <a:srgbClr val="0070C0"/>
                </a:solidFill>
              </a:rPr>
              <a:t> body wall </a:t>
            </a:r>
            <a:r>
              <a:rPr lang="en-US" sz="2800" b="1" dirty="0" smtClean="0">
                <a:solidFill>
                  <a:srgbClr val="0070C0"/>
                </a:solidFill>
              </a:rPr>
              <a:t>resulting from proliferation of </a:t>
            </a:r>
            <a:r>
              <a:rPr lang="en-US" sz="2800" b="1" dirty="0" err="1" smtClean="0">
                <a:solidFill>
                  <a:srgbClr val="0070C0"/>
                </a:solidFill>
              </a:rPr>
              <a:t>mesenchyme</a:t>
            </a:r>
            <a:r>
              <a:rPr lang="en-US" sz="2800" b="1" dirty="0" smtClean="0">
                <a:solidFill>
                  <a:srgbClr val="0070C0"/>
                </a:solidFill>
              </a:rPr>
              <a:t> of the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 layer of lateral mesoderm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Each limb bud is surrounded by an area of ectoderm.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 limb buds </a:t>
            </a:r>
            <a:r>
              <a:rPr lang="en-US" sz="2800" b="1" dirty="0" smtClean="0">
                <a:solidFill>
                  <a:srgbClr val="0070C0"/>
                </a:solidFill>
              </a:rPr>
              <a:t>appear at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26</a:t>
            </a:r>
            <a:r>
              <a:rPr lang="en-US" sz="2800" b="1" dirty="0" smtClean="0">
                <a:solidFill>
                  <a:srgbClr val="0070C0"/>
                </a:solidFill>
              </a:rPr>
              <a:t> opposite the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cervical</a:t>
            </a:r>
            <a:r>
              <a:rPr lang="en-US" sz="2800" b="1" dirty="0" smtClean="0">
                <a:solidFill>
                  <a:srgbClr val="0070C0"/>
                </a:solidFill>
              </a:rPr>
              <a:t> segments.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Lower limb buds appear at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28 </a:t>
            </a:r>
            <a:r>
              <a:rPr lang="en-US" sz="2800" b="1" dirty="0" smtClean="0">
                <a:solidFill>
                  <a:srgbClr val="0070C0"/>
                </a:solidFill>
              </a:rPr>
              <a:t>opposite the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&amp; sacral </a:t>
            </a:r>
            <a:r>
              <a:rPr lang="en-US" sz="2800" b="1" dirty="0" smtClean="0">
                <a:solidFill>
                  <a:srgbClr val="0070C0"/>
                </a:solidFill>
              </a:rPr>
              <a:t>segments.</a:t>
            </a:r>
          </a:p>
          <a:p>
            <a:pPr>
              <a:buFont typeface="Wingdings" pitchFamily="2" charset="2"/>
              <a:buChar char="q"/>
            </a:pP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305800" y="2209800"/>
            <a:ext cx="152400" cy="228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019800" y="3352800"/>
            <a:ext cx="152400" cy="228600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458200" y="5257800"/>
            <a:ext cx="152400" cy="2286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flipH="1">
            <a:off x="5867400" y="6324600"/>
            <a:ext cx="152400" cy="228600"/>
          </a:xfrm>
          <a:prstGeom prst="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7921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LIMBS - 2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2667000"/>
            <a:ext cx="8763000" cy="4191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&amp; G: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Apical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ectodermal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ridge: </a:t>
            </a:r>
            <a:r>
              <a:rPr lang="en-US" b="1" dirty="0" smtClean="0">
                <a:solidFill>
                  <a:srgbClr val="0070C0"/>
                </a:solidFill>
              </a:rPr>
              <a:t>appears at the apex of limb bud and stimulates proliferation of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and elongation of limb bud.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&amp; H: </a:t>
            </a:r>
            <a:r>
              <a:rPr lang="en-US" b="1" dirty="0" smtClean="0">
                <a:solidFill>
                  <a:srgbClr val="0070C0"/>
                </a:solidFill>
              </a:rPr>
              <a:t>Distal ends of buds flatten into paddle-like hand &amp; foot plates.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&amp; I: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rays: </a:t>
            </a:r>
            <a:r>
              <a:rPr lang="en-US" b="1" dirty="0" smtClean="0">
                <a:solidFill>
                  <a:srgbClr val="0070C0"/>
                </a:solidFill>
              </a:rPr>
              <a:t>appear as </a:t>
            </a:r>
            <a:r>
              <a:rPr lang="en-US" b="1" dirty="0" err="1" smtClean="0">
                <a:solidFill>
                  <a:srgbClr val="0070C0"/>
                </a:solidFill>
              </a:rPr>
              <a:t>mesenchymal</a:t>
            </a:r>
            <a:r>
              <a:rPr lang="en-US" b="1" dirty="0" smtClean="0">
                <a:solidFill>
                  <a:srgbClr val="0070C0"/>
                </a:solidFill>
              </a:rPr>
              <a:t> condensations that outline the patterns of digits.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&amp; J: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between rays disappears to form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notches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&amp; K: </a:t>
            </a:r>
            <a:r>
              <a:rPr lang="en-US" b="1" dirty="0" smtClean="0">
                <a:solidFill>
                  <a:srgbClr val="0070C0"/>
                </a:solidFill>
              </a:rPr>
              <a:t>Digits form inside rays, elongate &amp; appear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webbed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F&amp; L: </a:t>
            </a:r>
            <a:r>
              <a:rPr lang="en-US" b="1" dirty="0" err="1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between digits disappear to separate them.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7" name="Content Placeholder 16" descr="limb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7239000" cy="1500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rot="5400000" flipH="1" flipV="1">
            <a:off x="1219200" y="1828800"/>
            <a:ext cx="137160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676400" y="2286000"/>
            <a:ext cx="533400" cy="457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es 0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86400"/>
          </a:xfrm>
        </p:spPr>
      </p:pic>
      <p:sp>
        <p:nvSpPr>
          <p:cNvPr id="8" name="TextBox 7"/>
          <p:cNvSpPr txBox="1"/>
          <p:nvPr/>
        </p:nvSpPr>
        <p:spPr>
          <a:xfrm>
            <a:off x="3200400" y="914400"/>
            <a:ext cx="528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Mesenchyme</a:t>
            </a:r>
            <a:r>
              <a:rPr lang="en-US" b="1" dirty="0" smtClean="0"/>
              <a:t> from somatic layer of lateral mesoderm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5400000">
            <a:off x="4935382" y="996566"/>
            <a:ext cx="621269" cy="1195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2895600"/>
            <a:ext cx="639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Induces growth of </a:t>
            </a:r>
            <a:r>
              <a:rPr lang="en-US" dirty="0" err="1" smtClean="0"/>
              <a:t>mesenchyme</a:t>
            </a:r>
            <a:r>
              <a:rPr lang="en-US" dirty="0" smtClean="0"/>
              <a:t> &amp; its transformation into cartilage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628900" y="27051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76400" y="5715000"/>
            <a:ext cx="26383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Cartilage ossifies by:</a:t>
            </a:r>
          </a:p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Endochondral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ossification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129" y="5638800"/>
            <a:ext cx="442255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Myoblasts</a:t>
            </a:r>
            <a:r>
              <a:rPr lang="en-US" b="1" dirty="0" smtClean="0"/>
              <a:t> migrate from </a:t>
            </a:r>
            <a:r>
              <a:rPr lang="en-US" b="1" dirty="0" err="1" smtClean="0"/>
              <a:t>myotomes</a:t>
            </a:r>
            <a:r>
              <a:rPr lang="en-US" b="1" dirty="0" smtClean="0"/>
              <a:t>  to form: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limbs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989</Words>
  <Application>Microsoft Office PowerPoint</Application>
  <PresentationFormat>On-screen Show (4:3)</PresentationFormat>
  <Paragraphs>203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OBJECTIVES</vt:lpstr>
      <vt:lpstr>PowerPoint Presentation</vt:lpstr>
      <vt:lpstr>PowerPoint Presentation</vt:lpstr>
      <vt:lpstr>INTRAEMBRYONIC MESODERM</vt:lpstr>
      <vt:lpstr>PowerPoint Presentation</vt:lpstr>
      <vt:lpstr>DEVELOPMENT OF LIMBS - 1</vt:lpstr>
      <vt:lpstr>DEVELOPMENT OF LIMBS - 2</vt:lpstr>
      <vt:lpstr>PowerPoint Presentation</vt:lpstr>
      <vt:lpstr>PowerPoint Presentation</vt:lpstr>
      <vt:lpstr>DEVELOPMENT OF LIMBS - 3</vt:lpstr>
      <vt:lpstr>DEVELOPMENT OF CRANIUM (SKULL)</vt:lpstr>
      <vt:lpstr>PowerPoint Presentation</vt:lpstr>
      <vt:lpstr>JOINTS</vt:lpstr>
      <vt:lpstr>SUMMARY OF DEVELOPMENT OF BONE</vt:lpstr>
      <vt:lpstr>SUMMARY OF DEVELOPMENT OF MUSCLES</vt:lpstr>
      <vt:lpstr>SUMMARY OF DEVELOPMENT OF MUSCLES</vt:lpstr>
      <vt:lpstr>SUMMARY OF DEVELOPMENT OF LIMBS</vt:lpstr>
      <vt:lpstr>QUESTION 1</vt:lpstr>
      <vt:lpstr>QUESTION 2</vt:lpstr>
      <vt:lpstr>QUESTION 3</vt:lpstr>
      <vt:lpstr>QUESTION 4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&amp; HISTOLOGY OF SMALL INTESTINE</dc:title>
  <dc:creator>user1</dc:creator>
  <cp:lastModifiedBy>3422</cp:lastModifiedBy>
  <cp:revision>256</cp:revision>
  <dcterms:created xsi:type="dcterms:W3CDTF">2010-12-12T06:26:04Z</dcterms:created>
  <dcterms:modified xsi:type="dcterms:W3CDTF">2015-12-10T06:00:33Z</dcterms:modified>
</cp:coreProperties>
</file>