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76" r:id="rId2"/>
    <p:sldId id="307" r:id="rId3"/>
    <p:sldId id="294" r:id="rId4"/>
    <p:sldId id="295" r:id="rId5"/>
    <p:sldId id="296" r:id="rId6"/>
    <p:sldId id="297" r:id="rId7"/>
    <p:sldId id="308" r:id="rId8"/>
    <p:sldId id="309" r:id="rId9"/>
    <p:sldId id="298" r:id="rId10"/>
    <p:sldId id="301" r:id="rId11"/>
    <p:sldId id="310" r:id="rId12"/>
    <p:sldId id="303" r:id="rId13"/>
    <p:sldId id="302" r:id="rId14"/>
    <p:sldId id="305" r:id="rId15"/>
    <p:sldId id="304" r:id="rId16"/>
    <p:sldId id="299" r:id="rId17"/>
    <p:sldId id="300" r:id="rId18"/>
    <p:sldId id="311" r:id="rId19"/>
    <p:sldId id="292" r:id="rId20"/>
    <p:sldId id="293" r:id="rId21"/>
    <p:sldId id="306" r:id="rId22"/>
    <p:sldId id="312" r:id="rId23"/>
    <p:sldId id="277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990000"/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256" autoAdjust="0"/>
  </p:normalViewPr>
  <p:slideViewPr>
    <p:cSldViewPr>
      <p:cViewPr varScale="1">
        <p:scale>
          <a:sx n="74" d="100"/>
          <a:sy n="74" d="100"/>
        </p:scale>
        <p:origin x="-39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340145-2725-434B-BED5-D06C064C5982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342C66-B3A0-411A-8F3B-2ABCBBB9FB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1160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42C66-B3A0-411A-8F3B-2ABCBBB9FBC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84DB-C4F3-4093-BAA9-E5765D02097E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6FE1-17F3-43D0-8EE9-5648D5940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84DB-C4F3-4093-BAA9-E5765D02097E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6FE1-17F3-43D0-8EE9-5648D5940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84DB-C4F3-4093-BAA9-E5765D02097E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6FE1-17F3-43D0-8EE9-5648D5940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84DB-C4F3-4093-BAA9-E5765D02097E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6FE1-17F3-43D0-8EE9-5648D5940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84DB-C4F3-4093-BAA9-E5765D02097E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6FE1-17F3-43D0-8EE9-5648D5940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84DB-C4F3-4093-BAA9-E5765D02097E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6FE1-17F3-43D0-8EE9-5648D5940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84DB-C4F3-4093-BAA9-E5765D02097E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6FE1-17F3-43D0-8EE9-5648D5940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84DB-C4F3-4093-BAA9-E5765D02097E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6FE1-17F3-43D0-8EE9-5648D5940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84DB-C4F3-4093-BAA9-E5765D02097E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6FE1-17F3-43D0-8EE9-5648D5940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84DB-C4F3-4093-BAA9-E5765D02097E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6FE1-17F3-43D0-8EE9-5648D5940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84DB-C4F3-4093-BAA9-E5765D02097E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6FE1-17F3-43D0-8EE9-5648D5940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784DB-C4F3-4093-BAA9-E5765D02097E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626FE1-17F3-43D0-8EE9-5648D5940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subTitle" idx="4294967295"/>
          </p:nvPr>
        </p:nvSpPr>
        <p:spPr>
          <a:xfrm>
            <a:off x="304800" y="228600"/>
            <a:ext cx="8001000" cy="2895600"/>
          </a:xfr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txBody>
          <a:bodyPr>
            <a:normAutofit fontScale="45000" lnSpcReduction="20000"/>
          </a:bodyPr>
          <a:lstStyle/>
          <a:p>
            <a:pPr algn="ctr"/>
            <a:r>
              <a:rPr lang="en-US" sz="13000" b="1" kern="10" dirty="0" smtClean="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DEVELOPMENT OF SKELETAL &amp; MUSCULAR SYSTEM</a:t>
            </a:r>
            <a:r>
              <a:rPr lang="en-US" sz="9600" kern="10" dirty="0" smtClean="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FF0066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/>
            </a:r>
            <a:br>
              <a:rPr lang="en-US" sz="9600" kern="10" dirty="0" smtClean="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FF0066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</a:br>
            <a:endParaRPr lang="en-US" sz="96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3962400"/>
            <a:ext cx="4565352" cy="221599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Prof. Ahmed Fathalla Ibrahim</a:t>
            </a:r>
          </a:p>
          <a:p>
            <a:r>
              <a:rPr lang="en-US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Professor of Anatomy</a:t>
            </a:r>
          </a:p>
          <a:p>
            <a:r>
              <a:rPr lang="en-US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College of Medicine</a:t>
            </a:r>
          </a:p>
          <a:p>
            <a:r>
              <a:rPr lang="en-US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King Saud University</a:t>
            </a:r>
          </a:p>
          <a:p>
            <a:r>
              <a:rPr lang="en-US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E-mail</a:t>
            </a:r>
            <a:r>
              <a:rPr lang="en-US" sz="2400" b="1" i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2400" b="1" i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ahmedfathala@gmail.com</a:t>
            </a:r>
            <a:endParaRPr lang="en-US" sz="2400" b="1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66800" y="2667000"/>
            <a:ext cx="304800" cy="167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hord 7"/>
          <p:cNvSpPr/>
          <p:nvPr/>
        </p:nvSpPr>
        <p:spPr>
          <a:xfrm rot="17358630">
            <a:off x="977135" y="4177534"/>
            <a:ext cx="457200" cy="457200"/>
          </a:xfrm>
          <a:prstGeom prst="chor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2819400" y="2590800"/>
            <a:ext cx="304800" cy="152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819400" y="2743200"/>
            <a:ext cx="304800" cy="14478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819400" y="4191000"/>
            <a:ext cx="3048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hord 15"/>
          <p:cNvSpPr/>
          <p:nvPr/>
        </p:nvSpPr>
        <p:spPr>
          <a:xfrm rot="17358630">
            <a:off x="2729735" y="4177534"/>
            <a:ext cx="457200" cy="457200"/>
          </a:xfrm>
          <a:prstGeom prst="chor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hord 16"/>
          <p:cNvSpPr/>
          <p:nvPr/>
        </p:nvSpPr>
        <p:spPr>
          <a:xfrm rot="6717815">
            <a:off x="2735909" y="2278709"/>
            <a:ext cx="457200" cy="457200"/>
          </a:xfrm>
          <a:prstGeom prst="chor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hord 17"/>
          <p:cNvSpPr/>
          <p:nvPr/>
        </p:nvSpPr>
        <p:spPr>
          <a:xfrm rot="6880701">
            <a:off x="988967" y="2360568"/>
            <a:ext cx="457200" cy="457200"/>
          </a:xfrm>
          <a:prstGeom prst="chor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hord 18"/>
          <p:cNvSpPr/>
          <p:nvPr/>
        </p:nvSpPr>
        <p:spPr>
          <a:xfrm rot="6692104">
            <a:off x="4868554" y="2277754"/>
            <a:ext cx="457200" cy="457200"/>
          </a:xfrm>
          <a:prstGeom prst="chord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hord 19"/>
          <p:cNvSpPr/>
          <p:nvPr/>
        </p:nvSpPr>
        <p:spPr>
          <a:xfrm rot="17358630">
            <a:off x="4863334" y="4177533"/>
            <a:ext cx="457200" cy="457200"/>
          </a:xfrm>
          <a:prstGeom prst="chord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4953000" y="2590800"/>
            <a:ext cx="304800" cy="152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4953000" y="4191000"/>
            <a:ext cx="304800" cy="152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4953000" y="2743200"/>
            <a:ext cx="304800" cy="1447800"/>
          </a:xfrm>
          <a:prstGeom prst="rect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248003" y="1524000"/>
            <a:ext cx="1740861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/>
              <a:t>Bone in </a:t>
            </a:r>
          </a:p>
          <a:p>
            <a:pPr algn="ctr"/>
            <a:r>
              <a:rPr lang="en-US" sz="1600" b="1" dirty="0" smtClean="0"/>
              <a:t>cartilaginous state</a:t>
            </a:r>
            <a:endParaRPr lang="en-US" sz="16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2057400" y="914400"/>
            <a:ext cx="1920269" cy="10772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Appearance of </a:t>
            </a:r>
          </a:p>
          <a:p>
            <a:r>
              <a:rPr lang="en-US" sz="1600" b="1" dirty="0" smtClean="0"/>
              <a:t>primary </a:t>
            </a:r>
            <a:r>
              <a:rPr lang="en-US" sz="1600" b="1" dirty="0" err="1" smtClean="0"/>
              <a:t>ossific</a:t>
            </a:r>
            <a:r>
              <a:rPr lang="en-US" sz="1600" b="1" dirty="0" smtClean="0"/>
              <a:t> </a:t>
            </a:r>
          </a:p>
          <a:p>
            <a:r>
              <a:rPr lang="en-US" sz="1600" b="1" dirty="0" smtClean="0"/>
              <a:t>centers: ossification </a:t>
            </a:r>
          </a:p>
          <a:p>
            <a:r>
              <a:rPr lang="en-US" sz="1600" b="1" dirty="0" smtClean="0"/>
              <a:t>of </a:t>
            </a:r>
            <a:r>
              <a:rPr lang="en-US" sz="1600" b="1" dirty="0" err="1" smtClean="0"/>
              <a:t>diaphysis</a:t>
            </a:r>
            <a:endParaRPr lang="en-US" sz="16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4343400" y="914400"/>
            <a:ext cx="1920269" cy="10772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Appearance of </a:t>
            </a:r>
          </a:p>
          <a:p>
            <a:r>
              <a:rPr lang="en-US" sz="1600" b="1" dirty="0" smtClean="0"/>
              <a:t>secondary </a:t>
            </a:r>
            <a:r>
              <a:rPr lang="en-US" sz="1600" b="1" dirty="0" err="1" smtClean="0"/>
              <a:t>ossific</a:t>
            </a:r>
            <a:r>
              <a:rPr lang="en-US" sz="1600" b="1" dirty="0" smtClean="0"/>
              <a:t> </a:t>
            </a:r>
          </a:p>
          <a:p>
            <a:r>
              <a:rPr lang="en-US" sz="1600" b="1" dirty="0" smtClean="0"/>
              <a:t>centers: ossification </a:t>
            </a:r>
          </a:p>
          <a:p>
            <a:r>
              <a:rPr lang="en-US" sz="1600" b="1" dirty="0" smtClean="0"/>
              <a:t>of  epiphysis</a:t>
            </a:r>
            <a:endParaRPr lang="en-US" sz="16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6766170" y="914400"/>
            <a:ext cx="2000484" cy="10772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Ossification of </a:t>
            </a:r>
          </a:p>
          <a:p>
            <a:r>
              <a:rPr lang="en-US" sz="1600" b="1" dirty="0" err="1" smtClean="0"/>
              <a:t>epiphseal</a:t>
            </a:r>
            <a:r>
              <a:rPr lang="en-US" sz="1600" b="1" dirty="0" smtClean="0"/>
              <a:t> plate: </a:t>
            </a:r>
          </a:p>
          <a:p>
            <a:r>
              <a:rPr lang="en-US" sz="1600" b="1" dirty="0" smtClean="0"/>
              <a:t>Complete union of </a:t>
            </a:r>
          </a:p>
          <a:p>
            <a:r>
              <a:rPr lang="en-US" sz="1600" b="1" dirty="0" smtClean="0"/>
              <a:t>epiphysis &amp; </a:t>
            </a:r>
            <a:r>
              <a:rPr lang="en-US" sz="1600" b="1" dirty="0" err="1" smtClean="0"/>
              <a:t>diaphysis</a:t>
            </a:r>
            <a:endParaRPr lang="en-US" sz="16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1676400" y="3276600"/>
            <a:ext cx="9923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Diaphysi</a:t>
            </a:r>
            <a:r>
              <a:rPr lang="en-US" sz="1600" b="1" dirty="0" err="1" smtClean="0"/>
              <a:t>s</a:t>
            </a:r>
            <a:endParaRPr lang="en-US" sz="16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5410200" y="2133600"/>
            <a:ext cx="971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Epiphysis</a:t>
            </a:r>
            <a:endParaRPr lang="en-US" sz="1600" dirty="0"/>
          </a:p>
        </p:txBody>
      </p:sp>
      <p:sp>
        <p:nvSpPr>
          <p:cNvPr id="36" name="TextBox 35"/>
          <p:cNvSpPr txBox="1"/>
          <p:nvPr/>
        </p:nvSpPr>
        <p:spPr>
          <a:xfrm>
            <a:off x="5410200" y="2514600"/>
            <a:ext cx="11151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Epiphyseal</a:t>
            </a:r>
            <a:r>
              <a:rPr lang="en-US" sz="1600" dirty="0" smtClean="0"/>
              <a:t> </a:t>
            </a:r>
          </a:p>
          <a:p>
            <a:r>
              <a:rPr lang="en-US" sz="1600" dirty="0" smtClean="0"/>
              <a:t>plate of </a:t>
            </a:r>
          </a:p>
          <a:p>
            <a:r>
              <a:rPr lang="en-US" sz="1600" dirty="0" smtClean="0"/>
              <a:t>cartilage</a:t>
            </a:r>
            <a:endParaRPr lang="en-US" sz="1600" dirty="0"/>
          </a:p>
        </p:txBody>
      </p:sp>
      <p:cxnSp>
        <p:nvCxnSpPr>
          <p:cNvPr id="38" name="Straight Arrow Connector 37"/>
          <p:cNvCxnSpPr>
            <a:stCxn id="36" idx="1"/>
            <a:endCxn id="21" idx="3"/>
          </p:cNvCxnSpPr>
          <p:nvPr/>
        </p:nvCxnSpPr>
        <p:spPr>
          <a:xfrm rot="10800000">
            <a:off x="5257800" y="2667001"/>
            <a:ext cx="152400" cy="26309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3657600" y="4572000"/>
            <a:ext cx="10852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BIRTH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7" name="Straight Connector 46"/>
          <p:cNvCxnSpPr>
            <a:endCxn id="43" idx="0"/>
          </p:cNvCxnSpPr>
          <p:nvPr/>
        </p:nvCxnSpPr>
        <p:spPr>
          <a:xfrm rot="16200000" flipH="1">
            <a:off x="2366808" y="2738591"/>
            <a:ext cx="3657600" cy="9217"/>
          </a:xfrm>
          <a:prstGeom prst="line">
            <a:avLst/>
          </a:prstGeom>
          <a:ln w="76200">
            <a:solidFill>
              <a:srgbClr val="FF0000"/>
            </a:solidFill>
            <a:prstDash val="sysDash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5867400" y="4572000"/>
            <a:ext cx="13550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PUBERTY</a:t>
            </a:r>
            <a:endParaRPr lang="en-US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1" name="Straight Connector 50"/>
          <p:cNvCxnSpPr/>
          <p:nvPr/>
        </p:nvCxnSpPr>
        <p:spPr>
          <a:xfrm rot="16200000" flipH="1">
            <a:off x="4686300" y="2628900"/>
            <a:ext cx="3657600" cy="76200"/>
          </a:xfrm>
          <a:prstGeom prst="line">
            <a:avLst/>
          </a:prstGeom>
          <a:ln w="76200">
            <a:solidFill>
              <a:srgbClr val="7030A0"/>
            </a:solidFill>
            <a:prstDash val="dash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7467600" y="2514600"/>
            <a:ext cx="304800" cy="2590800"/>
          </a:xfrm>
          <a:prstGeom prst="rect">
            <a:avLst/>
          </a:prstGeom>
          <a:solidFill>
            <a:srgbClr val="A50021"/>
          </a:solidFill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Chord 54"/>
          <p:cNvSpPr/>
          <p:nvPr/>
        </p:nvSpPr>
        <p:spPr>
          <a:xfrm rot="6692104">
            <a:off x="7383154" y="2049155"/>
            <a:ext cx="457200" cy="457200"/>
          </a:xfrm>
          <a:prstGeom prst="chord">
            <a:avLst/>
          </a:prstGeom>
          <a:solidFill>
            <a:srgbClr val="990000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5334000" y="3581400"/>
            <a:ext cx="9644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Diaphysis</a:t>
            </a:r>
            <a:endParaRPr lang="en-US" sz="1600" dirty="0"/>
          </a:p>
        </p:txBody>
      </p:sp>
      <p:cxnSp>
        <p:nvCxnSpPr>
          <p:cNvPr id="60" name="Straight Arrow Connector 59"/>
          <p:cNvCxnSpPr>
            <a:stCxn id="58" idx="1"/>
          </p:cNvCxnSpPr>
          <p:nvPr/>
        </p:nvCxnSpPr>
        <p:spPr>
          <a:xfrm rot="10800000">
            <a:off x="5105400" y="3657601"/>
            <a:ext cx="228600" cy="9307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1" name="Chord 60"/>
          <p:cNvSpPr/>
          <p:nvPr/>
        </p:nvSpPr>
        <p:spPr>
          <a:xfrm rot="17358630">
            <a:off x="7377933" y="5091933"/>
            <a:ext cx="457200" cy="457200"/>
          </a:xfrm>
          <a:prstGeom prst="chord">
            <a:avLst/>
          </a:prstGeom>
          <a:solidFill>
            <a:srgbClr val="990033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3657600" y="5029200"/>
            <a:ext cx="32939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Bone increases in length by</a:t>
            </a:r>
          </a:p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proliferation of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epiphyseal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plate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6" name="Straight Arrow Connector 65"/>
          <p:cNvCxnSpPr/>
          <p:nvPr/>
        </p:nvCxnSpPr>
        <p:spPr>
          <a:xfrm rot="16200000" flipH="1">
            <a:off x="5248102" y="3895899"/>
            <a:ext cx="10180" cy="2276783"/>
          </a:xfrm>
          <a:prstGeom prst="straightConnector1">
            <a:avLst/>
          </a:prstGeom>
          <a:ln w="571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7086600" y="2971800"/>
            <a:ext cx="1227067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Growth of </a:t>
            </a:r>
          </a:p>
          <a:p>
            <a:r>
              <a:rPr lang="en-US" b="1" dirty="0" smtClean="0"/>
              <a:t>bone stops</a:t>
            </a:r>
            <a:endParaRPr lang="en-US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2286000" y="152400"/>
            <a:ext cx="5442452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OSSIFICATION OF LONG BONES</a:t>
            </a:r>
            <a:endParaRPr lang="en-US" sz="3200" b="1" dirty="0">
              <a:solidFill>
                <a:srgbClr val="C00000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81000" y="5715000"/>
            <a:ext cx="8482707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Bone age is a good index of general maturation.  Bone age is determined by: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/>
              <a:t>Appearance of </a:t>
            </a:r>
            <a:r>
              <a:rPr lang="en-US" b="1" dirty="0" err="1" smtClean="0"/>
              <a:t>ossific</a:t>
            </a:r>
            <a:r>
              <a:rPr lang="en-US" b="1" dirty="0" smtClean="0"/>
              <a:t> centers in </a:t>
            </a:r>
            <a:r>
              <a:rPr lang="en-US" b="1" dirty="0" err="1" smtClean="0"/>
              <a:t>diaphysis</a:t>
            </a:r>
            <a:r>
              <a:rPr lang="en-US" b="1" dirty="0" smtClean="0"/>
              <a:t> &amp; epiphysis (specific for each bone &amp; sex)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/>
              <a:t>Disappearance of </a:t>
            </a:r>
            <a:r>
              <a:rPr lang="en-US" b="1" dirty="0" err="1" smtClean="0"/>
              <a:t>epiphyseal</a:t>
            </a:r>
            <a:r>
              <a:rPr lang="en-US" b="1" dirty="0" smtClean="0"/>
              <a:t> plate (specific for each bone &amp; sex)</a:t>
            </a:r>
            <a:endParaRPr lang="en-US" b="1" dirty="0"/>
          </a:p>
        </p:txBody>
      </p:sp>
      <p:sp>
        <p:nvSpPr>
          <p:cNvPr id="71" name="Rectangle 70"/>
          <p:cNvSpPr/>
          <p:nvPr/>
        </p:nvSpPr>
        <p:spPr>
          <a:xfrm>
            <a:off x="2819400" y="2743200"/>
            <a:ext cx="304800" cy="1447800"/>
          </a:xfrm>
          <a:prstGeom prst="rect">
            <a:avLst/>
          </a:prstGeom>
          <a:solidFill>
            <a:srgbClr val="990033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3" name="Straight Arrow Connector 72"/>
          <p:cNvCxnSpPr>
            <a:stCxn id="30" idx="3"/>
          </p:cNvCxnSpPr>
          <p:nvPr/>
        </p:nvCxnSpPr>
        <p:spPr>
          <a:xfrm flipV="1">
            <a:off x="2668788" y="3352800"/>
            <a:ext cx="303012" cy="9307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4" name="Chord 73"/>
          <p:cNvSpPr/>
          <p:nvPr/>
        </p:nvSpPr>
        <p:spPr>
          <a:xfrm rot="6692104">
            <a:off x="4868554" y="2277755"/>
            <a:ext cx="457200" cy="457200"/>
          </a:xfrm>
          <a:prstGeom prst="chord">
            <a:avLst/>
          </a:prstGeom>
          <a:solidFill>
            <a:srgbClr val="990000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Chord 74"/>
          <p:cNvSpPr/>
          <p:nvPr/>
        </p:nvSpPr>
        <p:spPr>
          <a:xfrm rot="17358630">
            <a:off x="4863333" y="4177534"/>
            <a:ext cx="457200" cy="457200"/>
          </a:xfrm>
          <a:prstGeom prst="chord">
            <a:avLst/>
          </a:prstGeom>
          <a:solidFill>
            <a:srgbClr val="990033"/>
          </a:solidFill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7" name="Straight Arrow Connector 76"/>
          <p:cNvCxnSpPr>
            <a:stCxn id="33" idx="1"/>
          </p:cNvCxnSpPr>
          <p:nvPr/>
        </p:nvCxnSpPr>
        <p:spPr>
          <a:xfrm rot="10800000" flipV="1">
            <a:off x="5181600" y="2302876"/>
            <a:ext cx="228600" cy="5932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5410200" y="4343400"/>
            <a:ext cx="9484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Epiphysis</a:t>
            </a:r>
            <a:endParaRPr lang="en-US" sz="1600" dirty="0"/>
          </a:p>
        </p:txBody>
      </p:sp>
      <p:cxnSp>
        <p:nvCxnSpPr>
          <p:cNvPr id="80" name="Straight Arrow Connector 79"/>
          <p:cNvCxnSpPr>
            <a:stCxn id="78" idx="1"/>
          </p:cNvCxnSpPr>
          <p:nvPr/>
        </p:nvCxnSpPr>
        <p:spPr>
          <a:xfrm rot="10800000">
            <a:off x="5181600" y="4495801"/>
            <a:ext cx="228600" cy="1687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1" name="Rounded Rectangle 80"/>
          <p:cNvSpPr/>
          <p:nvPr/>
        </p:nvSpPr>
        <p:spPr>
          <a:xfrm>
            <a:off x="7467600" y="2362200"/>
            <a:ext cx="304800" cy="152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ounded Rectangle 81"/>
          <p:cNvSpPr/>
          <p:nvPr/>
        </p:nvSpPr>
        <p:spPr>
          <a:xfrm>
            <a:off x="7467600" y="5105400"/>
            <a:ext cx="304800" cy="152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ounded Rectangle 82"/>
          <p:cNvSpPr/>
          <p:nvPr/>
        </p:nvSpPr>
        <p:spPr>
          <a:xfrm>
            <a:off x="7467600" y="2362200"/>
            <a:ext cx="304800" cy="152400"/>
          </a:xfrm>
          <a:prstGeom prst="roundRect">
            <a:avLst/>
          </a:prstGeom>
          <a:solidFill>
            <a:srgbClr val="990033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ounded Rectangle 83"/>
          <p:cNvSpPr/>
          <p:nvPr/>
        </p:nvSpPr>
        <p:spPr>
          <a:xfrm>
            <a:off x="7467600" y="5105400"/>
            <a:ext cx="304800" cy="152400"/>
          </a:xfrm>
          <a:prstGeom prst="roundRect">
            <a:avLst/>
          </a:prstGeom>
          <a:solidFill>
            <a:srgbClr val="A50021"/>
          </a:solidFill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8" grpId="0" animBg="1"/>
      <p:bldP spid="29" grpId="0" animBg="1"/>
      <p:bldP spid="30" grpId="0"/>
      <p:bldP spid="33" grpId="0"/>
      <p:bldP spid="36" grpId="0"/>
      <p:bldP spid="43" grpId="0"/>
      <p:bldP spid="49" grpId="0"/>
      <p:bldP spid="62" grpId="0"/>
      <p:bldP spid="68" grpId="0" animBg="1"/>
      <p:bldP spid="70" grpId="0" animBg="1"/>
      <p:bldP spid="71" grpId="0" animBg="1"/>
      <p:bldP spid="74" grpId="0" animBg="1"/>
      <p:bldP spid="75" grpId="0" animBg="1"/>
      <p:bldP spid="78" grpId="0"/>
      <p:bldP spid="83" grpId="0" animBg="1"/>
      <p:bldP spid="8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001000" cy="83820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DEVELOPMENT OF LIMBS - 3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2895600"/>
            <a:ext cx="9144000" cy="39624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Originally, limb buds were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right angle </a:t>
            </a:r>
            <a:r>
              <a:rPr lang="en-US" b="1" dirty="0" smtClean="0">
                <a:solidFill>
                  <a:srgbClr val="0070C0"/>
                </a:solidFill>
              </a:rPr>
              <a:t>of the trunk with:</a:t>
            </a: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	-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Cranial (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preaxial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b="1" dirty="0" smtClean="0">
                <a:solidFill>
                  <a:srgbClr val="0070C0"/>
                </a:solidFill>
              </a:rPr>
              <a:t>&amp;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caudal (postaxial)</a:t>
            </a:r>
            <a:r>
              <a:rPr lang="en-US" b="1" dirty="0" smtClean="0">
                <a:solidFill>
                  <a:srgbClr val="0070C0"/>
                </a:solidFill>
              </a:rPr>
              <a:t> borders: radius and tibia are </a:t>
            </a:r>
            <a:r>
              <a:rPr lang="en-US" b="1" dirty="0" err="1" smtClean="0">
                <a:solidFill>
                  <a:srgbClr val="0070C0"/>
                </a:solidFill>
              </a:rPr>
              <a:t>preaxial</a:t>
            </a:r>
            <a:r>
              <a:rPr lang="en-US" b="1" dirty="0" smtClean="0">
                <a:solidFill>
                  <a:srgbClr val="0070C0"/>
                </a:solidFill>
              </a:rPr>
              <a:t> bones.</a:t>
            </a: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	-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Ventral </a:t>
            </a:r>
            <a:r>
              <a:rPr lang="en-US" b="1" dirty="0" smtClean="0">
                <a:solidFill>
                  <a:srgbClr val="0070C0"/>
                </a:solidFill>
              </a:rPr>
              <a:t>&amp;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dorsal</a:t>
            </a:r>
            <a:r>
              <a:rPr lang="en-US" b="1" dirty="0" smtClean="0">
                <a:solidFill>
                  <a:srgbClr val="0070C0"/>
                </a:solidFill>
              </a:rPr>
              <a:t> surfaces: flexor muscles are ventral.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During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r>
              <a:rPr lang="en-US" b="1" baseline="30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week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adduction </a:t>
            </a:r>
            <a:r>
              <a:rPr lang="en-US" b="1" dirty="0" smtClean="0">
                <a:solidFill>
                  <a:srgbClr val="0070C0"/>
                </a:solidFill>
              </a:rPr>
              <a:t>of limb buds occurs with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90° rotation</a:t>
            </a:r>
            <a:r>
              <a:rPr lang="en-US" b="1" dirty="0" smtClean="0">
                <a:solidFill>
                  <a:srgbClr val="0070C0"/>
                </a:solidFill>
              </a:rPr>
              <a:t>:</a:t>
            </a: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	-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upper limb</a:t>
            </a:r>
            <a:r>
              <a:rPr lang="en-US" b="1" dirty="0" smtClean="0">
                <a:solidFill>
                  <a:srgbClr val="0070C0"/>
                </a:solidFill>
              </a:rPr>
              <a:t>, rotation occurs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laterally</a:t>
            </a:r>
            <a:r>
              <a:rPr lang="en-US" b="1" dirty="0" smtClean="0">
                <a:solidFill>
                  <a:srgbClr val="0070C0"/>
                </a:solidFill>
              </a:rPr>
              <a:t>: radius is lateral &amp; flexor muscles are anterior.</a:t>
            </a: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	 -In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lower limb</a:t>
            </a:r>
            <a:r>
              <a:rPr lang="en-US" b="1" dirty="0" smtClean="0">
                <a:solidFill>
                  <a:srgbClr val="0070C0"/>
                </a:solidFill>
              </a:rPr>
              <a:t>, rotation occurs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medially</a:t>
            </a:r>
            <a:r>
              <a:rPr lang="en-US" b="1" dirty="0" smtClean="0">
                <a:solidFill>
                  <a:srgbClr val="0070C0"/>
                </a:solidFill>
              </a:rPr>
              <a:t>: tibia is medial &amp; flexor muscles are posterior.</a:t>
            </a: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5" name="Content Placeholder 4" descr="limb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143000" y="1066800"/>
            <a:ext cx="6934200" cy="173885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DEVELOPMENT OF CRANIUM (SKULL)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The skull develops from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mesoderm around the developing brain.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The skull consists of: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Neuro</a:t>
            </a:r>
            <a:r>
              <a:rPr lang="en-US" b="1" dirty="0" err="1" smtClean="0">
                <a:solidFill>
                  <a:srgbClr val="0070C0"/>
                </a:solidFill>
              </a:rPr>
              <a:t>cranium</a:t>
            </a:r>
            <a:r>
              <a:rPr lang="en-US" b="1" dirty="0" smtClean="0">
                <a:solidFill>
                  <a:srgbClr val="0070C0"/>
                </a:solidFill>
              </a:rPr>
              <a:t>: protective case for brain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Viscero</a:t>
            </a:r>
            <a:r>
              <a:rPr lang="en-US" b="1" dirty="0" err="1" smtClean="0">
                <a:solidFill>
                  <a:srgbClr val="0070C0"/>
                </a:solidFill>
              </a:rPr>
              <a:t>cranium</a:t>
            </a:r>
            <a:r>
              <a:rPr lang="en-US" b="1" dirty="0" smtClean="0">
                <a:solidFill>
                  <a:srgbClr val="0070C0"/>
                </a:solidFill>
              </a:rPr>
              <a:t>: skeleton of face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Bones of skull ossify either by: </a:t>
            </a:r>
          </a:p>
          <a:p>
            <a:pPr marL="514350" indent="-51435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	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Endochondral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ossification	</a:t>
            </a:r>
            <a:r>
              <a:rPr lang="en-US" b="1" dirty="0" smtClean="0">
                <a:solidFill>
                  <a:srgbClr val="0070C0"/>
                </a:solidFill>
              </a:rPr>
              <a:t>            or</a:t>
            </a:r>
          </a:p>
          <a:p>
            <a:pPr marL="514350" indent="-51435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	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Intramembranous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ossification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 descr="skeleton 0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4447" y="228600"/>
            <a:ext cx="7429553" cy="6429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6096000" y="1143000"/>
            <a:ext cx="373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48200" y="1219200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57800" y="2514600"/>
            <a:ext cx="578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77000" y="2514600"/>
            <a:ext cx="3321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10400" y="2514600"/>
            <a:ext cx="7444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Max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0" y="2971800"/>
            <a:ext cx="9364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Mand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29400" y="762000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34200" y="4419600"/>
            <a:ext cx="373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6600" y="5334000"/>
            <a:ext cx="373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29200" y="4267200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53000" y="5562600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2400" y="762000"/>
            <a:ext cx="315054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Bones of skull that ossify by</a:t>
            </a:r>
          </a:p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intramembranous</a:t>
            </a:r>
            <a:r>
              <a:rPr lang="en-U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ossification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 = Frontal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 = Parietal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 =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Zygomatic</a:t>
            </a:r>
            <a:endParaRPr lang="en-US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 =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Squamous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temporal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Mand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Mandible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Max = Maxilla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077200" cy="792162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JOINTS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3352800"/>
            <a:ext cx="9144000" cy="35052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They develop from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mesoderm between bones</a:t>
            </a:r>
            <a:r>
              <a:rPr lang="en-US" b="1" dirty="0" smtClean="0">
                <a:solidFill>
                  <a:srgbClr val="0070C0"/>
                </a:solidFill>
              </a:rPr>
              <a:t>: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A- In fibrous joints: </a:t>
            </a:r>
            <a:r>
              <a:rPr lang="en-US" b="1" dirty="0" smtClean="0">
                <a:solidFill>
                  <a:srgbClr val="0070C0"/>
                </a:solidFill>
              </a:rPr>
              <a:t>mesoderm differentiates into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dense fibrous connective tissue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B- In cartilaginous joints: </a:t>
            </a:r>
            <a:r>
              <a:rPr lang="en-US" b="1" dirty="0" smtClean="0">
                <a:solidFill>
                  <a:srgbClr val="0070C0"/>
                </a:solidFill>
              </a:rPr>
              <a:t>mesoderm differentiates into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cartilage.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C- In synovial joints: </a:t>
            </a:r>
            <a:r>
              <a:rPr lang="en-US" b="1" dirty="0" smtClean="0">
                <a:solidFill>
                  <a:srgbClr val="0070C0"/>
                </a:solidFill>
              </a:rPr>
              <a:t>a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synovial cavity </a:t>
            </a:r>
            <a:r>
              <a:rPr lang="en-US" b="1" dirty="0" smtClean="0">
                <a:solidFill>
                  <a:srgbClr val="0070C0"/>
                </a:solidFill>
              </a:rPr>
              <a:t>is formed inside mesoderm; mesoderm differentiates into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synovial membrane, capsule &amp; ligaments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2050" name="Picture 2" descr="C:\Documents and Settings\user1\My Documents\My Pictures\joints1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066800"/>
            <a:ext cx="2209800" cy="2209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 descr="C:\Documents and Settings\user1\My Documents\My Pictures\joints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1066800"/>
            <a:ext cx="2309813" cy="22520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2" name="Picture 4" descr="C:\Documents and Settings\user1\My Documents\My Pictures\joints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1066799"/>
            <a:ext cx="2209800" cy="22754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219200" y="2819400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657600" y="2819400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248400" y="28194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954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 OF DEVELOPMENT OF </a:t>
            </a:r>
            <a:r>
              <a:rPr lang="en-US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BONE</a:t>
            </a:r>
            <a:endParaRPr lang="en-US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686800" cy="53340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All bones develop from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MESODERM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AXIAL SKELETON:</a:t>
            </a: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	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*Vertebrae, ribs &amp; sternum: </a:t>
            </a:r>
            <a:r>
              <a:rPr lang="en-US" b="1" dirty="0" smtClean="0">
                <a:solidFill>
                  <a:srgbClr val="0070C0"/>
                </a:solidFill>
              </a:rPr>
              <a:t>from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</a:rPr>
              <a:t>sclerotomes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of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</a:rPr>
              <a:t>somites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(paraxial mesoderm)</a:t>
            </a: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	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*Skull: </a:t>
            </a:r>
            <a:r>
              <a:rPr lang="en-US" b="1" dirty="0" smtClean="0">
                <a:solidFill>
                  <a:srgbClr val="0070C0"/>
                </a:solidFill>
              </a:rPr>
              <a:t>from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mesoderm surrounding the brain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APPENDICULAR SKELETON: </a:t>
            </a:r>
            <a:r>
              <a:rPr lang="en-US" b="1" dirty="0" smtClean="0">
                <a:solidFill>
                  <a:srgbClr val="0070C0"/>
                </a:solidFill>
              </a:rPr>
              <a:t>from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somatic part of lateral mesoderm</a:t>
            </a: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 bones ossify by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endochondral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ossification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EXCEPT</a:t>
            </a:r>
            <a:r>
              <a:rPr lang="en-US" b="1" dirty="0" smtClean="0">
                <a:solidFill>
                  <a:srgbClr val="0070C0"/>
                </a:solidFill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Some bones of skull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Clavicle</a:t>
            </a:r>
          </a:p>
          <a:p>
            <a:pPr>
              <a:buNone/>
            </a:pPr>
            <a:endParaRPr lang="en-US" b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en-US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65238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 OF DEVELOPMENT OF </a:t>
            </a:r>
            <a:r>
              <a:rPr lang="en-US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MUSCLES</a:t>
            </a:r>
            <a:endParaRPr lang="en-US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382000" cy="5181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All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muscles</a:t>
            </a:r>
            <a:r>
              <a:rPr lang="en-US" b="1" dirty="0" smtClean="0">
                <a:solidFill>
                  <a:srgbClr val="0070C0"/>
                </a:solidFill>
              </a:rPr>
              <a:t> develop from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MESODERM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EXCEPT</a:t>
            </a:r>
            <a:r>
              <a:rPr lang="en-US" b="1" dirty="0" smtClean="0">
                <a:solidFill>
                  <a:srgbClr val="0070C0"/>
                </a:solidFill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Muscles of iris (eyeball)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Myoepithelial</a:t>
            </a:r>
            <a:r>
              <a:rPr lang="en-US" b="1" dirty="0" smtClean="0">
                <a:solidFill>
                  <a:srgbClr val="0070C0"/>
                </a:solidFill>
              </a:rPr>
              <a:t> cells of                    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ECTODERM</a:t>
            </a:r>
            <a:r>
              <a:rPr lang="en-US" b="1" dirty="0" smtClean="0">
                <a:solidFill>
                  <a:srgbClr val="0070C0"/>
                </a:solidFill>
              </a:rPr>
              <a:t>   mammary &amp; sweat glands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All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skeletal muscles </a:t>
            </a:r>
            <a:r>
              <a:rPr lang="en-US" b="1" dirty="0" smtClean="0">
                <a:solidFill>
                  <a:srgbClr val="0070C0"/>
                </a:solidFill>
              </a:rPr>
              <a:t>develop from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myotomes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paraxial mesoderm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EXCEPT: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head &amp; neck muscles </a:t>
            </a:r>
            <a:r>
              <a:rPr lang="en-US" b="1" dirty="0" smtClean="0">
                <a:solidFill>
                  <a:srgbClr val="0070C0"/>
                </a:solidFill>
              </a:rPr>
              <a:t>from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mesoderm of pharyngeal arches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5181600" y="2590800"/>
            <a:ext cx="1295400" cy="457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5029200" y="3124200"/>
            <a:ext cx="1447800" cy="152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 OF DEVELOPMENT OF </a:t>
            </a:r>
            <a:r>
              <a:rPr lang="en-US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MUSCLES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Cardiac &amp; smooth muscles </a:t>
            </a:r>
            <a:r>
              <a:rPr lang="en-US" b="1" dirty="0" smtClean="0">
                <a:solidFill>
                  <a:srgbClr val="0070C0"/>
                </a:solidFill>
              </a:rPr>
              <a:t>develop from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lateral mesoderm</a:t>
            </a:r>
            <a:r>
              <a:rPr lang="en-US" b="1" dirty="0" smtClean="0">
                <a:solidFill>
                  <a:srgbClr val="0070C0"/>
                </a:solidFill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Cardiac muscles </a:t>
            </a:r>
            <a:r>
              <a:rPr lang="en-US" b="1" dirty="0" smtClean="0">
                <a:solidFill>
                  <a:srgbClr val="0070C0"/>
                </a:solidFill>
              </a:rPr>
              <a:t>from: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splanchnic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part of lateral mesoderm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Smooth muscles:</a:t>
            </a:r>
          </a:p>
          <a:p>
            <a:pPr marL="514350" indent="-51435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	*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the wall of viscera </a:t>
            </a:r>
            <a:r>
              <a:rPr lang="en-US" b="1" dirty="0" smtClean="0">
                <a:solidFill>
                  <a:srgbClr val="0070C0"/>
                </a:solidFill>
              </a:rPr>
              <a:t>from: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splanchnic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part of lateral mesoderm</a:t>
            </a:r>
          </a:p>
          <a:p>
            <a:pPr marL="514350" indent="-51435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	*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the wall of blood &amp; lymphatic vessels </a:t>
            </a:r>
            <a:r>
              <a:rPr lang="en-US" b="1" dirty="0" smtClean="0">
                <a:solidFill>
                  <a:srgbClr val="0070C0"/>
                </a:solidFill>
              </a:rPr>
              <a:t>from: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somatic part of lateral mesoderm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11430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 OF DEVELOPMENT OF LIMBS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50292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err="1" smtClean="0">
                <a:solidFill>
                  <a:srgbClr val="0070C0"/>
                </a:solidFill>
              </a:rPr>
              <a:t>Mesenchyme</a:t>
            </a:r>
            <a:r>
              <a:rPr lang="en-US" b="1" dirty="0" smtClean="0">
                <a:solidFill>
                  <a:srgbClr val="0070C0"/>
                </a:solidFill>
              </a:rPr>
              <a:t> from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somatic layer of lateral mesoderm</a:t>
            </a:r>
            <a:r>
              <a:rPr lang="en-US" b="1" dirty="0" smtClean="0">
                <a:solidFill>
                  <a:srgbClr val="0070C0"/>
                </a:solidFill>
              </a:rPr>
              <a:t> proliferates to form limb buds.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Apical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</a:rPr>
              <a:t>ectodermal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ridge </a:t>
            </a:r>
            <a:r>
              <a:rPr lang="en-US" b="1" dirty="0" smtClean="0">
                <a:solidFill>
                  <a:srgbClr val="0070C0"/>
                </a:solidFill>
              </a:rPr>
              <a:t>stimulates proliferation &amp; elongation of buds then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cartilage</a:t>
            </a:r>
            <a:r>
              <a:rPr lang="en-US" b="1" dirty="0" smtClean="0">
                <a:solidFill>
                  <a:srgbClr val="0070C0"/>
                </a:solidFill>
              </a:rPr>
              <a:t> formation.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All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bones</a:t>
            </a:r>
            <a:r>
              <a:rPr lang="en-US" b="1" dirty="0" smtClean="0">
                <a:solidFill>
                  <a:srgbClr val="0070C0"/>
                </a:solidFill>
              </a:rPr>
              <a:t> of limbs ossify by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</a:rPr>
              <a:t>endochondral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ossification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EXCEPT:</a:t>
            </a:r>
            <a:r>
              <a:rPr lang="en-US" b="1" dirty="0" smtClean="0">
                <a:solidFill>
                  <a:srgbClr val="0070C0"/>
                </a:solidFill>
              </a:rPr>
              <a:t> clavicle.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Muscles</a:t>
            </a:r>
            <a:r>
              <a:rPr lang="en-US" b="1" dirty="0" smtClean="0">
                <a:solidFill>
                  <a:srgbClr val="0070C0"/>
                </a:solidFill>
              </a:rPr>
              <a:t> of limbs develop from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</a:rPr>
              <a:t>myotomes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Rotation</a:t>
            </a:r>
            <a:r>
              <a:rPr lang="en-US" b="1" dirty="0" smtClean="0">
                <a:solidFill>
                  <a:srgbClr val="0070C0"/>
                </a:solidFill>
              </a:rPr>
              <a:t> of limbs occur in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opposite</a:t>
            </a:r>
            <a:r>
              <a:rPr lang="en-US" b="1" dirty="0" smtClean="0">
                <a:solidFill>
                  <a:srgbClr val="0070C0"/>
                </a:solidFill>
              </a:rPr>
              <a:t> direction.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Development of upper limb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precedes</a:t>
            </a:r>
            <a:r>
              <a:rPr lang="en-US" b="1" dirty="0" smtClean="0">
                <a:solidFill>
                  <a:srgbClr val="0070C0"/>
                </a:solidFill>
              </a:rPr>
              <a:t> that of lower limb.</a:t>
            </a:r>
            <a:endParaRPr lang="en-US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 1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Which one of the following group of muscles are </a:t>
            </a:r>
            <a:r>
              <a:rPr lang="en-US" b="1" u="sng" dirty="0" smtClean="0">
                <a:solidFill>
                  <a:srgbClr val="0070C0"/>
                </a:solidFill>
              </a:rPr>
              <a:t>derivatives from </a:t>
            </a:r>
            <a:r>
              <a:rPr lang="en-US" b="1" u="sng" dirty="0" err="1" smtClean="0">
                <a:solidFill>
                  <a:srgbClr val="0070C0"/>
                </a:solidFill>
              </a:rPr>
              <a:t>epaxial</a:t>
            </a:r>
            <a:r>
              <a:rPr lang="en-US" b="1" u="sng" dirty="0" smtClean="0">
                <a:solidFill>
                  <a:srgbClr val="0070C0"/>
                </a:solidFill>
              </a:rPr>
              <a:t> division of </a:t>
            </a:r>
            <a:r>
              <a:rPr lang="en-US" b="1" u="sng" dirty="0" err="1" smtClean="0">
                <a:solidFill>
                  <a:srgbClr val="0070C0"/>
                </a:solidFill>
              </a:rPr>
              <a:t>myotomes</a:t>
            </a:r>
            <a:r>
              <a:rPr lang="en-US" b="1" dirty="0" smtClean="0">
                <a:solidFill>
                  <a:srgbClr val="0070C0"/>
                </a:solidFill>
              </a:rPr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Muscles of back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Muscles of limbs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Muscles of viscera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Cardiac muscles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9" name="Left Arrow 8"/>
          <p:cNvSpPr/>
          <p:nvPr/>
        </p:nvSpPr>
        <p:spPr>
          <a:xfrm>
            <a:off x="4191000" y="3352800"/>
            <a:ext cx="914400" cy="228600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953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the end of the lecture, students should be able to: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List the different parts of mesoderm and the different divisions of </a:t>
            </a:r>
            <a:r>
              <a:rPr lang="en-US" b="1" dirty="0" err="1" smtClean="0">
                <a:solidFill>
                  <a:srgbClr val="0070C0"/>
                </a:solidFill>
              </a:rPr>
              <a:t>somites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Differentiate bones according to their embryological origin and mode of ossification.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Describe the ossification of long bones.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Describe the main steps for development of limbs.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Differentiate muscles according to their embryological origin.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Which one of the following bones ossifies by </a:t>
            </a:r>
            <a:r>
              <a:rPr lang="en-US" b="1" dirty="0" err="1" smtClean="0">
                <a:solidFill>
                  <a:srgbClr val="0070C0"/>
                </a:solidFill>
              </a:rPr>
              <a:t>intramembranous</a:t>
            </a:r>
            <a:r>
              <a:rPr lang="en-US" b="1" dirty="0" smtClean="0">
                <a:solidFill>
                  <a:srgbClr val="0070C0"/>
                </a:solidFill>
              </a:rPr>
              <a:t> ossification?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Vertebra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Humerus</a:t>
            </a:r>
            <a:endParaRPr lang="en-US" b="1" dirty="0" smtClean="0">
              <a:solidFill>
                <a:srgbClr val="0070C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Ribs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Mandible</a:t>
            </a:r>
          </a:p>
        </p:txBody>
      </p:sp>
      <p:sp>
        <p:nvSpPr>
          <p:cNvPr id="4" name="Left Arrow 3"/>
          <p:cNvSpPr/>
          <p:nvPr/>
        </p:nvSpPr>
        <p:spPr>
          <a:xfrm>
            <a:off x="3200400" y="4648200"/>
            <a:ext cx="457200" cy="228600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Regarding </a:t>
            </a:r>
            <a:r>
              <a:rPr lang="en-US" b="1" u="sng" dirty="0" smtClean="0">
                <a:solidFill>
                  <a:srgbClr val="0070C0"/>
                </a:solidFill>
              </a:rPr>
              <a:t>the ossification of long bones</a:t>
            </a:r>
            <a:r>
              <a:rPr lang="en-US" b="1" dirty="0" smtClean="0">
                <a:solidFill>
                  <a:srgbClr val="0070C0"/>
                </a:solidFill>
              </a:rPr>
              <a:t>, which one of the </a:t>
            </a:r>
            <a:r>
              <a:rPr lang="en-US" b="1" smtClean="0">
                <a:solidFill>
                  <a:srgbClr val="0070C0"/>
                </a:solidFill>
              </a:rPr>
              <a:t>following statements is </a:t>
            </a:r>
            <a:r>
              <a:rPr lang="en-US" b="1" dirty="0" smtClean="0">
                <a:solidFill>
                  <a:srgbClr val="0070C0"/>
                </a:solidFill>
              </a:rPr>
              <a:t>correct?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Primary </a:t>
            </a:r>
            <a:r>
              <a:rPr lang="en-US" b="1" dirty="0" err="1" smtClean="0">
                <a:solidFill>
                  <a:srgbClr val="0070C0"/>
                </a:solidFill>
              </a:rPr>
              <a:t>ossific</a:t>
            </a:r>
            <a:r>
              <a:rPr lang="en-US" b="1" dirty="0" smtClean="0">
                <a:solidFill>
                  <a:srgbClr val="0070C0"/>
                </a:solidFill>
              </a:rPr>
              <a:t> centre appears after birth.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Secondary </a:t>
            </a:r>
            <a:r>
              <a:rPr lang="en-US" b="1" dirty="0" err="1" smtClean="0">
                <a:solidFill>
                  <a:srgbClr val="0070C0"/>
                </a:solidFill>
              </a:rPr>
              <a:t>ossific</a:t>
            </a:r>
            <a:r>
              <a:rPr lang="en-US" b="1" dirty="0" smtClean="0">
                <a:solidFill>
                  <a:srgbClr val="0070C0"/>
                </a:solidFill>
              </a:rPr>
              <a:t> centre leads into ossification of </a:t>
            </a:r>
            <a:r>
              <a:rPr lang="en-US" b="1" dirty="0" err="1" smtClean="0">
                <a:solidFill>
                  <a:srgbClr val="0070C0"/>
                </a:solidFill>
              </a:rPr>
              <a:t>diaphysis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Long bones ossify by </a:t>
            </a:r>
            <a:r>
              <a:rPr lang="en-US" b="1" dirty="0" err="1" smtClean="0">
                <a:solidFill>
                  <a:srgbClr val="0070C0"/>
                </a:solidFill>
              </a:rPr>
              <a:t>intramembranous</a:t>
            </a:r>
            <a:r>
              <a:rPr lang="en-US" b="1" dirty="0" smtClean="0">
                <a:solidFill>
                  <a:srgbClr val="0070C0"/>
                </a:solidFill>
              </a:rPr>
              <a:t> ossification.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When epiphysis unites with </a:t>
            </a:r>
            <a:r>
              <a:rPr lang="en-US" b="1" dirty="0" err="1" smtClean="0">
                <a:solidFill>
                  <a:srgbClr val="0070C0"/>
                </a:solidFill>
              </a:rPr>
              <a:t>diaphysis</a:t>
            </a:r>
            <a:r>
              <a:rPr lang="en-US" b="1" dirty="0" smtClean="0">
                <a:solidFill>
                  <a:srgbClr val="0070C0"/>
                </a:solidFill>
              </a:rPr>
              <a:t>, growth of bone stops. </a:t>
            </a:r>
          </a:p>
          <a:p>
            <a:pPr marL="514350" indent="-514350">
              <a:buFont typeface="+mj-lt"/>
              <a:buAutoNum type="arabicPeriod"/>
            </a:pPr>
            <a:endParaRPr lang="en-US" b="1" dirty="0" smtClean="0">
              <a:solidFill>
                <a:srgbClr val="0070C0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4" name="Left Arrow 3"/>
          <p:cNvSpPr/>
          <p:nvPr/>
        </p:nvSpPr>
        <p:spPr>
          <a:xfrm>
            <a:off x="5867400" y="6172200"/>
            <a:ext cx="762000" cy="228600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876800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Which one of the following is the result of rotation of upper limb?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The tibia becomes lateral.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The flexor muscles become posterior.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The ulna becomes medial.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The </a:t>
            </a:r>
            <a:r>
              <a:rPr lang="en-US" b="1" dirty="0" err="1" smtClean="0">
                <a:solidFill>
                  <a:srgbClr val="0070C0"/>
                </a:solidFill>
              </a:rPr>
              <a:t>preaxial</a:t>
            </a:r>
            <a:r>
              <a:rPr lang="en-US" b="1" dirty="0" smtClean="0">
                <a:solidFill>
                  <a:srgbClr val="0070C0"/>
                </a:solidFill>
              </a:rPr>
              <a:t> digit becomes medial.</a:t>
            </a:r>
          </a:p>
          <a:p>
            <a:pPr>
              <a:buNone/>
            </a:pP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4" name="Left Arrow 3"/>
          <p:cNvSpPr/>
          <p:nvPr/>
        </p:nvSpPr>
        <p:spPr>
          <a:xfrm>
            <a:off x="5562600" y="4114800"/>
            <a:ext cx="762000" cy="228600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Program Files\Microsoft Office\MEDIA\CAGCAT10\j028190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"/>
            <a:ext cx="8229600" cy="6172200"/>
          </a:xfrm>
          <a:prstGeom prst="rect">
            <a:avLst/>
          </a:prstGeom>
          <a:ln w="1905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1981200" y="2438400"/>
            <a:ext cx="5692584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  <a:cs typeface="Times New Roman" pitchFamily="18" charset="0"/>
              </a:rPr>
              <a:t>THANK YOU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Untitled-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572000" y="1371600"/>
            <a:ext cx="3944937" cy="24479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7" descr="File00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52400" y="990600"/>
            <a:ext cx="4254500" cy="35115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ight Arrow 5"/>
          <p:cNvSpPr/>
          <p:nvPr/>
        </p:nvSpPr>
        <p:spPr>
          <a:xfrm>
            <a:off x="1905000" y="1447800"/>
            <a:ext cx="304800" cy="1524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533400" y="2057400"/>
            <a:ext cx="228600" cy="3048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304800" y="3505200"/>
            <a:ext cx="304800" cy="2286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124200" y="2057400"/>
            <a:ext cx="1066800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Amniotic  </a:t>
            </a:r>
          </a:p>
          <a:p>
            <a:r>
              <a:rPr lang="en-US" b="1" dirty="0" smtClean="0"/>
              <a:t>cavity</a:t>
            </a:r>
            <a:endParaRPr lang="en-US" b="1" dirty="0"/>
          </a:p>
        </p:txBody>
      </p:sp>
      <p:cxnSp>
        <p:nvCxnSpPr>
          <p:cNvPr id="14" name="Straight Arrow Connector 13"/>
          <p:cNvCxnSpPr>
            <a:stCxn id="10" idx="1"/>
          </p:cNvCxnSpPr>
          <p:nvPr/>
        </p:nvCxnSpPr>
        <p:spPr>
          <a:xfrm rot="10800000" flipV="1">
            <a:off x="2057400" y="2380566"/>
            <a:ext cx="1066800" cy="578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352800" y="4038600"/>
            <a:ext cx="930704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Yolk sac</a:t>
            </a:r>
            <a:endParaRPr lang="en-US" b="1" dirty="0"/>
          </a:p>
        </p:txBody>
      </p:sp>
      <p:cxnSp>
        <p:nvCxnSpPr>
          <p:cNvPr id="17" name="Straight Arrow Connector 16"/>
          <p:cNvCxnSpPr>
            <a:stCxn id="15" idx="1"/>
          </p:cNvCxnSpPr>
          <p:nvPr/>
        </p:nvCxnSpPr>
        <p:spPr>
          <a:xfrm rot="10800000">
            <a:off x="2133600" y="3657600"/>
            <a:ext cx="1219200" cy="5656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Right Bracket 18"/>
          <p:cNvSpPr/>
          <p:nvPr/>
        </p:nvSpPr>
        <p:spPr>
          <a:xfrm>
            <a:off x="2895600" y="2819400"/>
            <a:ext cx="152400" cy="381000"/>
          </a:xfrm>
          <a:prstGeom prst="rightBracket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3124200" y="2819400"/>
            <a:ext cx="106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Embryo</a:t>
            </a:r>
            <a:endParaRPr lang="en-US" sz="2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Freeform 25"/>
          <p:cNvSpPr/>
          <p:nvPr/>
        </p:nvSpPr>
        <p:spPr>
          <a:xfrm>
            <a:off x="5184140" y="1887220"/>
            <a:ext cx="995680" cy="1541780"/>
          </a:xfrm>
          <a:custGeom>
            <a:avLst/>
            <a:gdLst>
              <a:gd name="connsiteX0" fmla="*/ 835660 w 995680"/>
              <a:gd name="connsiteY0" fmla="*/ 454660 h 1541780"/>
              <a:gd name="connsiteX1" fmla="*/ 683260 w 995680"/>
              <a:gd name="connsiteY1" fmla="*/ 165100 h 1541780"/>
              <a:gd name="connsiteX2" fmla="*/ 317500 w 995680"/>
              <a:gd name="connsiteY2" fmla="*/ 104140 h 1541780"/>
              <a:gd name="connsiteX3" fmla="*/ 12700 w 995680"/>
              <a:gd name="connsiteY3" fmla="*/ 668020 h 1541780"/>
              <a:gd name="connsiteX4" fmla="*/ 241300 w 995680"/>
              <a:gd name="connsiteY4" fmla="*/ 1353820 h 1541780"/>
              <a:gd name="connsiteX5" fmla="*/ 805180 w 995680"/>
              <a:gd name="connsiteY5" fmla="*/ 1399540 h 1541780"/>
              <a:gd name="connsiteX6" fmla="*/ 942340 w 995680"/>
              <a:gd name="connsiteY6" fmla="*/ 500380 h 1541780"/>
              <a:gd name="connsiteX7" fmla="*/ 485140 w 995680"/>
              <a:gd name="connsiteY7" fmla="*/ 73660 h 1541780"/>
              <a:gd name="connsiteX8" fmla="*/ 515620 w 995680"/>
              <a:gd name="connsiteY8" fmla="*/ 58420 h 1541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95680" h="1541780">
                <a:moveTo>
                  <a:pt x="835660" y="454660"/>
                </a:moveTo>
                <a:cubicBezTo>
                  <a:pt x="802640" y="339090"/>
                  <a:pt x="769620" y="223520"/>
                  <a:pt x="683260" y="165100"/>
                </a:cubicBezTo>
                <a:cubicBezTo>
                  <a:pt x="596900" y="106680"/>
                  <a:pt x="429260" y="20320"/>
                  <a:pt x="317500" y="104140"/>
                </a:cubicBezTo>
                <a:cubicBezTo>
                  <a:pt x="205740" y="187960"/>
                  <a:pt x="25400" y="459740"/>
                  <a:pt x="12700" y="668020"/>
                </a:cubicBezTo>
                <a:cubicBezTo>
                  <a:pt x="0" y="876300"/>
                  <a:pt x="109220" y="1231900"/>
                  <a:pt x="241300" y="1353820"/>
                </a:cubicBezTo>
                <a:cubicBezTo>
                  <a:pt x="373380" y="1475740"/>
                  <a:pt x="688340" y="1541780"/>
                  <a:pt x="805180" y="1399540"/>
                </a:cubicBezTo>
                <a:cubicBezTo>
                  <a:pt x="922020" y="1257300"/>
                  <a:pt x="995680" y="721360"/>
                  <a:pt x="942340" y="500380"/>
                </a:cubicBezTo>
                <a:cubicBezTo>
                  <a:pt x="889000" y="279400"/>
                  <a:pt x="556260" y="147320"/>
                  <a:pt x="485140" y="73660"/>
                </a:cubicBezTo>
                <a:cubicBezTo>
                  <a:pt x="414020" y="0"/>
                  <a:pt x="515620" y="58420"/>
                  <a:pt x="515620" y="58420"/>
                </a:cubicBezTo>
              </a:path>
            </a:pathLst>
          </a:cu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6324600" y="533400"/>
            <a:ext cx="11685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Embryo</a:t>
            </a:r>
            <a:endParaRPr lang="en-US" sz="2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9" name="Straight Arrow Connector 28"/>
          <p:cNvCxnSpPr>
            <a:stCxn id="27" idx="2"/>
          </p:cNvCxnSpPr>
          <p:nvPr/>
        </p:nvCxnSpPr>
        <p:spPr>
          <a:xfrm rot="5400000">
            <a:off x="5895065" y="1043601"/>
            <a:ext cx="1062335" cy="9652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5" grpId="0" animBg="1"/>
      <p:bldP spid="19" grpId="0" animBg="1"/>
      <p:bldP spid="26" grpId="0" animBg="1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es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457200" y="228600"/>
            <a:ext cx="5715000" cy="6400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Down Arrow 4"/>
          <p:cNvSpPr/>
          <p:nvPr/>
        </p:nvSpPr>
        <p:spPr>
          <a:xfrm>
            <a:off x="4495800" y="457200"/>
            <a:ext cx="76200" cy="3048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3886200" y="457200"/>
            <a:ext cx="76200" cy="228600"/>
          </a:xfrm>
          <a:prstGeom prst="down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3200400" y="1905000"/>
            <a:ext cx="228600" cy="76200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3352800" y="3810000"/>
            <a:ext cx="304800" cy="762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821697" y="3276600"/>
            <a:ext cx="2140330" cy="95410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Notochord: </a:t>
            </a:r>
          </a:p>
          <a:p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stimulates neural tube </a:t>
            </a:r>
          </a:p>
          <a:p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formation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24600" y="4495800"/>
            <a:ext cx="2648802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Somatic mesoderm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00800" y="6019800"/>
            <a:ext cx="2528256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Splanchnic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mesoderm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4" name="Straight Arrow Connector 13"/>
          <p:cNvCxnSpPr>
            <a:stCxn id="10" idx="1"/>
          </p:cNvCxnSpPr>
          <p:nvPr/>
        </p:nvCxnSpPr>
        <p:spPr>
          <a:xfrm rot="10800000" flipV="1">
            <a:off x="5105400" y="4726632"/>
            <a:ext cx="1219200" cy="121696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9" idx="1"/>
          </p:cNvCxnSpPr>
          <p:nvPr/>
        </p:nvCxnSpPr>
        <p:spPr>
          <a:xfrm rot="10800000">
            <a:off x="4611897" y="3657600"/>
            <a:ext cx="2209800" cy="9605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2" idx="1"/>
          </p:cNvCxnSpPr>
          <p:nvPr/>
        </p:nvCxnSpPr>
        <p:spPr>
          <a:xfrm rot="10800000">
            <a:off x="5029200" y="6019801"/>
            <a:ext cx="1371600" cy="20005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39762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INTRAEMBRYONIC MESODERM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715000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Proliferates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between  Ectoderm &amp; Endoderm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EXCEPT</a:t>
            </a:r>
            <a:r>
              <a:rPr lang="en-US" b="1" dirty="0" smtClean="0">
                <a:solidFill>
                  <a:srgbClr val="0070C0"/>
                </a:solidFill>
              </a:rPr>
              <a:t> in the central axis of embryo where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NOTOCHORD</a:t>
            </a:r>
            <a:r>
              <a:rPr lang="en-US" b="1" dirty="0" smtClean="0">
                <a:solidFill>
                  <a:srgbClr val="0070C0"/>
                </a:solidFill>
              </a:rPr>
              <a:t> is found.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Differentiates into 3 parts: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Paraxial mesoderm: </a:t>
            </a:r>
            <a:r>
              <a:rPr lang="en-US" b="1" dirty="0" smtClean="0">
                <a:solidFill>
                  <a:srgbClr val="0070C0"/>
                </a:solidFill>
              </a:rPr>
              <a:t>on each side of notochord.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Intermediate mesoderm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Lateral mesoderm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Paraxial mesoderm </a:t>
            </a:r>
            <a:r>
              <a:rPr lang="en-US" b="1" dirty="0" smtClean="0">
                <a:solidFill>
                  <a:srgbClr val="0070C0"/>
                </a:solidFill>
              </a:rPr>
              <a:t>divides into units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somites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Lateral mesoderm divides by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intraembryonic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coelom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into: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Somatic mesoderm (between ectoderm &amp;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coelom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Splanchnic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mesoderm (between endoderm &amp;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coelom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28600" y="304800"/>
            <a:ext cx="2743200" cy="8382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SOMITE</a:t>
            </a:r>
            <a:endParaRPr lang="en-US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400800" y="304800"/>
            <a:ext cx="2514600" cy="7620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SOMITE</a:t>
            </a:r>
            <a:endParaRPr lang="en-US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Oval 6"/>
          <p:cNvSpPr/>
          <p:nvPr/>
        </p:nvSpPr>
        <p:spPr>
          <a:xfrm>
            <a:off x="4343400" y="2514600"/>
            <a:ext cx="3048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e 7"/>
          <p:cNvSpPr/>
          <p:nvPr/>
        </p:nvSpPr>
        <p:spPr>
          <a:xfrm rot="2583395">
            <a:off x="3620944" y="2285616"/>
            <a:ext cx="685800" cy="609600"/>
          </a:xfrm>
          <a:prstGeom prst="pi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Pie 8"/>
          <p:cNvSpPr/>
          <p:nvPr/>
        </p:nvSpPr>
        <p:spPr>
          <a:xfrm rot="14055163">
            <a:off x="4737161" y="2316088"/>
            <a:ext cx="762000" cy="609600"/>
          </a:xfrm>
          <a:prstGeom prst="pi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>
            <a:stCxn id="6" idx="2"/>
          </p:cNvCxnSpPr>
          <p:nvPr/>
        </p:nvCxnSpPr>
        <p:spPr>
          <a:xfrm rot="5400000">
            <a:off x="6038850" y="590550"/>
            <a:ext cx="1143000" cy="20955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4" idx="2"/>
          </p:cNvCxnSpPr>
          <p:nvPr/>
        </p:nvCxnSpPr>
        <p:spPr>
          <a:xfrm rot="16200000" flipH="1">
            <a:off x="1981200" y="762000"/>
            <a:ext cx="1143000" cy="1905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124200" y="12954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Notochord</a:t>
            </a:r>
            <a:endParaRPr lang="en-US" sz="2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0" y="2971800"/>
            <a:ext cx="1634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Sclerotome</a:t>
            </a:r>
            <a:endParaRPr lang="en-US" sz="2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71800" y="2971800"/>
            <a:ext cx="1828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Sclerotome</a:t>
            </a:r>
            <a:endParaRPr lang="en-US" sz="2400" b="1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4495800" y="2286000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800600" y="1295400"/>
            <a:ext cx="16991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Neural tube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1" name="Straight Arrow Connector 20"/>
          <p:cNvCxnSpPr>
            <a:stCxn id="14" idx="2"/>
            <a:endCxn id="7" idx="1"/>
          </p:cNvCxnSpPr>
          <p:nvPr/>
        </p:nvCxnSpPr>
        <p:spPr>
          <a:xfrm rot="16200000" flipH="1">
            <a:off x="3760662" y="1920702"/>
            <a:ext cx="791013" cy="46373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9" idx="2"/>
          </p:cNvCxnSpPr>
          <p:nvPr/>
        </p:nvCxnSpPr>
        <p:spPr>
          <a:xfrm rot="5400000">
            <a:off x="4960929" y="1520536"/>
            <a:ext cx="452735" cy="92579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09600" y="3962400"/>
            <a:ext cx="14366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Myotome</a:t>
            </a:r>
            <a:endParaRPr lang="en-US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352800" y="3505200"/>
            <a:ext cx="2323778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Vertebral column</a:t>
            </a:r>
          </a:p>
          <a:p>
            <a:pPr>
              <a:buFont typeface="Wingdings" pitchFamily="2" charset="2"/>
              <a:buChar char="q"/>
            </a:pP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Ribs &amp; sternum</a:t>
            </a:r>
            <a:endParaRPr lang="en-US" sz="20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Isosceles Triangle 32"/>
          <p:cNvSpPr/>
          <p:nvPr/>
        </p:nvSpPr>
        <p:spPr>
          <a:xfrm rot="16200000">
            <a:off x="2362200" y="2362200"/>
            <a:ext cx="914400" cy="457200"/>
          </a:xfrm>
          <a:prstGeom prst="triangl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Isosceles Triangle 33"/>
          <p:cNvSpPr/>
          <p:nvPr/>
        </p:nvSpPr>
        <p:spPr>
          <a:xfrm rot="5209210">
            <a:off x="6048602" y="2296977"/>
            <a:ext cx="963714" cy="511445"/>
          </a:xfrm>
          <a:prstGeom prst="triangl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/>
          <p:cNvCxnSpPr>
            <a:stCxn id="31" idx="0"/>
            <a:endCxn id="33" idx="0"/>
          </p:cNvCxnSpPr>
          <p:nvPr/>
        </p:nvCxnSpPr>
        <p:spPr>
          <a:xfrm rot="5400000" flipH="1" flipV="1">
            <a:off x="1273569" y="2645169"/>
            <a:ext cx="1371600" cy="126286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018710" y="2971800"/>
            <a:ext cx="1992084" cy="1015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000" b="1" u="sng" dirty="0" err="1" smtClean="0">
                <a:solidFill>
                  <a:srgbClr val="7030A0"/>
                </a:solidFill>
              </a:rPr>
              <a:t>Epaxial</a:t>
            </a:r>
            <a:r>
              <a:rPr lang="en-US" sz="2000" b="1" u="sng" dirty="0" smtClean="0">
                <a:solidFill>
                  <a:srgbClr val="7030A0"/>
                </a:solidFill>
              </a:rPr>
              <a:t> division</a:t>
            </a:r>
            <a:r>
              <a:rPr lang="en-US" sz="2000" b="1" dirty="0" smtClean="0">
                <a:solidFill>
                  <a:srgbClr val="7030A0"/>
                </a:solidFill>
              </a:rPr>
              <a:t>:</a:t>
            </a:r>
          </a:p>
          <a:p>
            <a:pPr algn="ctr"/>
            <a:r>
              <a:rPr lang="en-US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Muscles of back</a:t>
            </a:r>
          </a:p>
          <a:p>
            <a:pPr algn="ctr"/>
            <a:r>
              <a:rPr lang="en-US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(Extensors of VC)</a:t>
            </a:r>
            <a:endParaRPr lang="en-US" sz="2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429000" y="4495800"/>
            <a:ext cx="2419701" cy="7078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000" b="1" u="sng" dirty="0" err="1" smtClean="0">
                <a:solidFill>
                  <a:srgbClr val="7030A0"/>
                </a:solidFill>
              </a:rPr>
              <a:t>Hypaxial</a:t>
            </a:r>
            <a:r>
              <a:rPr lang="en-US" sz="2000" b="1" u="sng" dirty="0" smtClean="0">
                <a:solidFill>
                  <a:srgbClr val="7030A0"/>
                </a:solidFill>
              </a:rPr>
              <a:t> division</a:t>
            </a:r>
            <a:r>
              <a:rPr lang="en-US" sz="2000" b="1" dirty="0" smtClean="0">
                <a:solidFill>
                  <a:srgbClr val="7030A0"/>
                </a:solidFill>
              </a:rPr>
              <a:t>:</a:t>
            </a:r>
          </a:p>
          <a:p>
            <a:pPr algn="ctr"/>
            <a:r>
              <a:rPr lang="en-US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Muscles of body wall</a:t>
            </a:r>
            <a:endParaRPr lang="en-US" sz="2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2" name="Straight Arrow Connector 41"/>
          <p:cNvCxnSpPr>
            <a:stCxn id="31" idx="2"/>
            <a:endCxn id="40" idx="0"/>
          </p:cNvCxnSpPr>
          <p:nvPr/>
        </p:nvCxnSpPr>
        <p:spPr>
          <a:xfrm rot="16200000" flipH="1">
            <a:off x="2947527" y="2804475"/>
            <a:ext cx="71735" cy="331091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rot="16200000" flipH="1">
            <a:off x="-647700" y="2400300"/>
            <a:ext cx="2895600" cy="228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7467600" y="3962400"/>
            <a:ext cx="14366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Myotome</a:t>
            </a:r>
            <a:endParaRPr lang="en-US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8" name="Straight Arrow Connector 67"/>
          <p:cNvCxnSpPr>
            <a:stCxn id="63" idx="2"/>
            <a:endCxn id="40" idx="0"/>
          </p:cNvCxnSpPr>
          <p:nvPr/>
        </p:nvCxnSpPr>
        <p:spPr>
          <a:xfrm rot="5400000">
            <a:off x="6376528" y="2686389"/>
            <a:ext cx="71735" cy="35470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stCxn id="15" idx="2"/>
            <a:endCxn id="32" idx="0"/>
          </p:cNvCxnSpPr>
          <p:nvPr/>
        </p:nvCxnSpPr>
        <p:spPr>
          <a:xfrm rot="5400000">
            <a:off x="4916228" y="3031927"/>
            <a:ext cx="71735" cy="87481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3810000" y="3352800"/>
            <a:ext cx="762000" cy="152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6" name="Elbow Connector 75"/>
          <p:cNvCxnSpPr>
            <a:stCxn id="31" idx="2"/>
          </p:cNvCxnSpPr>
          <p:nvPr/>
        </p:nvCxnSpPr>
        <p:spPr>
          <a:xfrm rot="5400000">
            <a:off x="780501" y="4329364"/>
            <a:ext cx="452737" cy="642138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79" name="Elbow Connector 78"/>
          <p:cNvCxnSpPr>
            <a:stCxn id="63" idx="2"/>
          </p:cNvCxnSpPr>
          <p:nvPr/>
        </p:nvCxnSpPr>
        <p:spPr>
          <a:xfrm rot="16200000" flipH="1">
            <a:off x="8324301" y="4285702"/>
            <a:ext cx="376537" cy="653262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228600" y="5029200"/>
            <a:ext cx="2216504" cy="1015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err="1" smtClean="0">
                <a:solidFill>
                  <a:srgbClr val="7030A0"/>
                </a:solidFill>
              </a:rPr>
              <a:t>Myoblasts</a:t>
            </a:r>
            <a:r>
              <a:rPr lang="en-US" sz="2000" b="1" dirty="0" smtClean="0">
                <a:solidFill>
                  <a:srgbClr val="7030A0"/>
                </a:solidFill>
              </a:rPr>
              <a:t> migrate </a:t>
            </a:r>
          </a:p>
          <a:p>
            <a:pPr algn="ctr"/>
            <a:r>
              <a:rPr lang="en-US" sz="2000" b="1" dirty="0" smtClean="0">
                <a:solidFill>
                  <a:srgbClr val="7030A0"/>
                </a:solidFill>
              </a:rPr>
              <a:t>into limb:</a:t>
            </a:r>
          </a:p>
          <a:p>
            <a:pPr algn="ctr"/>
            <a:r>
              <a:rPr lang="en-US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Limb muscles</a:t>
            </a:r>
            <a:endParaRPr lang="en-US" sz="2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629400" y="5029200"/>
            <a:ext cx="2286000" cy="1015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 smtClean="0">
                <a:solidFill>
                  <a:srgbClr val="7030A0"/>
                </a:solidFill>
              </a:rPr>
              <a:t>Myoblasts</a:t>
            </a:r>
            <a:r>
              <a:rPr lang="en-US" sz="2000" b="1" dirty="0" smtClean="0">
                <a:solidFill>
                  <a:srgbClr val="7030A0"/>
                </a:solidFill>
              </a:rPr>
              <a:t> migrate</a:t>
            </a:r>
          </a:p>
          <a:p>
            <a:pPr algn="ctr"/>
            <a:r>
              <a:rPr lang="en-US" sz="2000" b="1" dirty="0" smtClean="0">
                <a:solidFill>
                  <a:srgbClr val="7030A0"/>
                </a:solidFill>
              </a:rPr>
              <a:t> into limb:</a:t>
            </a:r>
          </a:p>
          <a:p>
            <a:pPr algn="ctr"/>
            <a:r>
              <a:rPr lang="en-US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Limb muscles</a:t>
            </a:r>
            <a:endParaRPr lang="en-US" sz="2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85" name="Straight Arrow Connector 84"/>
          <p:cNvCxnSpPr>
            <a:stCxn id="63" idx="0"/>
            <a:endCxn id="34" idx="0"/>
          </p:cNvCxnSpPr>
          <p:nvPr/>
        </p:nvCxnSpPr>
        <p:spPr>
          <a:xfrm rot="16200000" flipV="1">
            <a:off x="6773921" y="2550383"/>
            <a:ext cx="1423885" cy="14001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6400800" y="2971800"/>
            <a:ext cx="1992084" cy="1015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000" b="1" u="sng" dirty="0" err="1" smtClean="0">
                <a:solidFill>
                  <a:srgbClr val="7030A0"/>
                </a:solidFill>
              </a:rPr>
              <a:t>Epaxial</a:t>
            </a:r>
            <a:r>
              <a:rPr lang="en-US" sz="2000" b="1" u="sng" dirty="0" smtClean="0">
                <a:solidFill>
                  <a:srgbClr val="7030A0"/>
                </a:solidFill>
              </a:rPr>
              <a:t> division</a:t>
            </a:r>
            <a:r>
              <a:rPr lang="en-US" sz="2000" b="1" dirty="0" smtClean="0">
                <a:solidFill>
                  <a:srgbClr val="7030A0"/>
                </a:solidFill>
              </a:rPr>
              <a:t>:</a:t>
            </a:r>
          </a:p>
          <a:p>
            <a:pPr algn="ctr"/>
            <a:r>
              <a:rPr lang="en-US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Muscles of back</a:t>
            </a:r>
          </a:p>
          <a:p>
            <a:pPr algn="ctr"/>
            <a:r>
              <a:rPr lang="en-US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(Extensors of VC)</a:t>
            </a:r>
            <a:endParaRPr lang="en-US" sz="2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2" name="Straight Arrow Connector 51"/>
          <p:cNvCxnSpPr/>
          <p:nvPr/>
        </p:nvCxnSpPr>
        <p:spPr>
          <a:xfrm rot="5400000">
            <a:off x="7315200" y="2514600"/>
            <a:ext cx="27432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32" grpId="0" animBg="1"/>
      <p:bldP spid="33" grpId="0" animBg="1"/>
      <p:bldP spid="34" grpId="0" animBg="1"/>
      <p:bldP spid="39" grpId="0" animBg="1"/>
      <p:bldP spid="40" grpId="0" animBg="1"/>
      <p:bldP spid="81" grpId="0" animBg="1"/>
      <p:bldP spid="83" grpId="0" animBg="1"/>
      <p:bldP spid="8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848600" cy="792162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DEVELOPMENT OF LIMBS - 1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Content Placeholder 8" descr="LIMB BUD 2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715000" y="3810000"/>
            <a:ext cx="3236851" cy="2819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 descr="C:\Documents and Settings\user1\My Documents\My Pictures\LIMB BUD1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1066800"/>
            <a:ext cx="3200400" cy="2667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7162800" y="3352800"/>
            <a:ext cx="958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28 DAYS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239000" y="6248400"/>
            <a:ext cx="958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32 DAYS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1066800"/>
            <a:ext cx="5410200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limbs bud </a:t>
            </a:r>
            <a:r>
              <a:rPr lang="en-US" sz="2800" b="1" dirty="0" smtClean="0">
                <a:solidFill>
                  <a:srgbClr val="0070C0"/>
                </a:solidFill>
              </a:rPr>
              <a:t>appears as an elevation on the </a:t>
            </a:r>
            <a:r>
              <a:rPr lang="en-US" sz="2800" b="1" i="1" dirty="0" err="1" smtClean="0">
                <a:solidFill>
                  <a:srgbClr val="0070C0"/>
                </a:solidFill>
              </a:rPr>
              <a:t>ventrolateral</a:t>
            </a:r>
            <a:r>
              <a:rPr lang="en-US" sz="2800" b="1" i="1" dirty="0" smtClean="0">
                <a:solidFill>
                  <a:srgbClr val="0070C0"/>
                </a:solidFill>
              </a:rPr>
              <a:t> body wall </a:t>
            </a:r>
            <a:r>
              <a:rPr lang="en-US" sz="2800" b="1" dirty="0" smtClean="0">
                <a:solidFill>
                  <a:srgbClr val="0070C0"/>
                </a:solidFill>
              </a:rPr>
              <a:t>resulting from proliferation of </a:t>
            </a:r>
            <a:r>
              <a:rPr lang="en-US" sz="2800" b="1" dirty="0" err="1" smtClean="0">
                <a:solidFill>
                  <a:srgbClr val="0070C0"/>
                </a:solidFill>
              </a:rPr>
              <a:t>mesenchyme</a:t>
            </a:r>
            <a:r>
              <a:rPr lang="en-US" sz="2800" b="1" dirty="0" smtClean="0">
                <a:solidFill>
                  <a:srgbClr val="0070C0"/>
                </a:solidFill>
              </a:rPr>
              <a:t> of the </a:t>
            </a:r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somatic layer of lateral mesoderm</a:t>
            </a:r>
            <a:r>
              <a:rPr lang="en-US" sz="2800" b="1" dirty="0" smtClean="0">
                <a:solidFill>
                  <a:srgbClr val="0070C0"/>
                </a:solidFill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sz="2800" b="1" dirty="0" smtClean="0">
                <a:solidFill>
                  <a:srgbClr val="0070C0"/>
                </a:solidFill>
              </a:rPr>
              <a:t>Each limb bud is surrounded by an area of ectoderm.</a:t>
            </a:r>
          </a:p>
          <a:p>
            <a:pPr>
              <a:buFont typeface="Wingdings" pitchFamily="2" charset="2"/>
              <a:buChar char="q"/>
            </a:pPr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Upper limb buds </a:t>
            </a:r>
            <a:r>
              <a:rPr lang="en-US" sz="2800" b="1" dirty="0" smtClean="0">
                <a:solidFill>
                  <a:srgbClr val="0070C0"/>
                </a:solidFill>
              </a:rPr>
              <a:t>appear at 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day 26</a:t>
            </a:r>
            <a:r>
              <a:rPr lang="en-US" sz="2800" b="1" dirty="0" smtClean="0">
                <a:solidFill>
                  <a:srgbClr val="0070C0"/>
                </a:solidFill>
              </a:rPr>
              <a:t> opposite the </a:t>
            </a:r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lower cervical</a:t>
            </a:r>
            <a:r>
              <a:rPr lang="en-US" sz="2800" b="1" dirty="0" smtClean="0">
                <a:solidFill>
                  <a:srgbClr val="0070C0"/>
                </a:solidFill>
              </a:rPr>
              <a:t> segments.</a:t>
            </a:r>
          </a:p>
          <a:p>
            <a:pPr>
              <a:buFont typeface="Wingdings" pitchFamily="2" charset="2"/>
              <a:buChar char="q"/>
            </a:pPr>
            <a:r>
              <a:rPr lang="en-US" sz="2800" b="1" dirty="0" smtClean="0">
                <a:solidFill>
                  <a:srgbClr val="0070C0"/>
                </a:solidFill>
              </a:rPr>
              <a:t>Lower limb buds appear at 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day 28 </a:t>
            </a:r>
            <a:r>
              <a:rPr lang="en-US" sz="2800" b="1" dirty="0" smtClean="0">
                <a:solidFill>
                  <a:srgbClr val="0070C0"/>
                </a:solidFill>
              </a:rPr>
              <a:t>opposite the </a:t>
            </a:r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lumbar &amp; sacral </a:t>
            </a:r>
            <a:r>
              <a:rPr lang="en-US" sz="2800" b="1" dirty="0" smtClean="0">
                <a:solidFill>
                  <a:srgbClr val="0070C0"/>
                </a:solidFill>
              </a:rPr>
              <a:t>segments.</a:t>
            </a:r>
          </a:p>
          <a:p>
            <a:pPr>
              <a:buFont typeface="Wingdings" pitchFamily="2" charset="2"/>
              <a:buChar char="q"/>
            </a:pP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15" name="Down Arrow 14"/>
          <p:cNvSpPr/>
          <p:nvPr/>
        </p:nvSpPr>
        <p:spPr>
          <a:xfrm>
            <a:off x="8305800" y="2209800"/>
            <a:ext cx="152400" cy="228600"/>
          </a:xfrm>
          <a:prstGeom prst="down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Up Arrow 15"/>
          <p:cNvSpPr/>
          <p:nvPr/>
        </p:nvSpPr>
        <p:spPr>
          <a:xfrm>
            <a:off x="6019800" y="3352800"/>
            <a:ext cx="152400" cy="228600"/>
          </a:xfrm>
          <a:prstGeom prst="up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wn Arrow 16"/>
          <p:cNvSpPr/>
          <p:nvPr/>
        </p:nvSpPr>
        <p:spPr>
          <a:xfrm>
            <a:off x="8458200" y="5257800"/>
            <a:ext cx="152400" cy="228600"/>
          </a:xfrm>
          <a:prstGeom prst="down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Up Arrow 17"/>
          <p:cNvSpPr/>
          <p:nvPr/>
        </p:nvSpPr>
        <p:spPr>
          <a:xfrm flipH="1">
            <a:off x="5867400" y="6324600"/>
            <a:ext cx="152400" cy="228600"/>
          </a:xfrm>
          <a:prstGeom prst="up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7848600" cy="792162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DEVELOPMENT OF LIMBS - 2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228600" y="2667000"/>
            <a:ext cx="8763000" cy="4191000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&amp; G: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Apical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ectodermal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ridge: </a:t>
            </a:r>
            <a:r>
              <a:rPr lang="en-US" b="1" dirty="0" smtClean="0">
                <a:solidFill>
                  <a:srgbClr val="0070C0"/>
                </a:solidFill>
              </a:rPr>
              <a:t>appears at the apex of limb bud and stimulates proliferation of </a:t>
            </a:r>
            <a:r>
              <a:rPr lang="en-US" b="1" dirty="0" err="1" smtClean="0">
                <a:solidFill>
                  <a:srgbClr val="0070C0"/>
                </a:solidFill>
              </a:rPr>
              <a:t>mesenchyme</a:t>
            </a:r>
            <a:r>
              <a:rPr lang="en-US" b="1" dirty="0" smtClean="0">
                <a:solidFill>
                  <a:srgbClr val="0070C0"/>
                </a:solidFill>
              </a:rPr>
              <a:t> and elongation of limb bud. 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 &amp; H: </a:t>
            </a:r>
            <a:r>
              <a:rPr lang="en-US" b="1" dirty="0" smtClean="0">
                <a:solidFill>
                  <a:srgbClr val="0070C0"/>
                </a:solidFill>
              </a:rPr>
              <a:t>Distal ends of buds flatten into paddle-like hand &amp; foot plates.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 &amp; I: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Digital rays: </a:t>
            </a:r>
            <a:r>
              <a:rPr lang="en-US" b="1" dirty="0" smtClean="0">
                <a:solidFill>
                  <a:srgbClr val="0070C0"/>
                </a:solidFill>
              </a:rPr>
              <a:t>appear as </a:t>
            </a:r>
            <a:r>
              <a:rPr lang="en-US" b="1" dirty="0" err="1" smtClean="0">
                <a:solidFill>
                  <a:srgbClr val="0070C0"/>
                </a:solidFill>
              </a:rPr>
              <a:t>mesenchymal</a:t>
            </a:r>
            <a:r>
              <a:rPr lang="en-US" b="1" dirty="0" smtClean="0">
                <a:solidFill>
                  <a:srgbClr val="0070C0"/>
                </a:solidFill>
              </a:rPr>
              <a:t> condensations that outline the patterns of digits.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 &amp; J: </a:t>
            </a:r>
            <a:r>
              <a:rPr lang="en-US" b="1" dirty="0" err="1" smtClean="0">
                <a:solidFill>
                  <a:srgbClr val="0070C0"/>
                </a:solidFill>
              </a:rPr>
              <a:t>Mesenchyme</a:t>
            </a:r>
            <a:r>
              <a:rPr lang="en-US" b="1" dirty="0" smtClean="0">
                <a:solidFill>
                  <a:srgbClr val="0070C0"/>
                </a:solidFill>
              </a:rPr>
              <a:t> between rays disappears to form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notches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 &amp; K: </a:t>
            </a:r>
            <a:r>
              <a:rPr lang="en-US" b="1" dirty="0" smtClean="0">
                <a:solidFill>
                  <a:srgbClr val="0070C0"/>
                </a:solidFill>
              </a:rPr>
              <a:t>Digits form inside rays, elongate &amp; appear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webbed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F&amp; L: </a:t>
            </a:r>
            <a:r>
              <a:rPr lang="en-US" b="1" dirty="0" err="1" smtClean="0">
                <a:solidFill>
                  <a:srgbClr val="0070C0"/>
                </a:solidFill>
              </a:rPr>
              <a:t>Mesenchyme</a:t>
            </a:r>
            <a:r>
              <a:rPr lang="en-US" b="1" dirty="0" smtClean="0">
                <a:solidFill>
                  <a:srgbClr val="0070C0"/>
                </a:solidFill>
              </a:rPr>
              <a:t> between digits disappear to separate them.</a:t>
            </a: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17" name="Content Placeholder 16" descr="limb4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219200" y="1066800"/>
            <a:ext cx="7239000" cy="15004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9" name="Straight Arrow Connector 18"/>
          <p:cNvCxnSpPr/>
          <p:nvPr/>
        </p:nvCxnSpPr>
        <p:spPr>
          <a:xfrm rot="5400000" flipH="1" flipV="1">
            <a:off x="1219200" y="1828800"/>
            <a:ext cx="1371600" cy="457200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1676400" y="2286000"/>
            <a:ext cx="533400" cy="457200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es 001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486400"/>
          </a:xfrm>
        </p:spPr>
      </p:pic>
      <p:sp>
        <p:nvSpPr>
          <p:cNvPr id="8" name="TextBox 7"/>
          <p:cNvSpPr txBox="1"/>
          <p:nvPr/>
        </p:nvSpPr>
        <p:spPr>
          <a:xfrm>
            <a:off x="3200400" y="914400"/>
            <a:ext cx="5286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Mesenchyme</a:t>
            </a:r>
            <a:r>
              <a:rPr lang="en-US" b="1" dirty="0" smtClean="0"/>
              <a:t> from somatic layer of lateral mesoderm</a:t>
            </a:r>
            <a:endParaRPr lang="en-US" b="1" dirty="0"/>
          </a:p>
        </p:txBody>
      </p:sp>
      <p:cxnSp>
        <p:nvCxnSpPr>
          <p:cNvPr id="10" name="Straight Arrow Connector 9"/>
          <p:cNvCxnSpPr>
            <a:stCxn id="8" idx="2"/>
          </p:cNvCxnSpPr>
          <p:nvPr/>
        </p:nvCxnSpPr>
        <p:spPr>
          <a:xfrm rot="5400000">
            <a:off x="4935382" y="996566"/>
            <a:ext cx="621269" cy="119560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04800" y="2895600"/>
            <a:ext cx="6397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Induces growth of </a:t>
            </a:r>
            <a:r>
              <a:rPr lang="en-US" dirty="0" err="1" smtClean="0"/>
              <a:t>mesenchyme</a:t>
            </a:r>
            <a:r>
              <a:rPr lang="en-US" dirty="0" smtClean="0"/>
              <a:t> &amp; its transformation into cartilage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rot="5400000">
            <a:off x="2628900" y="2705100"/>
            <a:ext cx="304800" cy="228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676400" y="5715000"/>
            <a:ext cx="2638351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Cartilage ossifies by:</a:t>
            </a:r>
          </a:p>
          <a:p>
            <a:pPr algn="ctr"/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Endochondral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ossification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44129" y="5638800"/>
            <a:ext cx="4422557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err="1" smtClean="0"/>
              <a:t>Myoblasts</a:t>
            </a:r>
            <a:r>
              <a:rPr lang="en-US" b="1" dirty="0" smtClean="0"/>
              <a:t> migrate from </a:t>
            </a:r>
            <a:r>
              <a:rPr lang="en-US" b="1" dirty="0" err="1" smtClean="0"/>
              <a:t>myotomes</a:t>
            </a:r>
            <a:r>
              <a:rPr lang="en-US" b="1" dirty="0" smtClean="0"/>
              <a:t>  to form:</a:t>
            </a:r>
          </a:p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Muscles of limbs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1601</TotalTime>
  <Words>989</Words>
  <Application>Microsoft Office PowerPoint</Application>
  <PresentationFormat>On-screen Show (4:3)</PresentationFormat>
  <Paragraphs>203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PowerPoint Presentation</vt:lpstr>
      <vt:lpstr>OBJECTIVES</vt:lpstr>
      <vt:lpstr>PowerPoint Presentation</vt:lpstr>
      <vt:lpstr>PowerPoint Presentation</vt:lpstr>
      <vt:lpstr>INTRAEMBRYONIC MESODERM</vt:lpstr>
      <vt:lpstr>PowerPoint Presentation</vt:lpstr>
      <vt:lpstr>DEVELOPMENT OF LIMBS - 1</vt:lpstr>
      <vt:lpstr>DEVELOPMENT OF LIMBS - 2</vt:lpstr>
      <vt:lpstr>PowerPoint Presentation</vt:lpstr>
      <vt:lpstr>PowerPoint Presentation</vt:lpstr>
      <vt:lpstr>DEVELOPMENT OF LIMBS - 3</vt:lpstr>
      <vt:lpstr>DEVELOPMENT OF CRANIUM (SKULL)</vt:lpstr>
      <vt:lpstr>PowerPoint Presentation</vt:lpstr>
      <vt:lpstr>JOINTS</vt:lpstr>
      <vt:lpstr>SUMMARY OF DEVELOPMENT OF BONE</vt:lpstr>
      <vt:lpstr>SUMMARY OF DEVELOPMENT OF MUSCLES</vt:lpstr>
      <vt:lpstr>SUMMARY OF DEVELOPMENT OF MUSCLES</vt:lpstr>
      <vt:lpstr>SUMMARY OF DEVELOPMENT OF LIMBS</vt:lpstr>
      <vt:lpstr>QUESTION 1</vt:lpstr>
      <vt:lpstr>QUESTION 2</vt:lpstr>
      <vt:lpstr>QUESTION 3</vt:lpstr>
      <vt:lpstr>QUESTION 4</vt:lpstr>
      <vt:lpstr>PowerPoint Presentation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ANATOMY &amp; HISTOLOGY OF SMALL INTESTINE</dc:title>
  <dc:creator>user1</dc:creator>
  <cp:lastModifiedBy>3422</cp:lastModifiedBy>
  <cp:revision>256</cp:revision>
  <dcterms:created xsi:type="dcterms:W3CDTF">2010-12-12T06:26:04Z</dcterms:created>
  <dcterms:modified xsi:type="dcterms:W3CDTF">2015-12-10T06:00:33Z</dcterms:modified>
</cp:coreProperties>
</file>