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58" r:id="rId3"/>
    <p:sldId id="359" r:id="rId4"/>
    <p:sldId id="308" r:id="rId5"/>
    <p:sldId id="323" r:id="rId6"/>
    <p:sldId id="309" r:id="rId7"/>
    <p:sldId id="311" r:id="rId8"/>
    <p:sldId id="325" r:id="rId9"/>
    <p:sldId id="328" r:id="rId10"/>
    <p:sldId id="330" r:id="rId11"/>
    <p:sldId id="333" r:id="rId12"/>
    <p:sldId id="335" r:id="rId13"/>
    <p:sldId id="336" r:id="rId14"/>
    <p:sldId id="339" r:id="rId15"/>
    <p:sldId id="322" r:id="rId16"/>
    <p:sldId id="340" r:id="rId17"/>
    <p:sldId id="257" r:id="rId18"/>
    <p:sldId id="260" r:id="rId19"/>
    <p:sldId id="342" r:id="rId20"/>
    <p:sldId id="343" r:id="rId21"/>
    <p:sldId id="347" r:id="rId22"/>
    <p:sldId id="348" r:id="rId23"/>
    <p:sldId id="349" r:id="rId24"/>
    <p:sldId id="350" r:id="rId25"/>
    <p:sldId id="351" r:id="rId26"/>
    <p:sldId id="352" r:id="rId27"/>
    <p:sldId id="356" r:id="rId28"/>
    <p:sldId id="35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BFF37C-F48A-4434-92BA-118B2ACFC949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0.sun.ac.za/ortho/webct-ortho/osteitis/osteomyelitis-arthritis.jpg&amp;imgrefurl=http://www0.sun.ac.za/ortho/webct-ortho/osteitis/osteitis.html&amp;usg=__A7Im3TBqxLRkEkbRlG7PHnqKG48=&amp;h=350&amp;w=439&amp;sz=27&amp;hl=en&amp;start=14&amp;zoom=1&amp;tbnid=eWShvuUpUsluOM:&amp;tbnh=101&amp;tbnw=127&amp;prev=/images?q=OSTEOMYELITIS&amp;hl=en&amp;safe=active&amp;sa=G&amp;gbv=2&amp;tbs=isch:1&amp;itbs=1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google.com/imgres?imgurl=http://www.medicalook.com/diseases_images/osteomyelitis.jpg&amp;imgrefurl=http://www.medicalook.com/Joint_pain/Osteomyelitis.html&amp;usg=__gL2IcNFBi_f85mP53afwfza3eWY=&amp;h=467&amp;w=311&amp;sz=25&amp;hl=en&amp;start=3&amp;zoom=1&amp;tbnid=H0oRn4pfq0MuyM:&amp;tbnh=128&amp;tbnw=85&amp;prev=/images?q=OSTEOMYELITIS&amp;hl=en&amp;safe=active&amp;sa=G&amp;gbv=2&amp;tbs=isch:1&amp;itbs=1" TargetMode="External"/><Relationship Id="rId2" Type="http://schemas.openxmlformats.org/officeDocument/2006/relationships/hyperlink" Target="http://www.google.com/imgres?imgurl=http://www.rch.org.au/specimen/images/specimen400/Blood-Culture-Bottles-all.jpg&amp;imgrefurl=http://www.rch.org.au/specimen/index.php?fuseaction=specimen.individual&amp;id=111&amp;usg=__6V33Gra2thDEUH8-bBb11POxG5w=&amp;h=310&amp;w=400&amp;sz=54&amp;hl=en&amp;start=5&amp;zoom=1&amp;tbnid=o1PxYjGpU6gxMM:&amp;tbnh=96&amp;tbnw=124&amp;prev=/images?q=BLOOD+CULTURE+BOTTLES&amp;hl=en&amp;safe=active&amp;sa=G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farm1.static.flickr.com/200/495054326_dd31f8723e.jpg?v=0&amp;imgrefurl=http://flickr.com/photos/giaimo/495054326/&amp;usg=__jrSMnxxiCoEair2lDEZDe0cNkVs=&amp;h=500&amp;w=360&amp;sz=44&amp;hl=en&amp;start=19&amp;zoom=1&amp;tbnid=THEEWTMnS8QxyM:&amp;tbnh=130&amp;tbnw=94&amp;prev=/images?q=BONE+SCAN+OSTEOMYELITIS&amp;hl=en&amp;safe=active&amp;sa=G&amp;gbv=2&amp;tbs=isch:1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www.thachers.org/images/Chronic_osteomyelitis.JPG&amp;imgrefurl=http://ericstores.com/sale/osteomyelitis.html&amp;usg=__S7I2ZotG_Yxyid1dg5J2j2tB-9A=&amp;h=923&amp;w=772&amp;sz=56&amp;hl=en&amp;start=12&amp;zoom=1&amp;tbnid=OOMEv8amyaMyWM:&amp;tbnh=147&amp;tbnw=123&amp;prev=/images?q=OSTEOMYELITIS&amp;hl=en&amp;safe=active&amp;sa=G&amp;gbv=2&amp;tbs=isch:1&amp;itbs=1" TargetMode="External"/><Relationship Id="rId4" Type="http://schemas.openxmlformats.org/officeDocument/2006/relationships/hyperlink" Target="http://www.google.com/imgres?imgurl=http://caribbean.scielo.org/img/revistas/wimj/v54n3/a10fig03.jpg&amp;imgrefurl=http://caribbean.scielo.org/scielo.php?script=sci_arttext&amp;pid=S0043-31442005000300010&amp;lng=en&amp;nrm=&amp;usg=__RQ32clPXNCjTudl6AAEZzQPHQ0Q=&amp;h=366&amp;w=423&amp;sz=34&amp;hl=en&amp;start=11&amp;zoom=1&amp;tbnid=xwZqxgi7Iy6HVM:&amp;tbnh=109&amp;tbnw=126&amp;prev=/images?q=BONE+SCAN+OSTEOMYELITIS&amp;hl=en&amp;safe=active&amp;sa=G&amp;gbv=2&amp;tbs=isch:1&amp;itbs=1" TargetMode="External"/><Relationship Id="rId9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patientsites.com/media/img/388/hand_finger_joint_intro01.jpg&amp;imgrefurl=http://citysquarephysiotherapy.patientsites.com/Injuries-Conditions/Hand/Hand-Issues/Arthritis-of-the-Finger-Joints/a~281/article.html&amp;usg=__fABL_lwNUiL8sDxzxPWvrK_SSGg=&amp;h=410&amp;w=275&amp;sz=22&amp;hl=en&amp;start=6&amp;itbs=1&amp;tbnid=lBKUYLZE38Fo9M:&amp;tbnh=125&amp;tbnw=84&amp;prev=/images?q=joints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ajs.sagepub.com/content/35/7/1059/F1.large.jpg&amp;imgrefurl=http://ajs.sagepub.com/content/35/7/1059/F1.expansion&amp;usg=__bdCJMtYz3zA0dMgO9Zz3XhBuSTg=&amp;h=1370&amp;w=1710&amp;sz=314&amp;hl=en&amp;start=17&amp;itbs=1&amp;tbnid=eW4cuvhqCCKUnM:&amp;tbnh=120&amp;tbnw=150&amp;prev=/images?q=septic+arthritis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agrabilityproject.org/images/clip_image005_0003.jpg&amp;imgrefurl=http://www.agrabilityproject.org/newsletter/spring_2007/2.cfm&amp;usg=__ffDzYT5TxT_m3H6K-OSc4CBJ32g=&amp;h=300&amp;w=300&amp;sz=38&amp;hl=en&amp;start=14&amp;itbs=1&amp;tbnid=3SE14OFBbJRkFM:&amp;tbnh=116&amp;tbnw=116&amp;prev=/images?q=septic+arthritis&amp;hl=en&amp;safe=active&amp;sa=G&amp;gbv=2&amp;tbs=isch: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Musculoskeletal block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Prof. </a:t>
            </a:r>
            <a:r>
              <a:rPr lang="en-US" i="1" dirty="0" err="1" smtClean="0">
                <a:solidFill>
                  <a:schemeClr val="tx1"/>
                </a:solidFill>
              </a:rPr>
              <a:t>hanan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habib</a:t>
            </a:r>
            <a:r>
              <a:rPr lang="en-US" i="1" dirty="0" smtClean="0">
                <a:solidFill>
                  <a:schemeClr val="tx1"/>
                </a:solidFill>
              </a:rPr>
              <a:t> &amp; PROF A.M.KAMBAL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pathology &amp; laboratory medicine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ksumc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Microbiology of Bone and Joint Infections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Osteomyelitis</a:t>
            </a:r>
            <a:r>
              <a:rPr lang="en-US" b="1" dirty="0" smtClean="0">
                <a:solidFill>
                  <a:srgbClr val="C00000"/>
                </a:solidFill>
              </a:rPr>
              <a:t> &amp; Arthritis)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MSSA( </a:t>
            </a:r>
            <a:r>
              <a:rPr lang="en-US" sz="1400" b="1" dirty="0" err="1" smtClean="0"/>
              <a:t>methicillin</a:t>
            </a:r>
            <a:r>
              <a:rPr lang="en-US" sz="1400" b="1" dirty="0" smtClean="0"/>
              <a:t> sensitive </a:t>
            </a:r>
            <a:r>
              <a:rPr lang="en-US" sz="1400" b="1" i="1" dirty="0" err="1" smtClean="0"/>
              <a:t>S.aureus</a:t>
            </a:r>
            <a:r>
              <a:rPr lang="en-US" b="1" dirty="0" smtClean="0"/>
              <a:t>) </a:t>
            </a:r>
            <a:r>
              <a:rPr lang="en-US" dirty="0" smtClean="0"/>
              <a:t>: </a:t>
            </a:r>
            <a:r>
              <a:rPr lang="en-US" sz="2400" dirty="0" err="1" smtClean="0"/>
              <a:t>Cloxacillin</a:t>
            </a:r>
            <a:r>
              <a:rPr lang="en-US" sz="2400" dirty="0" smtClean="0"/>
              <a:t>, or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 .</a:t>
            </a:r>
          </a:p>
          <a:p>
            <a:r>
              <a:rPr lang="en-US" b="1" dirty="0" smtClean="0"/>
              <a:t>MRSA( </a:t>
            </a:r>
            <a:r>
              <a:rPr lang="en-US" sz="1400" b="1" dirty="0" smtClean="0"/>
              <a:t>methicillin resistant </a:t>
            </a:r>
            <a:r>
              <a:rPr lang="en-US" sz="1400" b="1" i="1" dirty="0" err="1" smtClean="0"/>
              <a:t>S.aureus</a:t>
            </a:r>
            <a:r>
              <a:rPr lang="en-US" b="1" dirty="0" smtClean="0"/>
              <a:t>)</a:t>
            </a:r>
            <a:r>
              <a:rPr lang="en-US" dirty="0" smtClean="0"/>
              <a:t>:  </a:t>
            </a:r>
            <a:r>
              <a:rPr lang="en-US" sz="2400" dirty="0" err="1" smtClean="0"/>
              <a:t>Vancomycin</a:t>
            </a:r>
            <a:r>
              <a:rPr lang="en-US" sz="2400" dirty="0" smtClean="0"/>
              <a:t> followed by  Clindamycin (if sensitive ), Linezolid, or TMP-SMX.</a:t>
            </a:r>
          </a:p>
          <a:p>
            <a:r>
              <a:rPr lang="en-US" b="1" dirty="0" err="1" smtClean="0"/>
              <a:t>Polymicrobial</a:t>
            </a:r>
            <a:r>
              <a:rPr lang="en-US" b="1" dirty="0" smtClean="0"/>
              <a:t> infection</a:t>
            </a:r>
            <a:r>
              <a:rPr lang="en-US" dirty="0" smtClean="0"/>
              <a:t>: </a:t>
            </a:r>
            <a:r>
              <a:rPr lang="en-US" sz="2400" dirty="0" err="1" smtClean="0"/>
              <a:t>Piperacillin-Tazobactam</a:t>
            </a:r>
            <a:r>
              <a:rPr lang="en-US" sz="2400" dirty="0" smtClean="0"/>
              <a:t> or </a:t>
            </a:r>
            <a:r>
              <a:rPr lang="en-US" sz="2400" dirty="0" err="1" smtClean="0"/>
              <a:t>Quinolone</a:t>
            </a:r>
            <a:r>
              <a:rPr lang="en-US" sz="2400" dirty="0" smtClean="0"/>
              <a:t> with </a:t>
            </a:r>
            <a:r>
              <a:rPr lang="en-US" sz="2400" dirty="0" err="1" smtClean="0"/>
              <a:t>Metronidazole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chronic infection of the bone and bone marrow usually secondary to inadequately treated or relapse of acute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difficult , prognosis poor.</a:t>
            </a:r>
          </a:p>
          <a:p>
            <a:r>
              <a:rPr lang="en-US" dirty="0" smtClean="0"/>
              <a:t>Infection may not completely cured.</a:t>
            </a:r>
          </a:p>
          <a:p>
            <a:r>
              <a:rPr lang="en-US" dirty="0" smtClean="0"/>
              <a:t>May recur many years or decades after initial episode.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 infections are secondary to a contiguous focus or peripheral vascular disease.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Chronic infection due to hematological spread is rare.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TB and fungal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clinically have indolent “chronic” course.  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Osteomyelitis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b="1" i="1" dirty="0" err="1" smtClean="0">
                <a:solidFill>
                  <a:srgbClr val="C00000"/>
                </a:solidFill>
              </a:rPr>
              <a:t>S.aureus</a:t>
            </a:r>
            <a:r>
              <a:rPr lang="en-US" b="1" dirty="0" smtClean="0">
                <a:solidFill>
                  <a:srgbClr val="C00000"/>
                </a:solidFill>
              </a:rPr>
              <a:t> is the most common pathogen</a:t>
            </a:r>
          </a:p>
          <a:p>
            <a:r>
              <a:rPr lang="en-US" b="1" dirty="0" smtClean="0"/>
              <a:t>Other microorganisms:</a:t>
            </a:r>
            <a:r>
              <a:rPr lang="en-US" dirty="0" smtClean="0"/>
              <a:t> </a:t>
            </a:r>
            <a:r>
              <a:rPr lang="en-US" i="1" dirty="0" err="1" smtClean="0"/>
              <a:t>S.epidermidis</a:t>
            </a:r>
            <a:r>
              <a:rPr lang="en-US" i="1" dirty="0" smtClean="0"/>
              <a:t>, </a:t>
            </a:r>
            <a:r>
              <a:rPr lang="en-US" i="1" dirty="0" err="1" smtClean="0"/>
              <a:t>Enterococci</a:t>
            </a:r>
            <a:r>
              <a:rPr lang="en-US" dirty="0" smtClean="0"/>
              <a:t>, streptococci, </a:t>
            </a:r>
            <a:r>
              <a:rPr lang="en-US" i="1" dirty="0" err="1" smtClean="0"/>
              <a:t>Enterobactericae</a:t>
            </a:r>
            <a:r>
              <a:rPr lang="en-US" i="1" dirty="0" smtClean="0"/>
              <a:t>, Pseudomonas, </a:t>
            </a:r>
            <a:r>
              <a:rPr lang="en-US" dirty="0" smtClean="0"/>
              <a:t>anaerobes.</a:t>
            </a:r>
          </a:p>
          <a:p>
            <a:r>
              <a:rPr lang="en-US" dirty="0" err="1" smtClean="0"/>
              <a:t>Polymicrobial</a:t>
            </a:r>
            <a:r>
              <a:rPr lang="en-US" dirty="0" smtClean="0"/>
              <a:t> infection common with </a:t>
            </a:r>
            <a:r>
              <a:rPr lang="en-US" dirty="0" err="1" smtClean="0"/>
              <a:t>decubitus</a:t>
            </a:r>
            <a:r>
              <a:rPr lang="en-US" dirty="0" smtClean="0"/>
              <a:t> ulcers and diabetic foot infections.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Mycobacteria</a:t>
            </a:r>
            <a:r>
              <a:rPr lang="en-US" dirty="0" smtClean="0"/>
              <a:t> and fungi may be seen in </a:t>
            </a:r>
            <a:r>
              <a:rPr lang="en-US" dirty="0" err="1" smtClean="0"/>
              <a:t>immunosuppressed</a:t>
            </a:r>
            <a:r>
              <a:rPr lang="en-US" dirty="0" smtClean="0"/>
              <a:t>  patients. 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- MTB 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 primarily results from </a:t>
            </a:r>
            <a:r>
              <a:rPr lang="en-US" dirty="0" err="1" smtClean="0">
                <a:solidFill>
                  <a:srgbClr val="C00000"/>
                </a:solidFill>
              </a:rPr>
              <a:t>hemtogenous</a:t>
            </a:r>
            <a:r>
              <a:rPr lang="en-US" dirty="0" smtClean="0">
                <a:solidFill>
                  <a:srgbClr val="C00000"/>
                </a:solidFill>
              </a:rPr>
              <a:t> spread from lung foci or as an extension from a </a:t>
            </a:r>
            <a:r>
              <a:rPr lang="en-US" dirty="0" err="1" smtClean="0">
                <a:solidFill>
                  <a:srgbClr val="C00000"/>
                </a:solidFill>
              </a:rPr>
              <a:t>caseating</a:t>
            </a:r>
            <a:r>
              <a:rPr lang="en-US" dirty="0" smtClean="0">
                <a:solidFill>
                  <a:srgbClr val="C00000"/>
                </a:solidFill>
              </a:rPr>
              <a:t> lymph bone ( 50% in spine). It resembles </a:t>
            </a:r>
            <a:r>
              <a:rPr lang="en-US" i="1" dirty="0" err="1" smtClean="0">
                <a:solidFill>
                  <a:srgbClr val="C00000"/>
                </a:solidFill>
              </a:rPr>
              <a:t>Brucella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oesteomyelitis</a:t>
            </a:r>
            <a:r>
              <a:rPr lang="en-US" dirty="0" smtClean="0">
                <a:solidFill>
                  <a:srgbClr val="C00000"/>
                </a:solidFill>
              </a:rPr>
              <a:t> 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- TB &amp; </a:t>
            </a:r>
            <a:r>
              <a:rPr lang="en-US" i="1" dirty="0" err="1" smtClean="0">
                <a:solidFill>
                  <a:srgbClr val="C00000"/>
                </a:solidFill>
              </a:rPr>
              <a:t>Brucella</a:t>
            </a:r>
            <a:r>
              <a:rPr lang="en-US" dirty="0" smtClean="0">
                <a:solidFill>
                  <a:srgbClr val="C00000"/>
                </a:solidFill>
              </a:rPr>
              <a:t> are common in KSA.</a:t>
            </a:r>
          </a:p>
          <a:p>
            <a:r>
              <a:rPr lang="en-US" dirty="0" err="1" smtClean="0"/>
              <a:t>Hematogenous</a:t>
            </a:r>
            <a:r>
              <a:rPr lang="en-US" dirty="0" smtClean="0"/>
              <a:t> </a:t>
            </a:r>
            <a:r>
              <a:rPr lang="en-US" dirty="0" err="1" smtClean="0"/>
              <a:t>osteomyelitis</a:t>
            </a:r>
            <a:r>
              <a:rPr lang="en-US" dirty="0" smtClean="0"/>
              <a:t> due to fungi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Candida</a:t>
            </a:r>
            <a:r>
              <a:rPr lang="en-US" dirty="0" smtClean="0"/>
              <a:t> spp.,</a:t>
            </a:r>
            <a:r>
              <a:rPr lang="en-US" i="1" dirty="0" smtClean="0"/>
              <a:t> </a:t>
            </a:r>
            <a:r>
              <a:rPr lang="en-US" i="1" dirty="0" err="1" smtClean="0"/>
              <a:t>Aspergillus</a:t>
            </a:r>
            <a:r>
              <a:rPr lang="en-US" i="1" dirty="0" smtClean="0"/>
              <a:t> </a:t>
            </a:r>
            <a:r>
              <a:rPr lang="en-US" dirty="0" smtClean="0"/>
              <a:t>spp. and other fungi may occur.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culture is not very helpful- because </a:t>
            </a:r>
            <a:r>
              <a:rPr lang="en-US" dirty="0" err="1" smtClean="0"/>
              <a:t>bacteremia</a:t>
            </a:r>
            <a:r>
              <a:rPr lang="en-US" dirty="0" smtClean="0"/>
              <a:t> is rare.</a:t>
            </a:r>
          </a:p>
          <a:p>
            <a:r>
              <a:rPr lang="en-US" dirty="0" smtClean="0"/>
              <a:t>WBC  normal, ESR elevated but not specific.</a:t>
            </a:r>
          </a:p>
          <a:p>
            <a:r>
              <a:rPr lang="en-US" dirty="0" smtClean="0"/>
              <a:t>Radiologic changes complicated by the presence of bony abnormalities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MRI helpful for diagnosis and evaluation of extent of disease.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Blood culture &amp; Bone images and cases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9330" name="Picture 2" descr="http://t2.gstatic.com/images?q=tbn:o1PxYjGpU6gxMM:http://www.rch.org.au/specimen/images/specimen400/Blood-Culture-Bottles-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743200" cy="2590800"/>
          </a:xfrm>
          <a:prstGeom prst="rect">
            <a:avLst/>
          </a:prstGeom>
          <a:noFill/>
        </p:spPr>
      </p:pic>
      <p:pic>
        <p:nvPicPr>
          <p:cNvPr id="99332" name="Picture 4" descr="http://t2.gstatic.com/images?q=tbn:xwZqxgi7Iy6HVM:http://caribbean.scielo.org/img/revistas/wimj/v54n3/a10fig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371600"/>
            <a:ext cx="2057400" cy="2286000"/>
          </a:xfrm>
          <a:prstGeom prst="rect">
            <a:avLst/>
          </a:prstGeom>
          <a:noFill/>
        </p:spPr>
      </p:pic>
      <p:pic>
        <p:nvPicPr>
          <p:cNvPr id="99334" name="Picture 6" descr="http://t2.gstatic.com/images?q=tbn:THEEWTMnS8QxyM:http://farm1.static.flickr.com/200/495054326_dd31f8723e.jpg%3Fv%3D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1600200"/>
            <a:ext cx="1885950" cy="1924050"/>
          </a:xfrm>
          <a:prstGeom prst="rect">
            <a:avLst/>
          </a:prstGeom>
          <a:noFill/>
        </p:spPr>
      </p:pic>
      <p:pic>
        <p:nvPicPr>
          <p:cNvPr id="99336" name="Picture 8" descr="http://t2.gstatic.com/images?q=tbn:eWShvuUpUsluOM:http://www0.sun.ac.za/ortho/webct-ortho/osteitis/osteomyelitis-arthrit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886200"/>
            <a:ext cx="1981200" cy="2286000"/>
          </a:xfrm>
          <a:prstGeom prst="rect">
            <a:avLst/>
          </a:prstGeom>
          <a:noFill/>
        </p:spPr>
      </p:pic>
      <p:pic>
        <p:nvPicPr>
          <p:cNvPr id="99338" name="Picture 10" descr="http://t2.gstatic.com/images?q=tbn:OOMEv8amyaMyWM:http://www.thachers.org/images/Chronic_osteomyeliti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3886200"/>
            <a:ext cx="2286000" cy="2133600"/>
          </a:xfrm>
          <a:prstGeom prst="rect">
            <a:avLst/>
          </a:prstGeom>
          <a:noFill/>
        </p:spPr>
      </p:pic>
      <p:pic>
        <p:nvPicPr>
          <p:cNvPr id="99340" name="Picture 12" descr="http://t2.gstatic.com/images?q=tbn:H0oRn4pfq0MuyM:http://www.medicalook.com/diseases_images/osteomyelit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" y="426720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and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Extensive surgical debridement with antibiotic therapy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2060"/>
                </a:solidFill>
              </a:rPr>
              <a:t>Parenteral antibiotics for 3-6 weeks followed by long term oral suppressive therapy.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Some patients may require life long antibiotic ,others for acute exacerbations.</a:t>
            </a:r>
          </a:p>
          <a:p>
            <a:r>
              <a:rPr lang="en-US" b="1" i="1" dirty="0" smtClean="0"/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endParaRPr lang="en-US" dirty="0" smtClean="0"/>
          </a:p>
          <a:p>
            <a:r>
              <a:rPr lang="en-US" b="1" i="1" dirty="0" smtClean="0"/>
              <a:t>MRSA &amp; </a:t>
            </a:r>
            <a:r>
              <a:rPr lang="en-US" b="1" i="1" dirty="0" err="1" smtClean="0"/>
              <a:t>S.epidermidis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r>
              <a:rPr lang="en-US" dirty="0" smtClean="0"/>
              <a:t> then oral </a:t>
            </a:r>
            <a:r>
              <a:rPr lang="en-US" dirty="0" err="1" smtClean="0"/>
              <a:t>Clindamycin</a:t>
            </a:r>
            <a:r>
              <a:rPr lang="en-US" dirty="0" smtClean="0"/>
              <a:t> or TMP-SMX.</a:t>
            </a:r>
          </a:p>
          <a:p>
            <a:r>
              <a:rPr lang="en-US" dirty="0" smtClean="0"/>
              <a:t>Other bacteria:  treat as acute </a:t>
            </a:r>
            <a:r>
              <a:rPr lang="en-US" dirty="0" err="1" smtClean="0"/>
              <a:t>oesteomyelitis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MTB</a:t>
            </a:r>
            <a:r>
              <a:rPr lang="en-US" dirty="0" smtClean="0">
                <a:solidFill>
                  <a:srgbClr val="C00000"/>
                </a:solidFill>
              </a:rPr>
              <a:t>: 4 drugs : INH,RIF ,</a:t>
            </a:r>
            <a:r>
              <a:rPr lang="en-US" dirty="0" err="1" smtClean="0">
                <a:solidFill>
                  <a:srgbClr val="C00000"/>
                </a:solidFill>
              </a:rPr>
              <a:t>Pyrazinamide</a:t>
            </a:r>
            <a:r>
              <a:rPr lang="en-US" dirty="0" smtClean="0">
                <a:solidFill>
                  <a:srgbClr val="C00000"/>
                </a:solidFill>
              </a:rPr>
              <a:t> &amp; </a:t>
            </a:r>
            <a:r>
              <a:rPr lang="en-US" dirty="0" err="1" smtClean="0">
                <a:solidFill>
                  <a:srgbClr val="C00000"/>
                </a:solidFill>
              </a:rPr>
              <a:t>Ethambutol</a:t>
            </a:r>
            <a:r>
              <a:rPr lang="en-US" dirty="0" smtClean="0">
                <a:solidFill>
                  <a:srgbClr val="C00000"/>
                </a:solidFill>
              </a:rPr>
              <a:t> for 2 months followed by RIF + INH for additional 4 months.  </a:t>
            </a:r>
            <a:r>
              <a:rPr lang="en-US" b="1" i="1" dirty="0" err="1" smtClean="0">
                <a:solidFill>
                  <a:srgbClr val="0070C0"/>
                </a:solidFill>
              </a:rPr>
              <a:t>Brucella</a:t>
            </a:r>
            <a:r>
              <a:rPr lang="en-US" dirty="0" smtClean="0">
                <a:solidFill>
                  <a:srgbClr val="0070C0"/>
                </a:solidFill>
              </a:rPr>
              <a:t> is treated with Tetracycline and </a:t>
            </a:r>
            <a:r>
              <a:rPr lang="en-US" dirty="0" err="1" smtClean="0">
                <a:solidFill>
                  <a:srgbClr val="0070C0"/>
                </a:solidFill>
              </a:rPr>
              <a:t>Rifampicin</a:t>
            </a:r>
            <a:r>
              <a:rPr lang="en-US" dirty="0" smtClean="0">
                <a:solidFill>
                  <a:srgbClr val="0070C0"/>
                </a:solidFill>
              </a:rPr>
              <a:t> for 2 to 3 months.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Infectious Arthritis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/>
              <a:t>is inflammation of the joint space secondary to infection.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Generally affects a single joint and result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inflammation.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Hematogenous</a:t>
            </a:r>
            <a:r>
              <a:rPr lang="en-US" b="1" dirty="0" smtClean="0">
                <a:solidFill>
                  <a:srgbClr val="C00000"/>
                </a:solidFill>
              </a:rPr>
              <a:t> seeding of joint is most common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Common symptoms :pain, swelling, limitation of movement.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Diagnosis by </a:t>
            </a:r>
            <a:r>
              <a:rPr lang="en-US" b="1" dirty="0" err="1" smtClean="0">
                <a:solidFill>
                  <a:srgbClr val="7030A0"/>
                </a:solidFill>
              </a:rPr>
              <a:t>Arthrocentesis</a:t>
            </a:r>
            <a:r>
              <a:rPr lang="en-US" dirty="0" smtClean="0">
                <a:solidFill>
                  <a:srgbClr val="7030A0"/>
                </a:solidFill>
              </a:rPr>
              <a:t> to obtain synovial fluid for analysis; </a:t>
            </a:r>
            <a:r>
              <a:rPr lang="en-US" dirty="0" smtClean="0"/>
              <a:t>Gram stain, culture &amp; sensitivity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Drainage &amp; antimicrobial therapy important management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7282" name="Picture 2" descr="http://t0.gstatic.com/images?q=tbn:lBKUYLZE38Fo9M:http://patientsites.com/media/img/388/hand_finger_joint_intro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11811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t0.gstatic.com/images?q=tbn:eW4cuvhqCCKUnM:http://ajs.sagepub.com/content/35/7/1059/F1.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2971800" cy="2209800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3SE14OFBbJRkFM:http://www.agrabilityproject.org/images/clip_image005_00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2667000" cy="2286000"/>
          </a:xfrm>
          <a:prstGeom prst="rect">
            <a:avLst/>
          </a:prstGeom>
          <a:noFill/>
        </p:spPr>
      </p:pic>
      <p:pic>
        <p:nvPicPr>
          <p:cNvPr id="17414" name="Picture 6" descr="http://www.myoops.org/twocw/tufts/courses/6/content/D207699/C2464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2133600"/>
            <a:ext cx="34290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Etiology, Epidemiology&amp; Risk factors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Gonococcal</a:t>
            </a:r>
            <a:r>
              <a:rPr lang="en-US" dirty="0" smtClean="0"/>
              <a:t> infection most common cause in young, sexually active adults caused by </a:t>
            </a:r>
            <a:r>
              <a:rPr lang="en-US" i="1" dirty="0" err="1" smtClean="0"/>
              <a:t>Neisseria</a:t>
            </a:r>
            <a:r>
              <a:rPr lang="en-US" i="1" dirty="0" smtClean="0"/>
              <a:t> </a:t>
            </a:r>
            <a:r>
              <a:rPr lang="en-US" i="1" dirty="0" err="1" smtClean="0"/>
              <a:t>gonorrheae</a:t>
            </a:r>
            <a:r>
              <a:rPr lang="en-US" i="1" dirty="0" smtClean="0"/>
              <a:t> . </a:t>
            </a:r>
            <a:r>
              <a:rPr lang="en-US" dirty="0" smtClean="0"/>
              <a:t>Leads to disseminated infection secondary to  </a:t>
            </a:r>
            <a:r>
              <a:rPr lang="en-US" dirty="0" err="1" smtClean="0"/>
              <a:t>urethritis</a:t>
            </a:r>
            <a:r>
              <a:rPr lang="en-US" dirty="0" smtClean="0"/>
              <a:t>/</a:t>
            </a:r>
            <a:r>
              <a:rPr lang="en-US" dirty="0" err="1" smtClean="0"/>
              <a:t>cervicitis</a:t>
            </a:r>
            <a:r>
              <a:rPr lang="en-US" dirty="0" smtClean="0"/>
              <a:t>.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Initially present with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polyarthralgia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tenosynovitis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fever, skin lesions. If untreated leads to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monoarthritis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Nongonococcal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arthritis occurs in older adults. Results from introduction of organisms into joint space as a results of </a:t>
            </a:r>
            <a:r>
              <a:rPr lang="en-US" dirty="0" err="1" smtClean="0">
                <a:solidFill>
                  <a:srgbClr val="002060"/>
                </a:solidFill>
              </a:rPr>
              <a:t>bacteremia</a:t>
            </a:r>
            <a:r>
              <a:rPr lang="en-US" dirty="0" smtClean="0">
                <a:solidFill>
                  <a:srgbClr val="002060"/>
                </a:solidFill>
              </a:rPr>
              <a:t> or </a:t>
            </a:r>
            <a:r>
              <a:rPr lang="en-US" dirty="0" err="1" smtClean="0">
                <a:solidFill>
                  <a:srgbClr val="002060"/>
                </a:solidFill>
              </a:rPr>
              <a:t>fungemia</a:t>
            </a:r>
            <a:r>
              <a:rPr lang="en-US" dirty="0" smtClean="0">
                <a:solidFill>
                  <a:srgbClr val="002060"/>
                </a:solidFill>
              </a:rPr>
              <a:t> from infection at other body sites.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Define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</a:t>
            </a:r>
          </a:p>
          <a:p>
            <a:pPr lvl="0"/>
            <a:r>
              <a:rPr lang="en-US" dirty="0" smtClean="0"/>
              <a:t>Know that the two conditions can happen together or separately.</a:t>
            </a:r>
          </a:p>
          <a:p>
            <a:pPr lvl="0"/>
            <a:r>
              <a:rPr lang="en-US" dirty="0" smtClean="0"/>
              <a:t>Differentiate between acute and chronic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</a:t>
            </a:r>
          </a:p>
          <a:p>
            <a:pPr lvl="0"/>
            <a:r>
              <a:rPr lang="en-US" dirty="0" smtClean="0"/>
              <a:t>Know the pathogenesis and risk factors of both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</a:t>
            </a:r>
          </a:p>
          <a:p>
            <a:pPr lvl="0"/>
            <a:r>
              <a:rPr lang="en-US" dirty="0" smtClean="0"/>
              <a:t>Realize that bone and joint infections can be acquired through blood or directly from adjacent affected organs and tissues.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Occasionally results from direct trauma, procedures (</a:t>
            </a:r>
            <a:r>
              <a:rPr lang="en-US" dirty="0" smtClean="0">
                <a:solidFill>
                  <a:srgbClr val="C00000"/>
                </a:solidFill>
              </a:rPr>
              <a:t>arthroscopy</a:t>
            </a:r>
            <a:r>
              <a:rPr lang="en-US" dirty="0" smtClean="0"/>
              <a:t>) or from contiguous soft tissue infection.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C00000"/>
                </a:solidFill>
              </a:rPr>
              <a:t>S.aureus</a:t>
            </a:r>
            <a:r>
              <a:rPr lang="en-US" dirty="0" smtClean="0">
                <a:solidFill>
                  <a:srgbClr val="C00000"/>
                </a:solidFill>
              </a:rPr>
              <a:t> is most common cause. Other organisms : streptococci and aerobic Gram negative bacilli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Lyme disease in endemic areas</a:t>
            </a:r>
            <a:r>
              <a:rPr lang="en-US" dirty="0" smtClean="0"/>
              <a:t>. Uncommon in KSA.</a:t>
            </a:r>
          </a:p>
          <a:p>
            <a:r>
              <a:rPr lang="en-US" dirty="0" smtClean="0"/>
              <a:t>In sickle cell disease patients , arthritis may be caused by </a:t>
            </a:r>
            <a:r>
              <a:rPr lang="en-US" i="1" dirty="0" smtClean="0">
                <a:solidFill>
                  <a:srgbClr val="C00000"/>
                </a:solidFill>
              </a:rPr>
              <a:t>Salmonella</a:t>
            </a:r>
            <a:r>
              <a:rPr lang="en-US" dirty="0" smtClean="0"/>
              <a:t> species.</a:t>
            </a:r>
          </a:p>
          <a:p>
            <a:r>
              <a:rPr lang="en-US" dirty="0" smtClean="0"/>
              <a:t>Chronic arthritis may be due to MTB or fungi.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Diagnosis of Infectious Arthritis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History/examination to exclude systemic illness. </a:t>
            </a:r>
            <a:r>
              <a:rPr lang="en-US" dirty="0" smtClean="0">
                <a:solidFill>
                  <a:srgbClr val="C00000"/>
                </a:solidFill>
              </a:rPr>
              <a:t>Note history of tick exposure in endemic areas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Arthrocentesis</a:t>
            </a:r>
            <a:r>
              <a:rPr lang="en-US" dirty="0" smtClean="0"/>
              <a:t> should be done as soon as possible; </a:t>
            </a:r>
            <a:r>
              <a:rPr lang="en-US" dirty="0" smtClean="0">
                <a:solidFill>
                  <a:srgbClr val="002060"/>
                </a:solidFill>
              </a:rPr>
              <a:t>1-Synovial fluid is cloudy and purulent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2- Leukocyte count generally &gt; 50,000/mm3,with &gt; 75 % </a:t>
            </a:r>
            <a:r>
              <a:rPr lang="en-US" dirty="0" err="1" smtClean="0">
                <a:solidFill>
                  <a:srgbClr val="002060"/>
                </a:solidFill>
              </a:rPr>
              <a:t>neutrophils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3- Gram stain and culture are positive in &gt;90% of cases.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4-Exclude crystal deposition arthritis or noninfectious inflammatory arthritis.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Blood cultures indicated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 err="1" smtClean="0">
                <a:solidFill>
                  <a:srgbClr val="002060"/>
                </a:solidFill>
              </a:rPr>
              <a:t>gonococcal</a:t>
            </a:r>
            <a:r>
              <a:rPr lang="en-US" dirty="0" smtClean="0">
                <a:solidFill>
                  <a:srgbClr val="002060"/>
                </a:solidFill>
              </a:rPr>
              <a:t> infection suspected, take specimen from cervix, urethra, rectum &amp; pharynx for culture or DNA testing for </a:t>
            </a:r>
            <a:r>
              <a:rPr lang="en-US" i="1" dirty="0" err="1" smtClean="0">
                <a:solidFill>
                  <a:srgbClr val="002060"/>
                </a:solidFill>
              </a:rPr>
              <a:t>N.gonorrheae</a:t>
            </a:r>
            <a:r>
              <a:rPr lang="en-US" i="1" dirty="0" smtClean="0">
                <a:solidFill>
                  <a:srgbClr val="002060"/>
                </a:solidFill>
              </a:rPr>
              <a:t>.</a:t>
            </a:r>
          </a:p>
          <a:p>
            <a:endParaRPr lang="en-US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Culture of joint fluid and skin lesions also indicated.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Treatment &amp; Management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Arthrocentesis</a:t>
            </a:r>
            <a:r>
              <a:rPr lang="en-US" dirty="0" smtClean="0">
                <a:solidFill>
                  <a:srgbClr val="C00000"/>
                </a:solidFill>
              </a:rPr>
              <a:t> with drainage of infected synovial fluid.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Repeated therapeutic </a:t>
            </a:r>
            <a:r>
              <a:rPr lang="en-US" dirty="0" err="1" smtClean="0">
                <a:solidFill>
                  <a:srgbClr val="0070C0"/>
                </a:solidFill>
              </a:rPr>
              <a:t>arthrocentesis</a:t>
            </a:r>
            <a:r>
              <a:rPr lang="en-US" dirty="0" smtClean="0">
                <a:solidFill>
                  <a:srgbClr val="0070C0"/>
                </a:solidFill>
              </a:rPr>
              <a:t> often needed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Occasionally, arthroscopic or surgical drainage/debridement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Antimicrobial therapy should be directed at the  suspected organism and susceptibility results: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Gonococcal</a:t>
            </a:r>
            <a:r>
              <a:rPr lang="en-US" b="1" dirty="0" smtClean="0"/>
              <a:t> arthritis</a:t>
            </a:r>
            <a:r>
              <a:rPr lang="en-US" dirty="0" smtClean="0"/>
              <a:t>: IV </a:t>
            </a:r>
            <a:r>
              <a:rPr lang="en-US" dirty="0" err="1" smtClean="0"/>
              <a:t>Ceftriaxone</a:t>
            </a:r>
            <a:r>
              <a:rPr lang="en-US" dirty="0" smtClean="0"/>
              <a:t> ( </a:t>
            </a:r>
            <a:r>
              <a:rPr lang="en-US" sz="2000" dirty="0" smtClean="0"/>
              <a:t>or Ciprofloxacin or </a:t>
            </a:r>
            <a:r>
              <a:rPr lang="en-US" sz="2000" dirty="0" err="1" smtClean="0"/>
              <a:t>Ofloxacin</a:t>
            </a:r>
            <a:r>
              <a:rPr lang="en-US" dirty="0" smtClean="0"/>
              <a:t>) then switch to oral </a:t>
            </a:r>
            <a:r>
              <a:rPr lang="en-US" dirty="0" err="1" smtClean="0"/>
              <a:t>Quinolone</a:t>
            </a:r>
            <a:r>
              <a:rPr lang="en-US" dirty="0" smtClean="0"/>
              <a:t> or </a:t>
            </a:r>
            <a:r>
              <a:rPr lang="en-US" dirty="0" err="1" smtClean="0"/>
              <a:t>Cefixime</a:t>
            </a:r>
            <a:r>
              <a:rPr lang="en-US" dirty="0" smtClean="0"/>
              <a:t> for 7-10 days.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Nongonococcal</a:t>
            </a:r>
            <a:r>
              <a:rPr lang="en-US" b="1" dirty="0" smtClean="0"/>
              <a:t> </a:t>
            </a:r>
            <a:r>
              <a:rPr lang="en-US" b="1" dirty="0" err="1" smtClean="0"/>
              <a:t>infectiuos</a:t>
            </a:r>
            <a:r>
              <a:rPr lang="en-US" b="1" dirty="0" smtClean="0"/>
              <a:t> arthritis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MRSA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Streptococci:</a:t>
            </a:r>
            <a:r>
              <a:rPr lang="en-US" dirty="0" smtClean="0"/>
              <a:t> Penicillin or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Enterobacetriacae</a:t>
            </a:r>
            <a:r>
              <a:rPr lang="en-US" dirty="0" smtClean="0"/>
              <a:t>: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Fluroquinolone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70C0"/>
                </a:solidFill>
              </a:rPr>
              <a:t>Pseudomonas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Piperacillin</a:t>
            </a:r>
            <a:r>
              <a:rPr lang="en-US" dirty="0" smtClean="0"/>
              <a:t> and </a:t>
            </a:r>
            <a:r>
              <a:rPr lang="en-US" dirty="0" err="1" smtClean="0"/>
              <a:t>Aminoglycoside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Animal bite </a:t>
            </a:r>
            <a:r>
              <a:rPr lang="en-US" dirty="0" smtClean="0"/>
              <a:t>: </a:t>
            </a:r>
            <a:r>
              <a:rPr lang="en-US" dirty="0" err="1" smtClean="0"/>
              <a:t>Ampicillin-Sulbactam</a:t>
            </a:r>
            <a:endParaRPr lang="en-US" dirty="0" smtClean="0"/>
          </a:p>
          <a:p>
            <a:pPr marL="514350" indent="-514350"/>
            <a:r>
              <a:rPr lang="en-US" dirty="0" smtClean="0">
                <a:solidFill>
                  <a:srgbClr val="0070C0"/>
                </a:solidFill>
              </a:rPr>
              <a:t>Lyme disease arthritis</a:t>
            </a:r>
            <a:r>
              <a:rPr lang="en-US" dirty="0" smtClean="0"/>
              <a:t>: </a:t>
            </a:r>
            <a:r>
              <a:rPr lang="en-US" dirty="0" err="1" smtClean="0"/>
              <a:t>Doxycycline</a:t>
            </a:r>
            <a:r>
              <a:rPr lang="en-US" dirty="0" smtClean="0"/>
              <a:t> for 1 month.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Prognosis &amp; Complications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arthritis has an excellent outcome 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Nongonococcal</a:t>
            </a:r>
            <a:r>
              <a:rPr lang="en-US" dirty="0" smtClean="0">
                <a:solidFill>
                  <a:srgbClr val="C00000"/>
                </a:solidFill>
              </a:rPr>
              <a:t> arthritis: can result in scarring with limitation of movement, ambulation is affected in 50% of cases.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Risk factors </a:t>
            </a:r>
            <a:r>
              <a:rPr lang="en-US" dirty="0" smtClean="0">
                <a:solidFill>
                  <a:srgbClr val="002060"/>
                </a:solidFill>
              </a:rPr>
              <a:t>for long –term adverse </a:t>
            </a:r>
            <a:r>
              <a:rPr lang="en-US" dirty="0" err="1" smtClean="0">
                <a:solidFill>
                  <a:srgbClr val="002060"/>
                </a:solidFill>
              </a:rPr>
              <a:t>sequelae</a:t>
            </a:r>
            <a:r>
              <a:rPr lang="en-US" dirty="0" smtClean="0">
                <a:solidFill>
                  <a:srgbClr val="002060"/>
                </a:solidFill>
              </a:rPr>
              <a:t> include: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Age, prior rheumatoid arthritis, </a:t>
            </a:r>
            <a:r>
              <a:rPr lang="en-US" dirty="0" err="1" smtClean="0">
                <a:solidFill>
                  <a:srgbClr val="002060"/>
                </a:solidFill>
              </a:rPr>
              <a:t>polyarticular</a:t>
            </a:r>
            <a:r>
              <a:rPr lang="en-US" dirty="0" smtClean="0">
                <a:solidFill>
                  <a:srgbClr val="002060"/>
                </a:solidFill>
              </a:rPr>
              <a:t> joint involvement, hip or shoulder involvement, virulent pathogens and delayed initiation or response to therapy.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Infections of Joint Prosthesis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Occurs in 1 - 5  % of total joint replacement.</a:t>
            </a:r>
          </a:p>
          <a:p>
            <a:r>
              <a:rPr lang="en-US" dirty="0" smtClean="0"/>
              <a:t>Most  infections occur within 5 years of joint replacement.</a:t>
            </a:r>
          </a:p>
          <a:p>
            <a:r>
              <a:rPr lang="en-US" dirty="0" smtClean="0"/>
              <a:t>Often caused by skin flora.</a:t>
            </a:r>
          </a:p>
          <a:p>
            <a:r>
              <a:rPr lang="en-US" dirty="0" smtClean="0"/>
              <a:t>Diagnostic aspiration of joint fluid necessary .</a:t>
            </a:r>
          </a:p>
          <a:p>
            <a:r>
              <a:rPr lang="en-US" dirty="0" smtClean="0"/>
              <a:t>Result in significant morbidity and health care costs.</a:t>
            </a:r>
          </a:p>
          <a:p>
            <a:r>
              <a:rPr lang="en-US" dirty="0" smtClean="0"/>
              <a:t>Successful outcomes results  from multidisciplinary approach.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Diagnosis of Prosthetic Arthritis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Aspiration &amp; surgical exploration to obtain specimen for culture , sensitivity testing &amp; histopathology.</a:t>
            </a:r>
          </a:p>
          <a:p>
            <a:r>
              <a:rPr lang="en-US" b="1" dirty="0" smtClean="0"/>
              <a:t>Skin flora regarded as pathogens if isolated from multiple deep tissue cultures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Plain X-ray </a:t>
            </a:r>
            <a:r>
              <a:rPr lang="en-US" dirty="0" smtClean="0"/>
              <a:t>may not be helpful.</a:t>
            </a:r>
          </a:p>
          <a:p>
            <a:r>
              <a:rPr lang="en-US" b="1" dirty="0" err="1" smtClean="0"/>
              <a:t>Arthrography</a:t>
            </a:r>
            <a:r>
              <a:rPr lang="en-US" dirty="0" smtClean="0"/>
              <a:t> may help define sinus tracts.</a:t>
            </a:r>
          </a:p>
          <a:p>
            <a:r>
              <a:rPr lang="en-US" dirty="0" smtClean="0"/>
              <a:t>Bone scan-not specific  for infection.</a:t>
            </a:r>
          </a:p>
          <a:p>
            <a:r>
              <a:rPr lang="en-US" dirty="0" smtClean="0"/>
              <a:t>ESR and C-reactive protein( CRP ) may be high.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Treatment &amp; Management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Surgical debridement and prolonged antimicrobial therapy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Surgery: removal of prosthesis</a:t>
            </a:r>
          </a:p>
          <a:p>
            <a:r>
              <a:rPr lang="en-US" dirty="0" smtClean="0"/>
              <a:t>Antibiotic –impregnated cement during re-implantation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Antimicrobial for 6 weeks: </a:t>
            </a:r>
          </a:p>
          <a:p>
            <a:r>
              <a:rPr lang="en-US" dirty="0" smtClean="0"/>
              <a:t>Begin empiric IV antibiotic to cover MRSA and Gram negative rods (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+ </a:t>
            </a:r>
            <a:r>
              <a:rPr lang="en-US" sz="2200" dirty="0" err="1" smtClean="0"/>
              <a:t>Cefepime</a:t>
            </a:r>
            <a:r>
              <a:rPr lang="en-US" sz="2200" dirty="0" smtClean="0"/>
              <a:t>, Ciprofloxacin, or </a:t>
            </a:r>
            <a:r>
              <a:rPr lang="en-US" sz="2200" dirty="0" err="1" smtClean="0"/>
              <a:t>Aminoglycoside</a:t>
            </a:r>
            <a:r>
              <a:rPr lang="en-US" sz="2200" dirty="0" smtClean="0"/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Chronic therapy with oral drug if removal of prosthesis not possible.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Know the commonest causative agents of arthritis and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Know the laboratory diagnosis and investigation of both conditions.</a:t>
            </a:r>
          </a:p>
          <a:p>
            <a:pPr lvl="0"/>
            <a:r>
              <a:rPr lang="en-US" dirty="0" smtClean="0"/>
              <a:t>know the management and treatment of both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Introduction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Bone &amp; joint infections may exist separately or together.</a:t>
            </a:r>
          </a:p>
          <a:p>
            <a:r>
              <a:rPr lang="en-US" dirty="0" smtClean="0"/>
              <a:t>Both are more common in infants and children.</a:t>
            </a:r>
          </a:p>
          <a:p>
            <a:r>
              <a:rPr lang="en-US" dirty="0" smtClean="0"/>
              <a:t>Usually caused by </a:t>
            </a:r>
            <a:r>
              <a:rPr lang="en-US" b="1" dirty="0" smtClean="0">
                <a:solidFill>
                  <a:srgbClr val="C00000"/>
                </a:solidFill>
              </a:rPr>
              <a:t>blood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borne</a:t>
            </a:r>
            <a:r>
              <a:rPr lang="en-US" dirty="0" smtClean="0"/>
              <a:t> spread ,but can result from </a:t>
            </a:r>
            <a:r>
              <a:rPr lang="en-US" b="1" dirty="0" smtClean="0">
                <a:solidFill>
                  <a:srgbClr val="0070C0"/>
                </a:solidFill>
              </a:rPr>
              <a:t>local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trauma</a:t>
            </a:r>
            <a:r>
              <a:rPr lang="en-US" dirty="0" smtClean="0"/>
              <a:t> or  spread from </a:t>
            </a:r>
            <a:r>
              <a:rPr lang="en-US" b="1" dirty="0" smtClean="0">
                <a:solidFill>
                  <a:srgbClr val="0070C0"/>
                </a:solidFill>
              </a:rPr>
              <a:t>contiguous soft tissue infection.</a:t>
            </a:r>
          </a:p>
          <a:p>
            <a:r>
              <a:rPr lang="en-US" dirty="0" smtClean="0"/>
              <a:t> Often associated with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foreign body </a:t>
            </a:r>
            <a:r>
              <a:rPr lang="en-US" dirty="0" smtClean="0"/>
              <a:t>at the primary wound site.</a:t>
            </a:r>
          </a:p>
          <a:p>
            <a:r>
              <a:rPr lang="en-US" dirty="0" smtClean="0"/>
              <a:t>If not treated lead to devastating effect.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4.bp.blogspot.com/_uYybgEua2dI/S8YMH2icVLI/AAAAAAAAAXI/01TGVcX3Eec/s1600/fibula_epiph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886200" cy="3733800"/>
          </a:xfrm>
          <a:prstGeom prst="rect">
            <a:avLst/>
          </a:prstGeom>
          <a:noFill/>
        </p:spPr>
      </p:pic>
      <p:pic>
        <p:nvPicPr>
          <p:cNvPr id="102404" name="Picture 4" descr="http://sci.washington.edu/images/b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40005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Acute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osteomyelitis</a:t>
            </a:r>
            <a:r>
              <a:rPr lang="en-US" dirty="0" smtClean="0"/>
              <a:t> is an acute infectious process of the bone and bone marrow 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How the pathogen reach the bone ?</a:t>
            </a:r>
          </a:p>
          <a:p>
            <a:pPr>
              <a:buNone/>
            </a:pPr>
            <a:r>
              <a:rPr lang="en-US" dirty="0" smtClean="0"/>
              <a:t>1- </a:t>
            </a:r>
            <a:r>
              <a:rPr lang="en-US" b="1" dirty="0" err="1" smtClean="0"/>
              <a:t>Hematogenous</a:t>
            </a:r>
            <a:r>
              <a:rPr lang="en-US" b="1" dirty="0" smtClean="0"/>
              <a:t> route</a:t>
            </a:r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/>
              <a:t>Contiguous soft tissue focus </a:t>
            </a:r>
            <a:r>
              <a:rPr lang="en-US" dirty="0" smtClean="0"/>
              <a:t>( </a:t>
            </a:r>
            <a:r>
              <a:rPr lang="en-US" sz="1800" dirty="0" smtClean="0"/>
              <a:t>post operative infection, contaminated open fracture, soft tissue infection , puncture wounds)</a:t>
            </a:r>
          </a:p>
          <a:p>
            <a:pPr>
              <a:buNone/>
            </a:pPr>
            <a:r>
              <a:rPr lang="en-US" sz="2400" dirty="0" smtClean="0"/>
              <a:t>3- </a:t>
            </a:r>
            <a:r>
              <a:rPr lang="en-US" sz="2400" b="1" dirty="0" smtClean="0"/>
              <a:t>In association with peripheral vascular disease </a:t>
            </a:r>
            <a:r>
              <a:rPr lang="en-US" sz="1800" dirty="0" smtClean="0"/>
              <a:t>(diabetes mellitus ,severe atherosclerosis, </a:t>
            </a:r>
            <a:r>
              <a:rPr lang="en-US" sz="1800" dirty="0" err="1" smtClean="0"/>
              <a:t>vasculitis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May have a short duration </a:t>
            </a:r>
            <a:r>
              <a:rPr lang="en-US" sz="1800" dirty="0" smtClean="0"/>
              <a:t>( few days for </a:t>
            </a:r>
            <a:r>
              <a:rPr lang="en-US" sz="1800" dirty="0" err="1" smtClean="0"/>
              <a:t>hematogenously</a:t>
            </a:r>
            <a:r>
              <a:rPr lang="en-US" sz="1800" dirty="0" smtClean="0"/>
              <a:t> acquired infection) </a:t>
            </a:r>
            <a:r>
              <a:rPr lang="en-US" sz="2400" dirty="0" smtClean="0">
                <a:solidFill>
                  <a:srgbClr val="002060"/>
                </a:solidFill>
              </a:rPr>
              <a:t>or may last several weeks to months</a:t>
            </a:r>
            <a:r>
              <a:rPr lang="en-US" sz="2400" dirty="0" smtClean="0"/>
              <a:t>( </a:t>
            </a:r>
            <a:r>
              <a:rPr lang="en-US" sz="1800" dirty="0" smtClean="0"/>
              <a:t>if secondary to contiguous focus of infection).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Etiology, Epidemiology &amp; Risk Factors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Primary </a:t>
            </a:r>
            <a:r>
              <a:rPr lang="en-US" b="1" dirty="0" err="1" smtClean="0">
                <a:solidFill>
                  <a:srgbClr val="C00000"/>
                </a:solidFill>
              </a:rPr>
              <a:t>hematogenous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most common in infants &amp; children.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Infants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i="1" dirty="0" err="1" smtClean="0"/>
              <a:t>S.aureus</a:t>
            </a:r>
            <a:r>
              <a:rPr lang="en-US" dirty="0" smtClean="0"/>
              <a:t>, group B streptococci, </a:t>
            </a:r>
            <a:r>
              <a:rPr lang="en-US" i="1" dirty="0" err="1" smtClean="0"/>
              <a:t>E.coli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Children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i="1" dirty="0" err="1" smtClean="0"/>
              <a:t>S.aureu</a:t>
            </a:r>
            <a:r>
              <a:rPr lang="en-US" dirty="0" err="1" smtClean="0"/>
              <a:t>s</a:t>
            </a:r>
            <a:r>
              <a:rPr lang="en-US" dirty="0" smtClean="0"/>
              <a:t>, group A streptococci, </a:t>
            </a:r>
            <a:r>
              <a:rPr lang="en-US" i="1" dirty="0" err="1" smtClean="0"/>
              <a:t>H.influenzae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Site 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/>
              <a:t>Metaphysis</a:t>
            </a:r>
            <a:r>
              <a:rPr lang="en-US" dirty="0" smtClean="0"/>
              <a:t> of long bones ( femur, tibia, </a:t>
            </a:r>
            <a:r>
              <a:rPr lang="en-US" dirty="0" err="1" smtClean="0"/>
              <a:t>humerus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Adults: </a:t>
            </a:r>
            <a:r>
              <a:rPr lang="en-US" dirty="0" err="1" smtClean="0"/>
              <a:t>Hematogenuos</a:t>
            </a:r>
            <a:r>
              <a:rPr lang="en-US" dirty="0" smtClean="0"/>
              <a:t> cases less common, but may occur due to reactivation of a quiescent focus of infection from infancy or childhood. Most cases are due to </a:t>
            </a:r>
            <a:r>
              <a:rPr lang="en-US" i="1" dirty="0" err="1" smtClean="0"/>
              <a:t>S.aureus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 smtClean="0"/>
              <a:t>Septic arthritis common as the  infection begins in </a:t>
            </a:r>
            <a:r>
              <a:rPr lang="en-US" dirty="0" err="1" smtClean="0"/>
              <a:t>diaphysis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Other causes -special clinical situations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Streptococci and anaerobes in fist injuries, diabetic foot and </a:t>
            </a:r>
            <a:r>
              <a:rPr lang="en-US" b="1" dirty="0" err="1" smtClean="0">
                <a:solidFill>
                  <a:srgbClr val="7030A0"/>
                </a:solidFill>
              </a:rPr>
              <a:t>decubitus</a:t>
            </a:r>
            <a:r>
              <a:rPr lang="en-US" b="1" dirty="0" smtClean="0">
                <a:solidFill>
                  <a:srgbClr val="7030A0"/>
                </a:solidFill>
              </a:rPr>
              <a:t> ulcers.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Salmonella</a:t>
            </a:r>
            <a:r>
              <a:rPr lang="en-US" b="1" dirty="0" smtClean="0">
                <a:solidFill>
                  <a:srgbClr val="7030A0"/>
                </a:solidFill>
              </a:rPr>
              <a:t> or </a:t>
            </a:r>
            <a:r>
              <a:rPr lang="en-US" b="1" i="1" dirty="0" smtClean="0">
                <a:solidFill>
                  <a:srgbClr val="7030A0"/>
                </a:solidFill>
              </a:rPr>
              <a:t>Streptococcus 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</a:rPr>
              <a:t>pneumoniae</a:t>
            </a:r>
            <a:r>
              <a:rPr lang="en-US" b="1" dirty="0" smtClean="0">
                <a:solidFill>
                  <a:srgbClr val="7030A0"/>
                </a:solidFill>
              </a:rPr>
              <a:t> in sickle cell patients.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dirty="0" smtClean="0"/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Mycobacterium tuberculosis</a:t>
            </a:r>
            <a:r>
              <a:rPr lang="en-US" b="1" dirty="0" smtClean="0">
                <a:solidFill>
                  <a:srgbClr val="7030A0"/>
                </a:solidFill>
              </a:rPr>
              <a:t> ( MTB) or </a:t>
            </a:r>
            <a:r>
              <a:rPr lang="en-US" b="1" i="1" dirty="0" smtClean="0">
                <a:solidFill>
                  <a:srgbClr val="7030A0"/>
                </a:solidFill>
              </a:rPr>
              <a:t>Mycobacterium  </a:t>
            </a:r>
            <a:r>
              <a:rPr lang="en-US" b="1" i="1" dirty="0" err="1" smtClean="0">
                <a:solidFill>
                  <a:srgbClr val="7030A0"/>
                </a:solidFill>
              </a:rPr>
              <a:t>avium</a:t>
            </a:r>
            <a:r>
              <a:rPr lang="en-US" b="1" i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in AIDS patients.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Blood culture</a:t>
            </a:r>
          </a:p>
          <a:p>
            <a:r>
              <a:rPr lang="en-US" dirty="0" smtClean="0"/>
              <a:t>Blood culture </a:t>
            </a:r>
            <a:r>
              <a:rPr lang="en-US" b="1" dirty="0" smtClean="0"/>
              <a:t>or aspiration </a:t>
            </a:r>
            <a:r>
              <a:rPr lang="en-US" dirty="0" smtClean="0"/>
              <a:t>of overlying abscess if blood cultures are negative.</a:t>
            </a:r>
          </a:p>
          <a:p>
            <a:r>
              <a:rPr lang="en-US" dirty="0" smtClean="0"/>
              <a:t>Leukocytosis ( high WBCs) may or may not occur.</a:t>
            </a:r>
          </a:p>
          <a:p>
            <a:r>
              <a:rPr lang="en-US" dirty="0" smtClean="0"/>
              <a:t>Erythrocyte sedimentation rate ( ESR) elevated or normal.</a:t>
            </a:r>
          </a:p>
          <a:p>
            <a:r>
              <a:rPr lang="en-US" b="1" dirty="0" smtClean="0"/>
              <a:t>Imaging: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X-RAY,  MRI,  CT-SCAN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2850</TotalTime>
  <Words>1468</Words>
  <Application>Microsoft Office PowerPoint</Application>
  <PresentationFormat>On-screen Show (4:3)</PresentationFormat>
  <Paragraphs>154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Microbiology of Bone and Joint Infections (Osteomyelitis &amp; Arthritis)</vt:lpstr>
      <vt:lpstr>Objectives</vt:lpstr>
      <vt:lpstr>PowerPoint Presentation</vt:lpstr>
      <vt:lpstr>Introduction</vt:lpstr>
      <vt:lpstr>PowerPoint Presentation</vt:lpstr>
      <vt:lpstr>Acute Osteomyelitis</vt:lpstr>
      <vt:lpstr> Etiology, Epidemiology &amp; Risk Factors</vt:lpstr>
      <vt:lpstr>Other causes -special clinical situations</vt:lpstr>
      <vt:lpstr>Diagnosis  </vt:lpstr>
      <vt:lpstr>Treatment  </vt:lpstr>
      <vt:lpstr>Chronic Osteomyelitis</vt:lpstr>
      <vt:lpstr>Chronic Osteomyelitis </vt:lpstr>
      <vt:lpstr>Chronic Osteomyelitis</vt:lpstr>
      <vt:lpstr>Diagnosis</vt:lpstr>
      <vt:lpstr> Blood culture &amp; Bone images and cases</vt:lpstr>
      <vt:lpstr>Treatment and Management</vt:lpstr>
      <vt:lpstr>Arthritis</vt:lpstr>
      <vt:lpstr>Arthritis</vt:lpstr>
      <vt:lpstr>Etiology, Epidemiology&amp; Risk factors</vt:lpstr>
      <vt:lpstr>PowerPoint Presentation</vt:lpstr>
      <vt:lpstr>Diagnosis of Infectious Arthritis</vt:lpstr>
      <vt:lpstr>PowerPoint Presentation</vt:lpstr>
      <vt:lpstr>Treatment &amp; Management</vt:lpstr>
      <vt:lpstr>PowerPoint Presentation</vt:lpstr>
      <vt:lpstr>Prognosis &amp; Complications</vt:lpstr>
      <vt:lpstr>Infections of Joint Prosthesis</vt:lpstr>
      <vt:lpstr>Diagnosis of Prosthetic Arthritis</vt:lpstr>
      <vt:lpstr>Treatment &amp;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 and muscle infections</dc:title>
  <dc:creator>Dr.Hannan</dc:creator>
  <cp:lastModifiedBy>DRSUMAILI</cp:lastModifiedBy>
  <cp:revision>276</cp:revision>
  <dcterms:created xsi:type="dcterms:W3CDTF">2010-04-25T08:14:52Z</dcterms:created>
  <dcterms:modified xsi:type="dcterms:W3CDTF">2015-12-22T04:42:42Z</dcterms:modified>
</cp:coreProperties>
</file>