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7" r:id="rId2"/>
    <p:sldId id="260" r:id="rId3"/>
    <p:sldId id="317" r:id="rId4"/>
    <p:sldId id="318" r:id="rId5"/>
    <p:sldId id="319" r:id="rId6"/>
    <p:sldId id="262" r:id="rId7"/>
    <p:sldId id="263" r:id="rId8"/>
    <p:sldId id="264" r:id="rId9"/>
    <p:sldId id="310" r:id="rId10"/>
    <p:sldId id="265" r:id="rId11"/>
    <p:sldId id="273" r:id="rId12"/>
    <p:sldId id="266" r:id="rId13"/>
    <p:sldId id="267" r:id="rId14"/>
    <p:sldId id="268" r:id="rId15"/>
    <p:sldId id="312" r:id="rId16"/>
    <p:sldId id="269" r:id="rId17"/>
    <p:sldId id="270" r:id="rId18"/>
    <p:sldId id="271" r:id="rId19"/>
    <p:sldId id="315" r:id="rId20"/>
    <p:sldId id="320" r:id="rId21"/>
    <p:sldId id="272" r:id="rId22"/>
    <p:sldId id="295" r:id="rId23"/>
    <p:sldId id="321" r:id="rId24"/>
    <p:sldId id="296" r:id="rId25"/>
    <p:sldId id="297" r:id="rId26"/>
    <p:sldId id="298" r:id="rId27"/>
    <p:sldId id="299" r:id="rId28"/>
    <p:sldId id="316" r:id="rId29"/>
    <p:sldId id="301" r:id="rId30"/>
    <p:sldId id="302" r:id="rId31"/>
    <p:sldId id="303" r:id="rId32"/>
    <p:sldId id="304" r:id="rId33"/>
    <p:sldId id="305" r:id="rId34"/>
    <p:sldId id="283" r:id="rId35"/>
    <p:sldId id="284" r:id="rId36"/>
    <p:sldId id="288" r:id="rId37"/>
    <p:sldId id="289" r:id="rId38"/>
    <p:sldId id="290" r:id="rId39"/>
    <p:sldId id="313" r:id="rId40"/>
    <p:sldId id="31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714" autoAdjust="0"/>
  </p:normalViewPr>
  <p:slideViewPr>
    <p:cSldViewPr>
      <p:cViewPr varScale="1">
        <p:scale>
          <a:sx n="118" d="100"/>
          <a:sy n="118" d="100"/>
        </p:scale>
        <p:origin x="-142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4BF484-58D1-488E-92C8-8DA6CC97C12F}" type="datetimeFigureOut">
              <a:rPr lang="en-US" smtClean="0"/>
              <a:pPr/>
              <a:t>11/29/2015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7735D9-9133-4ECC-A0F6-34398984C771}" type="slidenum">
              <a:rPr lang="en-US" smtClean="0"/>
              <a:pPr/>
              <a:t>‹#›</a:t>
            </a:fld>
            <a:endParaRPr lang="en-US"/>
          </a:p>
        </p:txBody>
      </p:sp>
    </p:spTree>
    <p:extLst>
      <p:ext uri="{BB962C8B-B14F-4D97-AF65-F5344CB8AC3E}">
        <p14:creationId xmlns:p14="http://schemas.microsoft.com/office/powerpoint/2010/main" xmlns="" val="1269813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a:t>
            </a:fld>
            <a:endParaRPr lang="en-US"/>
          </a:p>
        </p:txBody>
      </p:sp>
    </p:spTree>
    <p:extLst>
      <p:ext uri="{BB962C8B-B14F-4D97-AF65-F5344CB8AC3E}">
        <p14:creationId xmlns:p14="http://schemas.microsoft.com/office/powerpoint/2010/main" xmlns="" val="3424410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13</a:t>
            </a:fld>
            <a:endParaRPr lang="en-US"/>
          </a:p>
        </p:txBody>
      </p:sp>
    </p:spTree>
    <p:extLst>
      <p:ext uri="{BB962C8B-B14F-4D97-AF65-F5344CB8AC3E}">
        <p14:creationId xmlns:p14="http://schemas.microsoft.com/office/powerpoint/2010/main" xmlns="" val="1518398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14</a:t>
            </a:fld>
            <a:endParaRPr lang="en-US"/>
          </a:p>
        </p:txBody>
      </p:sp>
    </p:spTree>
    <p:extLst>
      <p:ext uri="{BB962C8B-B14F-4D97-AF65-F5344CB8AC3E}">
        <p14:creationId xmlns:p14="http://schemas.microsoft.com/office/powerpoint/2010/main" xmlns="" val="2117682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7735D9-9133-4ECC-A0F6-34398984C771}" type="slidenum">
              <a:rPr lang="en-US" smtClean="0"/>
              <a:pPr/>
              <a:t>15</a:t>
            </a:fld>
            <a:endParaRPr lang="en-US"/>
          </a:p>
        </p:txBody>
      </p:sp>
    </p:spTree>
    <p:extLst>
      <p:ext uri="{BB962C8B-B14F-4D97-AF65-F5344CB8AC3E}">
        <p14:creationId xmlns:p14="http://schemas.microsoft.com/office/powerpoint/2010/main" xmlns="" val="2328111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16</a:t>
            </a:fld>
            <a:endParaRPr lang="en-US"/>
          </a:p>
        </p:txBody>
      </p:sp>
    </p:spTree>
    <p:extLst>
      <p:ext uri="{BB962C8B-B14F-4D97-AF65-F5344CB8AC3E}">
        <p14:creationId xmlns:p14="http://schemas.microsoft.com/office/powerpoint/2010/main" xmlns="" val="2336585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17</a:t>
            </a:fld>
            <a:endParaRPr lang="en-US"/>
          </a:p>
        </p:txBody>
      </p:sp>
    </p:spTree>
    <p:extLst>
      <p:ext uri="{BB962C8B-B14F-4D97-AF65-F5344CB8AC3E}">
        <p14:creationId xmlns:p14="http://schemas.microsoft.com/office/powerpoint/2010/main" xmlns="" val="1644684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18</a:t>
            </a:fld>
            <a:endParaRPr lang="en-US"/>
          </a:p>
        </p:txBody>
      </p:sp>
    </p:spTree>
    <p:extLst>
      <p:ext uri="{BB962C8B-B14F-4D97-AF65-F5344CB8AC3E}">
        <p14:creationId xmlns:p14="http://schemas.microsoft.com/office/powerpoint/2010/main" xmlns="" val="2309593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21</a:t>
            </a:fld>
            <a:endParaRPr lang="en-US"/>
          </a:p>
        </p:txBody>
      </p:sp>
    </p:spTree>
    <p:extLst>
      <p:ext uri="{BB962C8B-B14F-4D97-AF65-F5344CB8AC3E}">
        <p14:creationId xmlns:p14="http://schemas.microsoft.com/office/powerpoint/2010/main" xmlns="" val="10828170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22</a:t>
            </a:fld>
            <a:endParaRPr lang="en-US"/>
          </a:p>
        </p:txBody>
      </p:sp>
    </p:spTree>
    <p:extLst>
      <p:ext uri="{BB962C8B-B14F-4D97-AF65-F5344CB8AC3E}">
        <p14:creationId xmlns:p14="http://schemas.microsoft.com/office/powerpoint/2010/main" xmlns="" val="3206574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23</a:t>
            </a:fld>
            <a:endParaRPr lang="en-US"/>
          </a:p>
        </p:txBody>
      </p:sp>
    </p:spTree>
    <p:extLst>
      <p:ext uri="{BB962C8B-B14F-4D97-AF65-F5344CB8AC3E}">
        <p14:creationId xmlns:p14="http://schemas.microsoft.com/office/powerpoint/2010/main" xmlns="" val="17638248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24</a:t>
            </a:fld>
            <a:endParaRPr lang="en-US"/>
          </a:p>
        </p:txBody>
      </p:sp>
    </p:spTree>
    <p:extLst>
      <p:ext uri="{BB962C8B-B14F-4D97-AF65-F5344CB8AC3E}">
        <p14:creationId xmlns:p14="http://schemas.microsoft.com/office/powerpoint/2010/main" xmlns="" val="2283946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a:t>
            </a:fld>
            <a:endParaRPr lang="en-US"/>
          </a:p>
        </p:txBody>
      </p:sp>
    </p:spTree>
    <p:extLst>
      <p:ext uri="{BB962C8B-B14F-4D97-AF65-F5344CB8AC3E}">
        <p14:creationId xmlns:p14="http://schemas.microsoft.com/office/powerpoint/2010/main" xmlns="" val="2162279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25</a:t>
            </a:fld>
            <a:endParaRPr lang="en-US"/>
          </a:p>
        </p:txBody>
      </p:sp>
    </p:spTree>
    <p:extLst>
      <p:ext uri="{BB962C8B-B14F-4D97-AF65-F5344CB8AC3E}">
        <p14:creationId xmlns:p14="http://schemas.microsoft.com/office/powerpoint/2010/main" xmlns="" val="1724722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26</a:t>
            </a:fld>
            <a:endParaRPr lang="en-US"/>
          </a:p>
        </p:txBody>
      </p:sp>
    </p:spTree>
    <p:extLst>
      <p:ext uri="{BB962C8B-B14F-4D97-AF65-F5344CB8AC3E}">
        <p14:creationId xmlns:p14="http://schemas.microsoft.com/office/powerpoint/2010/main" xmlns="" val="36735016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215148-0F49-453A-8F95-40BCDC5A1E28}" type="slidenum">
              <a:rPr lang="en-US" smtClean="0"/>
              <a:pPr/>
              <a:t>27</a:t>
            </a:fld>
            <a:endParaRPr lang="en-US"/>
          </a:p>
        </p:txBody>
      </p:sp>
    </p:spTree>
    <p:extLst>
      <p:ext uri="{BB962C8B-B14F-4D97-AF65-F5344CB8AC3E}">
        <p14:creationId xmlns:p14="http://schemas.microsoft.com/office/powerpoint/2010/main" xmlns="" val="5815105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29</a:t>
            </a:fld>
            <a:endParaRPr lang="en-US"/>
          </a:p>
        </p:txBody>
      </p:sp>
    </p:spTree>
    <p:extLst>
      <p:ext uri="{BB962C8B-B14F-4D97-AF65-F5344CB8AC3E}">
        <p14:creationId xmlns:p14="http://schemas.microsoft.com/office/powerpoint/2010/main" xmlns="" val="29194631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30</a:t>
            </a:fld>
            <a:endParaRPr lang="en-US"/>
          </a:p>
        </p:txBody>
      </p:sp>
    </p:spTree>
    <p:extLst>
      <p:ext uri="{BB962C8B-B14F-4D97-AF65-F5344CB8AC3E}">
        <p14:creationId xmlns:p14="http://schemas.microsoft.com/office/powerpoint/2010/main" xmlns="" val="8801264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31</a:t>
            </a:fld>
            <a:endParaRPr lang="en-US"/>
          </a:p>
        </p:txBody>
      </p:sp>
    </p:spTree>
    <p:extLst>
      <p:ext uri="{BB962C8B-B14F-4D97-AF65-F5344CB8AC3E}">
        <p14:creationId xmlns:p14="http://schemas.microsoft.com/office/powerpoint/2010/main" xmlns="" val="3000485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32</a:t>
            </a:fld>
            <a:endParaRPr lang="en-US"/>
          </a:p>
        </p:txBody>
      </p:sp>
    </p:spTree>
    <p:extLst>
      <p:ext uri="{BB962C8B-B14F-4D97-AF65-F5344CB8AC3E}">
        <p14:creationId xmlns:p14="http://schemas.microsoft.com/office/powerpoint/2010/main" xmlns="" val="42692208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33</a:t>
            </a:fld>
            <a:endParaRPr lang="en-US"/>
          </a:p>
        </p:txBody>
      </p:sp>
    </p:spTree>
    <p:extLst>
      <p:ext uri="{BB962C8B-B14F-4D97-AF65-F5344CB8AC3E}">
        <p14:creationId xmlns:p14="http://schemas.microsoft.com/office/powerpoint/2010/main" xmlns="" val="38941966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34</a:t>
            </a:fld>
            <a:endParaRPr lang="en-US"/>
          </a:p>
        </p:txBody>
      </p:sp>
    </p:spTree>
    <p:extLst>
      <p:ext uri="{BB962C8B-B14F-4D97-AF65-F5344CB8AC3E}">
        <p14:creationId xmlns:p14="http://schemas.microsoft.com/office/powerpoint/2010/main" xmlns="" val="41650014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35</a:t>
            </a:fld>
            <a:endParaRPr lang="en-US"/>
          </a:p>
        </p:txBody>
      </p:sp>
    </p:spTree>
    <p:extLst>
      <p:ext uri="{BB962C8B-B14F-4D97-AF65-F5344CB8AC3E}">
        <p14:creationId xmlns:p14="http://schemas.microsoft.com/office/powerpoint/2010/main" xmlns="" val="973050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6</a:t>
            </a:fld>
            <a:endParaRPr lang="en-US"/>
          </a:p>
        </p:txBody>
      </p:sp>
    </p:spTree>
    <p:extLst>
      <p:ext uri="{BB962C8B-B14F-4D97-AF65-F5344CB8AC3E}">
        <p14:creationId xmlns:p14="http://schemas.microsoft.com/office/powerpoint/2010/main" xmlns="" val="28028671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36</a:t>
            </a:fld>
            <a:endParaRPr lang="en-US"/>
          </a:p>
        </p:txBody>
      </p:sp>
    </p:spTree>
    <p:extLst>
      <p:ext uri="{BB962C8B-B14F-4D97-AF65-F5344CB8AC3E}">
        <p14:creationId xmlns:p14="http://schemas.microsoft.com/office/powerpoint/2010/main" xmlns="" val="11166555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37</a:t>
            </a:fld>
            <a:endParaRPr lang="en-US"/>
          </a:p>
        </p:txBody>
      </p:sp>
    </p:spTree>
    <p:extLst>
      <p:ext uri="{BB962C8B-B14F-4D97-AF65-F5344CB8AC3E}">
        <p14:creationId xmlns:p14="http://schemas.microsoft.com/office/powerpoint/2010/main" xmlns="" val="41191024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38</a:t>
            </a:fld>
            <a:endParaRPr lang="en-US"/>
          </a:p>
        </p:txBody>
      </p:sp>
    </p:spTree>
    <p:extLst>
      <p:ext uri="{BB962C8B-B14F-4D97-AF65-F5344CB8AC3E}">
        <p14:creationId xmlns:p14="http://schemas.microsoft.com/office/powerpoint/2010/main" xmlns="" val="28250416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39</a:t>
            </a:fld>
            <a:endParaRPr lang="en-US"/>
          </a:p>
        </p:txBody>
      </p:sp>
    </p:spTree>
    <p:extLst>
      <p:ext uri="{BB962C8B-B14F-4D97-AF65-F5344CB8AC3E}">
        <p14:creationId xmlns:p14="http://schemas.microsoft.com/office/powerpoint/2010/main" xmlns="" val="16109055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7735D9-9133-4ECC-A0F6-34398984C771}" type="slidenum">
              <a:rPr lang="en-US" smtClean="0"/>
              <a:pPr/>
              <a:t>40</a:t>
            </a:fld>
            <a:endParaRPr lang="en-US"/>
          </a:p>
        </p:txBody>
      </p:sp>
    </p:spTree>
    <p:extLst>
      <p:ext uri="{BB962C8B-B14F-4D97-AF65-F5344CB8AC3E}">
        <p14:creationId xmlns:p14="http://schemas.microsoft.com/office/powerpoint/2010/main" xmlns="" val="3115894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7</a:t>
            </a:fld>
            <a:endParaRPr lang="en-US"/>
          </a:p>
        </p:txBody>
      </p:sp>
    </p:spTree>
    <p:extLst>
      <p:ext uri="{BB962C8B-B14F-4D97-AF65-F5344CB8AC3E}">
        <p14:creationId xmlns:p14="http://schemas.microsoft.com/office/powerpoint/2010/main" xmlns="" val="1403922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8</a:t>
            </a:fld>
            <a:endParaRPr lang="en-US"/>
          </a:p>
        </p:txBody>
      </p:sp>
    </p:spTree>
    <p:extLst>
      <p:ext uri="{BB962C8B-B14F-4D97-AF65-F5344CB8AC3E}">
        <p14:creationId xmlns:p14="http://schemas.microsoft.com/office/powerpoint/2010/main" xmlns="" val="2637685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9</a:t>
            </a:fld>
            <a:endParaRPr lang="en-US"/>
          </a:p>
        </p:txBody>
      </p:sp>
    </p:spTree>
    <p:extLst>
      <p:ext uri="{BB962C8B-B14F-4D97-AF65-F5344CB8AC3E}">
        <p14:creationId xmlns:p14="http://schemas.microsoft.com/office/powerpoint/2010/main" xmlns="" val="2055306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10</a:t>
            </a:fld>
            <a:endParaRPr lang="en-US"/>
          </a:p>
        </p:txBody>
      </p:sp>
    </p:spTree>
    <p:extLst>
      <p:ext uri="{BB962C8B-B14F-4D97-AF65-F5344CB8AC3E}">
        <p14:creationId xmlns:p14="http://schemas.microsoft.com/office/powerpoint/2010/main" xmlns="" val="1451136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Genetic disorders affecting skeletal muscle include </a:t>
            </a:r>
            <a:r>
              <a:rPr lang="en-US" sz="1200" b="0" i="1" kern="1200" dirty="0" smtClean="0">
                <a:solidFill>
                  <a:schemeClr val="tx1"/>
                </a:solidFill>
                <a:latin typeface="+mn-lt"/>
                <a:ea typeface="+mn-ea"/>
                <a:cs typeface="+mn-cs"/>
              </a:rPr>
              <a:t>muscular dystrophies, congenital muscular dystrophies, and congenital </a:t>
            </a:r>
            <a:r>
              <a:rPr lang="en-US" sz="1200" b="0" i="1" kern="1200" dirty="0" err="1" smtClean="0">
                <a:solidFill>
                  <a:schemeClr val="tx1"/>
                </a:solidFill>
                <a:latin typeface="+mn-lt"/>
                <a:ea typeface="+mn-ea"/>
                <a:cs typeface="+mn-cs"/>
              </a:rPr>
              <a:t>myopathies</a:t>
            </a:r>
            <a:r>
              <a:rPr lang="en-US" sz="1200" b="0" i="1" kern="1200" dirty="0" smtClean="0">
                <a:solidFill>
                  <a:schemeClr val="tx1"/>
                </a:solidFill>
                <a:latin typeface="+mn-lt"/>
                <a:ea typeface="+mn-ea"/>
                <a:cs typeface="+mn-cs"/>
              </a:rPr>
              <a:t>. Muscular dystrophies</a:t>
            </a:r>
            <a:r>
              <a:rPr lang="en-US" sz="1200" b="0" i="0" kern="1200" dirty="0" smtClean="0">
                <a:solidFill>
                  <a:schemeClr val="tx1"/>
                </a:solidFill>
                <a:latin typeface="+mn-lt"/>
                <a:ea typeface="+mn-ea"/>
                <a:cs typeface="+mn-cs"/>
              </a:rPr>
              <a:t> are inherited diseases that result in progressive muscle injury in patients who usually appear normal at birth. </a:t>
            </a:r>
            <a:r>
              <a:rPr lang="en-US" sz="1200" b="0" i="1" kern="1200" dirty="0" smtClean="0">
                <a:solidFill>
                  <a:schemeClr val="tx1"/>
                </a:solidFill>
                <a:latin typeface="+mn-lt"/>
                <a:ea typeface="+mn-ea"/>
                <a:cs typeface="+mn-cs"/>
              </a:rPr>
              <a:t>Congenital muscular dystrophies</a:t>
            </a:r>
            <a:r>
              <a:rPr lang="en-US" sz="1200" b="0" i="0" kern="1200" dirty="0" smtClean="0">
                <a:solidFill>
                  <a:schemeClr val="tx1"/>
                </a:solidFill>
                <a:latin typeface="+mn-lt"/>
                <a:ea typeface="+mn-ea"/>
                <a:cs typeface="+mn-cs"/>
              </a:rPr>
              <a:t> are progressive, early-onset diseases. Some are also associated with central nervous system manifestations. </a:t>
            </a:r>
            <a:r>
              <a:rPr lang="en-US" sz="1200" b="0" i="1" kern="1200" dirty="0" smtClean="0">
                <a:solidFill>
                  <a:schemeClr val="tx1"/>
                </a:solidFill>
                <a:latin typeface="+mn-lt"/>
                <a:ea typeface="+mn-ea"/>
                <a:cs typeface="+mn-cs"/>
              </a:rPr>
              <a:t>Congenital </a:t>
            </a:r>
            <a:r>
              <a:rPr lang="en-US" sz="1200" b="0" i="1" kern="1200" dirty="0" err="1" smtClean="0">
                <a:solidFill>
                  <a:schemeClr val="tx1"/>
                </a:solidFill>
                <a:latin typeface="+mn-lt"/>
                <a:ea typeface="+mn-ea"/>
                <a:cs typeface="+mn-cs"/>
              </a:rPr>
              <a:t>myopathies</a:t>
            </a:r>
            <a:r>
              <a:rPr lang="en-US" sz="1200" b="0" i="0" kern="1200" dirty="0" smtClean="0">
                <a:solidFill>
                  <a:schemeClr val="tx1"/>
                </a:solidFill>
                <a:latin typeface="+mn-lt"/>
                <a:ea typeface="+mn-ea"/>
                <a:cs typeface="+mn-cs"/>
              </a:rPr>
              <a:t> are a heterogeneous group of inherited diseases that often have a </a:t>
            </a:r>
            <a:r>
              <a:rPr lang="en-US" sz="1200" b="0" i="0" kern="1200" dirty="0" err="1" smtClean="0">
                <a:solidFill>
                  <a:schemeClr val="tx1"/>
                </a:solidFill>
                <a:latin typeface="+mn-lt"/>
                <a:ea typeface="+mn-ea"/>
                <a:cs typeface="+mn-cs"/>
              </a:rPr>
              <a:t>perinatal</a:t>
            </a:r>
            <a:r>
              <a:rPr lang="en-US" sz="1200" b="0" i="0" kern="1200" dirty="0" smtClean="0">
                <a:solidFill>
                  <a:schemeClr val="tx1"/>
                </a:solidFill>
                <a:latin typeface="+mn-lt"/>
                <a:ea typeface="+mn-ea"/>
                <a:cs typeface="+mn-cs"/>
              </a:rPr>
              <a:t> or early childhood presentation and result in relatively static deficits.</a:t>
            </a:r>
            <a:endParaRPr lang="en-US" dirty="0"/>
          </a:p>
        </p:txBody>
      </p:sp>
      <p:sp>
        <p:nvSpPr>
          <p:cNvPr id="4" name="Slide Number Placeholder 3"/>
          <p:cNvSpPr>
            <a:spLocks noGrp="1"/>
          </p:cNvSpPr>
          <p:nvPr>
            <p:ph type="sldNum" sz="quarter" idx="10"/>
          </p:nvPr>
        </p:nvSpPr>
        <p:spPr/>
        <p:txBody>
          <a:bodyPr/>
          <a:lstStyle/>
          <a:p>
            <a:fld id="{B7215148-0F49-453A-8F95-40BCDC5A1E28}" type="slidenum">
              <a:rPr lang="en-US" smtClean="0"/>
              <a:pPr/>
              <a:t>11</a:t>
            </a:fld>
            <a:endParaRPr lang="en-US"/>
          </a:p>
        </p:txBody>
      </p:sp>
    </p:spTree>
    <p:extLst>
      <p:ext uri="{BB962C8B-B14F-4D97-AF65-F5344CB8AC3E}">
        <p14:creationId xmlns:p14="http://schemas.microsoft.com/office/powerpoint/2010/main" xmlns="" val="78281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12</a:t>
            </a:fld>
            <a:endParaRPr lang="en-US"/>
          </a:p>
        </p:txBody>
      </p:sp>
    </p:spTree>
    <p:extLst>
      <p:ext uri="{BB962C8B-B14F-4D97-AF65-F5344CB8AC3E}">
        <p14:creationId xmlns:p14="http://schemas.microsoft.com/office/powerpoint/2010/main" xmlns="" val="2122692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375898-511A-4D2A-8CA5-7DCC9F2CD82A}"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375898-511A-4D2A-8CA5-7DCC9F2CD82A}" type="datetimeFigureOut">
              <a:rPr lang="en-US" smtClean="0"/>
              <a:pPr/>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375898-511A-4D2A-8CA5-7DCC9F2CD82A}" type="datetimeFigureOut">
              <a:rPr lang="en-US" smtClean="0"/>
              <a:pPr/>
              <a:t>11/29/2015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375898-511A-4D2A-8CA5-7DCC9F2CD82A}" type="datetimeFigureOut">
              <a:rPr lang="en-US" smtClean="0"/>
              <a:pPr/>
              <a:t>11/29/2015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75898-511A-4D2A-8CA5-7DCC9F2CD82A}" type="datetimeFigureOut">
              <a:rPr lang="en-US" smtClean="0"/>
              <a:pPr/>
              <a:t>11/29/2015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75898-511A-4D2A-8CA5-7DCC9F2CD82A}" type="datetimeFigureOut">
              <a:rPr lang="en-US" smtClean="0"/>
              <a:pPr/>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75898-511A-4D2A-8CA5-7DCC9F2CD82A}" type="datetimeFigureOut">
              <a:rPr lang="en-US" smtClean="0"/>
              <a:pPr/>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75898-511A-4D2A-8CA5-7DCC9F2CD82A}" type="datetimeFigureOut">
              <a:rPr lang="en-US" smtClean="0"/>
              <a:pPr/>
              <a:t>11/29/2015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C07A6-1ADD-4BCC-B1CB-9C073558B61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Myopathies</a:t>
            </a:r>
            <a:endParaRPr lang="en-US" dirty="0"/>
          </a:p>
        </p:txBody>
      </p:sp>
      <p:sp>
        <p:nvSpPr>
          <p:cNvPr id="3" name="Content Placeholder 2"/>
          <p:cNvSpPr>
            <a:spLocks noGrp="1"/>
          </p:cNvSpPr>
          <p:nvPr>
            <p:ph idx="1"/>
          </p:nvPr>
        </p:nvSpPr>
        <p:spPr/>
        <p:txBody>
          <a:bodyPr>
            <a:normAutofit/>
          </a:bodyPr>
          <a:lstStyle/>
          <a:p>
            <a:r>
              <a:rPr lang="en-US" dirty="0" smtClean="0"/>
              <a:t>Diseases that affect skeletal muscle can involve any portion of the motor unit:</a:t>
            </a:r>
          </a:p>
          <a:p>
            <a:pPr lvl="1"/>
            <a:r>
              <a:rPr lang="en-US" dirty="0" smtClean="0"/>
              <a:t>primary disorders of the motor neuron or axon</a:t>
            </a:r>
          </a:p>
          <a:p>
            <a:pPr lvl="1"/>
            <a:r>
              <a:rPr lang="en-US" dirty="0" smtClean="0"/>
              <a:t>abnormalities of the neuromuscular junction</a:t>
            </a:r>
          </a:p>
          <a:p>
            <a:pPr lvl="1"/>
            <a:r>
              <a:rPr lang="en-US" dirty="0" smtClean="0"/>
              <a:t>a wide variety of disorders </a:t>
            </a:r>
            <a:r>
              <a:rPr lang="en-US" u="sng" dirty="0" smtClean="0"/>
              <a:t>primarily</a:t>
            </a:r>
            <a:r>
              <a:rPr lang="en-US" dirty="0" smtClean="0"/>
              <a:t> affecting the skeletal muscle itself (</a:t>
            </a:r>
            <a:r>
              <a:rPr lang="en-US" b="1" i="1" dirty="0" err="1" smtClean="0"/>
              <a:t>myopathies</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err="1" smtClean="0"/>
              <a:t>Myopathies</a:t>
            </a:r>
            <a:endParaRPr lang="en-US" dirty="0"/>
          </a:p>
        </p:txBody>
      </p:sp>
      <p:sp>
        <p:nvSpPr>
          <p:cNvPr id="3" name="Content Placeholder 2"/>
          <p:cNvSpPr>
            <a:spLocks noGrp="1"/>
          </p:cNvSpPr>
          <p:nvPr>
            <p:ph idx="1"/>
          </p:nvPr>
        </p:nvSpPr>
        <p:spPr>
          <a:xfrm>
            <a:off x="457200" y="1066800"/>
            <a:ext cx="8229600" cy="5791200"/>
          </a:xfrm>
        </p:spPr>
        <p:txBody>
          <a:bodyPr>
            <a:normAutofit fontScale="92500"/>
          </a:bodyPr>
          <a:lstStyle/>
          <a:p>
            <a:pPr marL="342900" lvl="1" indent="-342900">
              <a:buFont typeface="Arial" pitchFamily="34" charset="0"/>
              <a:buChar char="•"/>
            </a:pPr>
            <a:r>
              <a:rPr lang="en-US" dirty="0" smtClean="0"/>
              <a:t>skeletal muscle disease can be divided into:</a:t>
            </a:r>
          </a:p>
          <a:p>
            <a:pPr marL="742950" lvl="2" indent="-342900"/>
            <a:r>
              <a:rPr lang="en-US" dirty="0" err="1" smtClean="0"/>
              <a:t>Neurogenic</a:t>
            </a:r>
            <a:r>
              <a:rPr lang="en-US" dirty="0" smtClean="0"/>
              <a:t> </a:t>
            </a:r>
          </a:p>
          <a:p>
            <a:pPr marL="742950" lvl="2" indent="-342900"/>
            <a:r>
              <a:rPr lang="en-US" dirty="0" smtClean="0"/>
              <a:t>Muscular dystrophies</a:t>
            </a:r>
          </a:p>
          <a:p>
            <a:pPr marL="742950" lvl="2" indent="-342900"/>
            <a:r>
              <a:rPr lang="en-US" dirty="0" smtClean="0"/>
              <a:t>Congenital</a:t>
            </a:r>
          </a:p>
          <a:p>
            <a:pPr marL="1200150" lvl="3" indent="-342900"/>
            <a:r>
              <a:rPr lang="en-US" dirty="0"/>
              <a:t>inherited mutations of ion channels</a:t>
            </a:r>
          </a:p>
          <a:p>
            <a:pPr marL="1200150" lvl="3" indent="-342900"/>
            <a:r>
              <a:rPr lang="en-US" dirty="0"/>
              <a:t>inborn errors of metabolism (e.g. glycogen and lipid storage diseases)</a:t>
            </a:r>
          </a:p>
          <a:p>
            <a:pPr marL="1200150" lvl="3" indent="-342900"/>
            <a:r>
              <a:rPr lang="en-US" dirty="0"/>
              <a:t>mitochondrial abnormalities</a:t>
            </a:r>
          </a:p>
          <a:p>
            <a:pPr marL="742950" lvl="2" indent="-342900"/>
            <a:r>
              <a:rPr lang="en-US" smtClean="0"/>
              <a:t>Toxic</a:t>
            </a:r>
            <a:endParaRPr lang="en-US" dirty="0" smtClean="0"/>
          </a:p>
          <a:p>
            <a:pPr marL="1200150" lvl="3" indent="-342900"/>
            <a:r>
              <a:rPr lang="en-US" i="1" dirty="0" err="1"/>
              <a:t>Thyrotoxic</a:t>
            </a:r>
            <a:r>
              <a:rPr lang="en-US" i="1" dirty="0"/>
              <a:t> </a:t>
            </a:r>
            <a:r>
              <a:rPr lang="en-US" i="1" dirty="0" smtClean="0"/>
              <a:t>myopathy</a:t>
            </a:r>
          </a:p>
          <a:p>
            <a:pPr marL="1200150" lvl="3" indent="-342900"/>
            <a:r>
              <a:rPr lang="en-US" i="1" dirty="0"/>
              <a:t>Ethanol </a:t>
            </a:r>
            <a:r>
              <a:rPr lang="en-US" i="1" dirty="0" smtClean="0"/>
              <a:t>myopathy</a:t>
            </a:r>
          </a:p>
          <a:p>
            <a:pPr marL="1200150" lvl="3" indent="-342900"/>
            <a:r>
              <a:rPr lang="en-US" i="1" dirty="0" err="1"/>
              <a:t>Chloroquine</a:t>
            </a:r>
            <a:endParaRPr lang="en-US" dirty="0" smtClean="0"/>
          </a:p>
          <a:p>
            <a:pPr marL="742950" lvl="2" indent="-342900"/>
            <a:r>
              <a:rPr lang="en-US" dirty="0" smtClean="0"/>
              <a:t>Inflammatory </a:t>
            </a:r>
            <a:r>
              <a:rPr lang="en-US" dirty="0" err="1" smtClean="0"/>
              <a:t>myopaties</a:t>
            </a:r>
            <a:endParaRPr lang="en-US" dirty="0" smtClean="0"/>
          </a:p>
          <a:p>
            <a:pPr marL="742950" lvl="2" indent="-342900"/>
            <a:r>
              <a:rPr lang="en-US" dirty="0" smtClean="0"/>
              <a:t>Infectious</a:t>
            </a:r>
          </a:p>
          <a:p>
            <a:pPr marL="742950" lvl="2" indent="-342900"/>
            <a:r>
              <a:rPr lang="en-US" dirty="0" smtClean="0"/>
              <a:t>Disorders of the neuromuscular junction (e.g. myasthenia gravis)</a:t>
            </a:r>
          </a:p>
          <a:p>
            <a:pPr marL="742950" lvl="2" indent="-342900"/>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ATROPHY</a:t>
            </a:r>
            <a:endParaRPr lang="en-US" dirty="0"/>
          </a:p>
        </p:txBody>
      </p:sp>
      <p:sp>
        <p:nvSpPr>
          <p:cNvPr id="3" name="Content Placeholder 2"/>
          <p:cNvSpPr>
            <a:spLocks noGrp="1"/>
          </p:cNvSpPr>
          <p:nvPr>
            <p:ph idx="1"/>
          </p:nvPr>
        </p:nvSpPr>
        <p:spPr/>
        <p:txBody>
          <a:bodyPr>
            <a:normAutofit/>
          </a:bodyPr>
          <a:lstStyle/>
          <a:p>
            <a:r>
              <a:rPr lang="en-US" dirty="0" smtClean="0"/>
              <a:t>A non-specific response  </a:t>
            </a:r>
          </a:p>
          <a:p>
            <a:r>
              <a:rPr lang="en-US" dirty="0" smtClean="0"/>
              <a:t>Characterized by abnormally small </a:t>
            </a:r>
            <a:r>
              <a:rPr lang="en-US" dirty="0" err="1" smtClean="0"/>
              <a:t>myofibers</a:t>
            </a:r>
            <a:endParaRPr lang="en-US" dirty="0" smtClean="0"/>
          </a:p>
          <a:p>
            <a:r>
              <a:rPr lang="en-US" dirty="0" smtClean="0"/>
              <a:t>The type of fibers affected by the atrophy, their distribution in the muscle, and their specific morphology help identify the etiology of the atrophic changes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ATROPHY</a:t>
            </a:r>
            <a:endParaRPr lang="en-US" dirty="0"/>
          </a:p>
        </p:txBody>
      </p:sp>
      <p:sp>
        <p:nvSpPr>
          <p:cNvPr id="3" name="Content Placeholder 2"/>
          <p:cNvSpPr>
            <a:spLocks noGrp="1"/>
          </p:cNvSpPr>
          <p:nvPr>
            <p:ph idx="1"/>
          </p:nvPr>
        </p:nvSpPr>
        <p:spPr/>
        <p:txBody>
          <a:bodyPr>
            <a:normAutofit/>
          </a:bodyPr>
          <a:lstStyle/>
          <a:p>
            <a:r>
              <a:rPr lang="en-US" dirty="0" smtClean="0"/>
              <a:t>Causes:</a:t>
            </a:r>
          </a:p>
          <a:p>
            <a:pPr lvl="1"/>
            <a:r>
              <a:rPr lang="en-US" dirty="0" smtClean="0"/>
              <a:t>Simple disuse, type II fibers</a:t>
            </a:r>
          </a:p>
          <a:p>
            <a:pPr lvl="1"/>
            <a:r>
              <a:rPr lang="en-US" dirty="0" smtClean="0"/>
              <a:t>Exogenous </a:t>
            </a:r>
            <a:r>
              <a:rPr lang="en-US" dirty="0" err="1" smtClean="0"/>
              <a:t>glucocorticoids</a:t>
            </a:r>
            <a:r>
              <a:rPr lang="en-US" dirty="0" smtClean="0"/>
              <a:t> or endogenous </a:t>
            </a:r>
            <a:r>
              <a:rPr lang="en-US" dirty="0" err="1" smtClean="0"/>
              <a:t>hypercortisolism</a:t>
            </a:r>
            <a:r>
              <a:rPr lang="en-US" dirty="0" smtClean="0"/>
              <a:t> (proximal weakness), type II fibers</a:t>
            </a:r>
          </a:p>
          <a:p>
            <a:pPr lvl="1"/>
            <a:r>
              <a:rPr lang="en-US" dirty="0" err="1" smtClean="0"/>
              <a:t>Myopathies</a:t>
            </a:r>
            <a:endParaRPr lang="en-US" dirty="0" smtClean="0"/>
          </a:p>
          <a:p>
            <a:pPr lvl="1"/>
            <a:r>
              <a:rPr lang="en-US" dirty="0" err="1" smtClean="0"/>
              <a:t>Neurogenic</a:t>
            </a:r>
            <a:r>
              <a:rPr lang="en-US" dirty="0" smtClean="0"/>
              <a:t> atrophy</a:t>
            </a:r>
          </a:p>
          <a:p>
            <a:pPr lvl="1">
              <a:buNone/>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3100" dirty="0" err="1" smtClean="0"/>
              <a:t>Neurogenic</a:t>
            </a:r>
            <a:r>
              <a:rPr lang="en-US" sz="3100" dirty="0" smtClean="0"/>
              <a:t> Atrophy</a:t>
            </a:r>
            <a:endParaRPr lang="en-US" dirty="0"/>
          </a:p>
        </p:txBody>
      </p:sp>
      <p:pic>
        <p:nvPicPr>
          <p:cNvPr id="4" name="Content Placeholder 3" descr="fiberType.jpg"/>
          <p:cNvPicPr>
            <a:picLocks noGrp="1" noChangeAspect="1"/>
          </p:cNvPicPr>
          <p:nvPr>
            <p:ph idx="1"/>
          </p:nvPr>
        </p:nvPicPr>
        <p:blipFill>
          <a:blip r:embed="rId3" cstate="print"/>
          <a:stretch>
            <a:fillRect/>
          </a:stretch>
        </p:blipFill>
        <p:spPr>
          <a:xfrm>
            <a:off x="152400" y="1447800"/>
            <a:ext cx="8550974" cy="4331811"/>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3100" dirty="0" err="1" smtClean="0"/>
              <a:t>Neurogenic</a:t>
            </a:r>
            <a:r>
              <a:rPr lang="en-US" sz="3100" dirty="0" smtClean="0"/>
              <a:t> Atrophy</a:t>
            </a:r>
            <a:endParaRPr lang="en-US" dirty="0"/>
          </a:p>
        </p:txBody>
      </p:sp>
      <p:sp>
        <p:nvSpPr>
          <p:cNvPr id="3" name="Content Placeholder 2"/>
          <p:cNvSpPr>
            <a:spLocks noGrp="1"/>
          </p:cNvSpPr>
          <p:nvPr>
            <p:ph idx="1"/>
          </p:nvPr>
        </p:nvSpPr>
        <p:spPr/>
        <p:txBody>
          <a:bodyPr>
            <a:normAutofit/>
          </a:bodyPr>
          <a:lstStyle/>
          <a:p>
            <a:r>
              <a:rPr lang="en-US" dirty="0" smtClean="0"/>
              <a:t>Neurogenic Atrophy : </a:t>
            </a:r>
          </a:p>
          <a:p>
            <a:pPr lvl="1"/>
            <a:r>
              <a:rPr lang="en-US" dirty="0" smtClean="0"/>
              <a:t>Both fiber types</a:t>
            </a:r>
          </a:p>
          <a:p>
            <a:pPr lvl="1"/>
            <a:r>
              <a:rPr lang="en-US" dirty="0" smtClean="0"/>
              <a:t>Clustering of </a:t>
            </a:r>
            <a:r>
              <a:rPr lang="en-US" dirty="0" err="1" smtClean="0"/>
              <a:t>myofibers</a:t>
            </a:r>
            <a:r>
              <a:rPr lang="en-US" dirty="0" smtClean="0"/>
              <a:t> into small </a:t>
            </a:r>
            <a:r>
              <a:rPr lang="en-US" b="1" dirty="0" smtClean="0"/>
              <a:t>groups</a:t>
            </a:r>
          </a:p>
          <a:p>
            <a:pPr lvl="1"/>
            <a:r>
              <a:rPr lang="en-US" dirty="0" smtClean="0"/>
              <a:t>Deprived of their normal enervation, skeletal fibers undergo progressive atrophy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2700" dirty="0" smtClean="0"/>
              <a:t>Neurogenic Atrophy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1"/>
            <a:r>
              <a:rPr lang="en-US" sz="3800" dirty="0" smtClean="0"/>
              <a:t>Loss of a single neuron will affect all muscle fibers in a motor unit, so that the atrophy tends to be scattered over the field</a:t>
            </a:r>
          </a:p>
          <a:p>
            <a:pPr lvl="1"/>
            <a:r>
              <a:rPr lang="en-US" sz="3800" dirty="0" smtClean="0"/>
              <a:t>With re-enervation, adjacent intact neurons engage the neuromuscular junction of the previously de-enervated fibers</a:t>
            </a:r>
            <a:r>
              <a:rPr lang="en-US" sz="3800" dirty="0" smtClean="0">
                <a:sym typeface="Wingdings" pitchFamily="2" charset="2"/>
              </a:rPr>
              <a:t></a:t>
            </a:r>
            <a:r>
              <a:rPr lang="en-US" sz="3800" dirty="0" smtClean="0"/>
              <a:t> new connection is established </a:t>
            </a:r>
            <a:r>
              <a:rPr lang="en-US" sz="3800" dirty="0" smtClean="0">
                <a:sym typeface="Wingdings" pitchFamily="2" charset="2"/>
              </a:rPr>
              <a:t> </a:t>
            </a:r>
            <a:r>
              <a:rPr lang="en-US" sz="3800" dirty="0" smtClean="0"/>
              <a:t>these fibers assume the type of the innervating neuron </a:t>
            </a:r>
            <a:r>
              <a:rPr lang="en-US" sz="3800" dirty="0" smtClean="0">
                <a:sym typeface="Wingdings" pitchFamily="2" charset="2"/>
              </a:rPr>
              <a:t> </a:t>
            </a:r>
            <a:r>
              <a:rPr lang="en-US" sz="3800" dirty="0" smtClean="0"/>
              <a:t>whole groups of fibers can eventually fall under the influence of the same neuron, and become the same fiber type </a:t>
            </a:r>
            <a:r>
              <a:rPr lang="en-US" sz="3800" b="1" dirty="0" smtClean="0"/>
              <a:t>(</a:t>
            </a:r>
            <a:r>
              <a:rPr lang="en-US" sz="3800" b="1" i="1" dirty="0" smtClean="0"/>
              <a:t>fiber type grouping</a:t>
            </a:r>
            <a:r>
              <a:rPr lang="en-US" sz="3800" b="1" dirty="0" smtClean="0"/>
              <a:t>)</a:t>
            </a:r>
            <a:r>
              <a:rPr lang="en-US" sz="3800" dirty="0" smtClean="0"/>
              <a:t> </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3600" dirty="0" err="1" smtClean="0"/>
              <a:t>Neurogenic</a:t>
            </a:r>
            <a:r>
              <a:rPr lang="en-US" sz="3600" dirty="0" smtClean="0"/>
              <a:t> Atrophy</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sz="3200" dirty="0" smtClean="0"/>
              <a:t>In that setting, if the relevant enervating neuron now becomes injured, rather large coalescent groups of fibers are cut off from the </a:t>
            </a:r>
            <a:r>
              <a:rPr lang="en-US" sz="3200" dirty="0" err="1" smtClean="0"/>
              <a:t>trophic</a:t>
            </a:r>
            <a:r>
              <a:rPr lang="en-US" sz="3200" dirty="0" smtClean="0"/>
              <a:t> stimulation and wither away </a:t>
            </a:r>
            <a:r>
              <a:rPr lang="en-US" sz="3200" b="1" dirty="0" smtClean="0"/>
              <a:t>(</a:t>
            </a:r>
            <a:r>
              <a:rPr lang="en-US" sz="3200" b="1" i="1" dirty="0" smtClean="0"/>
              <a:t>grouped atrophy)</a:t>
            </a:r>
            <a:r>
              <a:rPr lang="en-US" sz="3200" b="1" dirty="0" smtClean="0"/>
              <a:t>, </a:t>
            </a:r>
            <a:r>
              <a:rPr lang="en-US" sz="3200" dirty="0" smtClean="0"/>
              <a:t>a hallmark of recurrent </a:t>
            </a:r>
            <a:r>
              <a:rPr lang="en-US" sz="3200" dirty="0" err="1" smtClean="0"/>
              <a:t>neurogenic</a:t>
            </a:r>
            <a:r>
              <a:rPr lang="en-US" sz="3200" dirty="0" smtClean="0"/>
              <a:t> atrophy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Myopathies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ubtitle 2"/>
          <p:cNvSpPr>
            <a:spLocks noGrp="1"/>
          </p:cNvSpPr>
          <p:nvPr>
            <p:ph type="subTitle" idx="1"/>
          </p:nvPr>
        </p:nvSpPr>
        <p:spPr/>
        <p:txBody>
          <a:bodyPr/>
          <a:lstStyle/>
          <a:p>
            <a:r>
              <a:rPr lang="en-US" b="1" dirty="0" smtClean="0"/>
              <a:t>Pathology</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6498" name="Picture 2" descr="http://www.manchesterneurophysio.co.uk/images/endocrine-myopathy.jpg"/>
          <p:cNvPicPr>
            <a:picLocks noChangeAspect="1" noChangeArrowheads="1"/>
          </p:cNvPicPr>
          <p:nvPr/>
        </p:nvPicPr>
        <p:blipFill>
          <a:blip r:embed="rId3" cstate="print"/>
          <a:srcRect/>
          <a:stretch>
            <a:fillRect/>
          </a:stretch>
        </p:blipFill>
        <p:spPr bwMode="auto">
          <a:xfrm>
            <a:off x="3352800" y="2057400"/>
            <a:ext cx="2667000" cy="325040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MUSCULAR DYSTROPHY</a:t>
            </a:r>
            <a:endParaRPr lang="en-US" dirty="0"/>
          </a:p>
        </p:txBody>
      </p:sp>
      <p:sp>
        <p:nvSpPr>
          <p:cNvPr id="3" name="Content Placeholder 2"/>
          <p:cNvSpPr>
            <a:spLocks noGrp="1"/>
          </p:cNvSpPr>
          <p:nvPr>
            <p:ph idx="1"/>
          </p:nvPr>
        </p:nvSpPr>
        <p:spPr/>
        <p:txBody>
          <a:bodyPr>
            <a:normAutofit/>
          </a:bodyPr>
          <a:lstStyle/>
          <a:p>
            <a:r>
              <a:rPr lang="en-US" dirty="0" smtClean="0"/>
              <a:t>A heterogeneous group of inherited disorders </a:t>
            </a:r>
          </a:p>
          <a:p>
            <a:pPr lvl="1"/>
            <a:r>
              <a:rPr lang="en-US" dirty="0" smtClean="0"/>
              <a:t>Often presenting in childhood</a:t>
            </a:r>
          </a:p>
          <a:p>
            <a:pPr lvl="1"/>
            <a:r>
              <a:rPr lang="en-US" dirty="0" smtClean="0"/>
              <a:t>Characterized by progressive degeneration of muscle fibers leading to muscle weakness and wasting</a:t>
            </a:r>
          </a:p>
          <a:p>
            <a:pPr lvl="1"/>
            <a:r>
              <a:rPr lang="en-US" dirty="0" err="1" smtClean="0"/>
              <a:t>Histologically</a:t>
            </a:r>
            <a:r>
              <a:rPr lang="en-US" dirty="0" smtClean="0"/>
              <a:t>, in advanced cases muscle fibers are replaced by fibrofatty tissue</a:t>
            </a:r>
          </a:p>
          <a:p>
            <a:pPr lvl="2"/>
            <a:r>
              <a:rPr lang="en-US" i="1" dirty="0" smtClean="0"/>
              <a:t>This distinguishes dystrophies from </a:t>
            </a:r>
            <a:r>
              <a:rPr lang="en-US" i="1" dirty="0" err="1" smtClean="0"/>
              <a:t>myopathies</a:t>
            </a:r>
            <a:r>
              <a:rPr lang="en-US" i="1" dirty="0" smtClean="0"/>
              <a:t>, which also present with muscle weakness</a:t>
            </a:r>
            <a:endParaRPr lang="en-US"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Dystrophin</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Dystrophin</a:t>
            </a:r>
            <a:r>
              <a:rPr lang="en-US" dirty="0" smtClean="0"/>
              <a:t> is a large protein (427 </a:t>
            </a:r>
            <a:r>
              <a:rPr lang="en-US" dirty="0" err="1" smtClean="0"/>
              <a:t>kD</a:t>
            </a:r>
            <a:r>
              <a:rPr lang="en-US" dirty="0" smtClean="0"/>
              <a:t>) that is expressed in a wide variety of tissues, including muscles of all types, brain, and peripheral nerves</a:t>
            </a:r>
          </a:p>
          <a:p>
            <a:r>
              <a:rPr lang="en-US" dirty="0" err="1" smtClean="0"/>
              <a:t>Dystrophin</a:t>
            </a:r>
            <a:r>
              <a:rPr lang="en-US" dirty="0" smtClean="0"/>
              <a:t> attaches portions of the </a:t>
            </a:r>
            <a:r>
              <a:rPr lang="en-US" dirty="0" err="1" smtClean="0"/>
              <a:t>sarcomere</a:t>
            </a:r>
            <a:r>
              <a:rPr lang="en-US" dirty="0" smtClean="0"/>
              <a:t> to the cell membrane, maintaining the structural and functional integrity of skeletal and cardiac </a:t>
            </a:r>
            <a:r>
              <a:rPr lang="en-US" dirty="0" err="1" smtClean="0"/>
              <a:t>myocytes</a:t>
            </a:r>
            <a:endParaRPr lang="en-US" dirty="0" smtClean="0"/>
          </a:p>
          <a:p>
            <a:r>
              <a:rPr lang="en-US" dirty="0" smtClean="0"/>
              <a:t>The </a:t>
            </a:r>
            <a:r>
              <a:rPr lang="en-US" dirty="0" err="1" smtClean="0"/>
              <a:t>dystrophin</a:t>
            </a:r>
            <a:r>
              <a:rPr lang="en-US" dirty="0" smtClean="0"/>
              <a:t> gene (Xp21) spans (∼1% of the total X chromosome), making it one of the largest in the human genome; its enormous size is a probable explanation for its particular vulnerability to mutation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239000" y="838200"/>
            <a:ext cx="1752600" cy="5287963"/>
          </a:xfrm>
        </p:spPr>
        <p:txBody>
          <a:bodyPr>
            <a:noAutofit/>
          </a:bodyPr>
          <a:lstStyle/>
          <a:p>
            <a:pPr>
              <a:buNone/>
            </a:pPr>
            <a:r>
              <a:rPr lang="en-US" sz="900" b="1" dirty="0" smtClean="0"/>
              <a:t>The</a:t>
            </a:r>
            <a:endParaRPr lang="en-US" sz="900" dirty="0"/>
          </a:p>
        </p:txBody>
      </p:sp>
      <p:pic>
        <p:nvPicPr>
          <p:cNvPr id="5" name="Picture 2"/>
          <p:cNvPicPr>
            <a:picLocks noChangeAspect="1" noChangeArrowheads="1"/>
          </p:cNvPicPr>
          <p:nvPr/>
        </p:nvPicPr>
        <p:blipFill>
          <a:blip r:embed="rId3" cstate="print"/>
          <a:srcRect/>
          <a:stretch>
            <a:fillRect/>
          </a:stretch>
        </p:blipFill>
        <p:spPr bwMode="auto">
          <a:xfrm>
            <a:off x="0" y="0"/>
            <a:ext cx="9144000" cy="661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Duchenne</a:t>
            </a:r>
            <a:r>
              <a:rPr lang="en-US" dirty="0" smtClean="0"/>
              <a:t> and Becker Muscular Dystrophy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X-Linked Muscular Dystrophy </a:t>
            </a:r>
          </a:p>
          <a:p>
            <a:r>
              <a:rPr lang="en-US" dirty="0" smtClean="0"/>
              <a:t>The two most common forms of muscular dystrophy </a:t>
            </a:r>
          </a:p>
          <a:p>
            <a:r>
              <a:rPr lang="en-US" dirty="0" smtClean="0"/>
              <a:t>DMD is the most severe and the most common form of muscular dystrophy, with an incidence of about 1 per 3500 live male births</a:t>
            </a:r>
          </a:p>
          <a:p>
            <a:r>
              <a:rPr lang="en-US" dirty="0" smtClean="0"/>
              <a:t>DMD becomes clinically evident by age of 5, </a:t>
            </a:r>
            <a:r>
              <a:rPr lang="en-US" dirty="0" smtClean="0">
                <a:sym typeface="Wingdings" pitchFamily="2" charset="2"/>
              </a:rPr>
              <a:t></a:t>
            </a:r>
            <a:r>
              <a:rPr lang="en-US" dirty="0" smtClean="0"/>
              <a:t>progressive weakness leading to wheelchair dependence by age 10 to 12 years </a:t>
            </a:r>
            <a:r>
              <a:rPr lang="en-US" dirty="0" smtClean="0">
                <a:sym typeface="Wingdings" pitchFamily="2" charset="2"/>
              </a:rPr>
              <a:t></a:t>
            </a:r>
            <a:r>
              <a:rPr lang="en-US" dirty="0" smtClean="0"/>
              <a:t>death by the early 20s</a:t>
            </a:r>
          </a:p>
          <a:p>
            <a:r>
              <a:rPr lang="en-US" dirty="0" smtClean="0"/>
              <a:t>Although the same gene is involved in both BMD and DMD, BMD is less common and much less severe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uchen.jpg"/>
          <p:cNvPicPr>
            <a:picLocks noGrp="1" noChangeAspect="1"/>
          </p:cNvPicPr>
          <p:nvPr>
            <p:ph idx="1"/>
          </p:nvPr>
        </p:nvPicPr>
        <p:blipFill>
          <a:blip r:embed="rId3" cstate="print"/>
          <a:stretch>
            <a:fillRect/>
          </a:stretch>
        </p:blipFill>
        <p:spPr>
          <a:xfrm>
            <a:off x="2209800" y="1905000"/>
            <a:ext cx="4213860" cy="3663748"/>
          </a:xfrm>
        </p:spPr>
      </p:pic>
      <p:sp>
        <p:nvSpPr>
          <p:cNvPr id="55298" name="AutoShape 2" descr="http://www.carolguze.com/images/Gen_Genetics/dmdboy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Duchenne</a:t>
            </a:r>
            <a:r>
              <a:rPr lang="en-US" dirty="0" smtClean="0"/>
              <a:t> and Becker Muscular Dystrophy</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Morphology: </a:t>
            </a:r>
          </a:p>
          <a:p>
            <a:pPr lvl="1"/>
            <a:r>
              <a:rPr lang="en-US" dirty="0" smtClean="0"/>
              <a:t>The histologic features of DMD and BMD are similar</a:t>
            </a:r>
          </a:p>
          <a:p>
            <a:pPr lvl="1"/>
            <a:r>
              <a:rPr lang="en-US" b="1" dirty="0" smtClean="0"/>
              <a:t>Marked variation in muscle fiber size (atrophy and hypertrophy)</a:t>
            </a:r>
            <a:endParaRPr lang="en-US" dirty="0" smtClean="0"/>
          </a:p>
          <a:p>
            <a:pPr lvl="1"/>
            <a:r>
              <a:rPr lang="en-US" dirty="0" smtClean="0"/>
              <a:t> Range of </a:t>
            </a:r>
            <a:r>
              <a:rPr lang="en-US" b="1" dirty="0" smtClean="0"/>
              <a:t>degenerative changes (fiber necrosis)</a:t>
            </a:r>
            <a:endParaRPr lang="en-US" dirty="0" smtClean="0"/>
          </a:p>
          <a:p>
            <a:pPr lvl="1"/>
            <a:r>
              <a:rPr lang="en-US" b="1" dirty="0" smtClean="0"/>
              <a:t>Regeneration,</a:t>
            </a:r>
            <a:r>
              <a:rPr lang="en-US" dirty="0" smtClean="0"/>
              <a:t> including </a:t>
            </a:r>
            <a:r>
              <a:rPr lang="en-US" dirty="0" err="1" smtClean="0"/>
              <a:t>sarcoplasmic</a:t>
            </a:r>
            <a:r>
              <a:rPr lang="en-US" dirty="0" smtClean="0"/>
              <a:t> </a:t>
            </a:r>
            <a:r>
              <a:rPr lang="en-US" dirty="0" err="1" smtClean="0"/>
              <a:t>basophilia</a:t>
            </a:r>
            <a:r>
              <a:rPr lang="en-US" dirty="0" smtClean="0"/>
              <a:t>, nuclear enlargement, and </a:t>
            </a:r>
            <a:r>
              <a:rPr lang="en-US" dirty="0" err="1" smtClean="0"/>
              <a:t>nucleolar</a:t>
            </a:r>
            <a:r>
              <a:rPr lang="en-US" dirty="0" smtClean="0"/>
              <a:t> prominence</a:t>
            </a:r>
          </a:p>
          <a:p>
            <a:pPr lvl="1"/>
            <a:r>
              <a:rPr lang="en-US" b="1" dirty="0" smtClean="0"/>
              <a:t>Connective tissue is increased</a:t>
            </a:r>
            <a:endParaRPr lang="en-US" dirty="0" smtClean="0"/>
          </a:p>
          <a:p>
            <a:pPr lvl="1"/>
            <a:r>
              <a:rPr lang="en-US" b="1" dirty="0" smtClean="0"/>
              <a:t>Abnormal staining for </a:t>
            </a:r>
            <a:r>
              <a:rPr lang="en-US" b="1" dirty="0" err="1" smtClean="0"/>
              <a:t>dystrophin</a:t>
            </a:r>
            <a:endParaRPr lang="en-US" dirty="0" smtClean="0"/>
          </a:p>
          <a:p>
            <a:pPr lvl="1"/>
            <a:r>
              <a:rPr lang="en-US" dirty="0" smtClean="0"/>
              <a:t>Extensive fiber loss and adipose tissue infiltration</a:t>
            </a:r>
          </a:p>
          <a:p>
            <a:pPr lvl="1"/>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Dystrophin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Deletions appear to represent a large proportion of the genetic abnormalities, with frame shift and point mutations accounting for the rest</a:t>
            </a:r>
          </a:p>
          <a:p>
            <a:r>
              <a:rPr lang="en-US" dirty="0" smtClean="0"/>
              <a:t>Approximately two-thirds of the cases are familial, with the remainder representing new mutations</a:t>
            </a:r>
          </a:p>
          <a:p>
            <a:r>
              <a:rPr lang="en-US" dirty="0" smtClean="0"/>
              <a:t>In affected families, females are carriers; they are clinically asymptomatic but often have elevated serum </a:t>
            </a:r>
            <a:r>
              <a:rPr lang="en-US" dirty="0" err="1" smtClean="0"/>
              <a:t>creatine</a:t>
            </a:r>
            <a:r>
              <a:rPr lang="en-US" dirty="0" smtClean="0"/>
              <a:t> </a:t>
            </a:r>
            <a:r>
              <a:rPr lang="en-US" dirty="0" err="1" smtClean="0"/>
              <a:t>kinase</a:t>
            </a:r>
            <a:r>
              <a:rPr lang="en-US" dirty="0" smtClean="0"/>
              <a:t> and can show mild </a:t>
            </a:r>
            <a:r>
              <a:rPr lang="en-US" dirty="0" err="1" smtClean="0"/>
              <a:t>histologic</a:t>
            </a:r>
            <a:r>
              <a:rPr lang="en-US" dirty="0" smtClean="0"/>
              <a:t> abnormalities on muscle biopsy</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a:t>
            </a:r>
            <a:endParaRPr lang="en-US" dirty="0"/>
          </a:p>
        </p:txBody>
      </p:sp>
      <p:sp>
        <p:nvSpPr>
          <p:cNvPr id="3" name="Content Placeholder 2"/>
          <p:cNvSpPr>
            <a:spLocks noGrp="1"/>
          </p:cNvSpPr>
          <p:nvPr>
            <p:ph idx="1"/>
          </p:nvPr>
        </p:nvSpPr>
        <p:spPr/>
        <p:txBody>
          <a:bodyPr>
            <a:normAutofit/>
          </a:bodyPr>
          <a:lstStyle/>
          <a:p>
            <a:r>
              <a:rPr lang="en-US" dirty="0" smtClean="0"/>
              <a:t>DMD and BMD are caused by abnormalities in the </a:t>
            </a:r>
            <a:r>
              <a:rPr lang="en-US" dirty="0" err="1" smtClean="0"/>
              <a:t>dystrophin</a:t>
            </a:r>
            <a:r>
              <a:rPr lang="en-US" dirty="0" smtClean="0"/>
              <a:t> gene</a:t>
            </a:r>
          </a:p>
          <a:p>
            <a:r>
              <a:rPr lang="en-US" dirty="0" smtClean="0"/>
              <a:t>The role of </a:t>
            </a:r>
            <a:r>
              <a:rPr lang="en-US" dirty="0" err="1" smtClean="0"/>
              <a:t>dystrophin</a:t>
            </a:r>
            <a:r>
              <a:rPr lang="en-US" dirty="0" smtClean="0"/>
              <a:t> in transferring the force of contraction to connective tissue has been proposed as the basis for the </a:t>
            </a:r>
            <a:r>
              <a:rPr lang="en-US" dirty="0" err="1" smtClean="0"/>
              <a:t>myocyte</a:t>
            </a:r>
            <a:r>
              <a:rPr lang="en-US" dirty="0" smtClean="0"/>
              <a:t> degeneration that occurs with </a:t>
            </a:r>
            <a:r>
              <a:rPr lang="en-US" dirty="0" err="1" smtClean="0"/>
              <a:t>dystrophin</a:t>
            </a:r>
            <a:r>
              <a:rPr lang="en-US" dirty="0" smtClean="0"/>
              <a:t> defects, or with changes in other proteins that interact with </a:t>
            </a:r>
            <a:r>
              <a:rPr lang="en-US" dirty="0" err="1" smtClean="0"/>
              <a:t>dystrophin</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smtClean="0"/>
              <a:t>Objectives: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At the end of this lecture, the students should be able to:</a:t>
            </a:r>
          </a:p>
          <a:p>
            <a:endParaRPr lang="en-US" dirty="0" smtClean="0"/>
          </a:p>
          <a:p>
            <a:pPr lvl="0"/>
            <a:r>
              <a:rPr lang="en-US" dirty="0" smtClean="0"/>
              <a:t>Understand the structure of the various types of  muscle fibers.</a:t>
            </a:r>
          </a:p>
          <a:p>
            <a:pPr lvl="0"/>
            <a:r>
              <a:rPr lang="en-US" dirty="0" smtClean="0"/>
              <a:t>Acquire a basic knowledge of the classification of </a:t>
            </a:r>
            <a:r>
              <a:rPr lang="en-US" dirty="0" err="1" smtClean="0"/>
              <a:t>myopathies</a:t>
            </a:r>
            <a:r>
              <a:rPr lang="en-US" dirty="0" smtClean="0"/>
              <a:t> and give  examples of these disorders.</a:t>
            </a:r>
          </a:p>
          <a:p>
            <a:pPr lvl="0"/>
            <a:r>
              <a:rPr lang="en-US" dirty="0" smtClean="0"/>
              <a:t>Understand the meaning of the term muscular dystrophy and have  a basic knowledge of the incidence and </a:t>
            </a:r>
            <a:r>
              <a:rPr lang="en-US" dirty="0" err="1" smtClean="0"/>
              <a:t>clinicopathological</a:t>
            </a:r>
            <a:r>
              <a:rPr lang="en-US" dirty="0" smtClean="0"/>
              <a:t> manifestations of </a:t>
            </a:r>
            <a:r>
              <a:rPr lang="en-US" dirty="0" err="1" smtClean="0"/>
              <a:t>Duchenne's</a:t>
            </a:r>
            <a:r>
              <a:rPr lang="en-US" dirty="0" smtClean="0"/>
              <a:t> and Becker's muscular dystrophies.</a:t>
            </a:r>
          </a:p>
          <a:p>
            <a:pPr lvl="0"/>
            <a:r>
              <a:rPr lang="en-US" dirty="0" smtClean="0"/>
              <a:t>Know the pattern of inheritance of </a:t>
            </a:r>
            <a:r>
              <a:rPr lang="en-US" dirty="0" err="1" smtClean="0"/>
              <a:t>myotonic</a:t>
            </a:r>
            <a:r>
              <a:rPr lang="en-US" dirty="0" smtClean="0"/>
              <a:t> dystrophy and its </a:t>
            </a:r>
            <a:r>
              <a:rPr lang="en-US" dirty="0" err="1" smtClean="0"/>
              <a:t>clinicopathological</a:t>
            </a:r>
            <a:r>
              <a:rPr lang="en-US" dirty="0" smtClean="0"/>
              <a:t> presentations.</a:t>
            </a:r>
          </a:p>
          <a:p>
            <a:pPr>
              <a:buNone/>
            </a:pPr>
            <a:r>
              <a:rPr lang="en-US" dirty="0" smtClean="0"/>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ystrophNorm.jpg"/>
          <p:cNvPicPr>
            <a:picLocks noGrp="1" noChangeAspect="1"/>
          </p:cNvPicPr>
          <p:nvPr>
            <p:ph idx="1"/>
          </p:nvPr>
        </p:nvPicPr>
        <p:blipFill>
          <a:blip r:embed="rId3" cstate="print"/>
          <a:stretch>
            <a:fillRect/>
          </a:stretch>
        </p:blipFill>
        <p:spPr>
          <a:xfrm>
            <a:off x="228600" y="1905000"/>
            <a:ext cx="4343400" cy="3192780"/>
          </a:xfrm>
        </p:spPr>
      </p:pic>
      <p:pic>
        <p:nvPicPr>
          <p:cNvPr id="5" name="Picture 4" descr="dystrophAbnrom.jpg"/>
          <p:cNvPicPr>
            <a:picLocks noChangeAspect="1"/>
          </p:cNvPicPr>
          <p:nvPr/>
        </p:nvPicPr>
        <p:blipFill>
          <a:blip r:embed="rId4" cstate="print">
            <a:lum bright="-40000" contrast="20000"/>
          </a:blip>
          <a:stretch>
            <a:fillRect/>
          </a:stretch>
        </p:blipFill>
        <p:spPr>
          <a:xfrm>
            <a:off x="4724400" y="1905000"/>
            <a:ext cx="4226321" cy="316230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Boys with DMD:</a:t>
            </a:r>
          </a:p>
          <a:p>
            <a:pPr lvl="1"/>
            <a:r>
              <a:rPr lang="en-US" dirty="0" smtClean="0"/>
              <a:t>Normal at birth, and early motor milestones are met on time</a:t>
            </a:r>
          </a:p>
          <a:p>
            <a:pPr lvl="1"/>
            <a:r>
              <a:rPr lang="en-US" dirty="0" smtClean="0"/>
              <a:t>Walking is often delayed</a:t>
            </a:r>
          </a:p>
          <a:p>
            <a:pPr lvl="1"/>
            <a:r>
              <a:rPr lang="en-US" dirty="0" smtClean="0"/>
              <a:t>Weakness begins in the pelvic girdle muscles and then extends to the shoulder girdle</a:t>
            </a:r>
          </a:p>
          <a:p>
            <a:pPr lvl="1"/>
            <a:r>
              <a:rPr lang="en-US" dirty="0" smtClean="0"/>
              <a:t>Enlargement of the calf muscles associated with weakness, a phenomenon termed </a:t>
            </a:r>
            <a:r>
              <a:rPr lang="en-US" i="1" dirty="0" err="1" smtClean="0"/>
              <a:t>pseudohypertrophy</a:t>
            </a:r>
            <a:r>
              <a:rPr lang="en-US" i="1" dirty="0" smtClean="0"/>
              <a:t>,</a:t>
            </a:r>
            <a:r>
              <a:rPr lang="en-US" dirty="0" smtClean="0"/>
              <a:t> is an important clinical finding</a:t>
            </a:r>
          </a:p>
          <a:p>
            <a:pPr lvl="2"/>
            <a:r>
              <a:rPr lang="en-US" dirty="0" smtClean="0"/>
              <a:t>The increased muscle bulk is caused initially by an increase in the size of the muscle fibers and then, as the muscle atrophies, by an increase in fat and connective tissue</a:t>
            </a:r>
          </a:p>
          <a:p>
            <a:pPr lvl="1"/>
            <a:r>
              <a:rPr lang="en-US" dirty="0" smtClean="0"/>
              <a:t>Pathologic changes are also found in the heart, and patients may develop heart failure or arrhythmias</a:t>
            </a:r>
          </a:p>
        </p:txBody>
      </p:sp>
      <p:pic>
        <p:nvPicPr>
          <p:cNvPr id="47106" name="Picture 2" descr="Figure 29. Calf hypertrophy in a boy with Duchenne muscular dystrophy."/>
          <p:cNvPicPr>
            <a:picLocks noChangeAspect="1" noChangeArrowheads="1"/>
          </p:cNvPicPr>
          <p:nvPr/>
        </p:nvPicPr>
        <p:blipFill>
          <a:blip r:embed="rId3" cstate="print"/>
          <a:srcRect/>
          <a:stretch>
            <a:fillRect/>
          </a:stretch>
        </p:blipFill>
        <p:spPr bwMode="auto">
          <a:xfrm>
            <a:off x="1371600" y="457200"/>
            <a:ext cx="923329" cy="8382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a:bodyPr>
          <a:lstStyle/>
          <a:p>
            <a:pPr lvl="1"/>
            <a:r>
              <a:rPr lang="en-US" dirty="0" smtClean="0"/>
              <a:t>Cognitive impairment seems to be a component of the disease and is severe enough in some patients to be considered mental retardation</a:t>
            </a:r>
          </a:p>
          <a:p>
            <a:pPr lvl="1"/>
            <a:r>
              <a:rPr lang="en-US" dirty="0" smtClean="0"/>
              <a:t>Serum </a:t>
            </a:r>
            <a:r>
              <a:rPr lang="en-US" dirty="0" err="1" smtClean="0"/>
              <a:t>creatine</a:t>
            </a:r>
            <a:r>
              <a:rPr lang="en-US" dirty="0" smtClean="0"/>
              <a:t> </a:t>
            </a:r>
            <a:r>
              <a:rPr lang="en-US" dirty="0" err="1" smtClean="0"/>
              <a:t>kinase</a:t>
            </a:r>
            <a:r>
              <a:rPr lang="en-US" dirty="0" smtClean="0"/>
              <a:t> is elevated during the first decade of life but returns to normal in the later stages of the disease, as muscle mass decreases</a:t>
            </a:r>
          </a:p>
          <a:p>
            <a:pPr lvl="1"/>
            <a:r>
              <a:rPr lang="en-US" dirty="0" smtClean="0"/>
              <a:t>Death results from respiratory insufficiency, pulmonary infection, and cardiac </a:t>
            </a:r>
            <a:r>
              <a:rPr lang="en-US" dirty="0" err="1" smtClean="0"/>
              <a:t>decompensation</a:t>
            </a: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BMD</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Boys with BMD develop symptoms at a later age than those with DMD. The onset occurs in later childhood or in adolescence, and it is accompanied by a generally slower and more variable rate of progression</a:t>
            </a:r>
          </a:p>
          <a:p>
            <a:pPr marL="342900" lvl="1" indent="-342900">
              <a:buFont typeface="Arial" pitchFamily="34" charset="0"/>
              <a:buChar char="•"/>
            </a:pPr>
            <a:r>
              <a:rPr lang="en-US" dirty="0" smtClean="0"/>
              <a:t>Although cardiac disease is frequently seen in these patients, many have a nearly normal life span</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Inflammatory </a:t>
            </a:r>
            <a:r>
              <a:rPr lang="en-US" dirty="0" err="1" smtClean="0"/>
              <a:t>Myopathies</a:t>
            </a:r>
            <a:endParaRPr lang="en-US" dirty="0"/>
          </a:p>
        </p:txBody>
      </p:sp>
      <p:sp>
        <p:nvSpPr>
          <p:cNvPr id="3" name="Content Placeholder 2"/>
          <p:cNvSpPr>
            <a:spLocks noGrp="1"/>
          </p:cNvSpPr>
          <p:nvPr>
            <p:ph idx="1"/>
          </p:nvPr>
        </p:nvSpPr>
        <p:spPr/>
        <p:txBody>
          <a:bodyPr>
            <a:normAutofit lnSpcReduction="10000"/>
          </a:bodyPr>
          <a:lstStyle/>
          <a:p>
            <a:r>
              <a:rPr lang="en-US" dirty="0" smtClean="0"/>
              <a:t>Inflammatory </a:t>
            </a:r>
            <a:r>
              <a:rPr lang="en-US" dirty="0" err="1" smtClean="0"/>
              <a:t>myopathies</a:t>
            </a:r>
            <a:r>
              <a:rPr lang="en-US" dirty="0" smtClean="0"/>
              <a:t> make up a heterogeneous group of rare disorders characterized by immune-mediated muscle injury and inflammation</a:t>
            </a:r>
          </a:p>
          <a:p>
            <a:r>
              <a:rPr lang="en-US" dirty="0" smtClean="0"/>
              <a:t>Based on the clinical, morphologic, and immunologic features, three disorders:</a:t>
            </a:r>
          </a:p>
          <a:p>
            <a:pPr lvl="1"/>
            <a:r>
              <a:rPr lang="en-US" i="1" dirty="0" err="1" smtClean="0"/>
              <a:t>Polymyositis</a:t>
            </a:r>
            <a:r>
              <a:rPr lang="en-US" i="1" dirty="0" smtClean="0"/>
              <a:t> </a:t>
            </a:r>
          </a:p>
          <a:p>
            <a:pPr lvl="1"/>
            <a:r>
              <a:rPr lang="en-US" i="1" dirty="0" err="1" smtClean="0"/>
              <a:t>Dermatomyositis</a:t>
            </a:r>
            <a:endParaRPr lang="en-US" i="1" dirty="0" smtClean="0"/>
          </a:p>
          <a:p>
            <a:pPr lvl="1"/>
            <a:r>
              <a:rPr lang="en-US" i="1" dirty="0" smtClean="0"/>
              <a:t>Inclusion body </a:t>
            </a:r>
            <a:r>
              <a:rPr lang="en-US" i="1" dirty="0" err="1" smtClean="0"/>
              <a:t>myositi</a:t>
            </a:r>
            <a:r>
              <a:rPr lang="en-US" dirty="0" err="1" smtClean="0"/>
              <a:t>s</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http://lh4.ggpht.com/_YmfDLUdaIGU/SAFun7jrvsI/AAAAAAAAAK0/3ddD3uTccT0/heliotrope+rash+(Dermatomyositis).jpg"/>
          <p:cNvPicPr>
            <a:picLocks noChangeAspect="1" noChangeArrowheads="1"/>
          </p:cNvPicPr>
          <p:nvPr/>
        </p:nvPicPr>
        <p:blipFill>
          <a:blip r:embed="rId3" cstate="print"/>
          <a:srcRect/>
          <a:stretch>
            <a:fillRect/>
          </a:stretch>
        </p:blipFill>
        <p:spPr bwMode="auto">
          <a:xfrm>
            <a:off x="2057400" y="1905000"/>
            <a:ext cx="2857500" cy="2362200"/>
          </a:xfrm>
          <a:prstGeom prst="rect">
            <a:avLst/>
          </a:prstGeom>
          <a:noFill/>
        </p:spPr>
      </p:pic>
      <p:pic>
        <p:nvPicPr>
          <p:cNvPr id="3076" name="Picture 4" descr="http://www.gardenerspath.com/plantguide/images/heliotrope_lg.jpg"/>
          <p:cNvPicPr>
            <a:picLocks noChangeAspect="1" noChangeArrowheads="1"/>
          </p:cNvPicPr>
          <p:nvPr/>
        </p:nvPicPr>
        <p:blipFill>
          <a:blip r:embed="rId4" cstate="print"/>
          <a:srcRect/>
          <a:stretch>
            <a:fillRect/>
          </a:stretch>
        </p:blipFill>
        <p:spPr bwMode="auto">
          <a:xfrm>
            <a:off x="5791200" y="2133600"/>
            <a:ext cx="2489200" cy="186690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ermatomy.jpg"/>
          <p:cNvPicPr>
            <a:picLocks noGrp="1" noChangeAspect="1"/>
          </p:cNvPicPr>
          <p:nvPr>
            <p:ph idx="1"/>
          </p:nvPr>
        </p:nvPicPr>
        <p:blipFill>
          <a:blip r:embed="rId3" cstate="print"/>
          <a:stretch>
            <a:fillRect/>
          </a:stretch>
        </p:blipFill>
        <p:spPr>
          <a:xfrm>
            <a:off x="1295400" y="838200"/>
            <a:ext cx="6845206" cy="5287963"/>
          </a:xfr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a:bodyPr>
          <a:lstStyle/>
          <a:p>
            <a:r>
              <a:rPr lang="en-US" i="1" dirty="0" smtClean="0"/>
              <a:t>Define </a:t>
            </a:r>
            <a:r>
              <a:rPr lang="en-US" i="1" dirty="0" err="1" smtClean="0"/>
              <a:t>Myotonia</a:t>
            </a:r>
            <a:r>
              <a:rPr lang="en-US" i="1" dirty="0" smtClean="0"/>
              <a:t>?</a:t>
            </a:r>
          </a:p>
          <a:p>
            <a:r>
              <a:rPr lang="en-US" i="1" dirty="0" smtClean="0"/>
              <a:t>What is the inheritance and the mutation pattern that characterize </a:t>
            </a:r>
            <a:r>
              <a:rPr lang="en-US" i="1" dirty="0" err="1" smtClean="0"/>
              <a:t>myotonic</a:t>
            </a:r>
            <a:r>
              <a:rPr lang="en-US" i="1" dirty="0" smtClean="0"/>
              <a:t> dystrophy? </a:t>
            </a:r>
          </a:p>
          <a:p>
            <a:r>
              <a:rPr lang="en-US" dirty="0" smtClean="0"/>
              <a:t>What is the clinical presentation of </a:t>
            </a:r>
            <a:r>
              <a:rPr lang="en-US" dirty="0" err="1" smtClean="0"/>
              <a:t>myotonic</a:t>
            </a:r>
            <a:r>
              <a:rPr lang="en-US" dirty="0" smtClean="0"/>
              <a:t> dystrophy?</a:t>
            </a:r>
          </a:p>
          <a:p>
            <a:endParaRPr lang="en-US" dirty="0" smtClean="0"/>
          </a:p>
          <a:p>
            <a:pPr marL="342900" lvl="2" indent="-342900"/>
            <a:r>
              <a:rPr lang="en-US" dirty="0" smtClean="0"/>
              <a:t>Source: Robbins basic pathology, 9</a:t>
            </a:r>
            <a:r>
              <a:rPr lang="en-US" baseline="30000" dirty="0" smtClean="0"/>
              <a:t>th</a:t>
            </a:r>
            <a:r>
              <a:rPr lang="en-US" dirty="0" smtClean="0"/>
              <a:t> edition</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smtClean="0"/>
              <a:t>Contents:</a:t>
            </a:r>
            <a:endParaRPr lang="en-US"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endParaRPr lang="en-US" sz="3800" dirty="0" smtClean="0"/>
          </a:p>
          <a:p>
            <a:pPr>
              <a:buNone/>
            </a:pPr>
            <a:endParaRPr lang="en-US" sz="3800" dirty="0" smtClean="0"/>
          </a:p>
          <a:p>
            <a:pPr lvl="0"/>
            <a:r>
              <a:rPr lang="en-US" sz="3800" dirty="0" smtClean="0"/>
              <a:t>The definition of motor unit and muscle fiber types.</a:t>
            </a:r>
          </a:p>
          <a:p>
            <a:pPr lvl="0"/>
            <a:r>
              <a:rPr lang="en-US" sz="3800" dirty="0" smtClean="0"/>
              <a:t>Classification of </a:t>
            </a:r>
            <a:r>
              <a:rPr lang="en-US" sz="3800" dirty="0" err="1" smtClean="0"/>
              <a:t>myopathies</a:t>
            </a:r>
            <a:r>
              <a:rPr lang="en-US" sz="3800" dirty="0" smtClean="0"/>
              <a:t>.</a:t>
            </a:r>
          </a:p>
          <a:p>
            <a:pPr lvl="0"/>
            <a:r>
              <a:rPr lang="en-US" sz="3800" dirty="0" smtClean="0"/>
              <a:t>Muscle atrophy, pathological features and causes.</a:t>
            </a:r>
          </a:p>
          <a:p>
            <a:pPr lvl="0"/>
            <a:r>
              <a:rPr lang="en-US" sz="3800" dirty="0" err="1" smtClean="0"/>
              <a:t>Neurogenic</a:t>
            </a:r>
            <a:r>
              <a:rPr lang="en-US" sz="3800" dirty="0" smtClean="0"/>
              <a:t> </a:t>
            </a:r>
            <a:r>
              <a:rPr lang="en-US" sz="3800" dirty="0" err="1" smtClean="0"/>
              <a:t>myopathy</a:t>
            </a:r>
            <a:r>
              <a:rPr lang="en-US" sz="3800" dirty="0" smtClean="0"/>
              <a:t>: definition, causes and pattern of nerve injury.</a:t>
            </a:r>
          </a:p>
          <a:p>
            <a:pPr lvl="0"/>
            <a:r>
              <a:rPr lang="en-US" sz="3800" dirty="0" err="1" smtClean="0"/>
              <a:t>Duchenne</a:t>
            </a:r>
            <a:r>
              <a:rPr lang="en-US" sz="3800" dirty="0" smtClean="0"/>
              <a:t> and Becker Muscular Dystrophy: incidence, </a:t>
            </a:r>
            <a:r>
              <a:rPr lang="en-US" sz="3800" dirty="0" err="1" smtClean="0"/>
              <a:t>Clinicopathological</a:t>
            </a:r>
            <a:r>
              <a:rPr lang="en-US" sz="3800" dirty="0" smtClean="0"/>
              <a:t>  characteristics, with special emphasis on the rule of </a:t>
            </a:r>
            <a:r>
              <a:rPr lang="en-US" sz="3800" dirty="0" err="1" smtClean="0"/>
              <a:t>dystrophin</a:t>
            </a:r>
            <a:r>
              <a:rPr lang="en-US" sz="3800" dirty="0" smtClean="0"/>
              <a:t> protein.</a:t>
            </a:r>
          </a:p>
          <a:p>
            <a:pPr lvl="0"/>
            <a:r>
              <a:rPr lang="en-US" sz="3800" dirty="0" err="1" smtClean="0"/>
              <a:t>Myotonic</a:t>
            </a:r>
            <a:r>
              <a:rPr lang="en-US" sz="3800" dirty="0" smtClean="0"/>
              <a:t> Dystrophy: definition and main </a:t>
            </a:r>
            <a:r>
              <a:rPr lang="en-US" sz="3800" dirty="0" err="1" smtClean="0"/>
              <a:t>Clinicopathological</a:t>
            </a:r>
            <a:r>
              <a:rPr lang="en-US" sz="3800" dirty="0" smtClean="0"/>
              <a:t> features with special emphasis of inheritance pattern.</a:t>
            </a:r>
          </a:p>
          <a:p>
            <a:pPr>
              <a:buNone/>
            </a:pPr>
            <a:r>
              <a:rPr lang="en-US" b="1" u="sng" dirty="0" smtClean="0"/>
              <a:t/>
            </a:r>
            <a:br>
              <a:rPr lang="en-US" b="1" u="sng" dirty="0" smtClean="0"/>
            </a:br>
            <a:r>
              <a:rPr lang="en-US" b="1" dirty="0" smtClean="0"/>
              <a:t> </a:t>
            </a:r>
            <a:endParaRPr lang="en-US" dirty="0" smtClean="0"/>
          </a:p>
          <a:p>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Skeletal muscle </a:t>
            </a:r>
            <a:br>
              <a:rPr lang="en-US" dirty="0" smtClean="0"/>
            </a:br>
            <a:r>
              <a:rPr lang="en-US" dirty="0" smtClean="0"/>
              <a:t>Fiber types</a:t>
            </a:r>
            <a:endParaRPr lang="en-US" dirty="0"/>
          </a:p>
        </p:txBody>
      </p:sp>
      <p:sp>
        <p:nvSpPr>
          <p:cNvPr id="3" name="Content Placeholder 2"/>
          <p:cNvSpPr>
            <a:spLocks noGrp="1"/>
          </p:cNvSpPr>
          <p:nvPr>
            <p:ph idx="1"/>
          </p:nvPr>
        </p:nvSpPr>
        <p:spPr>
          <a:xfrm>
            <a:off x="0" y="1600200"/>
            <a:ext cx="6172200" cy="4525963"/>
          </a:xfrm>
        </p:spPr>
        <p:txBody>
          <a:bodyPr>
            <a:normAutofit fontScale="85000" lnSpcReduction="10000"/>
          </a:bodyPr>
          <a:lstStyle/>
          <a:p>
            <a:r>
              <a:rPr lang="en-US" dirty="0" smtClean="0"/>
              <a:t>Depending on the nature of the </a:t>
            </a:r>
            <a:r>
              <a:rPr lang="en-US" b="1" dirty="0" smtClean="0"/>
              <a:t>nerve fiber </a:t>
            </a:r>
            <a:r>
              <a:rPr lang="en-US" dirty="0" smtClean="0"/>
              <a:t>doing the enervation, the associated skeletal muscle develops into one of two major subpopulations</a:t>
            </a:r>
          </a:p>
          <a:p>
            <a:r>
              <a:rPr lang="en-US" dirty="0" smtClean="0"/>
              <a:t>A single "type I" or "type II" neuron will innervate multiple muscle fibers and these fibers are usually randomly scattered in a "checkerboard pattern" within a circumscribed area within the larger muscle</a:t>
            </a:r>
          </a:p>
          <a:p>
            <a:endParaRPr lang="en-US" dirty="0" smtClean="0"/>
          </a:p>
        </p:txBody>
      </p:sp>
      <p:pic>
        <p:nvPicPr>
          <p:cNvPr id="4" name="Content Placeholder 3" descr="fiberType.jpg"/>
          <p:cNvPicPr>
            <a:picLocks noChangeAspect="1"/>
          </p:cNvPicPr>
          <p:nvPr/>
        </p:nvPicPr>
        <p:blipFill>
          <a:blip r:embed="rId3" cstate="print"/>
          <a:srcRect r="57226" b="24360"/>
          <a:stretch>
            <a:fillRect/>
          </a:stretch>
        </p:blipFill>
        <p:spPr>
          <a:xfrm>
            <a:off x="6172200" y="1904999"/>
            <a:ext cx="2971800" cy="266223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Skeletal muscle </a:t>
            </a:r>
            <a:br>
              <a:rPr lang="en-US" dirty="0" smtClean="0"/>
            </a:br>
            <a:r>
              <a:rPr lang="en-US" dirty="0" smtClean="0"/>
              <a:t>Fiber types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different fibers can be identified using specific staining techniques:</a:t>
            </a:r>
          </a:p>
          <a:p>
            <a:pPr lvl="1"/>
            <a:r>
              <a:rPr lang="en-US" i="1" dirty="0" smtClean="0"/>
              <a:t>type I:</a:t>
            </a:r>
          </a:p>
          <a:p>
            <a:pPr lvl="2"/>
            <a:r>
              <a:rPr lang="en-US" i="1" dirty="0" smtClean="0"/>
              <a:t>"</a:t>
            </a:r>
            <a:r>
              <a:rPr lang="en-US" b="1" i="1" dirty="0" smtClean="0"/>
              <a:t>slow</a:t>
            </a:r>
            <a:r>
              <a:rPr lang="en-US" i="1" dirty="0" smtClean="0"/>
              <a:t> twitch“</a:t>
            </a:r>
            <a:r>
              <a:rPr lang="en-US" dirty="0" smtClean="0"/>
              <a:t> </a:t>
            </a:r>
          </a:p>
          <a:p>
            <a:pPr lvl="2"/>
            <a:r>
              <a:rPr lang="en-US" dirty="0" smtClean="0"/>
              <a:t>more dependent on </a:t>
            </a:r>
            <a:r>
              <a:rPr lang="en-US" b="1" i="1" dirty="0" smtClean="0"/>
              <a:t>fat</a:t>
            </a:r>
            <a:r>
              <a:rPr lang="en-US" dirty="0" smtClean="0"/>
              <a:t> catabolism for energy through mitochondrial </a:t>
            </a:r>
            <a:r>
              <a:rPr lang="en-US" i="1" dirty="0" smtClean="0"/>
              <a:t>ox</a:t>
            </a:r>
            <a:r>
              <a:rPr lang="en-US" dirty="0" smtClean="0"/>
              <a:t>idative </a:t>
            </a:r>
            <a:r>
              <a:rPr lang="en-US" dirty="0" err="1" smtClean="0"/>
              <a:t>phosphorylation</a:t>
            </a:r>
            <a:endParaRPr lang="en-US" dirty="0" smtClean="0"/>
          </a:p>
          <a:p>
            <a:pPr lvl="2"/>
            <a:r>
              <a:rPr lang="en-US" b="1" i="1" dirty="0" smtClean="0"/>
              <a:t>red</a:t>
            </a:r>
            <a:r>
              <a:rPr lang="en-US" i="1" dirty="0" smtClean="0"/>
              <a:t>,</a:t>
            </a:r>
            <a:r>
              <a:rPr lang="en-US" dirty="0" smtClean="0"/>
              <a:t> refers to this being the dark (red) meat on birds where fiber type grouping in different muscles (e.g., thigh </a:t>
            </a:r>
            <a:r>
              <a:rPr lang="en-US" i="1" dirty="0" smtClean="0"/>
              <a:t>vs.</a:t>
            </a:r>
            <a:r>
              <a:rPr lang="en-US" dirty="0" smtClean="0"/>
              <a:t> breast meat) is quite pronounced</a:t>
            </a:r>
          </a:p>
          <a:p>
            <a:pPr lvl="1"/>
            <a:r>
              <a:rPr lang="en-US" i="1" dirty="0" smtClean="0"/>
              <a:t>type II:</a:t>
            </a:r>
          </a:p>
          <a:p>
            <a:pPr lvl="2"/>
            <a:r>
              <a:rPr lang="en-US" i="1" dirty="0" smtClean="0"/>
              <a:t>"</a:t>
            </a:r>
            <a:r>
              <a:rPr lang="en-US" b="1" i="1" dirty="0" smtClean="0"/>
              <a:t>fast</a:t>
            </a:r>
            <a:r>
              <a:rPr lang="en-US" i="1" dirty="0" smtClean="0"/>
              <a:t> twitch“</a:t>
            </a:r>
          </a:p>
          <a:p>
            <a:pPr lvl="2"/>
            <a:r>
              <a:rPr lang="en-US" dirty="0" smtClean="0"/>
              <a:t>more dependent on </a:t>
            </a:r>
            <a:r>
              <a:rPr lang="en-US" b="1" i="1" dirty="0" smtClean="0"/>
              <a:t>glycogen</a:t>
            </a:r>
            <a:r>
              <a:rPr lang="en-US" i="1" dirty="0" smtClean="0"/>
              <a:t> </a:t>
            </a:r>
            <a:r>
              <a:rPr lang="en-US" dirty="0" smtClean="0"/>
              <a:t>catabolism for energy through </a:t>
            </a:r>
            <a:r>
              <a:rPr lang="en-US" dirty="0" err="1" smtClean="0"/>
              <a:t>glycolysis</a:t>
            </a:r>
            <a:endParaRPr lang="en-US" dirty="0" smtClean="0"/>
          </a:p>
          <a:p>
            <a:pPr lvl="2"/>
            <a:r>
              <a:rPr lang="en-US" b="1" dirty="0" smtClean="0"/>
              <a:t>white</a:t>
            </a:r>
          </a:p>
          <a:p>
            <a:pPr lvl="2"/>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MYOPATHY</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err="1" smtClean="0"/>
              <a:t>Myopathy</a:t>
            </a:r>
            <a:r>
              <a:rPr lang="en-US" dirty="0" smtClean="0"/>
              <a:t> as a term may encompasses a heterogeneous group of disorders, both morphologically and clinically </a:t>
            </a:r>
          </a:p>
          <a:p>
            <a:r>
              <a:rPr lang="en-US" dirty="0" smtClean="0"/>
              <a:t>Recognition of these disorders is important for genetic counseling or appropriate treatment of acquired disease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1390</Words>
  <Application>Microsoft Office PowerPoint</Application>
  <PresentationFormat>On-screen Show (4:3)</PresentationFormat>
  <Paragraphs>173</Paragraphs>
  <Slides>40</Slides>
  <Notes>34</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Slide 1</vt:lpstr>
      <vt:lpstr>Myopathies</vt:lpstr>
      <vt:lpstr>Objectives:  </vt:lpstr>
      <vt:lpstr>Contents:</vt:lpstr>
      <vt:lpstr>Slide 5</vt:lpstr>
      <vt:lpstr>Skeletal muscle  Fiber types</vt:lpstr>
      <vt:lpstr>Skeletal muscle  Fiber types</vt:lpstr>
      <vt:lpstr>Slide 8</vt:lpstr>
      <vt:lpstr>MYOPATHY </vt:lpstr>
      <vt:lpstr>Myopathies</vt:lpstr>
      <vt:lpstr>Myopathies</vt:lpstr>
      <vt:lpstr>Slide 12</vt:lpstr>
      <vt:lpstr>MUSCLE ATROPHY</vt:lpstr>
      <vt:lpstr>MUSCLE ATROPHY</vt:lpstr>
      <vt:lpstr>Slide 15</vt:lpstr>
      <vt:lpstr>MUSCLE ATROPHY Neurogenic Atrophy</vt:lpstr>
      <vt:lpstr>MUSCLE ATROPHY Neurogenic Atrophy</vt:lpstr>
      <vt:lpstr>MUSCLE ATROPHY Neurogenic Atrophy  </vt:lpstr>
      <vt:lpstr>MUSCLE ATROPHY Neurogenic Atrophy</vt:lpstr>
      <vt:lpstr>Slide 20</vt:lpstr>
      <vt:lpstr>Slide 21</vt:lpstr>
      <vt:lpstr>MUSCULAR DYSTROPHY</vt:lpstr>
      <vt:lpstr>Dystrophin</vt:lpstr>
      <vt:lpstr>Slide 24</vt:lpstr>
      <vt:lpstr>Duchenne and Becker Muscular Dystrophy</vt:lpstr>
      <vt:lpstr>Slide 26</vt:lpstr>
      <vt:lpstr>Duchenne and Becker Muscular Dystrophy</vt:lpstr>
      <vt:lpstr>Dystrophin</vt:lpstr>
      <vt:lpstr>Pathogenesis</vt:lpstr>
      <vt:lpstr>Slide 30</vt:lpstr>
      <vt:lpstr>Clinical Features</vt:lpstr>
      <vt:lpstr>Clinical Features</vt:lpstr>
      <vt:lpstr>BMD</vt:lpstr>
      <vt:lpstr>Slide 34</vt:lpstr>
      <vt:lpstr>Inflammatory Myopathies</vt:lpstr>
      <vt:lpstr>Slide 36</vt:lpstr>
      <vt:lpstr>Slide 37</vt:lpstr>
      <vt:lpstr>Slide 38</vt:lpstr>
      <vt:lpstr>Homework</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HISHAM</cp:lastModifiedBy>
  <cp:revision>34</cp:revision>
  <dcterms:created xsi:type="dcterms:W3CDTF">2011-01-15T20:35:59Z</dcterms:created>
  <dcterms:modified xsi:type="dcterms:W3CDTF">2015-11-29T17:11:33Z</dcterms:modified>
</cp:coreProperties>
</file>