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8" r:id="rId2"/>
    <p:sldId id="299" r:id="rId3"/>
    <p:sldId id="256" r:id="rId4"/>
    <p:sldId id="261" r:id="rId5"/>
    <p:sldId id="257" r:id="rId6"/>
    <p:sldId id="258" r:id="rId7"/>
    <p:sldId id="259" r:id="rId8"/>
    <p:sldId id="289" r:id="rId9"/>
    <p:sldId id="290" r:id="rId10"/>
    <p:sldId id="260" r:id="rId11"/>
    <p:sldId id="291" r:id="rId12"/>
    <p:sldId id="262" r:id="rId13"/>
    <p:sldId id="263" r:id="rId14"/>
    <p:sldId id="292" r:id="rId15"/>
    <p:sldId id="264" r:id="rId16"/>
    <p:sldId id="293" r:id="rId17"/>
    <p:sldId id="305" r:id="rId18"/>
    <p:sldId id="306" r:id="rId19"/>
    <p:sldId id="307" r:id="rId20"/>
    <p:sldId id="308" r:id="rId21"/>
    <p:sldId id="309" r:id="rId22"/>
    <p:sldId id="300" r:id="rId23"/>
    <p:sldId id="301" r:id="rId24"/>
    <p:sldId id="302" r:id="rId25"/>
    <p:sldId id="303" r:id="rId26"/>
    <p:sldId id="30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5E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0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7A6AE-0DB9-4009-BBB9-CAB2B661F37A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25421-35C2-40B7-A715-D2680E6FC5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SA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SA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SA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SA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SA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6604-56F0-43B4-BAD7-ACA5C2C137C7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F4AAA-1EDC-4C8D-8E41-9A751EEAEE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6604-56F0-43B4-BAD7-ACA5C2C137C7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F4AAA-1EDC-4C8D-8E41-9A751EEAEE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6604-56F0-43B4-BAD7-ACA5C2C137C7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F4AAA-1EDC-4C8D-8E41-9A751EEAEE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4F46B-50D1-4D6F-9DBA-6074A1C9E61A}" type="datetimeFigureOut">
              <a:rPr lang="en-US"/>
              <a:pPr>
                <a:defRPr/>
              </a:pPr>
              <a:t>12/7/2015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FA43F-B62C-44D9-BAE9-3EAA29D79893}" type="slidenum">
              <a:rPr lang="ar-EG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6604-56F0-43B4-BAD7-ACA5C2C137C7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F4AAA-1EDC-4C8D-8E41-9A751EEAEE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6604-56F0-43B4-BAD7-ACA5C2C137C7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F4AAA-1EDC-4C8D-8E41-9A751EEAEE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6604-56F0-43B4-BAD7-ACA5C2C137C7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F4AAA-1EDC-4C8D-8E41-9A751EEAEE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6604-56F0-43B4-BAD7-ACA5C2C137C7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F4AAA-1EDC-4C8D-8E41-9A751EEAEE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6604-56F0-43B4-BAD7-ACA5C2C137C7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F4AAA-1EDC-4C8D-8E41-9A751EEAEE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6604-56F0-43B4-BAD7-ACA5C2C137C7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F4AAA-1EDC-4C8D-8E41-9A751EEAEE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6604-56F0-43B4-BAD7-ACA5C2C137C7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F4AAA-1EDC-4C8D-8E41-9A751EEAEE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6604-56F0-43B4-BAD7-ACA5C2C137C7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F4AAA-1EDC-4C8D-8E41-9A751EEAEE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B6604-56F0-43B4-BAD7-ACA5C2C137C7}" type="datetimeFigureOut">
              <a:rPr lang="en-US" smtClean="0"/>
              <a:pPr/>
              <a:t>12/7/2015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F4AAA-1EDC-4C8D-8E41-9A751EEAEE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6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eg/url?sa=i&amp;rct=j&amp;q=&amp;esrc=s&amp;source=images&amp;cd=&amp;cad=rja&amp;uact=8&amp;ved=0ahUKEwir6cvVrabJAhWKORoKHWOHD6oQjRwIBw&amp;url=http://amoderm.com/reasons-why-botox-dysport-do-not-work/&amp;psig=AFQjCNGysh3AHazOpXiA3LVVETqxyRlz9g&amp;ust=1448361336307995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eg/url?sa=i&amp;rct=j&amp;q=&amp;esrc=s&amp;source=images&amp;cd=&amp;cad=rja&amp;uact=8&amp;ved=0ahUKEwjZn_eT7ajJAhXJuRQKHanmBJsQjRwIBw&amp;url=http://humorf1.info/impaired-drainage-of-aqueous-humor/&amp;psig=AFQjCNH4oSLmseIXBTvrTrT9xgDS7QCxcg&amp;ust=1448447114548404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hyperlink" Target="http://www.google.com.eg/url?sa=i&amp;rct=j&amp;q=&amp;esrc=s&amp;source=images&amp;cd=&amp;cad=rja&amp;uact=8&amp;ved=0ahUKEwiKn-uSwsbJAhUJPhQKHbE-DVYQjRwIBw&amp;url=http://www.eyecarespecialists.net/glaucoma.html&amp;bvm=bv.108538919,d.d24&amp;psig=AFQjCNGpcIC2d5qQvKFbNOcwT17TMWTENQ&amp;ust=1449466547212300" TargetMode="Externa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carolinaeyecenter.blogspot.com/2012/05/glaucoma-therapy-selective-laser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hyperlink" Target="http://www.bpac.org.nz/BPJ/2014/March/glaucoma.aspx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hyperlink" Target="http://www.google.com.eg/url?sa=i&amp;rct=j&amp;q=&amp;esrc=s&amp;source=images&amp;cd=&amp;cad=rja&amp;uact=8&amp;ved=0ahUKEwiV0pC5_arJAhVM2xoKHWWvCDQQjRwIBw&amp;url=http://www.mun.ca/biology/desmid/brian/BIOL2060/BIOL2060-14/CB14.html&amp;psig=AFQjCNFi_OTm6Fnm1jNFpijoRDALR9699A&amp;ust=1448520480742900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eg/url?sa=i&amp;rct=j&amp;q=&amp;esrc=s&amp;source=images&amp;cd=&amp;cad=rja&amp;uact=8&amp;ved=0ahUKEwju8KOx1KjJAhXEPBQKHXUQCfUQjRwIBw&amp;url=https://en.wikipedia.org/wiki/Quaternary_ammonium_cation&amp;psig=AFQjCNEYfWiuQhzmj_yo3WxwC6Rbk3mxgw&amp;ust=1448440717083008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hyperlink" Target="http://www.google.com.eg/url?sa=i&amp;rct=j&amp;q=&amp;esrc=s&amp;source=images&amp;cd=&amp;cad=rja&amp;uact=8&amp;ved=0ahUKEwiZnsXq1KjJAhWFwBQKHX7OAvMQjRwIBw&amp;url=http://www.ochempal.org/index.php/alphabetical/s-t/tertiary-amine/&amp;psig=AFQjCNEjg9bC2Rdw-IOuLLDYT2HTIv_eDg&amp;ust=1448440849823072" TargetMode="Externa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google.com.eg/url?sa=i&amp;rct=j&amp;q=&amp;esrc=s&amp;source=images&amp;cd=&amp;cad=rja&amp;uact=8&amp;ved=0ahUKEwi9g47U06jJAhUEwBQKHZhjAdAQjRwIBw&amp;url=http://drugsaffectingstm.wikispaces.com/Neurotransmitters+Involved+in+Short+Term+Memory&amp;psig=AFQjCNGdWqnZL6C5HjFL-My_lKimfv0DKQ&amp;ust=1448440507951917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gif"/><Relationship Id="rId4" Type="http://schemas.openxmlformats.org/officeDocument/2006/relationships/hyperlink" Target="http://upload.wikimedia.org/wikipedia/commons/a/a3/Eye_dilate.gi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upload.wikimedia.org/wikipedia/commons/8/81/Focus_in_an_eye.sv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257800" y="1143000"/>
            <a:ext cx="3676650" cy="2665413"/>
          </a:xfrm>
          <a:prstGeom prst="rect">
            <a:avLst/>
          </a:prstGeom>
          <a:noFill/>
          <a:ln/>
        </p:spPr>
      </p:pic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292725" y="4005263"/>
            <a:ext cx="3671888" cy="2700337"/>
          </a:xfrm>
          <a:prstGeom prst="rect">
            <a:avLst/>
          </a:prstGeom>
          <a:noFill/>
          <a:ln/>
        </p:spPr>
      </p:pic>
      <p:sp>
        <p:nvSpPr>
          <p:cNvPr id="7" name="TextBox 6"/>
          <p:cNvSpPr txBox="1"/>
          <p:nvPr/>
        </p:nvSpPr>
        <p:spPr>
          <a:xfrm>
            <a:off x="304800" y="2667000"/>
            <a:ext cx="33528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4145E9"/>
                </a:solidFill>
              </a:rPr>
              <a:t>What is </a:t>
            </a:r>
            <a:r>
              <a:rPr lang="en-US" sz="2800" dirty="0" err="1" smtClean="0">
                <a:solidFill>
                  <a:srgbClr val="4145E9"/>
                </a:solidFill>
              </a:rPr>
              <a:t>botox</a:t>
            </a:r>
            <a:r>
              <a:rPr lang="en-US" sz="2800" dirty="0" smtClean="0">
                <a:solidFill>
                  <a:srgbClr val="4145E9"/>
                </a:solidFill>
              </a:rPr>
              <a:t>?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4419600"/>
            <a:ext cx="38862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4145E9"/>
                </a:solidFill>
              </a:rPr>
              <a:t>A toxin produced by </a:t>
            </a:r>
            <a:r>
              <a:rPr lang="en-US" sz="2800" i="1" dirty="0" smtClean="0">
                <a:solidFill>
                  <a:srgbClr val="4145E9"/>
                </a:solidFill>
              </a:rPr>
              <a:t>Clostridium </a:t>
            </a:r>
            <a:r>
              <a:rPr lang="en-US" sz="2800" i="1" dirty="0" err="1" smtClean="0">
                <a:solidFill>
                  <a:srgbClr val="4145E9"/>
                </a:solidFill>
              </a:rPr>
              <a:t>botulinum</a:t>
            </a:r>
            <a:endParaRPr lang="en-US" sz="2800" i="1" dirty="0">
              <a:solidFill>
                <a:srgbClr val="4145E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3505200"/>
            <a:ext cx="32766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4145E9"/>
                </a:solidFill>
              </a:rPr>
              <a:t>Botulinum</a:t>
            </a:r>
            <a:r>
              <a:rPr lang="en-US" sz="2800" dirty="0" smtClean="0">
                <a:solidFill>
                  <a:srgbClr val="4145E9"/>
                </a:solidFill>
              </a:rPr>
              <a:t> toxin</a:t>
            </a:r>
            <a:endParaRPr lang="en-US" sz="2800" dirty="0">
              <a:solidFill>
                <a:srgbClr val="4145E9"/>
              </a:solidFill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1828800"/>
            <a:ext cx="38862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1828801"/>
            <a:ext cx="37814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143000" y="152400"/>
            <a:ext cx="51816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4145E9"/>
                </a:solidFill>
                <a:latin typeface="Algerian" pitchFamily="82" charset="0"/>
              </a:rPr>
              <a:t>Direct </a:t>
            </a:r>
            <a:r>
              <a:rPr lang="en-US" sz="3200" dirty="0" err="1" smtClean="0">
                <a:solidFill>
                  <a:srgbClr val="4145E9"/>
                </a:solidFill>
                <a:latin typeface="Algerian" pitchFamily="82" charset="0"/>
              </a:rPr>
              <a:t>Cholinomimetics</a:t>
            </a:r>
            <a:endParaRPr lang="en-US" sz="3200" dirty="0">
              <a:solidFill>
                <a:srgbClr val="4145E9"/>
              </a:solidFill>
              <a:latin typeface="Algerian" pitchFamily="82" charset="0"/>
            </a:endParaRPr>
          </a:p>
        </p:txBody>
      </p:sp>
      <p:pic>
        <p:nvPicPr>
          <p:cNvPr id="22530" name="Picture 2" descr="http://amoderm.com/welcome/wp-content/uploads/2013/11/HowBotoxWorks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53000" y="1828800"/>
            <a:ext cx="4038600" cy="2952751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81000" y="2057400"/>
            <a:ext cx="33528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4145E9"/>
                </a:solidFill>
              </a:rPr>
              <a:t>Muscarine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000" y="1371600"/>
            <a:ext cx="33528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solidFill>
                  <a:srgbClr val="4145E9"/>
                </a:solidFill>
              </a:rPr>
              <a:t>Amanita </a:t>
            </a:r>
            <a:r>
              <a:rPr lang="en-US" sz="2800" i="1" dirty="0" err="1" smtClean="0">
                <a:solidFill>
                  <a:srgbClr val="4145E9"/>
                </a:solidFill>
              </a:rPr>
              <a:t>muscaria</a:t>
            </a:r>
            <a:endParaRPr lang="en-US" sz="2800" i="1" dirty="0">
              <a:solidFill>
                <a:srgbClr val="4145E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4" grpId="0" animBg="1"/>
      <p:bldP spid="14" grpId="1" animBg="1"/>
      <p:bldP spid="15" grpId="0" animBg="1"/>
      <p:bldP spid="1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52400" y="3962400"/>
            <a:ext cx="4724400" cy="2677656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ym typeface="Symbol" pitchFamily="18" charset="2"/>
              </a:rPr>
              <a:t>In some people drainage of aqueous </a:t>
            </a:r>
            <a:r>
              <a:rPr lang="en-US" sz="2800" dirty="0" err="1" smtClean="0">
                <a:sym typeface="Symbol" pitchFamily="18" charset="2"/>
              </a:rPr>
              <a:t>humour</a:t>
            </a:r>
            <a:r>
              <a:rPr lang="en-US" sz="2800" dirty="0" smtClean="0">
                <a:sym typeface="Symbol" pitchFamily="18" charset="2"/>
              </a:rPr>
              <a:t> is impeded  when the </a:t>
            </a:r>
            <a:r>
              <a:rPr lang="en-US" sz="2800" b="1" dirty="0" smtClean="0">
                <a:solidFill>
                  <a:schemeClr val="accent2"/>
                </a:solidFill>
                <a:sym typeface="Symbol" pitchFamily="18" charset="2"/>
              </a:rPr>
              <a:t>iris is dilated</a:t>
            </a:r>
            <a:r>
              <a:rPr lang="en-US" sz="2800" dirty="0" smtClean="0">
                <a:sym typeface="Symbol" pitchFamily="18" charset="2"/>
              </a:rPr>
              <a:t>  folding of the iris tissue occludes the drainage angle </a:t>
            </a:r>
            <a:r>
              <a:rPr lang="en-US" sz="2800" b="1" dirty="0" smtClean="0">
                <a:solidFill>
                  <a:srgbClr val="FF0000"/>
                </a:solidFill>
                <a:sym typeface="Symbol" pitchFamily="18" charset="2"/>
              </a:rPr>
              <a:t>intraocular pressure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1600" y="533400"/>
            <a:ext cx="60960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kern="10" dirty="0" err="1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Pharmacodynamic</a:t>
            </a:r>
            <a:r>
              <a:rPr lang="en-US" sz="3200" kern="10" dirty="0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 effects</a:t>
            </a:r>
            <a:endParaRPr lang="en-US" sz="3200" kern="10" dirty="0">
              <a:ln w="25400">
                <a:solidFill>
                  <a:srgbClr val="0000FF"/>
                </a:solidFill>
                <a:round/>
                <a:headEnd/>
                <a:tailEnd/>
              </a:ln>
              <a:solidFill>
                <a:srgbClr val="800080"/>
              </a:solidFill>
              <a:latin typeface="Algerian" pitchFamily="82" charset="0"/>
              <a:cs typeface="Times New Roman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400" y="1524000"/>
            <a:ext cx="5257800" cy="2246769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800" b="1" dirty="0" smtClean="0">
                <a:solidFill>
                  <a:schemeClr val="accent2"/>
                </a:solidFill>
              </a:rPr>
              <a:t>Aqueous </a:t>
            </a:r>
            <a:r>
              <a:rPr lang="en-US" sz="2800" b="1" dirty="0" err="1" smtClean="0">
                <a:solidFill>
                  <a:schemeClr val="accent2"/>
                </a:solidFill>
              </a:rPr>
              <a:t>humour</a:t>
            </a:r>
            <a:r>
              <a:rPr lang="en-US" sz="2800" dirty="0" smtClean="0"/>
              <a:t> secreted </a:t>
            </a:r>
          </a:p>
          <a:p>
            <a:r>
              <a:rPr lang="en-US" sz="2800" dirty="0" smtClean="0"/>
              <a:t>by the cells of the epithelium </a:t>
            </a:r>
          </a:p>
          <a:p>
            <a:r>
              <a:rPr lang="en-US" sz="2800" dirty="0" smtClean="0"/>
              <a:t>covering the </a:t>
            </a:r>
            <a:r>
              <a:rPr lang="en-US" sz="2800" b="1" dirty="0" err="1" smtClean="0">
                <a:solidFill>
                  <a:srgbClr val="990099"/>
                </a:solidFill>
              </a:rPr>
              <a:t>ciliary</a:t>
            </a:r>
            <a:r>
              <a:rPr lang="en-US" sz="2800" b="1" dirty="0" smtClean="0">
                <a:solidFill>
                  <a:srgbClr val="990099"/>
                </a:solidFill>
              </a:rPr>
              <a:t> body</a:t>
            </a:r>
            <a:r>
              <a:rPr lang="en-US" sz="2800" dirty="0" smtClean="0"/>
              <a:t> , is </a:t>
            </a:r>
          </a:p>
          <a:p>
            <a:r>
              <a:rPr lang="en-US" sz="2800" dirty="0" smtClean="0"/>
              <a:t>removed continuously by drainage </a:t>
            </a:r>
          </a:p>
          <a:p>
            <a:r>
              <a:rPr lang="en-US" sz="2800" dirty="0" smtClean="0"/>
              <a:t>into the </a:t>
            </a:r>
            <a:r>
              <a:rPr lang="en-US" sz="2800" b="1" dirty="0" smtClean="0">
                <a:solidFill>
                  <a:srgbClr val="FF0000"/>
                </a:solidFill>
              </a:rPr>
              <a:t>canal of </a:t>
            </a:r>
            <a:r>
              <a:rPr lang="en-US" sz="2800" b="1" dirty="0" err="1" smtClean="0">
                <a:solidFill>
                  <a:srgbClr val="FF0000"/>
                </a:solidFill>
              </a:rPr>
              <a:t>Schlemm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2059" name="Picture 11" descr="http://s3.hubimg.com/u/2865682_f496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1219201"/>
            <a:ext cx="3505200" cy="2743200"/>
          </a:xfrm>
          <a:prstGeom prst="rect">
            <a:avLst/>
          </a:prstGeom>
          <a:noFill/>
        </p:spPr>
      </p:pic>
      <p:pic>
        <p:nvPicPr>
          <p:cNvPr id="92162" name="Picture 2" descr="http://www.eyecarespecialists.net/images/closed%20angle%20glacoma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4038600"/>
            <a:ext cx="350520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04800" y="3276600"/>
            <a:ext cx="41148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ym typeface="Symbol" pitchFamily="18" charset="2"/>
              </a:rPr>
              <a:t>Also </a:t>
            </a:r>
            <a:r>
              <a:rPr lang="en-US" sz="2800" b="1" dirty="0" smtClean="0">
                <a:solidFill>
                  <a:srgbClr val="FF0000"/>
                </a:solidFill>
                <a:sym typeface="Symbol" pitchFamily="18" charset="2"/>
              </a:rPr>
              <a:t>tension</a:t>
            </a:r>
            <a:r>
              <a:rPr lang="en-US" sz="2800" dirty="0" smtClean="0">
                <a:sym typeface="Symbol" pitchFamily="18" charset="2"/>
              </a:rPr>
              <a:t> in the </a:t>
            </a:r>
            <a:r>
              <a:rPr lang="en-US" sz="2800" dirty="0" err="1" smtClean="0">
                <a:sym typeface="Symbol" pitchFamily="18" charset="2"/>
              </a:rPr>
              <a:t>ciliary</a:t>
            </a:r>
            <a:r>
              <a:rPr lang="en-US" sz="2800" dirty="0" smtClean="0">
                <a:sym typeface="Symbol" pitchFamily="18" charset="2"/>
              </a:rPr>
              <a:t> body allow drainage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1752600"/>
            <a:ext cx="4724400" cy="138499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ym typeface="Symbol" pitchFamily="18" charset="2"/>
              </a:rPr>
              <a:t>Activation of constrictor </a:t>
            </a:r>
            <a:r>
              <a:rPr lang="en-US" sz="2800" dirty="0" err="1" smtClean="0">
                <a:sym typeface="Symbol" pitchFamily="18" charset="2"/>
              </a:rPr>
              <a:t>pupillae</a:t>
            </a:r>
            <a:r>
              <a:rPr lang="en-US" sz="2800" dirty="0" smtClean="0">
                <a:sym typeface="Symbol" pitchFamily="18" charset="2"/>
              </a:rPr>
              <a:t>  intraocular pressure in these individuals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4419600"/>
            <a:ext cx="4724400" cy="2246769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Normal </a:t>
            </a:r>
            <a:r>
              <a:rPr lang="en-US" sz="2800" b="1" dirty="0" smtClean="0">
                <a:solidFill>
                  <a:srgbClr val="FF0000"/>
                </a:solidFill>
              </a:rPr>
              <a:t>intraocular pressure</a:t>
            </a:r>
            <a:r>
              <a:rPr lang="en-US" sz="2800" dirty="0" smtClean="0"/>
              <a:t> is 10-15mmHg above </a:t>
            </a:r>
            <a:r>
              <a:rPr lang="en-US" sz="2800" b="1" dirty="0" smtClean="0">
                <a:solidFill>
                  <a:schemeClr val="accent2"/>
                </a:solidFill>
              </a:rPr>
              <a:t>atmospheric pressure</a:t>
            </a:r>
            <a:r>
              <a:rPr lang="en-US" sz="2800" dirty="0" smtClean="0"/>
              <a:t> . Abnormally raised pressure </a:t>
            </a:r>
            <a:r>
              <a:rPr lang="en-US" sz="2800" dirty="0" smtClean="0">
                <a:sym typeface="Symbol" pitchFamily="18" charset="2"/>
              </a:rPr>
              <a:t></a:t>
            </a:r>
            <a:r>
              <a:rPr lang="en-US" sz="2800" b="1" dirty="0" smtClean="0">
                <a:solidFill>
                  <a:srgbClr val="990099"/>
                </a:solidFill>
                <a:sym typeface="Symbol" pitchFamily="18" charset="2"/>
              </a:rPr>
              <a:t>retinal detachment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1600" y="533400"/>
            <a:ext cx="60960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kern="10" dirty="0" err="1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Pharmacodynamic</a:t>
            </a:r>
            <a:r>
              <a:rPr lang="en-US" sz="3200" kern="10" dirty="0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 effects</a:t>
            </a:r>
            <a:endParaRPr lang="en-US" sz="3200" kern="10" dirty="0">
              <a:ln w="25400">
                <a:solidFill>
                  <a:srgbClr val="0000FF"/>
                </a:solidFill>
                <a:round/>
                <a:headEnd/>
                <a:tailEnd/>
              </a:ln>
              <a:solidFill>
                <a:srgbClr val="800080"/>
              </a:solidFill>
              <a:latin typeface="Algerian" pitchFamily="82" charset="0"/>
              <a:cs typeface="Times New Roman"/>
            </a:endParaRPr>
          </a:p>
        </p:txBody>
      </p:sp>
      <p:pic>
        <p:nvPicPr>
          <p:cNvPr id="50178" name="Picture 2" descr="http://1.bp.blogspot.com/-YJEDegkN-go/T7wCMQruVxI/AAAAAAAAAMY/2NODhKkt2tY/s1600/Glaucoma+diagram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3962400"/>
            <a:ext cx="3333750" cy="2762251"/>
          </a:xfrm>
          <a:prstGeom prst="rect">
            <a:avLst/>
          </a:prstGeom>
          <a:noFill/>
        </p:spPr>
      </p:pic>
      <p:pic>
        <p:nvPicPr>
          <p:cNvPr id="50180" name="Picture 4" descr="http://www.bpac.org.nz/BPJ/2014/March/img/glaucoma-img3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1219200"/>
            <a:ext cx="4057650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9200" y="381000"/>
            <a:ext cx="60960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kern="10" dirty="0" err="1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Pharmacodynamic</a:t>
            </a:r>
            <a:r>
              <a:rPr lang="en-US" sz="3200" kern="10" dirty="0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 effects</a:t>
            </a:r>
            <a:endParaRPr lang="en-US" sz="3200" kern="10" dirty="0">
              <a:ln w="25400">
                <a:solidFill>
                  <a:srgbClr val="0000FF"/>
                </a:solidFill>
                <a:round/>
                <a:headEnd/>
                <a:tailEnd/>
              </a:ln>
              <a:solidFill>
                <a:srgbClr val="800080"/>
              </a:solidFill>
              <a:latin typeface="Algerian" pitchFamily="82" charset="0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5791200"/>
            <a:ext cx="47244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ym typeface="Symbol" pitchFamily="18" charset="2"/>
              </a:rPr>
              <a:t>BP: Hypotension is opposed by </a:t>
            </a:r>
            <a:r>
              <a:rPr lang="en-US" sz="2800" b="1" dirty="0" smtClean="0">
                <a:solidFill>
                  <a:schemeClr val="accent2"/>
                </a:solidFill>
                <a:sym typeface="Symbol" pitchFamily="18" charset="2"/>
              </a:rPr>
              <a:t>reflex sympathetic</a:t>
            </a:r>
            <a:r>
              <a:rPr lang="en-US" sz="2800" dirty="0" smtClean="0">
                <a:sym typeface="Symbol" pitchFamily="18" charset="2"/>
              </a:rPr>
              <a:t> discharge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4267200"/>
            <a:ext cx="4724400" cy="138499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chemeClr val="accent2"/>
                </a:solidFill>
                <a:sym typeface="Symbol" pitchFamily="18" charset="2"/>
              </a:rPr>
              <a:t>Vasodilation</a:t>
            </a:r>
            <a:r>
              <a:rPr lang="en-US" sz="2800" dirty="0" smtClean="0">
                <a:sym typeface="Symbol" pitchFamily="18" charset="2"/>
              </a:rPr>
              <a:t> occurs , effect not </a:t>
            </a:r>
            <a:r>
              <a:rPr lang="en-US" sz="2800" dirty="0" err="1" smtClean="0">
                <a:sym typeface="Symbol" pitchFamily="18" charset="2"/>
              </a:rPr>
              <a:t>associted</a:t>
            </a:r>
            <a:r>
              <a:rPr lang="en-US" sz="2800" dirty="0" smtClean="0">
                <a:sym typeface="Symbol" pitchFamily="18" charset="2"/>
              </a:rPr>
              <a:t> with </a:t>
            </a:r>
            <a:r>
              <a:rPr lang="en-US" sz="2800" dirty="0" err="1" smtClean="0">
                <a:sym typeface="Symbol" pitchFamily="18" charset="2"/>
              </a:rPr>
              <a:t>muscarinic</a:t>
            </a:r>
            <a:r>
              <a:rPr lang="en-US" sz="2800" dirty="0" smtClean="0">
                <a:sym typeface="Symbol" pitchFamily="18" charset="2"/>
              </a:rPr>
              <a:t> innervations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2133600"/>
            <a:ext cx="47244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ym typeface="Symbol" pitchFamily="18" charset="2"/>
              </a:rPr>
              <a:t>Ventricle has sparse </a:t>
            </a:r>
            <a:r>
              <a:rPr lang="en-US" sz="2800" b="1" dirty="0" smtClean="0">
                <a:solidFill>
                  <a:srgbClr val="990099"/>
                </a:solidFill>
                <a:sym typeface="Symbol" pitchFamily="18" charset="2"/>
              </a:rPr>
              <a:t>parasympathetic</a:t>
            </a:r>
            <a:r>
              <a:rPr lang="en-US" sz="2800" dirty="0" smtClean="0">
                <a:sym typeface="Symbol" pitchFamily="18" charset="2"/>
              </a:rPr>
              <a:t> innervations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3200400"/>
            <a:ext cx="47244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ym typeface="Symbol" pitchFamily="18" charset="2"/>
              </a:rPr>
              <a:t>Cardiac </a:t>
            </a:r>
            <a:r>
              <a:rPr lang="en-US" sz="2800" b="1" dirty="0" smtClean="0">
                <a:solidFill>
                  <a:schemeClr val="accent2"/>
                </a:solidFill>
                <a:sym typeface="Symbol" pitchFamily="18" charset="2"/>
              </a:rPr>
              <a:t>slowing , COforce</a:t>
            </a:r>
            <a:r>
              <a:rPr lang="en-US" sz="2800" dirty="0" smtClean="0">
                <a:sym typeface="Symbol" pitchFamily="18" charset="2"/>
              </a:rPr>
              <a:t> of contraction of the atrium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1219200"/>
            <a:ext cx="47244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rgbClr val="FF0000"/>
                </a:solidFill>
                <a:sym typeface="Symbol" pitchFamily="18" charset="2"/>
              </a:rPr>
              <a:t>2-Cardiovascular effect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828800"/>
            <a:ext cx="33813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4648200"/>
            <a:ext cx="3124200" cy="2028825"/>
          </a:xfrm>
          <a:prstGeom prst="rect">
            <a:avLst/>
          </a:prstGeom>
          <a:noFill/>
        </p:spPr>
      </p:pic>
      <p:pic>
        <p:nvPicPr>
          <p:cNvPr id="47106" name="Picture 2" descr="http://www.mun.ca/biology/desmid/brian/BIOL2060/BIOL2060-14/14_14A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1828800"/>
            <a:ext cx="3771900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4800" y="4572000"/>
            <a:ext cx="5334000" cy="138499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90099"/>
                </a:solidFill>
                <a:sym typeface="Symbol" pitchFamily="18" charset="2"/>
              </a:rPr>
              <a:t>Glandular secretion</a:t>
            </a:r>
            <a:r>
              <a:rPr lang="en-US" sz="2800" dirty="0" smtClean="0">
                <a:sym typeface="Symbol" pitchFamily="18" charset="2"/>
              </a:rPr>
              <a:t>, may cause symptoms in individuals with </a:t>
            </a:r>
            <a:r>
              <a:rPr lang="en-US" sz="2800" b="1" dirty="0" smtClean="0">
                <a:solidFill>
                  <a:srgbClr val="990099"/>
                </a:solidFill>
                <a:sym typeface="Symbol" pitchFamily="18" charset="2"/>
              </a:rPr>
              <a:t>asthma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2667000"/>
            <a:ext cx="52578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Muscarinic</a:t>
            </a:r>
            <a:r>
              <a:rPr lang="en-US" sz="2800" dirty="0" smtClean="0"/>
              <a:t> stimulants contract smooth muscles of </a:t>
            </a:r>
            <a:r>
              <a:rPr lang="en-US" sz="2800" b="1" dirty="0" smtClean="0">
                <a:solidFill>
                  <a:schemeClr val="accent2"/>
                </a:solidFill>
              </a:rPr>
              <a:t>bronchial tree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1447800"/>
            <a:ext cx="35814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3-Respiratory system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9200" y="381000"/>
            <a:ext cx="60960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kern="10" dirty="0" err="1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Pharmacodynamic</a:t>
            </a:r>
            <a:r>
              <a:rPr lang="en-US" sz="3200" kern="10" dirty="0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 effects</a:t>
            </a:r>
            <a:endParaRPr lang="en-US" sz="3200" kern="10" dirty="0">
              <a:ln w="25400">
                <a:solidFill>
                  <a:srgbClr val="0000FF"/>
                </a:solidFill>
                <a:round/>
                <a:headEnd/>
                <a:tailEnd/>
              </a:ln>
              <a:solidFill>
                <a:srgbClr val="800080"/>
              </a:solidFill>
              <a:latin typeface="Algerian" pitchFamily="82" charset="0"/>
              <a:cs typeface="Times New Roman"/>
            </a:endParaRP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019800" y="2057400"/>
            <a:ext cx="29718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5257800"/>
            <a:ext cx="41910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90099"/>
                </a:solidFill>
                <a:sym typeface="Symbol" pitchFamily="18" charset="2"/>
              </a:rPr>
              <a:t>Sphincters relaxed</a:t>
            </a:r>
            <a:r>
              <a:rPr lang="en-US" sz="2800" dirty="0" smtClean="0">
                <a:sym typeface="Symbol" pitchFamily="18" charset="2"/>
              </a:rPr>
              <a:t>.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3505200"/>
            <a:ext cx="41148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ym typeface="Symbol" pitchFamily="18" charset="2"/>
              </a:rPr>
              <a:t></a:t>
            </a:r>
            <a:r>
              <a:rPr lang="en-US" sz="2800" b="1" dirty="0" smtClean="0">
                <a:solidFill>
                  <a:schemeClr val="accent2"/>
                </a:solidFill>
                <a:sym typeface="Symbol" pitchFamily="18" charset="2"/>
              </a:rPr>
              <a:t>Peristaltic movement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514600"/>
            <a:ext cx="43434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ym typeface="Symbol" pitchFamily="18" charset="2"/>
              </a:rPr>
              <a:t>Secretion of </a:t>
            </a:r>
            <a:r>
              <a:rPr lang="en-US" sz="2800" b="1" dirty="0" smtClean="0">
                <a:solidFill>
                  <a:schemeClr val="accent2"/>
                </a:solidFill>
                <a:sym typeface="Symbol" pitchFamily="18" charset="2"/>
              </a:rPr>
              <a:t>gastric glands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1676400"/>
            <a:ext cx="13716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sym typeface="Symbol" pitchFamily="18" charset="2"/>
              </a:rPr>
              <a:t>4-GIT:-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9200" y="381000"/>
            <a:ext cx="60960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kern="10" dirty="0" err="1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Pharmacodynamic</a:t>
            </a:r>
            <a:r>
              <a:rPr lang="en-US" sz="3200" kern="10" dirty="0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 effects</a:t>
            </a:r>
            <a:endParaRPr lang="en-US" sz="3200" kern="10" dirty="0">
              <a:ln w="25400">
                <a:solidFill>
                  <a:srgbClr val="0000FF"/>
                </a:solidFill>
                <a:round/>
                <a:headEnd/>
                <a:tailEnd/>
              </a:ln>
              <a:solidFill>
                <a:srgbClr val="800080"/>
              </a:solidFill>
              <a:latin typeface="Algerian" pitchFamily="82" charset="0"/>
              <a:cs typeface="Times New Roman"/>
            </a:endParaRPr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486400" y="2743200"/>
            <a:ext cx="327660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9200" y="381000"/>
            <a:ext cx="60960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kern="10" dirty="0" err="1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Pharmacodynamic</a:t>
            </a:r>
            <a:r>
              <a:rPr lang="en-US" sz="3200" kern="10" dirty="0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 effects</a:t>
            </a:r>
            <a:endParaRPr lang="en-US" sz="3200" kern="10" dirty="0">
              <a:ln w="25400">
                <a:solidFill>
                  <a:srgbClr val="0000FF"/>
                </a:solidFill>
                <a:round/>
                <a:headEnd/>
                <a:tailEnd/>
              </a:ln>
              <a:solidFill>
                <a:srgbClr val="800080"/>
              </a:solidFill>
              <a:latin typeface="Algerian" pitchFamily="82" charset="0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5638800"/>
            <a:ext cx="56388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Stimulate secretion of </a:t>
            </a:r>
            <a:r>
              <a:rPr lang="en-US" sz="2800" b="1" dirty="0" smtClean="0">
                <a:solidFill>
                  <a:schemeClr val="accent2"/>
                </a:solidFill>
              </a:rPr>
              <a:t>sweat , </a:t>
            </a:r>
            <a:r>
              <a:rPr lang="en-US" sz="2800" b="1" dirty="0" err="1" smtClean="0">
                <a:solidFill>
                  <a:schemeClr val="accent2"/>
                </a:solidFill>
              </a:rPr>
              <a:t>lacrimal</a:t>
            </a:r>
            <a:r>
              <a:rPr lang="en-US" sz="2800" b="1" dirty="0" smtClean="0">
                <a:solidFill>
                  <a:schemeClr val="accent2"/>
                </a:solidFill>
              </a:rPr>
              <a:t>, nasopharyngeal glands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4876800"/>
            <a:ext cx="56388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6-Miscellaneous </a:t>
            </a:r>
            <a:r>
              <a:rPr lang="en-US" sz="2800" b="1" dirty="0" err="1" smtClean="0">
                <a:solidFill>
                  <a:srgbClr val="FF0000"/>
                </a:solidFill>
              </a:rPr>
              <a:t>secretory</a:t>
            </a:r>
            <a:r>
              <a:rPr lang="en-US" sz="2800" b="1" dirty="0" smtClean="0">
                <a:solidFill>
                  <a:srgbClr val="FF0000"/>
                </a:solidFill>
              </a:rPr>
              <a:t> glands:-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3733800"/>
            <a:ext cx="47244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ym typeface="Symbol" pitchFamily="18" charset="2"/>
              </a:rPr>
              <a:t>Human uterus is </a:t>
            </a:r>
            <a:r>
              <a:rPr lang="en-US" sz="2800" b="1" dirty="0" smtClean="0">
                <a:solidFill>
                  <a:srgbClr val="990099"/>
                </a:solidFill>
                <a:sym typeface="Symbol" pitchFamily="18" charset="2"/>
              </a:rPr>
              <a:t>not sensitive</a:t>
            </a:r>
            <a:r>
              <a:rPr lang="en-US" sz="2800" dirty="0" smtClean="0">
                <a:sym typeface="Symbol" pitchFamily="18" charset="2"/>
              </a:rPr>
              <a:t> to </a:t>
            </a:r>
            <a:r>
              <a:rPr lang="en-US" sz="2800" dirty="0" err="1" smtClean="0">
                <a:sym typeface="Symbol" pitchFamily="18" charset="2"/>
              </a:rPr>
              <a:t>muscarinic</a:t>
            </a:r>
            <a:r>
              <a:rPr lang="en-US" sz="2800" dirty="0" smtClean="0">
                <a:sym typeface="Symbol" pitchFamily="18" charset="2"/>
              </a:rPr>
              <a:t> agonists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2133600"/>
            <a:ext cx="4724400" cy="138499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ym typeface="Symbol" pitchFamily="18" charset="2"/>
              </a:rPr>
              <a:t>Stimulate muscles of </a:t>
            </a:r>
            <a:r>
              <a:rPr lang="en-US" sz="2800" b="1" dirty="0" smtClean="0">
                <a:solidFill>
                  <a:schemeClr val="accent2"/>
                </a:solidFill>
                <a:sym typeface="Symbol" pitchFamily="18" charset="2"/>
              </a:rPr>
              <a:t>bladder &amp; relax sphincters</a:t>
            </a:r>
            <a:r>
              <a:rPr lang="en-US" sz="2800" dirty="0" smtClean="0">
                <a:sym typeface="Symbol" pitchFamily="18" charset="2"/>
              </a:rPr>
              <a:t> promoting voiding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1295400"/>
            <a:ext cx="41910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sym typeface="Symbol" pitchFamily="18" charset="2"/>
              </a:rPr>
              <a:t>5-Genitourinary tract:-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248400" y="2133600"/>
            <a:ext cx="274320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5334000"/>
            <a:ext cx="48006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ym typeface="Symbol1" pitchFamily="2" charset="2"/>
              </a:rPr>
              <a:t>High level of nicotine </a:t>
            </a:r>
            <a:r>
              <a:rPr lang="en-US" sz="2800" b="1" dirty="0" smtClean="0">
                <a:solidFill>
                  <a:srgbClr val="990099"/>
                </a:solidFill>
                <a:sym typeface="Symbol1" pitchFamily="2" charset="2"/>
              </a:rPr>
              <a:t>convulsions &amp; coma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9200" y="381000"/>
            <a:ext cx="60960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kern="10" dirty="0" err="1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Pharmacodynamic</a:t>
            </a:r>
            <a:r>
              <a:rPr lang="en-US" sz="3200" kern="10" dirty="0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 effects</a:t>
            </a:r>
            <a:endParaRPr lang="en-US" sz="3200" kern="10" dirty="0">
              <a:ln w="25400">
                <a:solidFill>
                  <a:srgbClr val="0000FF"/>
                </a:solidFill>
                <a:round/>
                <a:headEnd/>
                <a:tailEnd/>
              </a:ln>
              <a:solidFill>
                <a:srgbClr val="800080"/>
              </a:solidFill>
              <a:latin typeface="Algerian" pitchFamily="82" charset="0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1752600"/>
            <a:ext cx="47244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7-CNS:-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3886200"/>
            <a:ext cx="48006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Nicotine &amp; </a:t>
            </a:r>
            <a:r>
              <a:rPr lang="en-US" sz="2800" dirty="0" err="1" smtClean="0"/>
              <a:t>lobeline</a:t>
            </a:r>
            <a:r>
              <a:rPr lang="en-US" sz="2800" dirty="0" smtClean="0"/>
              <a:t> </a:t>
            </a:r>
          </a:p>
          <a:p>
            <a:r>
              <a:rPr lang="en-US" sz="2800" dirty="0" smtClean="0">
                <a:sym typeface="Symbol1" pitchFamily="2" charset="2"/>
              </a:rPr>
              <a:t></a:t>
            </a:r>
            <a:r>
              <a:rPr lang="en-US" sz="2800" b="1" dirty="0" smtClean="0">
                <a:solidFill>
                  <a:schemeClr val="accent2"/>
                </a:solidFill>
                <a:sym typeface="Symbol1" pitchFamily="2" charset="2"/>
              </a:rPr>
              <a:t>alerting action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600" y="2590800"/>
            <a:ext cx="47244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Both </a:t>
            </a:r>
            <a:r>
              <a:rPr lang="en-US" sz="2800" dirty="0" err="1" smtClean="0"/>
              <a:t>muscarinic</a:t>
            </a:r>
            <a:r>
              <a:rPr lang="en-US" sz="2800" dirty="0" smtClean="0"/>
              <a:t> &amp; nicotinic receptors are found in the CNS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1752600"/>
            <a:ext cx="5029200" cy="138499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4145E9"/>
                </a:solidFill>
              </a:rPr>
              <a:t>To identify the mechanism of action of indirect acting acetylcholine receptor stimulants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152400"/>
            <a:ext cx="57912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4145E9"/>
                </a:solidFill>
                <a:latin typeface="Algerian" pitchFamily="82" charset="0"/>
              </a:rPr>
              <a:t>inDirect</a:t>
            </a:r>
            <a:r>
              <a:rPr lang="en-US" sz="3200" dirty="0" smtClean="0">
                <a:solidFill>
                  <a:srgbClr val="4145E9"/>
                </a:solidFill>
                <a:latin typeface="Algerian" pitchFamily="82" charset="0"/>
              </a:rPr>
              <a:t> </a:t>
            </a:r>
            <a:r>
              <a:rPr lang="en-US" sz="3200" dirty="0" err="1" smtClean="0">
                <a:solidFill>
                  <a:srgbClr val="4145E9"/>
                </a:solidFill>
                <a:latin typeface="Algerian" pitchFamily="82" charset="0"/>
              </a:rPr>
              <a:t>Cholinomimetics</a:t>
            </a:r>
            <a:endParaRPr lang="en-US" sz="3200" dirty="0">
              <a:solidFill>
                <a:srgbClr val="4145E9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3276600"/>
            <a:ext cx="5181600" cy="138499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4145E9"/>
                </a:solidFill>
              </a:rPr>
              <a:t>To discuss the pharmacokinetic aspects and </a:t>
            </a:r>
            <a:r>
              <a:rPr lang="en-US" sz="2800" dirty="0" err="1" smtClean="0">
                <a:solidFill>
                  <a:srgbClr val="4145E9"/>
                </a:solidFill>
              </a:rPr>
              <a:t>pharmacodynamic</a:t>
            </a:r>
            <a:r>
              <a:rPr lang="en-US" sz="2800" dirty="0" smtClean="0">
                <a:solidFill>
                  <a:srgbClr val="4145E9"/>
                </a:solidFill>
              </a:rPr>
              <a:t> effects of indirect </a:t>
            </a:r>
            <a:r>
              <a:rPr lang="en-US" sz="2800" dirty="0" err="1" smtClean="0">
                <a:solidFill>
                  <a:srgbClr val="4145E9"/>
                </a:solidFill>
              </a:rPr>
              <a:t>cholinomimetics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4800600"/>
            <a:ext cx="57150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4145E9"/>
                </a:solidFill>
              </a:rPr>
              <a:t>To outline the therapeutic uses and toxicity of indirect cholinergic agonists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1066800"/>
            <a:ext cx="47244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4145E9"/>
                </a:solidFill>
              </a:rPr>
              <a:t>ILOS</a:t>
            </a:r>
            <a:endParaRPr lang="en-US" sz="3200" dirty="0">
              <a:solidFill>
                <a:srgbClr val="4145E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5943600"/>
            <a:ext cx="80010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4145E9"/>
                </a:solidFill>
              </a:rPr>
              <a:t>To highlight the therapy of cholinergic toxicity</a:t>
            </a:r>
            <a:endParaRPr lang="en-US" sz="3200" dirty="0">
              <a:solidFill>
                <a:srgbClr val="4145E9"/>
              </a:solidFill>
            </a:endParaRPr>
          </a:p>
        </p:txBody>
      </p:sp>
      <p:pic>
        <p:nvPicPr>
          <p:cNvPr id="9" name="Picture 4" descr="F:\creates\pc\CC27026.WBS\jpeg 144\8299.22.01.jpe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r="146"/>
          <a:stretch>
            <a:fillRect/>
          </a:stretch>
        </p:blipFill>
        <p:spPr bwMode="auto">
          <a:xfrm>
            <a:off x="5410200" y="1143000"/>
            <a:ext cx="358140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28600"/>
            <a:ext cx="8001000" cy="978729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200" dirty="0" smtClean="0">
                <a:solidFill>
                  <a:srgbClr val="4145E9"/>
                </a:solidFill>
                <a:latin typeface="Algerian" pitchFamily="82" charset="0"/>
                <a:sym typeface="Symbol1" pitchFamily="2" charset="2"/>
              </a:rPr>
              <a:t>Indirectly –acting </a:t>
            </a:r>
            <a:r>
              <a:rPr lang="en-US" sz="3200" dirty="0" err="1" smtClean="0">
                <a:solidFill>
                  <a:srgbClr val="4145E9"/>
                </a:solidFill>
                <a:latin typeface="Algerian" pitchFamily="82" charset="0"/>
                <a:sym typeface="Symbol1" pitchFamily="2" charset="2"/>
              </a:rPr>
              <a:t>cholinoceptor</a:t>
            </a:r>
            <a:r>
              <a:rPr lang="en-US" sz="3200" dirty="0" smtClean="0">
                <a:solidFill>
                  <a:srgbClr val="4145E9"/>
                </a:solidFill>
                <a:latin typeface="Algerian" pitchFamily="82" charset="0"/>
                <a:sym typeface="Symbol1" pitchFamily="2" charset="2"/>
              </a:rPr>
              <a:t> stimulants:-</a:t>
            </a:r>
            <a:endParaRPr lang="en-US" sz="3200" dirty="0">
              <a:solidFill>
                <a:srgbClr val="4145E9"/>
              </a:solidFill>
              <a:latin typeface="Algerian" pitchFamily="82" charset="0"/>
              <a:sym typeface="Symbol1" pitchFamily="2" charset="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24600" y="4114800"/>
            <a:ext cx="23622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990099"/>
                </a:solidFill>
                <a:sym typeface="Symbol1" pitchFamily="2" charset="2"/>
              </a:rPr>
              <a:t>physostigmine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4038600"/>
            <a:ext cx="49530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2"/>
                </a:solidFill>
                <a:sym typeface="Symbol1" pitchFamily="2" charset="2"/>
              </a:rPr>
              <a:t>Or </a:t>
            </a:r>
            <a:r>
              <a:rPr lang="en-US" sz="2800" b="1" dirty="0" err="1" smtClean="0">
                <a:solidFill>
                  <a:schemeClr val="accent2"/>
                </a:solidFill>
                <a:sym typeface="Symbol1" pitchFamily="2" charset="2"/>
              </a:rPr>
              <a:t>Carbamic</a:t>
            </a:r>
            <a:r>
              <a:rPr lang="en-US" sz="2800" b="1" dirty="0" smtClean="0">
                <a:solidFill>
                  <a:schemeClr val="accent2"/>
                </a:solidFill>
                <a:sym typeface="Symbol1" pitchFamily="2" charset="2"/>
              </a:rPr>
              <a:t> acid esters of alcohols bearing </a:t>
            </a:r>
            <a:r>
              <a:rPr lang="en-US" sz="2800" dirty="0" smtClean="0">
                <a:sym typeface="Symbol1" pitchFamily="2" charset="2"/>
              </a:rPr>
              <a:t>tertiary amine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24600" y="3124200"/>
            <a:ext cx="22860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990099"/>
                </a:solidFill>
                <a:sym typeface="Symbol1" pitchFamily="2" charset="2"/>
              </a:rPr>
              <a:t>neostigmine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2895600"/>
            <a:ext cx="53340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2"/>
                </a:solidFill>
                <a:sym typeface="Symbol1" pitchFamily="2" charset="2"/>
              </a:rPr>
              <a:t>2-Carbamic acid esters of alcohols bearing quaternary amine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48400" y="1905000"/>
            <a:ext cx="25908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990099"/>
                </a:solidFill>
                <a:sym typeface="Symbol1" pitchFamily="2" charset="2"/>
              </a:rPr>
              <a:t>edrophonium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1752600"/>
            <a:ext cx="48006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2"/>
                </a:solidFill>
                <a:sym typeface="Symbol1" pitchFamily="2" charset="2"/>
              </a:rPr>
              <a:t>1-Simple alcohol bearing a quaternary ammonium groups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19600" y="5181600"/>
            <a:ext cx="4724400" cy="138499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ym typeface="Symbol1" pitchFamily="2" charset="2"/>
              </a:rPr>
              <a:t>Most of the organophosphates are  highly lipid soluble except </a:t>
            </a:r>
            <a:r>
              <a:rPr lang="en-US" sz="2800" b="1" dirty="0" err="1" smtClean="0">
                <a:solidFill>
                  <a:schemeClr val="accent2"/>
                </a:solidFill>
                <a:sym typeface="Symbol1" pitchFamily="2" charset="2"/>
              </a:rPr>
              <a:t>ecothiopate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800" y="5334000"/>
            <a:ext cx="38862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sym typeface="Symbol1" pitchFamily="2" charset="2"/>
              </a:rPr>
              <a:t>3-Organophosphates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762000"/>
            <a:ext cx="47244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lgerian" pitchFamily="82" charset="0"/>
              </a:rPr>
              <a:t>Mechanism of action</a:t>
            </a:r>
            <a:endParaRPr lang="en-US" sz="3200" dirty="0">
              <a:solidFill>
                <a:schemeClr val="tx2">
                  <a:lumMod val="60000"/>
                  <a:lumOff val="40000"/>
                </a:schemeClr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1752600"/>
            <a:ext cx="47244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2"/>
                </a:solidFill>
                <a:sym typeface="Symbol" pitchFamily="18" charset="2"/>
              </a:rPr>
              <a:t></a:t>
            </a:r>
            <a:r>
              <a:rPr lang="en-US" sz="2800" b="1" dirty="0" err="1" smtClean="0">
                <a:solidFill>
                  <a:schemeClr val="accent2"/>
                </a:solidFill>
                <a:sym typeface="Symbol" pitchFamily="18" charset="2"/>
              </a:rPr>
              <a:t>Aetylcholinesterase</a:t>
            </a:r>
            <a:r>
              <a:rPr lang="en-US" sz="2800" dirty="0" smtClean="0">
                <a:sym typeface="Symbol" pitchFamily="18" charset="2"/>
              </a:rPr>
              <a:t>level of endogenous Ach.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124200"/>
            <a:ext cx="218122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3124200"/>
            <a:ext cx="32099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1905000"/>
            <a:ext cx="5029200" cy="138499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4145E9"/>
                </a:solidFill>
              </a:rPr>
              <a:t>To identify the mechanism of action of direct acting acetylcholine receptor stimulants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152400"/>
            <a:ext cx="57912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4145E9"/>
                </a:solidFill>
                <a:latin typeface="Algerian" pitchFamily="82" charset="0"/>
              </a:rPr>
              <a:t>Direct </a:t>
            </a:r>
            <a:r>
              <a:rPr lang="en-US" sz="3200" dirty="0" err="1" smtClean="0">
                <a:solidFill>
                  <a:srgbClr val="4145E9"/>
                </a:solidFill>
                <a:latin typeface="Algerian" pitchFamily="82" charset="0"/>
              </a:rPr>
              <a:t>Cholinomimetics</a:t>
            </a:r>
            <a:endParaRPr lang="en-US" sz="3200" dirty="0">
              <a:solidFill>
                <a:srgbClr val="4145E9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3657600"/>
            <a:ext cx="5181600" cy="138499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4145E9"/>
                </a:solidFill>
              </a:rPr>
              <a:t>To discuss the pharmacokinetic aspects and </a:t>
            </a:r>
            <a:r>
              <a:rPr lang="en-US" sz="2800" dirty="0" err="1" smtClean="0">
                <a:solidFill>
                  <a:srgbClr val="4145E9"/>
                </a:solidFill>
              </a:rPr>
              <a:t>pharmacodynamic</a:t>
            </a:r>
            <a:r>
              <a:rPr lang="en-US" sz="2800" dirty="0" smtClean="0">
                <a:solidFill>
                  <a:srgbClr val="4145E9"/>
                </a:solidFill>
              </a:rPr>
              <a:t> effects of direct </a:t>
            </a:r>
            <a:r>
              <a:rPr lang="en-US" sz="2800" dirty="0" err="1" smtClean="0">
                <a:solidFill>
                  <a:srgbClr val="4145E9"/>
                </a:solidFill>
              </a:rPr>
              <a:t>cholinomimetics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5257800"/>
            <a:ext cx="57150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4145E9"/>
                </a:solidFill>
              </a:rPr>
              <a:t>To outline the therapeutic uses and toxicity of direct cholinergic agonists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1066800"/>
            <a:ext cx="48006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4145E9"/>
                </a:solidFill>
              </a:rPr>
              <a:t>ILOS</a:t>
            </a:r>
            <a:endParaRPr lang="en-US" sz="3200" dirty="0">
              <a:solidFill>
                <a:srgbClr val="4145E9"/>
              </a:solidFill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295400"/>
            <a:ext cx="307657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81400" y="5562600"/>
            <a:ext cx="47244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Form covalent bond, more resistant to hydrolysis’ 0.5-6hr’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4191000"/>
            <a:ext cx="29718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accent2"/>
                </a:solidFill>
              </a:rPr>
              <a:t>Carbamate</a:t>
            </a:r>
            <a:r>
              <a:rPr lang="en-US" sz="2800" dirty="0" smtClean="0">
                <a:solidFill>
                  <a:schemeClr val="accent2"/>
                </a:solidFill>
              </a:rPr>
              <a:t> esters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05200" y="1828800"/>
            <a:ext cx="5486400" cy="1815882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Bind reversibly by electrostatic forces to the active site, preventing access of Ach , enzyme-inhibitor complex is short lived’2-10min’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2133600"/>
            <a:ext cx="22860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chemeClr val="accent2"/>
                </a:solidFill>
              </a:rPr>
              <a:t>Edrophonium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1676400"/>
            <a:ext cx="3286125" cy="182880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3581400" y="4191000"/>
            <a:ext cx="47244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</a:rPr>
              <a:t>Physostigmine</a:t>
            </a:r>
            <a:r>
              <a:rPr lang="en-US" sz="2800" b="1" dirty="0" smtClean="0">
                <a:solidFill>
                  <a:srgbClr val="FF0000"/>
                </a:solidFill>
              </a:rPr>
              <a:t>(</a:t>
            </a:r>
            <a:r>
              <a:rPr lang="en-US" sz="2800" b="1" dirty="0" smtClean="0">
                <a:solidFill>
                  <a:srgbClr val="4145E9"/>
                </a:solidFill>
              </a:rPr>
              <a:t>non-polar</a:t>
            </a:r>
            <a:r>
              <a:rPr lang="en-US" sz="2800" b="1" dirty="0" smtClean="0">
                <a:solidFill>
                  <a:srgbClr val="FF0000"/>
                </a:solidFill>
              </a:rPr>
              <a:t>), </a:t>
            </a:r>
            <a:r>
              <a:rPr lang="en-US" sz="2800" b="1" dirty="0" err="1" smtClean="0">
                <a:solidFill>
                  <a:srgbClr val="FF0000"/>
                </a:solidFill>
              </a:rPr>
              <a:t>neostigmine</a:t>
            </a:r>
            <a:r>
              <a:rPr lang="en-US" sz="2800" b="1" dirty="0" smtClean="0">
                <a:solidFill>
                  <a:srgbClr val="FF0000"/>
                </a:solidFill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</a:rPr>
              <a:t>pyridostigmine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191000"/>
            <a:ext cx="2590800" cy="22098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676400" y="381000"/>
            <a:ext cx="47244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lgerian" pitchFamily="82" charset="0"/>
              </a:rPr>
              <a:t>Mechanism of action</a:t>
            </a:r>
            <a:endParaRPr lang="en-US" sz="3200" dirty="0">
              <a:solidFill>
                <a:schemeClr val="tx2">
                  <a:lumMod val="60000"/>
                  <a:lumOff val="40000"/>
                </a:schemeClr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4800600"/>
            <a:ext cx="4724400" cy="138499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800" b="1" dirty="0" err="1" smtClean="0">
                <a:solidFill>
                  <a:schemeClr val="accent2"/>
                </a:solidFill>
              </a:rPr>
              <a:t>Pralidoxime</a:t>
            </a:r>
            <a:r>
              <a:rPr lang="en-US" sz="2800" b="1" dirty="0" smtClean="0">
                <a:solidFill>
                  <a:schemeClr val="accent2"/>
                </a:solidFill>
              </a:rPr>
              <a:t> is </a:t>
            </a:r>
            <a:r>
              <a:rPr lang="en-US" sz="2800" dirty="0" smtClean="0"/>
              <a:t>used as cholinesterase </a:t>
            </a:r>
            <a:r>
              <a:rPr lang="en-US" sz="2800" b="1" dirty="0" smtClean="0">
                <a:solidFill>
                  <a:srgbClr val="FF0000"/>
                </a:solidFill>
              </a:rPr>
              <a:t>regenerator</a:t>
            </a:r>
            <a:r>
              <a:rPr lang="en-US" sz="2800" dirty="0" smtClean="0"/>
              <a:t> for organic phosphate poisoning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3200400"/>
            <a:ext cx="4724400" cy="138499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Due to the long duration they are called </a:t>
            </a:r>
            <a:r>
              <a:rPr lang="en-US" sz="2800" b="1" dirty="0" smtClean="0">
                <a:solidFill>
                  <a:srgbClr val="990099"/>
                </a:solidFill>
              </a:rPr>
              <a:t>irreversible inhibitors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1905000"/>
            <a:ext cx="63246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Phosphorylate</a:t>
            </a:r>
            <a:r>
              <a:rPr lang="en-US" sz="2800" dirty="0" smtClean="0"/>
              <a:t> enzyme ,hydrolysis very slow </a:t>
            </a:r>
            <a:r>
              <a:rPr lang="en-US" sz="2800" b="1" dirty="0" smtClean="0">
                <a:solidFill>
                  <a:srgbClr val="990099"/>
                </a:solidFill>
              </a:rPr>
              <a:t>‘hundreds of hours’</a:t>
            </a:r>
            <a:r>
              <a:rPr lang="en-US" sz="2800" dirty="0" smtClean="0"/>
              <a:t>.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1066800"/>
            <a:ext cx="47244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2"/>
                </a:solidFill>
              </a:rPr>
              <a:t>Organophosphates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28600"/>
            <a:ext cx="47244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lgerian" pitchFamily="82" charset="0"/>
              </a:rPr>
              <a:t>Mechanism of action</a:t>
            </a:r>
            <a:endParaRPr lang="en-US" sz="3200" dirty="0">
              <a:solidFill>
                <a:schemeClr val="tx2">
                  <a:lumMod val="60000"/>
                  <a:lumOff val="40000"/>
                </a:schemeClr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160" name="Group 72"/>
          <p:cNvGraphicFramePr>
            <a:graphicFrameLocks noGrp="1"/>
          </p:cNvGraphicFramePr>
          <p:nvPr/>
        </p:nvGraphicFramePr>
        <p:xfrm>
          <a:off x="228600" y="692150"/>
          <a:ext cx="8812213" cy="6073837"/>
        </p:xfrm>
        <a:graphic>
          <a:graphicData uri="http://schemas.openxmlformats.org/drawingml/2006/table">
            <a:tbl>
              <a:tblPr rtl="1"/>
              <a:tblGrid>
                <a:gridCol w="4206875"/>
                <a:gridCol w="3032125"/>
                <a:gridCol w="1573213"/>
              </a:tblGrid>
              <a:tr h="5142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3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Pharmacological actions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3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Locations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307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Receptor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885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CNS excitation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Gastric acid secretion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58775" marR="0" lvl="2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CNS </a:t>
                      </a:r>
                    </a:p>
                    <a:p>
                      <a:pPr marL="358775" marR="0" lvl="2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gastric parietal cells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M1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Excitatory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2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Cardiac inhibition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(Bradycardia)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Heart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M2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Inhibitory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113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Secretion of glands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Smooth muscle contraction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Vasodilatation (via nitric oxide)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Exocrine glands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Smooth muscles (GIT, urinary tract, bronchial muscles)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Vascular endothelium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M3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Excitatory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14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memory, arousal, attention and analgesia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M4 &amp; M5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90" name="Rectangle 49"/>
          <p:cNvSpPr>
            <a:spLocks/>
          </p:cNvSpPr>
          <p:nvPr/>
        </p:nvSpPr>
        <p:spPr bwMode="auto">
          <a:xfrm>
            <a:off x="457200" y="0"/>
            <a:ext cx="7920038" cy="685800"/>
          </a:xfrm>
          <a:prstGeom prst="rect">
            <a:avLst/>
          </a:prstGeom>
          <a:solidFill>
            <a:srgbClr val="DBA39D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algn="ctr" rtl="0" eaLnBrk="0" hangingPunct="0"/>
            <a:r>
              <a:rPr lang="en-US" sz="3600" b="1">
                <a:latin typeface="Times New Roman" pitchFamily="18" charset="0"/>
                <a:cs typeface="Times New Roman" pitchFamily="18" charset="0"/>
              </a:rPr>
              <a:t>Muscarinic receptors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7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7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7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7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017" name="Group 49"/>
          <p:cNvGraphicFramePr>
            <a:graphicFrameLocks noGrp="1"/>
          </p:cNvGraphicFramePr>
          <p:nvPr>
            <p:ph sz="half" idx="2"/>
          </p:nvPr>
        </p:nvGraphicFramePr>
        <p:xfrm>
          <a:off x="76200" y="762000"/>
          <a:ext cx="8991600" cy="5410199"/>
        </p:xfrm>
        <a:graphic>
          <a:graphicData uri="http://schemas.openxmlformats.org/drawingml/2006/table">
            <a:tbl>
              <a:tblPr rtl="1"/>
              <a:tblGrid>
                <a:gridCol w="4505681"/>
                <a:gridCol w="4485919"/>
              </a:tblGrid>
              <a:tr h="76199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Muscarinic receptors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Peripheral cholinoceptors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Nicotinic receptors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Central cholinoceptors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31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Excitatory or inhibitory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Almost excitatory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99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On all peripheral organs innervated by postganglionic parasympathetic fibers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Autonomic ganglia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1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sympathetic &amp; parasympathetic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stimulation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305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Heart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bradycardia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M2) 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exocrine glands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(secretion, M3)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Adrenal medulla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1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release of catecholamines (adrenaline &amp; noradrenaline)</a:t>
                      </a:r>
                    </a:p>
                    <a:p>
                      <a:pPr marL="0" marR="0" lvl="0" indent="0" algn="l" defTabSz="914400" rtl="1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9984">
                <a:tc>
                  <a:txBody>
                    <a:bodyPr/>
                    <a:lstStyle/>
                    <a:p>
                      <a:pPr marL="0" marR="0" lvl="0" indent="0" algn="l" defTabSz="914400" rtl="1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Smooth muscles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(contraction, M3)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1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(GIT, urinary tract, bronchial muscles, uterus)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Skeletal muscles Nm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contraction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02" name="Rectangle 2"/>
          <p:cNvSpPr>
            <a:spLocks/>
          </p:cNvSpPr>
          <p:nvPr/>
        </p:nvSpPr>
        <p:spPr bwMode="auto">
          <a:xfrm>
            <a:off x="684213" y="76200"/>
            <a:ext cx="7920037" cy="501650"/>
          </a:xfrm>
          <a:prstGeom prst="rect">
            <a:avLst/>
          </a:prstGeom>
          <a:solidFill>
            <a:srgbClr val="DBA39D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3200" b="1">
                <a:latin typeface="Times New Roman" pitchFamily="18" charset="0"/>
                <a:cs typeface="Times New Roman" pitchFamily="18" charset="0"/>
              </a:rPr>
              <a:t>Cholinergic or parasympathetic receptors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23850" y="109538"/>
            <a:ext cx="8208963" cy="576262"/>
          </a:xfrm>
          <a:prstGeom prst="rect">
            <a:avLst/>
          </a:prstGeom>
          <a:solidFill>
            <a:srgbClr val="008000"/>
          </a:solidFill>
          <a:ln w="9525">
            <a:solidFill>
              <a:srgbClr val="00CC0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34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Muscarinic actions of Ach</a:t>
            </a:r>
          </a:p>
        </p:txBody>
      </p:sp>
      <p:graphicFrame>
        <p:nvGraphicFramePr>
          <p:cNvPr id="276608" name="Group 128"/>
          <p:cNvGraphicFramePr>
            <a:graphicFrameLocks noGrp="1"/>
          </p:cNvGraphicFramePr>
          <p:nvPr>
            <p:ph sz="half" idx="2"/>
          </p:nvPr>
        </p:nvGraphicFramePr>
        <p:xfrm>
          <a:off x="250825" y="785813"/>
          <a:ext cx="8713788" cy="5995354"/>
        </p:xfrm>
        <a:graphic>
          <a:graphicData uri="http://schemas.openxmlformats.org/drawingml/2006/table">
            <a:tbl>
              <a:tblPr rtl="1"/>
              <a:tblGrid>
                <a:gridCol w="6831013"/>
                <a:gridCol w="1882775"/>
              </a:tblGrid>
              <a:tr h="449263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Cholinergic actions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Organs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925">
                <a:tc>
                  <a:txBody>
                    <a:bodyPr/>
                    <a:lstStyle/>
                    <a:p>
                      <a:pPr marL="533400" marR="0" lvl="0" indent="-533400" algn="just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Contraction of circular muscle of iris (miosis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)(M3)</a:t>
                      </a:r>
                    </a:p>
                    <a:p>
                      <a:pPr marL="533400" marR="0" lvl="0" indent="-533400" algn="just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Contraction of ciliary muscles for near vision 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(M3)</a:t>
                      </a:r>
                    </a:p>
                    <a:p>
                      <a:pPr marL="533400" marR="0" lvl="0" indent="-533400" algn="just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Decrease in intraocular pressure (IOP)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Eye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Times New Roman" pitchFamily="18" charset="0"/>
                        <a:ea typeface="Arial Unicode MS" pitchFamily="34" charset="-128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bradycardia ( decrease in heart rate ) 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(M2)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Release of NO (EDRF)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Heart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endothelium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888">
                <a:tc>
                  <a:txBody>
                    <a:bodyPr/>
                    <a:lstStyle/>
                    <a:p>
                      <a:pPr marL="0" marR="0" lvl="0" indent="0" algn="l" defTabSz="914400" rtl="1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Constriction of bronchial smooth muscles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Increase in bronchial secretion 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Lung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5213">
                <a:tc>
                  <a:txBody>
                    <a:bodyPr/>
                    <a:lstStyle/>
                    <a:p>
                      <a:pPr marL="0" marR="0" lvl="0" indent="0" algn="l" defTabSz="914400" rtl="1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Increase in motility (peristalsis)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Increase in secretion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Relaxation of sphincter  -defecation 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M3 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GIT</a:t>
                      </a:r>
                    </a:p>
                    <a:p>
                      <a:pPr marL="0" marR="0" lvl="0" indent="0" algn="l" defTabSz="914400" rtl="1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4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Contraction of muscles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Relaxation of sphincter  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M3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Urination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Times New Roman" pitchFamily="18" charset="0"/>
                          <a:ea typeface="Arial Unicode MS" pitchFamily="34" charset="-128"/>
                          <a:cs typeface="Times New Roman" pitchFamily="18" charset="0"/>
                        </a:rPr>
                        <a:t>Urinary bladder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4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Increase of secretions of exocrine glands</a:t>
                      </a:r>
                    </a:p>
                    <a:p>
                      <a:pPr marL="0" marR="0" lvl="0" indent="0" algn="l" defTabSz="914400" rtl="1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sweat, saliva,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lacrimal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, bronchial, intestinal secretions 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M3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Exocrine glands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80" name="Group 64"/>
          <p:cNvGraphicFramePr>
            <a:graphicFrameLocks noGrp="1"/>
          </p:cNvGraphicFramePr>
          <p:nvPr/>
        </p:nvGraphicFramePr>
        <p:xfrm>
          <a:off x="95249" y="228600"/>
          <a:ext cx="8972551" cy="6476999"/>
        </p:xfrm>
        <a:graphic>
          <a:graphicData uri="http://schemas.openxmlformats.org/drawingml/2006/table">
            <a:tbl>
              <a:tblPr rtl="1"/>
              <a:tblGrid>
                <a:gridCol w="1889468"/>
                <a:gridCol w="1889468"/>
                <a:gridCol w="1782883"/>
                <a:gridCol w="1600981"/>
                <a:gridCol w="1809751"/>
              </a:tblGrid>
              <a:tr h="84229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Pilocarpine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Bethanechol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Carbachol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ACh</a:t>
                      </a:r>
                      <a:endParaRPr kumimoji="0" lang="ar-SA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751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Tertiary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non polar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Quaternary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Quaternary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Quaternary  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Polar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Chemistry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4143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Complete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better absorbed than Ach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better absorbed than Ach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NOT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Absorption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96845"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NOT metabolized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by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cholinesterase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metabolized 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by </a:t>
                      </a:r>
                      <a:r>
                        <a:rPr kumimoji="0" 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cholinesterase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Metabolism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by 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cholinesterase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751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Longer (++)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Longer (++)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Longer (++)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Very short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Duration</a:t>
                      </a:r>
                      <a:endParaRPr kumimoji="0" lang="ar-SA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6140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oral,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eye drops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Oral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S.C.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Oral,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eye drops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S.C.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I.V.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eye drops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administration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952" name="Group 88"/>
          <p:cNvGraphicFramePr>
            <a:graphicFrameLocks noGrp="1"/>
          </p:cNvGraphicFramePr>
          <p:nvPr>
            <p:ph type="subTitle" idx="1"/>
          </p:nvPr>
        </p:nvGraphicFramePr>
        <p:xfrm>
          <a:off x="76200" y="685800"/>
          <a:ext cx="8991600" cy="5812733"/>
        </p:xfrm>
        <a:graphic>
          <a:graphicData uri="http://schemas.openxmlformats.org/drawingml/2006/table">
            <a:tbl>
              <a:tblPr rtl="1"/>
              <a:tblGrid>
                <a:gridCol w="1639831"/>
                <a:gridCol w="1433569"/>
                <a:gridCol w="1524000"/>
                <a:gridCol w="1524000"/>
                <a:gridCol w="1447800"/>
                <a:gridCol w="1422400"/>
              </a:tblGrid>
              <a:tr h="6725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Cevimeline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Pilocarpine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Bethanechol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Carbachol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M,N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ACh</a:t>
                      </a:r>
                      <a:endParaRPr kumimoji="0" lang="ar-S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M, 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ar-S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650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Muscarinic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Muscarinic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Muscarinic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Muscarinic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Nicotinic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Muscarinic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Nicotinic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Receptors</a:t>
                      </a:r>
                      <a:endParaRPr kumimoji="0" lang="ar-S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7258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+++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+++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Muscarinic</a:t>
                      </a:r>
                      <a:endParaRPr kumimoji="0" lang="ar-S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5744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Exocrine glands</a:t>
                      </a:r>
                      <a:endParaRPr kumimoji="0" lang="ar-S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More on eye, exocrine glands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GIT, Urinary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bladder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Eye, GIT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Urinary bladder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Selectivity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015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NO</a:t>
                      </a:r>
                      <a:endParaRPr kumimoji="0" lang="ar-S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+++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Nicotinic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6721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Sjogren's syndrome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Glaucoma</a:t>
                      </a:r>
                      <a:endParaRPr kumimoji="0" lang="ar-S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Xerostomia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Paralytic ileus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Urinary retention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Glaucoma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Uses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8965" name="Rectangle 2"/>
          <p:cNvSpPr>
            <a:spLocks noChangeArrowheads="1"/>
          </p:cNvSpPr>
          <p:nvPr/>
        </p:nvSpPr>
        <p:spPr bwMode="auto">
          <a:xfrm>
            <a:off x="609600" y="152400"/>
            <a:ext cx="7958138" cy="457200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 rtl="0" eaLnBrk="0" hangingPunct="0"/>
            <a:r>
              <a:rPr lang="en-US" sz="3200" b="1">
                <a:latin typeface="Times New Roman" pitchFamily="18" charset="0"/>
                <a:cs typeface="Times New Roman" pitchFamily="18" charset="0"/>
              </a:rPr>
              <a:t>direct Cholinomimetic</a:t>
            </a:r>
          </a:p>
        </p:txBody>
      </p:sp>
    </p:spTree>
  </p:cSld>
  <p:clrMapOvr>
    <a:masterClrMapping/>
  </p:clrMapOvr>
  <p:transition>
    <p:randomBar/>
    <p:sndAc>
      <p:stSnd>
        <p:snd r:embed="rId3" name="laser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81000"/>
            <a:ext cx="63246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4145E9"/>
                </a:solidFill>
                <a:latin typeface="Algerian" pitchFamily="82" charset="0"/>
              </a:rPr>
              <a:t>Direct Cholinergic Agonists</a:t>
            </a:r>
            <a:endParaRPr lang="en-US" sz="3200" dirty="0">
              <a:solidFill>
                <a:srgbClr val="4145E9"/>
              </a:solidFill>
              <a:latin typeface="Algerian" pitchFamily="82" charset="0"/>
            </a:endParaRPr>
          </a:p>
        </p:txBody>
      </p:sp>
      <p:pic>
        <p:nvPicPr>
          <p:cNvPr id="5" name="Picture 4" descr="Direct cholinergic&#10;agentsAcetyl-choline is It is a natural direct parasympathomimetic.&#10;stimulates directly both muscarinic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1219200"/>
            <a:ext cx="5791200" cy="52419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4800" y="3200400"/>
            <a:ext cx="2667000" cy="156966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4145E9"/>
                </a:solidFill>
              </a:rPr>
              <a:t>Classification of cholinergic agonists</a:t>
            </a:r>
            <a:endParaRPr lang="en-US" sz="3200" dirty="0">
              <a:solidFill>
                <a:srgbClr val="4145E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3276600"/>
            <a:ext cx="33528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562600" y="4800600"/>
            <a:ext cx="2667000" cy="1815882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4145E9"/>
                </a:solidFill>
              </a:rPr>
              <a:t>acetylcholine , </a:t>
            </a:r>
          </a:p>
          <a:p>
            <a:r>
              <a:rPr lang="en-US" sz="2800" b="1" dirty="0" err="1" smtClean="0">
                <a:solidFill>
                  <a:srgbClr val="4145E9"/>
                </a:solidFill>
              </a:rPr>
              <a:t>methacholine</a:t>
            </a:r>
            <a:r>
              <a:rPr lang="en-US" sz="2800" b="1" dirty="0" smtClean="0">
                <a:solidFill>
                  <a:srgbClr val="4145E9"/>
                </a:solidFill>
              </a:rPr>
              <a:t>, </a:t>
            </a:r>
          </a:p>
          <a:p>
            <a:r>
              <a:rPr lang="en-US" sz="2800" b="1" dirty="0" err="1" smtClean="0">
                <a:solidFill>
                  <a:srgbClr val="4145E9"/>
                </a:solidFill>
              </a:rPr>
              <a:t>carbachol</a:t>
            </a:r>
            <a:r>
              <a:rPr lang="en-US" sz="2800" b="1" dirty="0" smtClean="0">
                <a:solidFill>
                  <a:srgbClr val="4145E9"/>
                </a:solidFill>
              </a:rPr>
              <a:t>, </a:t>
            </a:r>
          </a:p>
          <a:p>
            <a:r>
              <a:rPr lang="en-US" sz="2800" b="1" dirty="0" err="1" smtClean="0">
                <a:solidFill>
                  <a:srgbClr val="4145E9"/>
                </a:solidFill>
              </a:rPr>
              <a:t>bethanechol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505200"/>
            <a:ext cx="39624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4145E9"/>
                </a:solidFill>
              </a:rPr>
              <a:t>Tertiary </a:t>
            </a:r>
            <a:r>
              <a:rPr lang="en-US" sz="2800" b="1" dirty="0" err="1" smtClean="0">
                <a:solidFill>
                  <a:srgbClr val="4145E9"/>
                </a:solidFill>
              </a:rPr>
              <a:t>cholinomimetics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1219200"/>
            <a:ext cx="62484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4145E9"/>
                </a:solidFill>
              </a:rPr>
              <a:t>Produce primarily effect by activation of </a:t>
            </a:r>
            <a:r>
              <a:rPr lang="en-US" sz="2800" b="1" dirty="0" err="1" smtClean="0">
                <a:solidFill>
                  <a:srgbClr val="4145E9"/>
                </a:solidFill>
              </a:rPr>
              <a:t>muscarinic</a:t>
            </a:r>
            <a:r>
              <a:rPr lang="en-US" sz="2800" b="1" dirty="0" smtClean="0">
                <a:solidFill>
                  <a:srgbClr val="4145E9"/>
                </a:solidFill>
              </a:rPr>
              <a:t> or nicotinic</a:t>
            </a:r>
            <a:r>
              <a:rPr lang="en-US" sz="2800" dirty="0" smtClean="0">
                <a:solidFill>
                  <a:srgbClr val="4145E9"/>
                </a:solidFill>
              </a:rPr>
              <a:t> receptors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7800" y="152400"/>
            <a:ext cx="62484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4145E9"/>
                </a:solidFill>
                <a:latin typeface="Algerian" pitchFamily="82" charset="0"/>
              </a:rPr>
              <a:t>Direct Cholinergic Agonists</a:t>
            </a:r>
            <a:endParaRPr lang="en-US" sz="3200" b="1" dirty="0">
              <a:solidFill>
                <a:srgbClr val="4145E9"/>
              </a:solidFill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5029200"/>
            <a:ext cx="29718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4145E9"/>
                </a:solidFill>
              </a:rPr>
              <a:t>Quaternary group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62600" y="3352800"/>
            <a:ext cx="2133600" cy="138499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4145E9"/>
                </a:solidFill>
              </a:rPr>
              <a:t>pilocarpine</a:t>
            </a:r>
            <a:r>
              <a:rPr lang="en-US" sz="2800" b="1" dirty="0" smtClean="0">
                <a:solidFill>
                  <a:srgbClr val="4145E9"/>
                </a:solidFill>
              </a:rPr>
              <a:t>, </a:t>
            </a:r>
          </a:p>
          <a:p>
            <a:r>
              <a:rPr lang="en-US" sz="2800" b="1" dirty="0" smtClean="0">
                <a:solidFill>
                  <a:srgbClr val="4145E9"/>
                </a:solidFill>
              </a:rPr>
              <a:t>nicotine , </a:t>
            </a:r>
          </a:p>
          <a:p>
            <a:r>
              <a:rPr lang="en-US" sz="2800" b="1" dirty="0" err="1" smtClean="0">
                <a:solidFill>
                  <a:srgbClr val="4145E9"/>
                </a:solidFill>
              </a:rPr>
              <a:t>lobeline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2590800"/>
            <a:ext cx="74676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4145E9"/>
                </a:solidFill>
              </a:rPr>
              <a:t>Classification according to chemical structure</a:t>
            </a:r>
            <a:endParaRPr lang="en-US" sz="2800" dirty="0">
              <a:solidFill>
                <a:srgbClr val="4145E9"/>
              </a:solidFill>
            </a:endParaRPr>
          </a:p>
        </p:txBody>
      </p:sp>
      <p:pic>
        <p:nvPicPr>
          <p:cNvPr id="6146" name="Picture 2" descr="https://upload.wikimedia.org/wikipedia/commons/thumb/9/92/Quaternary_ammonium_cation.svg/220px-Quaternary_ammonium_cation.svg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4419600"/>
            <a:ext cx="2095500" cy="2219326"/>
          </a:xfrm>
          <a:prstGeom prst="rect">
            <a:avLst/>
          </a:prstGeom>
          <a:noFill/>
        </p:spPr>
      </p:pic>
      <p:pic>
        <p:nvPicPr>
          <p:cNvPr id="6148" name="Picture 4" descr="http://www.ochempal.org/wp-content/images/T/tertiaryamine1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37435" y="3276600"/>
            <a:ext cx="269219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762000"/>
            <a:ext cx="42672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4145E9"/>
                </a:solidFill>
                <a:latin typeface="Algerian" pitchFamily="82" charset="0"/>
              </a:rPr>
              <a:t>Pharmacokinetics</a:t>
            </a:r>
            <a:endParaRPr lang="en-US" sz="3200" dirty="0">
              <a:solidFill>
                <a:srgbClr val="4145E9"/>
              </a:solidFill>
              <a:latin typeface="Algerian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5029200"/>
            <a:ext cx="78486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4145E9"/>
                </a:solidFill>
                <a:sym typeface="Symbol" pitchFamily="18" charset="2"/>
              </a:rPr>
              <a:t>Methacholine</a:t>
            </a:r>
            <a:r>
              <a:rPr lang="en-US" sz="2800" dirty="0" smtClean="0">
                <a:solidFill>
                  <a:srgbClr val="4145E9"/>
                </a:solidFill>
                <a:sym typeface="Symbol" pitchFamily="18" charset="2"/>
              </a:rPr>
              <a:t> is 3 times more </a:t>
            </a:r>
            <a:r>
              <a:rPr lang="en-US" sz="2800" b="1" dirty="0" smtClean="0">
                <a:solidFill>
                  <a:srgbClr val="4145E9"/>
                </a:solidFill>
                <a:sym typeface="Symbol" pitchFamily="18" charset="2"/>
              </a:rPr>
              <a:t>resistant </a:t>
            </a:r>
            <a:r>
              <a:rPr lang="en-US" sz="2800" dirty="0" smtClean="0">
                <a:solidFill>
                  <a:srgbClr val="4145E9"/>
                </a:solidFill>
                <a:sym typeface="Symbol" pitchFamily="18" charset="2"/>
              </a:rPr>
              <a:t>to hydrolysis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191000"/>
            <a:ext cx="77724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4145E9"/>
                </a:solidFill>
                <a:sym typeface="Symbol" pitchFamily="18" charset="2"/>
              </a:rPr>
              <a:t>Ach is very sensitive to hydrolysis by </a:t>
            </a:r>
            <a:r>
              <a:rPr lang="en-US" sz="2800" dirty="0" err="1" smtClean="0">
                <a:solidFill>
                  <a:srgbClr val="4145E9"/>
                </a:solidFill>
                <a:sym typeface="Symbol" pitchFamily="18" charset="2"/>
              </a:rPr>
              <a:t>cholinesterases</a:t>
            </a:r>
            <a:r>
              <a:rPr lang="en-US" sz="2800" dirty="0" smtClean="0">
                <a:solidFill>
                  <a:srgbClr val="4145E9"/>
                </a:solidFill>
                <a:sym typeface="Symbol" pitchFamily="18" charset="2"/>
              </a:rPr>
              <a:t> 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3352800"/>
            <a:ext cx="77724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4145E9"/>
                </a:solidFill>
                <a:sym typeface="Symbol" pitchFamily="18" charset="2"/>
              </a:rPr>
              <a:t>Hydrolyzed in the GIT , not active by the oral route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2590800"/>
            <a:ext cx="68580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4145E9"/>
                </a:solidFill>
                <a:sym typeface="Symbol" pitchFamily="18" charset="2"/>
              </a:rPr>
              <a:t>Poorly absorbed poorly distributed in the CNS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1752600"/>
            <a:ext cx="52578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4145E9"/>
                </a:solidFill>
              </a:rPr>
              <a:t>Acetylcholine low lipid- solubility</a:t>
            </a:r>
            <a:endParaRPr lang="en-US" sz="2800" dirty="0">
              <a:solidFill>
                <a:srgbClr val="4145E9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" y="5791200"/>
            <a:ext cx="78486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4145E9"/>
                </a:solidFill>
                <a:sym typeface="Symbol" pitchFamily="18" charset="2"/>
              </a:rPr>
              <a:t>Carbachol</a:t>
            </a:r>
            <a:r>
              <a:rPr lang="en-US" sz="2800" b="1" dirty="0" smtClean="0">
                <a:solidFill>
                  <a:srgbClr val="4145E9"/>
                </a:solidFill>
                <a:sym typeface="Symbol" pitchFamily="18" charset="2"/>
              </a:rPr>
              <a:t> &amp; </a:t>
            </a:r>
            <a:r>
              <a:rPr lang="en-US" sz="2800" b="1" dirty="0" err="1" smtClean="0">
                <a:solidFill>
                  <a:srgbClr val="4145E9"/>
                </a:solidFill>
                <a:sym typeface="Symbol" pitchFamily="18" charset="2"/>
              </a:rPr>
              <a:t>bethanechol</a:t>
            </a:r>
            <a:r>
              <a:rPr lang="en-US" sz="2800" dirty="0" smtClean="0">
                <a:solidFill>
                  <a:srgbClr val="4145E9"/>
                </a:solidFill>
                <a:sym typeface="Symbol" pitchFamily="18" charset="2"/>
              </a:rPr>
              <a:t> are completely resistant to hydrolysis</a:t>
            </a:r>
            <a:endParaRPr lang="en-US" sz="2800" dirty="0">
              <a:solidFill>
                <a:srgbClr val="4145E9"/>
              </a:solidFill>
            </a:endParaRPr>
          </a:p>
        </p:txBody>
      </p:sp>
      <p:pic>
        <p:nvPicPr>
          <p:cNvPr id="5122" name="Picture 2" descr="http://drugsaffectingstm.wikispaces.com/file/view/actylcholine/276006234/actylcholin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914400"/>
            <a:ext cx="3124200" cy="159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81000" y="5867400"/>
            <a:ext cx="7543800" cy="86793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Blip>
                <a:blip r:embed="rId2"/>
              </a:buBlip>
            </a:pPr>
            <a:r>
              <a:rPr lang="en-US" sz="2800" dirty="0" smtClean="0">
                <a:sym typeface="Symbol" pitchFamily="18" charset="2"/>
              </a:rPr>
              <a:t>Excretion by</a:t>
            </a:r>
            <a:r>
              <a:rPr lang="en-US" sz="2800" b="1" dirty="0" smtClean="0">
                <a:sym typeface="Symbol" pitchFamily="18" charset="2"/>
              </a:rPr>
              <a:t> </a:t>
            </a:r>
            <a:r>
              <a:rPr lang="en-US" sz="2800" b="1" dirty="0" smtClean="0">
                <a:solidFill>
                  <a:srgbClr val="990099"/>
                </a:solidFill>
                <a:sym typeface="Symbol" pitchFamily="18" charset="2"/>
              </a:rPr>
              <a:t>kidney</a:t>
            </a:r>
            <a:r>
              <a:rPr lang="en-US" sz="2800" dirty="0" smtClean="0">
                <a:solidFill>
                  <a:srgbClr val="990099"/>
                </a:solidFill>
                <a:sym typeface="Symbol" pitchFamily="18" charset="2"/>
              </a:rPr>
              <a:t>,</a:t>
            </a:r>
            <a:r>
              <a:rPr lang="en-US" sz="2800" dirty="0" smtClean="0">
                <a:sym typeface="Symbol" pitchFamily="18" charset="2"/>
              </a:rPr>
              <a:t> clearance of tertiary amines can be enhanced by </a:t>
            </a:r>
            <a:r>
              <a:rPr lang="en-US" sz="2800" b="1" dirty="0" smtClean="0">
                <a:solidFill>
                  <a:srgbClr val="990099"/>
                </a:solidFill>
                <a:sym typeface="Symbol" pitchFamily="18" charset="2"/>
              </a:rPr>
              <a:t>acidification of urine</a:t>
            </a:r>
            <a:endParaRPr lang="en-US" sz="2800" b="1" dirty="0">
              <a:solidFill>
                <a:srgbClr val="99009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4495800"/>
            <a:ext cx="7543800" cy="1255728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buBlip>
                <a:blip r:embed="rId2"/>
              </a:buBlip>
            </a:pPr>
            <a:r>
              <a:rPr lang="en-US" sz="2800" b="1" dirty="0" err="1" smtClean="0">
                <a:solidFill>
                  <a:schemeClr val="accent2"/>
                </a:solidFill>
                <a:sym typeface="Symbol" pitchFamily="18" charset="2"/>
              </a:rPr>
              <a:t>Muscarinic</a:t>
            </a:r>
            <a:r>
              <a:rPr lang="en-US" sz="2800" b="1" dirty="0" smtClean="0">
                <a:solidFill>
                  <a:schemeClr val="accent2"/>
                </a:solidFill>
                <a:sym typeface="Symbol" pitchFamily="18" charset="2"/>
              </a:rPr>
              <a:t> quaternary amines</a:t>
            </a:r>
            <a:r>
              <a:rPr lang="en-US" sz="2800" dirty="0" smtClean="0">
                <a:sym typeface="Symbol" pitchFamily="18" charset="2"/>
              </a:rPr>
              <a:t> , less completely absorbed from the GIT but still toxic when ingested in </a:t>
            </a:r>
            <a:r>
              <a:rPr lang="en-US" sz="2800" b="1" dirty="0" smtClean="0">
                <a:solidFill>
                  <a:schemeClr val="accent2"/>
                </a:solidFill>
                <a:sym typeface="Symbol" pitchFamily="18" charset="2"/>
              </a:rPr>
              <a:t>mushroom.</a:t>
            </a:r>
            <a:endParaRPr lang="en-US" sz="2800" b="1" dirty="0">
              <a:solidFill>
                <a:schemeClr val="accent2"/>
              </a:solidFill>
              <a:sym typeface="Symbol" pitchFamily="18" charset="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3810000"/>
            <a:ext cx="7467600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90099"/>
                </a:solidFill>
                <a:sym typeface="Symbol" pitchFamily="18" charset="2"/>
              </a:rPr>
              <a:t>Nicotine</a:t>
            </a:r>
            <a:r>
              <a:rPr lang="en-US" sz="2800" dirty="0" smtClean="0">
                <a:sym typeface="Symbol" pitchFamily="18" charset="2"/>
              </a:rPr>
              <a:t>, lipid –soluble, absorbed across the skin.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2667000"/>
            <a:ext cx="75438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2"/>
                </a:solidFill>
                <a:sym typeface="Symbol" pitchFamily="18" charset="2"/>
              </a:rPr>
              <a:t>Tertiary </a:t>
            </a:r>
            <a:r>
              <a:rPr lang="en-US" sz="2800" b="1" dirty="0" err="1" smtClean="0">
                <a:solidFill>
                  <a:schemeClr val="accent2"/>
                </a:solidFill>
                <a:sym typeface="Symbol" pitchFamily="18" charset="2"/>
              </a:rPr>
              <a:t>cholinomimetics</a:t>
            </a:r>
            <a:r>
              <a:rPr lang="en-US" sz="2800" dirty="0" smtClean="0">
                <a:sym typeface="Symbol" pitchFamily="18" charset="2"/>
              </a:rPr>
              <a:t> are well absorbed from most sites of administration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1524000"/>
            <a:ext cx="74676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ym typeface="Symbol" pitchFamily="18" charset="2"/>
              </a:rPr>
              <a:t>Presence of a methyl group on</a:t>
            </a:r>
            <a:r>
              <a:rPr lang="en-US" sz="2800" b="1" dirty="0" smtClean="0">
                <a:solidFill>
                  <a:srgbClr val="990099"/>
                </a:solidFill>
                <a:sym typeface="Symbol" pitchFamily="18" charset="2"/>
              </a:rPr>
              <a:t> </a:t>
            </a:r>
            <a:r>
              <a:rPr lang="en-US" sz="2800" b="1" dirty="0" err="1" smtClean="0">
                <a:solidFill>
                  <a:srgbClr val="990099"/>
                </a:solidFill>
                <a:sym typeface="Symbol" pitchFamily="18" charset="2"/>
              </a:rPr>
              <a:t>bethanechol</a:t>
            </a:r>
            <a:r>
              <a:rPr lang="en-US" sz="2800" dirty="0" smtClean="0">
                <a:sym typeface="Symbol" pitchFamily="18" charset="2"/>
              </a:rPr>
              <a:t> reduces its potency at </a:t>
            </a:r>
            <a:r>
              <a:rPr lang="en-US" sz="2800" b="1" dirty="0" smtClean="0">
                <a:solidFill>
                  <a:schemeClr val="accent2"/>
                </a:solidFill>
                <a:sym typeface="Symbol" pitchFamily="18" charset="2"/>
              </a:rPr>
              <a:t>nicotinic</a:t>
            </a:r>
            <a:r>
              <a:rPr lang="en-US" sz="2800" dirty="0" smtClean="0">
                <a:sym typeface="Symbol" pitchFamily="18" charset="2"/>
              </a:rPr>
              <a:t> junction.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4400" y="152400"/>
            <a:ext cx="42672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4145E9"/>
                </a:solidFill>
                <a:latin typeface="Algerian" pitchFamily="82" charset="0"/>
              </a:rPr>
              <a:t>Pharmacokinetics</a:t>
            </a:r>
            <a:endParaRPr lang="en-US" sz="3200" dirty="0">
              <a:solidFill>
                <a:srgbClr val="4145E9"/>
              </a:solidFill>
              <a:latin typeface="Algerian" pitchFamily="82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228600"/>
            <a:ext cx="3200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14800" y="-369332"/>
            <a:ext cx="4724400" cy="369332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Direct Cholinergic Agonists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1752600"/>
            <a:ext cx="4724400" cy="1815882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The parasympathetic innervates the </a:t>
            </a:r>
            <a:r>
              <a:rPr lang="en-US" sz="2800" b="1" dirty="0" smtClean="0">
                <a:solidFill>
                  <a:srgbClr val="FF0000"/>
                </a:solidFill>
              </a:rPr>
              <a:t>constrictor </a:t>
            </a:r>
            <a:r>
              <a:rPr lang="en-US" sz="2800" b="1" dirty="0" err="1" smtClean="0">
                <a:solidFill>
                  <a:srgbClr val="FF0000"/>
                </a:solidFill>
              </a:rPr>
              <a:t>pupillae</a:t>
            </a:r>
            <a:r>
              <a:rPr lang="en-US" sz="2800" dirty="0" smtClean="0"/>
              <a:t> , runs </a:t>
            </a:r>
            <a:r>
              <a:rPr lang="en-US" sz="2800" dirty="0" err="1" smtClean="0"/>
              <a:t>cirumferentially</a:t>
            </a:r>
            <a:r>
              <a:rPr lang="en-US" sz="2800" dirty="0" smtClean="0"/>
              <a:t> in the </a:t>
            </a:r>
            <a:r>
              <a:rPr lang="en-US" sz="2800" b="1" dirty="0" smtClean="0">
                <a:solidFill>
                  <a:srgbClr val="FF0000"/>
                </a:solidFill>
              </a:rPr>
              <a:t>iris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685800"/>
            <a:ext cx="18288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u="sng" dirty="0" smtClean="0">
                <a:solidFill>
                  <a:srgbClr val="FF0000"/>
                </a:solidFill>
              </a:rPr>
              <a:t>1-Eye</a:t>
            </a:r>
            <a:endParaRPr lang="en-US" sz="3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47800" y="0"/>
            <a:ext cx="60960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kern="10" dirty="0" err="1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Pharmacodynamic</a:t>
            </a:r>
            <a:r>
              <a:rPr lang="en-US" sz="3200" kern="10" dirty="0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 effects</a:t>
            </a:r>
            <a:endParaRPr lang="en-US" sz="3200" kern="10" dirty="0">
              <a:ln w="25400">
                <a:solidFill>
                  <a:srgbClr val="0000FF"/>
                </a:solidFill>
                <a:round/>
                <a:headEnd/>
                <a:tailEnd/>
              </a:ln>
              <a:solidFill>
                <a:srgbClr val="800080"/>
              </a:solidFill>
              <a:latin typeface="Algerian" pitchFamily="82" charset="0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-369332"/>
            <a:ext cx="4724400" cy="369332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Direct Cholinergic Agonists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14800" y="-369332"/>
            <a:ext cx="4724400" cy="369332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Direct Cholinergic Agonists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600" y="3886200"/>
            <a:ext cx="4724400" cy="2246769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990099"/>
                </a:solidFill>
              </a:rPr>
              <a:t>Constrictor </a:t>
            </a:r>
            <a:r>
              <a:rPr lang="en-US" sz="2800" b="1" dirty="0" err="1" smtClean="0">
                <a:solidFill>
                  <a:srgbClr val="990099"/>
                </a:solidFill>
              </a:rPr>
              <a:t>pupillae</a:t>
            </a:r>
            <a:r>
              <a:rPr lang="en-US" sz="2800" dirty="0" smtClean="0"/>
              <a:t> is important for adjusting the pupil in response to change in </a:t>
            </a:r>
            <a:r>
              <a:rPr lang="en-US" sz="2800" b="1" dirty="0" smtClean="0">
                <a:solidFill>
                  <a:srgbClr val="FF0000"/>
                </a:solidFill>
              </a:rPr>
              <a:t>light intensity</a:t>
            </a:r>
            <a:r>
              <a:rPr lang="en-US" sz="2800" dirty="0" smtClean="0"/>
              <a:t> &amp; regulating the </a:t>
            </a:r>
            <a:r>
              <a:rPr lang="en-US" sz="2800" b="1" dirty="0" smtClean="0">
                <a:solidFill>
                  <a:schemeClr val="accent2"/>
                </a:solidFill>
              </a:rPr>
              <a:t>intraocular pressure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371600"/>
            <a:ext cx="35814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3810000"/>
            <a:ext cx="35433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" descr="Image:Eye dilate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3810000"/>
            <a:ext cx="358140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4800" y="2667000"/>
            <a:ext cx="4724400" cy="2246769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Contraction of </a:t>
            </a:r>
            <a:r>
              <a:rPr lang="en-US" sz="2800" dirty="0" err="1" smtClean="0"/>
              <a:t>ciliary</a:t>
            </a:r>
            <a:r>
              <a:rPr lang="en-US" sz="2800" dirty="0" smtClean="0"/>
              <a:t> muscle pulls the </a:t>
            </a:r>
            <a:r>
              <a:rPr lang="en-US" sz="2800" dirty="0" err="1" smtClean="0"/>
              <a:t>ciliary</a:t>
            </a:r>
            <a:r>
              <a:rPr lang="en-US" sz="2800" dirty="0" smtClean="0"/>
              <a:t> body </a:t>
            </a:r>
            <a:r>
              <a:rPr lang="en-US" sz="2800" b="1" dirty="0" smtClean="0">
                <a:solidFill>
                  <a:schemeClr val="accent2"/>
                </a:solidFill>
              </a:rPr>
              <a:t>forward &amp; inward</a:t>
            </a:r>
            <a:r>
              <a:rPr lang="en-US" sz="2800" dirty="0" smtClean="0"/>
              <a:t> , relaxing the tension on the </a:t>
            </a:r>
            <a:r>
              <a:rPr lang="en-US" sz="2800" b="1" dirty="0" err="1" smtClean="0">
                <a:solidFill>
                  <a:srgbClr val="990099"/>
                </a:solidFill>
              </a:rPr>
              <a:t>suspensory</a:t>
            </a:r>
            <a:r>
              <a:rPr lang="en-US" sz="2800" dirty="0" smtClean="0"/>
              <a:t> ligaments of the lens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685800"/>
            <a:ext cx="18288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u="sng" dirty="0" smtClean="0">
                <a:solidFill>
                  <a:srgbClr val="FF0000"/>
                </a:solidFill>
              </a:rPr>
              <a:t>1-Eye</a:t>
            </a:r>
            <a:endParaRPr lang="en-US" sz="3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47800" y="0"/>
            <a:ext cx="60960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kern="10" dirty="0" err="1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Pharmacodynamic</a:t>
            </a:r>
            <a:r>
              <a:rPr lang="en-US" sz="3200" kern="10" dirty="0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 effects</a:t>
            </a:r>
            <a:endParaRPr lang="en-US" sz="3200" kern="10" dirty="0">
              <a:ln w="25400">
                <a:solidFill>
                  <a:srgbClr val="0000FF"/>
                </a:solidFill>
                <a:round/>
                <a:headEnd/>
                <a:tailEnd/>
              </a:ln>
              <a:solidFill>
                <a:srgbClr val="800080"/>
              </a:solidFill>
              <a:latin typeface="Algerian" pitchFamily="82" charset="0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762000"/>
            <a:ext cx="28765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8130" name="Object 3"/>
          <p:cNvGraphicFramePr>
            <a:graphicFrameLocks noChangeAspect="1"/>
          </p:cNvGraphicFramePr>
          <p:nvPr/>
        </p:nvGraphicFramePr>
        <p:xfrm>
          <a:off x="5867400" y="3886200"/>
          <a:ext cx="2768600" cy="2838450"/>
        </p:xfrm>
        <a:graphic>
          <a:graphicData uri="http://schemas.openxmlformats.org/presentationml/2006/ole">
            <p:oleObj spid="_x0000_s48130" name="صورة نقطية" r:id="rId4" imgW="11123810" imgH="7466667" progId="PBrush">
              <p:embed/>
            </p:oleObj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04800" y="1524000"/>
            <a:ext cx="4724400" cy="954107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accent2"/>
                </a:solidFill>
              </a:rPr>
              <a:t>Parasympathetic activation contracts the </a:t>
            </a:r>
            <a:r>
              <a:rPr lang="en-US" sz="2800" b="1" dirty="0" err="1" smtClean="0">
                <a:solidFill>
                  <a:schemeClr val="accent2"/>
                </a:solidFill>
              </a:rPr>
              <a:t>ciliary</a:t>
            </a:r>
            <a:r>
              <a:rPr lang="en-US" sz="2800" b="1" dirty="0" smtClean="0">
                <a:solidFill>
                  <a:schemeClr val="accent2"/>
                </a:solidFill>
              </a:rPr>
              <a:t> muscle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" y="2438400"/>
            <a:ext cx="4724400" cy="2677656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When the </a:t>
            </a:r>
            <a:r>
              <a:rPr lang="en-US" sz="2800" dirty="0" err="1" smtClean="0"/>
              <a:t>ciliary</a:t>
            </a:r>
            <a:r>
              <a:rPr lang="en-US" sz="2800" dirty="0" smtClean="0"/>
              <a:t> muscle contracts, the lens</a:t>
            </a:r>
            <a:r>
              <a:rPr lang="en-US" sz="2800" b="1" dirty="0" smtClean="0">
                <a:solidFill>
                  <a:srgbClr val="FF0000"/>
                </a:solidFill>
              </a:rPr>
              <a:t> bulg</a:t>
            </a:r>
            <a:r>
              <a:rPr lang="en-US" sz="2800" dirty="0" smtClean="0"/>
              <a:t>e more </a:t>
            </a:r>
            <a:r>
              <a:rPr lang="en-US" sz="2800" dirty="0" smtClean="0">
                <a:sym typeface="Symbol" pitchFamily="18" charset="2"/>
              </a:rPr>
              <a:t></a:t>
            </a:r>
            <a:r>
              <a:rPr lang="en-US" sz="2800" b="1" dirty="0" smtClean="0">
                <a:solidFill>
                  <a:srgbClr val="990099"/>
                </a:solidFill>
                <a:sym typeface="Symbol" pitchFamily="18" charset="2"/>
              </a:rPr>
              <a:t>focal length</a:t>
            </a:r>
            <a:r>
              <a:rPr lang="en-US" sz="2800" dirty="0" smtClean="0">
                <a:sym typeface="Symbol" pitchFamily="18" charset="2"/>
              </a:rPr>
              <a:t>, this parasympathetic reflex is essential to </a:t>
            </a:r>
            <a:r>
              <a:rPr lang="en-US" sz="2800" b="1" dirty="0" smtClean="0">
                <a:solidFill>
                  <a:schemeClr val="accent2"/>
                </a:solidFill>
                <a:sym typeface="Symbol" pitchFamily="18" charset="2"/>
              </a:rPr>
              <a:t>accommodate for near vision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1066800"/>
            <a:ext cx="18288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u="sng" dirty="0" smtClean="0">
                <a:solidFill>
                  <a:srgbClr val="FF0000"/>
                </a:solidFill>
              </a:rPr>
              <a:t>1-Eye</a:t>
            </a:r>
            <a:endParaRPr lang="en-US" sz="3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47800" y="228600"/>
            <a:ext cx="6096000" cy="584775"/>
          </a:xfrm>
          <a:prstGeom prst="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079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kern="10" dirty="0" err="1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Pharmacodynamic</a:t>
            </a:r>
            <a:r>
              <a:rPr lang="en-US" sz="3200" kern="10" dirty="0" smtClean="0">
                <a:ln w="254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lgerian" pitchFamily="82" charset="0"/>
                <a:cs typeface="Times New Roman"/>
              </a:rPr>
              <a:t> effects</a:t>
            </a:r>
            <a:endParaRPr lang="en-US" sz="3200" kern="10" dirty="0">
              <a:ln w="25400">
                <a:solidFill>
                  <a:srgbClr val="0000FF"/>
                </a:solidFill>
                <a:round/>
                <a:headEnd/>
                <a:tailEnd/>
              </a:ln>
              <a:solidFill>
                <a:srgbClr val="800080"/>
              </a:solidFill>
              <a:latin typeface="Algerian" pitchFamily="82" charset="0"/>
              <a:cs typeface="Times New Roman"/>
            </a:endParaRPr>
          </a:p>
        </p:txBody>
      </p:sp>
      <p:pic>
        <p:nvPicPr>
          <p:cNvPr id="14" name="Picture 7" descr="Image:Focus in an eye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590800"/>
            <a:ext cx="3810000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7415</TotalTime>
  <Words>1124</Words>
  <Application>Microsoft Office PowerPoint</Application>
  <PresentationFormat>On-screen Show (4:3)</PresentationFormat>
  <Paragraphs>271</Paragraphs>
  <Slides>26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Office Theme</vt:lpstr>
      <vt:lpstr>صورة نقطية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Osama</dc:creator>
  <cp:lastModifiedBy>Osama</cp:lastModifiedBy>
  <cp:revision>515</cp:revision>
  <dcterms:created xsi:type="dcterms:W3CDTF">2015-11-09T08:25:28Z</dcterms:created>
  <dcterms:modified xsi:type="dcterms:W3CDTF">2015-12-07T05:30:38Z</dcterms:modified>
</cp:coreProperties>
</file>