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99" r:id="rId3"/>
    <p:sldId id="256" r:id="rId4"/>
    <p:sldId id="261" r:id="rId5"/>
    <p:sldId id="257" r:id="rId6"/>
    <p:sldId id="258" r:id="rId7"/>
    <p:sldId id="259" r:id="rId8"/>
    <p:sldId id="289" r:id="rId9"/>
    <p:sldId id="290" r:id="rId10"/>
    <p:sldId id="260" r:id="rId11"/>
    <p:sldId id="291" r:id="rId12"/>
    <p:sldId id="262" r:id="rId13"/>
    <p:sldId id="263" r:id="rId14"/>
    <p:sldId id="292" r:id="rId15"/>
    <p:sldId id="264" r:id="rId16"/>
    <p:sldId id="293" r:id="rId17"/>
    <p:sldId id="305" r:id="rId18"/>
    <p:sldId id="306" r:id="rId19"/>
    <p:sldId id="307" r:id="rId20"/>
    <p:sldId id="308" r:id="rId21"/>
    <p:sldId id="309" r:id="rId22"/>
    <p:sldId id="300" r:id="rId23"/>
    <p:sldId id="301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5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6AE-0DB9-4009-BBB9-CAB2B661F37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25421-35C2-40B7-A715-D2680E6FC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4F46B-50D1-4D6F-9DBA-6074A1C9E61A}" type="datetimeFigureOut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A43F-B62C-44D9-BAE9-3EAA29D7989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6604-56F0-43B4-BAD7-ACA5C2C137C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ir6cvVrabJAhWKORoKHWOHD6oQjRwIBw&amp;url=http://amoderm.com/reasons-why-botox-dysport-do-not-work/&amp;psig=AFQjCNGysh3AHazOpXiA3LVVETqxyRlz9g&amp;ust=1448361336307995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Zn_eT7ajJAhXJuRQKHanmBJsQjRwIBw&amp;url=http://humorf1.info/impaired-drainage-of-aqueous-humor/&amp;psig=AFQjCNH4oSLmseIXBTvrTrT9xgDS7QCxcg&amp;ust=144844711454840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.eg/url?sa=i&amp;rct=j&amp;q=&amp;esrc=s&amp;source=images&amp;cd=&amp;cad=rja&amp;uact=8&amp;ved=0ahUKEwiKn-uSwsbJAhUJPhQKHbE-DVYQjRwIBw&amp;url=http://www.eyecarespecialists.net/glaucoma.html&amp;bvm=bv.108538919,d.d24&amp;psig=AFQjCNGpcIC2d5qQvKFbNOcwT17TMWTENQ&amp;ust=1449466547212300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arolinaeyecenter.blogspot.com/2012/05/glaucoma-therapy-selective-laser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bpac.org.nz/BPJ/2014/March/glaucoma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.eg/url?sa=i&amp;rct=j&amp;q=&amp;esrc=s&amp;source=images&amp;cd=&amp;cad=rja&amp;uact=8&amp;ved=0ahUKEwiV0pC5_arJAhVM2xoKHWWvCDQQjRwIBw&amp;url=http://www.mun.ca/biology/desmid/brian/BIOL2060/BIOL2060-14/CB14.html&amp;psig=AFQjCNFi_OTm6Fnm1jNFpijoRDALR9699A&amp;ust=144852048074290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ju8KOx1KjJAhXEPBQKHXUQCfUQjRwIBw&amp;url=https://en.wikipedia.org/wiki/Quaternary_ammonium_cation&amp;psig=AFQjCNEYfWiuQhzmj_yo3WxwC6Rbk3mxgw&amp;ust=144844071708300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.eg/url?sa=i&amp;rct=j&amp;q=&amp;esrc=s&amp;source=images&amp;cd=&amp;cad=rja&amp;uact=8&amp;ved=0ahUKEwiZnsXq1KjJAhWFwBQKHX7OAvMQjRwIBw&amp;url=http://www.ochempal.org/index.php/alphabetical/s-t/tertiary-amine/&amp;psig=AFQjCNEjg9bC2Rdw-IOuLLDYT2HTIv_eDg&amp;ust=1448440849823072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eg/url?sa=i&amp;rct=j&amp;q=&amp;esrc=s&amp;source=images&amp;cd=&amp;cad=rja&amp;uact=8&amp;ved=0ahUKEwi9g47U06jJAhUEwBQKHZhjAdAQjRwIBw&amp;url=http://drugsaffectingstm.wikispaces.com/Neurotransmitters+Involved+in+Short+Term+Memory&amp;psig=AFQjCNGdWqnZL6C5HjFL-My_lKimfv0DKQ&amp;ust=144844050795191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hyperlink" Target="http://upload.wikimedia.org/wikipedia/commons/a/a3/Eye_dilate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8/81/Focus_in_an_eye.sv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143000"/>
            <a:ext cx="3676650" cy="2665413"/>
          </a:xfrm>
          <a:prstGeom prst="rect">
            <a:avLst/>
          </a:prstGeom>
          <a:noFill/>
          <a:ln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4005263"/>
            <a:ext cx="3671888" cy="2700337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304800" y="2667000"/>
            <a:ext cx="335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What is </a:t>
            </a:r>
            <a:r>
              <a:rPr lang="en-US" sz="2800" dirty="0" err="1" smtClean="0">
                <a:solidFill>
                  <a:srgbClr val="4145E9"/>
                </a:solidFill>
              </a:rPr>
              <a:t>botox</a:t>
            </a:r>
            <a:r>
              <a:rPr lang="en-US" sz="2800" dirty="0" smtClean="0">
                <a:solidFill>
                  <a:srgbClr val="4145E9"/>
                </a:solidFill>
              </a:rPr>
              <a:t>?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3886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A toxin produced by </a:t>
            </a:r>
            <a:r>
              <a:rPr lang="en-US" sz="2800" i="1" dirty="0" smtClean="0">
                <a:solidFill>
                  <a:srgbClr val="4145E9"/>
                </a:solidFill>
              </a:rPr>
              <a:t>Clostridium </a:t>
            </a:r>
            <a:r>
              <a:rPr lang="en-US" sz="2800" i="1" dirty="0" err="1" smtClean="0">
                <a:solidFill>
                  <a:srgbClr val="4145E9"/>
                </a:solidFill>
              </a:rPr>
              <a:t>botulinum</a:t>
            </a:r>
            <a:endParaRPr lang="en-US" sz="2800" i="1" dirty="0">
              <a:solidFill>
                <a:srgbClr val="4145E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5052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4145E9"/>
                </a:solidFill>
              </a:rPr>
              <a:t>Botulinum</a:t>
            </a:r>
            <a:r>
              <a:rPr lang="en-US" sz="2800" dirty="0" smtClean="0">
                <a:solidFill>
                  <a:srgbClr val="4145E9"/>
                </a:solidFill>
              </a:rPr>
              <a:t> toxin</a:t>
            </a:r>
            <a:endParaRPr lang="en-US" sz="2800" dirty="0">
              <a:solidFill>
                <a:srgbClr val="4145E9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3886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828801"/>
            <a:ext cx="3781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43000" y="152400"/>
            <a:ext cx="51816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Direct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Cholinomimetics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pic>
        <p:nvPicPr>
          <p:cNvPr id="22530" name="Picture 2" descr="http://amoderm.com/welcome/wp-content/uploads/2013/11/HowBotoxWorks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828800"/>
            <a:ext cx="4038600" cy="29527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1000" y="2057400"/>
            <a:ext cx="335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4145E9"/>
                </a:solidFill>
              </a:rPr>
              <a:t>Muscarine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371600"/>
            <a:ext cx="335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4145E9"/>
                </a:solidFill>
              </a:rPr>
              <a:t>Amanita </a:t>
            </a:r>
            <a:r>
              <a:rPr lang="en-US" sz="2800" i="1" dirty="0" err="1" smtClean="0">
                <a:solidFill>
                  <a:srgbClr val="4145E9"/>
                </a:solidFill>
              </a:rPr>
              <a:t>muscaria</a:t>
            </a:r>
            <a:endParaRPr lang="en-US" sz="2800" i="1" dirty="0">
              <a:solidFill>
                <a:srgbClr val="4145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962400"/>
            <a:ext cx="472440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In some people drainage of aqueous </a:t>
            </a:r>
            <a:r>
              <a:rPr lang="en-US" sz="2800" dirty="0" err="1" smtClean="0">
                <a:sym typeface="Symbol" pitchFamily="18" charset="2"/>
              </a:rPr>
              <a:t>humour</a:t>
            </a:r>
            <a:r>
              <a:rPr lang="en-US" sz="2800" dirty="0" smtClean="0">
                <a:sym typeface="Symbol" pitchFamily="18" charset="2"/>
              </a:rPr>
              <a:t> is impeded  when the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iris is dilated</a:t>
            </a:r>
            <a:r>
              <a:rPr lang="en-US" sz="2800" dirty="0" smtClean="0">
                <a:sym typeface="Symbol" pitchFamily="18" charset="2"/>
              </a:rPr>
              <a:t>  folding of the iris tissue occludes the drainage angle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intraocular pressure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524000"/>
            <a:ext cx="52578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>
                <a:solidFill>
                  <a:schemeClr val="accent2"/>
                </a:solidFill>
              </a:rPr>
              <a:t>Aqueous </a:t>
            </a:r>
            <a:r>
              <a:rPr lang="en-US" sz="2800" b="1" dirty="0" err="1" smtClean="0">
                <a:solidFill>
                  <a:schemeClr val="accent2"/>
                </a:solidFill>
              </a:rPr>
              <a:t>humour</a:t>
            </a:r>
            <a:r>
              <a:rPr lang="en-US" sz="2800" dirty="0" smtClean="0"/>
              <a:t> secreted </a:t>
            </a:r>
          </a:p>
          <a:p>
            <a:r>
              <a:rPr lang="en-US" sz="2800" dirty="0" smtClean="0"/>
              <a:t>by the cells of the epithelium </a:t>
            </a:r>
          </a:p>
          <a:p>
            <a:r>
              <a:rPr lang="en-US" sz="2800" dirty="0" smtClean="0"/>
              <a:t>covering the </a:t>
            </a:r>
            <a:r>
              <a:rPr lang="en-US" sz="2800" b="1" dirty="0" err="1" smtClean="0">
                <a:solidFill>
                  <a:srgbClr val="990099"/>
                </a:solidFill>
              </a:rPr>
              <a:t>ciliary</a:t>
            </a:r>
            <a:r>
              <a:rPr lang="en-US" sz="2800" b="1" dirty="0" smtClean="0">
                <a:solidFill>
                  <a:srgbClr val="990099"/>
                </a:solidFill>
              </a:rPr>
              <a:t> body</a:t>
            </a:r>
            <a:r>
              <a:rPr lang="en-US" sz="2800" dirty="0" smtClean="0"/>
              <a:t> , is </a:t>
            </a:r>
          </a:p>
          <a:p>
            <a:r>
              <a:rPr lang="en-US" sz="2800" dirty="0" smtClean="0"/>
              <a:t>removed continuously by drainage </a:t>
            </a:r>
          </a:p>
          <a:p>
            <a:r>
              <a:rPr lang="en-US" sz="2800" dirty="0" smtClean="0"/>
              <a:t>into the </a:t>
            </a:r>
            <a:r>
              <a:rPr lang="en-US" sz="2800" b="1" dirty="0" smtClean="0">
                <a:solidFill>
                  <a:srgbClr val="FF0000"/>
                </a:solidFill>
              </a:rPr>
              <a:t>canal of </a:t>
            </a:r>
            <a:r>
              <a:rPr lang="en-US" sz="2800" b="1" dirty="0" err="1" smtClean="0">
                <a:solidFill>
                  <a:srgbClr val="FF0000"/>
                </a:solidFill>
              </a:rPr>
              <a:t>Schlemm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9" name="Picture 11" descr="http://s3.hubimg.com/u/2865682_f49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19201"/>
            <a:ext cx="3505200" cy="2743200"/>
          </a:xfrm>
          <a:prstGeom prst="rect">
            <a:avLst/>
          </a:prstGeom>
          <a:noFill/>
        </p:spPr>
      </p:pic>
      <p:pic>
        <p:nvPicPr>
          <p:cNvPr id="92162" name="Picture 2" descr="http://www.eyecarespecialists.net/images/closed%20angle%20glacom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038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276600"/>
            <a:ext cx="4114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Also 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tension</a:t>
            </a:r>
            <a:r>
              <a:rPr lang="en-US" sz="2800" dirty="0" smtClean="0">
                <a:sym typeface="Symbol" pitchFamily="18" charset="2"/>
              </a:rPr>
              <a:t> in the </a:t>
            </a:r>
            <a:r>
              <a:rPr lang="en-US" sz="2800" dirty="0" err="1" smtClean="0">
                <a:sym typeface="Symbol" pitchFamily="18" charset="2"/>
              </a:rPr>
              <a:t>ciliary</a:t>
            </a:r>
            <a:r>
              <a:rPr lang="en-US" sz="2800" dirty="0" smtClean="0">
                <a:sym typeface="Symbol" pitchFamily="18" charset="2"/>
              </a:rPr>
              <a:t> body allow drainage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Activation of constrictor </a:t>
            </a:r>
            <a:r>
              <a:rPr lang="en-US" sz="2800" dirty="0" err="1" smtClean="0">
                <a:sym typeface="Symbol" pitchFamily="18" charset="2"/>
              </a:rPr>
              <a:t>pupillae</a:t>
            </a:r>
            <a:r>
              <a:rPr lang="en-US" sz="2800" dirty="0" smtClean="0">
                <a:sym typeface="Symbol" pitchFamily="18" charset="2"/>
              </a:rPr>
              <a:t>  intraocular pressure in these individuals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19600"/>
            <a:ext cx="47244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Normal </a:t>
            </a:r>
            <a:r>
              <a:rPr lang="en-US" sz="2800" b="1" dirty="0" smtClean="0">
                <a:solidFill>
                  <a:srgbClr val="FF0000"/>
                </a:solidFill>
              </a:rPr>
              <a:t>intraocular pressure</a:t>
            </a:r>
            <a:r>
              <a:rPr lang="en-US" sz="2800" dirty="0" smtClean="0"/>
              <a:t> is 10-15mmHg above </a:t>
            </a:r>
            <a:r>
              <a:rPr lang="en-US" sz="2800" b="1" dirty="0" smtClean="0">
                <a:solidFill>
                  <a:schemeClr val="accent2"/>
                </a:solidFill>
              </a:rPr>
              <a:t>atmospheric pressure</a:t>
            </a:r>
            <a:r>
              <a:rPr lang="en-US" sz="2800" dirty="0" smtClean="0"/>
              <a:t> . Abnormally raised pressure 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retinal detachment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50178" name="Picture 2" descr="http://1.bp.blogspot.com/-YJEDegkN-go/T7wCMQruVxI/AAAAAAAAAMY/2NODhKkt2tY/s1600/Glaucoma+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333750" cy="2762251"/>
          </a:xfrm>
          <a:prstGeom prst="rect">
            <a:avLst/>
          </a:prstGeom>
          <a:noFill/>
        </p:spPr>
      </p:pic>
      <p:pic>
        <p:nvPicPr>
          <p:cNvPr id="50180" name="Picture 4" descr="http://www.bpac.org.nz/BPJ/2014/March/img/glaucoma-img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219200"/>
            <a:ext cx="40576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BP: Hypotension is opposed by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reflex sympathetic</a:t>
            </a:r>
            <a:r>
              <a:rPr lang="en-US" sz="2800" dirty="0" smtClean="0">
                <a:sym typeface="Symbol" pitchFamily="18" charset="2"/>
              </a:rPr>
              <a:t> discharge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2672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Vasodilation</a:t>
            </a:r>
            <a:r>
              <a:rPr lang="en-US" sz="2800" dirty="0" smtClean="0">
                <a:sym typeface="Symbol" pitchFamily="18" charset="2"/>
              </a:rPr>
              <a:t> occurs , effect not </a:t>
            </a:r>
            <a:r>
              <a:rPr lang="en-US" sz="2800" dirty="0" err="1" smtClean="0">
                <a:sym typeface="Symbol" pitchFamily="18" charset="2"/>
              </a:rPr>
              <a:t>associted</a:t>
            </a:r>
            <a:r>
              <a:rPr lang="en-US" sz="2800" dirty="0" smtClean="0">
                <a:sym typeface="Symbol" pitchFamily="18" charset="2"/>
              </a:rPr>
              <a:t> with </a:t>
            </a:r>
            <a:r>
              <a:rPr lang="en-US" sz="2800" dirty="0" err="1" smtClean="0">
                <a:sym typeface="Symbol" pitchFamily="18" charset="2"/>
              </a:rPr>
              <a:t>muscarinic</a:t>
            </a:r>
            <a:r>
              <a:rPr lang="en-US" sz="2800" dirty="0" smtClean="0">
                <a:sym typeface="Symbol" pitchFamily="18" charset="2"/>
              </a:rPr>
              <a:t> innervations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Ventricle has sparse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parasympathetic</a:t>
            </a:r>
            <a:r>
              <a:rPr lang="en-US" sz="2800" dirty="0" smtClean="0">
                <a:sym typeface="Symbol" pitchFamily="18" charset="2"/>
              </a:rPr>
              <a:t> innervations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004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Cardiac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slowing , COforce</a:t>
            </a:r>
            <a:r>
              <a:rPr lang="en-US" sz="2800" dirty="0" smtClean="0">
                <a:sym typeface="Symbol" pitchFamily="18" charset="2"/>
              </a:rPr>
              <a:t> of contraction of the atrium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2192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sym typeface="Symbol" pitchFamily="18" charset="2"/>
              </a:rPr>
              <a:t>2-Cardiovascular effect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381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648200"/>
            <a:ext cx="3124200" cy="2028825"/>
          </a:xfrm>
          <a:prstGeom prst="rect">
            <a:avLst/>
          </a:prstGeom>
          <a:noFill/>
        </p:spPr>
      </p:pic>
      <p:pic>
        <p:nvPicPr>
          <p:cNvPr id="47106" name="Picture 2" descr="http://www.mun.ca/biology/desmid/brian/BIOL2060/BIOL2060-14/14_14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828800"/>
            <a:ext cx="37719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4572000"/>
            <a:ext cx="53340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Glandular secretion</a:t>
            </a:r>
            <a:r>
              <a:rPr lang="en-US" sz="2800" dirty="0" smtClean="0">
                <a:sym typeface="Symbol" pitchFamily="18" charset="2"/>
              </a:rPr>
              <a:t>, may cause symptoms in individuals with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asthma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5257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Muscarinic</a:t>
            </a:r>
            <a:r>
              <a:rPr lang="en-US" sz="2800" dirty="0" smtClean="0"/>
              <a:t> stimulants contract smooth muscles of </a:t>
            </a:r>
            <a:r>
              <a:rPr lang="en-US" sz="2800" b="1" dirty="0" smtClean="0">
                <a:solidFill>
                  <a:schemeClr val="accent2"/>
                </a:solidFill>
              </a:rPr>
              <a:t>bronchial tree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447800"/>
            <a:ext cx="3581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3-Respiratory system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057400"/>
            <a:ext cx="2971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257800"/>
            <a:ext cx="4191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Sphincters relaxed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4114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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Peristaltic movement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4343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Secretion of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gastric glands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1371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4-GIT:-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74320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5638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Stimulate secretion of </a:t>
            </a:r>
            <a:r>
              <a:rPr lang="en-US" sz="2800" b="1" dirty="0" smtClean="0">
                <a:solidFill>
                  <a:schemeClr val="accent2"/>
                </a:solidFill>
              </a:rPr>
              <a:t>sweat , </a:t>
            </a:r>
            <a:r>
              <a:rPr lang="en-US" sz="2800" b="1" dirty="0" err="1" smtClean="0">
                <a:solidFill>
                  <a:schemeClr val="accent2"/>
                </a:solidFill>
              </a:rPr>
              <a:t>lacrimal</a:t>
            </a:r>
            <a:r>
              <a:rPr lang="en-US" sz="2800" b="1" dirty="0" smtClean="0">
                <a:solidFill>
                  <a:schemeClr val="accent2"/>
                </a:solidFill>
              </a:rPr>
              <a:t>, nasopharyngeal glands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76800"/>
            <a:ext cx="5638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6-Miscellaneous </a:t>
            </a:r>
            <a:r>
              <a:rPr lang="en-US" sz="2800" b="1" dirty="0" err="1" smtClean="0">
                <a:solidFill>
                  <a:srgbClr val="FF0000"/>
                </a:solidFill>
              </a:rPr>
              <a:t>secretory</a:t>
            </a:r>
            <a:r>
              <a:rPr lang="en-US" sz="2800" b="1" dirty="0" smtClean="0">
                <a:solidFill>
                  <a:srgbClr val="FF0000"/>
                </a:solidFill>
              </a:rPr>
              <a:t> glands:-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Human uterus is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not sensitive</a:t>
            </a:r>
            <a:r>
              <a:rPr lang="en-US" sz="2800" dirty="0" smtClean="0">
                <a:sym typeface="Symbol" pitchFamily="18" charset="2"/>
              </a:rPr>
              <a:t> to </a:t>
            </a:r>
            <a:r>
              <a:rPr lang="en-US" sz="2800" dirty="0" err="1" smtClean="0">
                <a:sym typeface="Symbol" pitchFamily="18" charset="2"/>
              </a:rPr>
              <a:t>muscarinic</a:t>
            </a:r>
            <a:r>
              <a:rPr lang="en-US" sz="2800" dirty="0" smtClean="0">
                <a:sym typeface="Symbol" pitchFamily="18" charset="2"/>
              </a:rPr>
              <a:t> agonists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33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Stimulate muscles of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bladder &amp; relax sphincters</a:t>
            </a:r>
            <a:r>
              <a:rPr lang="en-US" sz="2800" dirty="0" smtClean="0">
                <a:sym typeface="Symbol" pitchFamily="18" charset="2"/>
              </a:rPr>
              <a:t> promoting voiding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4191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5-Genitourinary tract:-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2133600"/>
            <a:ext cx="2743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0"/>
            <a:ext cx="4800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1" pitchFamily="2" charset="2"/>
              </a:rPr>
              <a:t>High level of nicotine </a:t>
            </a:r>
            <a:r>
              <a:rPr lang="en-US" sz="2800" b="1" dirty="0" smtClean="0">
                <a:solidFill>
                  <a:srgbClr val="990099"/>
                </a:solidFill>
                <a:sym typeface="Symbol1" pitchFamily="2" charset="2"/>
              </a:rPr>
              <a:t>convulsions &amp; coma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7-CNS:-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4800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Nicotine &amp; </a:t>
            </a:r>
            <a:r>
              <a:rPr lang="en-US" sz="2800" dirty="0" err="1" smtClean="0"/>
              <a:t>lobeline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ym typeface="Symbol1" pitchFamily="2" charset="2"/>
              </a:rPr>
              <a:t></a:t>
            </a:r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alerting action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5908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 </a:t>
            </a:r>
            <a:r>
              <a:rPr lang="en-US" sz="2800" dirty="0" err="1" smtClean="0"/>
              <a:t>muscarinic</a:t>
            </a:r>
            <a:r>
              <a:rPr lang="en-US" sz="2800" dirty="0" smtClean="0"/>
              <a:t> &amp; nicotinic receptors are found in the CNS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52600"/>
            <a:ext cx="5029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identify the mechanism of action of indirect acting acetylcholine receptor stimulants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5791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inDirect</a:t>
            </a: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Cholinomimetics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5181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discuss the pharmacokinetic aspects and </a:t>
            </a:r>
            <a:r>
              <a:rPr lang="en-US" sz="2800" dirty="0" err="1" smtClean="0">
                <a:solidFill>
                  <a:srgbClr val="4145E9"/>
                </a:solidFill>
              </a:rPr>
              <a:t>pharmacodynamic</a:t>
            </a:r>
            <a:r>
              <a:rPr lang="en-US" sz="2800" dirty="0" smtClean="0">
                <a:solidFill>
                  <a:srgbClr val="4145E9"/>
                </a:solidFill>
              </a:rPr>
              <a:t> effects of indirect </a:t>
            </a:r>
            <a:r>
              <a:rPr lang="en-US" sz="2800" dirty="0" err="1" smtClean="0">
                <a:solidFill>
                  <a:srgbClr val="4145E9"/>
                </a:solidFill>
              </a:rPr>
              <a:t>cholinomimetics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5715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outline the therapeutic uses and toxicity of indirect cholinergic agonists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ILOS</a:t>
            </a:r>
            <a:endParaRPr lang="en-US" sz="3200" dirty="0">
              <a:solidFill>
                <a:srgbClr val="4145E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943600"/>
            <a:ext cx="8001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To highlight the therapy of cholinergic toxicity</a:t>
            </a:r>
            <a:endParaRPr lang="en-US" sz="3200" dirty="0">
              <a:solidFill>
                <a:srgbClr val="4145E9"/>
              </a:solidFill>
            </a:endParaRPr>
          </a:p>
        </p:txBody>
      </p:sp>
      <p:pic>
        <p:nvPicPr>
          <p:cNvPr id="9" name="Picture 4" descr="F:\creates\pc\CC27026.WBS\jpeg 144\8299.22.01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46"/>
          <a:stretch>
            <a:fillRect/>
          </a:stretch>
        </p:blipFill>
        <p:spPr bwMode="auto">
          <a:xfrm>
            <a:off x="5410200" y="1143000"/>
            <a:ext cx="3581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01000" cy="9787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Indirectly –acting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cholinoceptor</a:t>
            </a: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 stimulants:-</a:t>
            </a:r>
            <a:endParaRPr lang="en-US" sz="3200" dirty="0">
              <a:solidFill>
                <a:srgbClr val="4145E9"/>
              </a:solidFill>
              <a:latin typeface="Algerian" pitchFamily="82" charset="0"/>
              <a:sym typeface="Symbol1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114800"/>
            <a:ext cx="2362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physostigmine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4953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Or </a:t>
            </a:r>
            <a:r>
              <a:rPr lang="en-US" sz="2800" b="1" dirty="0" err="1" smtClean="0">
                <a:solidFill>
                  <a:schemeClr val="accent2"/>
                </a:solidFill>
                <a:sym typeface="Symbol1" pitchFamily="2" charset="2"/>
              </a:rPr>
              <a:t>Carbamic</a:t>
            </a:r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 acid esters of alcohols bearing </a:t>
            </a:r>
            <a:r>
              <a:rPr lang="en-US" sz="2800" dirty="0" smtClean="0">
                <a:sym typeface="Symbol1" pitchFamily="2" charset="2"/>
              </a:rPr>
              <a:t>tertiary amine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124200"/>
            <a:ext cx="2286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neostigmine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5334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2-Carbamic acid esters of alcohols bearing quaternary amine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905000"/>
            <a:ext cx="2590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edrophonium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4800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1-Simple alcohol bearing a quaternary ammonium groups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181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1" pitchFamily="2" charset="2"/>
              </a:rPr>
              <a:t>Most of the organophosphates are  highly lipid soluble except </a:t>
            </a:r>
            <a:r>
              <a:rPr lang="en-US" sz="2800" b="1" dirty="0" err="1" smtClean="0">
                <a:solidFill>
                  <a:schemeClr val="accent2"/>
                </a:solidFill>
                <a:sym typeface="Symbol1" pitchFamily="2" charset="2"/>
              </a:rPr>
              <a:t>ecothiopate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334000"/>
            <a:ext cx="3886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1" pitchFamily="2" charset="2"/>
              </a:rPr>
              <a:t>3-Organophosphates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</a:t>
            </a: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Aetylcholinesterase</a:t>
            </a:r>
            <a:r>
              <a:rPr lang="en-US" sz="2800" dirty="0" smtClean="0">
                <a:sym typeface="Symbol" pitchFamily="18" charset="2"/>
              </a:rPr>
              <a:t>level of endogenous Ach.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24200"/>
            <a:ext cx="21812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3209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905000"/>
            <a:ext cx="5029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identify the mechanism of action of direct acting acetylcholine receptor stimulants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5791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Direct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Cholinomimetics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5181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discuss the pharmacokinetic aspects and </a:t>
            </a:r>
            <a:r>
              <a:rPr lang="en-US" sz="2800" dirty="0" err="1" smtClean="0">
                <a:solidFill>
                  <a:srgbClr val="4145E9"/>
                </a:solidFill>
              </a:rPr>
              <a:t>pharmacodynamic</a:t>
            </a:r>
            <a:r>
              <a:rPr lang="en-US" sz="2800" dirty="0" smtClean="0">
                <a:solidFill>
                  <a:srgbClr val="4145E9"/>
                </a:solidFill>
              </a:rPr>
              <a:t> effects of direct </a:t>
            </a:r>
            <a:r>
              <a:rPr lang="en-US" sz="2800" dirty="0" err="1" smtClean="0">
                <a:solidFill>
                  <a:srgbClr val="4145E9"/>
                </a:solidFill>
              </a:rPr>
              <a:t>cholinomimetics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57800"/>
            <a:ext cx="5715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outline the therapeutic uses and toxicity of direct cholinergic agonists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48006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ILOS</a:t>
            </a:r>
            <a:endParaRPr lang="en-US" sz="3200" dirty="0">
              <a:solidFill>
                <a:srgbClr val="4145E9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3076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55626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 covalent bond, more resistant to hydrolysis’ 0.5-6hr’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191000"/>
            <a:ext cx="2971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Carbamate</a:t>
            </a:r>
            <a:r>
              <a:rPr lang="en-US" sz="2800" dirty="0" smtClean="0">
                <a:solidFill>
                  <a:schemeClr val="accent2"/>
                </a:solidFill>
              </a:rPr>
              <a:t> esters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828800"/>
            <a:ext cx="5486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Bind reversibly by electrostatic forces to the active site, preventing access of Ach , enzyme-inhibitor complex is short lived’2-10min’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33600"/>
            <a:ext cx="2286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Edrophonium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3286125" cy="1828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81400" y="41910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Physostigmine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4145E9"/>
                </a:solidFill>
              </a:rPr>
              <a:t>non-polar</a:t>
            </a:r>
            <a:r>
              <a:rPr lang="en-US" sz="2800" b="1" dirty="0" smtClean="0">
                <a:solidFill>
                  <a:srgbClr val="FF0000"/>
                </a:solidFill>
              </a:rPr>
              <a:t>), </a:t>
            </a:r>
            <a:r>
              <a:rPr lang="en-US" sz="2800" b="1" dirty="0" err="1" smtClean="0">
                <a:solidFill>
                  <a:srgbClr val="FF0000"/>
                </a:solidFill>
              </a:rPr>
              <a:t>neostigmine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pyridostigmine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2590800" cy="2209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76400" y="381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800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err="1" smtClean="0">
                <a:solidFill>
                  <a:schemeClr val="accent2"/>
                </a:solidFill>
              </a:rPr>
              <a:t>Pralidoxime</a:t>
            </a:r>
            <a:r>
              <a:rPr lang="en-US" sz="2800" b="1" dirty="0" smtClean="0">
                <a:solidFill>
                  <a:schemeClr val="accent2"/>
                </a:solidFill>
              </a:rPr>
              <a:t> is </a:t>
            </a:r>
            <a:r>
              <a:rPr lang="en-US" sz="2800" dirty="0" smtClean="0"/>
              <a:t>used as cholinesterase </a:t>
            </a:r>
            <a:r>
              <a:rPr lang="en-US" sz="2800" b="1" dirty="0" smtClean="0">
                <a:solidFill>
                  <a:srgbClr val="FF0000"/>
                </a:solidFill>
              </a:rPr>
              <a:t>regenerator</a:t>
            </a:r>
            <a:r>
              <a:rPr lang="en-US" sz="2800" dirty="0" smtClean="0"/>
              <a:t> for organic phosphate poisoning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Due to the long duration they are called </a:t>
            </a:r>
            <a:r>
              <a:rPr lang="en-US" sz="2800" b="1" dirty="0" smtClean="0">
                <a:solidFill>
                  <a:srgbClr val="990099"/>
                </a:solidFill>
              </a:rPr>
              <a:t>irreversible inhibitors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6324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Phosphorylate</a:t>
            </a:r>
            <a:r>
              <a:rPr lang="en-US" sz="2800" dirty="0" smtClean="0"/>
              <a:t> enzyme ,hydrolysis very slow </a:t>
            </a:r>
            <a:r>
              <a:rPr lang="en-US" sz="2800" b="1" dirty="0" smtClean="0">
                <a:solidFill>
                  <a:srgbClr val="990099"/>
                </a:solidFill>
              </a:rPr>
              <a:t>‘hundreds of hours’</a:t>
            </a:r>
            <a:r>
              <a:rPr lang="en-US" sz="2800" dirty="0" smtClean="0"/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0668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Organophosphates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286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60" name="Group 72"/>
          <p:cNvGraphicFramePr>
            <a:graphicFrameLocks noGrp="1"/>
          </p:cNvGraphicFramePr>
          <p:nvPr/>
        </p:nvGraphicFramePr>
        <p:xfrm>
          <a:off x="228600" y="692150"/>
          <a:ext cx="8812213" cy="6073837"/>
        </p:xfrm>
        <a:graphic>
          <a:graphicData uri="http://schemas.openxmlformats.org/drawingml/2006/table">
            <a:tbl>
              <a:tblPr rtl="1"/>
              <a:tblGrid>
                <a:gridCol w="4206875"/>
                <a:gridCol w="3032125"/>
                <a:gridCol w="1573213"/>
              </a:tblGrid>
              <a:tr h="5142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Pharmacological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8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excitation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acid secretion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parietal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inhibition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(Bradycardia)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Inhibitory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11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Secretion of glands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Smooth muscle contraction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Vasodilatation (via nitric oxide)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 (GIT, urinary tract, bronchial muscles)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 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memory, arousal, attention and analgesia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M4 &amp; 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0" name="Rectangle 49"/>
          <p:cNvSpPr>
            <a:spLocks/>
          </p:cNvSpPr>
          <p:nvPr/>
        </p:nvSpPr>
        <p:spPr bwMode="auto">
          <a:xfrm>
            <a:off x="457200" y="0"/>
            <a:ext cx="7920038" cy="68580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Muscarinic receptors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7" name="Group 49"/>
          <p:cNvGraphicFramePr>
            <a:graphicFrameLocks noGrp="1"/>
          </p:cNvGraphicFramePr>
          <p:nvPr>
            <p:ph sz="half" idx="2"/>
          </p:nvPr>
        </p:nvGraphicFramePr>
        <p:xfrm>
          <a:off x="76200" y="762000"/>
          <a:ext cx="8991600" cy="5410199"/>
        </p:xfrm>
        <a:graphic>
          <a:graphicData uri="http://schemas.openxmlformats.org/drawingml/2006/table">
            <a:tbl>
              <a:tblPr rtl="1"/>
              <a:tblGrid>
                <a:gridCol w="4505681"/>
                <a:gridCol w="4485919"/>
              </a:tblGrid>
              <a:tr h="761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Muscarinic receptors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Peripheral cholinoceptors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Nicotinic receptors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Central cholinoceptors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Excitatory or inhibitory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Almost 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all peripheral organs innervated by postganglionic parasympathetic fibers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Autonomic ganglia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sympathetic &amp; parasympathetic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stimulation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Heart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bradycardia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M2)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(secretion, M3)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Adrenal medulla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release of catecholamines (adrenaline &amp; noradrenaline)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984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(contraction, M3)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(GIT, urinary tract, bronchial muscles, uterus)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Skeletal muscles 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2" name="Rectangle 2"/>
          <p:cNvSpPr>
            <a:spLocks/>
          </p:cNvSpPr>
          <p:nvPr/>
        </p:nvSpPr>
        <p:spPr bwMode="auto">
          <a:xfrm>
            <a:off x="684213" y="76200"/>
            <a:ext cx="7920037" cy="50165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Cholinergic or parasympathetic receptors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Muscarinic actions of Ach</a:t>
            </a:r>
          </a:p>
        </p:txBody>
      </p:sp>
      <p:graphicFrame>
        <p:nvGraphicFramePr>
          <p:cNvPr id="276608" name="Group 128"/>
          <p:cNvGraphicFramePr>
            <a:graphicFrameLocks noGrp="1"/>
          </p:cNvGraphicFramePr>
          <p:nvPr>
            <p:ph sz="half" idx="2"/>
          </p:nvPr>
        </p:nvGraphicFramePr>
        <p:xfrm>
          <a:off x="250825" y="785813"/>
          <a:ext cx="8713788" cy="5995354"/>
        </p:xfrm>
        <a:graphic>
          <a:graphicData uri="http://schemas.openxmlformats.org/drawingml/2006/table">
            <a:tbl>
              <a:tblPr rtl="1"/>
              <a:tblGrid>
                <a:gridCol w="6831013"/>
                <a:gridCol w="18827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Decrease in intraocular pressure (IOP)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bradycardia ( decrease in heart rate )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Release of NO (EDRF)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in bronchial secretion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in motility (peristalsis)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in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 -defecation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muscles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Urination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of secretions of exocrine glands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sweat, saliva,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lacrimal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bronchial, intestinal secretions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80" name="Group 64"/>
          <p:cNvGraphicFramePr>
            <a:graphicFrameLocks noGrp="1"/>
          </p:cNvGraphicFramePr>
          <p:nvPr/>
        </p:nvGraphicFramePr>
        <p:xfrm>
          <a:off x="95249" y="228600"/>
          <a:ext cx="8972551" cy="6476999"/>
        </p:xfrm>
        <a:graphic>
          <a:graphicData uri="http://schemas.openxmlformats.org/drawingml/2006/table">
            <a:tbl>
              <a:tblPr rtl="1"/>
              <a:tblGrid>
                <a:gridCol w="1889468"/>
                <a:gridCol w="1889468"/>
                <a:gridCol w="1782883"/>
                <a:gridCol w="1600981"/>
                <a:gridCol w="1809751"/>
              </a:tblGrid>
              <a:tr h="842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Pilocarpine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Tertiary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Quaternary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14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better absorbed than Ach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better absorbed than 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684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metabolized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metabolized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ar-S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14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oral,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Oral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52" name="Group 88"/>
          <p:cNvGraphicFramePr>
            <a:graphicFrameLocks noGrp="1"/>
          </p:cNvGraphicFramePr>
          <p:nvPr>
            <p:ph type="subTitle" idx="1"/>
          </p:nvPr>
        </p:nvGraphicFramePr>
        <p:xfrm>
          <a:off x="76200" y="685800"/>
          <a:ext cx="8991600" cy="5812733"/>
        </p:xfrm>
        <a:graphic>
          <a:graphicData uri="http://schemas.openxmlformats.org/drawingml/2006/table">
            <a:tbl>
              <a:tblPr rtl="1"/>
              <a:tblGrid>
                <a:gridCol w="1639831"/>
                <a:gridCol w="1433569"/>
                <a:gridCol w="1524000"/>
                <a:gridCol w="1524000"/>
                <a:gridCol w="1447800"/>
                <a:gridCol w="1422400"/>
              </a:tblGrid>
              <a:tr h="672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Cevimeline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Pilocarpine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Carbachol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50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Receptors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25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74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on eye, 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01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NO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672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Sjogren's syndrome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Xerostomia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65" name="Rectangle 2"/>
          <p:cNvSpPr>
            <a:spLocks noChangeArrowheads="1"/>
          </p:cNvSpPr>
          <p:nvPr/>
        </p:nvSpPr>
        <p:spPr bwMode="auto">
          <a:xfrm>
            <a:off x="609600" y="152400"/>
            <a:ext cx="7958138" cy="4572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direct Cholinomimetic</a:t>
            </a:r>
          </a:p>
        </p:txBody>
      </p:sp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63246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Direct Cholinergic Agonists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pic>
        <p:nvPicPr>
          <p:cNvPr id="5" name="Picture 4" descr="Direct cholinergic&#10;agentsAcetyl-choline is It is a natural direct parasympathomimetic.&#10;stimulates directly both muscarini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791200" cy="5241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200400"/>
            <a:ext cx="26670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Classification of cholinergic agonists</a:t>
            </a:r>
            <a:endParaRPr lang="en-US" sz="3200" dirty="0">
              <a:solidFill>
                <a:srgbClr val="4145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62600" y="4800600"/>
            <a:ext cx="26670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acetylcholine , </a:t>
            </a:r>
          </a:p>
          <a:p>
            <a:r>
              <a:rPr lang="en-US" sz="2800" b="1" dirty="0" err="1" smtClean="0">
                <a:solidFill>
                  <a:srgbClr val="4145E9"/>
                </a:solidFill>
              </a:rPr>
              <a:t>methacholine</a:t>
            </a:r>
            <a:r>
              <a:rPr lang="en-US" sz="2800" b="1" dirty="0" smtClean="0">
                <a:solidFill>
                  <a:srgbClr val="4145E9"/>
                </a:solidFill>
              </a:rPr>
              <a:t>, </a:t>
            </a:r>
          </a:p>
          <a:p>
            <a:r>
              <a:rPr lang="en-US" sz="2800" b="1" dirty="0" err="1" smtClean="0">
                <a:solidFill>
                  <a:srgbClr val="4145E9"/>
                </a:solidFill>
              </a:rPr>
              <a:t>carbachol</a:t>
            </a:r>
            <a:r>
              <a:rPr lang="en-US" sz="2800" b="1" dirty="0" smtClean="0">
                <a:solidFill>
                  <a:srgbClr val="4145E9"/>
                </a:solidFill>
              </a:rPr>
              <a:t>, </a:t>
            </a:r>
          </a:p>
          <a:p>
            <a:r>
              <a:rPr lang="en-US" sz="2800" b="1" dirty="0" err="1" smtClean="0">
                <a:solidFill>
                  <a:srgbClr val="4145E9"/>
                </a:solidFill>
              </a:rPr>
              <a:t>bethanechol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3962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Tertiary </a:t>
            </a:r>
            <a:r>
              <a:rPr lang="en-US" sz="2800" b="1" dirty="0" err="1" smtClean="0">
                <a:solidFill>
                  <a:srgbClr val="4145E9"/>
                </a:solidFill>
              </a:rPr>
              <a:t>cholinomimetics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Produce primarily effect by activation of </a:t>
            </a:r>
            <a:r>
              <a:rPr lang="en-US" sz="2800" b="1" dirty="0" err="1" smtClean="0">
                <a:solidFill>
                  <a:srgbClr val="4145E9"/>
                </a:solidFill>
              </a:rPr>
              <a:t>muscarinic</a:t>
            </a:r>
            <a:r>
              <a:rPr lang="en-US" sz="2800" b="1" dirty="0" smtClean="0">
                <a:solidFill>
                  <a:srgbClr val="4145E9"/>
                </a:solidFill>
              </a:rPr>
              <a:t> or nicotinic</a:t>
            </a:r>
            <a:r>
              <a:rPr lang="en-US" sz="2800" dirty="0" smtClean="0">
                <a:solidFill>
                  <a:srgbClr val="4145E9"/>
                </a:solidFill>
              </a:rPr>
              <a:t> receptors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52400"/>
            <a:ext cx="6248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  <a:latin typeface="Algerian" pitchFamily="82" charset="0"/>
              </a:rPr>
              <a:t>Direct Cholinergic Agonists</a:t>
            </a:r>
            <a:endParaRPr lang="en-US" sz="3200" b="1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2971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Quaternary group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352800"/>
            <a:ext cx="213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145E9"/>
                </a:solidFill>
              </a:rPr>
              <a:t>pilocarpine</a:t>
            </a:r>
            <a:r>
              <a:rPr lang="en-US" sz="2800" b="1" dirty="0" smtClean="0">
                <a:solidFill>
                  <a:srgbClr val="4145E9"/>
                </a:solidFill>
              </a:rPr>
              <a:t>, </a:t>
            </a:r>
          </a:p>
          <a:p>
            <a:r>
              <a:rPr lang="en-US" sz="2800" b="1" dirty="0" smtClean="0">
                <a:solidFill>
                  <a:srgbClr val="4145E9"/>
                </a:solidFill>
              </a:rPr>
              <a:t>nicotine , </a:t>
            </a:r>
          </a:p>
          <a:p>
            <a:r>
              <a:rPr lang="en-US" sz="2800" b="1" dirty="0" err="1" smtClean="0">
                <a:solidFill>
                  <a:srgbClr val="4145E9"/>
                </a:solidFill>
              </a:rPr>
              <a:t>lobeline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90800"/>
            <a:ext cx="7467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Classification according to chemical structure</a:t>
            </a:r>
            <a:endParaRPr lang="en-US" sz="2800" dirty="0">
              <a:solidFill>
                <a:srgbClr val="4145E9"/>
              </a:solidFill>
            </a:endParaRPr>
          </a:p>
        </p:txBody>
      </p:sp>
      <p:pic>
        <p:nvPicPr>
          <p:cNvPr id="6146" name="Picture 2" descr="https://upload.wikimedia.org/wikipedia/commons/thumb/9/92/Quaternary_ammonium_cation.svg/220px-Quaternary_ammonium_cat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19600"/>
            <a:ext cx="2095500" cy="2219326"/>
          </a:xfrm>
          <a:prstGeom prst="rect">
            <a:avLst/>
          </a:prstGeom>
          <a:noFill/>
        </p:spPr>
      </p:pic>
      <p:pic>
        <p:nvPicPr>
          <p:cNvPr id="6148" name="Picture 4" descr="http://www.ochempal.org/wp-content/images/T/tertiaryamine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435" y="3276600"/>
            <a:ext cx="269219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267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7848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145E9"/>
                </a:solidFill>
                <a:sym typeface="Symbol" pitchFamily="18" charset="2"/>
              </a:rPr>
              <a:t>Methacholine</a:t>
            </a:r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 is 3 times more </a:t>
            </a:r>
            <a:r>
              <a:rPr lang="en-US" sz="2800" b="1" dirty="0" smtClean="0">
                <a:solidFill>
                  <a:srgbClr val="4145E9"/>
                </a:solidFill>
                <a:sym typeface="Symbol" pitchFamily="18" charset="2"/>
              </a:rPr>
              <a:t>resistant </a:t>
            </a:r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to hydrolysis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7772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Ach is very sensitive to hydrolysis by </a:t>
            </a:r>
            <a:r>
              <a:rPr lang="en-US" sz="2800" dirty="0" err="1" smtClean="0">
                <a:solidFill>
                  <a:srgbClr val="4145E9"/>
                </a:solidFill>
                <a:sym typeface="Symbol" pitchFamily="18" charset="2"/>
              </a:rPr>
              <a:t>cholinesterases</a:t>
            </a:r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 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7772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Hydrolyzed in the GIT , not active by the oral route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6858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Poorly absorbed poorly distributed in the CNS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5257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Acetylcholine low lipid- solubility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791200"/>
            <a:ext cx="7848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145E9"/>
                </a:solidFill>
                <a:sym typeface="Symbol" pitchFamily="18" charset="2"/>
              </a:rPr>
              <a:t>Carbachol</a:t>
            </a:r>
            <a:r>
              <a:rPr lang="en-US" sz="2800" b="1" dirty="0" smtClean="0">
                <a:solidFill>
                  <a:srgbClr val="4145E9"/>
                </a:solidFill>
                <a:sym typeface="Symbol" pitchFamily="18" charset="2"/>
              </a:rPr>
              <a:t> &amp; </a:t>
            </a:r>
            <a:r>
              <a:rPr lang="en-US" sz="2800" b="1" dirty="0" err="1" smtClean="0">
                <a:solidFill>
                  <a:srgbClr val="4145E9"/>
                </a:solidFill>
                <a:sym typeface="Symbol" pitchFamily="18" charset="2"/>
              </a:rPr>
              <a:t>bethanechol</a:t>
            </a:r>
            <a:r>
              <a:rPr lang="en-US" sz="2800" dirty="0" smtClean="0">
                <a:solidFill>
                  <a:srgbClr val="4145E9"/>
                </a:solidFill>
                <a:sym typeface="Symbol" pitchFamily="18" charset="2"/>
              </a:rPr>
              <a:t> are completely resistant to hydrolysis</a:t>
            </a:r>
            <a:endParaRPr lang="en-US" sz="2800" dirty="0">
              <a:solidFill>
                <a:srgbClr val="4145E9"/>
              </a:solidFill>
            </a:endParaRPr>
          </a:p>
        </p:txBody>
      </p:sp>
      <p:pic>
        <p:nvPicPr>
          <p:cNvPr id="5122" name="Picture 2" descr="http://drugsaffectingstm.wikispaces.com/file/view/actylcholine/276006234/actylcho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312420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5867400"/>
            <a:ext cx="75438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dirty="0" smtClean="0">
                <a:sym typeface="Symbol" pitchFamily="18" charset="2"/>
              </a:rPr>
              <a:t>Excretion by</a:t>
            </a:r>
            <a:r>
              <a:rPr lang="en-US" sz="2800" b="1" dirty="0" smtClean="0"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kidney</a:t>
            </a:r>
            <a:r>
              <a:rPr lang="en-US" sz="2800" dirty="0" smtClean="0">
                <a:solidFill>
                  <a:srgbClr val="990099"/>
                </a:solidFill>
                <a:sym typeface="Symbol" pitchFamily="18" charset="2"/>
              </a:rPr>
              <a:t>,</a:t>
            </a:r>
            <a:r>
              <a:rPr lang="en-US" sz="2800" dirty="0" smtClean="0">
                <a:sym typeface="Symbol" pitchFamily="18" charset="2"/>
              </a:rPr>
              <a:t> clearance of tertiary amines can be enhanced by 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acidification of urine</a:t>
            </a:r>
            <a:endParaRPr lang="en-US" sz="2800" b="1" dirty="0">
              <a:solidFill>
                <a:srgbClr val="99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75438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Muscarinic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 quaternary amines</a:t>
            </a:r>
            <a:r>
              <a:rPr lang="en-US" sz="2800" dirty="0" smtClean="0">
                <a:sym typeface="Symbol" pitchFamily="18" charset="2"/>
              </a:rPr>
              <a:t> , less completely absorbed from the GIT but still toxic when ingested in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mushroom.</a:t>
            </a:r>
            <a:endParaRPr lang="en-US" sz="2800" b="1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0"/>
            <a:ext cx="7467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Nicotine</a:t>
            </a:r>
            <a:r>
              <a:rPr lang="en-US" sz="2800" dirty="0" smtClean="0">
                <a:sym typeface="Symbol" pitchFamily="18" charset="2"/>
              </a:rPr>
              <a:t>, lipid –soluble, absorbed across the skin.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667000"/>
            <a:ext cx="7543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Tertiary </a:t>
            </a: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cholinomimetics</a:t>
            </a:r>
            <a:r>
              <a:rPr lang="en-US" sz="2800" dirty="0" smtClean="0">
                <a:sym typeface="Symbol" pitchFamily="18" charset="2"/>
              </a:rPr>
              <a:t> are well absorbed from most sites of administration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7467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Presence of a methyl group on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sym typeface="Symbol" pitchFamily="18" charset="2"/>
              </a:rPr>
              <a:t>bethanechol</a:t>
            </a:r>
            <a:r>
              <a:rPr lang="en-US" sz="2800" dirty="0" smtClean="0">
                <a:sym typeface="Symbol" pitchFamily="18" charset="2"/>
              </a:rPr>
              <a:t> reduces its potency at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nicotinic</a:t>
            </a:r>
            <a:r>
              <a:rPr lang="en-US" sz="2800" dirty="0" smtClean="0">
                <a:sym typeface="Symbol" pitchFamily="18" charset="2"/>
              </a:rPr>
              <a:t> junction.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52400"/>
            <a:ext cx="4267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-369332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4724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parasympathetic innervates the </a:t>
            </a:r>
            <a:r>
              <a:rPr lang="en-US" sz="2800" b="1" dirty="0" smtClean="0">
                <a:solidFill>
                  <a:srgbClr val="FF0000"/>
                </a:solidFill>
              </a:rPr>
              <a:t>constrictor </a:t>
            </a:r>
            <a:r>
              <a:rPr lang="en-US" sz="2800" b="1" dirty="0" err="1" smtClean="0">
                <a:solidFill>
                  <a:srgbClr val="FF0000"/>
                </a:solidFill>
              </a:rPr>
              <a:t>pupillae</a:t>
            </a:r>
            <a:r>
              <a:rPr lang="en-US" sz="2800" dirty="0" smtClean="0"/>
              <a:t> , runs </a:t>
            </a:r>
            <a:r>
              <a:rPr lang="en-US" sz="2800" dirty="0" err="1" smtClean="0"/>
              <a:t>cirumferentially</a:t>
            </a:r>
            <a:r>
              <a:rPr lang="en-US" sz="2800" dirty="0" smtClean="0"/>
              <a:t> in the </a:t>
            </a:r>
            <a:r>
              <a:rPr lang="en-US" sz="2800" b="1" dirty="0" smtClean="0">
                <a:solidFill>
                  <a:srgbClr val="FF0000"/>
                </a:solidFill>
              </a:rPr>
              <a:t>iris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5800"/>
            <a:ext cx="1828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1-Eye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-369332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-369332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86200"/>
            <a:ext cx="47244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99"/>
                </a:solidFill>
              </a:rPr>
              <a:t>Constrictor </a:t>
            </a:r>
            <a:r>
              <a:rPr lang="en-US" sz="2800" b="1" dirty="0" err="1" smtClean="0">
                <a:solidFill>
                  <a:srgbClr val="990099"/>
                </a:solidFill>
              </a:rPr>
              <a:t>pupillae</a:t>
            </a:r>
            <a:r>
              <a:rPr lang="en-US" sz="2800" dirty="0" smtClean="0"/>
              <a:t> is important for adjusting the pupil in response to change in </a:t>
            </a:r>
            <a:r>
              <a:rPr lang="en-US" sz="2800" b="1" dirty="0" smtClean="0">
                <a:solidFill>
                  <a:srgbClr val="FF0000"/>
                </a:solidFill>
              </a:rPr>
              <a:t>light intensity</a:t>
            </a:r>
            <a:r>
              <a:rPr lang="en-US" sz="2800" dirty="0" smtClean="0"/>
              <a:t> &amp; regulating the </a:t>
            </a:r>
            <a:r>
              <a:rPr lang="en-US" sz="2800" b="1" dirty="0" smtClean="0">
                <a:solidFill>
                  <a:schemeClr val="accent2"/>
                </a:solidFill>
              </a:rPr>
              <a:t>intraocular pressure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581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0"/>
            <a:ext cx="3543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Image:Eye dilate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8100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667000"/>
            <a:ext cx="47244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Contraction of </a:t>
            </a:r>
            <a:r>
              <a:rPr lang="en-US" sz="2800" dirty="0" err="1" smtClean="0"/>
              <a:t>ciliary</a:t>
            </a:r>
            <a:r>
              <a:rPr lang="en-US" sz="2800" dirty="0" smtClean="0"/>
              <a:t> muscle pulls the </a:t>
            </a:r>
            <a:r>
              <a:rPr lang="en-US" sz="2800" dirty="0" err="1" smtClean="0"/>
              <a:t>ciliary</a:t>
            </a:r>
            <a:r>
              <a:rPr lang="en-US" sz="2800" dirty="0" smtClean="0"/>
              <a:t> body </a:t>
            </a:r>
            <a:r>
              <a:rPr lang="en-US" sz="2800" b="1" dirty="0" smtClean="0">
                <a:solidFill>
                  <a:schemeClr val="accent2"/>
                </a:solidFill>
              </a:rPr>
              <a:t>forward &amp; inward</a:t>
            </a:r>
            <a:r>
              <a:rPr lang="en-US" sz="2800" dirty="0" smtClean="0"/>
              <a:t> , relaxing the tension on the </a:t>
            </a:r>
            <a:r>
              <a:rPr lang="en-US" sz="2800" b="1" dirty="0" err="1" smtClean="0">
                <a:solidFill>
                  <a:srgbClr val="990099"/>
                </a:solidFill>
              </a:rPr>
              <a:t>suspensory</a:t>
            </a:r>
            <a:r>
              <a:rPr lang="en-US" sz="2800" dirty="0" smtClean="0"/>
              <a:t> ligaments of the lens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85800"/>
            <a:ext cx="1828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1-Eye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0"/>
            <a:ext cx="2876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5867400" y="3886200"/>
          <a:ext cx="2768600" cy="2838450"/>
        </p:xfrm>
        <a:graphic>
          <a:graphicData uri="http://schemas.openxmlformats.org/presentationml/2006/ole">
            <p:oleObj spid="_x0000_s48130" name="صورة نقطية" r:id="rId4" imgW="11123810" imgH="7466667" progId="PBrush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15240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Parasympathetic activation contracts the </a:t>
            </a:r>
            <a:r>
              <a:rPr lang="en-US" sz="2800" b="1" dirty="0" err="1" smtClean="0">
                <a:solidFill>
                  <a:schemeClr val="accent2"/>
                </a:solidFill>
              </a:rPr>
              <a:t>ciliary</a:t>
            </a:r>
            <a:r>
              <a:rPr lang="en-US" sz="2800" b="1" dirty="0" smtClean="0">
                <a:solidFill>
                  <a:schemeClr val="accent2"/>
                </a:solidFill>
              </a:rPr>
              <a:t> muscle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438400"/>
            <a:ext cx="472440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the </a:t>
            </a:r>
            <a:r>
              <a:rPr lang="en-US" sz="2800" dirty="0" err="1" smtClean="0"/>
              <a:t>ciliary</a:t>
            </a:r>
            <a:r>
              <a:rPr lang="en-US" sz="2800" dirty="0" smtClean="0"/>
              <a:t> muscle contracts, the lens</a:t>
            </a:r>
            <a:r>
              <a:rPr lang="en-US" sz="2800" b="1" dirty="0" smtClean="0">
                <a:solidFill>
                  <a:srgbClr val="FF0000"/>
                </a:solidFill>
              </a:rPr>
              <a:t> bulg</a:t>
            </a:r>
            <a:r>
              <a:rPr lang="en-US" sz="2800" dirty="0" smtClean="0"/>
              <a:t>e more </a:t>
            </a:r>
            <a:r>
              <a:rPr lang="en-US" sz="2800" dirty="0" smtClean="0">
                <a:sym typeface="Symbol" pitchFamily="18" charset="2"/>
              </a:rPr>
              <a:t></a:t>
            </a:r>
            <a:r>
              <a:rPr lang="en-US" sz="2800" b="1" dirty="0" smtClean="0">
                <a:solidFill>
                  <a:srgbClr val="990099"/>
                </a:solidFill>
                <a:sym typeface="Symbol" pitchFamily="18" charset="2"/>
              </a:rPr>
              <a:t>focal length</a:t>
            </a:r>
            <a:r>
              <a:rPr lang="en-US" sz="2800" dirty="0" smtClean="0">
                <a:sym typeface="Symbol" pitchFamily="18" charset="2"/>
              </a:rPr>
              <a:t>, this parasympathetic reflex is essential to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accommodate for near vision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1828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1-Eye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286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14" name="Picture 7" descr="Image:Focus in an ey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90800"/>
            <a:ext cx="3810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7415</TotalTime>
  <Words>1124</Words>
  <Application>Microsoft Office PowerPoint</Application>
  <PresentationFormat>On-screen Show (4:3)</PresentationFormat>
  <Paragraphs>271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صورة نقطية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515</cp:revision>
  <dcterms:created xsi:type="dcterms:W3CDTF">2015-11-09T08:25:28Z</dcterms:created>
  <dcterms:modified xsi:type="dcterms:W3CDTF">2015-12-07T05:30:38Z</dcterms:modified>
</cp:coreProperties>
</file>