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68" r:id="rId3"/>
    <p:sldId id="285" r:id="rId4"/>
    <p:sldId id="281" r:id="rId5"/>
    <p:sldId id="287" r:id="rId6"/>
    <p:sldId id="269" r:id="rId7"/>
    <p:sldId id="294" r:id="rId8"/>
    <p:sldId id="282" r:id="rId9"/>
    <p:sldId id="283" r:id="rId10"/>
    <p:sldId id="295" r:id="rId11"/>
    <p:sldId id="270" r:id="rId12"/>
    <p:sldId id="271" r:id="rId13"/>
    <p:sldId id="272" r:id="rId14"/>
    <p:sldId id="296" r:id="rId15"/>
    <p:sldId id="273" r:id="rId16"/>
    <p:sldId id="297" r:id="rId17"/>
    <p:sldId id="274" r:id="rId18"/>
    <p:sldId id="279" r:id="rId19"/>
    <p:sldId id="286" r:id="rId20"/>
    <p:sldId id="275" r:id="rId21"/>
    <p:sldId id="276" r:id="rId22"/>
    <p:sldId id="277" r:id="rId23"/>
    <p:sldId id="278" r:id="rId24"/>
    <p:sldId id="280" r:id="rId25"/>
    <p:sldId id="298" r:id="rId26"/>
    <p:sldId id="300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5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EE58B-458A-4E3C-813B-4F3E45645110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A314A-A23E-4C0D-8899-BCA07491B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314A-A23E-4C0D-8899-BCA07491B8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6604-56F0-43B4-BAD7-ACA5C2C13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terimages.com/image/2172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m.eg/url?sa=i&amp;rct=j&amp;q=&amp;esrc=s&amp;source=images&amp;cd=&amp;cad=rja&amp;uact=8&amp;ved=0ahUKEwjX5I-Bjs7JAhUDvBQKHewvDmsQjRwIBw&amp;url=https://www.netterimages.com/mechanical-ventilation-labeled-kaminsky-gb-2e-pulmonary-medicine-frank-james-58740.html&amp;psig=AFQjCNG83LyXytdfZPzGITKGP1JpXtpLOQ&amp;ust=1449727463713247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eg/url?sa=i&amp;rct=j&amp;q=&amp;esrc=s&amp;source=images&amp;cd=&amp;cad=rja&amp;uact=8&amp;ved=0ahUKEwjSuIGqsqjJAhUHPRoKHc4EBuUQjRwIBw&amp;url=http://www.lindau-nobel.org/epigenetics-how-the-environment-influences-our-genes/&amp;psig=AFQjCNHs6cUI3jRPIyjte2BXfylS1efTFw&amp;ust=144843157276877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eg/url?sa=i&amp;rct=j&amp;q=&amp;esrc=s&amp;source=images&amp;cd=&amp;cad=rja&amp;uact=8&amp;ved=0ahUKEwi94u-MyMvJAhWBthQKHXLnD6YQjRwIBw&amp;url=http://medication-of-diseases.com/tag/mechanical-ventilation&amp;psig=AFQjCNHq2Pj_DH1uafGoD6jnVX1C4F7mcQ&amp;ust=14496399885508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52600"/>
            <a:ext cx="5029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identify the mechanism of action of indirect acting acetylcholine receptor stimulants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5791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inDirect</a:t>
            </a: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5181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discuss the pharmacokinetic aspects and </a:t>
            </a:r>
            <a:r>
              <a:rPr lang="en-US" sz="2800" dirty="0" err="1" smtClean="0">
                <a:solidFill>
                  <a:srgbClr val="4145E9"/>
                </a:solidFill>
              </a:rPr>
              <a:t>pharmacodynamic</a:t>
            </a:r>
            <a:r>
              <a:rPr lang="en-US" sz="2800" dirty="0" smtClean="0">
                <a:solidFill>
                  <a:srgbClr val="4145E9"/>
                </a:solidFill>
              </a:rPr>
              <a:t> effects of indirect </a:t>
            </a:r>
            <a:r>
              <a:rPr lang="en-US" sz="2800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5715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outline the therapeutic uses and toxicity of indirect cholinergic agonists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ILOS</a:t>
            </a:r>
            <a:endParaRPr lang="en-US" sz="3200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8001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To highlight the therapy of cholinergic toxicity</a:t>
            </a:r>
            <a:endParaRPr lang="en-US" sz="3200" dirty="0">
              <a:solidFill>
                <a:srgbClr val="4145E9"/>
              </a:solidFill>
            </a:endParaRPr>
          </a:p>
        </p:txBody>
      </p:sp>
      <p:pic>
        <p:nvPicPr>
          <p:cNvPr id="9" name="Picture 4" descr="F:\creates\pc\CC27026.WBS\jpeg 144\8299.22.01.jpe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46"/>
          <a:stretch>
            <a:fillRect/>
          </a:stretch>
        </p:blipFill>
        <p:spPr bwMode="auto">
          <a:xfrm>
            <a:off x="5410200" y="1143000"/>
            <a:ext cx="3581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B- Open angle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2667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A- Angle closure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791200"/>
            <a:ext cx="5410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caused by trauma, inflammation, surgical procedures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 Secondary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1981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Primary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1981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2209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1-The Eye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267200" cy="3733800"/>
          </a:xfrm>
          <a:prstGeom prst="rect">
            <a:avLst/>
          </a:prstGeom>
          <a:noFill/>
        </p:spPr>
      </p:pic>
      <p:pic>
        <p:nvPicPr>
          <p:cNvPr id="22" name="Picture 2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4267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667000"/>
            <a:ext cx="708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Surgery for permanent correction </a:t>
            </a:r>
            <a:r>
              <a:rPr lang="en-US" sz="2800" b="1" dirty="0" smtClean="0">
                <a:solidFill>
                  <a:srgbClr val="990099"/>
                </a:solidFill>
              </a:rPr>
              <a:t>[</a:t>
            </a:r>
            <a:r>
              <a:rPr lang="en-US" sz="2800" b="1" dirty="0" err="1" smtClean="0">
                <a:solidFill>
                  <a:srgbClr val="990099"/>
                </a:solidFill>
              </a:rPr>
              <a:t>irridectomy</a:t>
            </a:r>
            <a:r>
              <a:rPr lang="en-US" sz="2800" b="1" dirty="0" smtClean="0">
                <a:solidFill>
                  <a:srgbClr val="990099"/>
                </a:solidFill>
              </a:rPr>
              <a:t>]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905000"/>
            <a:ext cx="7010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Medical emergency , initially treated by drugs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3124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Acute angle closure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181600"/>
            <a:ext cx="297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Direct stimulants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419600"/>
            <a:ext cx="4800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2-rate of its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secretion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352800"/>
            <a:ext cx="7239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Muscarinic</a:t>
            </a:r>
            <a:r>
              <a:rPr lang="en-US" sz="2800" dirty="0" smtClean="0"/>
              <a:t> stimulants </a:t>
            </a:r>
            <a:r>
              <a:rPr lang="en-US" sz="2800" dirty="0" smtClean="0">
                <a:sym typeface="Symbol" pitchFamily="18" charset="2"/>
              </a:rPr>
              <a:t>intraocular pressure by 1-facilitating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outflow</a:t>
            </a:r>
            <a:r>
              <a:rPr lang="en-US" sz="2800" dirty="0" smtClean="0">
                <a:sym typeface="Symbol" pitchFamily="18" charset="2"/>
              </a:rPr>
              <a:t> of aqueous humor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6019800"/>
            <a:ext cx="5410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ym typeface="Symbol" pitchFamily="18" charset="2"/>
              </a:rPr>
              <a:t>physostigmine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ecothiopate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6019800"/>
            <a:ext cx="3048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Indirect stimulants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5181600"/>
            <a:ext cx="5410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ym typeface="Symbol" pitchFamily="18" charset="2"/>
              </a:rPr>
              <a:t>Methacholine,carbachol,pilocarpine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4343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Bethanechol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neostigmine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3352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Postoperative </a:t>
            </a:r>
            <a:r>
              <a:rPr lang="en-US" sz="2800" b="1" dirty="0" smtClean="0">
                <a:solidFill>
                  <a:schemeClr val="accent2"/>
                </a:solidFill>
              </a:rPr>
              <a:t>urinary retention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Postoperative </a:t>
            </a:r>
            <a:r>
              <a:rPr lang="en-US" sz="2800" dirty="0" err="1" smtClean="0"/>
              <a:t>ileus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“</a:t>
            </a:r>
            <a:r>
              <a:rPr lang="en-US" sz="2800" b="1" dirty="0" err="1" smtClean="0">
                <a:solidFill>
                  <a:schemeClr val="accent2"/>
                </a:solidFill>
              </a:rPr>
              <a:t>atony</a:t>
            </a:r>
            <a:r>
              <a:rPr lang="en-US" sz="2800" dirty="0" smtClean="0"/>
              <a:t> or paralysis of the stomach following surgery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2-GIT &amp; Urinary tract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pic>
        <p:nvPicPr>
          <p:cNvPr id="10" name="Picture 7" descr="Unlabeled image of Intestinal Obstruction, Adynamic Ile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66800"/>
            <a:ext cx="2114550" cy="335280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648200"/>
            <a:ext cx="3810000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715000"/>
            <a:ext cx="419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Xerostomia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Pilocarpine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2578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Production of antibodies no. of functioning nicotinic receptors at endplate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3581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Autoimmune disease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Myasthenia gravis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3-Neuromuscular junction:-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31242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Myasthenia gravis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257800"/>
            <a:ext cx="50292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>
                <a:sym typeface="Symbol" pitchFamily="18" charset="2"/>
              </a:rPr>
              <a:t>Treatment with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cholinesterase inhibitors+ 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immunosupressants</a:t>
            </a:r>
            <a:endParaRPr lang="en-US" sz="2800" b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4495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err="1" smtClean="0">
                <a:sym typeface="Symbol" pitchFamily="18" charset="2"/>
              </a:rPr>
              <a:t>Ptosis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diplopia</a:t>
            </a:r>
            <a:r>
              <a:rPr lang="en-US" sz="2800" dirty="0" smtClean="0">
                <a:sym typeface="Symbol" pitchFamily="18" charset="2"/>
              </a:rPr>
              <a:t>, difficulty of speaking &amp; swallowing.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44958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Weakness ,fatigue affecting muscles of hand ,head, neck , extremities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7772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a patient improves with a dose of </a:t>
            </a:r>
            <a:r>
              <a:rPr lang="en-US" sz="2800" dirty="0" err="1" smtClean="0"/>
              <a:t>edrophonium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an increase  in cholinesterase inhibitor is indicated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86868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In case of excessive amount of cholinesterase inhibitor, a patient becomes weak because of </a:t>
            </a:r>
            <a:r>
              <a:rPr lang="en-US" sz="2800" b="1" dirty="0" smtClean="0">
                <a:solidFill>
                  <a:srgbClr val="008000"/>
                </a:solidFill>
              </a:rPr>
              <a:t>depolarization block</a:t>
            </a:r>
            <a:r>
              <a:rPr lang="en-US" sz="2800" dirty="0" smtClean="0"/>
              <a:t> + </a:t>
            </a:r>
            <a:r>
              <a:rPr lang="en-US" sz="2800" dirty="0" err="1" smtClean="0"/>
              <a:t>symtoms</a:t>
            </a:r>
            <a:r>
              <a:rPr lang="en-US" sz="2800" dirty="0" smtClean="0"/>
              <a:t> of </a:t>
            </a:r>
            <a:r>
              <a:rPr lang="en-US" sz="2800" dirty="0" err="1" smtClean="0"/>
              <a:t>muscarinic</a:t>
            </a:r>
            <a:r>
              <a:rPr lang="en-US" sz="2800" dirty="0" smtClean="0"/>
              <a:t> stimulation.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00200"/>
            <a:ext cx="83058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 is used as(</a:t>
            </a:r>
            <a:r>
              <a:rPr lang="en-US" sz="28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990099"/>
                </a:solidFill>
              </a:rPr>
              <a:t>test for diagnosis</a:t>
            </a:r>
            <a:r>
              <a:rPr lang="en-US" sz="2800" dirty="0" smtClean="0"/>
              <a:t> . An improvement in muscle strength last for 5min is noted. It is also used(</a:t>
            </a:r>
            <a:r>
              <a:rPr lang="en-US" sz="28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/>
              <a:t>) to </a:t>
            </a:r>
            <a:r>
              <a:rPr lang="en-US" sz="2800" b="1" dirty="0" smtClean="0">
                <a:solidFill>
                  <a:srgbClr val="990099"/>
                </a:solidFill>
              </a:rPr>
              <a:t>assess the adequacy</a:t>
            </a:r>
            <a:r>
              <a:rPr lang="en-US" sz="2800" dirty="0" smtClean="0"/>
              <a:t> of treatment with the longer –acting cholinesterase inhibitors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Myasthenia gravis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324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3048000"/>
            <a:ext cx="43434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dirty="0" smtClean="0"/>
              <a:t>Excess drug therapy </a:t>
            </a:r>
            <a:r>
              <a:rPr lang="en-US" sz="2800" b="1" dirty="0" smtClean="0">
                <a:solidFill>
                  <a:srgbClr val="FF0000"/>
                </a:solidFill>
              </a:rPr>
              <a:t>[cholinergic crisis]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4419600" cy="2419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dirty="0" smtClean="0"/>
              <a:t>Chronic long term therapy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b="1" dirty="0" err="1" smtClean="0">
                <a:solidFill>
                  <a:srgbClr val="FF0000"/>
                </a:solidFill>
                <a:sym typeface="Symbol" pitchFamily="18" charset="2"/>
              </a:rPr>
              <a:t>neostigmine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sym typeface="Symbol" pitchFamily="18" charset="2"/>
              </a:rPr>
              <a:t>pyridostigmine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sym typeface="Symbol" pitchFamily="18" charset="2"/>
              </a:rPr>
              <a:t>ambenonium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.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side effects can be controlled by </a:t>
            </a:r>
            <a:r>
              <a:rPr lang="en-US" sz="2800" dirty="0" err="1" smtClean="0">
                <a:sym typeface="Symbol" pitchFamily="18" charset="2"/>
              </a:rPr>
              <a:t>antimuscarinics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43434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dirty="0" smtClean="0"/>
              <a:t>Severe myasthenia </a:t>
            </a:r>
            <a:r>
              <a:rPr lang="en-US" sz="2800" b="1" dirty="0" smtClean="0">
                <a:solidFill>
                  <a:srgbClr val="FF0000"/>
                </a:solidFill>
              </a:rPr>
              <a:t>[myasthenia crisis</a:t>
            </a:r>
            <a:r>
              <a:rPr lang="en-US" sz="2800" dirty="0" smtClean="0"/>
              <a:t>], requires mechanical ventilation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Myasthenia gravis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https://www.netterimages.com/images/vtn/000/000/057/57033-150x1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524000"/>
            <a:ext cx="3657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53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Physostigmin</a:t>
            </a:r>
            <a:r>
              <a:rPr lang="en-US" sz="2800" dirty="0" err="1" smtClean="0">
                <a:sym typeface="Symbol" pitchFamily="18" charset="2"/>
              </a:rPr>
              <a:t>e</a:t>
            </a:r>
            <a:r>
              <a:rPr lang="en-US" sz="2800" dirty="0" smtClean="0">
                <a:sym typeface="Symbol" pitchFamily="18" charset="2"/>
              </a:rPr>
              <a:t> is used because it crosses the BBB , reverses central &amp; peripheral signs.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853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Blockade is competitive , overdose can be overcome by  amount of endogenous Ach.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853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6-Antimuscarinic drug intoxication</a:t>
            </a:r>
            <a:r>
              <a:rPr lang="en-US" sz="2800" dirty="0" smtClean="0">
                <a:sym typeface="Symbol" pitchFamily="18" charset="2"/>
              </a:rPr>
              <a:t>:- atropine overdose is toxic in children  severe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block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33600"/>
            <a:ext cx="86106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5-Heart:-</a:t>
            </a:r>
            <a:r>
              <a:rPr lang="en-US" sz="2800" dirty="0" smtClean="0"/>
              <a:t> for treatment of </a:t>
            </a:r>
            <a:r>
              <a:rPr lang="en-US" sz="2800" dirty="0" err="1" smtClean="0"/>
              <a:t>supraventricular</a:t>
            </a:r>
            <a:r>
              <a:rPr lang="en-US" sz="2800" dirty="0" smtClean="0"/>
              <a:t> tachycardia, </a:t>
            </a:r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potentates the effect of Ach at AV node </a:t>
            </a:r>
            <a:r>
              <a:rPr lang="en-US" sz="2800" dirty="0" smtClean="0">
                <a:sym typeface="Symbol" pitchFamily="18" charset="2"/>
              </a:rPr>
              <a:t>slow AV conduction &amp; ventricular rate.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0"/>
            <a:ext cx="85344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4-To reverse pharmacological paralysis</a:t>
            </a:r>
            <a:r>
              <a:rPr lang="en-US" sz="2800" dirty="0" smtClean="0"/>
              <a:t> produced in case of </a:t>
            </a:r>
            <a:r>
              <a:rPr lang="en-US" sz="2800" b="1" dirty="0" err="1" smtClean="0">
                <a:solidFill>
                  <a:schemeClr val="accent2"/>
                </a:solidFill>
              </a:rPr>
              <a:t>anaesthetic</a:t>
            </a:r>
            <a:r>
              <a:rPr lang="en-US" sz="2800" b="1" dirty="0" smtClean="0">
                <a:solidFill>
                  <a:schemeClr val="accent2"/>
                </a:solidFill>
              </a:rPr>
              <a:t> adjunct (</a:t>
            </a:r>
            <a:r>
              <a:rPr lang="en-US" sz="2800" b="1" dirty="0" err="1" smtClean="0">
                <a:solidFill>
                  <a:schemeClr val="accent2"/>
                </a:solidFill>
              </a:rPr>
              <a:t>neostigmine</a:t>
            </a:r>
            <a:r>
              <a:rPr lang="en-US" sz="2800" b="1" dirty="0" smtClean="0">
                <a:solidFill>
                  <a:schemeClr val="accent2"/>
                </a:solidFill>
              </a:rPr>
              <a:t> versus DTC)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057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Alzheimer’s Disease</a:t>
            </a:r>
            <a:endParaRPr lang="en-US" sz="2800" b="1" dirty="0">
              <a:solidFill>
                <a:srgbClr val="4145E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Donepezil</a:t>
            </a:r>
            <a:r>
              <a:rPr lang="en-US" sz="2800" dirty="0" smtClean="0"/>
              <a:t>, is not </a:t>
            </a:r>
            <a:r>
              <a:rPr lang="en-US" sz="2800" dirty="0" err="1" smtClean="0"/>
              <a:t>hepatotoxic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4724400" cy="113505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Characterized by loss of cholinergic neurons in the basal forebrain nuclei.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286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2438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Taken orally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3733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for treatment of dementia of AD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0"/>
            <a:ext cx="2524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://lindau-nobel.org/wp-content/uploads/2015/06/PET_scan-normal_brain-alzheimers_disease_brai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76800"/>
            <a:ext cx="37338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200400"/>
            <a:ext cx="4724400" cy="7903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Thus cholinesterase inhibitors are used to treat AD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Sjogren's</a:t>
            </a:r>
            <a:r>
              <a:rPr lang="en-US" sz="2800" b="1" dirty="0" smtClean="0"/>
              <a:t> Syndrome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5334000" cy="6832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rgbClr val="4145E9"/>
                </a:solidFill>
              </a:rPr>
              <a:t>Cevimeline</a:t>
            </a:r>
            <a:r>
              <a:rPr lang="en-US" sz="2400" dirty="0"/>
              <a:t> is </a:t>
            </a:r>
            <a:r>
              <a:rPr lang="en-US" sz="2400" dirty="0" smtClean="0"/>
              <a:t>a direct </a:t>
            </a:r>
            <a:r>
              <a:rPr lang="en-US" sz="2400" dirty="0" err="1" smtClean="0"/>
              <a:t>muscarinic</a:t>
            </a:r>
            <a:r>
              <a:rPr lang="en-US" sz="2400" dirty="0" smtClean="0"/>
              <a:t> agonist with </a:t>
            </a:r>
            <a:r>
              <a:rPr lang="en-US" sz="2400" dirty="0"/>
              <a:t>particular effect on M3 receptors.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5334000" cy="216059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/>
              <a:t>Sjogren's</a:t>
            </a:r>
            <a:r>
              <a:rPr lang="en-US" sz="2800" b="1" dirty="0"/>
              <a:t> Syndrome is an autoimmune disease.</a:t>
            </a:r>
            <a:r>
              <a:rPr lang="en-US" sz="2800" dirty="0"/>
              <a:t> characterized by the abnormal production of </a:t>
            </a:r>
            <a:r>
              <a:rPr lang="en-US" sz="2800" dirty="0" smtClean="0"/>
              <a:t> </a:t>
            </a:r>
            <a:r>
              <a:rPr lang="en-US" sz="2800" dirty="0"/>
              <a:t>antibodies </a:t>
            </a:r>
            <a:r>
              <a:rPr lang="en-US" sz="2800" dirty="0" smtClean="0"/>
              <a:t>directed to the </a:t>
            </a:r>
            <a:r>
              <a:rPr lang="en-US" sz="2800" dirty="0" err="1" smtClean="0"/>
              <a:t>lacrimal</a:t>
            </a:r>
            <a:r>
              <a:rPr lang="en-US" sz="2800" dirty="0" smtClean="0"/>
              <a:t> </a:t>
            </a:r>
            <a:r>
              <a:rPr lang="en-US" sz="2800" dirty="0"/>
              <a:t>and salivary glands→ eye and mouth dryness.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6172200" cy="6832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Rapidly absorbed after oral administration and excreted unchanged in urine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5410200" cy="12815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By activating the M3 receptors</a:t>
            </a:r>
            <a:r>
              <a:rPr lang="en-US" sz="2400" dirty="0"/>
              <a:t> </a:t>
            </a:r>
            <a:r>
              <a:rPr lang="en-US" sz="2400" dirty="0" err="1"/>
              <a:t>cevimeline</a:t>
            </a:r>
            <a:r>
              <a:rPr lang="en-US" sz="2400" dirty="0"/>
              <a:t> stimulates secretion by the </a:t>
            </a:r>
            <a:r>
              <a:rPr lang="en-US" sz="2400" dirty="0" smtClean="0"/>
              <a:t>salivary &amp; </a:t>
            </a:r>
            <a:r>
              <a:rPr lang="en-US" sz="2400" dirty="0" err="1" smtClean="0"/>
              <a:t>lacrimal</a:t>
            </a:r>
            <a:r>
              <a:rPr lang="en-US" sz="2400" dirty="0" smtClean="0"/>
              <a:t> glands thereby </a:t>
            </a:r>
            <a:r>
              <a:rPr lang="en-US" sz="2400" dirty="0"/>
              <a:t>alleviating dry </a:t>
            </a:r>
            <a:r>
              <a:rPr lang="en-US" sz="2400" dirty="0" smtClean="0"/>
              <a:t>mouth &amp; dry eye</a:t>
            </a:r>
            <a:endParaRPr lang="en-US" sz="24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31242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01000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Indirectly –acting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cholinoceptor</a:t>
            </a: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 stimulants:-</a:t>
            </a:r>
            <a:endParaRPr lang="en-US" sz="3200" dirty="0">
              <a:solidFill>
                <a:srgbClr val="4145E9"/>
              </a:solidFill>
              <a:latin typeface="Algerian" pitchFamily="82" charset="0"/>
              <a:sym typeface="Symbol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14800"/>
            <a:ext cx="2362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physostigmine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4953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Or </a:t>
            </a:r>
            <a:r>
              <a:rPr lang="en-US" sz="2800" b="1" dirty="0" err="1" smtClean="0">
                <a:solidFill>
                  <a:schemeClr val="accent2"/>
                </a:solidFill>
                <a:sym typeface="Symbol1" pitchFamily="2" charset="2"/>
              </a:rPr>
              <a:t>Carbamic</a:t>
            </a:r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 acid esters of alcohols bearing </a:t>
            </a:r>
            <a:r>
              <a:rPr lang="en-US" sz="2800" dirty="0" smtClean="0">
                <a:sym typeface="Symbol1" pitchFamily="2" charset="2"/>
              </a:rPr>
              <a:t>tertiary amine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124200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neostigmine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5334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2-Carbamic acid esters of alcohols bearing quaternary amine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9050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edrophonium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1-Simple alcohol bearing a quaternary ammonium groups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181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1" pitchFamily="2" charset="2"/>
              </a:rPr>
              <a:t>Most of the organophosphates are  highly lipid soluble except </a:t>
            </a:r>
            <a:r>
              <a:rPr lang="en-US" sz="2800" b="1" dirty="0" err="1" smtClean="0">
                <a:solidFill>
                  <a:schemeClr val="accent2"/>
                </a:solidFill>
                <a:sym typeface="Symbol1" pitchFamily="2" charset="2"/>
              </a:rPr>
              <a:t>ecothiopate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334000"/>
            <a:ext cx="3886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1" pitchFamily="2" charset="2"/>
              </a:rPr>
              <a:t>3-Organophosphates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lgerian" pitchFamily="82" charset="0"/>
              </a:rPr>
              <a:t>Toxicity</a:t>
            </a:r>
            <a:endParaRPr lang="en-US" sz="3200" kern="10" spc="72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74676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2-Skeletal muscle endplate depolarization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depolarization block &amp; respiratory paralysis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75438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1- CNS stimulant action</a:t>
            </a:r>
            <a:r>
              <a:rPr lang="en-US" sz="2800" dirty="0" smtClean="0"/>
              <a:t>, convulsions , coma , respiratory arrest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3124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I] Acute toxicity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667000"/>
            <a:ext cx="6705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B-Directly- acting nicotinic stimulants</a:t>
            </a:r>
            <a:r>
              <a:rPr lang="en-US" sz="2800" dirty="0" smtClean="0"/>
              <a:t>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7315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A-Directly- acting </a:t>
            </a:r>
            <a:r>
              <a:rPr lang="en-US" sz="2800" b="1" dirty="0" err="1" smtClean="0">
                <a:solidFill>
                  <a:srgbClr val="FF0000"/>
                </a:solidFill>
              </a:rPr>
              <a:t>muscarinic</a:t>
            </a:r>
            <a:r>
              <a:rPr lang="en-US" sz="2800" b="1" dirty="0" smtClean="0">
                <a:solidFill>
                  <a:srgbClr val="FF0000"/>
                </a:solidFill>
              </a:rPr>
              <a:t> stimulants</a:t>
            </a:r>
            <a:r>
              <a:rPr lang="en-US" sz="2800" dirty="0" smtClean="0"/>
              <a:t>:- nausea, vomiting ,</a:t>
            </a:r>
            <a:r>
              <a:rPr lang="en-US" sz="2800" dirty="0" err="1" smtClean="0"/>
              <a:t>diarrhoea</a:t>
            </a:r>
            <a:r>
              <a:rPr lang="en-US" sz="2800" dirty="0" smtClean="0"/>
              <a:t>, salivation,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vasodilatation bronchial constriction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7162800" cy="4801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3-Hypertension &amp; cardiac arrhythmias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lgerian" pitchFamily="82" charset="0"/>
              </a:rPr>
              <a:t>Toxicity</a:t>
            </a:r>
            <a:endParaRPr lang="en-US" sz="2800" kern="10" spc="72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716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Neuromuscular block 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mechanica</a:t>
            </a:r>
            <a:r>
              <a:rPr lang="en-US" sz="2800" dirty="0" smtClean="0">
                <a:sym typeface="Symbol" pitchFamily="18" charset="2"/>
              </a:rPr>
              <a:t>l respiration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4876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CNS stimulation  central anticonvulsants e.g.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diazepam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76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Muscarinic</a:t>
            </a:r>
            <a:r>
              <a:rPr lang="en-US" sz="2800" dirty="0" smtClean="0"/>
              <a:t> excess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atropine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4724400" cy="4801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Treatment of </a:t>
            </a:r>
            <a:r>
              <a:rPr lang="en-US" sz="2800" b="1" dirty="0" smtClean="0">
                <a:solidFill>
                  <a:schemeClr val="tx2"/>
                </a:solidFill>
              </a:rPr>
              <a:t>symptoms:-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medication-of-diseases.com/wp-content/uploads/2012/12/Continuous_Positive_Airway_Pressure-300x25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057400"/>
            <a:ext cx="34671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495800"/>
            <a:ext cx="4953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Dominant initial signs of </a:t>
            </a:r>
            <a:r>
              <a:rPr lang="en-US" sz="2400" dirty="0" err="1" smtClean="0">
                <a:sym typeface="Symbol" pitchFamily="18" charset="2"/>
              </a:rPr>
              <a:t>muscarinic</a:t>
            </a:r>
            <a:r>
              <a:rPr lang="en-US" sz="2400" dirty="0" smtClean="0">
                <a:sym typeface="Symbol" pitchFamily="18" charset="2"/>
              </a:rPr>
              <a:t> excess, </a:t>
            </a:r>
            <a:r>
              <a:rPr lang="en-US" sz="2400" dirty="0" err="1" smtClean="0">
                <a:sym typeface="Symbol" pitchFamily="18" charset="2"/>
              </a:rPr>
              <a:t>miosis</a:t>
            </a:r>
            <a:r>
              <a:rPr lang="en-US" sz="2400" dirty="0" smtClean="0">
                <a:sym typeface="Symbol" pitchFamily="18" charset="2"/>
              </a:rPr>
              <a:t>, salivation, sweating , bronchial constriction, V,D,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4724400" cy="7571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dirty="0" smtClean="0">
                <a:sym typeface="Symbol" pitchFamily="18" charset="2"/>
              </a:rPr>
              <a:t>Organophosphates are used as pesticides ,veterinary </a:t>
            </a:r>
            <a:r>
              <a:rPr lang="en-US" sz="2400" dirty="0" err="1" smtClean="0">
                <a:sym typeface="Symbol" pitchFamily="18" charset="2"/>
              </a:rPr>
              <a:t>vermifuge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4724400" cy="4801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C- Cholinesterase inhibitors:-</a:t>
            </a:r>
            <a:endParaRPr 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57400"/>
            <a:ext cx="54102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Nicotine contributes to </a:t>
            </a:r>
            <a:r>
              <a:rPr lang="en-US" sz="2400" dirty="0" smtClean="0">
                <a:sym typeface="Symbol" pitchFamily="18" charset="2"/>
              </a:rPr>
              <a:t>risk of vascular diseases, sudden coronary death, ulcer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54102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30% of deaths due to cancer &amp; coronary heart disease are due to smoking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ii-</a:t>
            </a:r>
            <a:r>
              <a:rPr lang="en-US" sz="2800" b="1" dirty="0" smtClean="0">
                <a:solidFill>
                  <a:srgbClr val="FF0000"/>
                </a:solidFill>
              </a:rPr>
              <a:t>Chronic nicotinic toxicity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53340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CNS involvement follows accompanied by peripheral nicotinic effects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1430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8100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248400" y="6248400"/>
            <a:ext cx="25908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cigarettes / day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029200"/>
            <a:ext cx="64770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err="1" smtClean="0">
                <a:solidFill>
                  <a:schemeClr val="accent2"/>
                </a:solidFill>
              </a:rPr>
              <a:t>Parenteral</a:t>
            </a:r>
            <a:r>
              <a:rPr lang="en-US" sz="2800" b="1" dirty="0" smtClean="0">
                <a:solidFill>
                  <a:schemeClr val="accent2"/>
                </a:solidFill>
              </a:rPr>
              <a:t> atropine</a:t>
            </a:r>
            <a:r>
              <a:rPr lang="en-US" sz="2800" dirty="0" smtClean="0"/>
              <a:t> in large doses. </a:t>
            </a:r>
            <a:r>
              <a:rPr lang="en-US" sz="2800" b="1" dirty="0" err="1" smtClean="0">
                <a:solidFill>
                  <a:schemeClr val="accent2"/>
                </a:solidFill>
              </a:rPr>
              <a:t>Pralidoxime</a:t>
            </a:r>
            <a:r>
              <a:rPr lang="en-US" sz="2800" b="1" dirty="0" smtClean="0">
                <a:solidFill>
                  <a:schemeClr val="accent2"/>
                </a:solidFill>
              </a:rPr>
              <a:t>[PAM][</a:t>
            </a:r>
            <a:r>
              <a:rPr lang="en-US" sz="2800" b="1" dirty="0" err="1" smtClean="0">
                <a:solidFill>
                  <a:schemeClr val="accent2"/>
                </a:solidFill>
              </a:rPr>
              <a:t>oxime</a:t>
            </a:r>
            <a:r>
              <a:rPr lang="en-US" sz="2800" b="1" dirty="0" smtClean="0">
                <a:solidFill>
                  <a:schemeClr val="accent2"/>
                </a:solidFill>
              </a:rPr>
              <a:t>]</a:t>
            </a:r>
            <a:r>
              <a:rPr lang="en-US" sz="2800" dirty="0" smtClean="0"/>
              <a:t> often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352800"/>
            <a:ext cx="67056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2-</a:t>
            </a:r>
            <a:r>
              <a:rPr lang="en-US" sz="2800" b="1" dirty="0" smtClean="0">
                <a:solidFill>
                  <a:srgbClr val="990099"/>
                </a:solidFill>
              </a:rPr>
              <a:t>Decontamination</a:t>
            </a:r>
            <a:r>
              <a:rPr lang="en-US" sz="2800" dirty="0" smtClean="0"/>
              <a:t> to prevent further absorption, removal of cloth, washing of skin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6553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</a:t>
            </a:r>
            <a:r>
              <a:rPr lang="en-US" sz="2800" b="1" dirty="0" smtClean="0">
                <a:solidFill>
                  <a:srgbClr val="990099"/>
                </a:solidFill>
              </a:rPr>
              <a:t>Maintenance of vital signs</a:t>
            </a:r>
            <a:r>
              <a:rPr lang="en-US" sz="2800" dirty="0" smtClean="0"/>
              <a:t> , respiration may be impaired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"/>
            <a:ext cx="5943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Therapy of </a:t>
            </a:r>
            <a:r>
              <a:rPr lang="en-US" sz="3200" b="1" dirty="0" err="1" smtClean="0">
                <a:solidFill>
                  <a:schemeClr val="accent2"/>
                </a:solidFill>
              </a:rPr>
              <a:t>cholinesterse</a:t>
            </a:r>
            <a:r>
              <a:rPr lang="en-US" sz="3200" b="1" dirty="0" smtClean="0">
                <a:solidFill>
                  <a:schemeClr val="accent2"/>
                </a:solidFill>
              </a:rPr>
              <a:t> toxicity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562600"/>
            <a:ext cx="55626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Intestinal obstruction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7244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Urinary incontinence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Angina pectoris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Peptic ulcer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Bronchial asthma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533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</a:rPr>
              <a:t>Contraindications</a:t>
            </a:r>
            <a:endParaRPr lang="en-US" sz="3200" b="1" dirty="0">
              <a:solidFill>
                <a:srgbClr val="4145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</a:t>
            </a: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250825" y="785813"/>
          <a:ext cx="8713788" cy="5810696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Decrease in intraocular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   heart rate )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motility (peristalsis)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962400" y="22098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152400"/>
            <a:ext cx="8001000" cy="609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Carbamate esters</a:t>
            </a:r>
          </a:p>
        </p:txBody>
      </p:sp>
      <p:graphicFrame>
        <p:nvGraphicFramePr>
          <p:cNvPr id="27688" name="Group 40"/>
          <p:cNvGraphicFramePr>
            <a:graphicFrameLocks noGrp="1"/>
          </p:cNvGraphicFramePr>
          <p:nvPr/>
        </p:nvGraphicFramePr>
        <p:xfrm>
          <a:off x="152400" y="989013"/>
          <a:ext cx="8839200" cy="5472748"/>
        </p:xfrm>
        <a:graphic>
          <a:graphicData uri="http://schemas.openxmlformats.org/drawingml/2006/table">
            <a:tbl>
              <a:tblPr rtl="1"/>
              <a:tblGrid>
                <a:gridCol w="3425282"/>
                <a:gridCol w="1657893"/>
                <a:gridCol w="1546225"/>
                <a:gridCol w="220980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Kinetics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treatment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Curare 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0.5-6 hr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atropine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Lipid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muscarinic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 N,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Pyridostigmine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M, 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Ambenonium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09600" y="0"/>
            <a:ext cx="7958138" cy="609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Indirect Cholinomimetic</a:t>
            </a:r>
          </a:p>
        </p:txBody>
      </p:sp>
      <p:graphicFrame>
        <p:nvGraphicFramePr>
          <p:cNvPr id="139334" name="Group 70"/>
          <p:cNvGraphicFramePr>
            <a:graphicFrameLocks noGrp="1"/>
          </p:cNvGraphicFramePr>
          <p:nvPr/>
        </p:nvGraphicFramePr>
        <p:xfrm>
          <a:off x="152400" y="685800"/>
          <a:ext cx="8915400" cy="6096000"/>
        </p:xfrm>
        <a:graphic>
          <a:graphicData uri="http://schemas.openxmlformats.org/drawingml/2006/table">
            <a:tbl>
              <a:tblPr rtl="1"/>
              <a:tblGrid>
                <a:gridCol w="3817937"/>
                <a:gridCol w="2638425"/>
                <a:gridCol w="2459038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Diagnosis of Myasthenia gravis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Very Short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5-15 min, Polar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Edrophonium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Myasthenia gravis treatment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Paralytic ileus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Urinary retention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curare   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  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Neostigmine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atropine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Lipid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Physostigmine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M,N, CNS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Myasthenia gravis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   3-6, polar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Ambenonium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Pyridostigmine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Glaucoma.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Long  100hr,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Ecothiophate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dementia of Alzheimer’s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disease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Donepezil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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Aetylcholinesterase</a:t>
            </a:r>
            <a:r>
              <a:rPr lang="en-US" sz="2800" dirty="0" smtClean="0">
                <a:sym typeface="Symbol" pitchFamily="18" charset="2"/>
              </a:rPr>
              <a:t>level of endogenous Ach.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1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124200"/>
            <a:ext cx="2181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5562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 covalent bond, more resistant to hydrolysis’ 0.5-6hr’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191000"/>
            <a:ext cx="297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Carbamate</a:t>
            </a:r>
            <a:r>
              <a:rPr lang="en-US" sz="2800" dirty="0" smtClean="0">
                <a:solidFill>
                  <a:schemeClr val="accent2"/>
                </a:solidFill>
              </a:rPr>
              <a:t> esters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828800"/>
            <a:ext cx="5486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Bind reversibly by electrostatic forces to the active site, preventing access of Ach , enzyme-inhibitor complex is short lived’2-10min’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3286125" cy="1828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81400" y="41910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Physostigmine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4145E9"/>
                </a:solidFill>
              </a:rPr>
              <a:t>non-polar</a:t>
            </a:r>
            <a:r>
              <a:rPr lang="en-US" sz="2800" b="1" dirty="0" smtClean="0">
                <a:solidFill>
                  <a:srgbClr val="FF0000"/>
                </a:solidFill>
              </a:rPr>
              <a:t>), </a:t>
            </a:r>
            <a:r>
              <a:rPr lang="en-US" sz="2800" b="1" dirty="0" err="1" smtClean="0">
                <a:solidFill>
                  <a:srgbClr val="FF0000"/>
                </a:solidFill>
              </a:rPr>
              <a:t>neostigmine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pyridostigmine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2590800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76400" y="381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800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chemeClr val="accent2"/>
                </a:solidFill>
              </a:rPr>
              <a:t>Pralidoxime</a:t>
            </a:r>
            <a:r>
              <a:rPr lang="en-US" sz="2800" b="1" dirty="0" smtClean="0">
                <a:solidFill>
                  <a:schemeClr val="accent2"/>
                </a:solidFill>
              </a:rPr>
              <a:t> is </a:t>
            </a:r>
            <a:r>
              <a:rPr lang="en-US" sz="2800" dirty="0" smtClean="0"/>
              <a:t>used as cholinesterase </a:t>
            </a:r>
            <a:r>
              <a:rPr lang="en-US" sz="2800" b="1" dirty="0" smtClean="0">
                <a:solidFill>
                  <a:srgbClr val="FF0000"/>
                </a:solidFill>
              </a:rPr>
              <a:t>regenerator</a:t>
            </a:r>
            <a:r>
              <a:rPr lang="en-US" sz="2800" dirty="0" smtClean="0"/>
              <a:t> for organic phosphate poisoning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Due to the long duration they are called </a:t>
            </a:r>
            <a:r>
              <a:rPr lang="en-US" sz="2800" b="1" dirty="0" smtClean="0">
                <a:solidFill>
                  <a:srgbClr val="990099"/>
                </a:solidFill>
              </a:rPr>
              <a:t>irreversible inhibitors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6324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Phosphorylate</a:t>
            </a:r>
            <a:r>
              <a:rPr lang="en-US" sz="2800" dirty="0" smtClean="0"/>
              <a:t> enzyme ,hydrolysis very slow </a:t>
            </a:r>
            <a:r>
              <a:rPr lang="en-US" sz="2800" b="1" dirty="0" smtClean="0">
                <a:solidFill>
                  <a:srgbClr val="990099"/>
                </a:solidFill>
              </a:rPr>
              <a:t>‘hundreds of hours’</a:t>
            </a:r>
            <a:r>
              <a:rPr lang="en-US" sz="2800" dirty="0" smtClean="0"/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066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Organophosphates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286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6705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Absorption of quaternary ammonium salts is poor (ionized)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8305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Organophosphates</a:t>
            </a:r>
            <a:r>
              <a:rPr lang="en-US" sz="2400" dirty="0" smtClean="0"/>
              <a:t> , well absorbed from the skin , lung, gut &amp; conjunctiva except </a:t>
            </a:r>
            <a:r>
              <a:rPr lang="en-US" sz="2400" dirty="0" err="1" smtClean="0"/>
              <a:t>ecothiopate</a:t>
            </a:r>
            <a:r>
              <a:rPr lang="en-US" sz="2400" dirty="0" smtClean="0"/>
              <a:t>, (less stable in aqueous solution)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924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Carbamates</a:t>
            </a:r>
            <a:r>
              <a:rPr lang="en-US" sz="2800" dirty="0" smtClean="0"/>
              <a:t> are relatively stable in aqueous solution, but can be metabolized by </a:t>
            </a:r>
            <a:r>
              <a:rPr lang="en-US" sz="2800" dirty="0" err="1" smtClean="0"/>
              <a:t>esterases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7620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Physostigmine</a:t>
            </a:r>
            <a:r>
              <a:rPr lang="en-US" sz="2800" dirty="0" smtClean="0"/>
              <a:t> well absorbed can be used topically in the eye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90800"/>
            <a:ext cx="678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Distribution in the CNS is negligible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52400"/>
            <a:ext cx="4267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latin typeface="Algerian" pitchFamily="82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6629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Concentration generalized </a:t>
            </a:r>
            <a:r>
              <a:rPr lang="en-US" sz="2800" dirty="0" smtClean="0">
                <a:solidFill>
                  <a:schemeClr val="accent2"/>
                </a:solidFill>
                <a:sym typeface="Symbol" pitchFamily="18" charset="2"/>
              </a:rPr>
              <a:t>convulsions</a:t>
            </a:r>
            <a:r>
              <a:rPr lang="en-US" sz="2800" dirty="0" smtClean="0">
                <a:sym typeface="Symbol" pitchFamily="18" charset="2"/>
              </a:rPr>
              <a:t> followed by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coma </a:t>
            </a:r>
            <a:r>
              <a:rPr lang="en-US" sz="2800" dirty="0" smtClean="0">
                <a:sym typeface="Symbol" pitchFamily="18" charset="2"/>
              </a:rPr>
              <a:t>&amp; respiratory arrest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4724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low concentration:- The high lipid-soluble inhibitors cause diffuse activation of</a:t>
            </a:r>
            <a:r>
              <a:rPr lang="en-US" sz="2800" b="1" dirty="0" smtClean="0">
                <a:solidFill>
                  <a:schemeClr val="accent2"/>
                </a:solidFill>
              </a:rPr>
              <a:t> EEG</a:t>
            </a:r>
            <a:r>
              <a:rPr lang="en-US" sz="2800" dirty="0" smtClean="0">
                <a:sym typeface="Symbol" pitchFamily="18" charset="2"/>
              </a:rPr>
              <a:t> alerting response(</a:t>
            </a:r>
            <a:r>
              <a:rPr lang="en-US" sz="2800" dirty="0" smtClean="0">
                <a:latin typeface="Browallia New"/>
                <a:cs typeface="Browallia New"/>
                <a:sym typeface="Symbol" pitchFamily="18" charset="2"/>
              </a:rPr>
              <a:t>ß wave)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1219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1-CNS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effect is to potentiate the action of </a:t>
            </a:r>
            <a:r>
              <a:rPr lang="en-US" sz="2800" b="1" dirty="0" smtClean="0">
                <a:solidFill>
                  <a:schemeClr val="accent2"/>
                </a:solidFill>
              </a:rPr>
              <a:t>endogenous Ach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2133600"/>
            <a:ext cx="3819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447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2-CVS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886200"/>
            <a:ext cx="45720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In the heart effects of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parasympathetic</a:t>
            </a:r>
            <a:r>
              <a:rPr lang="en-US" sz="2800" dirty="0" smtClean="0">
                <a:sym typeface="Symbol" pitchFamily="18" charset="2"/>
              </a:rPr>
              <a:t> limb predominate, HR, conduction velocity through AV node, </a:t>
            </a:r>
            <a:r>
              <a:rPr lang="en-US" sz="2800" dirty="0" err="1" smtClean="0">
                <a:sym typeface="Symbol" pitchFamily="18" charset="2"/>
              </a:rPr>
              <a:t>atrial</a:t>
            </a:r>
            <a:r>
              <a:rPr lang="en-US" sz="2800" dirty="0" smtClean="0">
                <a:sym typeface="Symbol" pitchFamily="18" charset="2"/>
              </a:rPr>
              <a:t> contractility, CO. Modest change in Bp.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45720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Activation in both sympathetic &amp; </a:t>
            </a:r>
            <a:r>
              <a:rPr lang="en-US" sz="2800" dirty="0" err="1" smtClean="0">
                <a:sym typeface="Symbol" pitchFamily="18" charset="2"/>
              </a:rPr>
              <a:t>parassympathetic</a:t>
            </a:r>
            <a:r>
              <a:rPr lang="en-US" sz="2800" dirty="0" smtClean="0">
                <a:sym typeface="Symbol" pitchFamily="18" charset="2"/>
              </a:rPr>
              <a:t> ganglia &amp; </a:t>
            </a:r>
            <a:r>
              <a:rPr lang="en-US" sz="2800" dirty="0" err="1" smtClean="0">
                <a:sym typeface="Symbol" pitchFamily="18" charset="2"/>
              </a:rPr>
              <a:t>neuroeffector</a:t>
            </a:r>
            <a:r>
              <a:rPr lang="en-US" sz="2800" dirty="0" smtClean="0">
                <a:sym typeface="Symbol" pitchFamily="18" charset="2"/>
              </a:rPr>
              <a:t> junction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334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2895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Release of </a:t>
            </a:r>
            <a:r>
              <a:rPr lang="en-US" sz="2800" dirty="0" err="1" smtClean="0">
                <a:solidFill>
                  <a:srgbClr val="4145E9"/>
                </a:solidFill>
              </a:rPr>
              <a:t>catecholamines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205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Adrenal medulla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5105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High concentration </a:t>
            </a:r>
            <a:r>
              <a:rPr lang="en-US" sz="2800" dirty="0" smtClean="0">
                <a:solidFill>
                  <a:schemeClr val="accent2"/>
                </a:solidFill>
                <a:sym typeface="Symbol" pitchFamily="18" charset="2"/>
              </a:rPr>
              <a:t>fibrillation</a:t>
            </a:r>
            <a:r>
              <a:rPr lang="en-US" sz="2800" dirty="0" smtClean="0">
                <a:sym typeface="Symbol" pitchFamily="18" charset="2"/>
              </a:rPr>
              <a:t> of muscle fibers, membrane depolarization becomes sustained  </a:t>
            </a:r>
            <a:r>
              <a:rPr lang="en-US" sz="2800" dirty="0" smtClean="0">
                <a:solidFill>
                  <a:schemeClr val="accent2"/>
                </a:solidFill>
                <a:sym typeface="Symbol" pitchFamily="18" charset="2"/>
              </a:rPr>
              <a:t>depolarization block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098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concentration</a:t>
            </a:r>
            <a:r>
              <a:rPr lang="en-US" sz="2800" dirty="0" smtClean="0">
                <a:sym typeface="Symbol" pitchFamily="18" charset="2"/>
              </a:rPr>
              <a:t> </a:t>
            </a:r>
            <a:r>
              <a:rPr lang="en-US" sz="2800" dirty="0" smtClean="0"/>
              <a:t> Intensify the effect of endogenous Ach </a:t>
            </a:r>
            <a:r>
              <a:rPr lang="en-US" sz="2800" dirty="0" smtClean="0">
                <a:sym typeface="Symbol" pitchFamily="18" charset="2"/>
              </a:rPr>
              <a:t> force of contraction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3-Neuromuscular junction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4909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3419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1265</Words>
  <Application>Microsoft Office PowerPoint</Application>
  <PresentationFormat>On-screen Show (4:3)</PresentationFormat>
  <Paragraphs>233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528</cp:revision>
  <dcterms:created xsi:type="dcterms:W3CDTF">2015-11-09T08:25:28Z</dcterms:created>
  <dcterms:modified xsi:type="dcterms:W3CDTF">2015-12-10T07:12:06Z</dcterms:modified>
</cp:coreProperties>
</file>