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6" r:id="rId2"/>
    <p:sldId id="268" r:id="rId3"/>
    <p:sldId id="285" r:id="rId4"/>
    <p:sldId id="281" r:id="rId5"/>
    <p:sldId id="287" r:id="rId6"/>
    <p:sldId id="269" r:id="rId7"/>
    <p:sldId id="294" r:id="rId8"/>
    <p:sldId id="282" r:id="rId9"/>
    <p:sldId id="283" r:id="rId10"/>
    <p:sldId id="295" r:id="rId11"/>
    <p:sldId id="270" r:id="rId12"/>
    <p:sldId id="271" r:id="rId13"/>
    <p:sldId id="272" r:id="rId14"/>
    <p:sldId id="296" r:id="rId15"/>
    <p:sldId id="273" r:id="rId16"/>
    <p:sldId id="297" r:id="rId17"/>
    <p:sldId id="274" r:id="rId18"/>
    <p:sldId id="279" r:id="rId19"/>
    <p:sldId id="286" r:id="rId20"/>
    <p:sldId id="275" r:id="rId21"/>
    <p:sldId id="276" r:id="rId22"/>
    <p:sldId id="277" r:id="rId23"/>
    <p:sldId id="278" r:id="rId24"/>
    <p:sldId id="280" r:id="rId25"/>
    <p:sldId id="298" r:id="rId26"/>
    <p:sldId id="300" r:id="rId27"/>
    <p:sldId id="29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5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EE58B-458A-4E3C-813B-4F3E45645110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A314A-A23E-4C0D-8899-BCA07491B8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4A314A-A23E-4C0D-8899-BCA07491B84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B6604-56F0-43B4-BAD7-ACA5C2C137C7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F4AAA-1EDC-4C8D-8E41-9A751EEAEE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terimages.com/image/2172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hyperlink" Target="https://www.google.com.eg/url?sa=i&amp;rct=j&amp;q=&amp;esrc=s&amp;source=images&amp;cd=&amp;cad=rja&amp;uact=8&amp;ved=0ahUKEwjX5I-Bjs7JAhUDvBQKHewvDmsQjRwIBw&amp;url=https://www.netterimages.com/mechanical-ventilation-labeled-kaminsky-gb-2e-pulmonary-medicine-frank-james-58740.html&amp;psig=AFQjCNG83LyXytdfZPzGITKGP1JpXtpLOQ&amp;ust=1449727463713247" TargetMode="Externa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hyperlink" Target="http://www.google.com.eg/url?sa=i&amp;rct=j&amp;q=&amp;esrc=s&amp;source=images&amp;cd=&amp;cad=rja&amp;uact=8&amp;ved=0ahUKEwjSuIGqsqjJAhUHPRoKHc4EBuUQjRwIBw&amp;url=http://www.lindau-nobel.org/epigenetics-how-the-environment-influences-our-genes/&amp;psig=AFQjCNHs6cUI3jRPIyjte2BXfylS1efTFw&amp;ust=1448431572768779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www.google.com.eg/url?sa=i&amp;rct=j&amp;q=&amp;esrc=s&amp;source=images&amp;cd=&amp;cad=rja&amp;uact=8&amp;ved=0ahUKEwi94u-MyMvJAhWBthQKHXLnD6YQjRwIBw&amp;url=http://medication-of-diseases.com/tag/mechanical-ventilation&amp;psig=AFQjCNHq2Pj_DH1uafGoD6jnVX1C4F7mcQ&amp;ust=1449639988550853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752600"/>
            <a:ext cx="50292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145E9"/>
                </a:solidFill>
              </a:rPr>
              <a:t>To identify the mechanism of action of indirect acting acetylcholine receptor stimulants</a:t>
            </a:r>
            <a:endParaRPr lang="en-US" sz="2800" dirty="0">
              <a:solidFill>
                <a:srgbClr val="4145E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57912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4145E9"/>
                </a:solidFill>
                <a:latin typeface="Algerian" pitchFamily="82" charset="0"/>
              </a:rPr>
              <a:t>inDirect</a:t>
            </a:r>
            <a:r>
              <a:rPr lang="en-US" sz="3200" dirty="0" smtClean="0">
                <a:solidFill>
                  <a:srgbClr val="4145E9"/>
                </a:solidFill>
                <a:latin typeface="Algerian" pitchFamily="82" charset="0"/>
              </a:rPr>
              <a:t> </a:t>
            </a:r>
            <a:r>
              <a:rPr lang="en-US" sz="3200" dirty="0" err="1" smtClean="0">
                <a:solidFill>
                  <a:srgbClr val="4145E9"/>
                </a:solidFill>
                <a:latin typeface="Algerian" pitchFamily="82" charset="0"/>
              </a:rPr>
              <a:t>Cholinomimetics</a:t>
            </a:r>
            <a:endParaRPr lang="en-US" sz="3200" dirty="0">
              <a:solidFill>
                <a:srgbClr val="4145E9"/>
              </a:solidFill>
              <a:latin typeface="Algerian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276600"/>
            <a:ext cx="51816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145E9"/>
                </a:solidFill>
              </a:rPr>
              <a:t>To discuss the pharmacokinetic aspects and </a:t>
            </a:r>
            <a:r>
              <a:rPr lang="en-US" sz="2800" dirty="0" err="1" smtClean="0">
                <a:solidFill>
                  <a:srgbClr val="4145E9"/>
                </a:solidFill>
              </a:rPr>
              <a:t>pharmacodynamic</a:t>
            </a:r>
            <a:r>
              <a:rPr lang="en-US" sz="2800" dirty="0" smtClean="0">
                <a:solidFill>
                  <a:srgbClr val="4145E9"/>
                </a:solidFill>
              </a:rPr>
              <a:t> effects of indirect </a:t>
            </a:r>
            <a:r>
              <a:rPr lang="en-US" sz="2800" dirty="0" err="1" smtClean="0">
                <a:solidFill>
                  <a:srgbClr val="4145E9"/>
                </a:solidFill>
              </a:rPr>
              <a:t>cholinomimetics</a:t>
            </a:r>
            <a:endParaRPr lang="en-US" sz="2800" dirty="0">
              <a:solidFill>
                <a:srgbClr val="4145E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4800600"/>
            <a:ext cx="57150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145E9"/>
                </a:solidFill>
              </a:rPr>
              <a:t>To outline the therapeutic uses and toxicity of indirect cholinergic agonists</a:t>
            </a:r>
            <a:endParaRPr lang="en-US" sz="2800" dirty="0">
              <a:solidFill>
                <a:srgbClr val="4145E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0668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4145E9"/>
                </a:solidFill>
              </a:rPr>
              <a:t>ILOS</a:t>
            </a:r>
            <a:endParaRPr lang="en-US" sz="3200" dirty="0">
              <a:solidFill>
                <a:srgbClr val="4145E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5943600"/>
            <a:ext cx="80010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4145E9"/>
                </a:solidFill>
              </a:rPr>
              <a:t>To highlight the therapy of cholinergic toxicity</a:t>
            </a:r>
            <a:endParaRPr lang="en-US" sz="3200" dirty="0">
              <a:solidFill>
                <a:srgbClr val="4145E9"/>
              </a:solidFill>
            </a:endParaRPr>
          </a:p>
        </p:txBody>
      </p:sp>
      <p:pic>
        <p:nvPicPr>
          <p:cNvPr id="9" name="Picture 4" descr="F:\creates\pc\CC27026.WBS\jpeg 144\8299.22.01.jpe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r="146"/>
          <a:stretch>
            <a:fillRect/>
          </a:stretch>
        </p:blipFill>
        <p:spPr bwMode="auto">
          <a:xfrm>
            <a:off x="5410200" y="1143000"/>
            <a:ext cx="3581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7620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lgerian" pitchFamily="82" charset="0"/>
                <a:cs typeface="Times New Roman"/>
              </a:rPr>
              <a:t>Clinical Uses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lgerian" pitchFamily="82" charset="0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4953000"/>
            <a:ext cx="2590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B- Open angle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3962400"/>
            <a:ext cx="2667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A- Angle closure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5791200"/>
            <a:ext cx="54102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caused by trauma, inflammation, surgical procedures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867400"/>
            <a:ext cx="2590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2- Secondary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276600"/>
            <a:ext cx="1981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1- Primary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2514600"/>
            <a:ext cx="1981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Glaucoma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1676400"/>
            <a:ext cx="2209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1-The Eye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52600"/>
            <a:ext cx="4267200" cy="3733800"/>
          </a:xfrm>
          <a:prstGeom prst="rect">
            <a:avLst/>
          </a:prstGeom>
          <a:noFill/>
        </p:spPr>
      </p:pic>
      <p:pic>
        <p:nvPicPr>
          <p:cNvPr id="22" name="Picture 21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752600"/>
            <a:ext cx="42672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1524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lgerian" pitchFamily="82" charset="0"/>
                <a:cs typeface="Times New Roman"/>
              </a:rPr>
              <a:t>Clinical Uses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lgerian" pitchFamily="82" charset="0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2667000"/>
            <a:ext cx="70866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Surgery for permanent correction </a:t>
            </a:r>
            <a:r>
              <a:rPr lang="en-US" sz="2800" b="1" dirty="0" smtClean="0">
                <a:solidFill>
                  <a:srgbClr val="990099"/>
                </a:solidFill>
              </a:rPr>
              <a:t>[</a:t>
            </a:r>
            <a:r>
              <a:rPr lang="en-US" sz="2800" b="1" dirty="0" err="1" smtClean="0">
                <a:solidFill>
                  <a:srgbClr val="990099"/>
                </a:solidFill>
              </a:rPr>
              <a:t>irridectomy</a:t>
            </a:r>
            <a:r>
              <a:rPr lang="en-US" sz="2800" b="1" dirty="0" smtClean="0">
                <a:solidFill>
                  <a:srgbClr val="990099"/>
                </a:solidFill>
              </a:rPr>
              <a:t>]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1905000"/>
            <a:ext cx="7010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800" dirty="0" smtClean="0"/>
              <a:t>Medical emergency , initially treated by drugs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1143000"/>
            <a:ext cx="3124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Acute angle closure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5181600"/>
            <a:ext cx="2971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Direct stimulants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4419600"/>
            <a:ext cx="48006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2-rate of its </a:t>
            </a:r>
            <a:r>
              <a:rPr lang="en-US" sz="2800" b="1" dirty="0" smtClean="0">
                <a:solidFill>
                  <a:srgbClr val="990099"/>
                </a:solidFill>
                <a:sym typeface="Symbol" pitchFamily="18" charset="2"/>
              </a:rPr>
              <a:t>secretion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352800"/>
            <a:ext cx="72390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Muscarinic</a:t>
            </a:r>
            <a:r>
              <a:rPr lang="en-US" sz="2800" dirty="0" smtClean="0"/>
              <a:t> stimulants </a:t>
            </a:r>
            <a:r>
              <a:rPr lang="en-US" sz="2800" dirty="0" smtClean="0">
                <a:sym typeface="Symbol" pitchFamily="18" charset="2"/>
              </a:rPr>
              <a:t>intraocular pressure by 1-facilitating </a:t>
            </a:r>
            <a:r>
              <a:rPr lang="en-US" sz="2800" b="1" dirty="0" smtClean="0">
                <a:solidFill>
                  <a:srgbClr val="990099"/>
                </a:solidFill>
                <a:sym typeface="Symbol" pitchFamily="18" charset="2"/>
              </a:rPr>
              <a:t>outflow</a:t>
            </a:r>
            <a:r>
              <a:rPr lang="en-US" sz="2800" dirty="0" smtClean="0">
                <a:sym typeface="Symbol" pitchFamily="18" charset="2"/>
              </a:rPr>
              <a:t> of aqueous humor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81400" y="6019800"/>
            <a:ext cx="5410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ym typeface="Symbol" pitchFamily="18" charset="2"/>
              </a:rPr>
              <a:t>physostigmine</a:t>
            </a:r>
            <a:r>
              <a:rPr lang="en-US" sz="2800" dirty="0" smtClean="0">
                <a:sym typeface="Symbol" pitchFamily="18" charset="2"/>
              </a:rPr>
              <a:t>, </a:t>
            </a:r>
            <a:r>
              <a:rPr lang="en-US" sz="2800" dirty="0" err="1" smtClean="0">
                <a:sym typeface="Symbol" pitchFamily="18" charset="2"/>
              </a:rPr>
              <a:t>ecothiopate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" y="6019800"/>
            <a:ext cx="3048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Indirect stimulants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1400" y="5181600"/>
            <a:ext cx="5410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ym typeface="Symbol" pitchFamily="18" charset="2"/>
              </a:rPr>
              <a:t>Methacholine,carbachol,pilocarpine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762000"/>
            <a:ext cx="472440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Direct Cholinergic Agonists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724400"/>
            <a:ext cx="4343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Bethanechol</a:t>
            </a:r>
            <a:r>
              <a:rPr lang="en-US" sz="2800" dirty="0" smtClean="0">
                <a:solidFill>
                  <a:srgbClr val="FF0000"/>
                </a:solidFill>
              </a:rPr>
              <a:t> &amp; </a:t>
            </a:r>
            <a:r>
              <a:rPr lang="en-US" sz="2800" dirty="0" err="1" smtClean="0">
                <a:solidFill>
                  <a:srgbClr val="FF0000"/>
                </a:solidFill>
              </a:rPr>
              <a:t>neostigmine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581400"/>
            <a:ext cx="3352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Postoperative </a:t>
            </a:r>
            <a:r>
              <a:rPr lang="en-US" sz="2800" b="1" dirty="0" smtClean="0">
                <a:solidFill>
                  <a:schemeClr val="accent2"/>
                </a:solidFill>
              </a:rPr>
              <a:t>urinary retention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514600"/>
            <a:ext cx="5867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Postoperative </a:t>
            </a:r>
            <a:r>
              <a:rPr lang="en-US" sz="2800" dirty="0" err="1" smtClean="0"/>
              <a:t>ileus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accent2"/>
                </a:solidFill>
              </a:rPr>
              <a:t>“</a:t>
            </a:r>
            <a:r>
              <a:rPr lang="en-US" sz="2800" b="1" dirty="0" err="1" smtClean="0">
                <a:solidFill>
                  <a:schemeClr val="accent2"/>
                </a:solidFill>
              </a:rPr>
              <a:t>atony</a:t>
            </a:r>
            <a:r>
              <a:rPr lang="en-US" sz="2800" dirty="0" smtClean="0"/>
              <a:t> or paralysis of the stomach following surgery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828800"/>
            <a:ext cx="32766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2-GIT &amp; Urinary tract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7620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lgerian" pitchFamily="82" charset="0"/>
                <a:cs typeface="Times New Roman"/>
              </a:rPr>
              <a:t>Clinical Uses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lgerian" pitchFamily="82" charset="0"/>
              <a:cs typeface="Times New Roman"/>
            </a:endParaRPr>
          </a:p>
        </p:txBody>
      </p:sp>
      <p:pic>
        <p:nvPicPr>
          <p:cNvPr id="10" name="Picture 7" descr="Unlabeled image of Intestinal Obstruction, Adynamic Ileu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066800"/>
            <a:ext cx="2114550" cy="3352800"/>
          </a:xfrm>
          <a:prstGeom prst="rect">
            <a:avLst/>
          </a:prstGeom>
          <a:noFill/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648200"/>
            <a:ext cx="3810000" cy="1905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57200" y="5715000"/>
            <a:ext cx="4191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Xerostomia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→</a:t>
            </a:r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Pilocarpine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7620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lgerian" pitchFamily="82" charset="0"/>
                <a:cs typeface="Times New Roman"/>
              </a:rPr>
              <a:t>Clinical Uses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lgerian" pitchFamily="82" charset="0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962400"/>
            <a:ext cx="52578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Production of antibodies no. of functioning nicotinic receptors at endplate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200400"/>
            <a:ext cx="3581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Autoimmune disease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438400"/>
            <a:ext cx="3429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Myasthenia gravis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16764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3-Neuromuscular junction:-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514600"/>
            <a:ext cx="3124200" cy="36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514600"/>
            <a:ext cx="2971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7620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lgerian" pitchFamily="82" charset="0"/>
                <a:cs typeface="Times New Roman"/>
              </a:rPr>
              <a:t>Clinical Uses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lgerian" pitchFamily="82" charset="0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1600200"/>
            <a:ext cx="3429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Myasthenia gravis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257800"/>
            <a:ext cx="5029200" cy="8679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dirty="0" smtClean="0">
                <a:sym typeface="Symbol" pitchFamily="18" charset="2"/>
              </a:rPr>
              <a:t>Treatment with </a:t>
            </a:r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cholinesterase inhibitors+ </a:t>
            </a:r>
            <a:r>
              <a:rPr lang="en-US" sz="2800" b="1" dirty="0" err="1" smtClean="0">
                <a:solidFill>
                  <a:schemeClr val="accent2"/>
                </a:solidFill>
                <a:sym typeface="Symbol" pitchFamily="18" charset="2"/>
              </a:rPr>
              <a:t>immunosupressants</a:t>
            </a:r>
            <a:endParaRPr lang="en-US" sz="2800" b="1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4114800"/>
            <a:ext cx="4495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</a:t>
            </a:r>
            <a:r>
              <a:rPr lang="en-US" sz="2800" dirty="0" err="1" smtClean="0">
                <a:sym typeface="Symbol" pitchFamily="18" charset="2"/>
              </a:rPr>
              <a:t>Ptosis</a:t>
            </a:r>
            <a:r>
              <a:rPr lang="en-US" sz="2800" dirty="0" smtClean="0">
                <a:sym typeface="Symbol" pitchFamily="18" charset="2"/>
              </a:rPr>
              <a:t>, </a:t>
            </a:r>
            <a:r>
              <a:rPr lang="en-US" sz="2800" dirty="0" err="1" smtClean="0">
                <a:sym typeface="Symbol" pitchFamily="18" charset="2"/>
              </a:rPr>
              <a:t>diplopia</a:t>
            </a:r>
            <a:r>
              <a:rPr lang="en-US" sz="2800" dirty="0" smtClean="0">
                <a:sym typeface="Symbol" pitchFamily="18" charset="2"/>
              </a:rPr>
              <a:t>, difficulty of speaking &amp; swallowing.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2514600"/>
            <a:ext cx="44958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Weakness ,fatigue affecting muscles of hand ,head, neck , extremities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514600"/>
            <a:ext cx="3505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0" y="5257800"/>
            <a:ext cx="7772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a patient improves with a dose of </a:t>
            </a:r>
            <a:r>
              <a:rPr lang="en-US" sz="2800" dirty="0" err="1" smtClean="0"/>
              <a:t>edrophonium</a:t>
            </a:r>
            <a:r>
              <a:rPr lang="en-US" sz="2800" dirty="0" smtClean="0"/>
              <a:t>, </a:t>
            </a:r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an increase  in cholinesterase inhibitor is indicated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657600"/>
            <a:ext cx="8686800" cy="125572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dirty="0" smtClean="0"/>
              <a:t>In case of excessive amount of cholinesterase inhibitor, a patient becomes weak because of </a:t>
            </a:r>
            <a:r>
              <a:rPr lang="en-US" sz="2800" b="1" dirty="0" smtClean="0">
                <a:solidFill>
                  <a:srgbClr val="008000"/>
                </a:solidFill>
              </a:rPr>
              <a:t>depolarization block</a:t>
            </a:r>
            <a:r>
              <a:rPr lang="en-US" sz="2800" dirty="0" smtClean="0"/>
              <a:t> + </a:t>
            </a:r>
            <a:r>
              <a:rPr lang="en-US" sz="2800" dirty="0" err="1" smtClean="0"/>
              <a:t>symtoms</a:t>
            </a:r>
            <a:r>
              <a:rPr lang="en-US" sz="2800" dirty="0" smtClean="0"/>
              <a:t> of </a:t>
            </a:r>
            <a:r>
              <a:rPr lang="en-US" sz="2800" dirty="0" err="1" smtClean="0"/>
              <a:t>muscarinic</a:t>
            </a:r>
            <a:r>
              <a:rPr lang="en-US" sz="2800" dirty="0" smtClean="0"/>
              <a:t> stimulation.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1600200"/>
            <a:ext cx="8305800" cy="181588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accent2"/>
                </a:solidFill>
              </a:rPr>
              <a:t>Edrophonium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dirty="0" smtClean="0"/>
              <a:t> is used as(</a:t>
            </a:r>
            <a:r>
              <a:rPr lang="en-US" sz="2800" dirty="0" smtClean="0">
                <a:solidFill>
                  <a:srgbClr val="0070C0"/>
                </a:solidFill>
              </a:rPr>
              <a:t>1</a:t>
            </a:r>
            <a:r>
              <a:rPr lang="en-US" sz="2800" dirty="0" smtClean="0"/>
              <a:t>) </a:t>
            </a:r>
            <a:r>
              <a:rPr lang="en-US" sz="2800" b="1" dirty="0" smtClean="0">
                <a:solidFill>
                  <a:srgbClr val="990099"/>
                </a:solidFill>
              </a:rPr>
              <a:t>test for diagnosis</a:t>
            </a:r>
            <a:r>
              <a:rPr lang="en-US" sz="2800" dirty="0" smtClean="0"/>
              <a:t> . An improvement in muscle strength last for 5min is noted. It is also used(</a:t>
            </a:r>
            <a:r>
              <a:rPr lang="en-US" sz="2800" dirty="0" smtClean="0">
                <a:solidFill>
                  <a:srgbClr val="0070C0"/>
                </a:solidFill>
              </a:rPr>
              <a:t>2</a:t>
            </a:r>
            <a:r>
              <a:rPr lang="en-US" sz="2800" dirty="0" smtClean="0"/>
              <a:t>) to </a:t>
            </a:r>
            <a:r>
              <a:rPr lang="en-US" sz="2800" b="1" dirty="0" smtClean="0">
                <a:solidFill>
                  <a:srgbClr val="990099"/>
                </a:solidFill>
              </a:rPr>
              <a:t>assess the adequacy</a:t>
            </a:r>
            <a:r>
              <a:rPr lang="en-US" sz="2800" dirty="0" smtClean="0"/>
              <a:t> of treatment with the longer –acting cholinesterase inhibitors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57200"/>
            <a:ext cx="3429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Myasthenia gravis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3243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3048000"/>
            <a:ext cx="4343400" cy="8679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en-US" sz="2800" dirty="0" smtClean="0"/>
              <a:t>Excess drug therapy </a:t>
            </a:r>
            <a:r>
              <a:rPr lang="en-US" sz="2800" b="1" dirty="0" smtClean="0">
                <a:solidFill>
                  <a:srgbClr val="FF0000"/>
                </a:solidFill>
              </a:rPr>
              <a:t>[cholinergic crisis]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343400"/>
            <a:ext cx="4419600" cy="241912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en-US" sz="2800" dirty="0" smtClean="0"/>
              <a:t>Chronic long term therapy</a:t>
            </a:r>
            <a:r>
              <a:rPr lang="en-US" sz="2800" dirty="0" smtClean="0">
                <a:sym typeface="Symbol" pitchFamily="18" charset="2"/>
              </a:rPr>
              <a:t> </a:t>
            </a:r>
            <a:r>
              <a:rPr lang="en-US" sz="2800" b="1" dirty="0" err="1" smtClean="0">
                <a:solidFill>
                  <a:srgbClr val="FF0000"/>
                </a:solidFill>
                <a:sym typeface="Symbol" pitchFamily="18" charset="2"/>
              </a:rPr>
              <a:t>neostigmine</a:t>
            </a:r>
            <a:r>
              <a:rPr lang="en-US" sz="2800" b="1" dirty="0" smtClean="0">
                <a:solidFill>
                  <a:srgbClr val="FF0000"/>
                </a:solidFill>
                <a:sym typeface="Symbol" pitchFamily="18" charset="2"/>
              </a:rPr>
              <a:t>, </a:t>
            </a:r>
            <a:r>
              <a:rPr lang="en-US" sz="2800" b="1" dirty="0" err="1" smtClean="0">
                <a:solidFill>
                  <a:srgbClr val="FF0000"/>
                </a:solidFill>
                <a:sym typeface="Symbol" pitchFamily="18" charset="2"/>
              </a:rPr>
              <a:t>pyridostigmine</a:t>
            </a:r>
            <a:r>
              <a:rPr lang="en-US" sz="2800" b="1" dirty="0" smtClean="0">
                <a:solidFill>
                  <a:srgbClr val="FF0000"/>
                </a:solidFill>
                <a:sym typeface="Symbol" pitchFamily="18" charset="2"/>
              </a:rPr>
              <a:t>, </a:t>
            </a:r>
            <a:r>
              <a:rPr lang="en-US" sz="2800" b="1" dirty="0" err="1" smtClean="0">
                <a:solidFill>
                  <a:srgbClr val="FF0000"/>
                </a:solidFill>
                <a:sym typeface="Symbol" pitchFamily="18" charset="2"/>
              </a:rPr>
              <a:t>ambenonium</a:t>
            </a:r>
            <a:r>
              <a:rPr lang="en-US" sz="2800" b="1" dirty="0" smtClean="0">
                <a:solidFill>
                  <a:srgbClr val="FF0000"/>
                </a:solidFill>
                <a:sym typeface="Symbol" pitchFamily="18" charset="2"/>
              </a:rPr>
              <a:t>. </a:t>
            </a:r>
            <a:r>
              <a:rPr lang="en-US" sz="2800" dirty="0" err="1" smtClean="0">
                <a:sym typeface="Symbol" pitchFamily="18" charset="2"/>
              </a:rPr>
              <a:t>Muscarinic</a:t>
            </a:r>
            <a:r>
              <a:rPr lang="en-US" sz="2800" dirty="0" smtClean="0">
                <a:sym typeface="Symbol" pitchFamily="18" charset="2"/>
              </a:rPr>
              <a:t> side effects can be controlled by </a:t>
            </a:r>
            <a:r>
              <a:rPr lang="en-US" sz="2800" dirty="0" err="1" smtClean="0">
                <a:sym typeface="Symbol" pitchFamily="18" charset="2"/>
              </a:rPr>
              <a:t>antimuscarinics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447800"/>
            <a:ext cx="4343400" cy="125572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en-US" sz="2800" dirty="0" smtClean="0"/>
              <a:t>Severe myasthenia </a:t>
            </a:r>
            <a:r>
              <a:rPr lang="en-US" sz="2800" b="1" dirty="0" smtClean="0">
                <a:solidFill>
                  <a:srgbClr val="FF0000"/>
                </a:solidFill>
              </a:rPr>
              <a:t>[myasthenia crisis</a:t>
            </a:r>
            <a:r>
              <a:rPr lang="en-US" sz="2800" dirty="0" smtClean="0"/>
              <a:t>], requires mechanical ventilation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457200"/>
            <a:ext cx="3429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Myasthenia gravis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386" name="Picture 2" descr="https://www.netterimages.com/images/vtn/000/000/057/57033-150x15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524000"/>
            <a:ext cx="36576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524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lgerian" pitchFamily="82" charset="0"/>
                <a:cs typeface="Times New Roman"/>
              </a:rPr>
              <a:t>Clinical Uses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lgerian" pitchFamily="82" charset="0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5715000"/>
            <a:ext cx="8534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accent2"/>
                </a:solidFill>
                <a:sym typeface="Symbol" pitchFamily="18" charset="2"/>
              </a:rPr>
              <a:t>Physostigmin</a:t>
            </a:r>
            <a:r>
              <a:rPr lang="en-US" sz="2800" dirty="0" err="1" smtClean="0">
                <a:sym typeface="Symbol" pitchFamily="18" charset="2"/>
              </a:rPr>
              <a:t>e</a:t>
            </a:r>
            <a:r>
              <a:rPr lang="en-US" sz="2800" dirty="0" smtClean="0">
                <a:sym typeface="Symbol" pitchFamily="18" charset="2"/>
              </a:rPr>
              <a:t> is used because it crosses the BBB , reverses central &amp; peripheral signs.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4648200"/>
            <a:ext cx="8534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Blockade is competitive , overdose can be overcome by  amount of endogenous Ach.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505200"/>
            <a:ext cx="8534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sym typeface="Symbol" pitchFamily="18" charset="2"/>
              </a:rPr>
              <a:t>6-Antimuscarinic drug intoxication</a:t>
            </a:r>
            <a:r>
              <a:rPr lang="en-US" sz="2800" dirty="0" smtClean="0">
                <a:sym typeface="Symbol" pitchFamily="18" charset="2"/>
              </a:rPr>
              <a:t>:- atropine overdose is toxic in children  severe </a:t>
            </a:r>
            <a:r>
              <a:rPr lang="en-US" sz="2800" dirty="0" err="1" smtClean="0">
                <a:sym typeface="Symbol" pitchFamily="18" charset="2"/>
              </a:rPr>
              <a:t>muscarinic</a:t>
            </a:r>
            <a:r>
              <a:rPr lang="en-US" sz="2800" dirty="0" smtClean="0">
                <a:sym typeface="Symbol" pitchFamily="18" charset="2"/>
              </a:rPr>
              <a:t> block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2133600"/>
            <a:ext cx="8610600" cy="1255728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b="1" dirty="0" smtClean="0">
                <a:solidFill>
                  <a:srgbClr val="FF0000"/>
                </a:solidFill>
              </a:rPr>
              <a:t>5-Heart:-</a:t>
            </a:r>
            <a:r>
              <a:rPr lang="en-US" sz="2800" dirty="0" smtClean="0"/>
              <a:t> for treatment of </a:t>
            </a:r>
            <a:r>
              <a:rPr lang="en-US" sz="2800" dirty="0" err="1" smtClean="0"/>
              <a:t>supraventricular</a:t>
            </a:r>
            <a:r>
              <a:rPr lang="en-US" sz="2800" dirty="0" smtClean="0"/>
              <a:t> tachycardia, </a:t>
            </a:r>
            <a:r>
              <a:rPr lang="en-US" sz="2800" b="1" dirty="0" err="1" smtClean="0">
                <a:solidFill>
                  <a:schemeClr val="accent2"/>
                </a:solidFill>
              </a:rPr>
              <a:t>edrophonium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dirty="0" smtClean="0"/>
              <a:t>potentates the effect of Ach at AV node </a:t>
            </a:r>
            <a:r>
              <a:rPr lang="en-US" sz="2800" dirty="0" smtClean="0">
                <a:sym typeface="Symbol" pitchFamily="18" charset="2"/>
              </a:rPr>
              <a:t>slow AV conduction &amp; ventricular rate.</a:t>
            </a:r>
            <a:endParaRPr lang="en-US" sz="2800" dirty="0">
              <a:sym typeface="Symbol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990600"/>
            <a:ext cx="8534400" cy="8679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b="1" dirty="0" smtClean="0">
                <a:solidFill>
                  <a:srgbClr val="FF0000"/>
                </a:solidFill>
              </a:rPr>
              <a:t>4-To reverse pharmacological paralysis</a:t>
            </a:r>
            <a:r>
              <a:rPr lang="en-US" sz="2800" dirty="0" smtClean="0"/>
              <a:t> produced in case of </a:t>
            </a:r>
            <a:r>
              <a:rPr lang="en-US" sz="2800" b="1" dirty="0" err="1" smtClean="0">
                <a:solidFill>
                  <a:schemeClr val="accent2"/>
                </a:solidFill>
              </a:rPr>
              <a:t>anaesthetic</a:t>
            </a:r>
            <a:r>
              <a:rPr lang="en-US" sz="2800" b="1" dirty="0" smtClean="0">
                <a:solidFill>
                  <a:schemeClr val="accent2"/>
                </a:solidFill>
              </a:rPr>
              <a:t> adjunct (</a:t>
            </a:r>
            <a:r>
              <a:rPr lang="en-US" sz="2800" b="1" dirty="0" err="1" smtClean="0">
                <a:solidFill>
                  <a:schemeClr val="accent2"/>
                </a:solidFill>
              </a:rPr>
              <a:t>neostigmine</a:t>
            </a:r>
            <a:r>
              <a:rPr lang="en-US" sz="2800" b="1" dirty="0" smtClean="0">
                <a:solidFill>
                  <a:schemeClr val="accent2"/>
                </a:solidFill>
              </a:rPr>
              <a:t> versus DTC)</a:t>
            </a:r>
            <a:r>
              <a:rPr lang="en-US" sz="2800" dirty="0" smtClean="0">
                <a:solidFill>
                  <a:schemeClr val="accent2"/>
                </a:solidFill>
              </a:rPr>
              <a:t>.</a:t>
            </a:r>
            <a:endParaRPr lang="en-US" sz="2800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057400"/>
            <a:ext cx="472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990600"/>
            <a:ext cx="3352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4145E9"/>
                </a:solidFill>
              </a:rPr>
              <a:t>Alzheimer’s Disease</a:t>
            </a:r>
            <a:endParaRPr lang="en-US" sz="2800" b="1" dirty="0">
              <a:solidFill>
                <a:srgbClr val="4145E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41910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Donepezil</a:t>
            </a:r>
            <a:r>
              <a:rPr lang="en-US" sz="2800" dirty="0" smtClean="0"/>
              <a:t>, is not </a:t>
            </a:r>
            <a:r>
              <a:rPr lang="en-US" sz="2800" dirty="0" err="1" smtClean="0"/>
              <a:t>hepatotoxic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828800"/>
            <a:ext cx="4724400" cy="113505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Characterized by loss of cholinergic neurons in the basal forebrain nuclei.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2286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Algerian" pitchFamily="82" charset="0"/>
                <a:cs typeface="Times New Roman"/>
              </a:rPr>
              <a:t>Clinical Uses</a:t>
            </a:r>
            <a:endParaRPr lang="en-US" sz="3200" b="1" kern="1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2021404" algn="ctr" rotWithShape="0">
                  <a:srgbClr val="C0C0C0"/>
                </a:outerShdw>
              </a:effectLst>
              <a:latin typeface="Algerian" pitchFamily="82" charset="0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096000"/>
            <a:ext cx="2438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Taken orally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953000"/>
            <a:ext cx="3733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Used for treatment of dementia of AD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143000"/>
            <a:ext cx="25241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http://lindau-nobel.org/wp-content/uploads/2015/06/PET_scan-normal_brain-alzheimers_disease_brain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876800"/>
            <a:ext cx="3733800" cy="1905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8600" y="3200400"/>
            <a:ext cx="4724400" cy="79034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Thus cholinesterase inhibitors are used to treat AD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2286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Sjogren's</a:t>
            </a:r>
            <a:r>
              <a:rPr lang="en-US" sz="2800" b="1" dirty="0" smtClean="0"/>
              <a:t> Syndrome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3429000"/>
            <a:ext cx="5334000" cy="68326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err="1">
                <a:solidFill>
                  <a:srgbClr val="4145E9"/>
                </a:solidFill>
              </a:rPr>
              <a:t>Cevimeline</a:t>
            </a:r>
            <a:r>
              <a:rPr lang="en-US" sz="2400" dirty="0"/>
              <a:t> is </a:t>
            </a:r>
            <a:r>
              <a:rPr lang="en-US" sz="2400" dirty="0" smtClean="0"/>
              <a:t>a direct </a:t>
            </a:r>
            <a:r>
              <a:rPr lang="en-US" sz="2400" dirty="0" err="1" smtClean="0"/>
              <a:t>muscarinic</a:t>
            </a:r>
            <a:r>
              <a:rPr lang="en-US" sz="2400" dirty="0" smtClean="0"/>
              <a:t> agonist with </a:t>
            </a:r>
            <a:r>
              <a:rPr lang="en-US" sz="2400" dirty="0"/>
              <a:t>particular effect on M3 receptors.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5334000" cy="216059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b="1" dirty="0" err="1"/>
              <a:t>Sjogren's</a:t>
            </a:r>
            <a:r>
              <a:rPr lang="en-US" sz="2800" b="1" dirty="0"/>
              <a:t> Syndrome is an autoimmune disease.</a:t>
            </a:r>
            <a:r>
              <a:rPr lang="en-US" sz="2800" dirty="0"/>
              <a:t> characterized by the abnormal production of </a:t>
            </a:r>
            <a:r>
              <a:rPr lang="en-US" sz="2800" dirty="0" smtClean="0"/>
              <a:t> </a:t>
            </a:r>
            <a:r>
              <a:rPr lang="en-US" sz="2800" dirty="0"/>
              <a:t>antibodies </a:t>
            </a:r>
            <a:r>
              <a:rPr lang="en-US" sz="2800" dirty="0" smtClean="0"/>
              <a:t>directed to the </a:t>
            </a:r>
            <a:r>
              <a:rPr lang="en-US" sz="2800" dirty="0" err="1" smtClean="0"/>
              <a:t>lacrimal</a:t>
            </a:r>
            <a:r>
              <a:rPr lang="en-US" sz="2800" dirty="0" smtClean="0"/>
              <a:t> </a:t>
            </a:r>
            <a:r>
              <a:rPr lang="en-US" sz="2800" dirty="0"/>
              <a:t>and salivary glands→ eye and mouth dryness.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5791200"/>
            <a:ext cx="6172200" cy="68326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Rapidly absorbed after oral administration and excreted unchanged in urine 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267200"/>
            <a:ext cx="5410200" cy="128156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/>
              <a:t>By activating the M3 receptors</a:t>
            </a:r>
            <a:r>
              <a:rPr lang="en-US" sz="2400" dirty="0"/>
              <a:t> </a:t>
            </a:r>
            <a:r>
              <a:rPr lang="en-US" sz="2400" dirty="0" err="1"/>
              <a:t>cevimeline</a:t>
            </a:r>
            <a:r>
              <a:rPr lang="en-US" sz="2400" dirty="0"/>
              <a:t> stimulates secretion by the </a:t>
            </a:r>
            <a:r>
              <a:rPr lang="en-US" sz="2400" dirty="0" smtClean="0"/>
              <a:t>salivary &amp; </a:t>
            </a:r>
            <a:r>
              <a:rPr lang="en-US" sz="2400" dirty="0" err="1" smtClean="0"/>
              <a:t>lacrimal</a:t>
            </a:r>
            <a:r>
              <a:rPr lang="en-US" sz="2400" dirty="0" smtClean="0"/>
              <a:t> glands thereby </a:t>
            </a:r>
            <a:r>
              <a:rPr lang="en-US" sz="2400" dirty="0"/>
              <a:t>alleviating dry </a:t>
            </a:r>
            <a:r>
              <a:rPr lang="en-US" sz="2400" dirty="0" smtClean="0"/>
              <a:t>mouth &amp; dry eye</a:t>
            </a:r>
            <a:endParaRPr lang="en-US" sz="2400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3124200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28600"/>
            <a:ext cx="8001000" cy="97872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rgbClr val="4145E9"/>
                </a:solidFill>
                <a:latin typeface="Algerian" pitchFamily="82" charset="0"/>
                <a:sym typeface="Symbol1" pitchFamily="2" charset="2"/>
              </a:rPr>
              <a:t>Indirectly –acting </a:t>
            </a:r>
            <a:r>
              <a:rPr lang="en-US" sz="3200" dirty="0" err="1" smtClean="0">
                <a:solidFill>
                  <a:srgbClr val="4145E9"/>
                </a:solidFill>
                <a:latin typeface="Algerian" pitchFamily="82" charset="0"/>
                <a:sym typeface="Symbol1" pitchFamily="2" charset="2"/>
              </a:rPr>
              <a:t>cholinoceptor</a:t>
            </a:r>
            <a:r>
              <a:rPr lang="en-US" sz="3200" dirty="0" smtClean="0">
                <a:solidFill>
                  <a:srgbClr val="4145E9"/>
                </a:solidFill>
                <a:latin typeface="Algerian" pitchFamily="82" charset="0"/>
                <a:sym typeface="Symbol1" pitchFamily="2" charset="2"/>
              </a:rPr>
              <a:t> stimulants:-</a:t>
            </a:r>
            <a:endParaRPr lang="en-US" sz="3200" dirty="0">
              <a:solidFill>
                <a:srgbClr val="4145E9"/>
              </a:solidFill>
              <a:latin typeface="Algerian" pitchFamily="82" charset="0"/>
              <a:sym typeface="Symbol1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4114800"/>
            <a:ext cx="2362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990099"/>
                </a:solidFill>
                <a:sym typeface="Symbol1" pitchFamily="2" charset="2"/>
              </a:rPr>
              <a:t>physostigmine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038600"/>
            <a:ext cx="49530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sym typeface="Symbol1" pitchFamily="2" charset="2"/>
              </a:rPr>
              <a:t>Or </a:t>
            </a:r>
            <a:r>
              <a:rPr lang="en-US" sz="2800" b="1" dirty="0" err="1" smtClean="0">
                <a:solidFill>
                  <a:schemeClr val="accent2"/>
                </a:solidFill>
                <a:sym typeface="Symbol1" pitchFamily="2" charset="2"/>
              </a:rPr>
              <a:t>Carbamic</a:t>
            </a:r>
            <a:r>
              <a:rPr lang="en-US" sz="2800" b="1" dirty="0" smtClean="0">
                <a:solidFill>
                  <a:schemeClr val="accent2"/>
                </a:solidFill>
                <a:sym typeface="Symbol1" pitchFamily="2" charset="2"/>
              </a:rPr>
              <a:t> acid esters of alcohols bearing </a:t>
            </a:r>
            <a:r>
              <a:rPr lang="en-US" sz="2800" dirty="0" smtClean="0">
                <a:sym typeface="Symbol1" pitchFamily="2" charset="2"/>
              </a:rPr>
              <a:t>tertiary amine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3124200"/>
            <a:ext cx="2286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990099"/>
                </a:solidFill>
                <a:sym typeface="Symbol1" pitchFamily="2" charset="2"/>
              </a:rPr>
              <a:t>neostigmine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895600"/>
            <a:ext cx="53340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sym typeface="Symbol1" pitchFamily="2" charset="2"/>
              </a:rPr>
              <a:t>2-Carbamic acid esters of alcohols bearing quaternary amine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1905000"/>
            <a:ext cx="2590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990099"/>
                </a:solidFill>
                <a:sym typeface="Symbol1" pitchFamily="2" charset="2"/>
              </a:rPr>
              <a:t>edrophonium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1752600"/>
            <a:ext cx="48006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sym typeface="Symbol1" pitchFamily="2" charset="2"/>
              </a:rPr>
              <a:t>1-Simple alcohol bearing a quaternary ammonium groups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9600" y="5181600"/>
            <a:ext cx="47244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1" pitchFamily="2" charset="2"/>
              </a:rPr>
              <a:t>Most of the organophosphates are  highly lipid soluble except </a:t>
            </a:r>
            <a:r>
              <a:rPr lang="en-US" sz="2800" b="1" dirty="0" err="1" smtClean="0">
                <a:solidFill>
                  <a:schemeClr val="accent2"/>
                </a:solidFill>
                <a:sym typeface="Symbol1" pitchFamily="2" charset="2"/>
              </a:rPr>
              <a:t>ecothiopate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5334000"/>
            <a:ext cx="3886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sym typeface="Symbol1" pitchFamily="2" charset="2"/>
              </a:rPr>
              <a:t>3-Organophosphates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3048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Algerian" pitchFamily="82" charset="0"/>
              </a:rPr>
              <a:t>Toxicity</a:t>
            </a:r>
            <a:endParaRPr lang="en-US" sz="3200" kern="10" spc="72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3378596" algn="ctr" rotWithShape="0">
                  <a:srgbClr val="4D4D4D"/>
                </a:outerShdw>
              </a:effectLst>
              <a:latin typeface="Algerian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029200"/>
            <a:ext cx="7467600" cy="8679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b="1" dirty="0" smtClean="0">
                <a:solidFill>
                  <a:schemeClr val="accent2"/>
                </a:solidFill>
              </a:rPr>
              <a:t>2-Skeletal muscle endplate depolarization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 pitchFamily="18" charset="2"/>
              </a:rPr>
              <a:t>depolarization block &amp; respiratory paralysis</a:t>
            </a:r>
            <a:endParaRPr lang="en-US" sz="2800" dirty="0">
              <a:sym typeface="Symbol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4038600"/>
            <a:ext cx="7543800" cy="8679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b="1" dirty="0" smtClean="0">
                <a:solidFill>
                  <a:schemeClr val="accent2"/>
                </a:solidFill>
              </a:rPr>
              <a:t>1- CNS stimulant action</a:t>
            </a:r>
            <a:r>
              <a:rPr lang="en-US" sz="2800" dirty="0" smtClean="0"/>
              <a:t>, convulsions , coma , respiratory arrest 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352800"/>
            <a:ext cx="3124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I] Acute toxicity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2667000"/>
            <a:ext cx="67056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B-Directly- acting nicotinic stimulants</a:t>
            </a:r>
            <a:r>
              <a:rPr lang="en-US" sz="2800" dirty="0" smtClean="0"/>
              <a:t>:-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1143000"/>
            <a:ext cx="73152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A-Directly- acting </a:t>
            </a:r>
            <a:r>
              <a:rPr lang="en-US" sz="2800" b="1" dirty="0" err="1" smtClean="0">
                <a:solidFill>
                  <a:srgbClr val="FF0000"/>
                </a:solidFill>
              </a:rPr>
              <a:t>muscarinic</a:t>
            </a:r>
            <a:r>
              <a:rPr lang="en-US" sz="2800" b="1" dirty="0" smtClean="0">
                <a:solidFill>
                  <a:srgbClr val="FF0000"/>
                </a:solidFill>
              </a:rPr>
              <a:t> stimulants</a:t>
            </a:r>
            <a:r>
              <a:rPr lang="en-US" sz="2800" dirty="0" smtClean="0"/>
              <a:t>:- nausea, vomiting ,</a:t>
            </a:r>
            <a:r>
              <a:rPr lang="en-US" sz="2800" dirty="0" err="1" smtClean="0"/>
              <a:t>diarrhoea</a:t>
            </a:r>
            <a:r>
              <a:rPr lang="en-US" sz="2800" dirty="0" smtClean="0"/>
              <a:t>, salivation, </a:t>
            </a:r>
            <a:r>
              <a:rPr lang="en-US" sz="2800" dirty="0" err="1" smtClean="0"/>
              <a:t>cutaneous</a:t>
            </a:r>
            <a:r>
              <a:rPr lang="en-US" sz="2800" dirty="0" smtClean="0"/>
              <a:t> vasodilatation bronchial constriction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6096000"/>
            <a:ext cx="7162800" cy="48013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b="1" dirty="0" smtClean="0">
                <a:solidFill>
                  <a:schemeClr val="accent2"/>
                </a:solidFill>
              </a:rPr>
              <a:t>3-Hypertension &amp; cardiac arrhythmias</a:t>
            </a:r>
            <a:endParaRPr lang="en-US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6096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800" kern="10" spc="720" dirty="0" smtClean="0">
                <a:ln w="9525">
                  <a:noFill/>
                  <a:round/>
                  <a:headEnd/>
                  <a:tailEnd/>
                </a:ln>
                <a:solidFill>
                  <a:srgbClr val="4145E9"/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Algerian" pitchFamily="82" charset="0"/>
              </a:rPr>
              <a:t>Toxicity</a:t>
            </a:r>
            <a:endParaRPr lang="en-US" sz="2800" kern="10" spc="720" dirty="0">
              <a:ln w="9525">
                <a:noFill/>
                <a:round/>
                <a:headEnd/>
                <a:tailEnd/>
              </a:ln>
              <a:solidFill>
                <a:srgbClr val="4145E9"/>
              </a:solidFill>
              <a:effectLst>
                <a:outerShdw dist="45791" dir="3378596" algn="ctr" rotWithShape="0">
                  <a:srgbClr val="4D4D4D"/>
                </a:outerShdw>
              </a:effectLst>
              <a:latin typeface="Algerian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715000"/>
            <a:ext cx="7162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Neuromuscular block  </a:t>
            </a:r>
            <a:r>
              <a:rPr lang="en-US" sz="2800" b="1" dirty="0" smtClean="0">
                <a:solidFill>
                  <a:schemeClr val="tx2"/>
                </a:solidFill>
                <a:sym typeface="Symbol" pitchFamily="18" charset="2"/>
              </a:rPr>
              <a:t>mechanica</a:t>
            </a:r>
            <a:r>
              <a:rPr lang="en-US" sz="2800" dirty="0" smtClean="0">
                <a:sym typeface="Symbol" pitchFamily="18" charset="2"/>
              </a:rPr>
              <a:t>l respiration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419600"/>
            <a:ext cx="4876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CNS stimulation  central anticonvulsants e.g. </a:t>
            </a:r>
            <a:r>
              <a:rPr lang="en-US" sz="2800" b="1" dirty="0" smtClean="0">
                <a:solidFill>
                  <a:schemeClr val="tx2"/>
                </a:solidFill>
                <a:sym typeface="Symbol" pitchFamily="18" charset="2"/>
              </a:rPr>
              <a:t>diazepam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2766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Muscarinic</a:t>
            </a:r>
            <a:r>
              <a:rPr lang="en-US" sz="2800" dirty="0" smtClean="0"/>
              <a:t> excess</a:t>
            </a:r>
            <a:r>
              <a:rPr lang="en-US" sz="2800" dirty="0" smtClean="0">
                <a:sym typeface="Symbol" pitchFamily="18" charset="2"/>
              </a:rPr>
              <a:t> </a:t>
            </a:r>
            <a:r>
              <a:rPr lang="en-US" sz="2800" b="1" dirty="0" smtClean="0">
                <a:solidFill>
                  <a:schemeClr val="tx2"/>
                </a:solidFill>
                <a:sym typeface="Symbol" pitchFamily="18" charset="2"/>
              </a:rPr>
              <a:t>atropine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057400"/>
            <a:ext cx="4724400" cy="48013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dirty="0" smtClean="0"/>
              <a:t>Treatment of </a:t>
            </a:r>
            <a:r>
              <a:rPr lang="en-US" sz="2800" b="1" dirty="0" smtClean="0">
                <a:solidFill>
                  <a:schemeClr val="tx2"/>
                </a:solidFill>
              </a:rPr>
              <a:t>symptoms:-</a:t>
            </a:r>
            <a:endParaRPr lang="en-US" sz="2800" b="1" dirty="0">
              <a:solidFill>
                <a:schemeClr val="tx2"/>
              </a:solidFill>
            </a:endParaRPr>
          </a:p>
        </p:txBody>
      </p:sp>
      <p:pic>
        <p:nvPicPr>
          <p:cNvPr id="11266" name="Picture 2" descr="http://medication-of-diseases.com/wp-content/uploads/2012/12/Continuous_Positive_Airway_Pressure-300x250.jpe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057400"/>
            <a:ext cx="34671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4495800"/>
            <a:ext cx="4953000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 pitchFamily="18" charset="2"/>
              </a:rPr>
              <a:t>Dominant initial signs of </a:t>
            </a:r>
            <a:r>
              <a:rPr lang="en-US" sz="2400" dirty="0" err="1" smtClean="0">
                <a:sym typeface="Symbol" pitchFamily="18" charset="2"/>
              </a:rPr>
              <a:t>muscarinic</a:t>
            </a:r>
            <a:r>
              <a:rPr lang="en-US" sz="2400" dirty="0" smtClean="0">
                <a:sym typeface="Symbol" pitchFamily="18" charset="2"/>
              </a:rPr>
              <a:t> excess, </a:t>
            </a:r>
            <a:r>
              <a:rPr lang="en-US" sz="2400" dirty="0" err="1" smtClean="0">
                <a:sym typeface="Symbol" pitchFamily="18" charset="2"/>
              </a:rPr>
              <a:t>miosis</a:t>
            </a:r>
            <a:r>
              <a:rPr lang="en-US" sz="2400" dirty="0" smtClean="0">
                <a:sym typeface="Symbol" pitchFamily="18" charset="2"/>
              </a:rPr>
              <a:t>, salivation, sweating , bronchial constriction, V,D,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657600"/>
            <a:ext cx="4724400" cy="7571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en-US" sz="2400" dirty="0" smtClean="0">
                <a:sym typeface="Symbol" pitchFamily="18" charset="2"/>
              </a:rPr>
              <a:t>Organophosphates are used as pesticides ,veterinary </a:t>
            </a:r>
            <a:r>
              <a:rPr lang="en-US" sz="2400" dirty="0" err="1" smtClean="0">
                <a:sym typeface="Symbol" pitchFamily="18" charset="2"/>
              </a:rPr>
              <a:t>vermifuge</a:t>
            </a:r>
            <a:endParaRPr lang="en-US" sz="2400" dirty="0"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048000"/>
            <a:ext cx="4724400" cy="48013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4"/>
              </a:buBlip>
            </a:pPr>
            <a:r>
              <a:rPr lang="en-US" sz="2800" b="1" dirty="0" smtClean="0">
                <a:solidFill>
                  <a:srgbClr val="FF0000"/>
                </a:solidFill>
                <a:sym typeface="Symbol" pitchFamily="18" charset="2"/>
              </a:rPr>
              <a:t>C- Cholinesterase inhibitors:-</a:t>
            </a:r>
            <a:endParaRPr lang="en-US" sz="2800" b="1" dirty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057400"/>
            <a:ext cx="5410200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Nicotine contributes to </a:t>
            </a:r>
            <a:r>
              <a:rPr lang="en-US" sz="2400" dirty="0" smtClean="0">
                <a:sym typeface="Symbol" pitchFamily="18" charset="2"/>
              </a:rPr>
              <a:t>risk of vascular diseases, sudden coronary death, ulcer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143000"/>
            <a:ext cx="5410200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30% of deaths due to cancer &amp; coronary heart disease are due to smoking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3048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ii-</a:t>
            </a:r>
            <a:r>
              <a:rPr lang="en-US" sz="2800" b="1" dirty="0" smtClean="0">
                <a:solidFill>
                  <a:srgbClr val="FF0000"/>
                </a:solidFill>
              </a:rPr>
              <a:t>Chronic nicotinic toxicity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5791200"/>
            <a:ext cx="5334000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 pitchFamily="18" charset="2"/>
              </a:rPr>
              <a:t>CNS involvement follows accompanied by peripheral nicotinic effects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1143000"/>
            <a:ext cx="2895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3810000"/>
            <a:ext cx="2819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248400" y="6248400"/>
            <a:ext cx="2590800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 cigarettes / day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5029200"/>
            <a:ext cx="6477000" cy="8679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b="1" dirty="0" err="1" smtClean="0">
                <a:solidFill>
                  <a:schemeClr val="accent2"/>
                </a:solidFill>
              </a:rPr>
              <a:t>Parenteral</a:t>
            </a:r>
            <a:r>
              <a:rPr lang="en-US" sz="2800" b="1" dirty="0" smtClean="0">
                <a:solidFill>
                  <a:schemeClr val="accent2"/>
                </a:solidFill>
              </a:rPr>
              <a:t> atropine</a:t>
            </a:r>
            <a:r>
              <a:rPr lang="en-US" sz="2800" dirty="0" smtClean="0"/>
              <a:t> in large doses. </a:t>
            </a:r>
            <a:r>
              <a:rPr lang="en-US" sz="2800" b="1" dirty="0" err="1" smtClean="0">
                <a:solidFill>
                  <a:schemeClr val="accent2"/>
                </a:solidFill>
              </a:rPr>
              <a:t>Pralidoxime</a:t>
            </a:r>
            <a:r>
              <a:rPr lang="en-US" sz="2800" b="1" dirty="0" smtClean="0">
                <a:solidFill>
                  <a:schemeClr val="accent2"/>
                </a:solidFill>
              </a:rPr>
              <a:t>[PAM][</a:t>
            </a:r>
            <a:r>
              <a:rPr lang="en-US" sz="2800" b="1" dirty="0" err="1" smtClean="0">
                <a:solidFill>
                  <a:schemeClr val="accent2"/>
                </a:solidFill>
              </a:rPr>
              <a:t>oxime</a:t>
            </a:r>
            <a:r>
              <a:rPr lang="en-US" sz="2800" b="1" dirty="0" smtClean="0">
                <a:solidFill>
                  <a:schemeClr val="accent2"/>
                </a:solidFill>
              </a:rPr>
              <a:t>]</a:t>
            </a:r>
            <a:r>
              <a:rPr lang="en-US" sz="2800" dirty="0" smtClean="0"/>
              <a:t> often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352800"/>
            <a:ext cx="6705600" cy="86793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Blip>
                <a:blip r:embed="rId3"/>
              </a:buBlip>
            </a:pPr>
            <a:r>
              <a:rPr lang="en-US" sz="2800" dirty="0" smtClean="0"/>
              <a:t>2-</a:t>
            </a:r>
            <a:r>
              <a:rPr lang="en-US" sz="2800" b="1" dirty="0" smtClean="0">
                <a:solidFill>
                  <a:srgbClr val="990099"/>
                </a:solidFill>
              </a:rPr>
              <a:t>Decontamination</a:t>
            </a:r>
            <a:r>
              <a:rPr lang="en-US" sz="2800" dirty="0" smtClean="0"/>
              <a:t> to prevent further absorption, removal of cloth, washing of skin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981200"/>
            <a:ext cx="65532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1- </a:t>
            </a:r>
            <a:r>
              <a:rPr lang="en-US" sz="2800" b="1" dirty="0" smtClean="0">
                <a:solidFill>
                  <a:srgbClr val="990099"/>
                </a:solidFill>
              </a:rPr>
              <a:t>Maintenance of vital signs</a:t>
            </a:r>
            <a:r>
              <a:rPr lang="en-US" sz="2800" dirty="0" smtClean="0"/>
              <a:t> , respiration may be impaired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609600"/>
            <a:ext cx="59436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</a:rPr>
              <a:t>Therapy of </a:t>
            </a:r>
            <a:r>
              <a:rPr lang="en-US" sz="3200" b="1" dirty="0" err="1" smtClean="0">
                <a:solidFill>
                  <a:schemeClr val="accent2"/>
                </a:solidFill>
              </a:rPr>
              <a:t>cholinesterse</a:t>
            </a:r>
            <a:r>
              <a:rPr lang="en-US" sz="3200" b="1" dirty="0" smtClean="0">
                <a:solidFill>
                  <a:schemeClr val="accent2"/>
                </a:solidFill>
              </a:rPr>
              <a:t> toxicity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5562600"/>
            <a:ext cx="5562600" cy="560153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marL="825500" lvl="1" indent="-533400">
              <a:lnSpc>
                <a:spcPct val="95000"/>
              </a:lnSpc>
              <a:spcBef>
                <a:spcPct val="0"/>
              </a:spcBef>
              <a:buSzPct val="75000"/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Intestinal obstruction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724400"/>
            <a:ext cx="4724400" cy="560153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marL="825500" lvl="1" indent="-533400">
              <a:lnSpc>
                <a:spcPct val="95000"/>
              </a:lnSpc>
              <a:spcBef>
                <a:spcPct val="0"/>
              </a:spcBef>
              <a:buSzPct val="75000"/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Urinary incontinence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962400"/>
            <a:ext cx="4724400" cy="560153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marL="825500" lvl="1" indent="-533400">
              <a:lnSpc>
                <a:spcPct val="95000"/>
              </a:lnSpc>
              <a:spcBef>
                <a:spcPct val="0"/>
              </a:spcBef>
              <a:buSzPct val="75000"/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Angina pectoris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124200"/>
            <a:ext cx="4724400" cy="560153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marL="825500" lvl="1" indent="-533400">
              <a:lnSpc>
                <a:spcPct val="95000"/>
              </a:lnSpc>
              <a:spcBef>
                <a:spcPct val="0"/>
              </a:spcBef>
              <a:buSzPct val="75000"/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Peptic ulcer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286000"/>
            <a:ext cx="4724400" cy="560153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marL="825500" lvl="1" indent="-533400">
              <a:lnSpc>
                <a:spcPct val="95000"/>
              </a:lnSpc>
              <a:spcBef>
                <a:spcPct val="0"/>
              </a:spcBef>
              <a:buSzPct val="75000"/>
              <a:buFont typeface="Wingdings" pitchFamily="2" charset="2"/>
              <a:buChar char="Ø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Bronchial asthma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5334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145E9"/>
                </a:solidFill>
              </a:rPr>
              <a:t>Contraindications</a:t>
            </a:r>
            <a:endParaRPr lang="en-US" sz="3200" b="1" dirty="0">
              <a:solidFill>
                <a:srgbClr val="4145E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3850" y="109538"/>
            <a:ext cx="8208963" cy="576262"/>
          </a:xfrm>
          <a:prstGeom prst="rect">
            <a:avLst/>
          </a:prstGeom>
          <a:solidFill>
            <a:srgbClr val="008000"/>
          </a:solidFill>
          <a:ln w="9525">
            <a:solidFill>
              <a:srgbClr val="00CC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3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Muscarinic actions</a:t>
            </a:r>
          </a:p>
        </p:txBody>
      </p:sp>
      <p:graphicFrame>
        <p:nvGraphicFramePr>
          <p:cNvPr id="24613" name="Group 37"/>
          <p:cNvGraphicFramePr>
            <a:graphicFrameLocks noGrp="1"/>
          </p:cNvGraphicFramePr>
          <p:nvPr>
            <p:ph sz="half" idx="4294967295"/>
          </p:nvPr>
        </p:nvGraphicFramePr>
        <p:xfrm>
          <a:off x="250825" y="785813"/>
          <a:ext cx="8713788" cy="5810696"/>
        </p:xfrm>
        <a:graphic>
          <a:graphicData uri="http://schemas.openxmlformats.org/drawingml/2006/table">
            <a:tbl>
              <a:tblPr rtl="1"/>
              <a:tblGrid>
                <a:gridCol w="6831013"/>
                <a:gridCol w="1882775"/>
              </a:tblGrid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Cholinergic actions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Organs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533400" marR="0" lvl="0" indent="-53340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Contraction of circular muscle of iris (miosis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)(M3)</a:t>
                      </a:r>
                    </a:p>
                    <a:p>
                      <a:pPr marL="533400" marR="0" lvl="0" indent="-53340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Contraction of ciliary muscles for near vision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(M3)</a:t>
                      </a:r>
                    </a:p>
                    <a:p>
                      <a:pPr marL="533400" marR="0" lvl="0" indent="-53340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Decrease in intraocular pressure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Eye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bradycardia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(   heart rate )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(M2)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Release of NO (EDRF)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Heart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endothelium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Constriction of bronchial smooth muscles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Increase bronchial secretion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Lung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Increased motility (peristalsis)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Increased secretion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Relaxation of sphincter 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M3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GIT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Contraction of muscles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Relaxation of sphincter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M3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Urinary bladder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Increase of sweat, saliva, lacrimal, bronchial, intestinal secretions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M3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Exocrine glands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3962400" y="2209800"/>
            <a:ext cx="0" cy="381000"/>
          </a:xfrm>
          <a:prstGeom prst="line">
            <a:avLst/>
          </a:prstGeom>
          <a:noFill/>
          <a:ln w="28575">
            <a:solidFill>
              <a:srgbClr val="990033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09600" y="152400"/>
            <a:ext cx="8001000" cy="6096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en-US" sz="3200" b="1">
                <a:latin typeface="Times New Roman" pitchFamily="18" charset="0"/>
                <a:cs typeface="Times New Roman" pitchFamily="18" charset="0"/>
              </a:rPr>
              <a:t>Carbamate esters</a:t>
            </a:r>
          </a:p>
        </p:txBody>
      </p:sp>
      <p:graphicFrame>
        <p:nvGraphicFramePr>
          <p:cNvPr id="27688" name="Group 40"/>
          <p:cNvGraphicFramePr>
            <a:graphicFrameLocks noGrp="1"/>
          </p:cNvGraphicFramePr>
          <p:nvPr/>
        </p:nvGraphicFramePr>
        <p:xfrm>
          <a:off x="152400" y="989013"/>
          <a:ext cx="8839200" cy="5472748"/>
        </p:xfrm>
        <a:graphic>
          <a:graphicData uri="http://schemas.openxmlformats.org/drawingml/2006/table">
            <a:tbl>
              <a:tblPr rtl="1"/>
              <a:tblGrid>
                <a:gridCol w="3425282"/>
                <a:gridCol w="1657893"/>
                <a:gridCol w="1546225"/>
                <a:gridCol w="2209800"/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Uses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Kinetics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Drug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Myasthenia gravis treatment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Paralytic ileus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Urinary retention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Curare toxicity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0.5-6 hr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Nicotinic &amp; muscarinic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M, 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Neostigmine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84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Glaucoma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atropine toxicity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0.5-2hr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Lipid soluble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Nicotinic muscarinic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M, N, CNS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Physostigmine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68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Myasthenia gravis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Nicotinic &amp; muscarinic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M, 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Pyridostigmine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Myasthenia gravis 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Nicotinic &amp; muscarinic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M, 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82308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Ambenonium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09600" y="0"/>
            <a:ext cx="7958138" cy="6096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en-US" sz="3200" b="1">
                <a:latin typeface="Times New Roman" pitchFamily="18" charset="0"/>
                <a:cs typeface="Times New Roman" pitchFamily="18" charset="0"/>
              </a:rPr>
              <a:t>Indirect Cholinomimetic</a:t>
            </a:r>
          </a:p>
        </p:txBody>
      </p:sp>
      <p:graphicFrame>
        <p:nvGraphicFramePr>
          <p:cNvPr id="139334" name="Group 70"/>
          <p:cNvGraphicFramePr>
            <a:graphicFrameLocks noGrp="1"/>
          </p:cNvGraphicFramePr>
          <p:nvPr/>
        </p:nvGraphicFramePr>
        <p:xfrm>
          <a:off x="152400" y="685800"/>
          <a:ext cx="8915400" cy="6096000"/>
        </p:xfrm>
        <a:graphic>
          <a:graphicData uri="http://schemas.openxmlformats.org/drawingml/2006/table">
            <a:tbl>
              <a:tblPr rtl="1"/>
              <a:tblGrid>
                <a:gridCol w="3817937"/>
                <a:gridCol w="2638425"/>
                <a:gridCol w="2459038"/>
              </a:tblGrid>
              <a:tr h="711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Diagnosis of Myasthenia gravis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Very Short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5-15 min, Polar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Edrophonium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M, 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Myasthenia gravis treatment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Paralytic ileus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Urinary retention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curare   toxicity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Short   0.5-2hr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polar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Neostigmine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M, 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Glaucoma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atropine toxicity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Short 0.5-2hr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Lipid soluble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Physostigmine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M,N, CNS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Myasthenia gravis 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Short    3-6, polar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Ambenonium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Pyridostigmine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M, 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Glaucoma.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Long  100hr, polar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Ecothiophate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M, 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6763"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dementia of Alzheimer’s </a:t>
                      </a:r>
                    </a:p>
                    <a:p>
                      <a:pPr marL="45720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   disease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Donepezil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M, N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7620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Mechanism of action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752600"/>
            <a:ext cx="4724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</a:t>
            </a:r>
            <a:r>
              <a:rPr lang="en-US" sz="2800" b="1" dirty="0" err="1" smtClean="0">
                <a:solidFill>
                  <a:schemeClr val="accent2"/>
                </a:solidFill>
                <a:sym typeface="Symbol" pitchFamily="18" charset="2"/>
              </a:rPr>
              <a:t>Aetylcholinesterase</a:t>
            </a:r>
            <a:r>
              <a:rPr lang="en-US" sz="2800" dirty="0" smtClean="0">
                <a:sym typeface="Symbol" pitchFamily="18" charset="2"/>
              </a:rPr>
              <a:t>level of endogenous Ach.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524001"/>
            <a:ext cx="3200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124200"/>
            <a:ext cx="21812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5562600"/>
            <a:ext cx="4724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Form covalent bond, more resistant to hydrolysis’ 0.5-6hr’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4191000"/>
            <a:ext cx="2971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2"/>
                </a:solidFill>
              </a:rPr>
              <a:t>Carbamate</a:t>
            </a:r>
            <a:r>
              <a:rPr lang="en-US" sz="2800" dirty="0" smtClean="0">
                <a:solidFill>
                  <a:schemeClr val="accent2"/>
                </a:solidFill>
              </a:rPr>
              <a:t> esters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1828800"/>
            <a:ext cx="5486400" cy="181588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Bind reversibly by electrostatic forces to the active site, preventing access of Ach , enzyme-inhibitor complex is short lived’2-10min’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133600"/>
            <a:ext cx="22860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accent2"/>
                </a:solidFill>
              </a:rPr>
              <a:t>Edrophonium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676400"/>
            <a:ext cx="3286125" cy="18288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581400" y="4191000"/>
            <a:ext cx="4724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Physostigmine</a:t>
            </a:r>
            <a:r>
              <a:rPr lang="en-US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4145E9"/>
                </a:solidFill>
              </a:rPr>
              <a:t>non-polar</a:t>
            </a:r>
            <a:r>
              <a:rPr lang="en-US" sz="2800" b="1" dirty="0" smtClean="0">
                <a:solidFill>
                  <a:srgbClr val="FF0000"/>
                </a:solidFill>
              </a:rPr>
              <a:t>), </a:t>
            </a:r>
            <a:r>
              <a:rPr lang="en-US" sz="2800" b="1" dirty="0" err="1" smtClean="0">
                <a:solidFill>
                  <a:srgbClr val="FF0000"/>
                </a:solidFill>
              </a:rPr>
              <a:t>neostigmine</a:t>
            </a:r>
            <a:r>
              <a:rPr lang="en-US" sz="2800" b="1" dirty="0" smtClean="0">
                <a:solidFill>
                  <a:srgbClr val="FF0000"/>
                </a:solidFill>
              </a:rPr>
              <a:t>, </a:t>
            </a:r>
            <a:r>
              <a:rPr lang="en-US" sz="2800" b="1" dirty="0" err="1" smtClean="0">
                <a:solidFill>
                  <a:srgbClr val="FF0000"/>
                </a:solidFill>
              </a:rPr>
              <a:t>pyridostigmine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191000"/>
            <a:ext cx="2590800" cy="2209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676400" y="3810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Mechanism of action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4800600"/>
            <a:ext cx="47244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800" b="1" dirty="0" err="1" smtClean="0">
                <a:solidFill>
                  <a:schemeClr val="accent2"/>
                </a:solidFill>
              </a:rPr>
              <a:t>Pralidoxime</a:t>
            </a:r>
            <a:r>
              <a:rPr lang="en-US" sz="2800" b="1" dirty="0" smtClean="0">
                <a:solidFill>
                  <a:schemeClr val="accent2"/>
                </a:solidFill>
              </a:rPr>
              <a:t> is </a:t>
            </a:r>
            <a:r>
              <a:rPr lang="en-US" sz="2800" dirty="0" smtClean="0"/>
              <a:t>used as cholinesterase </a:t>
            </a:r>
            <a:r>
              <a:rPr lang="en-US" sz="2800" b="1" dirty="0" smtClean="0">
                <a:solidFill>
                  <a:srgbClr val="FF0000"/>
                </a:solidFill>
              </a:rPr>
              <a:t>regenerator</a:t>
            </a:r>
            <a:r>
              <a:rPr lang="en-US" sz="2800" dirty="0" smtClean="0"/>
              <a:t> for organic phosphate poisoning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3200400"/>
            <a:ext cx="47244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Due to the long duration they are called </a:t>
            </a:r>
            <a:r>
              <a:rPr lang="en-US" sz="2800" b="1" dirty="0" smtClean="0">
                <a:solidFill>
                  <a:srgbClr val="990099"/>
                </a:solidFill>
              </a:rPr>
              <a:t>irreversible inhibitors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905000"/>
            <a:ext cx="63246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Phosphorylate</a:t>
            </a:r>
            <a:r>
              <a:rPr lang="en-US" sz="2800" dirty="0" smtClean="0"/>
              <a:t> enzyme ,hydrolysis very slow </a:t>
            </a:r>
            <a:r>
              <a:rPr lang="en-US" sz="2800" b="1" dirty="0" smtClean="0">
                <a:solidFill>
                  <a:srgbClr val="990099"/>
                </a:solidFill>
              </a:rPr>
              <a:t>‘hundreds of hours’</a:t>
            </a:r>
            <a:r>
              <a:rPr lang="en-US" sz="2800" dirty="0" smtClean="0"/>
              <a:t>.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10668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Organophosphates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228600"/>
            <a:ext cx="47244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Mechanism of action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371600"/>
            <a:ext cx="67056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Absorption of quaternary ammonium salts is poor (ionized)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5867400"/>
            <a:ext cx="8305800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Organophosphates</a:t>
            </a:r>
            <a:r>
              <a:rPr lang="en-US" sz="2400" dirty="0" smtClean="0"/>
              <a:t> , well absorbed from the skin , lung, gut &amp; conjunctiva except </a:t>
            </a:r>
            <a:r>
              <a:rPr lang="en-US" sz="2400" dirty="0" err="1" smtClean="0"/>
              <a:t>ecothiopate</a:t>
            </a:r>
            <a:r>
              <a:rPr lang="en-US" sz="2400" dirty="0" smtClean="0"/>
              <a:t>, (less stable in aqueous solution)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4648200"/>
            <a:ext cx="79248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accent2"/>
                </a:solidFill>
              </a:rPr>
              <a:t>Carbamates</a:t>
            </a:r>
            <a:r>
              <a:rPr lang="en-US" sz="2800" dirty="0" smtClean="0"/>
              <a:t> are relatively stable in aqueous solution, but can be metabolized by </a:t>
            </a:r>
            <a:r>
              <a:rPr lang="en-US" sz="2800" dirty="0" err="1" smtClean="0"/>
              <a:t>esterases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429000"/>
            <a:ext cx="76200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accent2"/>
                </a:solidFill>
              </a:rPr>
              <a:t>Physostigmine</a:t>
            </a:r>
            <a:r>
              <a:rPr lang="en-US" sz="2800" dirty="0" smtClean="0"/>
              <a:t> well absorbed can be used topically in the eye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2590800"/>
            <a:ext cx="6781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Distribution in the CNS is negligible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152400"/>
            <a:ext cx="42672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4145E9"/>
                </a:solidFill>
                <a:latin typeface="Algerian" pitchFamily="82" charset="0"/>
              </a:rPr>
              <a:t>Pharmacokinetics</a:t>
            </a:r>
            <a:endParaRPr lang="en-US" sz="3200" dirty="0">
              <a:solidFill>
                <a:srgbClr val="4145E9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381000"/>
            <a:ext cx="60960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kern="10" dirty="0" err="1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latin typeface="Algerian" pitchFamily="82" charset="0"/>
                <a:cs typeface="Times New Roman"/>
              </a:rPr>
              <a:t>Pharmacodynamic</a:t>
            </a:r>
            <a:r>
              <a:rPr lang="en-US" sz="3200" kern="10" dirty="0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latin typeface="Algerian" pitchFamily="82" charset="0"/>
                <a:cs typeface="Times New Roman"/>
              </a:rPr>
              <a:t> effects</a:t>
            </a:r>
            <a:endParaRPr lang="en-US" sz="3200" kern="10" dirty="0">
              <a:ln w="25400">
                <a:solidFill>
                  <a:srgbClr val="0000FF"/>
                </a:solidFill>
                <a:round/>
                <a:headEnd/>
                <a:tailEnd/>
              </a:ln>
              <a:latin typeface="Algerian" pitchFamily="82" charset="0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715000"/>
            <a:ext cx="6629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Concentration generalized </a:t>
            </a:r>
            <a:r>
              <a:rPr lang="en-US" sz="2800" dirty="0" smtClean="0">
                <a:solidFill>
                  <a:schemeClr val="accent2"/>
                </a:solidFill>
                <a:sym typeface="Symbol" pitchFamily="18" charset="2"/>
              </a:rPr>
              <a:t>convulsions</a:t>
            </a:r>
            <a:r>
              <a:rPr lang="en-US" sz="2800" dirty="0" smtClean="0">
                <a:sym typeface="Symbol" pitchFamily="18" charset="2"/>
              </a:rPr>
              <a:t> followed by </a:t>
            </a:r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coma </a:t>
            </a:r>
            <a:r>
              <a:rPr lang="en-US" sz="2800" dirty="0" smtClean="0">
                <a:sym typeface="Symbol" pitchFamily="18" charset="2"/>
              </a:rPr>
              <a:t>&amp; respiratory arrest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4724400" cy="181588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low concentration:- The high lipid-soluble inhibitors cause diffuse activation of</a:t>
            </a:r>
            <a:r>
              <a:rPr lang="en-US" sz="2800" b="1" dirty="0" smtClean="0">
                <a:solidFill>
                  <a:schemeClr val="accent2"/>
                </a:solidFill>
              </a:rPr>
              <a:t> EEG</a:t>
            </a:r>
            <a:r>
              <a:rPr lang="en-US" sz="2800" dirty="0" smtClean="0">
                <a:sym typeface="Symbol" pitchFamily="18" charset="2"/>
              </a:rPr>
              <a:t> alerting response(</a:t>
            </a:r>
            <a:r>
              <a:rPr lang="en-US" sz="2800" dirty="0" smtClean="0">
                <a:latin typeface="Browallia New"/>
                <a:cs typeface="Browallia New"/>
                <a:sym typeface="Symbol" pitchFamily="18" charset="2"/>
              </a:rPr>
              <a:t>ß wave)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590800"/>
            <a:ext cx="12192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1-CNS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295400"/>
            <a:ext cx="4724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Primary effect is to potentiate the action of </a:t>
            </a:r>
            <a:r>
              <a:rPr lang="en-US" sz="2800" b="1" dirty="0" smtClean="0">
                <a:solidFill>
                  <a:schemeClr val="accent2"/>
                </a:solidFill>
              </a:rPr>
              <a:t>endogenous Ach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4475" y="2133600"/>
            <a:ext cx="38195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228600"/>
            <a:ext cx="60960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kern="10" dirty="0" err="1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latin typeface="Algerian" pitchFamily="82" charset="0"/>
                <a:cs typeface="Times New Roman"/>
              </a:rPr>
              <a:t>Pharmacodynamic</a:t>
            </a:r>
            <a:r>
              <a:rPr lang="en-US" sz="3200" kern="10" dirty="0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latin typeface="Algerian" pitchFamily="82" charset="0"/>
                <a:cs typeface="Times New Roman"/>
              </a:rPr>
              <a:t> effects</a:t>
            </a:r>
            <a:endParaRPr lang="en-US" sz="3200" kern="10" dirty="0">
              <a:ln w="25400">
                <a:solidFill>
                  <a:srgbClr val="0000FF"/>
                </a:solidFill>
                <a:round/>
                <a:headEnd/>
                <a:tailEnd/>
              </a:ln>
              <a:latin typeface="Algerian" pitchFamily="82" charset="0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143000"/>
            <a:ext cx="14478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sym typeface="Symbol" pitchFamily="18" charset="2"/>
              </a:rPr>
              <a:t>2-CVS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3886200"/>
            <a:ext cx="4572000" cy="2677656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In the heart effects of </a:t>
            </a:r>
            <a:r>
              <a:rPr lang="en-US" sz="2800" b="1" dirty="0" smtClean="0">
                <a:solidFill>
                  <a:schemeClr val="accent2"/>
                </a:solidFill>
                <a:sym typeface="Symbol" pitchFamily="18" charset="2"/>
              </a:rPr>
              <a:t>parasympathetic</a:t>
            </a:r>
            <a:r>
              <a:rPr lang="en-US" sz="2800" dirty="0" smtClean="0">
                <a:sym typeface="Symbol" pitchFamily="18" charset="2"/>
              </a:rPr>
              <a:t> limb predominate, HR, conduction velocity through AV node, </a:t>
            </a:r>
            <a:r>
              <a:rPr lang="en-US" sz="2800" dirty="0" err="1" smtClean="0">
                <a:sym typeface="Symbol" pitchFamily="18" charset="2"/>
              </a:rPr>
              <a:t>atrial</a:t>
            </a:r>
            <a:r>
              <a:rPr lang="en-US" sz="2800" dirty="0" smtClean="0">
                <a:sym typeface="Symbol" pitchFamily="18" charset="2"/>
              </a:rPr>
              <a:t> contractility, CO. Modest change in Bp.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1828800"/>
            <a:ext cx="4572000" cy="181588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Activation in both sympathetic &amp; </a:t>
            </a:r>
            <a:r>
              <a:rPr lang="en-US" sz="2800" dirty="0" err="1" smtClean="0">
                <a:sym typeface="Symbol" pitchFamily="18" charset="2"/>
              </a:rPr>
              <a:t>parassympathetic</a:t>
            </a:r>
            <a:r>
              <a:rPr lang="en-US" sz="2800" dirty="0" smtClean="0">
                <a:sym typeface="Symbol" pitchFamily="18" charset="2"/>
              </a:rPr>
              <a:t> ganglia &amp; </a:t>
            </a:r>
            <a:r>
              <a:rPr lang="en-US" sz="2800" dirty="0" err="1" smtClean="0">
                <a:sym typeface="Symbol" pitchFamily="18" charset="2"/>
              </a:rPr>
              <a:t>neuroeffector</a:t>
            </a:r>
            <a:r>
              <a:rPr lang="en-US" sz="2800" dirty="0" smtClean="0">
                <a:sym typeface="Symbol" pitchFamily="18" charset="2"/>
              </a:rPr>
              <a:t> junction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388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533400"/>
            <a:ext cx="609600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kern="10" dirty="0" err="1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lgerian" pitchFamily="82" charset="0"/>
                <a:cs typeface="Times New Roman"/>
              </a:rPr>
              <a:t>Pharmacodynamic</a:t>
            </a:r>
            <a:r>
              <a:rPr lang="en-US" sz="3200" kern="10" dirty="0" smtClean="0"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lgerian" pitchFamily="82" charset="0"/>
                <a:cs typeface="Times New Roman"/>
              </a:rPr>
              <a:t> effects</a:t>
            </a:r>
            <a:endParaRPr lang="en-US" sz="3200" kern="10" dirty="0">
              <a:ln w="25400">
                <a:solidFill>
                  <a:srgbClr val="0000FF"/>
                </a:solidFill>
                <a:round/>
                <a:headEnd/>
                <a:tailEnd/>
              </a:ln>
              <a:solidFill>
                <a:srgbClr val="800080"/>
              </a:solidFill>
              <a:latin typeface="Algerian" pitchFamily="82" charset="0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4600" y="5715000"/>
            <a:ext cx="28956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145E9"/>
                </a:solidFill>
              </a:rPr>
              <a:t>Release of </a:t>
            </a:r>
            <a:r>
              <a:rPr lang="en-US" sz="2800" dirty="0" err="1" smtClean="0">
                <a:solidFill>
                  <a:srgbClr val="4145E9"/>
                </a:solidFill>
              </a:rPr>
              <a:t>catecholamines</a:t>
            </a:r>
            <a:endParaRPr lang="en-US" sz="2800" dirty="0">
              <a:solidFill>
                <a:srgbClr val="4145E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715000"/>
            <a:ext cx="205740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145E9"/>
                </a:solidFill>
              </a:rPr>
              <a:t>Adrenal medulla</a:t>
            </a:r>
            <a:endParaRPr lang="en-US" sz="2800" dirty="0">
              <a:solidFill>
                <a:srgbClr val="4145E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3733800"/>
            <a:ext cx="5105400" cy="181588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ym typeface="Symbol" pitchFamily="18" charset="2"/>
              </a:rPr>
              <a:t>High concentration </a:t>
            </a:r>
            <a:r>
              <a:rPr lang="en-US" sz="2800" dirty="0" smtClean="0">
                <a:solidFill>
                  <a:schemeClr val="accent2"/>
                </a:solidFill>
                <a:sym typeface="Symbol" pitchFamily="18" charset="2"/>
              </a:rPr>
              <a:t>fibrillation</a:t>
            </a:r>
            <a:r>
              <a:rPr lang="en-US" sz="2800" dirty="0" smtClean="0">
                <a:sym typeface="Symbol" pitchFamily="18" charset="2"/>
              </a:rPr>
              <a:t> of muscle fibers, membrane depolarization becomes sustained  </a:t>
            </a:r>
            <a:r>
              <a:rPr lang="en-US" sz="2800" dirty="0" smtClean="0">
                <a:solidFill>
                  <a:schemeClr val="accent2"/>
                </a:solidFill>
                <a:sym typeface="Symbol" pitchFamily="18" charset="2"/>
              </a:rPr>
              <a:t>depolarization block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209800"/>
            <a:ext cx="472440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Low concentration</a:t>
            </a:r>
            <a:r>
              <a:rPr lang="en-US" sz="2800" dirty="0" smtClean="0">
                <a:sym typeface="Symbol" pitchFamily="18" charset="2"/>
              </a:rPr>
              <a:t> </a:t>
            </a:r>
            <a:r>
              <a:rPr lang="en-US" sz="2800" dirty="0" smtClean="0"/>
              <a:t> Intensify the effect of endogenous Ach </a:t>
            </a:r>
            <a:r>
              <a:rPr lang="en-US" sz="2800" dirty="0" smtClean="0">
                <a:sym typeface="Symbol" pitchFamily="18" charset="2"/>
              </a:rPr>
              <a:t> force of contraction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447800"/>
            <a:ext cx="4724400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07950" prst="convex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3-Neuromuscular junction</a:t>
            </a:r>
            <a:endParaRPr 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600200"/>
            <a:ext cx="3490913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886200"/>
            <a:ext cx="34194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7468</TotalTime>
  <Words>1265</Words>
  <Application>Microsoft Office PowerPoint</Application>
  <PresentationFormat>On-screen Show (4:3)</PresentationFormat>
  <Paragraphs>233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</dc:creator>
  <cp:lastModifiedBy>Osama</cp:lastModifiedBy>
  <cp:revision>528</cp:revision>
  <dcterms:created xsi:type="dcterms:W3CDTF">2015-11-09T08:25:28Z</dcterms:created>
  <dcterms:modified xsi:type="dcterms:W3CDTF">2015-12-10T07:12:06Z</dcterms:modified>
</cp:coreProperties>
</file>