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4" r:id="rId2"/>
    <p:sldId id="266" r:id="rId3"/>
    <p:sldId id="289" r:id="rId4"/>
    <p:sldId id="287" r:id="rId5"/>
    <p:sldId id="288" r:id="rId6"/>
    <p:sldId id="291" r:id="rId7"/>
    <p:sldId id="290" r:id="rId8"/>
    <p:sldId id="274" r:id="rId9"/>
    <p:sldId id="292" r:id="rId10"/>
    <p:sldId id="295" r:id="rId11"/>
    <p:sldId id="273" r:id="rId12"/>
    <p:sldId id="282" r:id="rId13"/>
    <p:sldId id="284" r:id="rId14"/>
    <p:sldId id="296" r:id="rId15"/>
    <p:sldId id="283" r:id="rId16"/>
    <p:sldId id="285" r:id="rId17"/>
    <p:sldId id="286" r:id="rId18"/>
    <p:sldId id="258" r:id="rId19"/>
    <p:sldId id="279" r:id="rId20"/>
    <p:sldId id="271" r:id="rId21"/>
    <p:sldId id="276" r:id="rId22"/>
    <p:sldId id="277" r:id="rId23"/>
    <p:sldId id="259" r:id="rId24"/>
    <p:sldId id="272" r:id="rId25"/>
    <p:sldId id="260" r:id="rId26"/>
    <p:sldId id="261" r:id="rId27"/>
    <p:sldId id="268" r:id="rId28"/>
    <p:sldId id="262" r:id="rId29"/>
    <p:sldId id="267" r:id="rId30"/>
    <p:sldId id="269" r:id="rId31"/>
    <p:sldId id="263" r:id="rId32"/>
    <p:sldId id="26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8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eg/url?sa=i&amp;rct=j&amp;q=&amp;esrc=s&amp;source=images&amp;cd=&amp;cad=rja&amp;uact=8&amp;ved=0ahUKEwjej_j7v7XJAhXHuxQKHS0WDtcQjRwIBw&amp;url=http://www.hydingout.org/treatment-for-gout/&amp;psig=AFQjCNH2iGQU3ubECxGqCHMfVYWuGIRpdQ&amp;ust=144887758095721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.eg/url?sa=i&amp;rct=j&amp;q=&amp;esrc=s&amp;source=images&amp;cd=&amp;cad=rja&amp;uact=8&amp;ved=0ahUKEwjJwqrPjrXJAhXM1hQKHc8tCfwQjRwIBw&amp;url=https://robinkirbygattodotcom.wordpress.com/2014/01/30/you-beautiful-autumn-crocus-by-robin-kirby-gatto/&amp;psig=AFQjCNFffDDyj_gxuL2hYUeCvrd65EXvYQ&amp;ust=1448868615730202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.eg/url?sa=i&amp;rct=j&amp;q=&amp;esrc=s&amp;source=images&amp;cd=&amp;cad=rja&amp;uact=8&amp;ved=0ahUKEwjK3cGO4q3JAhUIlxoKHRjXC2oQjRwIBw&amp;url=http://www.medscape.org/viewarticle/559931&amp;psig=AFQjCNFcMteUJjMD_xweth6WO6NPrZt4zw&amp;ust=1448612992779839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rheuminfo.com/diseases/gout/treatment-gout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l-cPD5aPJAhXJ5xoKHTycCyMQjRwIBw&amp;url=http://tmedweb.tulane.edu/pharmwiki/doku.php/probenecid&amp;psig=AFQjCNG8NE_ilwZWphMVgsT6H5wvX2molg&amp;ust=1448273544653324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hyperlink" Target="http://www.google.com.eg/url?sa=i&amp;rct=j&amp;q=&amp;esrc=s&amp;source=images&amp;cd=&amp;cad=rja&amp;uact=8&amp;ved=0ahUKEwjr973m5aPJAhXDtBoKHfjDBeIQjRwIBw&amp;url=http://www.nature.com/nrrheum/journal/v10/n5/full/nrrheum.2014.32.html&amp;psig=AFQjCNEsBCP5Tib6-ryQ2f1UyP6ImR-SiA&amp;ust=1448273618974319" TargetMode="Externa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eg/url?sa=i&amp;rct=j&amp;q=&amp;esrc=s&amp;source=images&amp;cd=&amp;cad=rja&amp;uact=8&amp;ved=0ahUKEwjcjfeLytDJAhVLwBQKHVgpAbEQjRwIBw&amp;url=https://pegsandtails.wordpress.com/2010/06/08/making-a-gout-stool-part-one/&amp;psig=AFQjCNGs79vTcUXTqD1ad1npKzreGF2HoA&amp;ust=1449812028138861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irror.co.uk/lifestyle/health/gout-no-laughing-matter-serious-3155837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655" y="2081566"/>
            <a:ext cx="335587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epidemiology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67" y="518324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Male to female ration 10:1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595" y="332696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Prevalence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5%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102" y="424386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Prevalence of gout 0.2%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213" y="1618938"/>
            <a:ext cx="6163924" cy="493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hydingout.org/wp-content/uploads/2014/02/gout-pain-foot-300x22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5398" y="2848131"/>
            <a:ext cx="4976734" cy="37810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8031" y="435473"/>
            <a:ext cx="189239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684" y="10922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NSAIDs are the most commonly used first-line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119" y="2240176"/>
            <a:ext cx="86729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Head-to-head studies show few differences between drugs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575" y="3028373"/>
            <a:ext cx="764920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Full doses of NSAID should be initiated immediately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and tapered after resolution of symptoms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4180344"/>
            <a:ext cx="4766666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Avoid NSAIDs: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G-I ulcer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Bleeding or perforation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Renal insufficiency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Heart failure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Use of oral anticoagulants</a:t>
            </a:r>
          </a:p>
        </p:txBody>
      </p:sp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56" y="2928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steroids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88" y="1250826"/>
            <a:ext cx="817828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Corticosteroids are a good alternative where NSAID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and </a:t>
            </a:r>
            <a:r>
              <a:rPr lang="en-US" sz="2800" dirty="0" err="1" smtClean="0">
                <a:solidFill>
                  <a:srgbClr val="FF0000"/>
                </a:solidFill>
              </a:rPr>
              <a:t>colchicine</a:t>
            </a:r>
            <a:r>
              <a:rPr lang="en-US" sz="2800" dirty="0" smtClean="0">
                <a:solidFill>
                  <a:srgbClr val="FF0000"/>
                </a:solidFill>
              </a:rPr>
              <a:t> cannot be used or in refractory cases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10" y="2362706"/>
            <a:ext cx="8180282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Studies showed equal efficacy between corticosteroid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and NSAIDs, with no reported side-effects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short-term use of corticosteroid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079" y="3906513"/>
            <a:ext cx="8214403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In elderly people, patients with 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kidney or 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hepatic impairment, IHD, PUD, hypersensitivity to NSAIDs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490" y="5188192"/>
            <a:ext cx="977495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-Intra </a:t>
            </a:r>
            <a:r>
              <a:rPr lang="en-US" sz="2800" dirty="0" err="1" smtClean="0">
                <a:solidFill>
                  <a:srgbClr val="FF0000"/>
                </a:solidFill>
              </a:rPr>
              <a:t>articularly</a:t>
            </a:r>
            <a:r>
              <a:rPr lang="en-US" sz="2800" dirty="0" smtClean="0">
                <a:solidFill>
                  <a:srgbClr val="FF0000"/>
                </a:solidFill>
              </a:rPr>
              <a:t> (preferred route if one or two joints affected)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-Orally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-Intramuscularly or intravenously.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9345" y="821258"/>
            <a:ext cx="3257862" cy="426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00" y="193333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Alkaloid obtained from </a:t>
            </a:r>
            <a:r>
              <a:rPr lang="en-US" sz="2800" dirty="0" smtClean="0">
                <a:solidFill>
                  <a:srgbClr val="FF0000"/>
                </a:solidFill>
              </a:rPr>
              <a:t>autumn crocus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567" y="3382116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 algn="l">
              <a:defRPr/>
            </a:pPr>
            <a:r>
              <a:rPr lang="en-US" sz="2800" dirty="0">
                <a:solidFill>
                  <a:srgbClr val="FF0000"/>
                </a:solidFill>
              </a:rPr>
              <a:t>Minimal effect on uric </a:t>
            </a:r>
            <a:r>
              <a:rPr lang="en-US" sz="2800" dirty="0" smtClean="0">
                <a:solidFill>
                  <a:srgbClr val="FF0000"/>
                </a:solidFill>
              </a:rPr>
              <a:t>acid synthesis , excretion &amp; is not analgesic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s://robinkirbygattodotcom.files.wordpress.com/2014/01/1549575_720013181342553_62803538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603" y="1808449"/>
            <a:ext cx="5292204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684" y="199162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42" y="3004969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Binds to microtubules in neutrophils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5476" y="1625574"/>
            <a:ext cx="5021704" cy="45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8950" y="5690706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</a:rPr>
              <a:t>inflamosomes</a:t>
            </a:r>
            <a:r>
              <a:rPr lang="en-US" sz="2800" dirty="0" smtClean="0">
                <a:solidFill>
                  <a:srgbClr val="FF0000"/>
                </a:solidFill>
              </a:rPr>
              <a:t> &amp; IL-1 production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49" y="3864405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cell division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966" y="4676372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</a:rPr>
              <a:t>chemotactic</a:t>
            </a:r>
            <a:r>
              <a:rPr lang="en-US" sz="2800" dirty="0" smtClean="0">
                <a:solidFill>
                  <a:srgbClr val="FF0000"/>
                </a:solidFill>
              </a:rPr>
              <a:t> factors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523" y="1596452"/>
            <a:ext cx="5000625" cy="451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00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9015" y="3755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04" y="146696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129" y="2330118"/>
            <a:ext cx="94524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Administered orally, rapid absorption from the GI tract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565" y="3163285"/>
            <a:ext cx="839871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Reaches peak plasma levels within 2 hours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950" y="5330579"/>
            <a:ext cx="9743400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Use should be avoided in patients with a </a:t>
            </a:r>
            <a:r>
              <a:rPr lang="en-GB" sz="3200" dirty="0" err="1" smtClean="0">
                <a:solidFill>
                  <a:srgbClr val="002060"/>
                </a:solidFill>
              </a:rPr>
              <a:t>creatinine</a:t>
            </a:r>
            <a:r>
              <a:rPr lang="en-GB" sz="3200" dirty="0" smtClean="0">
                <a:solidFill>
                  <a:srgbClr val="002060"/>
                </a:solidFill>
              </a:rPr>
              <a:t> clearance of less than 50 </a:t>
            </a:r>
            <a:r>
              <a:rPr lang="en-GB" sz="3200" dirty="0" err="1" smtClean="0">
                <a:solidFill>
                  <a:srgbClr val="002060"/>
                </a:solidFill>
              </a:rPr>
              <a:t>mL</a:t>
            </a:r>
            <a:r>
              <a:rPr lang="en-GB" sz="3200" dirty="0" smtClean="0">
                <a:solidFill>
                  <a:srgbClr val="002060"/>
                </a:solidFill>
              </a:rPr>
              <a:t>/min.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405" y="4020153"/>
            <a:ext cx="9738975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srgbClr val="002060"/>
                </a:solidFill>
              </a:rPr>
              <a:t>Recycled in the bile and is excreted unchanged in the faeces or urine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colchicine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310960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Treatment of gout flares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9727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Prophylaxis of gout flares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842" y="4910854"/>
            <a:ext cx="50065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800" dirty="0" smtClean="0">
                <a:solidFill>
                  <a:srgbClr val="FF0000"/>
                </a:solidFill>
              </a:rPr>
              <a:t>   - Treatment of Mediterranean </a:t>
            </a:r>
          </a:p>
          <a:p>
            <a:pPr lvl="0"/>
            <a:r>
              <a:rPr lang="en-GB" sz="2800" dirty="0" smtClean="0">
                <a:solidFill>
                  <a:srgbClr val="FF0000"/>
                </a:solidFill>
              </a:rPr>
              <a:t>   </a:t>
            </a:r>
            <a:r>
              <a:rPr lang="en-GB" sz="2800" dirty="0" smtClean="0">
                <a:solidFill>
                  <a:srgbClr val="FF0000"/>
                </a:solidFill>
              </a:rPr>
              <a:t>   fever</a:t>
            </a:r>
            <a:endParaRPr lang="en-GB" sz="28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36105" y="2161082"/>
            <a:ext cx="6038903" cy="4194748"/>
            <a:chOff x="4876800" y="2351088"/>
            <a:chExt cx="4098925" cy="3598862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7413625" y="2573338"/>
              <a:ext cx="1562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Colchicine 0.6 mg </a:t>
              </a:r>
              <a:br>
                <a:rPr lang="en-US" sz="1200" b="1"/>
              </a:br>
              <a:r>
                <a:rPr lang="en-US" sz="1200" b="1"/>
                <a:t>twice daily (n=21)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413625" y="3027363"/>
              <a:ext cx="13033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Placebo (n=22)</a:t>
              </a: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7272338" y="2644775"/>
              <a:ext cx="149225" cy="14922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7272338" y="3098800"/>
              <a:ext cx="149225" cy="1492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5151438" y="2368550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2.0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151438" y="3068638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1.5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5151438" y="3765550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1.0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5151438" y="4462463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0.5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151438" y="5173663"/>
              <a:ext cx="461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/>
                <a:t>0.0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 rot="16200000">
              <a:off x="3479800" y="3748088"/>
              <a:ext cx="31321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Mean Number of Flares</a:t>
              </a:r>
              <a:r>
                <a:rPr lang="en-US" sz="1600" b="1" baseline="30000"/>
                <a:t>1</a:t>
              </a:r>
              <a:endParaRPr lang="en-US" sz="1600" b="1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5894388" y="5337175"/>
              <a:ext cx="1212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0–3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7343775" y="5337175"/>
              <a:ext cx="1212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3–6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8051800" y="3546475"/>
              <a:ext cx="430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baseline="30000"/>
                <a:t>†</a:t>
              </a:r>
              <a:endParaRPr lang="en-US" b="1"/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6597650" y="2354263"/>
              <a:ext cx="4143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/>
                <a:t>*</a:t>
              </a:r>
              <a:endParaRPr lang="en-US" sz="2400" b="1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910263" y="4556125"/>
              <a:ext cx="579437" cy="76676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7359650" y="5187950"/>
              <a:ext cx="579438" cy="13493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6523038" y="2670175"/>
              <a:ext cx="581025" cy="265271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7974013" y="3849688"/>
              <a:ext cx="581025" cy="14732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>
              <a:off x="5640388" y="2532063"/>
              <a:ext cx="0" cy="27844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>
              <a:off x="5635625" y="5322888"/>
              <a:ext cx="3187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5640388" y="2536825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9"/>
            <p:cNvSpPr>
              <a:spLocks noChangeShapeType="1"/>
            </p:cNvSpPr>
            <p:nvPr/>
          </p:nvSpPr>
          <p:spPr bwMode="auto">
            <a:xfrm>
              <a:off x="5640388" y="3225800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>
              <a:off x="5640388" y="3924300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5640388" y="4625975"/>
              <a:ext cx="936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862638" y="5645150"/>
              <a:ext cx="28114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Time Interval, Months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6761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647" y="22560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6" y="121213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Diarrhea (sometimes severe)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1925384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Nausea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Vomiting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448" y="3013384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Abdominal cramps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Dehydration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892" y="4131365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Bone marrow depression: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nadir at 7 days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297" y="5264337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Cardiac toxicity ,Arrhythmia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Vascular collapse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</a:rPr>
              <a:t>Hepatotoxicity</a:t>
            </a:r>
            <a:r>
              <a:rPr lang="en-US" sz="2800" dirty="0" smtClean="0">
                <a:solidFill>
                  <a:srgbClr val="FF0000"/>
                </a:solidFill>
              </a:rPr>
              <a:t> , Alopecia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5318" y="1616439"/>
            <a:ext cx="4505794" cy="41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19400" y="762000"/>
            <a:ext cx="36131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00400" y="1143000"/>
            <a:ext cx="3841750" cy="1981200"/>
            <a:chOff x="2797526" y="1338701"/>
            <a:chExt cx="3917900" cy="2945066"/>
          </a:xfrm>
        </p:grpSpPr>
        <p:sp>
          <p:nvSpPr>
            <p:cNvPr id="14" name="Rounded Rectangle 13"/>
            <p:cNvSpPr/>
            <p:nvPr/>
          </p:nvSpPr>
          <p:spPr>
            <a:xfrm>
              <a:off x="2797526" y="1480291"/>
              <a:ext cx="3917900" cy="2487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797526" y="1338701"/>
              <a:ext cx="3772193" cy="294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/>
                <a:t>Prevention of recurrent attack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69235" y="3107635"/>
            <a:ext cx="36893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>
            <a:off x="4876800" y="3505200"/>
            <a:ext cx="3733800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838200" y="3312826"/>
            <a:ext cx="3733800" cy="2266565"/>
            <a:chOff x="436438" y="1856729"/>
            <a:chExt cx="3999523" cy="3523347"/>
          </a:xfrm>
        </p:grpSpPr>
        <p:sp>
          <p:nvSpPr>
            <p:cNvPr id="19" name="Rounded Rectangle 18"/>
            <p:cNvSpPr/>
            <p:nvPr/>
          </p:nvSpPr>
          <p:spPr>
            <a:xfrm>
              <a:off x="681307" y="2114572"/>
              <a:ext cx="3754654" cy="3213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36438" y="1856729"/>
              <a:ext cx="3917900" cy="3523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Inhibition of uric acid synthesis </a:t>
              </a: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/>
                <a:t>-</a:t>
              </a:r>
              <a:r>
                <a:rPr lang="en-US" sz="2400" b="1" dirty="0" err="1" smtClean="0"/>
                <a:t>Allopurinol</a:t>
              </a: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/>
                <a:t>-</a:t>
              </a:r>
              <a:r>
                <a:rPr lang="en-US" sz="2400" b="1" dirty="0" err="1" smtClean="0"/>
                <a:t>Febuxostat</a:t>
              </a: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 smtClean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5181600" y="4191000"/>
            <a:ext cx="3962400" cy="1801813"/>
            <a:chOff x="5224983" y="3705971"/>
            <a:chExt cx="3917900" cy="2487866"/>
          </a:xfrm>
        </p:grpSpPr>
        <p:sp>
          <p:nvSpPr>
            <p:cNvPr id="22" name="Rounded Rectangle 21"/>
            <p:cNvSpPr/>
            <p:nvPr/>
          </p:nvSpPr>
          <p:spPr>
            <a:xfrm>
              <a:off x="5224983" y="3705971"/>
              <a:ext cx="3917900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 err="1"/>
                <a:t>Uricosuric</a:t>
              </a:r>
              <a:r>
                <a:rPr lang="en-US" sz="3000" b="1" dirty="0"/>
                <a:t> </a:t>
              </a:r>
              <a:r>
                <a:rPr lang="en-US" sz="3000" b="1" dirty="0" smtClean="0"/>
                <a:t>drugs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 smtClean="0"/>
                <a:t>-</a:t>
              </a:r>
              <a:r>
                <a:rPr lang="en-US" sz="3000" b="1" dirty="0" err="1" smtClean="0"/>
                <a:t>Probenacid</a:t>
              </a:r>
              <a:endParaRPr lang="en-US" sz="30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en-US" sz="3000" b="1" dirty="0" err="1" smtClean="0"/>
                <a:t>Sulfinpyrazone</a:t>
              </a:r>
              <a:endParaRPr lang="en-US" sz="3000" b="1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443802" y="3672591"/>
            <a:ext cx="2278505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9803568" y="4508292"/>
            <a:ext cx="2733206" cy="1517754"/>
            <a:chOff x="5402988" y="3681400"/>
            <a:chExt cx="3578315" cy="2487866"/>
          </a:xfrm>
        </p:grpSpPr>
        <p:sp>
          <p:nvSpPr>
            <p:cNvPr id="26" name="Rounded Rectangle 25"/>
            <p:cNvSpPr/>
            <p:nvPr/>
          </p:nvSpPr>
          <p:spPr>
            <a:xfrm>
              <a:off x="5402988" y="3681400"/>
              <a:ext cx="2761769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800" b="1" dirty="0" err="1" smtClean="0"/>
                <a:t>Mamalian</a:t>
              </a:r>
              <a:endParaRPr lang="en-US" sz="2800" b="1" dirty="0" smtClean="0"/>
            </a:p>
            <a:p>
              <a:pPr algn="ctr"/>
              <a:r>
                <a:rPr lang="en-US" sz="2800" b="1" dirty="0" err="1" smtClean="0"/>
                <a:t>Uricase</a:t>
              </a:r>
              <a:endParaRPr lang="en-US" sz="2800" b="1" dirty="0"/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</p:grpSp>
      <p:pic>
        <p:nvPicPr>
          <p:cNvPr id="28" name="Picture 6" descr="G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807" y="227351"/>
            <a:ext cx="3962400" cy="311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04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9874" y="600364"/>
            <a:ext cx="79552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Inhibitors of uric acid synthesis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5" y="205158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</a:rPr>
              <a:t>Inhibit </a:t>
            </a:r>
            <a:r>
              <a:rPr lang="en-TT" sz="3200" dirty="0" err="1" smtClean="0">
                <a:solidFill>
                  <a:srgbClr val="FF0000"/>
                </a:solidFill>
              </a:rPr>
              <a:t>xanthine</a:t>
            </a:r>
            <a:r>
              <a:rPr lang="en-TT" sz="3200" dirty="0" smtClean="0">
                <a:solidFill>
                  <a:srgbClr val="FF0000"/>
                </a:solidFill>
              </a:rPr>
              <a:t> </a:t>
            </a:r>
            <a:r>
              <a:rPr lang="en-TT" sz="3200" dirty="0" err="1" smtClean="0">
                <a:solidFill>
                  <a:srgbClr val="FF0000"/>
                </a:solidFill>
              </a:rPr>
              <a:t>oxidase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879" y="1723870"/>
            <a:ext cx="5696262" cy="482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1552" y="4035283"/>
            <a:ext cx="5070763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</a:rPr>
              <a:t>Allopurinol</a:t>
            </a:r>
            <a:r>
              <a:rPr lang="en-TT" sz="3200" dirty="0" smtClean="0">
                <a:solidFill>
                  <a:srgbClr val="FF0000"/>
                </a:solidFill>
              </a:rPr>
              <a:t> is metabolized by </a:t>
            </a:r>
            <a:r>
              <a:rPr lang="en-TT" sz="3200" dirty="0" err="1" smtClean="0">
                <a:solidFill>
                  <a:srgbClr val="FF0000"/>
                </a:solidFill>
              </a:rPr>
              <a:t>xanthine</a:t>
            </a:r>
            <a:r>
              <a:rPr lang="en-TT" sz="3200" dirty="0" smtClean="0">
                <a:solidFill>
                  <a:srgbClr val="FF0000"/>
                </a:solidFill>
              </a:rPr>
              <a:t> </a:t>
            </a:r>
            <a:r>
              <a:rPr lang="en-TT" sz="3200" dirty="0" err="1" smtClean="0">
                <a:solidFill>
                  <a:srgbClr val="FF0000"/>
                </a:solidFill>
              </a:rPr>
              <a:t>oxidase</a:t>
            </a:r>
            <a:r>
              <a:rPr lang="en-TT" sz="3200" dirty="0" smtClean="0">
                <a:solidFill>
                  <a:srgbClr val="FF0000"/>
                </a:solidFill>
              </a:rPr>
              <a:t> into </a:t>
            </a:r>
            <a:r>
              <a:rPr lang="en-TT" sz="3200" dirty="0" err="1" smtClean="0">
                <a:solidFill>
                  <a:srgbClr val="FF0000"/>
                </a:solidFill>
              </a:rPr>
              <a:t>alloxanthine</a:t>
            </a:r>
            <a:r>
              <a:rPr lang="en-TT" sz="3200" dirty="0" smtClean="0">
                <a:solidFill>
                  <a:srgbClr val="FF0000"/>
                </a:solidFill>
              </a:rPr>
              <a:t> which is </a:t>
            </a:r>
            <a:r>
              <a:rPr lang="en-TT" sz="3200" dirty="0" err="1" smtClean="0">
                <a:solidFill>
                  <a:srgbClr val="FF0000"/>
                </a:solidFill>
              </a:rPr>
              <a:t>pharmacologicaly</a:t>
            </a:r>
            <a:r>
              <a:rPr lang="en-TT" sz="3200" dirty="0" smtClean="0">
                <a:solidFill>
                  <a:srgbClr val="FF0000"/>
                </a:solidFill>
              </a:rPr>
              <a:t> active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091" y="3018450"/>
            <a:ext cx="549197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</a:rPr>
              <a:t>Include </a:t>
            </a:r>
            <a:r>
              <a:rPr lang="en-TT" sz="3200" dirty="0" err="1" smtClean="0">
                <a:solidFill>
                  <a:srgbClr val="FF0000"/>
                </a:solidFill>
              </a:rPr>
              <a:t>allopurinol</a:t>
            </a:r>
            <a:r>
              <a:rPr lang="en-TT" sz="3200" dirty="0" smtClean="0">
                <a:solidFill>
                  <a:srgbClr val="FF0000"/>
                </a:solidFill>
              </a:rPr>
              <a:t> &amp; </a:t>
            </a:r>
            <a:r>
              <a:rPr lang="en-TT" sz="3200" dirty="0" err="1" smtClean="0">
                <a:solidFill>
                  <a:srgbClr val="FF0000"/>
                </a:solidFill>
              </a:rPr>
              <a:t>febuxostat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8897" y="18063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041" y="113090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Absorption 70%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476" y="185914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Protein binding </a:t>
            </a:r>
            <a:r>
              <a:rPr lang="en-US" sz="2800" dirty="0" err="1" smtClean="0">
                <a:solidFill>
                  <a:srgbClr val="FF0000"/>
                </a:solidFill>
              </a:rPr>
              <a:t>negligble</a:t>
            </a:r>
            <a:r>
              <a:rPr lang="en-US" sz="2800" dirty="0" smtClean="0">
                <a:solidFill>
                  <a:srgbClr val="FF0000"/>
                </a:solidFill>
              </a:rPr>
              <a:t> ,5%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254" y="3350235"/>
            <a:ext cx="737167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is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elminated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unchaged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in urine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220" y="2663614"/>
            <a:ext cx="1153793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Hepatic metabolism, 70% converted to active metabolite(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97243" y="4002374"/>
            <a:ext cx="8675556" cy="2855626"/>
            <a:chOff x="381000" y="955532"/>
            <a:chExt cx="8675556" cy="2743343"/>
          </a:xfrm>
        </p:grpSpPr>
        <p:sp>
          <p:nvSpPr>
            <p:cNvPr id="16" name="Rectangle 15"/>
            <p:cNvSpPr/>
            <p:nvPr/>
          </p:nvSpPr>
          <p:spPr>
            <a:xfrm>
              <a:off x="381000" y="2047875"/>
              <a:ext cx="1447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938" y="2009775"/>
              <a:ext cx="1470025" cy="8588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87363" y="2254250"/>
              <a:ext cx="1295400" cy="4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657600" y="2214563"/>
              <a:ext cx="1317625" cy="4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b="1" dirty="0" err="1" smtClean="0">
                  <a:solidFill>
                    <a:schemeClr val="bg1"/>
                  </a:solidFill>
                  <a:latin typeface="Calibri" pitchFamily="34" charset="0"/>
                </a:rPr>
                <a:t>Oxypurinol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057400" y="2466975"/>
              <a:ext cx="1295400" cy="1857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2057400" y="1819275"/>
              <a:ext cx="1295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Xanthine </a:t>
              </a:r>
            </a:p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Oxidase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200000">
              <a:off x="5199063" y="3017838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20400000">
              <a:off x="5199063" y="1831975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229225" y="2457450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80044" y="956016"/>
              <a:ext cx="1836737" cy="741364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50063" y="2068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50063" y="2957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Dress Syndrome</a:t>
              </a:r>
              <a:endParaRPr lang="en-US" sz="12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7105285" y="955532"/>
              <a:ext cx="1951271" cy="88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1400" b="1" dirty="0" err="1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  <a:r>
                <a:rPr lang="en-US" altLang="en-US" sz="1400" b="1" dirty="0">
                  <a:solidFill>
                    <a:schemeClr val="bg1"/>
                  </a:solidFill>
                  <a:latin typeface="Calibri" pitchFamily="34" charset="0"/>
                </a:rPr>
                <a:t> Hypersensitivity Syndrome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7010400" y="2214563"/>
              <a:ext cx="15240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400" b="1" dirty="0">
                  <a:solidFill>
                    <a:schemeClr val="bg1"/>
                  </a:solidFill>
                  <a:latin typeface="Calibri" pitchFamily="34" charset="0"/>
                </a:rPr>
                <a:t>Toxic Epidermal </a:t>
              </a:r>
              <a:r>
                <a:rPr lang="en-US" altLang="en-US" sz="1400" b="1" dirty="0" err="1">
                  <a:solidFill>
                    <a:schemeClr val="bg1"/>
                  </a:solidFill>
                  <a:latin typeface="Calibri" pitchFamily="34" charset="0"/>
                </a:rPr>
                <a:t>Necrolysis</a:t>
              </a:r>
              <a:endParaRPr lang="en-US" altLang="en-US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3985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5" y="122712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012" y="2030314"/>
            <a:ext cx="685915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Describe drug and non drug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007" y="2722362"/>
            <a:ext cx="698906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Identify the mechanism of action of drugs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038" y="3804149"/>
            <a:ext cx="691411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Outline the stages of gout and the therapeutic objectives in each stage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547" y="5560497"/>
            <a:ext cx="69865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Study in detail the pharmacology of drugs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055" y="4888439"/>
            <a:ext cx="702903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Classify drugs used for treatment of gout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003" y="1966209"/>
            <a:ext cx="4397115" cy="444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25559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allopurinol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64" y="130207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109" y="2180216"/>
            <a:ext cx="618823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Management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of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536" y="5441791"/>
            <a:ext cx="92381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Management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associated with chemotherapy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961" y="6131695"/>
            <a:ext cx="804951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Prevention of recurrent calcium oxalate kidney stones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048" y="287890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Uric acid stones or nephropathy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466" y="4734661"/>
            <a:ext cx="883949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Severe </a:t>
            </a:r>
            <a:r>
              <a:rPr lang="en-US" sz="2800" dirty="0" err="1" smtClean="0">
                <a:solidFill>
                  <a:srgbClr val="FF0000"/>
                </a:solidFill>
              </a:rPr>
              <a:t>tophaceous</a:t>
            </a:r>
            <a:r>
              <a:rPr lang="en-US" sz="2800" dirty="0" smtClean="0">
                <a:solidFill>
                  <a:srgbClr val="FF0000"/>
                </a:solidFill>
              </a:rPr>
              <a:t> deposits (uric acid deposits in tissues)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544" y="3557598"/>
            <a:ext cx="547363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 is a drug of choice in patients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both gout &amp; ischemic heart disease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0585" y="1049624"/>
            <a:ext cx="5278646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995" y="39050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060" y="15806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Diarrhea, nausea, abnormal liver tests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85" y="265362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Acute attacks of gout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930" y="3336886"/>
            <a:ext cx="5126431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Fever, rash, toxic epidermal </a:t>
            </a:r>
            <a:r>
              <a:rPr lang="en-US" sz="2800" dirty="0" err="1" smtClean="0">
                <a:solidFill>
                  <a:srgbClr val="FF0000"/>
                </a:solidFill>
              </a:rPr>
              <a:t>necrolysis,hepatotoxicity</a:t>
            </a:r>
            <a:r>
              <a:rPr lang="en-US" sz="2800" dirty="0" smtClean="0">
                <a:solidFill>
                  <a:srgbClr val="FF0000"/>
                </a:solidFill>
              </a:rPr>
              <a:t>, marrow suppression, </a:t>
            </a:r>
            <a:r>
              <a:rPr lang="en-US" sz="2800" dirty="0" err="1" smtClean="0">
                <a:solidFill>
                  <a:srgbClr val="FF0000"/>
                </a:solidFill>
              </a:rPr>
              <a:t>vasculitis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348" y="4847246"/>
            <a:ext cx="5107013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DRESS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bg2"/>
                </a:solidFill>
              </a:rPr>
              <a:t>syndrome</a:t>
            </a:r>
          </a:p>
          <a:p>
            <a:pPr lvl="1"/>
            <a:r>
              <a:rPr lang="en-US" altLang="en-US" sz="2800" dirty="0" smtClean="0">
                <a:solidFill>
                  <a:srgbClr val="FF0000"/>
                </a:solidFill>
              </a:rPr>
              <a:t>D</a:t>
            </a:r>
            <a:r>
              <a:rPr lang="en-US" altLang="en-US" sz="2800" dirty="0" smtClean="0">
                <a:solidFill>
                  <a:schemeClr val="bg2"/>
                </a:solidFill>
              </a:rPr>
              <a:t>rug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R</a:t>
            </a:r>
            <a:r>
              <a:rPr lang="en-US" altLang="en-US" sz="2800" dirty="0" smtClean="0">
                <a:solidFill>
                  <a:schemeClr val="bg2"/>
                </a:solidFill>
              </a:rPr>
              <a:t>eaction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E</a:t>
            </a:r>
            <a:r>
              <a:rPr lang="en-US" altLang="en-US" sz="2800" dirty="0" err="1" smtClean="0">
                <a:solidFill>
                  <a:schemeClr val="bg2"/>
                </a:solidFill>
              </a:rPr>
              <a:t>osinophilia</a:t>
            </a:r>
            <a:r>
              <a:rPr lang="en-US" altLang="en-US" sz="2800" dirty="0" smtClean="0"/>
              <a:t>, </a:t>
            </a:r>
          </a:p>
          <a:p>
            <a:pPr lvl="1"/>
            <a:r>
              <a:rPr lang="en-US" altLang="en-US" sz="2800" dirty="0" smtClean="0">
                <a:solidFill>
                  <a:srgbClr val="FF0000"/>
                </a:solidFill>
              </a:rPr>
              <a:t>S</a:t>
            </a:r>
            <a:r>
              <a:rPr lang="en-US" altLang="en-US" sz="2800" dirty="0" smtClean="0">
                <a:solidFill>
                  <a:schemeClr val="bg2"/>
                </a:solidFill>
              </a:rPr>
              <a:t>ystemic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S</a:t>
            </a:r>
            <a:r>
              <a:rPr lang="en-US" altLang="en-US" sz="2800" dirty="0" smtClean="0">
                <a:solidFill>
                  <a:schemeClr val="bg2"/>
                </a:solidFill>
              </a:rPr>
              <a:t>ymptoms</a:t>
            </a:r>
          </a:p>
          <a:p>
            <a:r>
              <a:rPr lang="en-US" altLang="en-US" sz="2800" dirty="0" smtClean="0">
                <a:solidFill>
                  <a:schemeClr val="bg2"/>
                </a:solidFill>
              </a:rPr>
              <a:t>20% mortality rate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1174" y="1558977"/>
            <a:ext cx="6130977" cy="51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74" y="2065006"/>
            <a:ext cx="4284616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Inhibits metabolism of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Warfarin</a:t>
            </a:r>
            <a:r>
              <a:rPr lang="en-US" sz="3200" dirty="0" smtClean="0">
                <a:solidFill>
                  <a:srgbClr val="FF0000"/>
                </a:solidFill>
                <a:latin typeface="Cambria" pitchFamily="18" charset="0"/>
              </a:rPr>
              <a:t> &amp; </a:t>
            </a:r>
            <a:r>
              <a:rPr lang="en-US" sz="3200" dirty="0" err="1" smtClean="0">
                <a:solidFill>
                  <a:srgbClr val="FF0000"/>
                </a:solidFill>
                <a:latin typeface="Cambria" pitchFamily="18" charset="0"/>
              </a:rPr>
              <a:t>dicumarol</a:t>
            </a:r>
            <a:endParaRPr lang="en-US" sz="3200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73" y="3612991"/>
            <a:ext cx="4366357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Reduce the metabolism of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6-mercaptopurine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and </a:t>
            </a:r>
            <a:r>
              <a:rPr lang="en-US" sz="2800" b="1" dirty="0" err="1" smtClean="0">
                <a:solidFill>
                  <a:srgbClr val="FF0000"/>
                </a:solidFill>
                <a:latin typeface="Cambria" pitchFamily="18" charset="0"/>
              </a:rPr>
              <a:t>azathioprine</a:t>
            </a:r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990" y="5510460"/>
            <a:ext cx="442189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With </a:t>
            </a:r>
            <a:r>
              <a:rPr lang="en-US" sz="2800" dirty="0" err="1" smtClean="0">
                <a:solidFill>
                  <a:srgbClr val="FF0000"/>
                </a:solidFill>
                <a:latin typeface="Cambria" pitchFamily="18" charset="0"/>
              </a:rPr>
              <a:t>ampicillin</a:t>
            </a:r>
            <a:r>
              <a:rPr lang="en-US" sz="2800" dirty="0" smtClean="0">
                <a:solidFill>
                  <a:srgbClr val="FF0000"/>
                </a:solidFill>
                <a:latin typeface="Cambria" pitchFamily="18" charset="0"/>
              </a:rPr>
              <a:t> : Increases frequency of skin rash</a:t>
            </a:r>
            <a:endParaRPr lang="en-US" sz="28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6675" y="2023672"/>
            <a:ext cx="6865496" cy="451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52" y="2081567"/>
            <a:ext cx="602412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Oral specific </a:t>
            </a:r>
            <a:r>
              <a:rPr lang="en-US" sz="2800" dirty="0" err="1" smtClean="0">
                <a:solidFill>
                  <a:srgbClr val="FF0000"/>
                </a:solidFill>
              </a:rPr>
              <a:t>xanthine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oxidase</a:t>
            </a:r>
            <a:r>
              <a:rPr lang="en-US" sz="2800" dirty="0" smtClean="0">
                <a:solidFill>
                  <a:srgbClr val="FF0000"/>
                </a:solidFill>
              </a:rPr>
              <a:t> inhibitor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79" y="2944715"/>
            <a:ext cx="610964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Indicated for the chronic management of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in patients with gout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604" y="421259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Chemically distinct from </a:t>
            </a:r>
            <a:r>
              <a:rPr lang="en-US" sz="2800" dirty="0" err="1" smtClean="0">
                <a:solidFill>
                  <a:srgbClr val="FF0000"/>
                </a:solidFill>
              </a:rPr>
              <a:t>allopurinol</a:t>
            </a:r>
            <a:r>
              <a:rPr lang="en-US" sz="2800" dirty="0" smtClean="0">
                <a:solidFill>
                  <a:srgbClr val="FF0000"/>
                </a:solidFill>
              </a:rPr>
              <a:t> (non </a:t>
            </a:r>
            <a:r>
              <a:rPr lang="en-US" sz="2800" dirty="0" err="1" smtClean="0">
                <a:solidFill>
                  <a:srgbClr val="FF0000"/>
                </a:solidFill>
              </a:rPr>
              <a:t>purine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5435511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be used in patients with renal disease</a:t>
            </a:r>
          </a:p>
        </p:txBody>
      </p:sp>
      <p:pic>
        <p:nvPicPr>
          <p:cNvPr id="15364" name="Picture 4" descr="http://img.medscape.com/slide/migrated/editorial/cmecircle/2007/7366/images/sundy/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603" y="2068643"/>
            <a:ext cx="5276537" cy="4302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29210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Metabolized in liver , mainly conjugated to </a:t>
            </a:r>
            <a:r>
              <a:rPr lang="en-US" sz="2800" dirty="0" err="1" smtClean="0">
                <a:solidFill>
                  <a:srgbClr val="FF0000"/>
                </a:solidFill>
              </a:rPr>
              <a:t>glucouronic</a:t>
            </a:r>
            <a:r>
              <a:rPr lang="en-US" sz="2800" dirty="0" smtClean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070" y="406897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to patients who do not tolerate </a:t>
            </a:r>
            <a:r>
              <a:rPr lang="en-US" sz="2800" dirty="0" err="1" smtClean="0">
                <a:solidFill>
                  <a:srgbClr val="FF0000"/>
                </a:solidFill>
              </a:rPr>
              <a:t>allopurinol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505" y="5201948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99% protein bound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902" y="600513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t½ 8hours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387" y="139687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14" y="2162228"/>
            <a:ext cx="70111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orally once daily, well absorbed(85%)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5362" name="Picture 2" descr="http://rheuminfo.com/wp-content/uploads/2012/01/Gout-Sink-2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6184" y="2871241"/>
            <a:ext cx="6187553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962" y="127492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37" y="2321408"/>
            <a:ext cx="593418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 number of gout attacks during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first few months of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962" y="355931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 level of liver enzymes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357" y="42875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Nausea, Diarrhea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209" y="508688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189" y="58639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Numbness of arm or leg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330" y="183138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Febuxostat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603" y="1963710"/>
            <a:ext cx="5262018" cy="464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270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00" y="106330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Mechanism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774" y="1803534"/>
            <a:ext cx="622091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>
                <a:solidFill>
                  <a:srgbClr val="FF0000"/>
                </a:solidFill>
              </a:rPr>
              <a:t>locks tubular </a:t>
            </a:r>
            <a:r>
              <a:rPr lang="en-US" sz="2800" dirty="0" err="1" smtClean="0">
                <a:solidFill>
                  <a:srgbClr val="FF0000"/>
                </a:solidFill>
              </a:rPr>
              <a:t>reabsorption</a:t>
            </a:r>
            <a:r>
              <a:rPr lang="en-US" sz="2800" dirty="0" smtClean="0">
                <a:solidFill>
                  <a:srgbClr val="FF0000"/>
                </a:solidFill>
              </a:rPr>
              <a:t> of uric acid &amp;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enhances urine uric acid excretion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250" y="295642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Probenecid</a:t>
            </a:r>
            <a:r>
              <a:rPr lang="en-US" sz="2800" dirty="0" smtClean="0">
                <a:solidFill>
                  <a:srgbClr val="FF0000"/>
                </a:solidFill>
              </a:rPr>
              <a:t> inhibits </a:t>
            </a:r>
            <a:r>
              <a:rPr lang="en-US" sz="2800" dirty="0" err="1" smtClean="0">
                <a:solidFill>
                  <a:srgbClr val="FF0000"/>
                </a:solidFill>
              </a:rPr>
              <a:t>Urate</a:t>
            </a:r>
            <a:r>
              <a:rPr lang="en-US" sz="2800" dirty="0" smtClean="0">
                <a:solidFill>
                  <a:srgbClr val="FF0000"/>
                </a:solidFill>
              </a:rPr>
              <a:t> Transporters (URAT) in the apical membrane of the proximal tubule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89" y="454445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 also inhibits organic acid transporter(OAT)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→↑plasma concentration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penicilin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20" y="6093986"/>
            <a:ext cx="539118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Sulfinpyrazol</a:t>
            </a:r>
            <a:r>
              <a:rPr lang="en-US" sz="2800" dirty="0" smtClean="0">
                <a:solidFill>
                  <a:srgbClr val="FF0000"/>
                </a:solidFill>
              </a:rPr>
              <a:t> inhibits URAT1 &amp; OAT4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0565" y="1416087"/>
            <a:ext cx="5221574" cy="46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tmedweb.tulane.edu/pharmwiki/lib/exe/fetch.php/probenecid.png?w=600&amp;tok=7307a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515" y="1469035"/>
            <a:ext cx="5101651" cy="4616971"/>
          </a:xfrm>
          <a:prstGeom prst="rect">
            <a:avLst/>
          </a:prstGeom>
          <a:noFill/>
        </p:spPr>
      </p:pic>
      <p:pic>
        <p:nvPicPr>
          <p:cNvPr id="15" name="Picture 4" descr="http://www.nature.com/nrrheum/journal/v10/n5/images_article/nrrheum.2014.32-f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0544" y="1424067"/>
            <a:ext cx="5171607" cy="4751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5991" y="306463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Probenecid</a:t>
            </a:r>
            <a:r>
              <a:rPr lang="en-US" sz="2800" dirty="0" smtClean="0">
                <a:solidFill>
                  <a:srgbClr val="FF0000"/>
                </a:solidFill>
              </a:rPr>
              <a:t> moderately effective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427" y="382285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Increases risk of </a:t>
            </a:r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862" y="4581070"/>
            <a:ext cx="601084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Not used in patients with renal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307" y="5324297"/>
            <a:ext cx="60963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Some drugs reduce efficacy (e.g. aspirin)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357" y="1785973"/>
            <a:ext cx="5070763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Control </a:t>
            </a:r>
            <a:r>
              <a:rPr lang="en-US" sz="2800" dirty="0" err="1" smtClean="0">
                <a:solidFill>
                  <a:srgbClr val="FF0000"/>
                </a:solidFill>
              </a:rPr>
              <a:t>hyperuricemia</a:t>
            </a:r>
            <a:r>
              <a:rPr lang="en-US" sz="2800" dirty="0" smtClean="0">
                <a:solidFill>
                  <a:srgbClr val="FF0000"/>
                </a:solidFill>
              </a:rPr>
              <a:t> and prevent tophus formation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280" y="4654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0585" y="1618008"/>
            <a:ext cx="5276536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0" y="321453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Exacerbation of acute attack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6" y="404770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Risk of uric acid stone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833" y="488087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GIT upset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238" y="571404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Allergic rash</a:t>
            </a:r>
          </a:p>
        </p:txBody>
      </p:sp>
      <p:pic>
        <p:nvPicPr>
          <p:cNvPr id="8" name="Picture 8" descr="G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5908" y="1978702"/>
            <a:ext cx="5681272" cy="44820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8491" y="2131859"/>
            <a:ext cx="275932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probenecid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Contra-indications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7" y="2081566"/>
            <a:ext cx="436021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History of </a:t>
            </a:r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2974695"/>
            <a:ext cx="438577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Recent acute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852833"/>
            <a:ext cx="435136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Existing renal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872" y="4700991"/>
            <a:ext cx="437692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Less effective in elderly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patients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626" y="1678586"/>
            <a:ext cx="6865495" cy="491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2787" y="1158615"/>
            <a:ext cx="834140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58701" y="375511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302" y="426438"/>
            <a:ext cx="1222478" cy="114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1912" y="383227"/>
            <a:ext cx="198734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What is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51801"/>
            <a:ext cx="240014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09330"/>
            <a:ext cx="22263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Tofi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98509"/>
            <a:ext cx="2445026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gout?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61 -0.01087 C 0.08089 -0.01619 0.08858 0.00277 0.10043 0.00948 C 0.10538 0.01295 0.11072 0.01341 0.1158 0.0148 C 0.12974 0.03052 0.1429 0.03838 0.15775 0.04855 C 0.16934 0.05688 0.17898 0.07006 0.19096 0.07723 C 0.19604 0.08347 0.20073 0.08717 0.20607 0.09249 C 0.21741 0.11561 0.21167 0.11075 0.22131 0.11561 C 0.23382 0.1348 0.24919 0.14058 0.26469 0.14428 C 0.26886 0.14682 0.2729 0.15029 0.27745 0.15191 C 0.28579 0.15491 0.30286 0.15723 0.30286 0.15746 C 0.31575 0.16254 0.33451 0.16694 0.3474 0.17757 C 0.37241 0.19884 0.39508 0.22405 0.42243 0.22936 C 0.45838 0.24555 0.49824 0.24046 0.53446 0.24208 C 0.54449 0.24624 0.55491 0.24832 0.56507 0.25272 C 0.57184 0.25549 0.57835 0.2622 0.58539 0.2652 C 0.59698 0.27052 0.6117 0.27353 0.62355 0.27584 C 0.63293 0.28162 0.64205 0.28578 0.65156 0.28879 C 0.65586 0.29156 0.65977 0.29434 0.66419 0.29618 C 0.66927 0.31145 0.67748 0.31723 0.68595 0.32231 C 0.68842 0.32393 0.69103 0.32601 0.69363 0.32763 C 0.69481 0.32855 0.69741 0.33017 0.69741 0.3304 C 0.70158 0.33572 0.70275 0.34197 0.70757 0.34566 C 0.71161 0.35376 0.71578 0.3563 0.7189 0.36647 C 0.72008 0.36023 0.71982 0.35538 0.72398 0.35607 C 0.72659 0.35653 0.7318 0.36092 0.7318 0.36139 C 0.75785 0.35815 0.74769 0.35838 0.76241 0.35838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 -0.00023 C 0.074 0.00116 0.07556 0.00301 0.07725 0.00417 C 0.07882 0.00533 0.08064 0.00509 0.0822 0.00625 C 0.09588 0.01713 0.08168 0.01019 0.09328 0.01505 C 0.10227 0.02593 0.11347 0.02847 0.12402 0.03033 C 0.13536 0.03426 0.14617 0.04398 0.15724 0.05 C 0.16076 0.05417 0.16141 0.05394 0.16337 0.06088 C 0.16389 0.06296 0.16363 0.06597 0.16454 0.06759 C 0.16545 0.06921 0.16701 0.06898 0.16832 0.06968 C 0.1691 0.07176 0.17014 0.07384 0.17079 0.07616 C 0.17131 0.07824 0.17131 0.08079 0.17196 0.08287 C 0.1734 0.0875 0.17691 0.09584 0.17691 0.09607 C 0.17965 0.12153 0.18121 0.13542 0.18916 0.15695 C 0.19007 0.16273 0.19033 0.16875 0.19164 0.17431 C 0.19333 0.18171 0.19593 0.18889 0.19776 0.1963 C 0.20023 0.20648 0.20128 0.2169 0.20401 0.22685 C 0.20675 0.24769 0.21066 0.26875 0.21626 0.28796 C 0.21912 0.30949 0.22681 0.32546 0.23228 0.34468 C 0.23463 0.36273 0.23124 0.34421 0.2384 0.36204 C 0.23919 0.36389 0.23893 0.36667 0.23958 0.36875 C 0.24244 0.37755 0.24948 0.38796 0.25443 0.39283 C 0.25599 0.39445 0.25782 0.39537 0.25938 0.39699 C 0.26185 0.39977 0.26667 0.40579 0.26667 0.40602 C 0.26928 0.41968 0.27006 0.4338 0.2728 0.44746 C 0.27371 0.45185 0.27306 0.4581 0.27527 0.46042 C 0.27749 0.46273 0.28022 0.46158 0.2827 0.46273 C 0.28517 0.46389 0.29012 0.46713 0.29012 0.46736 C 0.29312 0.47523 0.29455 0.4757 0.29989 0.4757 " pathEditMode="relative" rAng="0" ptsTypes="fffffffffff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66 0.0176 C 0.10944 0.01852 0.11347 0.01852 0.11712 0.02061 C 0.12064 0.02246 0.12338 0.02732 0.12689 0.02917 C 0.12793 0.03125 0.12885 0.0338 0.13015 0.03519 C 0.13158 0.03681 0.13367 0.03612 0.13497 0.03797 C 0.13653 0.04028 0.13692 0.04399 0.13823 0.04676 C 0.15125 0.07431 0.15868 0.09908 0.16767 0.13079 C 0.16962 0.13774 0.17171 0.14468 0.17418 0.15093 C 0.18369 0.175 0.17483 0.14537 0.18239 0.16852 C 0.18356 0.17223 0.18474 0.17616 0.18565 0.1801 C 0.1863 0.18287 0.18643 0.18612 0.18721 0.18866 C 0.19086 0.20047 0.19594 0.21204 0.20024 0.22338 C 0.20115 0.22593 0.20363 0.225 0.20519 0.22639 C 0.20688 0.22801 0.20845 0.23033 0.21001 0.23218 C 0.21209 0.24306 0.21639 0.275 0.21991 0.28426 C 0.22212 0.29005 0.22642 0.30186 0.22642 0.30186 C 0.22981 0.32662 0.23111 0.35186 0.23294 0.37709 C 0.23346 0.38473 0.2345 0.40024 0.2345 0.40024 C 0.23398 0.44074 0.23502 0.48149 0.23294 0.52199 C 0.23281 0.525 0.22877 0.52223 0.22799 0.525 C 0.22564 0.53357 0.23268 0.53542 0.2345 0.53658 C 0.23541 0.54121 0.23698 0.55116 0.23945 0.55394 C 0.24232 0.55718 0.24597 0.55787 0.24922 0.55973 C 0.25079 0.56065 0.25404 0.5625 0.25404 0.5625 C 0.2672 0.55926 0.2616 0.55973 0.27046 0.55973 " pathEditMode="relative" ptsTypes="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66" y="203659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sulfinpyrazone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971" y="316956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r>
              <a:rPr lang="en-US" sz="2800" dirty="0" smtClean="0">
                <a:solidFill>
                  <a:srgbClr val="FF0000"/>
                </a:solidFill>
              </a:rPr>
              <a:t> can aggravate peptic ulcer disease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407" y="431752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Aspirin reduces efficacy of </a:t>
            </a:r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54843" y="5555431"/>
            <a:ext cx="532130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Sulfinpyrazone</a:t>
            </a:r>
            <a:r>
              <a:rPr lang="en-US" sz="2800" dirty="0" smtClean="0">
                <a:solidFill>
                  <a:srgbClr val="FF0000"/>
                </a:solidFill>
              </a:rPr>
              <a:t> enhance the action of certain </a:t>
            </a:r>
            <a:r>
              <a:rPr lang="en-US" sz="2800" dirty="0" err="1" smtClean="0">
                <a:solidFill>
                  <a:srgbClr val="FF0000"/>
                </a:solidFill>
              </a:rPr>
              <a:t>antidiabetic</a:t>
            </a:r>
            <a:r>
              <a:rPr lang="en-US" sz="2800" dirty="0" smtClean="0">
                <a:solidFill>
                  <a:srgbClr val="FF0000"/>
                </a:solidFill>
              </a:rPr>
              <a:t> drugs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928" y="2547858"/>
            <a:ext cx="5681271" cy="388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600364"/>
            <a:ext cx="736745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Recombinant mammalian </a:t>
            </a:r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uricase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17" y="1741289"/>
            <a:ext cx="318413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Pegloticase</a:t>
            </a:r>
            <a:endParaRPr lang="en-US" sz="32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564" y="2669111"/>
            <a:ext cx="5114935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uric acid specific enzyme which is a recombinant </a:t>
            </a:r>
            <a:r>
              <a:rPr lang="en-US" sz="2800" dirty="0" smtClean="0">
                <a:solidFill>
                  <a:srgbClr val="FF0000"/>
                </a:solidFill>
              </a:rPr>
              <a:t>modified </a:t>
            </a:r>
            <a:r>
              <a:rPr lang="en-US" sz="2800" dirty="0" smtClean="0">
                <a:solidFill>
                  <a:srgbClr val="FF0000"/>
                </a:solidFill>
              </a:rPr>
              <a:t>mammalian </a:t>
            </a:r>
            <a:r>
              <a:rPr lang="en-US" sz="2800" dirty="0" err="1" smtClean="0">
                <a:solidFill>
                  <a:srgbClr val="FF0000"/>
                </a:solidFill>
              </a:rPr>
              <a:t>uricase</a:t>
            </a:r>
            <a:r>
              <a:rPr lang="en-US" sz="2800" dirty="0" smtClean="0">
                <a:solidFill>
                  <a:srgbClr val="FF0000"/>
                </a:solidFill>
              </a:rPr>
              <a:t> enzyme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070" y="468371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Converts uric acid to </a:t>
            </a:r>
            <a:r>
              <a:rPr lang="en-US" sz="2800" dirty="0" err="1" smtClean="0">
                <a:solidFill>
                  <a:srgbClr val="FF0000"/>
                </a:solidFill>
              </a:rPr>
              <a:t>allantoin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269" y="5447909"/>
            <a:ext cx="499929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Given I.V.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 peak decline in uric 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acid level within 24-72 hours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1214" y="1933731"/>
            <a:ext cx="6184440" cy="452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9093" y="40549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pegloticase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142" y="1377671"/>
            <a:ext cx="780367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Used for the treatment of chronic gout in adult patients refractory to conventional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493" y="2541693"/>
            <a:ext cx="3915724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994" y="3362655"/>
            <a:ext cx="393121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Infusion reactions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416" y="4043350"/>
            <a:ext cx="392379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Anaphylaxis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436" y="6043823"/>
            <a:ext cx="396776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58" y="5406671"/>
            <a:ext cx="397703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Arthralgia</a:t>
            </a:r>
            <a:r>
              <a:rPr lang="en-US" sz="2800" dirty="0" smtClean="0">
                <a:solidFill>
                  <a:srgbClr val="FF0000"/>
                </a:solidFill>
              </a:rPr>
              <a:t>, muscle spasm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442" y="4712913"/>
            <a:ext cx="396176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Gout flare</a:t>
            </a:r>
          </a:p>
        </p:txBody>
      </p:sp>
      <p:pic>
        <p:nvPicPr>
          <p:cNvPr id="3074" name="Picture 2" descr="Bunbury, Henry William: &lt;em&gt;Origin of the Gout&lt;/em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941" y="2533338"/>
            <a:ext cx="7290830" cy="4006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17649" y="622655"/>
            <a:ext cx="7044394" cy="2461925"/>
            <a:chOff x="1444625" y="1981200"/>
            <a:chExt cx="7324725" cy="396240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581400" y="3962400"/>
              <a:ext cx="3048000" cy="1981200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5E4700"/>
                </a:gs>
              </a:gsLst>
              <a:path path="shape">
                <a:fillToRect l="50000" t="50000" r="50000" b="50000"/>
              </a:path>
            </a:gradFill>
            <a:ln w="381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 rot="20700000">
              <a:off x="1444625" y="1981200"/>
              <a:ext cx="7324725" cy="2030413"/>
              <a:chOff x="906" y="1248"/>
              <a:chExt cx="4614" cy="1279"/>
            </a:xfrm>
          </p:grpSpPr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912" y="2208"/>
                <a:ext cx="4608" cy="288"/>
              </a:xfrm>
              <a:prstGeom prst="rect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912" y="1248"/>
                <a:ext cx="4608" cy="960"/>
                <a:chOff x="912" y="1248"/>
                <a:chExt cx="4608" cy="960"/>
              </a:xfrm>
            </p:grpSpPr>
            <p:sp>
              <p:nvSpPr>
                <p:cNvPr id="18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1248"/>
                  <a:ext cx="1727" cy="960"/>
                </a:xfrm>
                <a:prstGeom prst="rect">
                  <a:avLst/>
                </a:prstGeom>
                <a:solidFill>
                  <a:srgbClr val="008080"/>
                </a:solidFill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12" y="1248"/>
                  <a:ext cx="1727" cy="879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Franklin Gothic Book" pitchFamily="34" charset="0"/>
                    </a:rPr>
                    <a:t>Over production</a:t>
                  </a:r>
                </a:p>
              </p:txBody>
            </p:sp>
            <p:grpSp>
              <p:nvGrpSpPr>
                <p:cNvPr id="20" name="Group 19"/>
                <p:cNvGrpSpPr>
                  <a:grpSpLocks/>
                </p:cNvGrpSpPr>
                <p:nvPr/>
              </p:nvGrpSpPr>
              <p:grpSpPr bwMode="auto">
                <a:xfrm>
                  <a:off x="3793" y="1776"/>
                  <a:ext cx="1727" cy="432"/>
                  <a:chOff x="4080" y="2510"/>
                  <a:chExt cx="1727" cy="432"/>
                </a:xfrm>
              </p:grpSpPr>
              <p:sp>
                <p:nvSpPr>
                  <p:cNvPr id="2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510"/>
                    <a:ext cx="1727" cy="432"/>
                  </a:xfrm>
                  <a:prstGeom prst="rect">
                    <a:avLst/>
                  </a:prstGeom>
                  <a:solidFill>
                    <a:srgbClr val="008080"/>
                  </a:solidFill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80" y="2544"/>
                    <a:ext cx="1727" cy="365"/>
                  </a:xfrm>
                  <a:prstGeom prst="rect">
                    <a:avLst/>
                  </a:prstGeom>
                  <a:noFill/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Franklin Gothic Book" pitchFamily="34" charset="0"/>
                      </a:rPr>
                      <a:t>Under excretion</a:t>
                    </a:r>
                  </a:p>
                </p:txBody>
              </p:sp>
            </p:grpSp>
          </p:grp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906" y="2239"/>
                <a:ext cx="4608" cy="288"/>
              </a:xfrm>
              <a:prstGeom prst="rect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path path="shape">
                  <a:fillToRect l="50000" t="50000" r="50000" b="50000"/>
                </a:path>
              </a:gra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48" y="3218459"/>
            <a:ext cx="8343900" cy="3448050"/>
          </a:xfrm>
          <a:prstGeom prst="rect">
            <a:avLst/>
          </a:prstGeom>
        </p:spPr>
      </p:pic>
      <p:sp>
        <p:nvSpPr>
          <p:cNvPr id="3" name="Right Arrow Callout 2"/>
          <p:cNvSpPr/>
          <p:nvPr/>
        </p:nvSpPr>
        <p:spPr>
          <a:xfrm>
            <a:off x="200175" y="241810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err="1" smtClean="0">
                <a:solidFill>
                  <a:srgbClr val="FF0000"/>
                </a:solidFill>
              </a:rPr>
              <a:t>Uricosuric</a:t>
            </a:r>
            <a:r>
              <a:rPr lang="en-TT" sz="2400" dirty="0" smtClean="0">
                <a:solidFill>
                  <a:srgbClr val="FF0000"/>
                </a:solidFill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ight Arrow Callout 22"/>
          <p:cNvSpPr/>
          <p:nvPr/>
        </p:nvSpPr>
        <p:spPr>
          <a:xfrm>
            <a:off x="232392" y="175049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err="1" smtClean="0">
                <a:solidFill>
                  <a:srgbClr val="FF0000"/>
                </a:solidFill>
              </a:rPr>
              <a:t>Uricostatic</a:t>
            </a:r>
            <a:r>
              <a:rPr lang="en-TT" sz="2400" dirty="0" smtClean="0">
                <a:solidFill>
                  <a:srgbClr val="FF0000"/>
                </a:solidFill>
              </a:rPr>
              <a:t>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0" y="225432"/>
            <a:ext cx="3233739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Anti-inflammatory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Right Arrow Callout 24"/>
          <p:cNvSpPr/>
          <p:nvPr/>
        </p:nvSpPr>
        <p:spPr>
          <a:xfrm>
            <a:off x="256154" y="218632"/>
            <a:ext cx="2456610" cy="628745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Colchicine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0" y="0"/>
            <a:ext cx="4882974" cy="1543987"/>
          </a:xfrm>
          <a:prstGeom prst="rightArrowCallou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sz="2400" dirty="0" smtClean="0">
                <a:solidFill>
                  <a:srgbClr val="FF0000"/>
                </a:solidFill>
              </a:rPr>
              <a:t>  </a:t>
            </a:r>
            <a:r>
              <a:rPr lang="en-TT" sz="3600" b="1" dirty="0" err="1" smtClean="0">
                <a:solidFill>
                  <a:srgbClr val="FF0000"/>
                </a:solidFill>
              </a:rPr>
              <a:t>Pathophsiology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7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14 0.01087 C 0.11658 0.06428 0.21115 0.11792 0.24971 0.139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9 -0.03722 C 0.33138 -0.03005 0.55491 -0.02265 0.64427 -0.019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2616 C 0.17053 0.24352 0.33455 0.46088 0.39773 0.54143 C 0.46092 0.62222 0.42314 0.56643 0.38536 0.51111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3 0.11274 C 0.24583 0.40278 0.46887 0.69283 0.5568 0.80695 C 0.64448 0.9213 0.59758 0.85949 0.55055 0.79815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1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365" y="5589264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Colchicine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42" y="5579270"/>
            <a:ext cx="296113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Tubulin</a:t>
            </a:r>
            <a:r>
              <a:rPr lang="en-TT" sz="2800" dirty="0" smtClean="0">
                <a:solidFill>
                  <a:srgbClr val="FF0000"/>
                </a:solidFill>
              </a:rPr>
              <a:t> inhibitors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1890" y="4547447"/>
            <a:ext cx="26438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</a:rPr>
              <a:t>NSAIDs, Steroids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245" y="4537455"/>
            <a:ext cx="30285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rgbClr val="FF0000"/>
                </a:solidFill>
              </a:rPr>
              <a:t>Anti- inflammatory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4" y="1691822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Uricostatic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933" y="2983473"/>
            <a:ext cx="242398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Probenecid</a:t>
            </a:r>
            <a:r>
              <a:rPr lang="en-TT" sz="2800" dirty="0" smtClean="0">
                <a:solidFill>
                  <a:srgbClr val="FF0000"/>
                </a:solidFill>
              </a:rPr>
              <a:t> , </a:t>
            </a:r>
          </a:p>
          <a:p>
            <a:r>
              <a:rPr lang="en-TT" sz="2800" dirty="0" err="1" smtClean="0">
                <a:solidFill>
                  <a:srgbClr val="FF0000"/>
                </a:solidFill>
              </a:rPr>
              <a:t>Sulfinpyrazone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833" y="2985973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Uricosuric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1928" y="1714307"/>
            <a:ext cx="226908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 smtClean="0">
                <a:solidFill>
                  <a:srgbClr val="FF0000"/>
                </a:solidFill>
              </a:rPr>
              <a:t>Allopurinol</a:t>
            </a:r>
            <a:r>
              <a:rPr lang="en-TT" sz="2800" dirty="0" smtClean="0">
                <a:solidFill>
                  <a:srgbClr val="FF0000"/>
                </a:solidFill>
              </a:rPr>
              <a:t> , </a:t>
            </a:r>
          </a:p>
          <a:p>
            <a:r>
              <a:rPr lang="en-TT" sz="2800" dirty="0" err="1" smtClean="0">
                <a:solidFill>
                  <a:srgbClr val="FF0000"/>
                </a:solidFill>
              </a:rPr>
              <a:t>Febuxostat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0190" y="1573968"/>
            <a:ext cx="4257207" cy="479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69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Stages of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049" y="4835902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Treat or not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to treat?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8849" y="4868615"/>
            <a:ext cx="1736155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Prevent recurrent attacks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8166" y="4870880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Terminate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 attack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44469" y="4795897"/>
            <a:ext cx="3232672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-Prevent complications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-Lower serum uric acid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74" y="1735206"/>
            <a:ext cx="278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9107" y="1715455"/>
            <a:ext cx="2828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1787" y="1678906"/>
            <a:ext cx="28384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6905" y="1693195"/>
            <a:ext cx="2895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7819" y="1757093"/>
            <a:ext cx="6391275" cy="3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114" y="225610"/>
            <a:ext cx="321153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Straight Connector 3"/>
          <p:cNvSpPr/>
          <p:nvPr/>
        </p:nvSpPr>
        <p:spPr>
          <a:xfrm>
            <a:off x="6625753" y="3056369"/>
            <a:ext cx="939180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1219"/>
                </a:lnTo>
                <a:lnTo>
                  <a:pt x="939180" y="221219"/>
                </a:lnTo>
                <a:lnTo>
                  <a:pt x="93918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traight Connector 4"/>
          <p:cNvSpPr/>
          <p:nvPr/>
        </p:nvSpPr>
        <p:spPr>
          <a:xfrm>
            <a:off x="4333280" y="3056369"/>
            <a:ext cx="2292473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92473" y="0"/>
                </a:moveTo>
                <a:lnTo>
                  <a:pt x="2292473" y="221219"/>
                </a:lnTo>
                <a:lnTo>
                  <a:pt x="0" y="221219"/>
                </a:lnTo>
                <a:lnTo>
                  <a:pt x="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303713" y="1287437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oup 36"/>
          <p:cNvGrpSpPr/>
          <p:nvPr/>
        </p:nvGrpSpPr>
        <p:grpSpPr>
          <a:xfrm>
            <a:off x="5597500" y="1570741"/>
            <a:ext cx="2841962" cy="1764726"/>
            <a:chOff x="3265586" y="498163"/>
            <a:chExt cx="2841962" cy="1764726"/>
          </a:xfrm>
        </p:grpSpPr>
        <p:sp>
          <p:nvSpPr>
            <p:cNvPr id="46" name="Rounded Rectangle 45"/>
            <p:cNvSpPr/>
            <p:nvPr/>
          </p:nvSpPr>
          <p:spPr>
            <a:xfrm>
              <a:off x="3265586" y="583898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7"/>
            <p:cNvSpPr/>
            <p:nvPr/>
          </p:nvSpPr>
          <p:spPr>
            <a:xfrm>
              <a:off x="3329752" y="498163"/>
              <a:ext cx="2777796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>
                  <a:solidFill>
                    <a:srgbClr val="FF0000"/>
                  </a:solidFill>
                </a:rPr>
                <a:t>Treatment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>
                  <a:solidFill>
                    <a:srgbClr val="FF0000"/>
                  </a:solidFill>
                </a:rPr>
                <a:t>of gout</a:t>
              </a:r>
              <a:endParaRPr lang="en-US" sz="40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011239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38"/>
          <p:cNvGrpSpPr/>
          <p:nvPr/>
        </p:nvGrpSpPr>
        <p:grpSpPr>
          <a:xfrm>
            <a:off x="2458387" y="3801631"/>
            <a:ext cx="3490719" cy="1678991"/>
            <a:chOff x="973112" y="2729053"/>
            <a:chExt cx="2644080" cy="1678991"/>
          </a:xfrm>
        </p:grpSpPr>
        <p:sp>
          <p:nvSpPr>
            <p:cNvPr id="44" name="Rounded Rectangle 43"/>
            <p:cNvSpPr/>
            <p:nvPr/>
          </p:nvSpPr>
          <p:spPr>
            <a:xfrm>
              <a:off x="973112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10"/>
            <p:cNvSpPr/>
            <p:nvPr/>
          </p:nvSpPr>
          <p:spPr>
            <a:xfrm>
              <a:off x="1022288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>
                  <a:solidFill>
                    <a:srgbClr val="FF0000"/>
                  </a:solidFill>
                </a:rPr>
                <a:t>Non-pharmacologic</a:t>
              </a:r>
              <a:endParaRPr lang="en-US" sz="33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242893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oup 40"/>
          <p:cNvGrpSpPr/>
          <p:nvPr/>
        </p:nvGrpSpPr>
        <p:grpSpPr>
          <a:xfrm>
            <a:off x="6536679" y="3801631"/>
            <a:ext cx="3221917" cy="1678991"/>
            <a:chOff x="4204766" y="2729053"/>
            <a:chExt cx="2644080" cy="1678991"/>
          </a:xfrm>
        </p:grpSpPr>
        <p:sp>
          <p:nvSpPr>
            <p:cNvPr id="42" name="Rounded Rectangle 41"/>
            <p:cNvSpPr/>
            <p:nvPr/>
          </p:nvSpPr>
          <p:spPr>
            <a:xfrm>
              <a:off x="4204766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3"/>
            <p:cNvSpPr/>
            <p:nvPr/>
          </p:nvSpPr>
          <p:spPr>
            <a:xfrm>
              <a:off x="4253942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>
                  <a:solidFill>
                    <a:srgbClr val="FF0000"/>
                  </a:solidFill>
                </a:rPr>
                <a:t>Pharmacologic</a:t>
              </a:r>
              <a:endParaRPr lang="en-US" sz="3300" b="1" kern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650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23" y="1073426"/>
            <a:ext cx="4038600" cy="2325758"/>
          </a:xfrm>
          <a:prstGeom prst="rect">
            <a:avLst/>
          </a:prstGeom>
          <a:noFill/>
        </p:spPr>
      </p:pic>
      <p:pic>
        <p:nvPicPr>
          <p:cNvPr id="18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255" y="1139253"/>
            <a:ext cx="3336886" cy="225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3721" y="1328747"/>
            <a:ext cx="4515163" cy="336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3416" y="405492"/>
            <a:ext cx="662565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Non-pharmacologic Therapy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735" y="1556911"/>
            <a:ext cx="588215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Lifestyle modifications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070" y="300467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Loss of weight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518" y="582532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Smoking cessation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47" y="480849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Diet control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585" y="38666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Excercise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9750" y="1295557"/>
            <a:ext cx="5048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3107" y="2110490"/>
            <a:ext cx="498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4969" y="2943772"/>
            <a:ext cx="5057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4018" y="3723260"/>
            <a:ext cx="5019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7851" y="4522501"/>
            <a:ext cx="4972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29503" y="5327208"/>
            <a:ext cx="5038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39029" y="6048375"/>
            <a:ext cx="5019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861" y="450462"/>
            <a:ext cx="69141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Treatment of acute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Straight Connector 3"/>
          <p:cNvSpPr/>
          <p:nvPr/>
        </p:nvSpPr>
        <p:spPr>
          <a:xfrm>
            <a:off x="2610318" y="3458120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132444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1610193" y="4432563"/>
            <a:ext cx="2571749" cy="1633061"/>
            <a:chOff x="3429000" y="3938706"/>
            <a:chExt cx="2571749" cy="1633061"/>
          </a:xfrm>
        </p:grpSpPr>
        <p:sp>
          <p:nvSpPr>
            <p:cNvPr id="23" name="Rounded Rectangle 22"/>
            <p:cNvSpPr/>
            <p:nvPr/>
          </p:nvSpPr>
          <p:spPr>
            <a:xfrm>
              <a:off x="342900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347683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err="1" smtClean="0"/>
                <a:t>Colchicine</a:t>
              </a:r>
              <a:endParaRPr lang="en-US" sz="3400" b="1" kern="1200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46769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4768433" y="4417573"/>
            <a:ext cx="2876550" cy="1633061"/>
            <a:chOff x="6572250" y="3938706"/>
            <a:chExt cx="2571749" cy="1633061"/>
          </a:xfrm>
        </p:grpSpPr>
        <p:sp>
          <p:nvSpPr>
            <p:cNvPr id="21" name="Rounded Rectangle 20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15"/>
            <p:cNvSpPr/>
            <p:nvPr/>
          </p:nvSpPr>
          <p:spPr>
            <a:xfrm>
              <a:off x="662008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NSAIDs</a:t>
              </a:r>
              <a:endParaRPr lang="en-US" sz="3400" b="1" kern="1200" dirty="0"/>
            </a:p>
          </p:txBody>
        </p:sp>
      </p:grpSp>
      <p:sp>
        <p:nvSpPr>
          <p:cNvPr id="29" name="Straight Connector 3"/>
          <p:cNvSpPr/>
          <p:nvPr/>
        </p:nvSpPr>
        <p:spPr>
          <a:xfrm>
            <a:off x="5705943" y="3368997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30"/>
          <p:cNvSpPr/>
          <p:nvPr/>
        </p:nvSpPr>
        <p:spPr>
          <a:xfrm>
            <a:off x="4420068" y="1735936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oup 31"/>
          <p:cNvGrpSpPr/>
          <p:nvPr/>
        </p:nvGrpSpPr>
        <p:grpSpPr>
          <a:xfrm>
            <a:off x="4301084" y="2067359"/>
            <a:ext cx="2571749" cy="1633061"/>
            <a:chOff x="3429000" y="1557694"/>
            <a:chExt cx="2571749" cy="1633061"/>
          </a:xfrm>
        </p:grpSpPr>
        <p:sp>
          <p:nvSpPr>
            <p:cNvPr id="45" name="Rounded Rectangle 44"/>
            <p:cNvSpPr/>
            <p:nvPr/>
          </p:nvSpPr>
          <p:spPr>
            <a:xfrm>
              <a:off x="3429000" y="1557694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7"/>
            <p:cNvSpPr/>
            <p:nvPr/>
          </p:nvSpPr>
          <p:spPr>
            <a:xfrm>
              <a:off x="3476831" y="1605525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Acute gouty arthritis</a:t>
              </a:r>
              <a:endParaRPr lang="en-US" sz="3400" b="1" kern="1200" dirty="0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953062" y="4116949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/>
          <p:cNvGrpSpPr/>
          <p:nvPr/>
        </p:nvGrpSpPr>
        <p:grpSpPr>
          <a:xfrm>
            <a:off x="8163863" y="4358431"/>
            <a:ext cx="3453513" cy="1660180"/>
            <a:chOff x="6572250" y="3938706"/>
            <a:chExt cx="2695028" cy="1660180"/>
          </a:xfrm>
        </p:grpSpPr>
        <p:sp>
          <p:nvSpPr>
            <p:cNvPr id="39" name="Rounded Rectangle 38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16"/>
            <p:cNvSpPr/>
            <p:nvPr/>
          </p:nvSpPr>
          <p:spPr>
            <a:xfrm>
              <a:off x="6791192" y="4061487"/>
              <a:ext cx="2476086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 smtClean="0"/>
                <a:t>Corticosteroids</a:t>
              </a:r>
              <a:endParaRPr lang="en-US" sz="3400" b="1" kern="1200" dirty="0"/>
            </a:p>
          </p:txBody>
        </p:sp>
      </p:grpSp>
      <p:pic>
        <p:nvPicPr>
          <p:cNvPr id="25602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0017"/>
            <a:ext cx="4058616" cy="2105370"/>
          </a:xfrm>
          <a:prstGeom prst="rect">
            <a:avLst/>
          </a:prstGeom>
          <a:noFill/>
        </p:spPr>
      </p:pic>
      <p:pic>
        <p:nvPicPr>
          <p:cNvPr id="25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278" y="1371599"/>
            <a:ext cx="4399722" cy="2266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6200</TotalTime>
  <Words>928</Words>
  <Application>Microsoft Office PowerPoint</Application>
  <PresentationFormat>Custom</PresentationFormat>
  <Paragraphs>241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Celestial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351</cp:revision>
  <dcterms:created xsi:type="dcterms:W3CDTF">2015-09-22T14:03:28Z</dcterms:created>
  <dcterms:modified xsi:type="dcterms:W3CDTF">2015-12-16T05:45:56Z</dcterms:modified>
</cp:coreProperties>
</file>