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94" r:id="rId2"/>
    <p:sldId id="266" r:id="rId3"/>
    <p:sldId id="289" r:id="rId4"/>
    <p:sldId id="287" r:id="rId5"/>
    <p:sldId id="288" r:id="rId6"/>
    <p:sldId id="291" r:id="rId7"/>
    <p:sldId id="290" r:id="rId8"/>
    <p:sldId id="274" r:id="rId9"/>
    <p:sldId id="292" r:id="rId10"/>
    <p:sldId id="295" r:id="rId11"/>
    <p:sldId id="273" r:id="rId12"/>
    <p:sldId id="282" r:id="rId13"/>
    <p:sldId id="284" r:id="rId14"/>
    <p:sldId id="296" r:id="rId15"/>
    <p:sldId id="283" r:id="rId16"/>
    <p:sldId id="285" r:id="rId17"/>
    <p:sldId id="286" r:id="rId18"/>
    <p:sldId id="258" r:id="rId19"/>
    <p:sldId id="279" r:id="rId20"/>
    <p:sldId id="271" r:id="rId21"/>
    <p:sldId id="276" r:id="rId22"/>
    <p:sldId id="277" r:id="rId23"/>
    <p:sldId id="259" r:id="rId24"/>
    <p:sldId id="272" r:id="rId25"/>
    <p:sldId id="260" r:id="rId26"/>
    <p:sldId id="261" r:id="rId27"/>
    <p:sldId id="268" r:id="rId28"/>
    <p:sldId id="262" r:id="rId29"/>
    <p:sldId id="267" r:id="rId30"/>
    <p:sldId id="269" r:id="rId31"/>
    <p:sldId id="263" r:id="rId32"/>
    <p:sldId id="264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8" autoAdjust="0"/>
    <p:restoredTop sz="94660"/>
  </p:normalViewPr>
  <p:slideViewPr>
    <p:cSldViewPr snapToGrid="0">
      <p:cViewPr varScale="1">
        <p:scale>
          <a:sx n="79" d="100"/>
          <a:sy n="79" d="100"/>
        </p:scale>
        <p:origin x="-84" y="-7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61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google.com.eg/url?sa=i&amp;rct=j&amp;q=&amp;esrc=s&amp;source=images&amp;cd=&amp;cad=rja&amp;uact=8&amp;ved=0ahUKEwjej_j7v7XJAhXHuxQKHS0WDtcQjRwIBw&amp;url=http://www.hydingout.org/treatment-for-gout/&amp;psig=AFQjCNH2iGQU3ubECxGqCHMfVYWuGIRpdQ&amp;ust=1448877580957214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s://www.google.com.eg/url?sa=i&amp;rct=j&amp;q=&amp;esrc=s&amp;source=images&amp;cd=&amp;cad=rja&amp;uact=8&amp;ved=0ahUKEwjJwqrPjrXJAhXM1hQKHc8tCfwQjRwIBw&amp;url=https://robinkirbygattodotcom.wordpress.com/2014/01/30/you-beautiful-autumn-crocus-by-robin-kirby-gatto/&amp;psig=AFQjCNFffDDyj_gxuL2hYUeCvrd65EXvYQ&amp;ust=1448868615730202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google.com.eg/url?sa=i&amp;rct=j&amp;q=&amp;esrc=s&amp;source=images&amp;cd=&amp;cad=rja&amp;uact=8&amp;ved=0ahUKEwjK3cGO4q3JAhUIlxoKHRjXC2oQjRwIBw&amp;url=http://www.medscape.org/viewarticle/559931&amp;psig=AFQjCNFcMteUJjMD_xweth6WO6NPrZt4zw&amp;ust=1448612992779839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://rheuminfo.com/diseases/gout/treatment-gout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eg/url?sa=i&amp;rct=j&amp;q=&amp;esrc=s&amp;source=images&amp;cd=&amp;cad=rja&amp;uact=8&amp;ved=0ahUKEwil-cPD5aPJAhXJ5xoKHTycCyMQjRwIBw&amp;url=http://tmedweb.tulane.edu/pharmwiki/doku.php/probenecid&amp;psig=AFQjCNG8NE_ilwZWphMVgsT6H5wvX2molg&amp;ust=1448273544653324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hyperlink" Target="http://www.google.com.eg/url?sa=i&amp;rct=j&amp;q=&amp;esrc=s&amp;source=images&amp;cd=&amp;cad=rja&amp;uact=8&amp;ved=0ahUKEwjr973m5aPJAhXDtBoKHfjDBeIQjRwIBw&amp;url=http://www.nature.com/nrrheum/journal/v10/n5/full/nrrheum.2014.32.html&amp;psig=AFQjCNEsBCP5Tib6-ryQ2f1UyP6ImR-SiA&amp;ust=1448273618974319" TargetMode="Externa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s://www.google.com.eg/url?sa=i&amp;rct=j&amp;q=&amp;esrc=s&amp;source=images&amp;cd=&amp;cad=rja&amp;uact=8&amp;ved=0ahUKEwjcjfeLytDJAhVLwBQKHVgpAbEQjRwIBw&amp;url=https://pegsandtails.wordpress.com/2010/06/08/making-a-gout-stool-part-one/&amp;psig=AFQjCNGs79vTcUXTqD1ad1npKzreGF2HoA&amp;ust=1449812028138861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mirror.co.uk/lifestyle/health/gout-no-laughing-matter-serious-3155837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655" y="2081566"/>
            <a:ext cx="3355877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epidemiology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1067" y="518324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Male to female ration 10:1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8595" y="332696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Prevalence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5%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6102" y="424386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Prevalence of gout 0.2%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1213" y="1618938"/>
            <a:ext cx="6163924" cy="4931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www.hydingout.org/wp-content/uploads/2014/02/gout-pain-foot-300x224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5398" y="2848131"/>
            <a:ext cx="4976734" cy="37810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078031" y="435473"/>
            <a:ext cx="1892395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NSAIDS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684" y="1092216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NSAIDs are the most commonly used first-line treatment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1119" y="2240176"/>
            <a:ext cx="867295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Head-to-head studies show few differences between drugs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10575" y="3028373"/>
            <a:ext cx="7649202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Full doses of NSAID should be initiated immediately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and tapered after resolution of symptoms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019" y="4180344"/>
            <a:ext cx="4766666" cy="2677656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Avoid NSAIDs: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G-I ulcer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Bleeding or perforation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Renal insufficiency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Heart failure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Use of oral anticoagulants</a:t>
            </a:r>
          </a:p>
        </p:txBody>
      </p: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1756" y="29285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steroids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6188" y="1250826"/>
            <a:ext cx="817828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Corticosteroids are a good alternative where NSAID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and </a:t>
            </a:r>
            <a:r>
              <a:rPr lang="en-US" sz="2800" dirty="0" err="1" smtClean="0">
                <a:solidFill>
                  <a:srgbClr val="FF0000"/>
                </a:solidFill>
              </a:rPr>
              <a:t>colchicine</a:t>
            </a:r>
            <a:r>
              <a:rPr lang="en-US" sz="2800" dirty="0" smtClean="0">
                <a:solidFill>
                  <a:srgbClr val="FF0000"/>
                </a:solidFill>
              </a:rPr>
              <a:t> cannot be used or in refractory cases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4210" y="2362706"/>
            <a:ext cx="8180282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Studies showed equal efficacy between corticosteroid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and NSAIDs, with no reported side-effects with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short-term use of corticosteroid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5079" y="3906513"/>
            <a:ext cx="8214403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In elderly people, patients with 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kidney or 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hepatic impairment, IHD, PUD, hypersensitivity to NSAIDs</a:t>
            </a:r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 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3490" y="5188192"/>
            <a:ext cx="9774950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-Intra </a:t>
            </a:r>
            <a:r>
              <a:rPr lang="en-US" sz="2800" dirty="0" err="1" smtClean="0">
                <a:solidFill>
                  <a:srgbClr val="FF0000"/>
                </a:solidFill>
              </a:rPr>
              <a:t>articularly</a:t>
            </a:r>
            <a:r>
              <a:rPr lang="en-US" sz="2800" dirty="0" smtClean="0">
                <a:solidFill>
                  <a:srgbClr val="FF0000"/>
                </a:solidFill>
              </a:rPr>
              <a:t> (preferred route if one or two joints affected)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-Orally </a:t>
            </a:r>
          </a:p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-Intramuscularly or intravenously.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19345" y="821258"/>
            <a:ext cx="3257862" cy="4260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colchicine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00" y="1933333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>
                <a:solidFill>
                  <a:srgbClr val="FF0000"/>
                </a:solidFill>
              </a:rPr>
              <a:t>Alkaloid obtained from </a:t>
            </a:r>
            <a:r>
              <a:rPr lang="en-US" sz="2800" dirty="0" smtClean="0">
                <a:solidFill>
                  <a:srgbClr val="FF0000"/>
                </a:solidFill>
              </a:rPr>
              <a:t>autumn crocus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8567" y="3382116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 algn="l">
              <a:defRPr/>
            </a:pPr>
            <a:r>
              <a:rPr lang="en-US" sz="2800" dirty="0">
                <a:solidFill>
                  <a:srgbClr val="FF0000"/>
                </a:solidFill>
              </a:rPr>
              <a:t>Minimal effect on uric </a:t>
            </a:r>
            <a:r>
              <a:rPr lang="en-US" sz="2800" dirty="0" smtClean="0">
                <a:solidFill>
                  <a:srgbClr val="FF0000"/>
                </a:solidFill>
              </a:rPr>
              <a:t>acid synthesis , excretion &amp; is not analgesic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9698" name="Picture 2" descr="https://robinkirbygattodotcom.files.wordpress.com/2014/01/1549575_720013181342553_62803538_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0603" y="1808449"/>
            <a:ext cx="5292204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1684" y="199162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mechanism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442" y="3004969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>
                <a:solidFill>
                  <a:srgbClr val="FF0000"/>
                </a:solidFill>
              </a:rPr>
              <a:t>Binds to microtubules in neutrophils</a:t>
            </a: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95476" y="1625574"/>
            <a:ext cx="5021704" cy="455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68950" y="5690706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</a:t>
            </a:r>
            <a:r>
              <a:rPr lang="en-US" sz="2800" dirty="0" err="1" smtClean="0">
                <a:solidFill>
                  <a:srgbClr val="FF0000"/>
                </a:solidFill>
              </a:rPr>
              <a:t>inflamosomes</a:t>
            </a:r>
            <a:r>
              <a:rPr lang="en-US" sz="2800" dirty="0" smtClean="0">
                <a:solidFill>
                  <a:srgbClr val="FF0000"/>
                </a:solidFill>
              </a:rPr>
              <a:t> &amp; IL-1 production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49" y="3864405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cell division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3966" y="4676372"/>
            <a:ext cx="602423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342900" indent="-342900"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Inhibits </a:t>
            </a:r>
            <a:r>
              <a:rPr lang="en-US" sz="2800" dirty="0" err="1" smtClean="0">
                <a:solidFill>
                  <a:srgbClr val="FF0000"/>
                </a:solidFill>
              </a:rPr>
              <a:t>chemotactic</a:t>
            </a:r>
            <a:r>
              <a:rPr lang="en-US" sz="2800" dirty="0" smtClean="0">
                <a:solidFill>
                  <a:srgbClr val="FF0000"/>
                </a:solidFill>
              </a:rPr>
              <a:t> factors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93523" y="1596452"/>
            <a:ext cx="5000625" cy="451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1001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9015" y="375511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colchicine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1704" y="146696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129" y="2330118"/>
            <a:ext cx="9452448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Administered orally, rapid absorption from the GI tract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565" y="3163285"/>
            <a:ext cx="839871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Reaches peak plasma levels within 2 hours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9950" y="5330579"/>
            <a:ext cx="9743400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Use should be avoided in patients with a </a:t>
            </a:r>
            <a:r>
              <a:rPr lang="en-GB" sz="3200" dirty="0" err="1" smtClean="0">
                <a:solidFill>
                  <a:srgbClr val="002060"/>
                </a:solidFill>
              </a:rPr>
              <a:t>creatinine</a:t>
            </a:r>
            <a:r>
              <a:rPr lang="en-GB" sz="3200" dirty="0" smtClean="0">
                <a:solidFill>
                  <a:srgbClr val="002060"/>
                </a:solidFill>
              </a:rPr>
              <a:t> clearance of less than 50 </a:t>
            </a:r>
            <a:r>
              <a:rPr lang="en-GB" sz="3200" dirty="0" err="1" smtClean="0">
                <a:solidFill>
                  <a:srgbClr val="002060"/>
                </a:solidFill>
              </a:rPr>
              <a:t>mL</a:t>
            </a:r>
            <a:r>
              <a:rPr lang="en-GB" sz="3200" dirty="0" smtClean="0">
                <a:solidFill>
                  <a:srgbClr val="002060"/>
                </a:solidFill>
              </a:rPr>
              <a:t>/min.</a:t>
            </a:r>
            <a:endParaRPr lang="en-GB" sz="32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405" y="4020153"/>
            <a:ext cx="9738975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3200" dirty="0" smtClean="0">
                <a:solidFill>
                  <a:srgbClr val="002060"/>
                </a:solidFill>
              </a:rPr>
              <a:t>Recycled in the bile and is excreted unchanged in the faeces or urine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colchicine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556" y="2081566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3109607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573088" lvl="1" indent="-285750" defTabSz="914400">
              <a:buFont typeface="Arial" charset="0"/>
              <a:buChar char="-"/>
              <a:defRPr/>
            </a:pPr>
            <a:r>
              <a:rPr lang="en-US" sz="2800" kern="0" dirty="0">
                <a:solidFill>
                  <a:srgbClr val="FF0000"/>
                </a:solidFill>
              </a:rPr>
              <a:t>Treatment of gout flares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7" y="397275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marL="573088" lvl="1" indent="-285750" defTabSz="914400">
              <a:buFont typeface="Arial" charset="0"/>
              <a:buChar char="-"/>
              <a:defRPr/>
            </a:pPr>
            <a:r>
              <a:rPr lang="en-US" sz="2800" kern="0" dirty="0">
                <a:solidFill>
                  <a:srgbClr val="FF0000"/>
                </a:solidFill>
              </a:rPr>
              <a:t>Prophylaxis of gout flares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4842" y="4910854"/>
            <a:ext cx="5006509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0"/>
            <a:r>
              <a:rPr lang="en-GB" sz="2800" dirty="0" smtClean="0">
                <a:solidFill>
                  <a:srgbClr val="FF0000"/>
                </a:solidFill>
              </a:rPr>
              <a:t>   - Treatment of Mediterranean </a:t>
            </a:r>
          </a:p>
          <a:p>
            <a:pPr lvl="0"/>
            <a:r>
              <a:rPr lang="en-GB" sz="2800" dirty="0" smtClean="0">
                <a:solidFill>
                  <a:srgbClr val="FF0000"/>
                </a:solidFill>
              </a:rPr>
              <a:t>   </a:t>
            </a:r>
            <a:r>
              <a:rPr lang="en-GB" sz="2800" dirty="0" smtClean="0">
                <a:solidFill>
                  <a:srgbClr val="FF0000"/>
                </a:solidFill>
              </a:rPr>
              <a:t>   fever</a:t>
            </a:r>
            <a:endParaRPr lang="en-GB" sz="2800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936105" y="2161082"/>
            <a:ext cx="6038903" cy="4194748"/>
            <a:chOff x="4876800" y="2351088"/>
            <a:chExt cx="4098925" cy="3598862"/>
          </a:xfrm>
        </p:grpSpPr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7413625" y="2573338"/>
              <a:ext cx="15621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Colchicine 0.6 mg </a:t>
              </a:r>
              <a:br>
                <a:rPr lang="en-US" sz="1200" b="1"/>
              </a:br>
              <a:r>
                <a:rPr lang="en-US" sz="1200" b="1"/>
                <a:t>twice daily (n=21)</a:t>
              </a:r>
            </a:p>
          </p:txBody>
        </p:sp>
        <p:sp>
          <p:nvSpPr>
            <p:cNvPr id="16" name="Text Box 14"/>
            <p:cNvSpPr txBox="1">
              <a:spLocks noChangeArrowheads="1"/>
            </p:cNvSpPr>
            <p:nvPr/>
          </p:nvSpPr>
          <p:spPr bwMode="auto">
            <a:xfrm>
              <a:off x="7413625" y="3027363"/>
              <a:ext cx="1303338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200" b="1"/>
                <a:t>Placebo (n=22)</a:t>
              </a: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auto">
            <a:xfrm>
              <a:off x="7272338" y="2644775"/>
              <a:ext cx="149225" cy="1492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18" name="Rectangle 21"/>
            <p:cNvSpPr>
              <a:spLocks noChangeArrowheads="1"/>
            </p:cNvSpPr>
            <p:nvPr/>
          </p:nvSpPr>
          <p:spPr bwMode="auto">
            <a:xfrm>
              <a:off x="7272338" y="3098800"/>
              <a:ext cx="149225" cy="14922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5151438" y="2368550"/>
              <a:ext cx="4619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400" b="1"/>
                <a:t>2.0</a:t>
              </a:r>
            </a:p>
          </p:txBody>
        </p:sp>
        <p:sp>
          <p:nvSpPr>
            <p:cNvPr id="20" name="Text Box 6"/>
            <p:cNvSpPr txBox="1">
              <a:spLocks noChangeArrowheads="1"/>
            </p:cNvSpPr>
            <p:nvPr/>
          </p:nvSpPr>
          <p:spPr bwMode="auto">
            <a:xfrm>
              <a:off x="5151438" y="3068638"/>
              <a:ext cx="4619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400" b="1"/>
                <a:t>1.5</a:t>
              </a:r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auto">
            <a:xfrm>
              <a:off x="5151438" y="3765550"/>
              <a:ext cx="4619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400" b="1"/>
                <a:t>1.0</a:t>
              </a:r>
            </a:p>
          </p:txBody>
        </p:sp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5151438" y="4462463"/>
              <a:ext cx="4619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400" b="1"/>
                <a:t>0.5</a:t>
              </a:r>
            </a:p>
          </p:txBody>
        </p:sp>
        <p:sp>
          <p:nvSpPr>
            <p:cNvPr id="23" name="Text Box 9"/>
            <p:cNvSpPr txBox="1">
              <a:spLocks noChangeArrowheads="1"/>
            </p:cNvSpPr>
            <p:nvPr/>
          </p:nvSpPr>
          <p:spPr bwMode="auto">
            <a:xfrm>
              <a:off x="5151438" y="5173663"/>
              <a:ext cx="4619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400" b="1"/>
                <a:t>0.0</a:t>
              </a:r>
            </a:p>
          </p:txBody>
        </p:sp>
        <p:sp>
          <p:nvSpPr>
            <p:cNvPr id="24" name="Text Box 10"/>
            <p:cNvSpPr txBox="1">
              <a:spLocks noChangeArrowheads="1"/>
            </p:cNvSpPr>
            <p:nvPr/>
          </p:nvSpPr>
          <p:spPr bwMode="auto">
            <a:xfrm rot="16200000">
              <a:off x="3479800" y="3748088"/>
              <a:ext cx="3132137" cy="338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600" b="1"/>
                <a:t>Mean Number of Flares</a:t>
              </a:r>
              <a:r>
                <a:rPr lang="en-US" sz="1600" b="1" baseline="30000"/>
                <a:t>1</a:t>
              </a:r>
              <a:endParaRPr lang="en-US" sz="1600" b="1"/>
            </a:p>
          </p:txBody>
        </p:sp>
        <p:sp>
          <p:nvSpPr>
            <p:cNvPr id="25" name="Text Box 11"/>
            <p:cNvSpPr txBox="1">
              <a:spLocks noChangeArrowheads="1"/>
            </p:cNvSpPr>
            <p:nvPr/>
          </p:nvSpPr>
          <p:spPr bwMode="auto">
            <a:xfrm>
              <a:off x="5894388" y="5337175"/>
              <a:ext cx="12128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/>
                <a:t>0–3</a:t>
              </a:r>
            </a:p>
          </p:txBody>
        </p:sp>
        <p:sp>
          <p:nvSpPr>
            <p:cNvPr id="26" name="Text Box 12"/>
            <p:cNvSpPr txBox="1">
              <a:spLocks noChangeArrowheads="1"/>
            </p:cNvSpPr>
            <p:nvPr/>
          </p:nvSpPr>
          <p:spPr bwMode="auto">
            <a:xfrm>
              <a:off x="7343775" y="5337175"/>
              <a:ext cx="12128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/>
                <a:t>3–6</a:t>
              </a:r>
            </a:p>
          </p:txBody>
        </p:sp>
        <p:sp>
          <p:nvSpPr>
            <p:cNvPr id="27" name="Text Box 18"/>
            <p:cNvSpPr txBox="1">
              <a:spLocks noChangeArrowheads="1"/>
            </p:cNvSpPr>
            <p:nvPr/>
          </p:nvSpPr>
          <p:spPr bwMode="auto">
            <a:xfrm>
              <a:off x="8051800" y="3546475"/>
              <a:ext cx="430213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b="1" baseline="30000"/>
                <a:t>†</a:t>
              </a:r>
              <a:endParaRPr lang="en-US" b="1"/>
            </a:p>
          </p:txBody>
        </p:sp>
        <p:sp>
          <p:nvSpPr>
            <p:cNvPr id="28" name="Text Box 19"/>
            <p:cNvSpPr txBox="1">
              <a:spLocks noChangeArrowheads="1"/>
            </p:cNvSpPr>
            <p:nvPr/>
          </p:nvSpPr>
          <p:spPr bwMode="auto">
            <a:xfrm>
              <a:off x="6597650" y="2354263"/>
              <a:ext cx="414338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/>
                <a:t>*</a:t>
              </a:r>
              <a:endParaRPr lang="en-US" sz="2400" b="1"/>
            </a:p>
          </p:txBody>
        </p:sp>
        <p:sp>
          <p:nvSpPr>
            <p:cNvPr id="29" name="Rectangle 22"/>
            <p:cNvSpPr>
              <a:spLocks noChangeArrowheads="1"/>
            </p:cNvSpPr>
            <p:nvPr/>
          </p:nvSpPr>
          <p:spPr bwMode="auto">
            <a:xfrm>
              <a:off x="5910263" y="4556125"/>
              <a:ext cx="579437" cy="766763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7359650" y="5187950"/>
              <a:ext cx="579438" cy="13493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6523038" y="2670175"/>
              <a:ext cx="581025" cy="2652713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7974013" y="3849688"/>
              <a:ext cx="581025" cy="1473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outerShdw blurRad="63500" dist="38100" dir="2700000" algn="tl" rotWithShape="0">
                <a:srgbClr val="000000">
                  <a:alpha val="39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  <a:ea typeface="ＭＳ Ｐゴシック" charset="0"/>
              </a:endParaRPr>
            </a:p>
          </p:txBody>
        </p:sp>
        <p:sp>
          <p:nvSpPr>
            <p:cNvPr id="33" name="Line 26"/>
            <p:cNvSpPr>
              <a:spLocks noChangeShapeType="1"/>
            </p:cNvSpPr>
            <p:nvPr/>
          </p:nvSpPr>
          <p:spPr bwMode="auto">
            <a:xfrm>
              <a:off x="5640388" y="2532063"/>
              <a:ext cx="0" cy="278447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Line 27"/>
            <p:cNvSpPr>
              <a:spLocks noChangeShapeType="1"/>
            </p:cNvSpPr>
            <p:nvPr/>
          </p:nvSpPr>
          <p:spPr bwMode="auto">
            <a:xfrm>
              <a:off x="5635625" y="5322888"/>
              <a:ext cx="31877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Line 28"/>
            <p:cNvSpPr>
              <a:spLocks noChangeShapeType="1"/>
            </p:cNvSpPr>
            <p:nvPr/>
          </p:nvSpPr>
          <p:spPr bwMode="auto">
            <a:xfrm>
              <a:off x="5640388" y="2536825"/>
              <a:ext cx="936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5640388" y="3225800"/>
              <a:ext cx="936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Line 30"/>
            <p:cNvSpPr>
              <a:spLocks noChangeShapeType="1"/>
            </p:cNvSpPr>
            <p:nvPr/>
          </p:nvSpPr>
          <p:spPr bwMode="auto">
            <a:xfrm>
              <a:off x="5640388" y="3924300"/>
              <a:ext cx="936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Line 31"/>
            <p:cNvSpPr>
              <a:spLocks noChangeShapeType="1"/>
            </p:cNvSpPr>
            <p:nvPr/>
          </p:nvSpPr>
          <p:spPr bwMode="auto">
            <a:xfrm>
              <a:off x="5640388" y="4625975"/>
              <a:ext cx="9366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 Box 32"/>
            <p:cNvSpPr txBox="1">
              <a:spLocks noChangeArrowheads="1"/>
            </p:cNvSpPr>
            <p:nvPr/>
          </p:nvSpPr>
          <p:spPr bwMode="auto">
            <a:xfrm>
              <a:off x="5862638" y="5645150"/>
              <a:ext cx="2811462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400" b="1"/>
                <a:t>Time Interval, Months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86761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90647" y="22560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586" y="121213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Diarrhea (sometimes severe)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1925384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Nausea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Vomiting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5448" y="3013384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Abdominal cramps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Dehydration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9892" y="4131365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      Bone marrow depression:</a:t>
            </a:r>
          </a:p>
          <a:p>
            <a:pPr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      nadir at 7 days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297" y="5264337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Cardiac toxicity ,Arrhythmia</a:t>
            </a:r>
          </a:p>
          <a:p>
            <a:pPr lvl="1">
              <a:spcBef>
                <a:spcPct val="0"/>
              </a:spcBef>
              <a:buFont typeface="Arial" charset="0"/>
              <a:buChar char="-"/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Vascular collapse</a:t>
            </a:r>
          </a:p>
          <a:p>
            <a:pPr>
              <a:spcBef>
                <a:spcPct val="0"/>
              </a:spcBef>
              <a:defRPr/>
            </a:pPr>
            <a:r>
              <a:rPr lang="en-US" sz="2800" dirty="0" smtClean="0">
                <a:solidFill>
                  <a:srgbClr val="FF0000"/>
                </a:solidFill>
              </a:rPr>
              <a:t>      </a:t>
            </a:r>
            <a:r>
              <a:rPr lang="en-US" sz="2800" dirty="0" err="1" smtClean="0">
                <a:solidFill>
                  <a:srgbClr val="FF0000"/>
                </a:solidFill>
              </a:rPr>
              <a:t>Hepatotoxicity</a:t>
            </a:r>
            <a:r>
              <a:rPr lang="en-US" sz="2800" dirty="0" smtClean="0">
                <a:solidFill>
                  <a:srgbClr val="FF0000"/>
                </a:solidFill>
              </a:rPr>
              <a:t> , Alopecia  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5318" y="1616439"/>
            <a:ext cx="4505794" cy="418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13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819400" y="762000"/>
            <a:ext cx="3613150" cy="19542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3200400" y="1143000"/>
            <a:ext cx="3841750" cy="1981200"/>
            <a:chOff x="2797526" y="1338701"/>
            <a:chExt cx="3917900" cy="2945066"/>
          </a:xfrm>
        </p:grpSpPr>
        <p:sp>
          <p:nvSpPr>
            <p:cNvPr id="14" name="Rounded Rectangle 13"/>
            <p:cNvSpPr/>
            <p:nvPr/>
          </p:nvSpPr>
          <p:spPr>
            <a:xfrm>
              <a:off x="2797526" y="1480291"/>
              <a:ext cx="3917900" cy="2487259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797526" y="1338701"/>
              <a:ext cx="3772193" cy="29450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000" b="1" dirty="0"/>
                <a:t>Prevention of recurrent attack</a:t>
              </a:r>
            </a:p>
          </p:txBody>
        </p:sp>
      </p:grpSp>
      <p:sp>
        <p:nvSpPr>
          <p:cNvPr id="16" name="Rounded Rectangle 15"/>
          <p:cNvSpPr/>
          <p:nvPr/>
        </p:nvSpPr>
        <p:spPr>
          <a:xfrm>
            <a:off x="669235" y="3107635"/>
            <a:ext cx="3689350" cy="19542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Rounded Rectangle 16"/>
          <p:cNvSpPr/>
          <p:nvPr/>
        </p:nvSpPr>
        <p:spPr>
          <a:xfrm>
            <a:off x="4876800" y="3505200"/>
            <a:ext cx="3733800" cy="21828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838200" y="3312826"/>
            <a:ext cx="3733800" cy="2266565"/>
            <a:chOff x="436438" y="1856729"/>
            <a:chExt cx="3999523" cy="3523347"/>
          </a:xfrm>
        </p:grpSpPr>
        <p:sp>
          <p:nvSpPr>
            <p:cNvPr id="19" name="Rounded Rectangle 18"/>
            <p:cNvSpPr/>
            <p:nvPr/>
          </p:nvSpPr>
          <p:spPr>
            <a:xfrm>
              <a:off x="681307" y="2114572"/>
              <a:ext cx="3754654" cy="321365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436438" y="1856729"/>
              <a:ext cx="3917900" cy="3523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/>
                <a:t>Inhibition of uric acid synthesis 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 smtClean="0"/>
                <a:t>-</a:t>
              </a:r>
              <a:r>
                <a:rPr lang="en-US" sz="2400" b="1" dirty="0" err="1" smtClean="0"/>
                <a:t>Allopurinol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2400" b="1" dirty="0" smtClean="0"/>
                <a:t>-</a:t>
              </a:r>
              <a:r>
                <a:rPr lang="en-US" sz="2400" b="1" dirty="0" err="1" smtClean="0"/>
                <a:t>Febuxostat</a:t>
              </a: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 smtClean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400" b="1" dirty="0"/>
            </a:p>
          </p:txBody>
        </p:sp>
      </p:grpSp>
      <p:grpSp>
        <p:nvGrpSpPr>
          <p:cNvPr id="21" name="Group 10"/>
          <p:cNvGrpSpPr>
            <a:grpSpLocks/>
          </p:cNvGrpSpPr>
          <p:nvPr/>
        </p:nvGrpSpPr>
        <p:grpSpPr bwMode="auto">
          <a:xfrm>
            <a:off x="5181600" y="4191000"/>
            <a:ext cx="3962400" cy="1801813"/>
            <a:chOff x="5224983" y="3705971"/>
            <a:chExt cx="3917900" cy="2487866"/>
          </a:xfrm>
        </p:grpSpPr>
        <p:sp>
          <p:nvSpPr>
            <p:cNvPr id="22" name="Rounded Rectangle 21"/>
            <p:cNvSpPr/>
            <p:nvPr/>
          </p:nvSpPr>
          <p:spPr>
            <a:xfrm>
              <a:off x="5224983" y="3705971"/>
              <a:ext cx="3917900" cy="24878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5713055" y="3892288"/>
              <a:ext cx="3268248" cy="2053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000" b="1" dirty="0" err="1"/>
                <a:t>Uricosuric</a:t>
              </a:r>
              <a:r>
                <a:rPr lang="en-US" sz="3000" b="1" dirty="0"/>
                <a:t> </a:t>
              </a:r>
              <a:r>
                <a:rPr lang="en-US" sz="3000" b="1" dirty="0" smtClean="0"/>
                <a:t>drugs</a:t>
              </a:r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3000" dirty="0" smtClean="0"/>
                <a:t>-</a:t>
              </a:r>
              <a:r>
                <a:rPr lang="en-US" sz="3000" b="1" dirty="0" err="1" smtClean="0"/>
                <a:t>Probenacid</a:t>
              </a:r>
              <a:endParaRPr lang="en-US" sz="3000" b="1" dirty="0"/>
            </a:p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buFontTx/>
                <a:buChar char="-"/>
                <a:defRPr/>
              </a:pPr>
              <a:r>
                <a:rPr lang="en-US" sz="3000" b="1" dirty="0" err="1" smtClean="0"/>
                <a:t>Sulfinpyrazone</a:t>
              </a:r>
              <a:endParaRPr lang="en-US" sz="3000" b="1" dirty="0"/>
            </a:p>
          </p:txBody>
        </p:sp>
      </p:grpSp>
      <p:sp>
        <p:nvSpPr>
          <p:cNvPr id="24" name="Rounded Rectangle 23"/>
          <p:cNvSpPr/>
          <p:nvPr/>
        </p:nvSpPr>
        <p:spPr>
          <a:xfrm>
            <a:off x="9443802" y="3672591"/>
            <a:ext cx="2278505" cy="2182813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Group 10"/>
          <p:cNvGrpSpPr>
            <a:grpSpLocks/>
          </p:cNvGrpSpPr>
          <p:nvPr/>
        </p:nvGrpSpPr>
        <p:grpSpPr bwMode="auto">
          <a:xfrm>
            <a:off x="9803568" y="4508292"/>
            <a:ext cx="2733206" cy="1517754"/>
            <a:chOff x="5402988" y="3681400"/>
            <a:chExt cx="3578315" cy="2487866"/>
          </a:xfrm>
        </p:grpSpPr>
        <p:sp>
          <p:nvSpPr>
            <p:cNvPr id="26" name="Rounded Rectangle 25"/>
            <p:cNvSpPr/>
            <p:nvPr/>
          </p:nvSpPr>
          <p:spPr>
            <a:xfrm>
              <a:off x="5402988" y="3681400"/>
              <a:ext cx="2761769" cy="2487866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r>
                <a:rPr lang="en-US" sz="2800" b="1" dirty="0" err="1" smtClean="0"/>
                <a:t>Mamalian</a:t>
              </a:r>
              <a:endParaRPr lang="en-US" sz="2800" b="1" dirty="0" smtClean="0"/>
            </a:p>
            <a:p>
              <a:pPr algn="ctr"/>
              <a:r>
                <a:rPr lang="en-US" sz="2800" b="1" dirty="0" err="1" smtClean="0"/>
                <a:t>Uricase</a:t>
              </a:r>
              <a:endParaRPr lang="en-US" sz="2800" b="1" dirty="0"/>
            </a:p>
          </p:txBody>
        </p:sp>
        <p:sp>
          <p:nvSpPr>
            <p:cNvPr id="27" name="Rounded Rectangle 4"/>
            <p:cNvSpPr/>
            <p:nvPr/>
          </p:nvSpPr>
          <p:spPr>
            <a:xfrm>
              <a:off x="5713055" y="3892288"/>
              <a:ext cx="3268248" cy="20538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14300" tIns="114300" rIns="114300" bIns="114300" spcCol="1270" anchor="ctr"/>
            <a:lstStyle/>
            <a:p>
              <a:pPr algn="ctr" defTabSz="13335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3000" dirty="0"/>
            </a:p>
          </p:txBody>
        </p:sp>
      </p:grpSp>
      <p:pic>
        <p:nvPicPr>
          <p:cNvPr id="28" name="Picture 6" descr="G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4807" y="227351"/>
            <a:ext cx="3962400" cy="3115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049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59874" y="600364"/>
            <a:ext cx="795528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Inhibitors of uric acid synthesis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1585" y="205158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</a:rPr>
              <a:t>Inhibit </a:t>
            </a:r>
            <a:r>
              <a:rPr lang="en-TT" sz="3200" dirty="0" err="1" smtClean="0">
                <a:solidFill>
                  <a:srgbClr val="FF0000"/>
                </a:solidFill>
              </a:rPr>
              <a:t>xanthine</a:t>
            </a:r>
            <a:r>
              <a:rPr lang="en-TT" sz="3200" dirty="0" smtClean="0">
                <a:solidFill>
                  <a:srgbClr val="FF0000"/>
                </a:solidFill>
              </a:rPr>
              <a:t> </a:t>
            </a:r>
            <a:r>
              <a:rPr lang="en-TT" sz="3200" dirty="0" err="1" smtClean="0">
                <a:solidFill>
                  <a:srgbClr val="FF0000"/>
                </a:solidFill>
              </a:rPr>
              <a:t>oxidase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0879" y="1723870"/>
            <a:ext cx="5696262" cy="482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561552" y="4035283"/>
            <a:ext cx="5070763" cy="206210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</a:rPr>
              <a:t>Allopurinol</a:t>
            </a:r>
            <a:r>
              <a:rPr lang="en-TT" sz="3200" dirty="0" smtClean="0">
                <a:solidFill>
                  <a:srgbClr val="FF0000"/>
                </a:solidFill>
              </a:rPr>
              <a:t> is metabolized by </a:t>
            </a:r>
            <a:r>
              <a:rPr lang="en-TT" sz="3200" dirty="0" err="1" smtClean="0">
                <a:solidFill>
                  <a:srgbClr val="FF0000"/>
                </a:solidFill>
              </a:rPr>
              <a:t>xanthine</a:t>
            </a:r>
            <a:r>
              <a:rPr lang="en-TT" sz="3200" dirty="0" smtClean="0">
                <a:solidFill>
                  <a:srgbClr val="FF0000"/>
                </a:solidFill>
              </a:rPr>
              <a:t> </a:t>
            </a:r>
            <a:r>
              <a:rPr lang="en-TT" sz="3200" dirty="0" err="1" smtClean="0">
                <a:solidFill>
                  <a:srgbClr val="FF0000"/>
                </a:solidFill>
              </a:rPr>
              <a:t>oxidase</a:t>
            </a:r>
            <a:r>
              <a:rPr lang="en-TT" sz="3200" dirty="0" smtClean="0">
                <a:solidFill>
                  <a:srgbClr val="FF0000"/>
                </a:solidFill>
              </a:rPr>
              <a:t> into </a:t>
            </a:r>
            <a:r>
              <a:rPr lang="en-TT" sz="3200" dirty="0" err="1" smtClean="0">
                <a:solidFill>
                  <a:srgbClr val="FF0000"/>
                </a:solidFill>
              </a:rPr>
              <a:t>alloxanthine</a:t>
            </a:r>
            <a:r>
              <a:rPr lang="en-TT" sz="3200" dirty="0" smtClean="0">
                <a:solidFill>
                  <a:srgbClr val="FF0000"/>
                </a:solidFill>
              </a:rPr>
              <a:t> which is </a:t>
            </a:r>
            <a:r>
              <a:rPr lang="en-TT" sz="3200" dirty="0" err="1" smtClean="0">
                <a:solidFill>
                  <a:srgbClr val="FF0000"/>
                </a:solidFill>
              </a:rPr>
              <a:t>pharmacologicaly</a:t>
            </a:r>
            <a:r>
              <a:rPr lang="en-TT" sz="3200" dirty="0" smtClean="0">
                <a:solidFill>
                  <a:srgbClr val="FF0000"/>
                </a:solidFill>
              </a:rPr>
              <a:t> active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091" y="3018450"/>
            <a:ext cx="5491975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</a:rPr>
              <a:t>Include </a:t>
            </a:r>
            <a:r>
              <a:rPr lang="en-TT" sz="3200" dirty="0" err="1" smtClean="0">
                <a:solidFill>
                  <a:srgbClr val="FF0000"/>
                </a:solidFill>
              </a:rPr>
              <a:t>allopurinol</a:t>
            </a:r>
            <a:r>
              <a:rPr lang="en-TT" sz="3200" dirty="0" smtClean="0">
                <a:solidFill>
                  <a:srgbClr val="FF0000"/>
                </a:solidFill>
              </a:rPr>
              <a:t> &amp; </a:t>
            </a:r>
            <a:r>
              <a:rPr lang="en-TT" sz="3200" dirty="0" err="1" smtClean="0">
                <a:solidFill>
                  <a:srgbClr val="FF0000"/>
                </a:solidFill>
              </a:rPr>
              <a:t>febuxostat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58897" y="180639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041" y="113090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Absorption 70%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0476" y="185914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Protein binding </a:t>
            </a:r>
            <a:r>
              <a:rPr lang="en-US" sz="2800" dirty="0" err="1" smtClean="0">
                <a:solidFill>
                  <a:srgbClr val="FF0000"/>
                </a:solidFill>
              </a:rPr>
              <a:t>negligble</a:t>
            </a:r>
            <a:r>
              <a:rPr lang="en-US" sz="2800" dirty="0" smtClean="0">
                <a:solidFill>
                  <a:srgbClr val="FF0000"/>
                </a:solidFill>
              </a:rPr>
              <a:t> ,5%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254" y="3350235"/>
            <a:ext cx="737167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+mj-lt"/>
              </a:rPr>
              <a:t>Oxypurinol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is </a:t>
            </a:r>
            <a:r>
              <a:rPr lang="en-US" sz="3200" dirty="0" err="1" smtClean="0">
                <a:solidFill>
                  <a:srgbClr val="FF0000"/>
                </a:solidFill>
                <a:latin typeface="+mj-lt"/>
              </a:rPr>
              <a:t>elminated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+mj-lt"/>
              </a:rPr>
              <a:t>unchaged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 in urine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4220" y="2663614"/>
            <a:ext cx="11537937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Hepatic metabolism, 70% converted to active metabolite(</a:t>
            </a:r>
            <a:r>
              <a:rPr lang="en-US" sz="3200" dirty="0" err="1" smtClean="0">
                <a:solidFill>
                  <a:srgbClr val="FF0000"/>
                </a:solidFill>
                <a:latin typeface="+mj-lt"/>
              </a:rPr>
              <a:t>oxypurinol</a:t>
            </a:r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)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297243" y="4002374"/>
            <a:ext cx="8675556" cy="2855626"/>
            <a:chOff x="381000" y="955532"/>
            <a:chExt cx="8675556" cy="2743343"/>
          </a:xfrm>
        </p:grpSpPr>
        <p:sp>
          <p:nvSpPr>
            <p:cNvPr id="16" name="Rectangle 15"/>
            <p:cNvSpPr/>
            <p:nvPr/>
          </p:nvSpPr>
          <p:spPr>
            <a:xfrm>
              <a:off x="381000" y="2047875"/>
              <a:ext cx="1447800" cy="838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63938" y="2009775"/>
              <a:ext cx="1470025" cy="85883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</p:pic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87363" y="2254250"/>
              <a:ext cx="1295400" cy="44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en-US" b="1" dirty="0" err="1" smtClean="0">
                  <a:solidFill>
                    <a:schemeClr val="bg1"/>
                  </a:solidFill>
                  <a:latin typeface="Calibri" pitchFamily="34" charset="0"/>
                </a:rPr>
                <a:t>Allopurinol</a:t>
              </a:r>
              <a:endParaRPr lang="en-US" altLang="en-US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3657600" y="2214563"/>
              <a:ext cx="1317625" cy="4414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en-US" b="1" dirty="0" err="1" smtClean="0">
                  <a:solidFill>
                    <a:schemeClr val="bg1"/>
                  </a:solidFill>
                  <a:latin typeface="Calibri" pitchFamily="34" charset="0"/>
                </a:rPr>
                <a:t>Oxypurinol</a:t>
              </a:r>
              <a:endParaRPr lang="en-US" altLang="en-US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20" name="Right Arrow 19"/>
            <p:cNvSpPr/>
            <p:nvPr/>
          </p:nvSpPr>
          <p:spPr>
            <a:xfrm>
              <a:off x="2057400" y="2466975"/>
              <a:ext cx="1295400" cy="1857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2057400" y="1819275"/>
              <a:ext cx="1295400" cy="646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en-US" b="1">
                  <a:solidFill>
                    <a:srgbClr val="CC0000"/>
                  </a:solidFill>
                  <a:latin typeface="Calibri" pitchFamily="34" charset="0"/>
                </a:rPr>
                <a:t>Xanthine </a:t>
              </a:r>
            </a:p>
            <a:p>
              <a:r>
                <a:rPr lang="en-US" altLang="en-US" b="1">
                  <a:solidFill>
                    <a:srgbClr val="CC0000"/>
                  </a:solidFill>
                  <a:latin typeface="Calibri" pitchFamily="34" charset="0"/>
                </a:rPr>
                <a:t>Oxidase</a:t>
              </a:r>
            </a:p>
          </p:txBody>
        </p:sp>
        <p:sp>
          <p:nvSpPr>
            <p:cNvPr id="22" name="Right Arrow 21"/>
            <p:cNvSpPr/>
            <p:nvPr/>
          </p:nvSpPr>
          <p:spPr>
            <a:xfrm rot="1200000">
              <a:off x="5199063" y="3017838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3" name="Right Arrow 22"/>
            <p:cNvSpPr/>
            <p:nvPr/>
          </p:nvSpPr>
          <p:spPr>
            <a:xfrm rot="20400000">
              <a:off x="5199063" y="1831975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4" name="Right Arrow 23"/>
            <p:cNvSpPr/>
            <p:nvPr/>
          </p:nvSpPr>
          <p:spPr>
            <a:xfrm>
              <a:off x="5229225" y="2457450"/>
              <a:ext cx="1295400" cy="9207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6880044" y="956016"/>
              <a:ext cx="1836737" cy="741364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6850063" y="2068513"/>
              <a:ext cx="1836737" cy="741362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6850063" y="2957513"/>
              <a:ext cx="1836737" cy="741362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sz="1200" b="1" dirty="0" smtClean="0">
                  <a:solidFill>
                    <a:schemeClr val="bg1"/>
                  </a:solidFill>
                </a:rPr>
                <a:t>Dress Syndrome</a:t>
              </a:r>
              <a:endParaRPr lang="en-US" sz="1200" b="1" dirty="0">
                <a:solidFill>
                  <a:schemeClr val="bg1"/>
                </a:solidFill>
              </a:endParaRPr>
            </a:p>
            <a:p>
              <a:pPr>
                <a:defRPr/>
              </a:pPr>
              <a:endParaRPr 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8" name="TextBox 27"/>
            <p:cNvSpPr txBox="1">
              <a:spLocks noChangeArrowheads="1"/>
            </p:cNvSpPr>
            <p:nvPr/>
          </p:nvSpPr>
          <p:spPr bwMode="auto">
            <a:xfrm>
              <a:off x="7105285" y="955532"/>
              <a:ext cx="1951271" cy="8829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en-US" sz="1400" b="1" dirty="0" err="1">
                  <a:solidFill>
                    <a:schemeClr val="bg1"/>
                  </a:solidFill>
                  <a:latin typeface="Calibri" pitchFamily="34" charset="0"/>
                </a:rPr>
                <a:t>Allopurinol</a:t>
              </a:r>
              <a:r>
                <a:rPr lang="en-US" altLang="en-US" sz="1400" b="1" dirty="0">
                  <a:solidFill>
                    <a:schemeClr val="bg1"/>
                  </a:solidFill>
                  <a:latin typeface="Calibri" pitchFamily="34" charset="0"/>
                </a:rPr>
                <a:t> Hypersensitivity Syndrome</a:t>
              </a:r>
            </a:p>
          </p:txBody>
        </p:sp>
        <p:sp>
          <p:nvSpPr>
            <p:cNvPr id="29" name="TextBox 28"/>
            <p:cNvSpPr txBox="1">
              <a:spLocks noChangeArrowheads="1"/>
            </p:cNvSpPr>
            <p:nvPr/>
          </p:nvSpPr>
          <p:spPr bwMode="auto">
            <a:xfrm>
              <a:off x="7010400" y="2214563"/>
              <a:ext cx="1524000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en-US" sz="1400" b="1" dirty="0">
                  <a:solidFill>
                    <a:schemeClr val="bg1"/>
                  </a:solidFill>
                  <a:latin typeface="Calibri" pitchFamily="34" charset="0"/>
                </a:rPr>
                <a:t>Toxic Epidermal </a:t>
              </a:r>
              <a:r>
                <a:rPr lang="en-US" altLang="en-US" sz="1400" b="1" dirty="0" err="1">
                  <a:solidFill>
                    <a:schemeClr val="bg1"/>
                  </a:solidFill>
                  <a:latin typeface="Calibri" pitchFamily="34" charset="0"/>
                </a:rPr>
                <a:t>Necrolysis</a:t>
              </a:r>
              <a:endParaRPr lang="en-US" altLang="en-US" sz="14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9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23985" y="240600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555" y="1227127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ilos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012" y="2030314"/>
            <a:ext cx="6859150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Describe drug and non drug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007" y="2722362"/>
            <a:ext cx="6989066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Identify the mechanism of action of drugs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6038" y="3804149"/>
            <a:ext cx="691411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Outline the stages of gout and the therapeutic objectives in each stage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3547" y="5560497"/>
            <a:ext cx="698656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Study in detail the pharmacology of drugs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1055" y="4888439"/>
            <a:ext cx="7029038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Classify drugs used for treatment of gout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15003" y="1966209"/>
            <a:ext cx="4397115" cy="4449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255590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allopurinol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1664" y="1302077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Clinical uses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6109" y="2180216"/>
            <a:ext cx="618823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Management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of gout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70536" y="5441791"/>
            <a:ext cx="923815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Management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associated with chemotherapy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4961" y="6131695"/>
            <a:ext cx="804951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Prevention of recurrent calcium oxalate kidney stones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1048" y="287890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Uric acid stones or nephropathy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4466" y="4734661"/>
            <a:ext cx="8839494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Severe </a:t>
            </a:r>
            <a:r>
              <a:rPr lang="en-US" sz="2800" dirty="0" err="1" smtClean="0">
                <a:solidFill>
                  <a:srgbClr val="FF0000"/>
                </a:solidFill>
              </a:rPr>
              <a:t>tophaceous</a:t>
            </a:r>
            <a:r>
              <a:rPr lang="en-US" sz="2800" dirty="0" smtClean="0">
                <a:solidFill>
                  <a:srgbClr val="FF0000"/>
                </a:solidFill>
              </a:rPr>
              <a:t> deposits (uric acid deposits in tissues)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544" y="3557598"/>
            <a:ext cx="5473630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is a drug of choice in patients with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both gout &amp; ischemic heart disease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0585" y="1049624"/>
            <a:ext cx="5278646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08995" y="39050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1060" y="1580609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Diarrhea, nausea, abnormal liver tests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5485" y="2653620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Acute attacks of gout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9930" y="3336886"/>
            <a:ext cx="5126431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Fever, rash, toxic epidermal </a:t>
            </a:r>
            <a:r>
              <a:rPr lang="en-US" sz="2800" dirty="0" err="1" smtClean="0">
                <a:solidFill>
                  <a:srgbClr val="FF0000"/>
                </a:solidFill>
              </a:rPr>
              <a:t>necrolysis,hepatotoxicity</a:t>
            </a:r>
            <a:r>
              <a:rPr lang="en-US" sz="2800" dirty="0" smtClean="0">
                <a:solidFill>
                  <a:srgbClr val="FF0000"/>
                </a:solidFill>
              </a:rPr>
              <a:t>, marrow suppression, </a:t>
            </a:r>
            <a:r>
              <a:rPr lang="en-US" sz="2800" dirty="0" err="1" smtClean="0">
                <a:solidFill>
                  <a:srgbClr val="FF0000"/>
                </a:solidFill>
              </a:rPr>
              <a:t>vasculitis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9348" y="4847246"/>
            <a:ext cx="5107013" cy="1815882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altLang="en-US" sz="2800" dirty="0" smtClean="0">
                <a:solidFill>
                  <a:srgbClr val="FF0000"/>
                </a:solidFill>
              </a:rPr>
              <a:t>DRESS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chemeClr val="bg2"/>
                </a:solidFill>
              </a:rPr>
              <a:t>syndrome</a:t>
            </a:r>
          </a:p>
          <a:p>
            <a:pPr lvl="1"/>
            <a:r>
              <a:rPr lang="en-US" altLang="en-US" sz="2800" dirty="0" smtClean="0">
                <a:solidFill>
                  <a:srgbClr val="FF0000"/>
                </a:solidFill>
              </a:rPr>
              <a:t>D</a:t>
            </a:r>
            <a:r>
              <a:rPr lang="en-US" altLang="en-US" sz="2800" dirty="0" smtClean="0">
                <a:solidFill>
                  <a:schemeClr val="bg2"/>
                </a:solidFill>
              </a:rPr>
              <a:t>rug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R</a:t>
            </a:r>
            <a:r>
              <a:rPr lang="en-US" altLang="en-US" sz="2800" dirty="0" smtClean="0">
                <a:solidFill>
                  <a:schemeClr val="bg2"/>
                </a:solidFill>
              </a:rPr>
              <a:t>eaction</a:t>
            </a:r>
            <a:r>
              <a:rPr lang="en-US" altLang="en-US" sz="2800" dirty="0" smtClean="0"/>
              <a:t>, </a:t>
            </a:r>
            <a:r>
              <a:rPr lang="en-US" altLang="en-US" sz="2800" dirty="0" err="1" smtClean="0">
                <a:solidFill>
                  <a:srgbClr val="FF0000"/>
                </a:solidFill>
              </a:rPr>
              <a:t>E</a:t>
            </a:r>
            <a:r>
              <a:rPr lang="en-US" altLang="en-US" sz="2800" dirty="0" err="1" smtClean="0">
                <a:solidFill>
                  <a:schemeClr val="bg2"/>
                </a:solidFill>
              </a:rPr>
              <a:t>osinophilia</a:t>
            </a:r>
            <a:r>
              <a:rPr lang="en-US" altLang="en-US" sz="2800" dirty="0" smtClean="0"/>
              <a:t>, </a:t>
            </a:r>
          </a:p>
          <a:p>
            <a:pPr lvl="1"/>
            <a:r>
              <a:rPr lang="en-US" altLang="en-US" sz="2800" dirty="0" smtClean="0">
                <a:solidFill>
                  <a:srgbClr val="FF0000"/>
                </a:solidFill>
              </a:rPr>
              <a:t>S</a:t>
            </a:r>
            <a:r>
              <a:rPr lang="en-US" altLang="en-US" sz="2800" dirty="0" smtClean="0">
                <a:solidFill>
                  <a:schemeClr val="bg2"/>
                </a:solidFill>
              </a:rPr>
              <a:t>ystemic</a:t>
            </a:r>
            <a:r>
              <a:rPr lang="en-US" altLang="en-US" sz="2800" dirty="0" smtClean="0"/>
              <a:t> </a:t>
            </a:r>
            <a:r>
              <a:rPr lang="en-US" altLang="en-US" sz="2800" dirty="0" smtClean="0">
                <a:solidFill>
                  <a:srgbClr val="FF0000"/>
                </a:solidFill>
              </a:rPr>
              <a:t>S</a:t>
            </a:r>
            <a:r>
              <a:rPr lang="en-US" altLang="en-US" sz="2800" dirty="0" smtClean="0">
                <a:solidFill>
                  <a:schemeClr val="bg2"/>
                </a:solidFill>
              </a:rPr>
              <a:t>ymptoms</a:t>
            </a:r>
          </a:p>
          <a:p>
            <a:r>
              <a:rPr lang="en-US" altLang="en-US" sz="2800" dirty="0" smtClean="0">
                <a:solidFill>
                  <a:schemeClr val="bg2"/>
                </a:solidFill>
              </a:rPr>
              <a:t>20% mortality rate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1174" y="1558977"/>
            <a:ext cx="6130977" cy="5122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ambria" pitchFamily="18" charset="0"/>
              </a:rPr>
              <a:t>Drug Interactions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374" y="2065006"/>
            <a:ext cx="4284616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Cambria" pitchFamily="18" charset="0"/>
              </a:rPr>
              <a:t>Inhibits metabolism of</a:t>
            </a:r>
          </a:p>
          <a:p>
            <a:r>
              <a:rPr lang="en-US" sz="3200" dirty="0" err="1" smtClean="0">
                <a:solidFill>
                  <a:srgbClr val="FF0000"/>
                </a:solidFill>
                <a:latin typeface="Cambria" pitchFamily="18" charset="0"/>
              </a:rPr>
              <a:t>Warfarin</a:t>
            </a:r>
            <a:r>
              <a:rPr lang="en-US" sz="3200" dirty="0" smtClean="0">
                <a:solidFill>
                  <a:srgbClr val="FF0000"/>
                </a:solidFill>
                <a:latin typeface="Cambria" pitchFamily="18" charset="0"/>
              </a:rPr>
              <a:t> &amp; </a:t>
            </a:r>
            <a:r>
              <a:rPr lang="en-US" sz="3200" dirty="0" err="1" smtClean="0">
                <a:solidFill>
                  <a:srgbClr val="FF0000"/>
                </a:solidFill>
                <a:latin typeface="Cambria" pitchFamily="18" charset="0"/>
              </a:rPr>
              <a:t>dicumarol</a:t>
            </a:r>
            <a:endParaRPr lang="en-US" sz="3200" dirty="0" smtClean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0573" y="3612991"/>
            <a:ext cx="4366357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Reduce the metabolism of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6-mercaptopurine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and </a:t>
            </a:r>
            <a:r>
              <a:rPr lang="en-US" sz="2800" b="1" dirty="0" err="1" smtClean="0">
                <a:solidFill>
                  <a:srgbClr val="FF0000"/>
                </a:solidFill>
                <a:latin typeface="Cambria" pitchFamily="18" charset="0"/>
              </a:rPr>
              <a:t>azathioprine</a:t>
            </a:r>
            <a:r>
              <a:rPr lang="en-US" sz="2800" b="1" dirty="0" smtClean="0">
                <a:solidFill>
                  <a:srgbClr val="FF0000"/>
                </a:solidFill>
                <a:latin typeface="Cambria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9990" y="5510460"/>
            <a:ext cx="4421892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With </a:t>
            </a:r>
            <a:r>
              <a:rPr lang="en-US" sz="2800" dirty="0" err="1" smtClean="0">
                <a:solidFill>
                  <a:srgbClr val="FF0000"/>
                </a:solidFill>
                <a:latin typeface="Cambria" pitchFamily="18" charset="0"/>
              </a:rPr>
              <a:t>ampicillin</a:t>
            </a:r>
            <a:r>
              <a:rPr lang="en-US" sz="2800" dirty="0" smtClean="0">
                <a:solidFill>
                  <a:srgbClr val="FF0000"/>
                </a:solidFill>
                <a:latin typeface="Cambria" pitchFamily="18" charset="0"/>
              </a:rPr>
              <a:t> : Increases frequency of skin rash</a:t>
            </a:r>
            <a:endParaRPr lang="en-US" sz="2800" dirty="0">
              <a:solidFill>
                <a:srgbClr val="FF0000"/>
              </a:solidFill>
              <a:latin typeface="Cambria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6675" y="2023672"/>
            <a:ext cx="6865496" cy="451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Febuxostat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6752" y="2081567"/>
            <a:ext cx="602412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Oral specific </a:t>
            </a:r>
            <a:r>
              <a:rPr lang="en-US" sz="2800" dirty="0" err="1" smtClean="0">
                <a:solidFill>
                  <a:srgbClr val="FF0000"/>
                </a:solidFill>
              </a:rPr>
              <a:t>xanthine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oxidase</a:t>
            </a:r>
            <a:r>
              <a:rPr lang="en-US" sz="2800" dirty="0" smtClean="0">
                <a:solidFill>
                  <a:srgbClr val="FF0000"/>
                </a:solidFill>
              </a:rPr>
              <a:t> inhibitor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1179" y="2944715"/>
            <a:ext cx="6109642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Indicated for the chronic management of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in patients with gout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5604" y="421259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Chemically distinct from </a:t>
            </a:r>
            <a:r>
              <a:rPr lang="en-US" sz="2800" dirty="0" err="1" smtClean="0">
                <a:solidFill>
                  <a:srgbClr val="FF0000"/>
                </a:solidFill>
              </a:rPr>
              <a:t>allopurinol</a:t>
            </a:r>
            <a:r>
              <a:rPr lang="en-US" sz="2800" dirty="0" smtClean="0">
                <a:solidFill>
                  <a:srgbClr val="FF0000"/>
                </a:solidFill>
              </a:rPr>
              <a:t> (non </a:t>
            </a:r>
            <a:r>
              <a:rPr lang="en-US" sz="2800" dirty="0" err="1" smtClean="0">
                <a:solidFill>
                  <a:srgbClr val="FF0000"/>
                </a:solidFill>
              </a:rPr>
              <a:t>purine</a:t>
            </a:r>
            <a:r>
              <a:rPr lang="en-US" sz="2800" dirty="0" smtClean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019" y="5435511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can be used in patients with renal disease</a:t>
            </a:r>
          </a:p>
        </p:txBody>
      </p:sp>
      <p:pic>
        <p:nvPicPr>
          <p:cNvPr id="15364" name="Picture 4" descr="http://img.medscape.com/slide/migrated/editorial/cmecircle/2007/7366/images/sundy/6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0603" y="2068643"/>
            <a:ext cx="5276537" cy="43021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06655" y="2921016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Metabolized in liver , mainly conjugated to </a:t>
            </a:r>
            <a:r>
              <a:rPr lang="en-US" sz="2800" dirty="0" err="1" smtClean="0">
                <a:solidFill>
                  <a:srgbClr val="FF0000"/>
                </a:solidFill>
              </a:rPr>
              <a:t>glucouronic</a:t>
            </a:r>
            <a:r>
              <a:rPr lang="en-US" sz="2800" dirty="0" smtClean="0">
                <a:solidFill>
                  <a:srgbClr val="FF0000"/>
                </a:solidFill>
              </a:rPr>
              <a:t> acid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6070" y="406897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to patients who do not tolerate </a:t>
            </a:r>
            <a:r>
              <a:rPr lang="en-US" sz="2800" dirty="0" err="1" smtClean="0">
                <a:solidFill>
                  <a:srgbClr val="FF0000"/>
                </a:solidFill>
              </a:rPr>
              <a:t>allopurinol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5505" y="5201948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99% protein bound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902" y="6005136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+mj-lt"/>
              </a:rPr>
              <a:t>t½ 8hours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9387" y="139687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pharmacokinetics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9814" y="2162228"/>
            <a:ext cx="701119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orally once daily, well absorbed(85%)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Febuxostat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15362" name="Picture 2" descr="http://rheuminfo.com/wp-content/uploads/2012/01/Gout-Sink-2.pn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184" y="2871241"/>
            <a:ext cx="6187553" cy="3733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0962" y="127492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537" y="2321408"/>
            <a:ext cx="5934184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 number of gout attacks during 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the first few months of treatment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0962" y="355931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 level of liver enzymes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357" y="4287548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Nausea, Diarrhea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8209" y="5086881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Headache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9189" y="586394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Numbness of arm or leg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7330" y="183138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Febuxostat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0603" y="1963710"/>
            <a:ext cx="5262018" cy="4646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9270" y="240600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Uricosuric</a:t>
            </a:r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400" y="1063306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Mechanism 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4774" y="1803534"/>
            <a:ext cx="6220918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B</a:t>
            </a:r>
            <a:r>
              <a:rPr lang="en-US" sz="2800" dirty="0" smtClean="0">
                <a:solidFill>
                  <a:srgbClr val="FF0000"/>
                </a:solidFill>
              </a:rPr>
              <a:t>locks tubular </a:t>
            </a:r>
            <a:r>
              <a:rPr lang="en-US" sz="2800" dirty="0" err="1" smtClean="0">
                <a:solidFill>
                  <a:srgbClr val="FF0000"/>
                </a:solidFill>
              </a:rPr>
              <a:t>reabsorption</a:t>
            </a:r>
            <a:r>
              <a:rPr lang="en-US" sz="2800" dirty="0" smtClean="0">
                <a:solidFill>
                  <a:srgbClr val="FF0000"/>
                </a:solidFill>
              </a:rPr>
              <a:t> of uric acid &amp;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enhances urine uric acid excretion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9250" y="2956421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Probenecid</a:t>
            </a:r>
            <a:r>
              <a:rPr lang="en-US" sz="2800" dirty="0" smtClean="0">
                <a:solidFill>
                  <a:srgbClr val="FF0000"/>
                </a:solidFill>
              </a:rPr>
              <a:t> inhibits </a:t>
            </a:r>
            <a:r>
              <a:rPr lang="en-US" sz="2800" dirty="0" err="1" smtClean="0">
                <a:solidFill>
                  <a:srgbClr val="FF0000"/>
                </a:solidFill>
              </a:rPr>
              <a:t>Urate</a:t>
            </a:r>
            <a:r>
              <a:rPr lang="en-US" sz="2800" dirty="0" smtClean="0">
                <a:solidFill>
                  <a:srgbClr val="FF0000"/>
                </a:solidFill>
              </a:rPr>
              <a:t> Transporters (URAT) in the apical membrane of the proximal tubule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3889" y="4544451"/>
            <a:ext cx="5070763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It also inhibits organic acid transporter(OAT)</a:t>
            </a:r>
            <a:r>
              <a:rPr lang="en-US" sz="28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→↑plasma concentration of </a:t>
            </a:r>
            <a:r>
              <a:rPr lang="en-US" sz="2800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penicilin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020" y="6093986"/>
            <a:ext cx="539118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Sulfinpyrazol</a:t>
            </a:r>
            <a:r>
              <a:rPr lang="en-US" sz="2800" dirty="0" smtClean="0">
                <a:solidFill>
                  <a:srgbClr val="FF0000"/>
                </a:solidFill>
              </a:rPr>
              <a:t> inhibits URAT1 &amp; OAT4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0565" y="1416087"/>
            <a:ext cx="5221574" cy="46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://tmedweb.tulane.edu/pharmwiki/lib/exe/fetch.php/probenecid.png?w=600&amp;tok=7307a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515" y="1469035"/>
            <a:ext cx="5101651" cy="4616971"/>
          </a:xfrm>
          <a:prstGeom prst="rect">
            <a:avLst/>
          </a:prstGeom>
          <a:noFill/>
        </p:spPr>
      </p:pic>
      <p:pic>
        <p:nvPicPr>
          <p:cNvPr id="15" name="Picture 4" descr="http://www.nature.com/nrrheum/journal/v10/n5/images_article/nrrheum.2014.32-f5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0544" y="1424067"/>
            <a:ext cx="5171607" cy="47518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45991" y="3064636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Probenecid</a:t>
            </a:r>
            <a:r>
              <a:rPr lang="en-US" sz="2800" dirty="0" smtClean="0">
                <a:solidFill>
                  <a:srgbClr val="FF0000"/>
                </a:solidFill>
              </a:rPr>
              <a:t> moderately effective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5427" y="3822853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Increases risk of </a:t>
            </a:r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862" y="4581070"/>
            <a:ext cx="601084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Not used in patients with renal disease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9307" y="5324297"/>
            <a:ext cx="6096365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Some drugs reduce efficacy (e.g. aspirin)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3357" y="1785973"/>
            <a:ext cx="5070763" cy="101566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Control </a:t>
            </a:r>
            <a:r>
              <a:rPr lang="en-US" sz="2800" dirty="0" err="1" smtClean="0">
                <a:solidFill>
                  <a:srgbClr val="FF0000"/>
                </a:solidFill>
              </a:rPr>
              <a:t>hyperuricemia</a:t>
            </a:r>
            <a:r>
              <a:rPr lang="en-US" sz="2800" dirty="0" smtClean="0">
                <a:solidFill>
                  <a:srgbClr val="FF0000"/>
                </a:solidFill>
              </a:rPr>
              <a:t> and prevent tophus formation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74280" y="46545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Uricosuric</a:t>
            </a:r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 drugs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0585" y="1618008"/>
            <a:ext cx="5276536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0" y="3214537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Exacerbation of acute attack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6" y="4047705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Risk of uric acid stone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69833" y="4880874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GIT upset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4238" y="5714042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Allergic rash</a:t>
            </a:r>
          </a:p>
        </p:txBody>
      </p:sp>
      <p:pic>
        <p:nvPicPr>
          <p:cNvPr id="8" name="Picture 8" descr="Go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5908" y="1978702"/>
            <a:ext cx="5681272" cy="448205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68491" y="2131859"/>
            <a:ext cx="2759326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probenecid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Contra-indications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6557" y="2081566"/>
            <a:ext cx="4360218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History of </a:t>
            </a:r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992" y="2974695"/>
            <a:ext cx="438577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    Recent acute gout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417" y="3852833"/>
            <a:ext cx="435136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pPr lvl="1"/>
            <a:r>
              <a:rPr lang="en-US" sz="2800" dirty="0" smtClean="0">
                <a:solidFill>
                  <a:srgbClr val="FF0000"/>
                </a:solidFill>
              </a:rPr>
              <a:t>Existing renal disease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9872" y="4700991"/>
            <a:ext cx="4376921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       Less effective in elderly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       patients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1626" y="1678586"/>
            <a:ext cx="6865495" cy="4917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72787" y="1158615"/>
            <a:ext cx="8341402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058701" y="375511"/>
            <a:ext cx="328648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302" y="426438"/>
            <a:ext cx="1222478" cy="114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01912" y="383227"/>
            <a:ext cx="1987346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What is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951801"/>
            <a:ext cx="2400147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09330"/>
            <a:ext cx="2226365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Tofi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998509"/>
            <a:ext cx="2445026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gout?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61 -0.01087 C 0.08089 -0.01619 0.08858 0.00277 0.10043 0.00948 C 0.10538 0.01295 0.11072 0.01341 0.1158 0.0148 C 0.12974 0.03052 0.1429 0.03838 0.15775 0.04855 C 0.16934 0.05688 0.17898 0.07006 0.19096 0.07723 C 0.19604 0.08347 0.20073 0.08717 0.20607 0.09249 C 0.21741 0.11561 0.21167 0.11075 0.22131 0.11561 C 0.23382 0.1348 0.24919 0.14058 0.26469 0.14428 C 0.26886 0.14682 0.2729 0.15029 0.27745 0.15191 C 0.28579 0.15491 0.30286 0.15723 0.30286 0.15746 C 0.31575 0.16254 0.33451 0.16694 0.3474 0.17757 C 0.37241 0.19884 0.39508 0.22405 0.42243 0.22936 C 0.45838 0.24555 0.49824 0.24046 0.53446 0.24208 C 0.54449 0.24624 0.55491 0.24832 0.56507 0.25272 C 0.57184 0.25549 0.57835 0.2622 0.58539 0.2652 C 0.59698 0.27052 0.6117 0.27353 0.62355 0.27584 C 0.63293 0.28162 0.64205 0.28578 0.65156 0.28879 C 0.65586 0.29156 0.65977 0.29434 0.66419 0.29618 C 0.66927 0.31145 0.67748 0.31723 0.68595 0.32231 C 0.68842 0.32393 0.69103 0.32601 0.69363 0.32763 C 0.69481 0.32855 0.69741 0.33017 0.69741 0.3304 C 0.70158 0.33572 0.70275 0.34197 0.70757 0.34566 C 0.71161 0.35376 0.71578 0.3563 0.7189 0.36647 C 0.72008 0.36023 0.71982 0.35538 0.72398 0.35607 C 0.72659 0.35653 0.7318 0.36092 0.7318 0.36139 C 0.75785 0.35815 0.74769 0.35838 0.76241 0.35838 " pathEditMode="relative" rAng="0" ptsTypes="fffffffffffffffffffffffff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3 -0.00023 C 0.074 0.00116 0.07556 0.00301 0.07725 0.00417 C 0.07882 0.00533 0.08064 0.00509 0.0822 0.00625 C 0.09588 0.01713 0.08168 0.01019 0.09328 0.01505 C 0.10227 0.02593 0.11347 0.02847 0.12402 0.03033 C 0.13536 0.03426 0.14617 0.04398 0.15724 0.05 C 0.16076 0.05417 0.16141 0.05394 0.16337 0.06088 C 0.16389 0.06296 0.16363 0.06597 0.16454 0.06759 C 0.16545 0.06921 0.16701 0.06898 0.16832 0.06968 C 0.1691 0.07176 0.17014 0.07384 0.17079 0.07616 C 0.17131 0.07824 0.17131 0.08079 0.17196 0.08287 C 0.1734 0.0875 0.17691 0.09584 0.17691 0.09607 C 0.17965 0.12153 0.18121 0.13542 0.18916 0.15695 C 0.19007 0.16273 0.19033 0.16875 0.19164 0.17431 C 0.19333 0.18171 0.19593 0.18889 0.19776 0.1963 C 0.20023 0.20648 0.20128 0.2169 0.20401 0.22685 C 0.20675 0.24769 0.21066 0.26875 0.21626 0.28796 C 0.21912 0.30949 0.22681 0.32546 0.23228 0.34468 C 0.23463 0.36273 0.23124 0.34421 0.2384 0.36204 C 0.23919 0.36389 0.23893 0.36667 0.23958 0.36875 C 0.24244 0.37755 0.24948 0.38796 0.25443 0.39283 C 0.25599 0.39445 0.25782 0.39537 0.25938 0.39699 C 0.26185 0.39977 0.26667 0.40579 0.26667 0.40602 C 0.26928 0.41968 0.27006 0.4338 0.2728 0.44746 C 0.27371 0.45185 0.27306 0.4581 0.27527 0.46042 C 0.27749 0.46273 0.28022 0.46158 0.2827 0.46273 C 0.28517 0.46389 0.29012 0.46713 0.29012 0.46736 C 0.29312 0.47523 0.29455 0.4757 0.29989 0.4757 " pathEditMode="relative" rAng="0" ptsTypes="fffffffffffffffffffffffffff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66 0.0176 C 0.10944 0.01852 0.11347 0.01852 0.11712 0.02061 C 0.12064 0.02246 0.12338 0.02732 0.12689 0.02917 C 0.12793 0.03125 0.12885 0.0338 0.13015 0.03519 C 0.13158 0.03681 0.13367 0.03612 0.13497 0.03797 C 0.13653 0.04028 0.13692 0.04399 0.13823 0.04676 C 0.15125 0.07431 0.15868 0.09908 0.16767 0.13079 C 0.16962 0.13774 0.17171 0.14468 0.17418 0.15093 C 0.18369 0.175 0.17483 0.14537 0.18239 0.16852 C 0.18356 0.17223 0.18474 0.17616 0.18565 0.1801 C 0.1863 0.18287 0.18643 0.18612 0.18721 0.18866 C 0.19086 0.20047 0.19594 0.21204 0.20024 0.22338 C 0.20115 0.22593 0.20363 0.225 0.20519 0.22639 C 0.20688 0.22801 0.20845 0.23033 0.21001 0.23218 C 0.21209 0.24306 0.21639 0.275 0.21991 0.28426 C 0.22212 0.29005 0.22642 0.30186 0.22642 0.30186 C 0.22981 0.32662 0.23111 0.35186 0.23294 0.37709 C 0.23346 0.38473 0.2345 0.40024 0.2345 0.40024 C 0.23398 0.44074 0.23502 0.48149 0.23294 0.52199 C 0.23281 0.525 0.22877 0.52223 0.22799 0.525 C 0.22564 0.53357 0.23268 0.53542 0.2345 0.53658 C 0.23541 0.54121 0.23698 0.55116 0.23945 0.55394 C 0.24232 0.55718 0.24597 0.55787 0.24922 0.55973 C 0.25079 0.56065 0.25404 0.5625 0.25404 0.5625 C 0.2672 0.55926 0.2616 0.55973 0.27046 0.55973 " pathEditMode="relative" ptsTypes="ffffffffffffffffffffffff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1566" y="203659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sulfinpyrazone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971" y="3169567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r>
              <a:rPr lang="en-US" sz="2800" dirty="0" smtClean="0">
                <a:solidFill>
                  <a:srgbClr val="FF0000"/>
                </a:solidFill>
              </a:rPr>
              <a:t> can aggravate peptic ulcer disease 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5407" y="4317528"/>
            <a:ext cx="507076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Aspirin reduces efficacy of </a:t>
            </a:r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endParaRPr lang="en-US" sz="32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54843" y="5555431"/>
            <a:ext cx="5321301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Sulfinpyrazone</a:t>
            </a:r>
            <a:r>
              <a:rPr lang="en-US" sz="2800" dirty="0" smtClean="0">
                <a:solidFill>
                  <a:srgbClr val="FF0000"/>
                </a:solidFill>
              </a:rPr>
              <a:t> enhance the action of certain </a:t>
            </a:r>
            <a:r>
              <a:rPr lang="en-US" sz="2800" dirty="0" err="1" smtClean="0">
                <a:solidFill>
                  <a:srgbClr val="FF0000"/>
                </a:solidFill>
              </a:rPr>
              <a:t>antidiabetic</a:t>
            </a:r>
            <a:r>
              <a:rPr lang="en-US" sz="2800" dirty="0" smtClean="0">
                <a:solidFill>
                  <a:srgbClr val="FF0000"/>
                </a:solidFill>
              </a:rPr>
              <a:t> drugs 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05928" y="2547858"/>
            <a:ext cx="5681271" cy="3882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6103" y="600364"/>
            <a:ext cx="736745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Recombinant mammalian </a:t>
            </a:r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uricase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617" y="1741289"/>
            <a:ext cx="318413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Algerian" pitchFamily="82" charset="0"/>
              </a:rPr>
              <a:t>Pegloticase</a:t>
            </a:r>
            <a:endParaRPr lang="en-US" sz="3200" b="1" dirty="0" smtClean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64" y="2669111"/>
            <a:ext cx="5114935" cy="138499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 uric acid specific enzyme which is a recombinant </a:t>
            </a:r>
            <a:r>
              <a:rPr lang="en-US" sz="2800" dirty="0" smtClean="0">
                <a:solidFill>
                  <a:srgbClr val="FF0000"/>
                </a:solidFill>
              </a:rPr>
              <a:t>modified </a:t>
            </a:r>
            <a:r>
              <a:rPr lang="en-US" sz="2800" dirty="0" smtClean="0">
                <a:solidFill>
                  <a:srgbClr val="FF0000"/>
                </a:solidFill>
              </a:rPr>
              <a:t>mammalian </a:t>
            </a:r>
            <a:r>
              <a:rPr lang="en-US" sz="2800" dirty="0" err="1" smtClean="0">
                <a:solidFill>
                  <a:srgbClr val="FF0000"/>
                </a:solidFill>
              </a:rPr>
              <a:t>uricase</a:t>
            </a:r>
            <a:r>
              <a:rPr lang="en-US" sz="2800" dirty="0" smtClean="0">
                <a:solidFill>
                  <a:srgbClr val="FF0000"/>
                </a:solidFill>
              </a:rPr>
              <a:t> enzyme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9070" y="4683717"/>
            <a:ext cx="5070763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Converts uric acid to </a:t>
            </a:r>
            <a:r>
              <a:rPr lang="en-US" sz="2800" dirty="0" err="1" smtClean="0">
                <a:solidFill>
                  <a:srgbClr val="FF0000"/>
                </a:solidFill>
              </a:rPr>
              <a:t>allantoin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2269" y="5447909"/>
            <a:ext cx="4999299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Given I.V.</a:t>
            </a:r>
            <a:r>
              <a:rPr lang="en-US" sz="2800" dirty="0" smtClean="0">
                <a:solidFill>
                  <a:srgbClr val="FF0000"/>
                </a:solidFill>
                <a:sym typeface="Wingdings" pitchFamily="2" charset="2"/>
              </a:rPr>
              <a:t> peak decline in uric </a:t>
            </a:r>
          </a:p>
          <a:p>
            <a:r>
              <a:rPr lang="en-US" sz="2800" dirty="0" smtClean="0">
                <a:solidFill>
                  <a:srgbClr val="FF0000"/>
                </a:solidFill>
                <a:sym typeface="Wingdings" pitchFamily="2" charset="2"/>
              </a:rPr>
              <a:t>acid level within 24-72 hours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71214" y="1933731"/>
            <a:ext cx="6184440" cy="4527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9093" y="40549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err="1" smtClean="0">
                <a:solidFill>
                  <a:srgbClr val="FF0000"/>
                </a:solidFill>
                <a:latin typeface="Algerian" panose="04020705040A02060702" pitchFamily="82" charset="0"/>
              </a:rPr>
              <a:t>pegloticase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7142" y="1377671"/>
            <a:ext cx="7803673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Used for the treatment of chronic gout in adult patients refractory to conventional therapy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6493" y="2541693"/>
            <a:ext cx="3915724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ADRS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5994" y="3362655"/>
            <a:ext cx="3931214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Infusion reactions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3416" y="4043350"/>
            <a:ext cx="3923791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Anaphylaxis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4436" y="6043823"/>
            <a:ext cx="396776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Nephrolithiasis</a:t>
            </a:r>
            <a:endParaRPr lang="en-US" sz="28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5158" y="5406671"/>
            <a:ext cx="3977039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Arthralgia</a:t>
            </a:r>
            <a:r>
              <a:rPr lang="en-US" sz="2800" dirty="0" smtClean="0">
                <a:solidFill>
                  <a:srgbClr val="FF0000"/>
                </a:solidFill>
              </a:rPr>
              <a:t>, muscle spasm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5442" y="4712913"/>
            <a:ext cx="3961765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Gout flare</a:t>
            </a:r>
          </a:p>
        </p:txBody>
      </p:sp>
      <p:pic>
        <p:nvPicPr>
          <p:cNvPr id="3074" name="Picture 2" descr="Bunbury, Henry William: &lt;em&gt;Origin of the Gout&lt;/em&g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1941" y="2533338"/>
            <a:ext cx="7290830" cy="40066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8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917649" y="622655"/>
            <a:ext cx="7044394" cy="2461925"/>
            <a:chOff x="1444625" y="1981200"/>
            <a:chExt cx="7324725" cy="3962400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auto">
            <a:xfrm>
              <a:off x="3581400" y="3962400"/>
              <a:ext cx="3048000" cy="1981200"/>
            </a:xfrm>
            <a:prstGeom prst="triangle">
              <a:avLst>
                <a:gd name="adj" fmla="val 50000"/>
              </a:avLst>
            </a:prstGeom>
            <a:gradFill rotWithShape="0">
              <a:gsLst>
                <a:gs pos="0">
                  <a:srgbClr val="CC9900"/>
                </a:gs>
                <a:gs pos="100000">
                  <a:srgbClr val="5E4700"/>
                </a:gs>
              </a:gsLst>
              <a:path path="shape">
                <a:fillToRect l="50000" t="50000" r="50000" b="50000"/>
              </a:path>
            </a:gradFill>
            <a:ln w="381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4" name="Group 17"/>
            <p:cNvGrpSpPr>
              <a:grpSpLocks/>
            </p:cNvGrpSpPr>
            <p:nvPr/>
          </p:nvGrpSpPr>
          <p:grpSpPr bwMode="auto">
            <a:xfrm rot="20700000">
              <a:off x="1444625" y="1981200"/>
              <a:ext cx="7324725" cy="2030413"/>
              <a:chOff x="906" y="1248"/>
              <a:chExt cx="4614" cy="1279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912" y="2208"/>
                <a:ext cx="4608" cy="288"/>
              </a:xfrm>
              <a:prstGeom prst="rect">
                <a:avLst/>
              </a:prstGeom>
              <a:gradFill rotWithShape="0">
                <a:gsLst>
                  <a:gs pos="0">
                    <a:srgbClr val="CC9900"/>
                  </a:gs>
                  <a:gs pos="100000">
                    <a:srgbClr val="5E4700"/>
                  </a:gs>
                </a:gsLst>
                <a:path path="shape">
                  <a:fillToRect l="50000" t="50000" r="50000" b="50000"/>
                </a:path>
              </a:gra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6" name="Group 16"/>
              <p:cNvGrpSpPr>
                <a:grpSpLocks/>
              </p:cNvGrpSpPr>
              <p:nvPr/>
            </p:nvGrpSpPr>
            <p:grpSpPr bwMode="auto">
              <a:xfrm>
                <a:off x="912" y="1248"/>
                <a:ext cx="4608" cy="960"/>
                <a:chOff x="912" y="1248"/>
                <a:chExt cx="4608" cy="960"/>
              </a:xfrm>
            </p:grpSpPr>
            <p:sp>
              <p:nvSpPr>
                <p:cNvPr id="18" name="Rectangle 7"/>
                <p:cNvSpPr>
                  <a:spLocks noChangeArrowheads="1"/>
                </p:cNvSpPr>
                <p:nvPr/>
              </p:nvSpPr>
              <p:spPr bwMode="auto">
                <a:xfrm>
                  <a:off x="912" y="1248"/>
                  <a:ext cx="1727" cy="960"/>
                </a:xfrm>
                <a:prstGeom prst="rect">
                  <a:avLst/>
                </a:prstGeom>
                <a:solidFill>
                  <a:srgbClr val="008080"/>
                </a:solidFill>
                <a:ln w="12700" cap="sq">
                  <a:noFill/>
                  <a:miter lim="800000"/>
                  <a:headEnd type="none" w="sm" len="sm"/>
                  <a:tailEnd type="none" w="sm" len="sm"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912" y="1248"/>
                  <a:ext cx="1727" cy="879"/>
                </a:xfrm>
                <a:prstGeom prst="rect">
                  <a:avLst/>
                </a:prstGeom>
                <a:noFill/>
                <a:ln w="12700" cap="sq">
                  <a:noFill/>
                  <a:miter lim="800000"/>
                  <a:headEnd type="none" w="sm" len="sm"/>
                  <a:tailEnd type="none" w="sm" len="sm"/>
                </a:ln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Franklin Gothic Book" pitchFamily="34" charset="0"/>
                    </a:rPr>
                    <a:t>Over production</a:t>
                  </a:r>
                </a:p>
              </p:txBody>
            </p:sp>
            <p:grpSp>
              <p:nvGrpSpPr>
                <p:cNvPr id="20" name="Group 19"/>
                <p:cNvGrpSpPr>
                  <a:grpSpLocks/>
                </p:cNvGrpSpPr>
                <p:nvPr/>
              </p:nvGrpSpPr>
              <p:grpSpPr bwMode="auto">
                <a:xfrm>
                  <a:off x="3793" y="1776"/>
                  <a:ext cx="1727" cy="432"/>
                  <a:chOff x="4080" y="2510"/>
                  <a:chExt cx="1727" cy="432"/>
                </a:xfrm>
              </p:grpSpPr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4080" y="2510"/>
                    <a:ext cx="1727" cy="432"/>
                  </a:xfrm>
                  <a:prstGeom prst="rect">
                    <a:avLst/>
                  </a:prstGeom>
                  <a:solidFill>
                    <a:srgbClr val="008080"/>
                  </a:solidFill>
                  <a:ln w="12700" cap="sq">
                    <a:noFill/>
                    <a:miter lim="800000"/>
                    <a:headEnd type="none" w="sm" len="sm"/>
                    <a:tailEnd type="none" w="sm" len="sm"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80" y="2544"/>
                    <a:ext cx="1727" cy="365"/>
                  </a:xfrm>
                  <a:prstGeom prst="rect">
                    <a:avLst/>
                  </a:prstGeom>
                  <a:noFill/>
                  <a:ln w="12700" cap="sq">
                    <a:noFill/>
                    <a:miter lim="800000"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Franklin Gothic Book" pitchFamily="34" charset="0"/>
                      </a:rPr>
                      <a:t>Under excretion</a:t>
                    </a:r>
                  </a:p>
                </p:txBody>
              </p:sp>
            </p:grpSp>
          </p:grpSp>
          <p:sp>
            <p:nvSpPr>
              <p:cNvPr id="17" name="Rectangle 5"/>
              <p:cNvSpPr>
                <a:spLocks noChangeArrowheads="1"/>
              </p:cNvSpPr>
              <p:nvPr/>
            </p:nvSpPr>
            <p:spPr bwMode="auto">
              <a:xfrm>
                <a:off x="906" y="2239"/>
                <a:ext cx="4608" cy="288"/>
              </a:xfrm>
              <a:prstGeom prst="rect">
                <a:avLst/>
              </a:prstGeom>
              <a:gradFill rotWithShape="0">
                <a:gsLst>
                  <a:gs pos="0">
                    <a:srgbClr val="CC9900"/>
                  </a:gs>
                  <a:gs pos="100000">
                    <a:srgbClr val="5E4700"/>
                  </a:gs>
                </a:gsLst>
                <a:path path="shape">
                  <a:fillToRect l="50000" t="50000" r="50000" b="50000"/>
                </a:path>
              </a:gra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9948" y="3218459"/>
            <a:ext cx="8343900" cy="3448050"/>
          </a:xfrm>
          <a:prstGeom prst="rect">
            <a:avLst/>
          </a:prstGeom>
        </p:spPr>
      </p:pic>
      <p:sp>
        <p:nvSpPr>
          <p:cNvPr id="3" name="Right Arrow Callout 2"/>
          <p:cNvSpPr/>
          <p:nvPr/>
        </p:nvSpPr>
        <p:spPr>
          <a:xfrm>
            <a:off x="200175" y="241810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err="1" smtClean="0">
                <a:solidFill>
                  <a:srgbClr val="FF0000"/>
                </a:solidFill>
              </a:rPr>
              <a:t>Uricosuric</a:t>
            </a:r>
            <a:r>
              <a:rPr lang="en-TT" sz="2400" dirty="0" smtClean="0">
                <a:solidFill>
                  <a:srgbClr val="FF0000"/>
                </a:solidFill>
              </a:rPr>
              <a:t>  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3" name="Right Arrow Callout 22"/>
          <p:cNvSpPr/>
          <p:nvPr/>
        </p:nvSpPr>
        <p:spPr>
          <a:xfrm>
            <a:off x="232392" y="175049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err="1" smtClean="0">
                <a:solidFill>
                  <a:srgbClr val="FF0000"/>
                </a:solidFill>
              </a:rPr>
              <a:t>Uricostatic</a:t>
            </a:r>
            <a:r>
              <a:rPr lang="en-TT" sz="2400" dirty="0" smtClean="0">
                <a:solidFill>
                  <a:srgbClr val="FF0000"/>
                </a:solidFill>
              </a:rPr>
              <a:t>  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4" name="Right Arrow Callout 23"/>
          <p:cNvSpPr/>
          <p:nvPr/>
        </p:nvSpPr>
        <p:spPr>
          <a:xfrm>
            <a:off x="0" y="225432"/>
            <a:ext cx="3233739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Anti-inflammatory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5" name="Right Arrow Callout 24"/>
          <p:cNvSpPr/>
          <p:nvPr/>
        </p:nvSpPr>
        <p:spPr>
          <a:xfrm>
            <a:off x="256154" y="218632"/>
            <a:ext cx="2456610" cy="628745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Colchicine 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6" name="Right Arrow Callout 25"/>
          <p:cNvSpPr/>
          <p:nvPr/>
        </p:nvSpPr>
        <p:spPr>
          <a:xfrm>
            <a:off x="0" y="0"/>
            <a:ext cx="4882974" cy="1543987"/>
          </a:xfrm>
          <a:prstGeom prst="rightArrowCallout">
            <a:avLst/>
          </a:prstGeom>
          <a:solidFill>
            <a:srgbClr val="FFFF00"/>
          </a:solidFill>
          <a:ln>
            <a:solidFill>
              <a:schemeClr val="accent4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27000"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TT" sz="2400" dirty="0" smtClean="0">
                <a:solidFill>
                  <a:srgbClr val="FF0000"/>
                </a:solidFill>
              </a:rPr>
              <a:t>  </a:t>
            </a:r>
            <a:r>
              <a:rPr lang="en-TT" sz="3600" b="1" dirty="0" err="1" smtClean="0">
                <a:solidFill>
                  <a:srgbClr val="FF0000"/>
                </a:solidFill>
              </a:rPr>
              <a:t>Pathophsiology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7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14 0.01087 C 0.11658 0.06428 0.21115 0.11792 0.24971 0.1396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99 -0.03722 C 0.33138 -0.03005 0.55491 -0.02265 0.64427 -0.019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1 0.02616 C 0.17053 0.24352 0.33455 0.46088 0.39773 0.54143 C 0.46092 0.62222 0.42314 0.56643 0.38536 0.51111 " pathEditMode="relative" rAng="0" ptsTypes="aaA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" y="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3 0.11274 C 0.24583 0.40278 0.46887 0.69283 0.5568 0.80695 C 0.64448 0.9213 0.59758 0.85949 0.55055 0.79815 " pathEditMode="relative" rAng="0" ptsTypes="aaA">
                                      <p:cBhvr>
                                        <p:cTn id="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" y="4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1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5" y="600364"/>
            <a:ext cx="328648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99365" y="5589264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Colchicine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6742" y="5579270"/>
            <a:ext cx="2961134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Tubulin</a:t>
            </a:r>
            <a:r>
              <a:rPr lang="en-TT" sz="2800" dirty="0" smtClean="0">
                <a:solidFill>
                  <a:srgbClr val="FF0000"/>
                </a:solidFill>
              </a:rPr>
              <a:t> inhibitors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61890" y="4547447"/>
            <a:ext cx="264384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</a:rPr>
              <a:t>NSAIDs, Steroids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9245" y="4537455"/>
            <a:ext cx="302859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smtClean="0">
                <a:solidFill>
                  <a:srgbClr val="FF0000"/>
                </a:solidFill>
              </a:rPr>
              <a:t>Anti- inflammatory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6754" y="1691822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Uricostatic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96933" y="2983473"/>
            <a:ext cx="2423986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Probenecid</a:t>
            </a:r>
            <a:r>
              <a:rPr lang="en-TT" sz="2800" dirty="0" smtClean="0">
                <a:solidFill>
                  <a:srgbClr val="FF0000"/>
                </a:solidFill>
              </a:rPr>
              <a:t> , </a:t>
            </a:r>
          </a:p>
          <a:p>
            <a:r>
              <a:rPr lang="en-TT" sz="2800" dirty="0" err="1" smtClean="0">
                <a:solidFill>
                  <a:srgbClr val="FF0000"/>
                </a:solidFill>
              </a:rPr>
              <a:t>Sulfinpyrazone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4833" y="2985973"/>
            <a:ext cx="1976782" cy="52322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Uricosuric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01928" y="1714307"/>
            <a:ext cx="2269089" cy="954107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2800" dirty="0" err="1" smtClean="0">
                <a:solidFill>
                  <a:srgbClr val="FF0000"/>
                </a:solidFill>
              </a:rPr>
              <a:t>Allopurinol</a:t>
            </a:r>
            <a:r>
              <a:rPr lang="en-TT" sz="2800" dirty="0" smtClean="0">
                <a:solidFill>
                  <a:srgbClr val="FF0000"/>
                </a:solidFill>
              </a:rPr>
              <a:t> , </a:t>
            </a:r>
          </a:p>
          <a:p>
            <a:r>
              <a:rPr lang="en-TT" sz="2800" dirty="0" err="1" smtClean="0">
                <a:solidFill>
                  <a:srgbClr val="FF0000"/>
                </a:solidFill>
              </a:rPr>
              <a:t>Febuxostat</a:t>
            </a:r>
            <a:endParaRPr lang="en-US" sz="2800" dirty="0">
              <a:solidFill>
                <a:srgbClr val="FF00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0190" y="1573968"/>
            <a:ext cx="4257207" cy="479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690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9054" y="60036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Stages of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0049" y="4835902"/>
            <a:ext cx="2128397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Treat or not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 to treat?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78849" y="4868615"/>
            <a:ext cx="1736155" cy="1569660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Prevent recurrent attacks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08166" y="4870880"/>
            <a:ext cx="2128397" cy="1077218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Terminate 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The attack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44469" y="4795897"/>
            <a:ext cx="3232672" cy="2062103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-Prevent complications</a:t>
            </a:r>
          </a:p>
          <a:p>
            <a:r>
              <a:rPr lang="en-US" sz="3200" dirty="0" smtClean="0">
                <a:solidFill>
                  <a:srgbClr val="FF0000"/>
                </a:solidFill>
              </a:rPr>
              <a:t>-Lower serum uric acid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374" y="1735206"/>
            <a:ext cx="27813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9107" y="1715455"/>
            <a:ext cx="28289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61787" y="1678906"/>
            <a:ext cx="283845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26905" y="1693195"/>
            <a:ext cx="289560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7819" y="1757093"/>
            <a:ext cx="6391275" cy="3279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29114" y="225610"/>
            <a:ext cx="321153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Drugs in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34" name="Straight Connector 3"/>
          <p:cNvSpPr/>
          <p:nvPr/>
        </p:nvSpPr>
        <p:spPr>
          <a:xfrm>
            <a:off x="6625753" y="3056369"/>
            <a:ext cx="939180" cy="4661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21219"/>
                </a:lnTo>
                <a:lnTo>
                  <a:pt x="939180" y="221219"/>
                </a:lnTo>
                <a:lnTo>
                  <a:pt x="939180" y="46616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Straight Connector 4"/>
          <p:cNvSpPr/>
          <p:nvPr/>
        </p:nvSpPr>
        <p:spPr>
          <a:xfrm>
            <a:off x="4333280" y="3056369"/>
            <a:ext cx="2292473" cy="46616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92473" y="0"/>
                </a:moveTo>
                <a:lnTo>
                  <a:pt x="2292473" y="221219"/>
                </a:lnTo>
                <a:lnTo>
                  <a:pt x="0" y="221219"/>
                </a:lnTo>
                <a:lnTo>
                  <a:pt x="0" y="46616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6" name="Rounded Rectangle 35"/>
          <p:cNvSpPr/>
          <p:nvPr/>
        </p:nvSpPr>
        <p:spPr>
          <a:xfrm>
            <a:off x="5303713" y="1287437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7" name="Group 36"/>
          <p:cNvGrpSpPr/>
          <p:nvPr/>
        </p:nvGrpSpPr>
        <p:grpSpPr>
          <a:xfrm>
            <a:off x="5597500" y="1570741"/>
            <a:ext cx="2841962" cy="1764726"/>
            <a:chOff x="3265586" y="498163"/>
            <a:chExt cx="2841962" cy="1764726"/>
          </a:xfrm>
        </p:grpSpPr>
        <p:sp>
          <p:nvSpPr>
            <p:cNvPr id="46" name="Rounded Rectangle 45"/>
            <p:cNvSpPr/>
            <p:nvPr/>
          </p:nvSpPr>
          <p:spPr>
            <a:xfrm>
              <a:off x="3265586" y="583898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Rounded Rectangle 7"/>
            <p:cNvSpPr/>
            <p:nvPr/>
          </p:nvSpPr>
          <p:spPr>
            <a:xfrm>
              <a:off x="3329752" y="498163"/>
              <a:ext cx="2777796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 smtClean="0">
                  <a:solidFill>
                    <a:srgbClr val="FF0000"/>
                  </a:solidFill>
                </a:rPr>
                <a:t>Treatment </a:t>
              </a:r>
            </a:p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 smtClean="0">
                  <a:solidFill>
                    <a:srgbClr val="FF0000"/>
                  </a:solidFill>
                </a:rPr>
                <a:t>of gout</a:t>
              </a:r>
              <a:endParaRPr lang="en-US" sz="4000" b="1" kern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8" name="Rounded Rectangle 37"/>
          <p:cNvSpPr/>
          <p:nvPr/>
        </p:nvSpPr>
        <p:spPr>
          <a:xfrm>
            <a:off x="3011239" y="3522533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9" name="Group 38"/>
          <p:cNvGrpSpPr/>
          <p:nvPr/>
        </p:nvGrpSpPr>
        <p:grpSpPr>
          <a:xfrm>
            <a:off x="2458387" y="3801631"/>
            <a:ext cx="3490719" cy="1678991"/>
            <a:chOff x="973112" y="2729053"/>
            <a:chExt cx="2644080" cy="1678991"/>
          </a:xfrm>
        </p:grpSpPr>
        <p:sp>
          <p:nvSpPr>
            <p:cNvPr id="44" name="Rounded Rectangle 43"/>
            <p:cNvSpPr/>
            <p:nvPr/>
          </p:nvSpPr>
          <p:spPr>
            <a:xfrm>
              <a:off x="973112" y="2729053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Rounded Rectangle 10"/>
            <p:cNvSpPr/>
            <p:nvPr/>
          </p:nvSpPr>
          <p:spPr>
            <a:xfrm>
              <a:off x="1022288" y="2778229"/>
              <a:ext cx="2545728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300" b="1" kern="1200" dirty="0" smtClean="0">
                  <a:solidFill>
                    <a:srgbClr val="FF0000"/>
                  </a:solidFill>
                </a:rPr>
                <a:t>Non-pharmacologic</a:t>
              </a:r>
              <a:endParaRPr lang="en-US" sz="3300" b="1" kern="1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40" name="Rounded Rectangle 39"/>
          <p:cNvSpPr/>
          <p:nvPr/>
        </p:nvSpPr>
        <p:spPr>
          <a:xfrm>
            <a:off x="6242893" y="3522533"/>
            <a:ext cx="2644080" cy="167899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41" name="Group 40"/>
          <p:cNvGrpSpPr/>
          <p:nvPr/>
        </p:nvGrpSpPr>
        <p:grpSpPr>
          <a:xfrm>
            <a:off x="6536679" y="3801631"/>
            <a:ext cx="3221917" cy="1678991"/>
            <a:chOff x="4204766" y="2729053"/>
            <a:chExt cx="2644080" cy="1678991"/>
          </a:xfrm>
        </p:grpSpPr>
        <p:sp>
          <p:nvSpPr>
            <p:cNvPr id="42" name="Rounded Rectangle 41"/>
            <p:cNvSpPr/>
            <p:nvPr/>
          </p:nvSpPr>
          <p:spPr>
            <a:xfrm>
              <a:off x="4204766" y="2729053"/>
              <a:ext cx="2644080" cy="167899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Rounded Rectangle 13"/>
            <p:cNvSpPr/>
            <p:nvPr/>
          </p:nvSpPr>
          <p:spPr>
            <a:xfrm>
              <a:off x="4253942" y="2778229"/>
              <a:ext cx="2545728" cy="15806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5730" tIns="125730" rIns="125730" bIns="125730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300" b="1" kern="1200" dirty="0" smtClean="0">
                  <a:solidFill>
                    <a:srgbClr val="FF0000"/>
                  </a:solidFill>
                </a:rPr>
                <a:t>Pharmacologic</a:t>
              </a:r>
              <a:endParaRPr lang="en-US" sz="3300" b="1" kern="1200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7650" name="Picture 2" descr="https://pegsandtails.files.wordpress.com/2010/06/cruikshank__consolation_in_the_gout_c1796_01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4723" y="1073426"/>
            <a:ext cx="4038600" cy="2325758"/>
          </a:xfrm>
          <a:prstGeom prst="rect">
            <a:avLst/>
          </a:prstGeom>
          <a:noFill/>
        </p:spPr>
      </p:pic>
      <p:pic>
        <p:nvPicPr>
          <p:cNvPr id="18" name="Picture 2" descr="https://pegsandtails.files.wordpress.com/2010/06/cruikshank__consolation_in_the_gout_c1796_01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40255" y="1139253"/>
            <a:ext cx="3336886" cy="22538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3721" y="1328747"/>
            <a:ext cx="4515163" cy="3360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13416" y="405492"/>
            <a:ext cx="662565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lgerian" pitchFamily="82" charset="0"/>
              </a:rPr>
              <a:t>Non-pharmacologic Therapy</a:t>
            </a:r>
            <a:endParaRPr lang="en-US" sz="3200" dirty="0">
              <a:solidFill>
                <a:srgbClr val="FF0000"/>
              </a:solidFill>
              <a:latin typeface="Algerian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735" y="1556911"/>
            <a:ext cx="5882152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Lifestyle modifications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070" y="3004675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Loss of weight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3518" y="5825324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Smoking cessation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1047" y="4808492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Diet control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3585" y="3866611"/>
            <a:ext cx="5070763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Excercise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9750" y="1295557"/>
            <a:ext cx="50482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13107" y="2110490"/>
            <a:ext cx="49815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4969" y="2943772"/>
            <a:ext cx="50577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4018" y="3723260"/>
            <a:ext cx="50196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7851" y="4522501"/>
            <a:ext cx="49720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29503" y="5327208"/>
            <a:ext cx="503872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839029" y="6048375"/>
            <a:ext cx="50196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9861" y="450462"/>
            <a:ext cx="6914100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65100" h="158750" prst="convex"/>
          </a:sp3d>
        </p:spPr>
        <p:txBody>
          <a:bodyPr wrap="square" rtlCol="0">
            <a:spAutoFit/>
          </a:bodyPr>
          <a:lstStyle/>
          <a:p>
            <a:r>
              <a:rPr lang="en-TT" sz="3200" dirty="0" smtClean="0">
                <a:solidFill>
                  <a:srgbClr val="FF0000"/>
                </a:solidFill>
                <a:latin typeface="Algerian" panose="04020705040A02060702" pitchFamily="82" charset="0"/>
              </a:rPr>
              <a:t>Treatment of acute gout</a:t>
            </a:r>
            <a:endParaRPr lang="en-US" sz="3200" dirty="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8" name="Straight Connector 3"/>
          <p:cNvSpPr/>
          <p:nvPr/>
        </p:nvSpPr>
        <p:spPr>
          <a:xfrm>
            <a:off x="2610318" y="3458120"/>
            <a:ext cx="3143250" cy="7479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9706"/>
                </a:lnTo>
                <a:lnTo>
                  <a:pt x="3143250" y="509706"/>
                </a:lnTo>
                <a:lnTo>
                  <a:pt x="3143250" y="74795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Rounded Rectangle 16"/>
          <p:cNvSpPr/>
          <p:nvPr/>
        </p:nvSpPr>
        <p:spPr>
          <a:xfrm>
            <a:off x="1324443" y="4161101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8" name="Group 17"/>
          <p:cNvGrpSpPr/>
          <p:nvPr/>
        </p:nvGrpSpPr>
        <p:grpSpPr>
          <a:xfrm>
            <a:off x="1610193" y="4432563"/>
            <a:ext cx="2571749" cy="1633061"/>
            <a:chOff x="3429000" y="3938706"/>
            <a:chExt cx="2571749" cy="1633061"/>
          </a:xfrm>
        </p:grpSpPr>
        <p:sp>
          <p:nvSpPr>
            <p:cNvPr id="23" name="Rounded Rectangle 22"/>
            <p:cNvSpPr/>
            <p:nvPr/>
          </p:nvSpPr>
          <p:spPr>
            <a:xfrm>
              <a:off x="342900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Rounded Rectangle 12"/>
            <p:cNvSpPr/>
            <p:nvPr/>
          </p:nvSpPr>
          <p:spPr>
            <a:xfrm>
              <a:off x="3476831" y="3986537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err="1" smtClean="0"/>
                <a:t>Colchicine</a:t>
              </a:r>
              <a:endParaRPr lang="en-US" sz="3400" b="1" kern="1200" dirty="0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4467693" y="4161101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0" name="Group 19"/>
          <p:cNvGrpSpPr/>
          <p:nvPr/>
        </p:nvGrpSpPr>
        <p:grpSpPr>
          <a:xfrm>
            <a:off x="4768433" y="4417573"/>
            <a:ext cx="2876550" cy="1633061"/>
            <a:chOff x="6572250" y="3938706"/>
            <a:chExt cx="2571749" cy="1633061"/>
          </a:xfrm>
        </p:grpSpPr>
        <p:sp>
          <p:nvSpPr>
            <p:cNvPr id="21" name="Rounded Rectangle 20"/>
            <p:cNvSpPr/>
            <p:nvPr/>
          </p:nvSpPr>
          <p:spPr>
            <a:xfrm>
              <a:off x="657225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Rounded Rectangle 15"/>
            <p:cNvSpPr/>
            <p:nvPr/>
          </p:nvSpPr>
          <p:spPr>
            <a:xfrm>
              <a:off x="6620081" y="3986537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NSAIDs</a:t>
              </a:r>
              <a:endParaRPr lang="en-US" sz="3400" b="1" kern="1200" dirty="0"/>
            </a:p>
          </p:txBody>
        </p:sp>
      </p:grpSp>
      <p:sp>
        <p:nvSpPr>
          <p:cNvPr id="29" name="Straight Connector 3"/>
          <p:cNvSpPr/>
          <p:nvPr/>
        </p:nvSpPr>
        <p:spPr>
          <a:xfrm>
            <a:off x="5705943" y="3368997"/>
            <a:ext cx="3143250" cy="74795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9706"/>
                </a:lnTo>
                <a:lnTo>
                  <a:pt x="3143250" y="509706"/>
                </a:lnTo>
                <a:lnTo>
                  <a:pt x="3143250" y="74795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Rounded Rectangle 30"/>
          <p:cNvSpPr/>
          <p:nvPr/>
        </p:nvSpPr>
        <p:spPr>
          <a:xfrm>
            <a:off x="4420068" y="1735936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2" name="Group 31"/>
          <p:cNvGrpSpPr/>
          <p:nvPr/>
        </p:nvGrpSpPr>
        <p:grpSpPr>
          <a:xfrm>
            <a:off x="4301084" y="2067359"/>
            <a:ext cx="2571749" cy="1633061"/>
            <a:chOff x="3429000" y="1557694"/>
            <a:chExt cx="2571749" cy="1633061"/>
          </a:xfrm>
        </p:grpSpPr>
        <p:sp>
          <p:nvSpPr>
            <p:cNvPr id="45" name="Rounded Rectangle 44"/>
            <p:cNvSpPr/>
            <p:nvPr/>
          </p:nvSpPr>
          <p:spPr>
            <a:xfrm>
              <a:off x="3429000" y="1557694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Rounded Rectangle 7"/>
            <p:cNvSpPr/>
            <p:nvPr/>
          </p:nvSpPr>
          <p:spPr>
            <a:xfrm>
              <a:off x="3476831" y="1605525"/>
              <a:ext cx="2476087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Acute gouty arthritis</a:t>
              </a:r>
              <a:endParaRPr lang="en-US" sz="3400" b="1" kern="1200" dirty="0"/>
            </a:p>
          </p:txBody>
        </p:sp>
      </p:grpSp>
      <p:sp>
        <p:nvSpPr>
          <p:cNvPr id="37" name="Rounded Rectangle 36"/>
          <p:cNvSpPr/>
          <p:nvPr/>
        </p:nvSpPr>
        <p:spPr>
          <a:xfrm>
            <a:off x="7953062" y="4116949"/>
            <a:ext cx="2571749" cy="1633061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8" name="Group 37"/>
          <p:cNvGrpSpPr/>
          <p:nvPr/>
        </p:nvGrpSpPr>
        <p:grpSpPr>
          <a:xfrm>
            <a:off x="8163863" y="4358431"/>
            <a:ext cx="3453513" cy="1660180"/>
            <a:chOff x="6572250" y="3938706"/>
            <a:chExt cx="2695028" cy="1660180"/>
          </a:xfrm>
        </p:grpSpPr>
        <p:sp>
          <p:nvSpPr>
            <p:cNvPr id="39" name="Rounded Rectangle 38"/>
            <p:cNvSpPr/>
            <p:nvPr/>
          </p:nvSpPr>
          <p:spPr>
            <a:xfrm>
              <a:off x="6572250" y="3938706"/>
              <a:ext cx="2571749" cy="1633061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Rounded Rectangle 16"/>
            <p:cNvSpPr/>
            <p:nvPr/>
          </p:nvSpPr>
          <p:spPr>
            <a:xfrm>
              <a:off x="6791192" y="4061487"/>
              <a:ext cx="2476086" cy="1537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9540" tIns="129540" rIns="129540" bIns="12954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400" b="1" kern="1200" dirty="0" smtClean="0"/>
                <a:t>Corticosteroids</a:t>
              </a:r>
              <a:endParaRPr lang="en-US" sz="3400" b="1" kern="1200" dirty="0"/>
            </a:p>
          </p:txBody>
        </p:sp>
      </p:grpSp>
      <p:pic>
        <p:nvPicPr>
          <p:cNvPr id="25602" name="Picture 2" descr="http://i1.mirror.co.uk/incoming/article3152264.ece/ALTERNATES/s1200/Gou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30017"/>
            <a:ext cx="4058616" cy="2105370"/>
          </a:xfrm>
          <a:prstGeom prst="rect">
            <a:avLst/>
          </a:prstGeom>
          <a:noFill/>
        </p:spPr>
      </p:pic>
      <p:pic>
        <p:nvPicPr>
          <p:cNvPr id="25" name="Picture 2" descr="http://i1.mirror.co.uk/incoming/article3152264.ece/ALTERNATES/s1200/Gout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92278" y="1371599"/>
            <a:ext cx="4399722" cy="22661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810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6200</TotalTime>
  <Words>928</Words>
  <Application>Microsoft Office PowerPoint</Application>
  <PresentationFormat>Custom</PresentationFormat>
  <Paragraphs>241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Celestial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salah osama</dc:creator>
  <cp:lastModifiedBy>Osama</cp:lastModifiedBy>
  <cp:revision>351</cp:revision>
  <dcterms:created xsi:type="dcterms:W3CDTF">2015-09-22T14:03:28Z</dcterms:created>
  <dcterms:modified xsi:type="dcterms:W3CDTF">2015-12-16T05:45:56Z</dcterms:modified>
</cp:coreProperties>
</file>