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58" r:id="rId4"/>
    <p:sldId id="278" r:id="rId5"/>
    <p:sldId id="282" r:id="rId6"/>
    <p:sldId id="285" r:id="rId7"/>
    <p:sldId id="286" r:id="rId8"/>
    <p:sldId id="263" r:id="rId9"/>
    <p:sldId id="264" r:id="rId10"/>
    <p:sldId id="265" r:id="rId11"/>
    <p:sldId id="270" r:id="rId12"/>
    <p:sldId id="271" r:id="rId13"/>
    <p:sldId id="273" r:id="rId14"/>
    <p:sldId id="275" r:id="rId15"/>
    <p:sldId id="274" r:id="rId16"/>
    <p:sldId id="28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3750-806F-4DD2-9CD1-E113FA118B28}" type="datetimeFigureOut">
              <a:rPr lang="en-GB" smtClean="0"/>
              <a:pPr/>
              <a:t>22/11/2015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7165-FA9D-4CE9-B3BC-C6F79E471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3750-806F-4DD2-9CD1-E113FA118B28}" type="datetimeFigureOut">
              <a:rPr lang="en-GB" smtClean="0"/>
              <a:pPr/>
              <a:t>22/11/2015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7165-FA9D-4CE9-B3BC-C6F79E471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3750-806F-4DD2-9CD1-E113FA118B28}" type="datetimeFigureOut">
              <a:rPr lang="en-GB" smtClean="0"/>
              <a:pPr/>
              <a:t>22/11/2015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7165-FA9D-4CE9-B3BC-C6F79E471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3750-806F-4DD2-9CD1-E113FA118B28}" type="datetimeFigureOut">
              <a:rPr lang="en-GB" smtClean="0"/>
              <a:pPr/>
              <a:t>22/11/2015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7165-FA9D-4CE9-B3BC-C6F79E471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3750-806F-4DD2-9CD1-E113FA118B28}" type="datetimeFigureOut">
              <a:rPr lang="en-GB" smtClean="0"/>
              <a:pPr/>
              <a:t>22/11/2015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7165-FA9D-4CE9-B3BC-C6F79E471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3750-806F-4DD2-9CD1-E113FA118B28}" type="datetimeFigureOut">
              <a:rPr lang="en-GB" smtClean="0"/>
              <a:pPr/>
              <a:t>22/11/2015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7165-FA9D-4CE9-B3BC-C6F79E471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3750-806F-4DD2-9CD1-E113FA118B28}" type="datetimeFigureOut">
              <a:rPr lang="en-GB" smtClean="0"/>
              <a:pPr/>
              <a:t>22/11/2015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7165-FA9D-4CE9-B3BC-C6F79E471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3750-806F-4DD2-9CD1-E113FA118B28}" type="datetimeFigureOut">
              <a:rPr lang="en-GB" smtClean="0"/>
              <a:pPr/>
              <a:t>22/11/2015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7165-FA9D-4CE9-B3BC-C6F79E471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3750-806F-4DD2-9CD1-E113FA118B28}" type="datetimeFigureOut">
              <a:rPr lang="en-GB" smtClean="0"/>
              <a:pPr/>
              <a:t>22/11/2015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7165-FA9D-4CE9-B3BC-C6F79E471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3750-806F-4DD2-9CD1-E113FA118B28}" type="datetimeFigureOut">
              <a:rPr lang="en-GB" smtClean="0"/>
              <a:pPr/>
              <a:t>22/11/2015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7165-FA9D-4CE9-B3BC-C6F79E471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F3750-806F-4DD2-9CD1-E113FA118B28}" type="datetimeFigureOut">
              <a:rPr lang="en-GB" smtClean="0"/>
              <a:pPr/>
              <a:t>22/11/2015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7165-FA9D-4CE9-B3BC-C6F79E471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F3750-806F-4DD2-9CD1-E113FA118B28}" type="datetimeFigureOut">
              <a:rPr lang="en-GB" smtClean="0"/>
              <a:pPr/>
              <a:t>22/11/2015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47165-FA9D-4CE9-B3BC-C6F79E471D1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260648"/>
            <a:ext cx="617443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500" b="1" dirty="0" smtClean="0">
                <a:solidFill>
                  <a:srgbClr val="FF0000"/>
                </a:solidFill>
              </a:rPr>
              <a:t>Resting Membrane Potential </a:t>
            </a:r>
            <a:r>
              <a:rPr lang="en-GB" sz="5000" b="1" dirty="0" smtClean="0">
                <a:solidFill>
                  <a:srgbClr val="FF0000"/>
                </a:solidFill>
              </a:rPr>
              <a:t>(RMP)</a:t>
            </a:r>
            <a:endParaRPr lang="en-GB" sz="50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204864"/>
            <a:ext cx="237626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9592" y="4436318"/>
            <a:ext cx="4895850" cy="1728986"/>
          </a:xfrm>
        </p:spPr>
        <p:txBody>
          <a:bodyPr/>
          <a:lstStyle/>
          <a:p>
            <a:pPr marL="812748" indent="-812748"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600" b="1" dirty="0" err="1" smtClean="0">
                <a:solidFill>
                  <a:schemeClr val="tx1"/>
                </a:solidFill>
                <a:latin typeface="Comic Sans MS" pitchFamily="66" charset="0"/>
              </a:rPr>
              <a:t>Dr.Mohammed</a:t>
            </a:r>
            <a:r>
              <a:rPr lang="en-US" sz="26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600" b="1" dirty="0" err="1" smtClean="0">
                <a:solidFill>
                  <a:schemeClr val="tx1"/>
                </a:solidFill>
                <a:latin typeface="Comic Sans MS" pitchFamily="66" charset="0"/>
              </a:rPr>
              <a:t>Alotaibi</a:t>
            </a:r>
            <a:endParaRPr lang="en-US" sz="26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812748" indent="-812748" algn="l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Department of Physiology</a:t>
            </a:r>
          </a:p>
          <a:p>
            <a:pPr marL="812748" indent="-812748" algn="l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College of Medicine</a:t>
            </a:r>
          </a:p>
          <a:p>
            <a:pPr marL="812748" indent="-812748" algn="l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King Saud University </a:t>
            </a:r>
          </a:p>
          <a:p>
            <a:pPr marL="812748" indent="-812748" algn="l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sz="2000" b="1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899592" y="2732727"/>
            <a:ext cx="4752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2800" indent="-812800">
              <a:lnSpc>
                <a:spcPct val="80000"/>
              </a:lnSpc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TEXTBOOK OF MEDICAL PHYSIOLOGY</a:t>
            </a:r>
          </a:p>
          <a:p>
            <a:pPr marL="812800" indent="-812800">
              <a:lnSpc>
                <a:spcPct val="80000"/>
              </a:lnSpc>
            </a:pPr>
            <a:endParaRPr lang="en-US" b="1" dirty="0" smtClean="0">
              <a:solidFill>
                <a:srgbClr val="FF9999"/>
              </a:solidFill>
              <a:latin typeface="Comic Sans MS" pitchFamily="66" charset="0"/>
            </a:endParaRPr>
          </a:p>
          <a:p>
            <a:pPr marL="812800" indent="-812800">
              <a:lnSpc>
                <a:spcPct val="80000"/>
              </a:lnSpc>
            </a:pPr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GUYTON &amp; HALL 12</a:t>
            </a:r>
            <a:r>
              <a:rPr lang="en-US" b="1" baseline="30000" dirty="0" smtClean="0">
                <a:solidFill>
                  <a:srgbClr val="00B050"/>
                </a:solidFill>
                <a:latin typeface="Comic Sans MS" pitchFamily="66" charset="0"/>
              </a:rPr>
              <a:t>TH</a:t>
            </a:r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 EDITION</a:t>
            </a:r>
          </a:p>
          <a:p>
            <a:pPr marL="812800" indent="-812800">
              <a:lnSpc>
                <a:spcPct val="80000"/>
              </a:lnSpc>
            </a:pPr>
            <a:endParaRPr lang="en-US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812800" indent="-812800">
              <a:lnSpc>
                <a:spcPct val="8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UNIT II  CHAPTER 5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568863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b="1" dirty="0" smtClean="0">
              <a:solidFill>
                <a:srgbClr val="FF0000"/>
              </a:solidFill>
            </a:endParaRPr>
          </a:p>
          <a:p>
            <a:endParaRPr lang="en-GB" sz="2000" b="1" dirty="0" smtClean="0">
              <a:solidFill>
                <a:srgbClr val="FF0000"/>
              </a:solidFill>
            </a:endParaRPr>
          </a:p>
          <a:p>
            <a:r>
              <a:rPr lang="en-GB" sz="2000" b="1" u="sng" dirty="0" smtClean="0">
                <a:solidFill>
                  <a:srgbClr val="0070C0"/>
                </a:solidFill>
              </a:rPr>
              <a:t>Nernst made a hypothesis which said that if we suppose that:-</a:t>
            </a:r>
          </a:p>
          <a:p>
            <a:r>
              <a:rPr lang="en-GB" sz="2000" b="1" dirty="0" smtClean="0"/>
              <a:t> (1) the ECF and ICF contained ONLY sodium ions  </a:t>
            </a:r>
          </a:p>
          <a:p>
            <a:r>
              <a:rPr lang="en-GB" sz="2000" b="1" dirty="0" smtClean="0"/>
              <a:t>(2) and that the cell membrane was freely permeable to Na+</a:t>
            </a:r>
          </a:p>
          <a:p>
            <a:endParaRPr lang="en-GB" sz="2000" b="1" dirty="0" smtClean="0"/>
          </a:p>
          <a:p>
            <a:r>
              <a:rPr lang="en-GB" sz="2000" b="1" dirty="0" smtClean="0">
                <a:solidFill>
                  <a:srgbClr val="00B050"/>
                </a:solidFill>
              </a:rPr>
              <a:t>→</a:t>
            </a:r>
            <a:r>
              <a:rPr lang="en-GB" sz="2000" b="1" dirty="0" smtClean="0"/>
              <a:t> </a:t>
            </a:r>
            <a:r>
              <a:rPr lang="en-GB" sz="2000" b="1" dirty="0" smtClean="0">
                <a:solidFill>
                  <a:srgbClr val="C00000"/>
                </a:solidFill>
              </a:rPr>
              <a:t>Then Na+ will diffuse down its concentration gradient to the Inside of the cell, carrying with it +</a:t>
            </a:r>
            <a:r>
              <a:rPr lang="en-GB" sz="2000" b="1" dirty="0" err="1" smtClean="0">
                <a:solidFill>
                  <a:srgbClr val="C00000"/>
                </a:solidFill>
              </a:rPr>
              <a:t>ve</a:t>
            </a:r>
            <a:r>
              <a:rPr lang="en-GB" sz="2000" b="1" dirty="0" smtClean="0">
                <a:solidFill>
                  <a:srgbClr val="C00000"/>
                </a:solidFill>
              </a:rPr>
              <a:t> charges , and progressively decreasing the</a:t>
            </a:r>
            <a:r>
              <a:rPr lang="en-GB" sz="2000" b="1" u="sng" dirty="0" smtClean="0">
                <a:solidFill>
                  <a:srgbClr val="C00000"/>
                </a:solidFill>
              </a:rPr>
              <a:t> negativity </a:t>
            </a:r>
            <a:r>
              <a:rPr lang="en-GB" sz="2000" b="1" dirty="0" smtClean="0">
                <a:solidFill>
                  <a:srgbClr val="C00000"/>
                </a:solidFill>
              </a:rPr>
              <a:t>inside the cell.</a:t>
            </a:r>
          </a:p>
          <a:p>
            <a:r>
              <a:rPr lang="en-GB" sz="2000" b="1" dirty="0" smtClean="0">
                <a:solidFill>
                  <a:srgbClr val="C00000"/>
                </a:solidFill>
              </a:rPr>
              <a:t> </a:t>
            </a:r>
            <a:endParaRPr lang="en-GB" sz="2000" b="1" dirty="0" smtClean="0"/>
          </a:p>
          <a:p>
            <a:r>
              <a:rPr lang="en-GB" sz="2000" b="1" dirty="0" smtClean="0">
                <a:solidFill>
                  <a:srgbClr val="00B050"/>
                </a:solidFill>
              </a:rPr>
              <a:t>When this </a:t>
            </a:r>
            <a:r>
              <a:rPr lang="en-GB" sz="2000" b="1" dirty="0" smtClean="0">
                <a:solidFill>
                  <a:srgbClr val="FF0066"/>
                </a:solidFill>
              </a:rPr>
              <a:t>electrical gradient ( force ) </a:t>
            </a:r>
            <a:r>
              <a:rPr lang="en-GB" sz="2000" b="1" dirty="0" smtClean="0">
                <a:solidFill>
                  <a:srgbClr val="00B050"/>
                </a:solidFill>
              </a:rPr>
              <a:t>, which tends to drive (PUSH) Na+ outside </a:t>
            </a:r>
            <a:r>
              <a:rPr lang="en-GB" sz="2000" b="1" u="sng" dirty="0" smtClean="0">
                <a:solidFill>
                  <a:srgbClr val="FF0000"/>
                </a:solidFill>
              </a:rPr>
              <a:t>equals = </a:t>
            </a:r>
            <a:r>
              <a:rPr lang="en-GB" sz="2000" b="1" dirty="0" smtClean="0">
                <a:solidFill>
                  <a:srgbClr val="00B050"/>
                </a:solidFill>
              </a:rPr>
              <a:t>the </a:t>
            </a:r>
            <a:r>
              <a:rPr lang="en-GB" sz="2000" b="1" dirty="0" smtClean="0">
                <a:solidFill>
                  <a:srgbClr val="7030A0"/>
                </a:solidFill>
              </a:rPr>
              <a:t>concentration gradient </a:t>
            </a:r>
            <a:r>
              <a:rPr lang="en-GB" sz="2000" b="1" dirty="0" smtClean="0">
                <a:solidFill>
                  <a:srgbClr val="00B050"/>
                </a:solidFill>
              </a:rPr>
              <a:t>( which tends to push Na+ in ) </a:t>
            </a:r>
            <a:r>
              <a:rPr lang="en-GB" sz="2000" b="1" dirty="0" smtClean="0"/>
              <a:t>→</a:t>
            </a:r>
            <a:r>
              <a:rPr lang="en-GB" sz="2000" b="1" dirty="0" smtClean="0">
                <a:solidFill>
                  <a:srgbClr val="00B050"/>
                </a:solidFill>
              </a:rPr>
              <a:t> there will be no Na+ movement across the membrane .</a:t>
            </a:r>
          </a:p>
          <a:p>
            <a:endParaRPr lang="en-GB" sz="2000" b="1" dirty="0" smtClean="0"/>
          </a:p>
          <a:p>
            <a:r>
              <a:rPr lang="en-GB" sz="2000" b="1" dirty="0" smtClean="0">
                <a:solidFill>
                  <a:srgbClr val="00B0F0"/>
                </a:solidFill>
              </a:rPr>
              <a:t>Nernst Potential for Na+ </a:t>
            </a:r>
            <a:r>
              <a:rPr lang="en-GB" sz="2000" b="1" dirty="0" smtClean="0"/>
              <a:t>( or Na+ Equilibrium or Diffusion Potential ) = </a:t>
            </a:r>
            <a:r>
              <a:rPr lang="en-GB" sz="2000" b="1" dirty="0" smtClean="0">
                <a:solidFill>
                  <a:srgbClr val="C00000"/>
                </a:solidFill>
              </a:rPr>
              <a:t>+61 mV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8537659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The </a:t>
            </a:r>
            <a:r>
              <a:rPr lang="en-GB" sz="2800" b="1" dirty="0" smtClean="0">
                <a:solidFill>
                  <a:srgbClr val="FF0000"/>
                </a:solidFill>
              </a:rPr>
              <a:t>Sodium</a:t>
            </a:r>
            <a:r>
              <a:rPr lang="en-GB" sz="2800" b="1" dirty="0" smtClean="0"/>
              <a:t> Nernst ( Equilibrium ) Potential</a:t>
            </a:r>
            <a:endParaRPr lang="en-GB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9201" t="14286" b="11429"/>
          <a:stretch>
            <a:fillRect/>
          </a:stretch>
        </p:blipFill>
        <p:spPr bwMode="auto">
          <a:xfrm>
            <a:off x="5940152" y="2276872"/>
            <a:ext cx="316835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6632"/>
            <a:ext cx="8712968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500" b="1" dirty="0" smtClean="0">
                <a:solidFill>
                  <a:srgbClr val="FF0000"/>
                </a:solidFill>
              </a:rPr>
              <a:t>Origin of RMP:</a:t>
            </a:r>
          </a:p>
          <a:p>
            <a:endParaRPr lang="en-GB" sz="2800" b="1" dirty="0" smtClean="0">
              <a:solidFill>
                <a:srgbClr val="FF0000"/>
              </a:solidFill>
            </a:endParaRPr>
          </a:p>
          <a:p>
            <a:r>
              <a:rPr lang="en-GB" sz="2800" b="1" dirty="0" smtClean="0">
                <a:solidFill>
                  <a:srgbClr val="7030A0"/>
                </a:solidFill>
              </a:rPr>
              <a:t>1- Contribution of </a:t>
            </a:r>
            <a:r>
              <a:rPr lang="en-GB" sz="2800" b="1" dirty="0" smtClean="0">
                <a:solidFill>
                  <a:srgbClr val="0000CC"/>
                </a:solidFill>
              </a:rPr>
              <a:t>K</a:t>
            </a:r>
            <a:r>
              <a:rPr lang="en-GB" sz="2800" b="1" dirty="0" smtClean="0">
                <a:solidFill>
                  <a:srgbClr val="7030A0"/>
                </a:solidFill>
              </a:rPr>
              <a:t> diffusion potential:-</a:t>
            </a:r>
            <a:endParaRPr lang="en-GB" sz="2200" b="1" dirty="0" smtClean="0">
              <a:solidFill>
                <a:srgbClr val="7030A0"/>
              </a:solidFill>
            </a:endParaRPr>
          </a:p>
          <a:p>
            <a:r>
              <a:rPr lang="en-GB" sz="2200" dirty="0" smtClean="0"/>
              <a:t>K+ leak channels </a:t>
            </a:r>
            <a:r>
              <a:rPr lang="en-GB" sz="2400" b="1" dirty="0" smtClean="0"/>
              <a:t>→ </a:t>
            </a:r>
            <a:r>
              <a:rPr lang="en-GB" sz="2200" dirty="0" smtClean="0"/>
              <a:t>more K+ diffuses to outside than Na+ to inside </a:t>
            </a:r>
          </a:p>
          <a:p>
            <a:endParaRPr lang="en-GB" sz="2200" b="1" dirty="0" smtClean="0"/>
          </a:p>
          <a:p>
            <a:endParaRPr lang="en-GB" sz="2200" b="1" dirty="0" smtClean="0"/>
          </a:p>
          <a:p>
            <a:endParaRPr lang="en-GB" sz="2200" b="1" dirty="0" smtClean="0"/>
          </a:p>
          <a:p>
            <a:endParaRPr lang="en-GB" sz="2200" b="1" dirty="0" smtClean="0"/>
          </a:p>
          <a:p>
            <a:endParaRPr lang="en-GB" sz="2200" b="1" dirty="0" smtClean="0"/>
          </a:p>
          <a:p>
            <a:endParaRPr lang="en-GB" sz="2200" b="1" dirty="0" smtClean="0"/>
          </a:p>
          <a:p>
            <a:endParaRPr lang="en-GB" sz="2200" b="1" dirty="0" smtClean="0"/>
          </a:p>
          <a:p>
            <a:endParaRPr lang="en-GB" sz="2200" b="1" dirty="0" smtClean="0"/>
          </a:p>
          <a:p>
            <a:endParaRPr lang="en-GB" sz="2200" b="1" dirty="0" smtClean="0"/>
          </a:p>
          <a:p>
            <a:endParaRPr lang="en-GB" sz="2200" b="1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5731" t="36046" r="44937" b="45241"/>
          <a:stretch>
            <a:fillRect/>
          </a:stretch>
        </p:blipFill>
        <p:spPr bwMode="auto">
          <a:xfrm>
            <a:off x="395536" y="4869160"/>
            <a:ext cx="403244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5436096" y="2060848"/>
            <a:ext cx="3312368" cy="2808312"/>
            <a:chOff x="4341778" y="1916832"/>
            <a:chExt cx="3254558" cy="3456384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47333"/>
            <a:stretch>
              <a:fillRect/>
            </a:stretch>
          </p:blipFill>
          <p:spPr bwMode="auto">
            <a:xfrm>
              <a:off x="4427984" y="1916832"/>
              <a:ext cx="3168352" cy="3456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4341778" y="2018995"/>
              <a:ext cx="1022310" cy="40189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Outside</a:t>
              </a:r>
              <a:endParaRPr lang="en-GB" b="1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251520" y="2492896"/>
            <a:ext cx="48600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GB" sz="2400" b="1" dirty="0" smtClean="0">
                <a:solidFill>
                  <a:srgbClr val="C00000"/>
                </a:solidFill>
              </a:rPr>
              <a:t> The ratio of potassium ions from </a:t>
            </a:r>
            <a:r>
              <a:rPr lang="en-GB" sz="2400" b="1" dirty="0" smtClean="0">
                <a:solidFill>
                  <a:srgbClr val="7030A0"/>
                </a:solidFill>
              </a:rPr>
              <a:t>inside to outside </a:t>
            </a:r>
            <a:r>
              <a:rPr lang="en-GB" sz="2400" b="1" dirty="0" smtClean="0">
                <a:solidFill>
                  <a:srgbClr val="C00000"/>
                </a:solidFill>
              </a:rPr>
              <a:t>the membrane is 35, and this gives a calculated Nernst potential for the inside of the membrane of -94 </a:t>
            </a:r>
            <a:r>
              <a:rPr lang="en-GB" sz="2400" b="1" dirty="0" err="1" smtClean="0">
                <a:solidFill>
                  <a:srgbClr val="C00000"/>
                </a:solidFill>
              </a:rPr>
              <a:t>millivolts</a:t>
            </a:r>
            <a:r>
              <a:rPr lang="en-GB" sz="2400" b="1" dirty="0" smtClean="0">
                <a:solidFill>
                  <a:srgbClr val="C0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4624"/>
            <a:ext cx="856895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 smtClean="0">
                <a:solidFill>
                  <a:srgbClr val="7030A0"/>
                </a:solidFill>
              </a:rPr>
              <a:t>2- Contribution of </a:t>
            </a:r>
            <a:r>
              <a:rPr lang="en-GB" sz="2800" b="1" dirty="0" smtClean="0">
                <a:solidFill>
                  <a:srgbClr val="FF0000"/>
                </a:solidFill>
              </a:rPr>
              <a:t>Na</a:t>
            </a:r>
            <a:r>
              <a:rPr lang="en-GB" sz="2800" b="1" dirty="0" smtClean="0">
                <a:solidFill>
                  <a:srgbClr val="7030A0"/>
                </a:solidFill>
              </a:rPr>
              <a:t> diffusion potential:-</a:t>
            </a:r>
          </a:p>
          <a:p>
            <a:pPr>
              <a:lnSpc>
                <a:spcPct val="150000"/>
              </a:lnSpc>
            </a:pPr>
            <a:endParaRPr lang="en-GB" sz="2400" b="1" dirty="0" smtClean="0"/>
          </a:p>
          <a:p>
            <a:r>
              <a:rPr lang="en-GB" sz="2400" dirty="0" smtClean="0">
                <a:solidFill>
                  <a:srgbClr val="FF0066"/>
                </a:solidFill>
              </a:rPr>
              <a:t>•</a:t>
            </a:r>
            <a:r>
              <a:rPr lang="en-GB" sz="2400" b="1" dirty="0" smtClean="0">
                <a:solidFill>
                  <a:srgbClr val="FF0066"/>
                </a:solidFill>
              </a:rPr>
              <a:t>Na leak channels:- </a:t>
            </a:r>
            <a:r>
              <a:rPr lang="en-GB" sz="2400" b="1" dirty="0" smtClean="0"/>
              <a:t>have very slight permeability to Na ions from outside to inside.</a:t>
            </a:r>
          </a:p>
          <a:p>
            <a:endParaRPr lang="en-GB" sz="2400" b="1" dirty="0" smtClean="0"/>
          </a:p>
          <a:p>
            <a:pPr>
              <a:buFont typeface="Wingdings" pitchFamily="2" charset="2"/>
              <a:buChar char="§"/>
            </a:pPr>
            <a:r>
              <a:rPr lang="en-GB" sz="2400" b="1" dirty="0" smtClean="0">
                <a:solidFill>
                  <a:srgbClr val="C00000"/>
                </a:solidFill>
              </a:rPr>
              <a:t> The ratio of sodium ions from </a:t>
            </a:r>
            <a:r>
              <a:rPr lang="en-GB" sz="2400" b="1" dirty="0" smtClean="0">
                <a:solidFill>
                  <a:srgbClr val="7030A0"/>
                </a:solidFill>
              </a:rPr>
              <a:t>inside to outside </a:t>
            </a:r>
            <a:r>
              <a:rPr lang="en-GB" sz="2400" b="1" dirty="0" smtClean="0">
                <a:solidFill>
                  <a:srgbClr val="C00000"/>
                </a:solidFill>
              </a:rPr>
              <a:t>the membrane is 0.1, and this gives a calculated Nernst potential for the inside of the membrane of +61 </a:t>
            </a:r>
            <a:r>
              <a:rPr lang="en-GB" sz="2400" b="1" dirty="0" err="1" smtClean="0">
                <a:solidFill>
                  <a:srgbClr val="C00000"/>
                </a:solidFill>
              </a:rPr>
              <a:t>millivolts</a:t>
            </a:r>
            <a:r>
              <a:rPr lang="en-GB" sz="2400" b="1" dirty="0" smtClean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5731" t="57883" r="44937" b="22022"/>
          <a:stretch>
            <a:fillRect/>
          </a:stretch>
        </p:blipFill>
        <p:spPr bwMode="auto">
          <a:xfrm>
            <a:off x="4716016" y="4149080"/>
            <a:ext cx="44279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79512" y="4028871"/>
            <a:ext cx="4608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7030A0"/>
                </a:solidFill>
              </a:rPr>
              <a:t>Using this value in the </a:t>
            </a:r>
            <a:r>
              <a:rPr lang="en-GB" sz="2400" b="1" dirty="0" smtClean="0">
                <a:solidFill>
                  <a:srgbClr val="7030A0"/>
                </a:solidFill>
              </a:rPr>
              <a:t>Goldman equation</a:t>
            </a:r>
            <a:r>
              <a:rPr lang="en-GB" sz="2400" dirty="0" smtClean="0">
                <a:solidFill>
                  <a:srgbClr val="7030A0"/>
                </a:solidFill>
              </a:rPr>
              <a:t> gives a potential inside the membrane of </a:t>
            </a:r>
            <a:r>
              <a:rPr lang="en-GB" sz="2400" b="1" dirty="0" smtClean="0">
                <a:solidFill>
                  <a:srgbClr val="7030A0"/>
                </a:solidFill>
              </a:rPr>
              <a:t>−86 </a:t>
            </a:r>
            <a:r>
              <a:rPr lang="en-GB" sz="2400" b="1" dirty="0" err="1" smtClean="0">
                <a:solidFill>
                  <a:srgbClr val="7030A0"/>
                </a:solidFill>
              </a:rPr>
              <a:t>millivolts</a:t>
            </a:r>
            <a:r>
              <a:rPr lang="en-GB" sz="2400" dirty="0" smtClean="0">
                <a:solidFill>
                  <a:srgbClr val="7030A0"/>
                </a:solidFill>
              </a:rPr>
              <a:t>, </a:t>
            </a:r>
            <a:endParaRPr lang="en-GB" sz="2400" dirty="0">
              <a:solidFill>
                <a:srgbClr val="7030A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29051" t="55734" r="48258" b="33438"/>
          <a:stretch>
            <a:fillRect/>
          </a:stretch>
        </p:blipFill>
        <p:spPr bwMode="auto">
          <a:xfrm>
            <a:off x="611560" y="5589240"/>
            <a:ext cx="3744416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028384" y="4797152"/>
            <a:ext cx="864096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79512" y="3933056"/>
            <a:ext cx="4680520" cy="28529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332656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7030A0"/>
                </a:solidFill>
              </a:rPr>
              <a:t>3- Contribution of Na/K PUMP:-</a:t>
            </a:r>
          </a:p>
          <a:p>
            <a:endParaRPr lang="en-GB" sz="2800" b="1" dirty="0" smtClean="0">
              <a:solidFill>
                <a:srgbClr val="0000CC"/>
              </a:solidFill>
            </a:endParaRPr>
          </a:p>
          <a:p>
            <a:r>
              <a:rPr lang="en-GB" sz="2600" dirty="0" smtClean="0"/>
              <a:t>- This is a powerful </a:t>
            </a:r>
            <a:r>
              <a:rPr lang="en-GB" sz="2600" b="1" i="1" dirty="0" err="1" smtClean="0"/>
              <a:t>electrogenic</a:t>
            </a:r>
            <a:r>
              <a:rPr lang="en-GB" sz="2600" b="1" i="1" dirty="0" smtClean="0"/>
              <a:t> pump </a:t>
            </a:r>
            <a:r>
              <a:rPr lang="en-GB" sz="2600" dirty="0" smtClean="0"/>
              <a:t>on the cell membrane.</a:t>
            </a:r>
          </a:p>
          <a:p>
            <a:r>
              <a:rPr lang="en-GB" sz="2600" b="1" dirty="0" smtClean="0"/>
              <a:t>- It pumps </a:t>
            </a:r>
            <a:r>
              <a:rPr lang="en-GB" sz="2600" b="1" dirty="0" smtClean="0">
                <a:solidFill>
                  <a:srgbClr val="FF0066"/>
                </a:solidFill>
              </a:rPr>
              <a:t>3 Na to outside </a:t>
            </a:r>
            <a:r>
              <a:rPr lang="en-GB" sz="2600" b="1" dirty="0" smtClean="0"/>
              <a:t>&amp; </a:t>
            </a:r>
            <a:r>
              <a:rPr lang="en-GB" sz="2600" b="1" dirty="0" smtClean="0">
                <a:solidFill>
                  <a:srgbClr val="0070C0"/>
                </a:solidFill>
              </a:rPr>
              <a:t>2 K to inside</a:t>
            </a:r>
            <a:r>
              <a:rPr lang="en-GB" sz="2600" b="1" dirty="0" smtClean="0"/>
              <a:t>, causing </a:t>
            </a:r>
            <a:r>
              <a:rPr lang="en-GB" sz="2800" b="1" dirty="0" smtClean="0"/>
              <a:t>→</a:t>
            </a:r>
            <a:r>
              <a:rPr lang="en-GB" sz="2600" b="1" dirty="0" smtClean="0"/>
              <a:t> net loss of +</a:t>
            </a:r>
            <a:r>
              <a:rPr lang="en-GB" sz="2600" b="1" dirty="0" err="1" smtClean="0"/>
              <a:t>ve</a:t>
            </a:r>
            <a:r>
              <a:rPr lang="en-GB" sz="2600" b="1" dirty="0" smtClean="0"/>
              <a:t> ions ,loss of + </a:t>
            </a:r>
            <a:r>
              <a:rPr lang="en-GB" sz="2600" b="1" dirty="0" err="1" smtClean="0"/>
              <a:t>ve</a:t>
            </a:r>
            <a:r>
              <a:rPr lang="en-GB" sz="2600" b="1" dirty="0" smtClean="0"/>
              <a:t> charge from inside , create negativity about </a:t>
            </a:r>
            <a:r>
              <a:rPr lang="en-GB" sz="2600" b="1" dirty="0" smtClean="0">
                <a:solidFill>
                  <a:srgbClr val="FF0066"/>
                </a:solidFill>
              </a:rPr>
              <a:t>- 4mV inside</a:t>
            </a:r>
            <a:endParaRPr lang="en-GB" sz="2600" dirty="0">
              <a:solidFill>
                <a:srgbClr val="FF0066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100461" y="2852936"/>
            <a:ext cx="3415755" cy="3555107"/>
            <a:chOff x="5548733" y="3042245"/>
            <a:chExt cx="3127723" cy="3267075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r="45315"/>
            <a:stretch>
              <a:fillRect/>
            </a:stretch>
          </p:blipFill>
          <p:spPr bwMode="auto">
            <a:xfrm>
              <a:off x="5548733" y="3042245"/>
              <a:ext cx="2911699" cy="3267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7740352" y="3284984"/>
              <a:ext cx="9361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Outside</a:t>
              </a:r>
              <a:endParaRPr lang="en-GB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476672"/>
            <a:ext cx="88924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GB" sz="2600" b="1" dirty="0" smtClean="0"/>
              <a:t>So </a:t>
            </a:r>
            <a:r>
              <a:rPr lang="en-GB" sz="2600" b="1" u="sng" dirty="0" smtClean="0">
                <a:solidFill>
                  <a:srgbClr val="FF0000"/>
                </a:solidFill>
              </a:rPr>
              <a:t>NET MEMBRANE POTENTIAL </a:t>
            </a:r>
            <a:r>
              <a:rPr lang="en-GB" sz="2600" b="1" dirty="0" smtClean="0"/>
              <a:t>will be :-</a:t>
            </a:r>
          </a:p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rgbClr val="0070C0"/>
                </a:solidFill>
              </a:rPr>
              <a:t>Diffusion potential  (caused by K &amp; Na diffusion) </a:t>
            </a:r>
            <a:r>
              <a:rPr lang="en-GB" sz="3200" b="1" dirty="0" smtClean="0"/>
              <a:t>+</a:t>
            </a:r>
            <a:r>
              <a:rPr lang="en-GB" sz="2000" b="1" dirty="0" smtClean="0"/>
              <a:t>  </a:t>
            </a:r>
            <a:r>
              <a:rPr lang="en-GB" sz="2000" b="1" i="1" dirty="0" err="1" smtClean="0">
                <a:solidFill>
                  <a:srgbClr val="C00000"/>
                </a:solidFill>
              </a:rPr>
              <a:t>Electrogenic</a:t>
            </a:r>
            <a:r>
              <a:rPr lang="en-GB" sz="2000" b="1" dirty="0" smtClean="0">
                <a:solidFill>
                  <a:srgbClr val="C00000"/>
                </a:solidFill>
              </a:rPr>
              <a:t> Na/K pump</a:t>
            </a:r>
          </a:p>
          <a:p>
            <a:pPr>
              <a:lnSpc>
                <a:spcPct val="150000"/>
              </a:lnSpc>
            </a:pPr>
            <a:r>
              <a:rPr lang="en-GB" sz="2800" b="1" u="sng" dirty="0" smtClean="0">
                <a:solidFill>
                  <a:srgbClr val="7030A0"/>
                </a:solidFill>
              </a:rPr>
              <a:t>(-86 mV ) + (- 4mV) = -90 mV</a:t>
            </a:r>
          </a:p>
          <a:p>
            <a:pPr>
              <a:lnSpc>
                <a:spcPct val="150000"/>
              </a:lnSpc>
            </a:pPr>
            <a:endParaRPr lang="en-GB" sz="2800" b="1" u="sng" dirty="0" smtClean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b="1" dirty="0" smtClean="0">
                <a:solidFill>
                  <a:srgbClr val="0000CC"/>
                </a:solidFill>
              </a:rPr>
              <a:t>4- Effect of Large intracellular anions(negative ions) </a:t>
            </a:r>
            <a:r>
              <a:rPr lang="en-GB" sz="2600" b="1" dirty="0" smtClean="0"/>
              <a:t>(proteins , sulphates &amp; phosphates ), </a:t>
            </a:r>
            <a:r>
              <a:rPr lang="en-GB" sz="2600" b="1" dirty="0" smtClean="0">
                <a:solidFill>
                  <a:schemeClr val="accent5">
                    <a:lumMod val="75000"/>
                  </a:schemeClr>
                </a:solidFill>
              </a:rPr>
              <a:t>very low effect.</a:t>
            </a:r>
            <a:endParaRPr lang="en-GB" sz="2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04664"/>
            <a:ext cx="439248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2400" dirty="0" smtClean="0">
              <a:solidFill>
                <a:srgbClr val="FF0000"/>
              </a:solidFill>
            </a:endParaRPr>
          </a:p>
          <a:p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</a:rPr>
              <a:t>•</a:t>
            </a: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</a:rPr>
              <a:t>VOLTMETER</a:t>
            </a:r>
          </a:p>
          <a:p>
            <a:r>
              <a:rPr lang="en-GB" sz="2400" b="1" dirty="0" smtClean="0"/>
              <a:t>To measure very small membrane </a:t>
            </a:r>
            <a:r>
              <a:rPr lang="en-GB" sz="2400" b="1" dirty="0" smtClean="0">
                <a:solidFill>
                  <a:srgbClr val="00B0F0"/>
                </a:solidFill>
              </a:rPr>
              <a:t>potential difference </a:t>
            </a:r>
            <a:r>
              <a:rPr lang="en-GB" sz="2400" b="1" dirty="0" smtClean="0"/>
              <a:t>between inside &amp; outside as resting membrane potential . </a:t>
            </a:r>
            <a:r>
              <a:rPr lang="en-GB" sz="2400" b="1" dirty="0" smtClean="0">
                <a:solidFill>
                  <a:srgbClr val="00B050"/>
                </a:solidFill>
              </a:rPr>
              <a:t>How?</a:t>
            </a:r>
          </a:p>
          <a:p>
            <a:endParaRPr lang="en-GB" sz="2400" b="1" dirty="0" smtClean="0"/>
          </a:p>
          <a:p>
            <a:r>
              <a:rPr lang="en-GB" sz="2400" dirty="0" smtClean="0"/>
              <a:t>•</a:t>
            </a:r>
            <a:r>
              <a:rPr lang="en-GB" sz="2400" b="1" dirty="0" smtClean="0"/>
              <a:t> </a:t>
            </a:r>
            <a:r>
              <a:rPr lang="en-GB" sz="2400" b="1" dirty="0" smtClean="0">
                <a:solidFill>
                  <a:srgbClr val="7030A0"/>
                </a:solidFill>
              </a:rPr>
              <a:t>A small filled pipette (microelectrode) containing electrolyte solution is inserted inside the nerve </a:t>
            </a:r>
            <a:r>
              <a:rPr lang="en-GB" sz="2400" b="1" dirty="0" err="1" smtClean="0">
                <a:solidFill>
                  <a:srgbClr val="7030A0"/>
                </a:solidFill>
              </a:rPr>
              <a:t>fiber</a:t>
            </a:r>
            <a:r>
              <a:rPr lang="en-GB" sz="2400" b="1" dirty="0" smtClean="0">
                <a:solidFill>
                  <a:srgbClr val="7030A0"/>
                </a:solidFill>
              </a:rPr>
              <a:t> &amp; another electrode is placed in the outside &amp; </a:t>
            </a:r>
            <a:r>
              <a:rPr lang="en-GB" sz="2400" b="1" i="1" u="sng" dirty="0" smtClean="0">
                <a:solidFill>
                  <a:srgbClr val="0000CC"/>
                </a:solidFill>
              </a:rPr>
              <a:t>membrane potential difference </a:t>
            </a:r>
            <a:r>
              <a:rPr lang="en-GB" sz="2400" b="1" dirty="0" smtClean="0">
                <a:solidFill>
                  <a:srgbClr val="FF0066"/>
                </a:solidFill>
              </a:rPr>
              <a:t>between inside &amp; outside is measured using the voltmeter</a:t>
            </a:r>
            <a:endParaRPr lang="en-GB" sz="2400" dirty="0">
              <a:solidFill>
                <a:srgbClr val="FF006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28924" y="44624"/>
            <a:ext cx="62902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Measuring Membrane Potential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810719"/>
            <a:ext cx="4464496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788024" y="1405225"/>
            <a:ext cx="4104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All excitable cells exhibit an electrical potential (voltage) called resting cell membrane potential (-70 to -90mV) 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5731" t="28172" r="43277" b="28516"/>
          <a:stretch>
            <a:fillRect/>
          </a:stretch>
        </p:blipFill>
        <p:spPr bwMode="auto">
          <a:xfrm>
            <a:off x="611560" y="764704"/>
            <a:ext cx="770485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76672"/>
            <a:ext cx="8640960" cy="709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600" b="1" dirty="0" smtClean="0">
                <a:solidFill>
                  <a:srgbClr val="FF0000"/>
                </a:solidFill>
              </a:rPr>
              <a:t>LECTURE OBJECTIVES</a:t>
            </a:r>
          </a:p>
          <a:p>
            <a:endParaRPr lang="en-GB" sz="2600" dirty="0" smtClean="0"/>
          </a:p>
          <a:p>
            <a:r>
              <a:rPr lang="en-GB" sz="2600" b="1" u="sng" dirty="0" smtClean="0">
                <a:solidFill>
                  <a:srgbClr val="00B050"/>
                </a:solidFill>
              </a:rPr>
              <a:t>By the end of this lecture, you should be able to: </a:t>
            </a:r>
          </a:p>
          <a:p>
            <a:endParaRPr lang="en-GB" sz="2600" dirty="0" smtClean="0"/>
          </a:p>
          <a:p>
            <a:pPr algn="just">
              <a:lnSpc>
                <a:spcPct val="150000"/>
              </a:lnSpc>
            </a:pPr>
            <a:r>
              <a:rPr lang="en-GB" sz="2600" dirty="0" smtClean="0"/>
              <a:t>• Recognise the excitable tissues and their properties.</a:t>
            </a:r>
          </a:p>
          <a:p>
            <a:pPr algn="just">
              <a:lnSpc>
                <a:spcPct val="150000"/>
              </a:lnSpc>
            </a:pPr>
            <a:r>
              <a:rPr lang="en-GB" sz="2600" dirty="0" smtClean="0"/>
              <a:t>• Recognise and describe the forces acting on ions.</a:t>
            </a:r>
          </a:p>
          <a:p>
            <a:pPr algn="just">
              <a:lnSpc>
                <a:spcPct val="150000"/>
              </a:lnSpc>
            </a:pPr>
            <a:r>
              <a:rPr lang="en-GB" sz="2600" dirty="0" smtClean="0"/>
              <a:t>• Know how membrane potential is measured electrically.</a:t>
            </a:r>
          </a:p>
          <a:p>
            <a:pPr algn="just">
              <a:lnSpc>
                <a:spcPct val="150000"/>
              </a:lnSpc>
            </a:pPr>
            <a:r>
              <a:rPr lang="en-GB" sz="2600" dirty="0" smtClean="0"/>
              <a:t>• Recognise and apply Nernst equation to calculate equilibrium potential.</a:t>
            </a:r>
          </a:p>
          <a:p>
            <a:pPr algn="just">
              <a:lnSpc>
                <a:spcPct val="150000"/>
              </a:lnSpc>
            </a:pPr>
            <a:r>
              <a:rPr lang="en-GB" sz="2600" dirty="0" smtClean="0"/>
              <a:t>• Explain the origin of RMP and how it is created.</a:t>
            </a:r>
          </a:p>
          <a:p>
            <a:pPr algn="just">
              <a:lnSpc>
                <a:spcPct val="150000"/>
              </a:lnSpc>
            </a:pPr>
            <a:endParaRPr lang="en-GB" sz="2600" dirty="0" smtClean="0"/>
          </a:p>
          <a:p>
            <a:pPr algn="just">
              <a:lnSpc>
                <a:spcPct val="150000"/>
              </a:lnSpc>
            </a:pPr>
            <a:endParaRPr lang="en-GB" sz="2600" dirty="0" smtClean="0"/>
          </a:p>
          <a:p>
            <a:pPr algn="just">
              <a:lnSpc>
                <a:spcPct val="150000"/>
              </a:lnSpc>
            </a:pPr>
            <a:endParaRPr lang="en-GB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70277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What are Excitable tissues</a:t>
            </a:r>
            <a:r>
              <a:rPr lang="ar-AE" sz="2800" b="1" dirty="0" smtClean="0">
                <a:solidFill>
                  <a:srgbClr val="FF0000"/>
                </a:solidFill>
              </a:rPr>
              <a:t>?</a:t>
            </a:r>
          </a:p>
          <a:p>
            <a:endParaRPr lang="en-GB" sz="2800" b="1" dirty="0" smtClean="0">
              <a:solidFill>
                <a:srgbClr val="7030A0"/>
              </a:solidFill>
            </a:endParaRPr>
          </a:p>
          <a:p>
            <a:endParaRPr lang="en-GB" sz="2800" b="1" dirty="0" smtClean="0">
              <a:solidFill>
                <a:srgbClr val="7030A0"/>
              </a:solidFill>
            </a:endParaRPr>
          </a:p>
          <a:p>
            <a:endParaRPr lang="en-GB" sz="2800" b="1" dirty="0" smtClean="0">
              <a:solidFill>
                <a:srgbClr val="7030A0"/>
              </a:solidFill>
            </a:endParaRPr>
          </a:p>
          <a:p>
            <a:endParaRPr lang="en-GB" sz="2800" b="1" dirty="0" smtClean="0">
              <a:solidFill>
                <a:srgbClr val="7030A0"/>
              </a:solidFill>
            </a:endParaRPr>
          </a:p>
          <a:p>
            <a:endParaRPr lang="en-GB" sz="2800" b="1" dirty="0" smtClean="0">
              <a:solidFill>
                <a:srgbClr val="7030A0"/>
              </a:solidFill>
            </a:endParaRPr>
          </a:p>
          <a:p>
            <a:endParaRPr lang="en-GB" sz="2800" b="1" dirty="0" smtClean="0">
              <a:solidFill>
                <a:srgbClr val="FF0000"/>
              </a:solidFill>
            </a:endParaRPr>
          </a:p>
          <a:p>
            <a:endParaRPr lang="en-GB" sz="2800" b="1" dirty="0" smtClean="0">
              <a:solidFill>
                <a:srgbClr val="FF0000"/>
              </a:solidFill>
            </a:endParaRPr>
          </a:p>
          <a:p>
            <a:endParaRPr lang="en-GB" sz="2800" b="1" dirty="0" smtClean="0">
              <a:solidFill>
                <a:srgbClr val="FF0000"/>
              </a:solidFill>
            </a:endParaRPr>
          </a:p>
          <a:p>
            <a:r>
              <a:rPr lang="en-GB" sz="2800" b="1" dirty="0" smtClean="0">
                <a:solidFill>
                  <a:srgbClr val="FF0000"/>
                </a:solidFill>
              </a:rPr>
              <a:t>What property do excitable tissues have that </a:t>
            </a:r>
            <a:r>
              <a:rPr lang="en-GB" sz="2800" b="1" dirty="0" err="1" smtClean="0">
                <a:solidFill>
                  <a:srgbClr val="FF0000"/>
                </a:solidFill>
              </a:rPr>
              <a:t>makethem</a:t>
            </a:r>
            <a:r>
              <a:rPr lang="en-GB" sz="2800" b="1" dirty="0" smtClean="0">
                <a:solidFill>
                  <a:srgbClr val="FF0000"/>
                </a:solidFill>
              </a:rPr>
              <a:t> different from other body tissues ?</a:t>
            </a:r>
          </a:p>
          <a:p>
            <a:endParaRPr lang="en-GB" sz="2800" b="1" dirty="0" smtClean="0">
              <a:solidFill>
                <a:srgbClr val="FF0000"/>
              </a:solidFill>
            </a:endParaRPr>
          </a:p>
          <a:p>
            <a:r>
              <a:rPr lang="en-GB" sz="2800" dirty="0" smtClean="0">
                <a:solidFill>
                  <a:srgbClr val="0070C0"/>
                </a:solidFill>
              </a:rPr>
              <a:t>Their membrane acts as an </a:t>
            </a:r>
            <a:r>
              <a:rPr lang="en-GB" sz="2800" b="1" dirty="0" smtClean="0">
                <a:solidFill>
                  <a:srgbClr val="0070C0"/>
                </a:solidFill>
              </a:rPr>
              <a:t>electric capacitor </a:t>
            </a:r>
            <a:r>
              <a:rPr lang="en-GB" sz="2800" dirty="0" smtClean="0">
                <a:solidFill>
                  <a:srgbClr val="0070C0"/>
                </a:solidFill>
              </a:rPr>
              <a:t>storing opposite charges on the opposite sides of the membrane.  </a:t>
            </a: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7467" t="36047" r="42724" b="12766"/>
          <a:stretch>
            <a:fillRect/>
          </a:stretch>
        </p:blipFill>
        <p:spPr bwMode="auto">
          <a:xfrm>
            <a:off x="4860032" y="1268760"/>
            <a:ext cx="388843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8574" t="46875" r="73716" b="30485"/>
          <a:stretch>
            <a:fillRect/>
          </a:stretch>
        </p:blipFill>
        <p:spPr bwMode="auto">
          <a:xfrm>
            <a:off x="467544" y="1772816"/>
            <a:ext cx="388843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55776" y="332656"/>
            <a:ext cx="4007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u="sng" dirty="0" smtClean="0">
                <a:solidFill>
                  <a:srgbClr val="FF0000"/>
                </a:solidFill>
              </a:rPr>
              <a:t>Ion Concentration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331640" y="1700808"/>
            <a:ext cx="6408712" cy="4248472"/>
            <a:chOff x="1331640" y="1700808"/>
            <a:chExt cx="6408712" cy="424847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6914" t="26956" r="62094" b="35407"/>
            <a:stretch>
              <a:fillRect/>
            </a:stretch>
          </p:blipFill>
          <p:spPr bwMode="auto">
            <a:xfrm>
              <a:off x="1331640" y="1700808"/>
              <a:ext cx="6408712" cy="4248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/>
            <p:nvPr/>
          </p:nvSpPr>
          <p:spPr>
            <a:xfrm>
              <a:off x="3851920" y="2996952"/>
              <a:ext cx="576064" cy="50405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140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851920" y="3573016"/>
              <a:ext cx="576064" cy="50405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14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012160" y="2924944"/>
              <a:ext cx="576064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4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012160" y="3501008"/>
              <a:ext cx="576064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chemeClr val="tx1"/>
                  </a:solidFill>
                </a:rPr>
                <a:t>142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3851920" y="2996952"/>
            <a:ext cx="576064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12160" y="2924944"/>
            <a:ext cx="57606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51920" y="3573016"/>
            <a:ext cx="576064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12160" y="3501008"/>
            <a:ext cx="57606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51920" y="4149080"/>
            <a:ext cx="576064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12160" y="4221088"/>
            <a:ext cx="57606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03648" y="1052736"/>
            <a:ext cx="6336704" cy="4752528"/>
            <a:chOff x="1907704" y="1340768"/>
            <a:chExt cx="5688632" cy="4392488"/>
          </a:xfrm>
        </p:grpSpPr>
        <p:sp>
          <p:nvSpPr>
            <p:cNvPr id="2" name="Oval 1"/>
            <p:cNvSpPr/>
            <p:nvPr/>
          </p:nvSpPr>
          <p:spPr>
            <a:xfrm>
              <a:off x="1907704" y="1340768"/>
              <a:ext cx="5688632" cy="4392488"/>
            </a:xfrm>
            <a:prstGeom prst="ellipse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Oval 2"/>
            <p:cNvSpPr/>
            <p:nvPr/>
          </p:nvSpPr>
          <p:spPr>
            <a:xfrm>
              <a:off x="1979712" y="1412776"/>
              <a:ext cx="5544616" cy="4248472"/>
            </a:xfrm>
            <a:prstGeom prst="ellipse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283968" y="407707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76470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5776" y="54868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Na</a:t>
            </a:r>
            <a:r>
              <a:rPr lang="en-GB" sz="2000" baseline="30000" dirty="0" smtClean="0">
                <a:solidFill>
                  <a:srgbClr val="FF0000"/>
                </a:solidFill>
              </a:rPr>
              <a:t>+ </a:t>
            </a:r>
            <a:endParaRPr lang="en-GB" sz="2000" dirty="0">
              <a:solidFill>
                <a:srgbClr val="FF0000"/>
              </a:solidFill>
            </a:endParaRPr>
          </a:p>
        </p:txBody>
      </p:sp>
      <p:grpSp>
        <p:nvGrpSpPr>
          <p:cNvPr id="139" name="Group 138"/>
          <p:cNvGrpSpPr/>
          <p:nvPr/>
        </p:nvGrpSpPr>
        <p:grpSpPr>
          <a:xfrm>
            <a:off x="251520" y="188640"/>
            <a:ext cx="8640960" cy="6448782"/>
            <a:chOff x="251520" y="188640"/>
            <a:chExt cx="8640960" cy="6448782"/>
          </a:xfrm>
        </p:grpSpPr>
        <p:sp>
          <p:nvSpPr>
            <p:cNvPr id="5" name="TextBox 4"/>
            <p:cNvSpPr txBox="1"/>
            <p:nvPr/>
          </p:nvSpPr>
          <p:spPr>
            <a:xfrm>
              <a:off x="323528" y="1412776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100392" y="332656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47664" y="332656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99592" y="5157192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668344" y="5373216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7544" y="3717032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36296" y="332656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75856" y="6237312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39552" y="5877272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316416" y="3068960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316416" y="2348880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28384" y="6165304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84168" y="260648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52320" y="1412776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23728" y="5661248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572000" y="188640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084168" y="6165304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51520" y="2420888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</a:rPr>
                <a:t>Na</a:t>
              </a:r>
              <a:r>
                <a:rPr lang="en-GB" sz="2000" baseline="30000" dirty="0" smtClean="0">
                  <a:solidFill>
                    <a:srgbClr val="FF0000"/>
                  </a:solidFill>
                </a:rPr>
                <a:t>+ 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699792" y="184482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40152" y="458112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43608" y="26064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35696" y="314096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44008" y="619724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04048" y="242088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41277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00392" y="83671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75656" y="594928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88024" y="278092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75856" y="458112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83968" y="497310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92080" y="465313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72000" y="177281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08104" y="400506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940152" y="328498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88224" y="422108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812360" y="4221088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2K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12160" y="177281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00192" y="242088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15816" y="407707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555776" y="357301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03848" y="1700808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Na</a:t>
            </a:r>
            <a:r>
              <a:rPr lang="en-GB" sz="2000" baseline="30000" dirty="0" smtClean="0">
                <a:solidFill>
                  <a:srgbClr val="FF0000"/>
                </a:solidFill>
              </a:rPr>
              <a:t>+ 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80112" y="2780928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Na</a:t>
            </a:r>
            <a:r>
              <a:rPr lang="en-GB" sz="2000" baseline="30000" dirty="0" smtClean="0">
                <a:solidFill>
                  <a:srgbClr val="FF0000"/>
                </a:solidFill>
              </a:rPr>
              <a:t>+ 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483768" y="616530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35896" y="33265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1520" y="479715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732240" y="90872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364088" y="26064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43608" y="158873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1520" y="47667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388424" y="522920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23528" y="299695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388424" y="177281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948264" y="566124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532440" y="105273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580112" y="623731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405464" y="611844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292080" y="177281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123728" y="252483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B050"/>
                </a:solidFill>
              </a:rPr>
              <a:t>Cl</a:t>
            </a:r>
            <a:r>
              <a:rPr lang="en-GB" sz="2000" baseline="30000" dirty="0" smtClean="0">
                <a:solidFill>
                  <a:srgbClr val="00B050"/>
                </a:solidFill>
              </a:rPr>
              <a:t>-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707904" y="2996952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66"/>
                </a:solidFill>
              </a:rPr>
              <a:t>Proteins</a:t>
            </a:r>
            <a:r>
              <a:rPr lang="en-GB" sz="2000" baseline="30000" dirty="0" smtClean="0">
                <a:solidFill>
                  <a:srgbClr val="FF0066"/>
                </a:solidFill>
              </a:rPr>
              <a:t>-</a:t>
            </a:r>
            <a:endParaRPr lang="en-GB" sz="2000" dirty="0">
              <a:solidFill>
                <a:srgbClr val="FF0066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35896" y="2636912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66"/>
                </a:solidFill>
              </a:rPr>
              <a:t>Proteins</a:t>
            </a:r>
            <a:r>
              <a:rPr lang="en-GB" sz="2000" baseline="30000" dirty="0" smtClean="0">
                <a:solidFill>
                  <a:srgbClr val="FF0066"/>
                </a:solidFill>
              </a:rPr>
              <a:t>-</a:t>
            </a:r>
            <a:endParaRPr lang="en-GB" sz="2000" dirty="0">
              <a:solidFill>
                <a:srgbClr val="FF0066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652120" y="3645024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66"/>
                </a:solidFill>
              </a:rPr>
              <a:t>Proteins</a:t>
            </a:r>
            <a:r>
              <a:rPr lang="en-GB" sz="2000" baseline="30000" dirty="0" smtClean="0">
                <a:solidFill>
                  <a:srgbClr val="FF0066"/>
                </a:solidFill>
              </a:rPr>
              <a:t>-</a:t>
            </a:r>
            <a:endParaRPr lang="en-GB" sz="2000" dirty="0">
              <a:solidFill>
                <a:srgbClr val="FF0066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63888" y="2204864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66"/>
                </a:solidFill>
              </a:rPr>
              <a:t>Proteins</a:t>
            </a:r>
            <a:r>
              <a:rPr lang="en-GB" sz="2000" baseline="30000" dirty="0" smtClean="0">
                <a:solidFill>
                  <a:srgbClr val="FF0066"/>
                </a:solidFill>
              </a:rPr>
              <a:t>-</a:t>
            </a:r>
            <a:endParaRPr lang="en-GB" sz="2000" dirty="0">
              <a:solidFill>
                <a:srgbClr val="FF0066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347864" y="3356992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66"/>
                </a:solidFill>
              </a:rPr>
              <a:t>Proteins</a:t>
            </a:r>
            <a:r>
              <a:rPr lang="en-GB" sz="2000" baseline="30000" dirty="0" smtClean="0">
                <a:solidFill>
                  <a:srgbClr val="FF0066"/>
                </a:solidFill>
              </a:rPr>
              <a:t>-</a:t>
            </a:r>
            <a:endParaRPr lang="en-GB" sz="2000" dirty="0">
              <a:solidFill>
                <a:srgbClr val="FF0066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95936" y="4365104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66"/>
                </a:solidFill>
              </a:rPr>
              <a:t>Proteins</a:t>
            </a:r>
            <a:r>
              <a:rPr lang="en-GB" sz="2000" baseline="30000" dirty="0" smtClean="0">
                <a:solidFill>
                  <a:srgbClr val="FF0066"/>
                </a:solidFill>
              </a:rPr>
              <a:t>-</a:t>
            </a:r>
            <a:endParaRPr lang="en-GB" sz="2000" dirty="0">
              <a:solidFill>
                <a:srgbClr val="FF0066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427984" y="1340768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66"/>
                </a:solidFill>
              </a:rPr>
              <a:t>Proteins</a:t>
            </a:r>
            <a:r>
              <a:rPr lang="en-GB" sz="2000" baseline="30000" dirty="0" smtClean="0">
                <a:solidFill>
                  <a:srgbClr val="FF0066"/>
                </a:solidFill>
              </a:rPr>
              <a:t>-</a:t>
            </a:r>
            <a:endParaRPr lang="en-GB" sz="2000" dirty="0">
              <a:solidFill>
                <a:srgbClr val="FF0066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347864" y="378904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66"/>
                </a:solidFill>
              </a:rPr>
              <a:t>Proteins</a:t>
            </a:r>
            <a:r>
              <a:rPr lang="en-GB" sz="2000" baseline="30000" dirty="0" smtClean="0">
                <a:solidFill>
                  <a:srgbClr val="FF0066"/>
                </a:solidFill>
              </a:rPr>
              <a:t>-</a:t>
            </a:r>
            <a:endParaRPr lang="en-GB" sz="2000" dirty="0">
              <a:solidFill>
                <a:srgbClr val="FF0066"/>
              </a:solidFill>
            </a:endParaRPr>
          </a:p>
        </p:txBody>
      </p:sp>
      <p:grpSp>
        <p:nvGrpSpPr>
          <p:cNvPr id="80" name="Group 79"/>
          <p:cNvGrpSpPr/>
          <p:nvPr/>
        </p:nvGrpSpPr>
        <p:grpSpPr>
          <a:xfrm rot="20135340">
            <a:off x="2959645" y="1109393"/>
            <a:ext cx="233689" cy="432048"/>
            <a:chOff x="2987824" y="1196752"/>
            <a:chExt cx="224408" cy="432048"/>
          </a:xfrm>
          <a:solidFill>
            <a:srgbClr val="FF0000"/>
          </a:solidFill>
        </p:grpSpPr>
        <p:sp>
          <p:nvSpPr>
            <p:cNvPr id="78" name="Rectangle 77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1" name="Group 80"/>
          <p:cNvGrpSpPr/>
          <p:nvPr/>
        </p:nvGrpSpPr>
        <p:grpSpPr>
          <a:xfrm rot="20135340">
            <a:off x="6707750" y="4840182"/>
            <a:ext cx="233689" cy="432048"/>
            <a:chOff x="2987824" y="1196752"/>
            <a:chExt cx="224408" cy="432048"/>
          </a:xfrm>
          <a:solidFill>
            <a:srgbClr val="FF0000"/>
          </a:solidFill>
        </p:grpSpPr>
        <p:sp>
          <p:nvSpPr>
            <p:cNvPr id="82" name="Rectangle 81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4" name="Group 83"/>
          <p:cNvGrpSpPr/>
          <p:nvPr/>
        </p:nvGrpSpPr>
        <p:grpSpPr>
          <a:xfrm rot="2229234">
            <a:off x="2122949" y="4817446"/>
            <a:ext cx="260005" cy="432048"/>
            <a:chOff x="2987824" y="1196752"/>
            <a:chExt cx="224408" cy="432048"/>
          </a:xfrm>
          <a:solidFill>
            <a:srgbClr val="FF0000"/>
          </a:solidFill>
        </p:grpSpPr>
        <p:sp>
          <p:nvSpPr>
            <p:cNvPr id="85" name="Rectangle 84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7" name="Group 86"/>
          <p:cNvGrpSpPr/>
          <p:nvPr/>
        </p:nvGrpSpPr>
        <p:grpSpPr>
          <a:xfrm rot="4282400">
            <a:off x="7305194" y="2149298"/>
            <a:ext cx="289348" cy="432048"/>
            <a:chOff x="2987824" y="1196752"/>
            <a:chExt cx="224408" cy="432048"/>
          </a:xfrm>
          <a:solidFill>
            <a:srgbClr val="0000CC"/>
          </a:solidFill>
        </p:grpSpPr>
        <p:sp>
          <p:nvSpPr>
            <p:cNvPr id="88" name="Rectangle 87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0" name="Group 89"/>
          <p:cNvGrpSpPr/>
          <p:nvPr/>
        </p:nvGrpSpPr>
        <p:grpSpPr>
          <a:xfrm rot="4799453">
            <a:off x="7471416" y="2675420"/>
            <a:ext cx="294438" cy="432048"/>
            <a:chOff x="2987824" y="1196752"/>
            <a:chExt cx="224408" cy="432048"/>
          </a:xfrm>
          <a:solidFill>
            <a:srgbClr val="00B050"/>
          </a:solidFill>
        </p:grpSpPr>
        <p:sp>
          <p:nvSpPr>
            <p:cNvPr id="91" name="Rectangle 90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3" name="Group 92"/>
          <p:cNvGrpSpPr/>
          <p:nvPr/>
        </p:nvGrpSpPr>
        <p:grpSpPr>
          <a:xfrm rot="2305991">
            <a:off x="1508478" y="4042749"/>
            <a:ext cx="271845" cy="432048"/>
            <a:chOff x="2987824" y="1196752"/>
            <a:chExt cx="224408" cy="432048"/>
          </a:xfrm>
          <a:solidFill>
            <a:srgbClr val="0000CC"/>
          </a:solidFill>
        </p:grpSpPr>
        <p:sp>
          <p:nvSpPr>
            <p:cNvPr id="94" name="Rectangle 93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6" name="Group 95"/>
          <p:cNvGrpSpPr/>
          <p:nvPr/>
        </p:nvGrpSpPr>
        <p:grpSpPr>
          <a:xfrm rot="2305991">
            <a:off x="2660608" y="5122868"/>
            <a:ext cx="271845" cy="432048"/>
            <a:chOff x="2987824" y="1196752"/>
            <a:chExt cx="224408" cy="432048"/>
          </a:xfrm>
          <a:solidFill>
            <a:srgbClr val="00B050"/>
          </a:solidFill>
        </p:grpSpPr>
        <p:sp>
          <p:nvSpPr>
            <p:cNvPr id="97" name="Rectangle 96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9" name="Group 98"/>
          <p:cNvGrpSpPr/>
          <p:nvPr/>
        </p:nvGrpSpPr>
        <p:grpSpPr>
          <a:xfrm rot="8312202">
            <a:off x="2094916" y="1547642"/>
            <a:ext cx="256545" cy="432048"/>
            <a:chOff x="2987824" y="1196752"/>
            <a:chExt cx="224408" cy="432048"/>
          </a:xfrm>
          <a:solidFill>
            <a:srgbClr val="0000CC"/>
          </a:solidFill>
        </p:grpSpPr>
        <p:sp>
          <p:nvSpPr>
            <p:cNvPr id="100" name="Rectangle 99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2" name="Group 101"/>
          <p:cNvGrpSpPr/>
          <p:nvPr/>
        </p:nvGrpSpPr>
        <p:grpSpPr>
          <a:xfrm rot="8312202">
            <a:off x="1658554" y="2019634"/>
            <a:ext cx="256545" cy="432048"/>
            <a:chOff x="2987824" y="1196752"/>
            <a:chExt cx="224408" cy="432048"/>
          </a:xfrm>
          <a:solidFill>
            <a:srgbClr val="00B050"/>
          </a:solidFill>
        </p:grpSpPr>
        <p:sp>
          <p:nvSpPr>
            <p:cNvPr id="103" name="Rectangle 102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5" name="Group 104"/>
          <p:cNvGrpSpPr/>
          <p:nvPr/>
        </p:nvGrpSpPr>
        <p:grpSpPr>
          <a:xfrm rot="9117096">
            <a:off x="6164104" y="5143257"/>
            <a:ext cx="301712" cy="432048"/>
            <a:chOff x="2987824" y="1196752"/>
            <a:chExt cx="224408" cy="432048"/>
          </a:xfrm>
          <a:solidFill>
            <a:srgbClr val="0000CC"/>
          </a:solidFill>
        </p:grpSpPr>
        <p:sp>
          <p:nvSpPr>
            <p:cNvPr id="106" name="Rectangle 105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8" name="Group 107"/>
          <p:cNvGrpSpPr/>
          <p:nvPr/>
        </p:nvGrpSpPr>
        <p:grpSpPr>
          <a:xfrm rot="9895415">
            <a:off x="5333856" y="5412036"/>
            <a:ext cx="355665" cy="432048"/>
            <a:chOff x="2987824" y="1196752"/>
            <a:chExt cx="224408" cy="432048"/>
          </a:xfrm>
          <a:solidFill>
            <a:srgbClr val="00B050"/>
          </a:solidFill>
        </p:grpSpPr>
        <p:sp>
          <p:nvSpPr>
            <p:cNvPr id="109" name="Rectangle 108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1" name="Group 110"/>
          <p:cNvGrpSpPr/>
          <p:nvPr/>
        </p:nvGrpSpPr>
        <p:grpSpPr>
          <a:xfrm rot="8859909">
            <a:off x="7111012" y="4345156"/>
            <a:ext cx="319921" cy="432048"/>
            <a:chOff x="2987824" y="1196752"/>
            <a:chExt cx="224408" cy="432048"/>
          </a:xfrm>
          <a:solidFill>
            <a:srgbClr val="0000CC"/>
          </a:solidFill>
        </p:grpSpPr>
        <p:sp>
          <p:nvSpPr>
            <p:cNvPr id="112" name="Rectangle 111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4" name="Group 113"/>
          <p:cNvGrpSpPr/>
          <p:nvPr/>
        </p:nvGrpSpPr>
        <p:grpSpPr>
          <a:xfrm rot="10014395">
            <a:off x="4457752" y="5602496"/>
            <a:ext cx="368726" cy="432048"/>
            <a:chOff x="2987824" y="1196752"/>
            <a:chExt cx="224408" cy="432048"/>
          </a:xfrm>
          <a:solidFill>
            <a:srgbClr val="0000CC"/>
          </a:solidFill>
        </p:grpSpPr>
        <p:sp>
          <p:nvSpPr>
            <p:cNvPr id="115" name="Rectangle 114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7" name="Group 116"/>
          <p:cNvGrpSpPr/>
          <p:nvPr/>
        </p:nvGrpSpPr>
        <p:grpSpPr>
          <a:xfrm rot="2305991">
            <a:off x="5756951" y="1090420"/>
            <a:ext cx="271845" cy="432048"/>
            <a:chOff x="2987824" y="1196752"/>
            <a:chExt cx="224408" cy="432048"/>
          </a:xfrm>
          <a:solidFill>
            <a:srgbClr val="00B050"/>
          </a:solidFill>
        </p:grpSpPr>
        <p:sp>
          <p:nvSpPr>
            <p:cNvPr id="118" name="Rectangle 117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4283968" y="836712"/>
            <a:ext cx="328720" cy="432048"/>
            <a:chOff x="2987824" y="1196752"/>
            <a:chExt cx="224408" cy="432048"/>
          </a:xfrm>
          <a:solidFill>
            <a:srgbClr val="0000CC"/>
          </a:solidFill>
        </p:grpSpPr>
        <p:sp>
          <p:nvSpPr>
            <p:cNvPr id="121" name="Rectangle 120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3" name="Group 122"/>
          <p:cNvGrpSpPr/>
          <p:nvPr/>
        </p:nvGrpSpPr>
        <p:grpSpPr>
          <a:xfrm rot="2305991">
            <a:off x="3380687" y="5410900"/>
            <a:ext cx="271845" cy="432048"/>
            <a:chOff x="2987824" y="1196752"/>
            <a:chExt cx="224408" cy="432048"/>
          </a:xfrm>
          <a:solidFill>
            <a:srgbClr val="0000CC"/>
          </a:solidFill>
        </p:grpSpPr>
        <p:sp>
          <p:nvSpPr>
            <p:cNvPr id="124" name="Rectangle 123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6" name="Group 125"/>
          <p:cNvGrpSpPr/>
          <p:nvPr/>
        </p:nvGrpSpPr>
        <p:grpSpPr>
          <a:xfrm rot="5400000">
            <a:off x="1300526" y="2893831"/>
            <a:ext cx="350259" cy="432048"/>
            <a:chOff x="2987824" y="1196752"/>
            <a:chExt cx="224408" cy="432048"/>
          </a:xfrm>
          <a:solidFill>
            <a:srgbClr val="0000CC"/>
          </a:solidFill>
        </p:grpSpPr>
        <p:sp>
          <p:nvSpPr>
            <p:cNvPr id="127" name="Rectangle 126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9" name="Group 128"/>
          <p:cNvGrpSpPr/>
          <p:nvPr/>
        </p:nvGrpSpPr>
        <p:grpSpPr>
          <a:xfrm rot="5400000">
            <a:off x="7524329" y="3140971"/>
            <a:ext cx="288032" cy="432048"/>
            <a:chOff x="2987824" y="1196752"/>
            <a:chExt cx="224408" cy="432048"/>
          </a:xfrm>
          <a:solidFill>
            <a:srgbClr val="0000CC"/>
          </a:solidFill>
        </p:grpSpPr>
        <p:sp>
          <p:nvSpPr>
            <p:cNvPr id="130" name="Rectangle 129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2" name="Group 131"/>
          <p:cNvGrpSpPr/>
          <p:nvPr/>
        </p:nvGrpSpPr>
        <p:grpSpPr>
          <a:xfrm rot="2305991">
            <a:off x="6477030" y="1450461"/>
            <a:ext cx="271845" cy="432048"/>
            <a:chOff x="2987824" y="1196752"/>
            <a:chExt cx="224408" cy="432048"/>
          </a:xfrm>
          <a:solidFill>
            <a:srgbClr val="0000CC"/>
          </a:solidFill>
        </p:grpSpPr>
        <p:sp>
          <p:nvSpPr>
            <p:cNvPr id="133" name="Rectangle 132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5" name="TextBox 134"/>
          <p:cNvSpPr txBox="1"/>
          <p:nvPr/>
        </p:nvSpPr>
        <p:spPr>
          <a:xfrm>
            <a:off x="6516216" y="285293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771800" y="278092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195736" y="3356992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5148064" y="3284984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cxnSp>
        <p:nvCxnSpPr>
          <p:cNvPr id="141" name="Straight Arrow Connector 140"/>
          <p:cNvCxnSpPr/>
          <p:nvPr/>
        </p:nvCxnSpPr>
        <p:spPr>
          <a:xfrm>
            <a:off x="2843808" y="908720"/>
            <a:ext cx="432048" cy="7920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37" idx="2"/>
          </p:cNvCxnSpPr>
          <p:nvPr/>
        </p:nvCxnSpPr>
        <p:spPr>
          <a:xfrm>
            <a:off x="4535996" y="5373216"/>
            <a:ext cx="180020" cy="8960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>
            <a:off x="1403648" y="1844824"/>
            <a:ext cx="792088" cy="7920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/>
          <p:cNvGrpSpPr/>
          <p:nvPr/>
        </p:nvGrpSpPr>
        <p:grpSpPr>
          <a:xfrm>
            <a:off x="7308304" y="3789040"/>
            <a:ext cx="631788" cy="576064"/>
            <a:chOff x="7324588" y="3933056"/>
            <a:chExt cx="631788" cy="576064"/>
          </a:xfrm>
          <a:solidFill>
            <a:schemeClr val="accent6">
              <a:lumMod val="75000"/>
            </a:schemeClr>
          </a:solidFill>
        </p:grpSpPr>
        <p:sp>
          <p:nvSpPr>
            <p:cNvPr id="152" name="Chord 151"/>
            <p:cNvSpPr/>
            <p:nvPr/>
          </p:nvSpPr>
          <p:spPr>
            <a:xfrm>
              <a:off x="7380312" y="3933056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Chord 152"/>
            <p:cNvSpPr/>
            <p:nvPr/>
          </p:nvSpPr>
          <p:spPr>
            <a:xfrm rot="10800000">
              <a:off x="7324588" y="4005064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5" name="Group 154"/>
          <p:cNvGrpSpPr/>
          <p:nvPr/>
        </p:nvGrpSpPr>
        <p:grpSpPr>
          <a:xfrm rot="19323025">
            <a:off x="1187624" y="3429000"/>
            <a:ext cx="631788" cy="576064"/>
            <a:chOff x="7324588" y="3933056"/>
            <a:chExt cx="631788" cy="576064"/>
          </a:xfrm>
          <a:solidFill>
            <a:schemeClr val="accent6">
              <a:lumMod val="75000"/>
            </a:schemeClr>
          </a:solidFill>
        </p:grpSpPr>
        <p:sp>
          <p:nvSpPr>
            <p:cNvPr id="156" name="Chord 155"/>
            <p:cNvSpPr/>
            <p:nvPr/>
          </p:nvSpPr>
          <p:spPr>
            <a:xfrm>
              <a:off x="7380312" y="3933056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Chord 156"/>
            <p:cNvSpPr/>
            <p:nvPr/>
          </p:nvSpPr>
          <p:spPr>
            <a:xfrm rot="10800000">
              <a:off x="7324588" y="4005064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8" name="Group 157"/>
          <p:cNvGrpSpPr/>
          <p:nvPr/>
        </p:nvGrpSpPr>
        <p:grpSpPr>
          <a:xfrm rot="17761050">
            <a:off x="1629178" y="4415289"/>
            <a:ext cx="631788" cy="576064"/>
            <a:chOff x="7324588" y="3933056"/>
            <a:chExt cx="631788" cy="576064"/>
          </a:xfrm>
          <a:solidFill>
            <a:schemeClr val="accent6">
              <a:lumMod val="75000"/>
            </a:schemeClr>
          </a:solidFill>
        </p:grpSpPr>
        <p:sp>
          <p:nvSpPr>
            <p:cNvPr id="159" name="Chord 158"/>
            <p:cNvSpPr/>
            <p:nvPr/>
          </p:nvSpPr>
          <p:spPr>
            <a:xfrm>
              <a:off x="7380312" y="3933056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Chord 159"/>
            <p:cNvSpPr/>
            <p:nvPr/>
          </p:nvSpPr>
          <p:spPr>
            <a:xfrm rot="10800000">
              <a:off x="7324588" y="4005064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1" name="Group 160"/>
          <p:cNvGrpSpPr/>
          <p:nvPr/>
        </p:nvGrpSpPr>
        <p:grpSpPr>
          <a:xfrm rot="15285898">
            <a:off x="4725522" y="814890"/>
            <a:ext cx="631788" cy="576064"/>
            <a:chOff x="7324588" y="3933056"/>
            <a:chExt cx="631788" cy="576064"/>
          </a:xfrm>
          <a:solidFill>
            <a:schemeClr val="accent6">
              <a:lumMod val="75000"/>
            </a:schemeClr>
          </a:solidFill>
        </p:grpSpPr>
        <p:sp>
          <p:nvSpPr>
            <p:cNvPr id="162" name="Chord 161"/>
            <p:cNvSpPr/>
            <p:nvPr/>
          </p:nvSpPr>
          <p:spPr>
            <a:xfrm>
              <a:off x="7380312" y="3933056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Chord 162"/>
            <p:cNvSpPr/>
            <p:nvPr/>
          </p:nvSpPr>
          <p:spPr>
            <a:xfrm rot="10800000">
              <a:off x="7324588" y="4005064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4" name="Group 163"/>
          <p:cNvGrpSpPr/>
          <p:nvPr/>
        </p:nvGrpSpPr>
        <p:grpSpPr>
          <a:xfrm rot="15281368">
            <a:off x="3717411" y="5495409"/>
            <a:ext cx="631788" cy="576064"/>
            <a:chOff x="7324588" y="3933056"/>
            <a:chExt cx="631788" cy="576064"/>
          </a:xfrm>
          <a:solidFill>
            <a:schemeClr val="accent6">
              <a:lumMod val="75000"/>
            </a:schemeClr>
          </a:solidFill>
        </p:grpSpPr>
        <p:sp>
          <p:nvSpPr>
            <p:cNvPr id="165" name="Chord 164"/>
            <p:cNvSpPr/>
            <p:nvPr/>
          </p:nvSpPr>
          <p:spPr>
            <a:xfrm>
              <a:off x="7380312" y="3933056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" name="Chord 165"/>
            <p:cNvSpPr/>
            <p:nvPr/>
          </p:nvSpPr>
          <p:spPr>
            <a:xfrm rot="10800000">
              <a:off x="7324588" y="4005064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7" name="Group 166"/>
          <p:cNvGrpSpPr/>
          <p:nvPr/>
        </p:nvGrpSpPr>
        <p:grpSpPr>
          <a:xfrm rot="13840949">
            <a:off x="3464898" y="857154"/>
            <a:ext cx="631788" cy="576064"/>
            <a:chOff x="7324588" y="3933056"/>
            <a:chExt cx="631788" cy="576064"/>
          </a:xfrm>
          <a:solidFill>
            <a:schemeClr val="accent6">
              <a:lumMod val="75000"/>
            </a:schemeClr>
          </a:solidFill>
        </p:grpSpPr>
        <p:sp>
          <p:nvSpPr>
            <p:cNvPr id="168" name="Chord 167"/>
            <p:cNvSpPr/>
            <p:nvPr/>
          </p:nvSpPr>
          <p:spPr>
            <a:xfrm>
              <a:off x="7380312" y="3933056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Chord 168"/>
            <p:cNvSpPr/>
            <p:nvPr/>
          </p:nvSpPr>
          <p:spPr>
            <a:xfrm rot="10800000">
              <a:off x="7324588" y="4005064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0" name="Group 169"/>
          <p:cNvGrpSpPr/>
          <p:nvPr/>
        </p:nvGrpSpPr>
        <p:grpSpPr>
          <a:xfrm rot="17800379">
            <a:off x="6737241" y="1690153"/>
            <a:ext cx="631788" cy="576064"/>
            <a:chOff x="7324588" y="3933056"/>
            <a:chExt cx="631788" cy="576064"/>
          </a:xfrm>
          <a:solidFill>
            <a:schemeClr val="accent6">
              <a:lumMod val="75000"/>
            </a:schemeClr>
          </a:solidFill>
        </p:grpSpPr>
        <p:sp>
          <p:nvSpPr>
            <p:cNvPr id="171" name="Chord 170"/>
            <p:cNvSpPr/>
            <p:nvPr/>
          </p:nvSpPr>
          <p:spPr>
            <a:xfrm>
              <a:off x="7380312" y="3933056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Chord 171"/>
            <p:cNvSpPr/>
            <p:nvPr/>
          </p:nvSpPr>
          <p:spPr>
            <a:xfrm rot="10800000">
              <a:off x="7324588" y="4005064"/>
              <a:ext cx="576064" cy="504056"/>
            </a:xfrm>
            <a:prstGeom prst="chord">
              <a:avLst>
                <a:gd name="adj1" fmla="val 2700000"/>
                <a:gd name="adj2" fmla="val 11374623"/>
              </a:avLst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8244408" y="3933056"/>
            <a:ext cx="9361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Na</a:t>
            </a:r>
            <a:r>
              <a:rPr lang="en-GB" sz="1600" b="1" baseline="30000" dirty="0" smtClean="0"/>
              <a:t>+</a:t>
            </a:r>
            <a:r>
              <a:rPr lang="en-GB" sz="1600" b="1" dirty="0" smtClean="0"/>
              <a:t>/K</a:t>
            </a:r>
            <a:r>
              <a:rPr lang="en-GB" sz="1600" b="1" baseline="30000" dirty="0" smtClean="0"/>
              <a:t>+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ATPase</a:t>
            </a:r>
            <a:r>
              <a:rPr lang="en-GB" sz="1600" b="1" dirty="0" smtClean="0"/>
              <a:t> Pump</a:t>
            </a:r>
          </a:p>
          <a:p>
            <a:endParaRPr lang="en-GB" sz="1600" b="1" dirty="0"/>
          </a:p>
        </p:txBody>
      </p:sp>
      <p:cxnSp>
        <p:nvCxnSpPr>
          <p:cNvPr id="174" name="Straight Arrow Connector 173"/>
          <p:cNvCxnSpPr/>
          <p:nvPr/>
        </p:nvCxnSpPr>
        <p:spPr>
          <a:xfrm>
            <a:off x="7164288" y="3789040"/>
            <a:ext cx="900100" cy="46398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/>
          <p:nvPr/>
        </p:nvCxnSpPr>
        <p:spPr>
          <a:xfrm flipH="1" flipV="1">
            <a:off x="7164288" y="3933056"/>
            <a:ext cx="792088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6660232" y="3861048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6732240" y="342900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3Na</a:t>
            </a:r>
            <a:r>
              <a:rPr lang="en-GB" sz="2000" baseline="30000" dirty="0" smtClean="0">
                <a:solidFill>
                  <a:srgbClr val="FF0000"/>
                </a:solidFill>
              </a:rPr>
              <a:t>+ 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86" name="TextBox 185"/>
          <p:cNvSpPr txBox="1"/>
          <p:nvPr/>
        </p:nvSpPr>
        <p:spPr>
          <a:xfrm rot="1596839">
            <a:off x="5934875" y="127232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187" name="TextBox 186"/>
          <p:cNvSpPr txBox="1"/>
          <p:nvPr/>
        </p:nvSpPr>
        <p:spPr>
          <a:xfrm rot="3008633">
            <a:off x="2271068" y="4460497"/>
            <a:ext cx="435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188" name="TextBox 187"/>
          <p:cNvSpPr txBox="1"/>
          <p:nvPr/>
        </p:nvSpPr>
        <p:spPr>
          <a:xfrm rot="19788507">
            <a:off x="2527173" y="138882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189" name="TextBox 188"/>
          <p:cNvSpPr txBox="1"/>
          <p:nvPr/>
        </p:nvSpPr>
        <p:spPr>
          <a:xfrm rot="1887806">
            <a:off x="3054570" y="4885323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190" name="TextBox 189"/>
          <p:cNvSpPr txBox="1"/>
          <p:nvPr/>
        </p:nvSpPr>
        <p:spPr>
          <a:xfrm rot="4197876">
            <a:off x="7097542" y="236504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191" name="TextBox 190"/>
          <p:cNvSpPr txBox="1"/>
          <p:nvPr/>
        </p:nvSpPr>
        <p:spPr>
          <a:xfrm rot="8219658">
            <a:off x="6797852" y="4663495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192" name="TextBox 191"/>
          <p:cNvSpPr txBox="1"/>
          <p:nvPr/>
        </p:nvSpPr>
        <p:spPr>
          <a:xfrm rot="6776639">
            <a:off x="1600081" y="264177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193" name="TextBox 192"/>
          <p:cNvSpPr txBox="1"/>
          <p:nvPr/>
        </p:nvSpPr>
        <p:spPr>
          <a:xfrm rot="4233211">
            <a:off x="1758426" y="358917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194" name="TextBox 193"/>
          <p:cNvSpPr txBox="1"/>
          <p:nvPr/>
        </p:nvSpPr>
        <p:spPr>
          <a:xfrm rot="5400000">
            <a:off x="7243189" y="3207964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195" name="TextBox 194"/>
          <p:cNvSpPr txBox="1"/>
          <p:nvPr/>
        </p:nvSpPr>
        <p:spPr>
          <a:xfrm>
            <a:off x="4139246" y="1062227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196" name="TextBox 195"/>
          <p:cNvSpPr txBox="1"/>
          <p:nvPr/>
        </p:nvSpPr>
        <p:spPr>
          <a:xfrm rot="10214556">
            <a:off x="4849842" y="5442718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197" name="TextBox 196"/>
          <p:cNvSpPr txBox="1"/>
          <p:nvPr/>
        </p:nvSpPr>
        <p:spPr>
          <a:xfrm rot="9391278">
            <a:off x="5794331" y="5307086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198" name="TextBox 197"/>
          <p:cNvSpPr txBox="1"/>
          <p:nvPr/>
        </p:nvSpPr>
        <p:spPr>
          <a:xfrm rot="9462220">
            <a:off x="5786768" y="5510775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199" name="TextBox 198"/>
          <p:cNvSpPr txBox="1"/>
          <p:nvPr/>
        </p:nvSpPr>
        <p:spPr>
          <a:xfrm rot="9462220">
            <a:off x="2400242" y="1187982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200" name="TextBox 199"/>
          <p:cNvSpPr txBox="1"/>
          <p:nvPr/>
        </p:nvSpPr>
        <p:spPr>
          <a:xfrm rot="10273252">
            <a:off x="4816143" y="5736080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201" name="TextBox 200"/>
          <p:cNvSpPr txBox="1"/>
          <p:nvPr/>
        </p:nvSpPr>
        <p:spPr>
          <a:xfrm rot="9462220">
            <a:off x="2112211" y="5292438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202" name="TextBox 201"/>
          <p:cNvSpPr txBox="1"/>
          <p:nvPr/>
        </p:nvSpPr>
        <p:spPr>
          <a:xfrm rot="9462220">
            <a:off x="6144659" y="1187981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203" name="TextBox 202"/>
          <p:cNvSpPr txBox="1"/>
          <p:nvPr/>
        </p:nvSpPr>
        <p:spPr>
          <a:xfrm rot="9462220">
            <a:off x="3840403" y="755934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204" name="TextBox 203"/>
          <p:cNvSpPr txBox="1"/>
          <p:nvPr/>
        </p:nvSpPr>
        <p:spPr>
          <a:xfrm rot="9462220">
            <a:off x="2760283" y="5580469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205" name="TextBox 204"/>
          <p:cNvSpPr txBox="1"/>
          <p:nvPr/>
        </p:nvSpPr>
        <p:spPr>
          <a:xfrm rot="9462220">
            <a:off x="7584819" y="3541715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206" name="TextBox 205"/>
          <p:cNvSpPr txBox="1"/>
          <p:nvPr/>
        </p:nvSpPr>
        <p:spPr>
          <a:xfrm rot="9462220">
            <a:off x="1248115" y="2412118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207" name="TextBox 206"/>
          <p:cNvSpPr txBox="1"/>
          <p:nvPr/>
        </p:nvSpPr>
        <p:spPr>
          <a:xfrm rot="10305750">
            <a:off x="886443" y="3284495"/>
            <a:ext cx="45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208" name="TextBox 207"/>
          <p:cNvSpPr txBox="1"/>
          <p:nvPr/>
        </p:nvSpPr>
        <p:spPr>
          <a:xfrm rot="11570933">
            <a:off x="5280563" y="805529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209" name="TextBox 208"/>
          <p:cNvSpPr txBox="1"/>
          <p:nvPr/>
        </p:nvSpPr>
        <p:spPr>
          <a:xfrm rot="9462220">
            <a:off x="6936747" y="4788382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210" name="TextBox 209"/>
          <p:cNvSpPr txBox="1"/>
          <p:nvPr/>
        </p:nvSpPr>
        <p:spPr>
          <a:xfrm rot="10370526">
            <a:off x="7547513" y="2375196"/>
            <a:ext cx="447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211" name="TextBox 210"/>
          <p:cNvSpPr txBox="1"/>
          <p:nvPr/>
        </p:nvSpPr>
        <p:spPr>
          <a:xfrm rot="13790319">
            <a:off x="1267333" y="4379576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0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135" grpId="0"/>
      <p:bldP spid="136" grpId="0"/>
      <p:bldP spid="137" grpId="0"/>
      <p:bldP spid="138" grpId="0"/>
      <p:bldP spid="173" grpId="0"/>
      <p:bldP spid="184" grpId="0"/>
      <p:bldP spid="185" grpId="0"/>
      <p:bldP spid="18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707904" y="1556792"/>
            <a:ext cx="2736304" cy="2232248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4499992" y="4221088"/>
            <a:ext cx="2736304" cy="2232248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644008" y="1844824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100 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04248" y="177281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100 Na</a:t>
            </a:r>
            <a:r>
              <a:rPr lang="en-GB" sz="2000" baseline="30000" dirty="0" smtClean="0">
                <a:solidFill>
                  <a:srgbClr val="FF0000"/>
                </a:solidFill>
              </a:rPr>
              <a:t>+ 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2" y="306896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100 A</a:t>
            </a:r>
            <a:r>
              <a:rPr lang="en-GB" sz="2000" b="1" baseline="300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0232" y="306896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100 A</a:t>
            </a:r>
            <a:r>
              <a:rPr lang="en-GB" sz="2000" b="1" baseline="300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 rot="5400000">
            <a:off x="6227477" y="2346684"/>
            <a:ext cx="393300" cy="474513"/>
            <a:chOff x="2987824" y="1196752"/>
            <a:chExt cx="224408" cy="432048"/>
          </a:xfrm>
          <a:solidFill>
            <a:srgbClr val="0000CC"/>
          </a:solidFill>
        </p:grpSpPr>
        <p:sp>
          <p:nvSpPr>
            <p:cNvPr id="9" name="Rectangle 8"/>
            <p:cNvSpPr/>
            <p:nvPr/>
          </p:nvSpPr>
          <p:spPr>
            <a:xfrm>
              <a:off x="29878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140224" y="1196752"/>
              <a:ext cx="72008" cy="43204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>
            <a:off x="5796136" y="2564904"/>
            <a:ext cx="122413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220072" y="2132856"/>
            <a:ext cx="6206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>
                <a:solidFill>
                  <a:srgbClr val="0000CC"/>
                </a:solidFill>
              </a:rPr>
              <a:t>K</a:t>
            </a:r>
            <a:r>
              <a:rPr lang="en-GB" sz="4000" baseline="30000" dirty="0" smtClean="0">
                <a:solidFill>
                  <a:srgbClr val="0000CC"/>
                </a:solidFill>
              </a:rPr>
              <a:t>+</a:t>
            </a:r>
            <a:endParaRPr lang="en-GB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5652120" y="4725144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99 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68344" y="4149080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100 Na</a:t>
            </a:r>
            <a:r>
              <a:rPr lang="en-GB" sz="2000" baseline="30000" dirty="0" smtClean="0">
                <a:solidFill>
                  <a:srgbClr val="FF0000"/>
                </a:solidFill>
              </a:rPr>
              <a:t>+ 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20072" y="573325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100 A</a:t>
            </a:r>
            <a:r>
              <a:rPr lang="en-GB" sz="2000" b="1" baseline="300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40352" y="573325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100 A</a:t>
            </a:r>
            <a:r>
              <a:rPr lang="en-GB" sz="2000" b="1" baseline="300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372200" y="4941168"/>
            <a:ext cx="2016224" cy="14401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218755">
            <a:off x="6370520" y="4630814"/>
            <a:ext cx="172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Concentration ∆</a:t>
            </a:r>
            <a:endParaRPr lang="en-GB" b="1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156176" y="5157192"/>
            <a:ext cx="2168624" cy="144016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21194692">
            <a:off x="6704254" y="5175819"/>
            <a:ext cx="1233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Electrical ∆</a:t>
            </a:r>
            <a:endParaRPr lang="en-GB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8388424" y="4901098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1 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7899836">
            <a:off x="6737265" y="5827571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_</a:t>
            </a:r>
            <a:endParaRPr lang="en-GB" sz="2000" b="1" dirty="0"/>
          </a:p>
        </p:txBody>
      </p:sp>
      <p:sp>
        <p:nvSpPr>
          <p:cNvPr id="32" name="TextBox 31"/>
          <p:cNvSpPr txBox="1"/>
          <p:nvPr/>
        </p:nvSpPr>
        <p:spPr>
          <a:xfrm rot="7535253">
            <a:off x="6880776" y="5940511"/>
            <a:ext cx="412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+</a:t>
            </a:r>
            <a:endParaRPr lang="en-GB" sz="2000" b="1" dirty="0"/>
          </a:p>
        </p:txBody>
      </p:sp>
      <p:sp>
        <p:nvSpPr>
          <p:cNvPr id="33" name="Rectangle 32"/>
          <p:cNvSpPr/>
          <p:nvPr/>
        </p:nvSpPr>
        <p:spPr>
          <a:xfrm>
            <a:off x="2179908" y="188640"/>
            <a:ext cx="484036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600" b="1" dirty="0" smtClean="0">
                <a:solidFill>
                  <a:srgbClr val="FF0000"/>
                </a:solidFill>
              </a:rPr>
              <a:t>RESTING MEMBRANE POTENTIAL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7504" y="764704"/>
            <a:ext cx="29523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/>
              <a:t>Given:</a:t>
            </a:r>
          </a:p>
          <a:p>
            <a:endParaRPr lang="en-GB" sz="2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GB" sz="2000" dirty="0" smtClean="0"/>
              <a:t>Concentration of ions inside and outside the cell as shown</a:t>
            </a:r>
          </a:p>
          <a:p>
            <a:pPr marL="342900" indent="-342900"/>
            <a:endParaRPr lang="en-GB" sz="2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GB" sz="2000" dirty="0" smtClean="0"/>
              <a:t>Only K</a:t>
            </a:r>
            <a:r>
              <a:rPr lang="en-GB" sz="2000" baseline="30000" dirty="0" smtClean="0"/>
              <a:t>+</a:t>
            </a:r>
            <a:r>
              <a:rPr lang="en-GB" sz="2000" dirty="0" smtClean="0"/>
              <a:t> can diffuse across the cell membrane</a:t>
            </a:r>
          </a:p>
        </p:txBody>
      </p:sp>
      <p:grpSp>
        <p:nvGrpSpPr>
          <p:cNvPr id="12" name="Group 49"/>
          <p:cNvGrpSpPr/>
          <p:nvPr/>
        </p:nvGrpSpPr>
        <p:grpSpPr>
          <a:xfrm>
            <a:off x="179512" y="4005064"/>
            <a:ext cx="4248472" cy="2232248"/>
            <a:chOff x="179512" y="4365104"/>
            <a:chExt cx="4248472" cy="2232248"/>
          </a:xfrm>
        </p:grpSpPr>
        <p:grpSp>
          <p:nvGrpSpPr>
            <p:cNvPr id="19" name="Group 45"/>
            <p:cNvGrpSpPr/>
            <p:nvPr/>
          </p:nvGrpSpPr>
          <p:grpSpPr>
            <a:xfrm>
              <a:off x="179512" y="4365104"/>
              <a:ext cx="4104456" cy="2232248"/>
              <a:chOff x="179512" y="4365104"/>
              <a:chExt cx="4104456" cy="2232248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179512" y="4365104"/>
                <a:ext cx="2736304" cy="2232248"/>
              </a:xfrm>
              <a:prstGeom prst="ellipse">
                <a:avLst/>
              </a:prstGeom>
              <a:noFill/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971600" y="4725144"/>
                <a:ext cx="122413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solidFill>
                      <a:srgbClr val="0000CC"/>
                    </a:solidFill>
                  </a:rPr>
                  <a:t>140 </a:t>
                </a:r>
                <a:r>
                  <a:rPr lang="en-GB" sz="2000" dirty="0" err="1" smtClean="0">
                    <a:solidFill>
                      <a:srgbClr val="0000CC"/>
                    </a:solidFill>
                  </a:rPr>
                  <a:t>mM</a:t>
                </a:r>
                <a:r>
                  <a:rPr lang="en-GB" sz="2000" dirty="0" smtClean="0">
                    <a:solidFill>
                      <a:srgbClr val="0000CC"/>
                    </a:solidFill>
                  </a:rPr>
                  <a:t>/L K</a:t>
                </a:r>
                <a:r>
                  <a:rPr lang="en-GB" sz="2000" baseline="30000" dirty="0" smtClean="0">
                    <a:solidFill>
                      <a:srgbClr val="0000CC"/>
                    </a:solidFill>
                  </a:rPr>
                  <a:t>+ </a:t>
                </a:r>
                <a:endParaRPr lang="en-GB" sz="2000" dirty="0">
                  <a:solidFill>
                    <a:srgbClr val="0000CC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899592" y="5877272"/>
                <a:ext cx="11521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A</a:t>
                </a:r>
                <a:r>
                  <a:rPr lang="en-GB" sz="2000" b="1" baseline="300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-</a:t>
                </a:r>
                <a:endParaRPr lang="en-GB" sz="20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131840" y="5877272"/>
                <a:ext cx="11521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A</a:t>
                </a:r>
                <a:r>
                  <a:rPr lang="en-GB" sz="2000" b="1" baseline="300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-</a:t>
                </a:r>
                <a:endParaRPr lang="en-GB" sz="20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>
                <a:off x="2051720" y="5085184"/>
                <a:ext cx="1296144" cy="7200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 rot="218755">
                <a:off x="1940617" y="4797913"/>
                <a:ext cx="147046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500" b="1" dirty="0" smtClean="0"/>
                  <a:t>Concentration ∆</a:t>
                </a:r>
                <a:endParaRPr lang="en-GB" sz="1500" b="1" dirty="0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 flipH="1">
                <a:off x="1835696" y="5301208"/>
                <a:ext cx="1440160" cy="14401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 rot="21194692">
                <a:off x="2069161" y="5319835"/>
                <a:ext cx="12332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/>
                  <a:t>Electrical ∆</a:t>
                </a:r>
                <a:endParaRPr lang="en-GB" b="1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 rot="7899836">
                <a:off x="2416785" y="5971587"/>
                <a:ext cx="4320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 smtClean="0"/>
                  <a:t>_</a:t>
                </a:r>
                <a:endParaRPr lang="en-GB" sz="2000" b="1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rot="7535253">
                <a:off x="2560296" y="6084527"/>
                <a:ext cx="41220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 smtClean="0"/>
                  <a:t>+</a:t>
                </a:r>
                <a:endParaRPr lang="en-GB" sz="2000" b="1" dirty="0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3347864" y="5085184"/>
              <a:ext cx="1080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CC"/>
                  </a:solidFill>
                </a:rPr>
                <a:t>4 </a:t>
              </a:r>
              <a:r>
                <a:rPr lang="en-GB" sz="2000" dirty="0" err="1" smtClean="0">
                  <a:solidFill>
                    <a:srgbClr val="0000CC"/>
                  </a:solidFill>
                </a:rPr>
                <a:t>mM</a:t>
              </a:r>
              <a:r>
                <a:rPr lang="en-GB" sz="2000" dirty="0" smtClean="0">
                  <a:solidFill>
                    <a:srgbClr val="0000CC"/>
                  </a:solidFill>
                </a:rPr>
                <a:t>/L K</a:t>
              </a:r>
              <a:r>
                <a:rPr lang="en-GB" sz="2000" baseline="30000" dirty="0" smtClean="0">
                  <a:solidFill>
                    <a:srgbClr val="0000CC"/>
                  </a:solidFill>
                </a:rPr>
                <a:t>+ </a:t>
              </a:r>
              <a:endParaRPr lang="en-GB" sz="2000" dirty="0">
                <a:solidFill>
                  <a:srgbClr val="0000CC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467544" y="6309320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FF0000"/>
                </a:solidFill>
              </a:rPr>
              <a:t>Equilibrium Potential</a:t>
            </a:r>
            <a:endParaRPr lang="en-GB" sz="2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2" grpId="0"/>
      <p:bldP spid="28" grpId="0"/>
      <p:bldP spid="29" grpId="0"/>
      <p:bldP spid="31" grpId="0"/>
      <p:bldP spid="32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76872"/>
            <a:ext cx="640871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187624" y="116632"/>
            <a:ext cx="68235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u="sng" dirty="0" smtClean="0">
                <a:solidFill>
                  <a:srgbClr val="FF0066"/>
                </a:solidFill>
              </a:rPr>
              <a:t>Opposing Forces Acting on 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59832" y="2564904"/>
            <a:ext cx="11521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dirty="0" smtClean="0">
                <a:solidFill>
                  <a:srgbClr val="0000CC"/>
                </a:solidFill>
              </a:rPr>
              <a:t>K</a:t>
            </a:r>
            <a:r>
              <a:rPr lang="en-GB" sz="8000" baseline="30000" dirty="0" smtClean="0">
                <a:solidFill>
                  <a:srgbClr val="0000CC"/>
                </a:solidFill>
              </a:rPr>
              <a:t>+ </a:t>
            </a:r>
            <a:endParaRPr lang="en-GB" sz="8000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321297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4653136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CC"/>
                </a:solidFill>
              </a:rPr>
              <a:t>K</a:t>
            </a:r>
            <a:r>
              <a:rPr lang="en-GB" sz="2000" baseline="30000" dirty="0" smtClean="0">
                <a:solidFill>
                  <a:srgbClr val="0000CC"/>
                </a:solidFill>
              </a:rPr>
              <a:t>+ </a:t>
            </a:r>
            <a:endParaRPr lang="en-GB" sz="2000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2" y="4005064"/>
            <a:ext cx="11521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dirty="0" smtClean="0">
                <a:solidFill>
                  <a:srgbClr val="0000CC"/>
                </a:solidFill>
              </a:rPr>
              <a:t>K</a:t>
            </a:r>
            <a:r>
              <a:rPr lang="en-GB" sz="8000" baseline="30000" dirty="0" smtClean="0">
                <a:solidFill>
                  <a:srgbClr val="0000CC"/>
                </a:solidFill>
              </a:rPr>
              <a:t>+ </a:t>
            </a:r>
            <a:endParaRPr lang="en-GB" sz="8000" dirty="0">
              <a:solidFill>
                <a:srgbClr val="00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1124744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 Only electrolytes are important because they are electrically charged.</a:t>
            </a:r>
          </a:p>
          <a:p>
            <a:endParaRPr lang="en-GB" dirty="0" smtClean="0"/>
          </a:p>
          <a:p>
            <a:r>
              <a:rPr lang="en-GB" dirty="0" smtClean="0"/>
              <a:t>- Oxygen, Carbon dioxide 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8" grpId="1"/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97346"/>
            <a:ext cx="583264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3000" b="1" u="sng" dirty="0" smtClean="0">
                <a:solidFill>
                  <a:srgbClr val="7030A0"/>
                </a:solidFill>
              </a:rPr>
              <a:t>NERNST EQUATION</a:t>
            </a:r>
          </a:p>
          <a:p>
            <a:endParaRPr lang="en-GB" sz="3000" b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sz="2600" b="1" dirty="0" smtClean="0">
              <a:solidFill>
                <a:srgbClr val="FF0000"/>
              </a:solidFill>
            </a:endParaRPr>
          </a:p>
          <a:p>
            <a:r>
              <a:rPr lang="en-GB" sz="2200" b="1" dirty="0" smtClean="0"/>
              <a:t>Nernst calculated the </a:t>
            </a:r>
            <a:r>
              <a:rPr lang="en-GB" sz="2200" b="1" dirty="0" smtClean="0">
                <a:solidFill>
                  <a:schemeClr val="accent6">
                    <a:lumMod val="75000"/>
                  </a:schemeClr>
                </a:solidFill>
              </a:rPr>
              <a:t>level of concentration potential </a:t>
            </a:r>
            <a:r>
              <a:rPr lang="en-GB" sz="2200" b="1" dirty="0" smtClean="0"/>
              <a:t>of ions across the membrane that prevent net diffusion of ions to inside or outside</a:t>
            </a:r>
          </a:p>
          <a:p>
            <a:endParaRPr lang="en-GB" sz="2200" b="1" dirty="0" smtClean="0"/>
          </a:p>
          <a:p>
            <a:r>
              <a:rPr lang="en-GB" sz="2200" b="1" u="sng" dirty="0" smtClean="0">
                <a:solidFill>
                  <a:srgbClr val="0070C0"/>
                </a:solidFill>
              </a:rPr>
              <a:t>Nernst made a hypothesis which said that if we suppose that</a:t>
            </a:r>
          </a:p>
          <a:p>
            <a:r>
              <a:rPr lang="en-GB" sz="2200" b="1" dirty="0" smtClean="0">
                <a:solidFill>
                  <a:srgbClr val="FF0000"/>
                </a:solidFill>
              </a:rPr>
              <a:t>(1) </a:t>
            </a:r>
            <a:r>
              <a:rPr lang="en-GB" sz="2200" b="1" dirty="0" smtClean="0"/>
              <a:t>The ECF and ICF contained ONLY potassium ion </a:t>
            </a:r>
          </a:p>
          <a:p>
            <a:r>
              <a:rPr lang="en-GB" sz="2200" b="1" dirty="0" smtClean="0">
                <a:solidFill>
                  <a:srgbClr val="FF0000"/>
                </a:solidFill>
              </a:rPr>
              <a:t>(2) </a:t>
            </a:r>
            <a:r>
              <a:rPr lang="en-GB" sz="2200" b="1" dirty="0" smtClean="0"/>
              <a:t>And that the cell-membrane was freely permeable to K+</a:t>
            </a:r>
          </a:p>
          <a:p>
            <a:endParaRPr lang="en-GB" sz="2200" b="1" dirty="0" smtClean="0"/>
          </a:p>
          <a:p>
            <a:r>
              <a:rPr lang="en-GB" sz="2200" b="1" dirty="0" smtClean="0"/>
              <a:t>→</a:t>
            </a:r>
            <a:r>
              <a:rPr lang="en-GB" sz="2200" dirty="0" smtClean="0">
                <a:solidFill>
                  <a:srgbClr val="C00000"/>
                </a:solidFill>
              </a:rPr>
              <a:t> </a:t>
            </a:r>
            <a:r>
              <a:rPr lang="en-GB" sz="2200" b="1" dirty="0" smtClean="0">
                <a:solidFill>
                  <a:srgbClr val="C00000"/>
                </a:solidFill>
              </a:rPr>
              <a:t>Then K+ will diffuse down its concentration gradient ( via the K+ leak channels ) from inside the cell to outside , carrying with it +</a:t>
            </a:r>
            <a:r>
              <a:rPr lang="en-GB" sz="2200" b="1" dirty="0" err="1" smtClean="0">
                <a:solidFill>
                  <a:srgbClr val="C00000"/>
                </a:solidFill>
              </a:rPr>
              <a:t>ve</a:t>
            </a:r>
            <a:r>
              <a:rPr lang="en-GB" sz="2200" b="1" dirty="0" smtClean="0">
                <a:solidFill>
                  <a:srgbClr val="C00000"/>
                </a:solidFill>
              </a:rPr>
              <a:t> charges to the outside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908720"/>
            <a:ext cx="8537659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The </a:t>
            </a:r>
            <a:r>
              <a:rPr lang="en-GB" sz="2800" b="1" dirty="0" smtClean="0">
                <a:solidFill>
                  <a:srgbClr val="0000CC"/>
                </a:solidFill>
              </a:rPr>
              <a:t>Potassium</a:t>
            </a:r>
            <a:r>
              <a:rPr lang="en-GB" sz="2800" b="1" dirty="0" smtClean="0"/>
              <a:t> Nernst ( Equilibrium ) Potential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t="13559" r="50538" b="10079"/>
          <a:stretch>
            <a:fillRect/>
          </a:stretch>
        </p:blipFill>
        <p:spPr bwMode="auto">
          <a:xfrm>
            <a:off x="6012160" y="3429000"/>
            <a:ext cx="2952328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878497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600" b="1" dirty="0" smtClean="0">
              <a:solidFill>
                <a:srgbClr val="FF0000"/>
              </a:solidFill>
            </a:endParaRPr>
          </a:p>
          <a:p>
            <a:r>
              <a:rPr lang="en-GB" sz="2600" b="1" dirty="0" smtClean="0"/>
              <a:t>*When this </a:t>
            </a:r>
            <a:r>
              <a:rPr lang="en-GB" sz="2600" b="1" dirty="0" smtClean="0">
                <a:solidFill>
                  <a:srgbClr val="0000CC"/>
                </a:solidFill>
              </a:rPr>
              <a:t>electrical gradient ( electrical force ) </a:t>
            </a:r>
            <a:r>
              <a:rPr lang="en-GB" sz="2600" b="1" dirty="0" smtClean="0"/>
              <a:t>, which tends to keep K+ inside</a:t>
            </a:r>
            <a:r>
              <a:rPr lang="en-GB" sz="2600" b="1" u="sng" dirty="0" smtClean="0">
                <a:solidFill>
                  <a:srgbClr val="FF0000"/>
                </a:solidFill>
              </a:rPr>
              <a:t> equals (=), </a:t>
            </a:r>
            <a:r>
              <a:rPr lang="en-GB" sz="2600" b="1" dirty="0" smtClean="0">
                <a:solidFill>
                  <a:srgbClr val="7030A0"/>
                </a:solidFill>
              </a:rPr>
              <a:t>the concentration gradient </a:t>
            </a:r>
            <a:r>
              <a:rPr lang="en-GB" sz="2600" b="1" dirty="0" smtClean="0"/>
              <a:t>(which tends to push K+ outside ) </a:t>
            </a:r>
            <a:r>
              <a:rPr lang="en-GB" sz="2800" b="1" dirty="0" smtClean="0">
                <a:solidFill>
                  <a:srgbClr val="00B050"/>
                </a:solidFill>
              </a:rPr>
              <a:t>→</a:t>
            </a:r>
            <a:r>
              <a:rPr lang="en-GB" sz="2600" b="1" dirty="0" smtClean="0"/>
              <a:t> </a:t>
            </a:r>
            <a:r>
              <a:rPr lang="en-GB" sz="2600" b="1" dirty="0" smtClean="0">
                <a:solidFill>
                  <a:schemeClr val="accent6">
                    <a:lumMod val="75000"/>
                  </a:schemeClr>
                </a:solidFill>
              </a:rPr>
              <a:t>there will be no net K+ movement across the membrane . </a:t>
            </a:r>
          </a:p>
          <a:p>
            <a:endParaRPr lang="en-GB" sz="2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sz="2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sz="2600" b="1" dirty="0" smtClean="0"/>
          </a:p>
          <a:p>
            <a:endParaRPr lang="en-GB" sz="2600" b="1" dirty="0" smtClean="0"/>
          </a:p>
          <a:p>
            <a:r>
              <a:rPr lang="en-GB" sz="2600" b="1" dirty="0" smtClean="0"/>
              <a:t>The RMP in that case is </a:t>
            </a:r>
            <a:r>
              <a:rPr lang="en-GB" sz="2600" b="1" u="sng" dirty="0" smtClean="0">
                <a:solidFill>
                  <a:srgbClr val="0070C0"/>
                </a:solidFill>
              </a:rPr>
              <a:t>called:-</a:t>
            </a:r>
          </a:p>
          <a:p>
            <a:r>
              <a:rPr lang="en-GB" sz="2600" b="1" dirty="0" smtClean="0">
                <a:solidFill>
                  <a:srgbClr val="FF0000"/>
                </a:solidFill>
              </a:rPr>
              <a:t>Nernst Potential for K+ </a:t>
            </a:r>
            <a:r>
              <a:rPr lang="en-GB" sz="2400" b="1" dirty="0" smtClean="0">
                <a:solidFill>
                  <a:srgbClr val="FF0066"/>
                </a:solidFill>
              </a:rPr>
              <a:t>(or K+ Equilibrium or Diffusion Potential)</a:t>
            </a:r>
          </a:p>
          <a:p>
            <a:endParaRPr lang="en-GB" sz="2600" b="1" dirty="0" smtClean="0"/>
          </a:p>
          <a:p>
            <a:r>
              <a:rPr lang="en-GB" sz="2600" b="1" dirty="0" smtClean="0">
                <a:solidFill>
                  <a:srgbClr val="FF0000"/>
                </a:solidFill>
              </a:rPr>
              <a:t>  EMF (mV) </a:t>
            </a:r>
            <a:r>
              <a:rPr lang="en-GB" sz="2600" b="1" dirty="0" smtClean="0"/>
              <a:t>=</a:t>
            </a:r>
            <a:r>
              <a:rPr lang="en-GB" sz="2600" b="1" dirty="0" smtClean="0">
                <a:solidFill>
                  <a:srgbClr val="00B050"/>
                </a:solidFill>
              </a:rPr>
              <a:t> -61 </a:t>
            </a:r>
            <a:r>
              <a:rPr lang="en-GB" sz="2600" b="1" dirty="0" smtClean="0">
                <a:solidFill>
                  <a:srgbClr val="0000CC"/>
                </a:solidFill>
              </a:rPr>
              <a:t>log K+ </a:t>
            </a:r>
            <a:r>
              <a:rPr lang="en-GB" sz="2600" b="1" dirty="0" smtClean="0"/>
              <a:t>Conc. Inside = </a:t>
            </a:r>
            <a:r>
              <a:rPr lang="en-GB" sz="2600" b="1" dirty="0" smtClean="0">
                <a:solidFill>
                  <a:srgbClr val="C00000"/>
                </a:solidFill>
              </a:rPr>
              <a:t>-94 mV K+</a:t>
            </a:r>
          </a:p>
          <a:p>
            <a:r>
              <a:rPr lang="en-GB" sz="2600" b="1" dirty="0" smtClean="0"/>
              <a:t>                                           </a:t>
            </a:r>
            <a:r>
              <a:rPr lang="en-GB" sz="2600" b="1" dirty="0" err="1" smtClean="0"/>
              <a:t>Conc</a:t>
            </a:r>
            <a:r>
              <a:rPr lang="en-GB" sz="2600" b="1" dirty="0" smtClean="0"/>
              <a:t> outside</a:t>
            </a:r>
            <a:endParaRPr lang="en-GB" sz="26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491880" y="5445224"/>
            <a:ext cx="17281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5216" t="47859" r="51025" b="44266"/>
          <a:stretch>
            <a:fillRect/>
          </a:stretch>
        </p:blipFill>
        <p:spPr bwMode="auto">
          <a:xfrm>
            <a:off x="1619672" y="2420888"/>
            <a:ext cx="54006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1218</TotalTime>
  <Words>1055</Words>
  <Application>Microsoft Office PowerPoint</Application>
  <PresentationFormat>On-screen Show (4:3)</PresentationFormat>
  <Paragraphs>248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Mohd</dc:creator>
  <cp:lastModifiedBy>Mohd</cp:lastModifiedBy>
  <cp:revision>409</cp:revision>
  <dcterms:created xsi:type="dcterms:W3CDTF">2013-11-09T10:03:26Z</dcterms:created>
  <dcterms:modified xsi:type="dcterms:W3CDTF">2015-11-22T15:27:34Z</dcterms:modified>
</cp:coreProperties>
</file>