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9" r:id="rId11"/>
    <p:sldId id="267" r:id="rId12"/>
    <p:sldId id="268" r:id="rId13"/>
    <p:sldId id="280" r:id="rId14"/>
    <p:sldId id="270" r:id="rId15"/>
    <p:sldId id="271" r:id="rId16"/>
    <p:sldId id="274" r:id="rId17"/>
    <p:sldId id="285" r:id="rId18"/>
    <p:sldId id="286" r:id="rId19"/>
    <p:sldId id="288" r:id="rId20"/>
    <p:sldId id="289" r:id="rId21"/>
    <p:sldId id="290" r:id="rId22"/>
    <p:sldId id="281" r:id="rId23"/>
    <p:sldId id="294" r:id="rId24"/>
    <p:sldId id="295" r:id="rId25"/>
    <p:sldId id="296" r:id="rId26"/>
    <p:sldId id="277"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CC"/>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38"/>
      </p:cViewPr>
      <p:guideLst>
        <p:guide orient="horz" pos="3016"/>
        <p:guide pos="2320"/>
      </p:guideLst>
    </p:cSldViewPr>
  </p:slideViewPr>
  <p:notesTextViewPr>
    <p:cViewPr>
      <p:scale>
        <a:sx n="100" d="100"/>
        <a:sy n="100" d="100"/>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smtClean="0"/>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12/2/2015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12/2/2015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12/2/2015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12/2/2015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pPr/>
              <a:t>12/2/2015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988523B-E035-4CAE-A96A-58211FC229D1}" type="datetimeFigureOut">
              <a:rPr lang="en-US" smtClean="0"/>
              <a:pPr/>
              <a:t>12/2/2015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988523B-E035-4CAE-A96A-58211FC229D1}" type="datetimeFigureOut">
              <a:rPr lang="en-US" smtClean="0"/>
              <a:pPr/>
              <a:t>12/2/2015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988523B-E035-4CAE-A96A-58211FC229D1}" type="datetimeFigureOut">
              <a:rPr lang="en-US" smtClean="0"/>
              <a:pPr/>
              <a:t>12/2/2015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pPr/>
              <a:t>12/2/2015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12/2/2015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12/2/2015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pPr/>
              <a:t>12/2/2015</a:t>
            </a:fld>
            <a:endParaRPr lang="en-CA"/>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3022600" y="1358900"/>
            <a:ext cx="6121400" cy="609600"/>
          </a:xfrm>
          <a:prstGeom prst="rect">
            <a:avLst/>
          </a:prstGeom>
          <a:noFill/>
        </p:spPr>
        <p:txBody>
          <a:bodyPr vert="horz" wrap="none" lIns="0" tIns="0" rIns="0" bIns="0" rtlCol="0">
            <a:spAutoFit/>
          </a:bodyPr>
          <a:lstStyle/>
          <a:p>
            <a:pPr>
              <a:lnSpc>
                <a:spcPts val="3680"/>
              </a:lnSpc>
            </a:pPr>
            <a:r>
              <a:rPr lang="en-CA" sz="3216" b="1" dirty="0" smtClean="0">
                <a:solidFill>
                  <a:srgbClr val="FFFFFF"/>
                </a:solidFill>
                <a:latin typeface="Verdana Bold"/>
                <a:cs typeface="Verdana Bold"/>
              </a:rPr>
              <a:t>Physical and</a:t>
            </a:r>
          </a:p>
          <a:p>
            <a:pPr>
              <a:lnSpc>
                <a:spcPts val="3680"/>
              </a:lnSpc>
            </a:pPr>
            <a:endParaRPr lang="en-CA" sz="3206" dirty="0">
              <a:solidFill>
                <a:srgbClr val="000000"/>
              </a:solidFill>
            </a:endParaRPr>
          </a:p>
        </p:txBody>
      </p:sp>
      <p:sp>
        <p:nvSpPr>
          <p:cNvPr id="3" name="TextBox 3"/>
          <p:cNvSpPr txBox="1"/>
          <p:nvPr/>
        </p:nvSpPr>
        <p:spPr>
          <a:xfrm>
            <a:off x="1993900" y="1828800"/>
            <a:ext cx="4893968" cy="897682"/>
          </a:xfrm>
          <a:prstGeom prst="rect">
            <a:avLst/>
          </a:prstGeom>
          <a:noFill/>
        </p:spPr>
        <p:txBody>
          <a:bodyPr vert="horz" wrap="none" lIns="0" tIns="0" rIns="0" bIns="0" rtlCol="0">
            <a:spAutoFit/>
          </a:bodyPr>
          <a:lstStyle/>
          <a:p>
            <a:pPr>
              <a:lnSpc>
                <a:spcPts val="3460"/>
              </a:lnSpc>
            </a:pPr>
            <a:r>
              <a:rPr lang="en-CA" sz="3214" b="1" dirty="0" smtClean="0">
                <a:solidFill>
                  <a:srgbClr val="FFFFFF"/>
                </a:solidFill>
                <a:latin typeface="Verdana Bold"/>
                <a:cs typeface="Verdana Bold"/>
              </a:rPr>
              <a:t>Physiological Factors</a:t>
            </a:r>
          </a:p>
          <a:p>
            <a:pPr>
              <a:lnSpc>
                <a:spcPts val="3460"/>
              </a:lnSpc>
            </a:pPr>
            <a:endParaRPr lang="en-CA" sz="3204" dirty="0">
              <a:solidFill>
                <a:srgbClr val="000000"/>
              </a:solidFill>
            </a:endParaRPr>
          </a:p>
        </p:txBody>
      </p:sp>
      <p:sp>
        <p:nvSpPr>
          <p:cNvPr id="4" name="TextBox 4"/>
          <p:cNvSpPr txBox="1"/>
          <p:nvPr/>
        </p:nvSpPr>
        <p:spPr>
          <a:xfrm>
            <a:off x="2730500" y="2273300"/>
            <a:ext cx="3824765" cy="897682"/>
          </a:xfrm>
          <a:prstGeom prst="rect">
            <a:avLst/>
          </a:prstGeom>
          <a:noFill/>
        </p:spPr>
        <p:txBody>
          <a:bodyPr vert="horz" wrap="none" lIns="0" tIns="0" rIns="0" bIns="0" rtlCol="0">
            <a:spAutoFit/>
          </a:bodyPr>
          <a:lstStyle/>
          <a:p>
            <a:pPr>
              <a:lnSpc>
                <a:spcPts val="3505"/>
              </a:lnSpc>
            </a:pPr>
            <a:r>
              <a:rPr lang="en-CA" sz="3216" b="1" dirty="0" smtClean="0">
                <a:solidFill>
                  <a:srgbClr val="FFFFFF"/>
                </a:solidFill>
                <a:latin typeface="Verdana Bold"/>
                <a:cs typeface="Verdana Bold"/>
              </a:rPr>
              <a:t>Affecting Muscle</a:t>
            </a:r>
          </a:p>
          <a:p>
            <a:pPr>
              <a:lnSpc>
                <a:spcPts val="3505"/>
              </a:lnSpc>
            </a:pPr>
            <a:endParaRPr lang="en-CA" sz="3206" dirty="0">
              <a:solidFill>
                <a:srgbClr val="000000"/>
              </a:solidFill>
            </a:endParaRPr>
          </a:p>
        </p:txBody>
      </p:sp>
      <p:sp>
        <p:nvSpPr>
          <p:cNvPr id="5" name="TextBox 5"/>
          <p:cNvSpPr txBox="1"/>
          <p:nvPr/>
        </p:nvSpPr>
        <p:spPr>
          <a:xfrm>
            <a:off x="2984500" y="2717800"/>
            <a:ext cx="6159500" cy="609600"/>
          </a:xfrm>
          <a:prstGeom prst="rect">
            <a:avLst/>
          </a:prstGeom>
          <a:noFill/>
        </p:spPr>
        <p:txBody>
          <a:bodyPr vert="horz" wrap="none" lIns="0" tIns="0" rIns="0" bIns="0" rtlCol="0">
            <a:spAutoFit/>
          </a:bodyPr>
          <a:lstStyle/>
          <a:p>
            <a:pPr>
              <a:lnSpc>
                <a:spcPts val="3495"/>
              </a:lnSpc>
            </a:pPr>
            <a:r>
              <a:rPr lang="en-CA" sz="3214" b="1" dirty="0" smtClean="0">
                <a:solidFill>
                  <a:srgbClr val="FFFFFF"/>
                </a:solidFill>
                <a:latin typeface="Verdana Bold"/>
                <a:cs typeface="Verdana Bold"/>
              </a:rPr>
              <a:t>Performance</a:t>
            </a:r>
          </a:p>
          <a:p>
            <a:pPr>
              <a:lnSpc>
                <a:spcPts val="3495"/>
              </a:lnSpc>
            </a:pPr>
            <a:endParaRPr lang="en-CA" sz="3204" dirty="0">
              <a:solidFill>
                <a:srgbClr val="000000"/>
              </a:solidFill>
            </a:endParaRPr>
          </a:p>
        </p:txBody>
      </p:sp>
      <p:sp>
        <p:nvSpPr>
          <p:cNvPr id="9" name="Rectangle 3"/>
          <p:cNvSpPr txBox="1">
            <a:spLocks noChangeArrowheads="1"/>
          </p:cNvSpPr>
          <p:nvPr/>
        </p:nvSpPr>
        <p:spPr>
          <a:xfrm>
            <a:off x="2195736" y="4725144"/>
            <a:ext cx="4895850" cy="1728986"/>
          </a:xfrm>
          <a:prstGeom prst="rect">
            <a:avLst/>
          </a:prstGeom>
        </p:spPr>
        <p:txBody>
          <a:bodyPr/>
          <a:lstStyle/>
          <a:p>
            <a:pPr marL="812748" marR="0" lvl="0" indent="-812748" algn="ctr" defTabSz="914400" rtl="0" eaLnBrk="1" fontAlgn="auto" latinLnBrk="0" hangingPunct="1">
              <a:lnSpc>
                <a:spcPct val="100000"/>
              </a:lnSpc>
              <a:spcBef>
                <a:spcPct val="20000"/>
              </a:spcBef>
              <a:spcAft>
                <a:spcPts val="0"/>
              </a:spcAft>
              <a:buClrTx/>
              <a:buSzTx/>
              <a:buFont typeface="Wingdings 2"/>
              <a:buNone/>
              <a:tabLst/>
              <a:defRPr/>
            </a:pPr>
            <a:r>
              <a:rPr kumimoji="0" lang="en-US" sz="2600" b="1" i="0" u="none" strike="noStrike" kern="1200" cap="none" spc="0" normalizeH="0" baseline="0" noProof="0" dirty="0" err="1" smtClean="0">
                <a:ln>
                  <a:noFill/>
                </a:ln>
                <a:solidFill>
                  <a:schemeClr val="tx1"/>
                </a:solidFill>
                <a:effectLst/>
                <a:uLnTx/>
                <a:uFillTx/>
                <a:latin typeface="Comic Sans MS" pitchFamily="66" charset="0"/>
                <a:ea typeface="+mn-ea"/>
                <a:cs typeface="+mn-cs"/>
              </a:rPr>
              <a:t>Dr.Mohammed</a:t>
            </a:r>
            <a:r>
              <a:rPr kumimoji="0" lang="en-US" sz="2600" b="1" i="0" u="none" strike="noStrike" kern="1200" cap="none" spc="0" normalizeH="0" baseline="0" noProof="0" dirty="0" smtClean="0">
                <a:ln>
                  <a:noFill/>
                </a:ln>
                <a:solidFill>
                  <a:schemeClr val="tx1"/>
                </a:solidFill>
                <a:effectLst/>
                <a:uLnTx/>
                <a:uFillTx/>
                <a:latin typeface="Comic Sans MS" pitchFamily="66" charset="0"/>
                <a:ea typeface="+mn-ea"/>
                <a:cs typeface="+mn-cs"/>
              </a:rPr>
              <a:t> </a:t>
            </a:r>
            <a:r>
              <a:rPr kumimoji="0" lang="en-US" sz="2600" b="1" i="0" u="none" strike="noStrike" kern="1200" cap="none" spc="0" normalizeH="0" baseline="0" noProof="0" dirty="0" err="1" smtClean="0">
                <a:ln>
                  <a:noFill/>
                </a:ln>
                <a:solidFill>
                  <a:schemeClr val="tx1"/>
                </a:solidFill>
                <a:effectLst/>
                <a:uLnTx/>
                <a:uFillTx/>
                <a:latin typeface="Comic Sans MS" pitchFamily="66" charset="0"/>
                <a:ea typeface="+mn-ea"/>
                <a:cs typeface="+mn-cs"/>
              </a:rPr>
              <a:t>Alotaibi</a:t>
            </a:r>
            <a:endParaRPr kumimoji="0" lang="en-US" sz="2600" b="1"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812748" marR="0" lvl="0" indent="-812748" algn="ctr" defTabSz="914400" rtl="0" eaLnBrk="1" fontAlgn="auto" latinLnBrk="0" hangingPunct="1">
              <a:lnSpc>
                <a:spcPct val="80000"/>
              </a:lnSpc>
              <a:spcBef>
                <a:spcPct val="20000"/>
              </a:spcBef>
              <a:spcAft>
                <a:spcPts val="0"/>
              </a:spcAft>
              <a:buClrTx/>
              <a:buSzTx/>
              <a:buFont typeface="Wingdings 2"/>
              <a:buNone/>
              <a:tabLst/>
              <a:defRPr/>
            </a:pPr>
            <a:r>
              <a:rPr kumimoji="0" lang="en-US" sz="2000" b="0" i="0" u="none" strike="noStrike" kern="1200" cap="none" spc="0" normalizeH="0" baseline="0" noProof="0" dirty="0" smtClean="0">
                <a:ln>
                  <a:noFill/>
                </a:ln>
                <a:solidFill>
                  <a:srgbClr val="7030A0"/>
                </a:solidFill>
                <a:effectLst/>
                <a:uLnTx/>
                <a:uFillTx/>
                <a:latin typeface="Comic Sans MS" pitchFamily="66" charset="0"/>
                <a:ea typeface="+mn-ea"/>
                <a:cs typeface="+mn-cs"/>
              </a:rPr>
              <a:t>Department of Physiology</a:t>
            </a:r>
          </a:p>
          <a:p>
            <a:pPr marL="812748" marR="0" lvl="0" indent="-812748" algn="ctr" defTabSz="914400" rtl="0" eaLnBrk="1" fontAlgn="auto" latinLnBrk="0" hangingPunct="1">
              <a:lnSpc>
                <a:spcPct val="80000"/>
              </a:lnSpc>
              <a:spcBef>
                <a:spcPct val="20000"/>
              </a:spcBef>
              <a:spcAft>
                <a:spcPts val="0"/>
              </a:spcAft>
              <a:buClrTx/>
              <a:buSzTx/>
              <a:buFont typeface="Wingdings 2"/>
              <a:buNone/>
              <a:tabLst/>
              <a:defRPr/>
            </a:pPr>
            <a:r>
              <a:rPr kumimoji="0" lang="en-US" sz="2000" b="0" i="0" u="none" strike="noStrike" kern="1200" cap="none" spc="0" normalizeH="0" baseline="0" noProof="0" dirty="0" smtClean="0">
                <a:ln>
                  <a:noFill/>
                </a:ln>
                <a:solidFill>
                  <a:srgbClr val="7030A0"/>
                </a:solidFill>
                <a:effectLst/>
                <a:uLnTx/>
                <a:uFillTx/>
                <a:latin typeface="Comic Sans MS" pitchFamily="66" charset="0"/>
                <a:ea typeface="+mn-ea"/>
                <a:cs typeface="+mn-cs"/>
              </a:rPr>
              <a:t>College of Medicine</a:t>
            </a:r>
          </a:p>
          <a:p>
            <a:pPr marL="812748" marR="0" lvl="0" indent="-812748" algn="ctr" defTabSz="914400" rtl="0" eaLnBrk="1" fontAlgn="auto" latinLnBrk="0" hangingPunct="1">
              <a:lnSpc>
                <a:spcPct val="80000"/>
              </a:lnSpc>
              <a:spcBef>
                <a:spcPct val="20000"/>
              </a:spcBef>
              <a:spcAft>
                <a:spcPts val="0"/>
              </a:spcAft>
              <a:buClrTx/>
              <a:buSzTx/>
              <a:buFont typeface="Wingdings 2"/>
              <a:buNone/>
              <a:tabLst/>
              <a:defRPr/>
            </a:pPr>
            <a:r>
              <a:rPr kumimoji="0" lang="en-US" sz="2000" b="0" i="0" u="none" strike="noStrike" kern="1200" cap="none" spc="0" normalizeH="0" baseline="0" noProof="0" dirty="0" smtClean="0">
                <a:ln>
                  <a:noFill/>
                </a:ln>
                <a:solidFill>
                  <a:srgbClr val="7030A0"/>
                </a:solidFill>
                <a:effectLst/>
                <a:uLnTx/>
                <a:uFillTx/>
                <a:latin typeface="Comic Sans MS" pitchFamily="66" charset="0"/>
                <a:ea typeface="+mn-ea"/>
                <a:cs typeface="+mn-cs"/>
              </a:rPr>
              <a:t>King Saud University </a:t>
            </a:r>
          </a:p>
          <a:p>
            <a:pPr marL="812748" marR="0" lvl="0" indent="-812748" algn="ctr" defTabSz="914400" rtl="0" eaLnBrk="1" fontAlgn="auto" latinLnBrk="0" hangingPunct="1">
              <a:lnSpc>
                <a:spcPct val="80000"/>
              </a:lnSpc>
              <a:spcBef>
                <a:spcPct val="20000"/>
              </a:spcBef>
              <a:spcAft>
                <a:spcPts val="0"/>
              </a:spcAft>
              <a:buClrTx/>
              <a:buSzTx/>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Comic Sans MS" pitchFamily="66" charset="0"/>
                <a:ea typeface="+mn-ea"/>
                <a:cs typeface="+mn-cs"/>
              </a:rPr>
              <a:t> </a:t>
            </a:r>
          </a:p>
        </p:txBody>
      </p:sp>
      <p:sp>
        <p:nvSpPr>
          <p:cNvPr id="12" name="Rectangle 11"/>
          <p:cNvSpPr/>
          <p:nvPr/>
        </p:nvSpPr>
        <p:spPr>
          <a:xfrm>
            <a:off x="2123728" y="3068960"/>
            <a:ext cx="4752528" cy="1200329"/>
          </a:xfrm>
          <a:prstGeom prst="rect">
            <a:avLst/>
          </a:prstGeom>
        </p:spPr>
        <p:txBody>
          <a:bodyPr wrap="square">
            <a:spAutoFit/>
          </a:bodyPr>
          <a:lstStyle/>
          <a:p>
            <a:pPr marL="812800" indent="-812800" algn="ctr">
              <a:lnSpc>
                <a:spcPct val="80000"/>
              </a:lnSpc>
            </a:pPr>
            <a:r>
              <a:rPr lang="en-US" b="1" dirty="0" smtClean="0">
                <a:solidFill>
                  <a:schemeClr val="accent6">
                    <a:lumMod val="75000"/>
                  </a:schemeClr>
                </a:solidFill>
                <a:latin typeface="Comic Sans MS" pitchFamily="66" charset="0"/>
              </a:rPr>
              <a:t>TEXTBOOK OF MEDICAL PHYSIOLOGY</a:t>
            </a:r>
          </a:p>
          <a:p>
            <a:pPr marL="812800" indent="-812800" algn="ctr">
              <a:lnSpc>
                <a:spcPct val="80000"/>
              </a:lnSpc>
            </a:pPr>
            <a:endParaRPr lang="en-US" b="1" dirty="0" smtClean="0">
              <a:solidFill>
                <a:srgbClr val="FF9999"/>
              </a:solidFill>
              <a:latin typeface="Comic Sans MS" pitchFamily="66" charset="0"/>
            </a:endParaRPr>
          </a:p>
          <a:p>
            <a:pPr marL="812800" indent="-812800" algn="ctr">
              <a:lnSpc>
                <a:spcPct val="80000"/>
              </a:lnSpc>
            </a:pPr>
            <a:r>
              <a:rPr lang="en-US" b="1" dirty="0" smtClean="0">
                <a:solidFill>
                  <a:srgbClr val="00B050"/>
                </a:solidFill>
                <a:latin typeface="Comic Sans MS" pitchFamily="66" charset="0"/>
              </a:rPr>
              <a:t>GUYTON &amp; HALL 12</a:t>
            </a:r>
            <a:r>
              <a:rPr lang="en-US" b="1" baseline="30000" dirty="0" smtClean="0">
                <a:solidFill>
                  <a:srgbClr val="00B050"/>
                </a:solidFill>
                <a:latin typeface="Comic Sans MS" pitchFamily="66" charset="0"/>
              </a:rPr>
              <a:t>TH</a:t>
            </a:r>
            <a:r>
              <a:rPr lang="en-US" b="1" dirty="0" smtClean="0">
                <a:solidFill>
                  <a:srgbClr val="00B050"/>
                </a:solidFill>
                <a:latin typeface="Comic Sans MS" pitchFamily="66" charset="0"/>
              </a:rPr>
              <a:t> EDITION</a:t>
            </a:r>
          </a:p>
          <a:p>
            <a:pPr marL="812800" indent="-812800" algn="ctr">
              <a:lnSpc>
                <a:spcPct val="80000"/>
              </a:lnSpc>
            </a:pPr>
            <a:endParaRPr lang="en-US" b="1" dirty="0" smtClean="0">
              <a:solidFill>
                <a:schemeClr val="bg1"/>
              </a:solidFill>
              <a:latin typeface="Comic Sans MS" pitchFamily="66" charset="0"/>
            </a:endParaRPr>
          </a:p>
          <a:p>
            <a:pPr marL="812800" indent="-812800" algn="ctr">
              <a:lnSpc>
                <a:spcPct val="80000"/>
              </a:lnSpc>
            </a:pPr>
            <a:r>
              <a:rPr lang="en-US" b="1" dirty="0" smtClean="0">
                <a:solidFill>
                  <a:schemeClr val="accent1">
                    <a:lumMod val="75000"/>
                  </a:schemeClr>
                </a:solidFill>
                <a:latin typeface="Comic Sans MS" pitchFamily="66" charset="0"/>
              </a:rPr>
              <a:t>UNIT XV  CHAPTER 84</a:t>
            </a:r>
            <a:endParaRPr lang="en-US" sz="2000" b="1" dirty="0" smtClean="0">
              <a:solidFill>
                <a:schemeClr val="accent1">
                  <a:lumMod val="75000"/>
                </a:schemeClr>
              </a:solidFill>
              <a:latin typeface="Comic Sans MS" pitchFamily="66" charset="0"/>
            </a:endParaRPr>
          </a:p>
        </p:txBody>
      </p:sp>
      <p:sp>
        <p:nvSpPr>
          <p:cNvPr id="10" name="Rectangle 9"/>
          <p:cNvSpPr/>
          <p:nvPr/>
        </p:nvSpPr>
        <p:spPr>
          <a:xfrm>
            <a:off x="899592" y="836712"/>
            <a:ext cx="7488832" cy="1323439"/>
          </a:xfrm>
          <a:prstGeom prst="rect">
            <a:avLst/>
          </a:prstGeom>
        </p:spPr>
        <p:txBody>
          <a:bodyPr wrap="square">
            <a:spAutoFit/>
          </a:bodyPr>
          <a:lstStyle/>
          <a:p>
            <a:pPr lvl="0" algn="ctr"/>
            <a:r>
              <a:rPr lang="en-US" sz="4000" b="1" dirty="0" smtClean="0">
                <a:solidFill>
                  <a:srgbClr val="FF0000"/>
                </a:solidFill>
              </a:rPr>
              <a:t>Physical and physiological  factors affecting athletic performance</a:t>
            </a:r>
            <a:endParaRPr lang="en-GB" sz="40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49528" t="22266" r="11178" b="12766"/>
          <a:stretch>
            <a:fillRect/>
          </a:stretch>
        </p:blipFill>
        <p:spPr bwMode="auto">
          <a:xfrm>
            <a:off x="971600" y="260648"/>
            <a:ext cx="7560840" cy="6336704"/>
          </a:xfrm>
          <a:prstGeom prst="rect">
            <a:avLst/>
          </a:prstGeom>
          <a:noFill/>
          <a:ln w="9525">
            <a:noFill/>
            <a:miter lim="800000"/>
            <a:headEnd/>
            <a:tailEnd/>
          </a:ln>
        </p:spPr>
      </p:pic>
      <p:sp>
        <p:nvSpPr>
          <p:cNvPr id="2" name="Rectangle 1"/>
          <p:cNvSpPr/>
          <p:nvPr/>
        </p:nvSpPr>
        <p:spPr>
          <a:xfrm>
            <a:off x="971600" y="3789040"/>
            <a:ext cx="7776864"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3" name="TextBox 2"/>
          <p:cNvSpPr txBox="1"/>
          <p:nvPr/>
        </p:nvSpPr>
        <p:spPr>
          <a:xfrm>
            <a:off x="2699792" y="764704"/>
            <a:ext cx="6048672" cy="2215991"/>
          </a:xfrm>
          <a:prstGeom prst="rect">
            <a:avLst/>
          </a:prstGeom>
          <a:noFill/>
        </p:spPr>
        <p:txBody>
          <a:bodyPr vert="horz" wrap="square" lIns="0" tIns="0" rIns="0" bIns="0" rtlCol="0">
            <a:spAutoFit/>
          </a:bodyPr>
          <a:lstStyle/>
          <a:p>
            <a:r>
              <a:rPr lang="en-US" sz="4800" b="1" dirty="0">
                <a:solidFill>
                  <a:srgbClr val="FF0000"/>
                </a:solidFill>
              </a:rPr>
              <a:t>Recovery of the Muscle Metabolic Systems </a:t>
            </a:r>
            <a:r>
              <a:rPr lang="en-US" sz="4800" b="1" dirty="0" smtClean="0">
                <a:solidFill>
                  <a:srgbClr val="FF0000"/>
                </a:solidFill>
              </a:rPr>
              <a:t>After Exercise</a:t>
            </a:r>
            <a:endParaRPr lang="en-CA" sz="4500" u="sng"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
          <p:cNvSpPr txBox="1"/>
          <p:nvPr/>
        </p:nvSpPr>
        <p:spPr>
          <a:xfrm>
            <a:off x="179512" y="326127"/>
            <a:ext cx="8682057" cy="723147"/>
          </a:xfrm>
          <a:prstGeom prst="rect">
            <a:avLst/>
          </a:prstGeom>
          <a:noFill/>
        </p:spPr>
        <p:txBody>
          <a:bodyPr vert="horz" wrap="none" lIns="0" tIns="0" rIns="0" bIns="0" rtlCol="0">
            <a:spAutoFit/>
          </a:bodyPr>
          <a:lstStyle/>
          <a:p>
            <a:pPr>
              <a:lnSpc>
                <a:spcPts val="2760"/>
              </a:lnSpc>
            </a:pPr>
            <a:r>
              <a:rPr lang="en-CA" sz="2800" b="1" dirty="0" smtClean="0">
                <a:solidFill>
                  <a:srgbClr val="3333CC"/>
                </a:solidFill>
                <a:cs typeface="Times New Roman Bold"/>
              </a:rPr>
              <a:t>1-Recovery of </a:t>
            </a:r>
            <a:r>
              <a:rPr lang="en-CA" sz="2800" b="1" dirty="0" err="1" smtClean="0">
                <a:solidFill>
                  <a:srgbClr val="3333CC"/>
                </a:solidFill>
                <a:cs typeface="Times New Roman Bold"/>
              </a:rPr>
              <a:t>phosphagen</a:t>
            </a:r>
            <a:r>
              <a:rPr lang="en-CA" sz="2800" b="1" dirty="0" smtClean="0">
                <a:solidFill>
                  <a:srgbClr val="3333CC"/>
                </a:solidFill>
                <a:cs typeface="Times New Roman Bold"/>
              </a:rPr>
              <a:t> and glycogen-lactic acid system</a:t>
            </a:r>
          </a:p>
          <a:p>
            <a:pPr>
              <a:lnSpc>
                <a:spcPts val="2760"/>
              </a:lnSpc>
            </a:pPr>
            <a:endParaRPr lang="en-CA" sz="2800" dirty="0">
              <a:solidFill>
                <a:srgbClr val="000000"/>
              </a:solidFill>
            </a:endParaRPr>
          </a:p>
        </p:txBody>
      </p:sp>
      <p:sp>
        <p:nvSpPr>
          <p:cNvPr id="3" name="TextBox 3"/>
          <p:cNvSpPr txBox="1"/>
          <p:nvPr/>
        </p:nvSpPr>
        <p:spPr>
          <a:xfrm>
            <a:off x="457200" y="1092200"/>
            <a:ext cx="4470263" cy="718145"/>
          </a:xfrm>
          <a:prstGeom prst="rect">
            <a:avLst/>
          </a:prstGeom>
          <a:noFill/>
        </p:spPr>
        <p:txBody>
          <a:bodyPr vert="horz" wrap="none" lIns="0" tIns="0" rIns="0" bIns="0" rtlCol="0">
            <a:spAutoFit/>
          </a:bodyPr>
          <a:lstStyle/>
          <a:p>
            <a:pPr>
              <a:lnSpc>
                <a:spcPts val="2760"/>
              </a:lnSpc>
            </a:pPr>
            <a:r>
              <a:rPr lang="en-CA" sz="2400" dirty="0" smtClean="0">
                <a:solidFill>
                  <a:srgbClr val="000000"/>
                </a:solidFill>
                <a:cs typeface="Times New Roman"/>
              </a:rPr>
              <a:t>-</a:t>
            </a:r>
            <a:r>
              <a:rPr lang="en-CA" sz="2410" b="1" dirty="0" smtClean="0">
                <a:solidFill>
                  <a:srgbClr val="000000"/>
                </a:solidFill>
                <a:cs typeface="Times New Roman Bold"/>
              </a:rPr>
              <a:t>Energy </a:t>
            </a:r>
            <a:r>
              <a:rPr lang="en-CA" sz="2410" b="1" dirty="0" smtClean="0">
                <a:solidFill>
                  <a:srgbClr val="FF0000"/>
                </a:solidFill>
                <a:cs typeface="Times New Roman Bold"/>
              </a:rPr>
              <a:t>from </a:t>
            </a:r>
            <a:r>
              <a:rPr lang="en-CA" sz="2410" b="1" dirty="0" err="1" smtClean="0">
                <a:solidFill>
                  <a:srgbClr val="FF0000"/>
                </a:solidFill>
                <a:cs typeface="Times New Roman Bold"/>
              </a:rPr>
              <a:t>PCr</a:t>
            </a:r>
            <a:r>
              <a:rPr lang="en-CA" sz="2410" b="1" dirty="0" smtClean="0">
                <a:solidFill>
                  <a:srgbClr val="FF0000"/>
                </a:solidFill>
                <a:cs typeface="Times New Roman Bold"/>
              </a:rPr>
              <a:t> </a:t>
            </a:r>
            <a:r>
              <a:rPr lang="en-CA" sz="2410" b="1" dirty="0" smtClean="0">
                <a:solidFill>
                  <a:srgbClr val="000000"/>
                </a:solidFill>
                <a:cs typeface="Times New Roman Bold"/>
              </a:rPr>
              <a:t>reconstitutes </a:t>
            </a:r>
            <a:r>
              <a:rPr lang="en-CA" sz="2410" b="1" dirty="0" smtClean="0">
                <a:solidFill>
                  <a:srgbClr val="FF0000"/>
                </a:solidFill>
                <a:cs typeface="Times New Roman Bold"/>
              </a:rPr>
              <a:t>ATP</a:t>
            </a:r>
          </a:p>
          <a:p>
            <a:pPr>
              <a:lnSpc>
                <a:spcPts val="2760"/>
              </a:lnSpc>
            </a:pPr>
            <a:endParaRPr lang="en-CA" sz="2400" dirty="0">
              <a:solidFill>
                <a:srgbClr val="000000"/>
              </a:solidFill>
            </a:endParaRPr>
          </a:p>
        </p:txBody>
      </p:sp>
      <p:sp>
        <p:nvSpPr>
          <p:cNvPr id="4" name="TextBox 4"/>
          <p:cNvSpPr txBox="1"/>
          <p:nvPr/>
        </p:nvSpPr>
        <p:spPr>
          <a:xfrm>
            <a:off x="457200" y="1630735"/>
            <a:ext cx="8435835" cy="718145"/>
          </a:xfrm>
          <a:prstGeom prst="rect">
            <a:avLst/>
          </a:prstGeom>
          <a:noFill/>
        </p:spPr>
        <p:txBody>
          <a:bodyPr vert="horz" wrap="none" lIns="0" tIns="0" rIns="0" bIns="0" rtlCol="0">
            <a:spAutoFit/>
          </a:bodyPr>
          <a:lstStyle/>
          <a:p>
            <a:pPr>
              <a:lnSpc>
                <a:spcPts val="2760"/>
              </a:lnSpc>
            </a:pPr>
            <a:r>
              <a:rPr lang="en-CA" sz="2410" b="1" dirty="0" smtClean="0">
                <a:solidFill>
                  <a:srgbClr val="000000"/>
                </a:solidFill>
                <a:cs typeface="Times New Roman Bold"/>
              </a:rPr>
              <a:t>-Energy from glycogen-lactic acid system reconstitute </a:t>
            </a:r>
            <a:r>
              <a:rPr lang="en-CA" sz="2410" b="1" dirty="0" err="1" smtClean="0">
                <a:solidFill>
                  <a:srgbClr val="000000"/>
                </a:solidFill>
                <a:cs typeface="Times New Roman Bold"/>
              </a:rPr>
              <a:t>phosphagen</a:t>
            </a:r>
            <a:endParaRPr lang="en-CA" sz="2410" b="1" dirty="0" smtClean="0">
              <a:solidFill>
                <a:srgbClr val="000000"/>
              </a:solidFill>
              <a:cs typeface="Times New Roman Bold"/>
            </a:endParaRPr>
          </a:p>
          <a:p>
            <a:pPr>
              <a:lnSpc>
                <a:spcPts val="2760"/>
              </a:lnSpc>
            </a:pPr>
            <a:endParaRPr lang="en-CA" sz="2400" dirty="0">
              <a:solidFill>
                <a:srgbClr val="000000"/>
              </a:solidFill>
            </a:endParaRPr>
          </a:p>
        </p:txBody>
      </p:sp>
      <p:sp>
        <p:nvSpPr>
          <p:cNvPr id="6" name="TextBox 6"/>
          <p:cNvSpPr txBox="1"/>
          <p:nvPr/>
        </p:nvSpPr>
        <p:spPr>
          <a:xfrm>
            <a:off x="457200" y="2197100"/>
            <a:ext cx="7102970" cy="718145"/>
          </a:xfrm>
          <a:prstGeom prst="rect">
            <a:avLst/>
          </a:prstGeom>
          <a:noFill/>
        </p:spPr>
        <p:txBody>
          <a:bodyPr vert="horz" wrap="none" lIns="0" tIns="0" rIns="0" bIns="0" rtlCol="0">
            <a:spAutoFit/>
          </a:bodyPr>
          <a:lstStyle/>
          <a:p>
            <a:pPr>
              <a:lnSpc>
                <a:spcPts val="2760"/>
              </a:lnSpc>
            </a:pPr>
            <a:r>
              <a:rPr lang="en-CA" sz="2410" b="1" dirty="0" smtClean="0">
                <a:solidFill>
                  <a:srgbClr val="000000"/>
                </a:solidFill>
                <a:cs typeface="Times New Roman Bold"/>
              </a:rPr>
              <a:t>- Energy from </a:t>
            </a:r>
            <a:r>
              <a:rPr lang="en-CA" sz="2410" b="1" dirty="0" smtClean="0">
                <a:solidFill>
                  <a:srgbClr val="FF0000"/>
                </a:solidFill>
                <a:cs typeface="Times New Roman Bold"/>
              </a:rPr>
              <a:t>oxidative metabolism</a:t>
            </a:r>
            <a:r>
              <a:rPr lang="en-CA" sz="2410" b="1" dirty="0" smtClean="0">
                <a:solidFill>
                  <a:srgbClr val="000000"/>
                </a:solidFill>
                <a:cs typeface="Times New Roman Bold"/>
              </a:rPr>
              <a:t> of aerobic system</a:t>
            </a:r>
          </a:p>
          <a:p>
            <a:pPr>
              <a:lnSpc>
                <a:spcPts val="2760"/>
              </a:lnSpc>
            </a:pPr>
            <a:endParaRPr lang="en-CA" sz="2400" dirty="0">
              <a:solidFill>
                <a:srgbClr val="000000"/>
              </a:solidFill>
            </a:endParaRPr>
          </a:p>
        </p:txBody>
      </p:sp>
      <p:sp>
        <p:nvSpPr>
          <p:cNvPr id="7" name="TextBox 7"/>
          <p:cNvSpPr txBox="1"/>
          <p:nvPr/>
        </p:nvSpPr>
        <p:spPr>
          <a:xfrm>
            <a:off x="467544" y="2650282"/>
            <a:ext cx="8424936" cy="743793"/>
          </a:xfrm>
          <a:prstGeom prst="rect">
            <a:avLst/>
          </a:prstGeom>
          <a:noFill/>
        </p:spPr>
        <p:txBody>
          <a:bodyPr vert="horz" wrap="square" lIns="0" tIns="0" rIns="0" bIns="0" rtlCol="0">
            <a:spAutoFit/>
          </a:bodyPr>
          <a:lstStyle/>
          <a:p>
            <a:pPr>
              <a:lnSpc>
                <a:spcPts val="2900"/>
              </a:lnSpc>
            </a:pPr>
            <a:r>
              <a:rPr lang="en-CA" sz="2410" b="1" dirty="0" smtClean="0">
                <a:solidFill>
                  <a:srgbClr val="000000"/>
                </a:solidFill>
                <a:cs typeface="Times New Roman Bold"/>
              </a:rPr>
              <a:t>reconstitutes all other systems: </a:t>
            </a:r>
            <a:r>
              <a:rPr lang="en-CA" sz="2410" dirty="0" smtClean="0">
                <a:cs typeface="Times New Roman Bold"/>
              </a:rPr>
              <a:t>glycogen-lactic acid &amp; </a:t>
            </a:r>
            <a:r>
              <a:rPr lang="en-CA" sz="2400" dirty="0" err="1" smtClean="0">
                <a:cs typeface="Times New Roman Bold"/>
              </a:rPr>
              <a:t>phosphagen</a:t>
            </a:r>
            <a:r>
              <a:rPr lang="en-CA" sz="2402" dirty="0" smtClean="0">
                <a:solidFill>
                  <a:srgbClr val="000000"/>
                </a:solidFill>
              </a:rPr>
              <a:t/>
            </a:r>
            <a:br>
              <a:rPr lang="en-CA" sz="2402" dirty="0" smtClean="0">
                <a:solidFill>
                  <a:srgbClr val="000000"/>
                </a:solidFill>
              </a:rPr>
            </a:br>
            <a:endParaRPr lang="en-CA" sz="2402" dirty="0">
              <a:solidFill>
                <a:srgbClr val="000000"/>
              </a:solidFill>
            </a:endParaRPr>
          </a:p>
        </p:txBody>
      </p:sp>
      <p:sp>
        <p:nvSpPr>
          <p:cNvPr id="9" name="TextBox 9"/>
          <p:cNvSpPr txBox="1"/>
          <p:nvPr/>
        </p:nvSpPr>
        <p:spPr>
          <a:xfrm>
            <a:off x="457200" y="4509120"/>
            <a:ext cx="8435280" cy="1115690"/>
          </a:xfrm>
          <a:prstGeom prst="rect">
            <a:avLst/>
          </a:prstGeom>
          <a:noFill/>
        </p:spPr>
        <p:txBody>
          <a:bodyPr vert="horz" wrap="square" lIns="0" tIns="0" rIns="0" bIns="0" rtlCol="0">
            <a:spAutoFit/>
          </a:bodyPr>
          <a:lstStyle/>
          <a:p>
            <a:pPr>
              <a:lnSpc>
                <a:spcPts val="2900"/>
              </a:lnSpc>
            </a:pPr>
            <a:r>
              <a:rPr lang="en-CA" sz="2400" b="1" dirty="0" smtClean="0">
                <a:solidFill>
                  <a:srgbClr val="7030A0"/>
                </a:solidFill>
                <a:cs typeface="Times New Roman Bold"/>
              </a:rPr>
              <a:t>1- a small portion is converted back into pyruvic acid and then </a:t>
            </a:r>
            <a:r>
              <a:rPr lang="en-US" sz="2400" b="1" dirty="0">
                <a:solidFill>
                  <a:srgbClr val="7030A0"/>
                </a:solidFill>
              </a:rPr>
              <a:t>metabolized </a:t>
            </a:r>
            <a:r>
              <a:rPr lang="en-US" sz="2400" b="1" dirty="0" err="1">
                <a:solidFill>
                  <a:srgbClr val="7030A0"/>
                </a:solidFill>
              </a:rPr>
              <a:t>oxidatively</a:t>
            </a:r>
            <a:r>
              <a:rPr lang="en-US" sz="2400" b="1" dirty="0">
                <a:solidFill>
                  <a:srgbClr val="7030A0"/>
                </a:solidFill>
              </a:rPr>
              <a:t> </a:t>
            </a:r>
            <a:r>
              <a:rPr lang="en-CA" sz="2400" b="1" dirty="0" smtClean="0">
                <a:solidFill>
                  <a:srgbClr val="7030A0"/>
                </a:solidFill>
                <a:cs typeface="Times New Roman Bold"/>
              </a:rPr>
              <a:t>by the body tissues</a:t>
            </a:r>
          </a:p>
          <a:p>
            <a:pPr>
              <a:lnSpc>
                <a:spcPts val="2900"/>
              </a:lnSpc>
            </a:pPr>
            <a:endParaRPr lang="en-CA" sz="2400" b="1" dirty="0">
              <a:solidFill>
                <a:srgbClr val="7030A0"/>
              </a:solidFill>
            </a:endParaRPr>
          </a:p>
        </p:txBody>
      </p:sp>
      <p:sp>
        <p:nvSpPr>
          <p:cNvPr id="10" name="TextBox 10"/>
          <p:cNvSpPr txBox="1"/>
          <p:nvPr/>
        </p:nvSpPr>
        <p:spPr>
          <a:xfrm>
            <a:off x="457200" y="5654923"/>
            <a:ext cx="8603894" cy="718145"/>
          </a:xfrm>
          <a:prstGeom prst="rect">
            <a:avLst/>
          </a:prstGeom>
          <a:noFill/>
        </p:spPr>
        <p:txBody>
          <a:bodyPr vert="horz" wrap="none" lIns="0" tIns="0" rIns="0" bIns="0" rtlCol="0">
            <a:spAutoFit/>
          </a:bodyPr>
          <a:lstStyle/>
          <a:p>
            <a:pPr>
              <a:lnSpc>
                <a:spcPts val="2760"/>
              </a:lnSpc>
            </a:pPr>
            <a:r>
              <a:rPr lang="en-CA" sz="2412" b="1" dirty="0" smtClean="0">
                <a:solidFill>
                  <a:srgbClr val="7030A0"/>
                </a:solidFill>
                <a:cs typeface="Times New Roman Bold"/>
              </a:rPr>
              <a:t>2-the remaining is reconverted into glucose in the liver to replenish</a:t>
            </a:r>
          </a:p>
          <a:p>
            <a:pPr>
              <a:lnSpc>
                <a:spcPts val="2760"/>
              </a:lnSpc>
            </a:pPr>
            <a:endParaRPr lang="en-CA" sz="2402" dirty="0">
              <a:solidFill>
                <a:srgbClr val="7030A0"/>
              </a:solidFill>
            </a:endParaRPr>
          </a:p>
        </p:txBody>
      </p:sp>
      <p:sp>
        <p:nvSpPr>
          <p:cNvPr id="11" name="TextBox 11"/>
          <p:cNvSpPr txBox="1"/>
          <p:nvPr/>
        </p:nvSpPr>
        <p:spPr>
          <a:xfrm>
            <a:off x="457200" y="6023223"/>
            <a:ext cx="3436069" cy="718145"/>
          </a:xfrm>
          <a:prstGeom prst="rect">
            <a:avLst/>
          </a:prstGeom>
          <a:noFill/>
        </p:spPr>
        <p:txBody>
          <a:bodyPr vert="horz" wrap="none" lIns="0" tIns="0" rIns="0" bIns="0" rtlCol="0">
            <a:spAutoFit/>
          </a:bodyPr>
          <a:lstStyle/>
          <a:p>
            <a:pPr>
              <a:lnSpc>
                <a:spcPts val="2760"/>
              </a:lnSpc>
            </a:pPr>
            <a:r>
              <a:rPr lang="en-CA" sz="2410" b="1" dirty="0" smtClean="0">
                <a:solidFill>
                  <a:srgbClr val="7030A0"/>
                </a:solidFill>
                <a:cs typeface="Times New Roman Bold"/>
              </a:rPr>
              <a:t>glycogen stores of muscles</a:t>
            </a:r>
          </a:p>
          <a:p>
            <a:pPr>
              <a:lnSpc>
                <a:spcPts val="2760"/>
              </a:lnSpc>
            </a:pPr>
            <a:endParaRPr lang="en-CA" sz="2400" dirty="0">
              <a:solidFill>
                <a:srgbClr val="7030A0"/>
              </a:solidFill>
            </a:endParaRPr>
          </a:p>
        </p:txBody>
      </p:sp>
      <p:sp>
        <p:nvSpPr>
          <p:cNvPr id="2" name="Rectangle 1"/>
          <p:cNvSpPr/>
          <p:nvPr/>
        </p:nvSpPr>
        <p:spPr>
          <a:xfrm>
            <a:off x="373522" y="3236783"/>
            <a:ext cx="8424936" cy="1107996"/>
          </a:xfrm>
          <a:prstGeom prst="rect">
            <a:avLst/>
          </a:prstGeom>
          <a:ln w="38100">
            <a:solidFill>
              <a:srgbClr val="FF0000"/>
            </a:solidFill>
          </a:ln>
        </p:spPr>
        <p:txBody>
          <a:bodyPr wrap="square">
            <a:spAutoFit/>
          </a:bodyPr>
          <a:lstStyle/>
          <a:p>
            <a:r>
              <a:rPr lang="en-US" sz="2200" dirty="0"/>
              <a:t>Reconstitution of the lactic acid system means </a:t>
            </a:r>
            <a:r>
              <a:rPr lang="en-US" sz="2200" dirty="0" smtClean="0"/>
              <a:t>mainly the </a:t>
            </a:r>
            <a:r>
              <a:rPr lang="en-US" sz="2200" dirty="0"/>
              <a:t>removal of the excess lactic acid that has </a:t>
            </a:r>
            <a:r>
              <a:rPr lang="en-US" sz="2200" dirty="0" smtClean="0"/>
              <a:t>accumulated in </a:t>
            </a:r>
            <a:r>
              <a:rPr lang="en-US" sz="2200" dirty="0"/>
              <a:t>the body </a:t>
            </a:r>
            <a:r>
              <a:rPr lang="en-US" sz="2200" dirty="0" smtClean="0"/>
              <a:t>fluids (causes extreme fatigue)</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0" grpId="0"/>
      <p:bldP spid="11"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22410" t="18329" r="22247" b="20641"/>
          <a:stretch>
            <a:fillRect/>
          </a:stretch>
        </p:blipFill>
        <p:spPr bwMode="auto">
          <a:xfrm>
            <a:off x="251520" y="332656"/>
            <a:ext cx="8640960" cy="6048672"/>
          </a:xfrm>
          <a:prstGeom prst="rect">
            <a:avLst/>
          </a:prstGeom>
          <a:noFill/>
          <a:ln w="9525">
            <a:noFill/>
            <a:miter lim="800000"/>
            <a:headEnd/>
            <a:tailEnd/>
          </a:ln>
        </p:spPr>
      </p:pic>
      <p:sp>
        <p:nvSpPr>
          <p:cNvPr id="5" name="Rectangle 4"/>
          <p:cNvSpPr/>
          <p:nvPr/>
        </p:nvSpPr>
        <p:spPr>
          <a:xfrm>
            <a:off x="179512" y="2852936"/>
            <a:ext cx="8496944"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79512" y="4149080"/>
            <a:ext cx="8496944" cy="4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4725144"/>
            <a:ext cx="849694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p:nvPr/>
        </p:nvSpPr>
        <p:spPr>
          <a:xfrm>
            <a:off x="1619672" y="607426"/>
            <a:ext cx="5898232" cy="733342"/>
          </a:xfrm>
          <a:prstGeom prst="rect">
            <a:avLst/>
          </a:prstGeom>
          <a:noFill/>
        </p:spPr>
        <p:txBody>
          <a:bodyPr vert="horz" wrap="square" lIns="0" tIns="0" rIns="0" bIns="0" rtlCol="0">
            <a:spAutoFit/>
          </a:bodyPr>
          <a:lstStyle/>
          <a:p>
            <a:pPr>
              <a:lnSpc>
                <a:spcPts val="2760"/>
              </a:lnSpc>
            </a:pPr>
            <a:r>
              <a:rPr lang="en-CA" sz="3100" b="1" dirty="0" smtClean="0">
                <a:solidFill>
                  <a:srgbClr val="0000CC"/>
                </a:solidFill>
                <a:cs typeface="Arial Bold"/>
              </a:rPr>
              <a:t>3-</a:t>
            </a:r>
            <a:r>
              <a:rPr lang="en-CA" sz="3100" b="1" dirty="0" smtClean="0">
                <a:solidFill>
                  <a:srgbClr val="0000CC"/>
                </a:solidFill>
                <a:cs typeface="Times New Roman Bold"/>
              </a:rPr>
              <a:t>Recovery of muscle glycogen</a:t>
            </a:r>
          </a:p>
          <a:p>
            <a:pPr>
              <a:lnSpc>
                <a:spcPts val="2760"/>
              </a:lnSpc>
            </a:pPr>
            <a:endParaRPr lang="en-CA" sz="3100" dirty="0">
              <a:solidFill>
                <a:srgbClr val="000000"/>
              </a:solidFill>
            </a:endParaRPr>
          </a:p>
        </p:txBody>
      </p:sp>
      <p:sp>
        <p:nvSpPr>
          <p:cNvPr id="3" name="TextBox 3"/>
          <p:cNvSpPr txBox="1"/>
          <p:nvPr/>
        </p:nvSpPr>
        <p:spPr>
          <a:xfrm>
            <a:off x="1003300" y="1955800"/>
            <a:ext cx="6973127" cy="1000274"/>
          </a:xfrm>
          <a:prstGeom prst="rect">
            <a:avLst/>
          </a:prstGeom>
          <a:noFill/>
        </p:spPr>
        <p:txBody>
          <a:bodyPr vert="horz" wrap="none" lIns="0" tIns="0" rIns="0" bIns="0" rtlCol="0">
            <a:spAutoFit/>
          </a:bodyPr>
          <a:lstStyle/>
          <a:p>
            <a:pPr>
              <a:lnSpc>
                <a:spcPts val="2600"/>
              </a:lnSpc>
            </a:pPr>
            <a:r>
              <a:rPr lang="en-CA" sz="2400" dirty="0" smtClean="0">
                <a:solidFill>
                  <a:srgbClr val="000000"/>
                </a:solidFill>
                <a:cs typeface="Verdana"/>
              </a:rPr>
              <a:t>-</a:t>
            </a:r>
            <a:r>
              <a:rPr lang="en-CA" sz="2400" b="1" dirty="0" smtClean="0">
                <a:solidFill>
                  <a:srgbClr val="000000"/>
                </a:solidFill>
                <a:cs typeface="Times New Roman Bold"/>
              </a:rPr>
              <a:t>Depletion of glycogen stores by heavy exercise needs</a:t>
            </a:r>
            <a:r>
              <a:rPr lang="en-CA" sz="2400" dirty="0" smtClean="0">
                <a:solidFill>
                  <a:srgbClr val="000000"/>
                </a:solidFill>
              </a:rPr>
              <a:t/>
            </a:r>
            <a:br>
              <a:rPr lang="en-CA" sz="2400" dirty="0" smtClean="0">
                <a:solidFill>
                  <a:srgbClr val="000000"/>
                </a:solidFill>
              </a:rPr>
            </a:br>
            <a:r>
              <a:rPr lang="en-CA" sz="2400" b="1" dirty="0" smtClean="0">
                <a:solidFill>
                  <a:srgbClr val="000000"/>
                </a:solidFill>
                <a:cs typeface="Times New Roman Bold"/>
              </a:rPr>
              <a:t>days to be replenished</a:t>
            </a:r>
          </a:p>
          <a:p>
            <a:pPr>
              <a:lnSpc>
                <a:spcPts val="2600"/>
              </a:lnSpc>
            </a:pPr>
            <a:endParaRPr lang="en-CA" sz="2400" dirty="0">
              <a:solidFill>
                <a:srgbClr val="000000"/>
              </a:solidFill>
            </a:endParaRPr>
          </a:p>
        </p:txBody>
      </p:sp>
      <p:sp>
        <p:nvSpPr>
          <p:cNvPr id="4" name="TextBox 4"/>
          <p:cNvSpPr txBox="1"/>
          <p:nvPr/>
        </p:nvSpPr>
        <p:spPr>
          <a:xfrm>
            <a:off x="1003300" y="2692400"/>
            <a:ext cx="5684313" cy="619850"/>
          </a:xfrm>
          <a:prstGeom prst="rect">
            <a:avLst/>
          </a:prstGeom>
          <a:noFill/>
        </p:spPr>
        <p:txBody>
          <a:bodyPr vert="horz" wrap="none" lIns="0" tIns="0" rIns="0" bIns="0" rtlCol="0">
            <a:spAutoFit/>
          </a:bodyPr>
          <a:lstStyle/>
          <a:p>
            <a:pPr>
              <a:lnSpc>
                <a:spcPts val="2415"/>
              </a:lnSpc>
            </a:pPr>
            <a:r>
              <a:rPr lang="en-CA" sz="2400" b="1" smtClean="0">
                <a:solidFill>
                  <a:srgbClr val="000000"/>
                </a:solidFill>
                <a:cs typeface="Times New Roman Bold"/>
              </a:rPr>
              <a:t>-On </a:t>
            </a:r>
            <a:r>
              <a:rPr lang="en-CA" sz="2400" b="1" smtClean="0">
                <a:solidFill>
                  <a:srgbClr val="FF0000"/>
                </a:solidFill>
                <a:cs typeface="Times New Roman Bold"/>
              </a:rPr>
              <a:t>high CHO diet </a:t>
            </a:r>
            <a:r>
              <a:rPr lang="en-CA" sz="2400" b="1" smtClean="0">
                <a:solidFill>
                  <a:srgbClr val="000000"/>
                </a:solidFill>
                <a:cs typeface="Times New Roman Bold"/>
              </a:rPr>
              <a:t>, recovery occurs in </a:t>
            </a:r>
            <a:r>
              <a:rPr lang="en-CA" sz="2400" b="1" smtClean="0">
                <a:solidFill>
                  <a:srgbClr val="FF0000"/>
                </a:solidFill>
                <a:cs typeface="Times New Roman Bold"/>
              </a:rPr>
              <a:t>2 days</a:t>
            </a:r>
          </a:p>
          <a:p>
            <a:pPr>
              <a:lnSpc>
                <a:spcPts val="2415"/>
              </a:lnSpc>
            </a:pPr>
            <a:endParaRPr lang="en-CA" sz="2400">
              <a:solidFill>
                <a:srgbClr val="000000"/>
              </a:solidFill>
            </a:endParaRPr>
          </a:p>
        </p:txBody>
      </p:sp>
      <p:sp>
        <p:nvSpPr>
          <p:cNvPr id="5" name="TextBox 5"/>
          <p:cNvSpPr txBox="1"/>
          <p:nvPr/>
        </p:nvSpPr>
        <p:spPr>
          <a:xfrm>
            <a:off x="1003300" y="3073400"/>
            <a:ext cx="6769738" cy="962892"/>
          </a:xfrm>
          <a:prstGeom prst="rect">
            <a:avLst/>
          </a:prstGeom>
          <a:noFill/>
        </p:spPr>
        <p:txBody>
          <a:bodyPr vert="horz" wrap="none" lIns="0" tIns="0" rIns="0" bIns="0" rtlCol="0">
            <a:spAutoFit/>
          </a:bodyPr>
          <a:lstStyle/>
          <a:p>
            <a:pPr>
              <a:lnSpc>
                <a:spcPts val="2500"/>
              </a:lnSpc>
            </a:pPr>
            <a:r>
              <a:rPr lang="en-CA" sz="2400" b="1" dirty="0" smtClean="0">
                <a:solidFill>
                  <a:srgbClr val="000000"/>
                </a:solidFill>
                <a:cs typeface="Times New Roman Bold"/>
              </a:rPr>
              <a:t>-</a:t>
            </a:r>
            <a:r>
              <a:rPr lang="en-CA" sz="2400" b="1" dirty="0" smtClean="0">
                <a:solidFill>
                  <a:srgbClr val="FF0000"/>
                </a:solidFill>
                <a:cs typeface="Times New Roman Bold"/>
              </a:rPr>
              <a:t>On high  </a:t>
            </a:r>
            <a:r>
              <a:rPr lang="en-CA" sz="2400" b="1" dirty="0" err="1" smtClean="0">
                <a:solidFill>
                  <a:srgbClr val="FF0000"/>
                </a:solidFill>
                <a:cs typeface="Times New Roman Bold"/>
              </a:rPr>
              <a:t>fat</a:t>
            </a:r>
            <a:r>
              <a:rPr lang="en-CA" sz="2400" b="1" dirty="0" err="1" smtClean="0">
                <a:solidFill>
                  <a:srgbClr val="000000"/>
                </a:solidFill>
                <a:cs typeface="Times New Roman Bold"/>
              </a:rPr>
              <a:t>+</a:t>
            </a:r>
            <a:r>
              <a:rPr lang="en-CA" sz="2400" b="1" dirty="0" err="1" smtClean="0">
                <a:solidFill>
                  <a:srgbClr val="FF0000"/>
                </a:solidFill>
                <a:cs typeface="Times New Roman Bold"/>
              </a:rPr>
              <a:t>high</a:t>
            </a:r>
            <a:r>
              <a:rPr lang="en-CA" sz="2400" b="1" dirty="0" smtClean="0">
                <a:solidFill>
                  <a:srgbClr val="FF0000"/>
                </a:solidFill>
                <a:cs typeface="Times New Roman Bold"/>
              </a:rPr>
              <a:t> protein or </a:t>
            </a:r>
            <a:r>
              <a:rPr lang="en-CA" sz="2400" b="1" dirty="0" err="1" smtClean="0">
                <a:solidFill>
                  <a:srgbClr val="FF0000"/>
                </a:solidFill>
                <a:cs typeface="Times New Roman Bold"/>
              </a:rPr>
              <a:t>or</a:t>
            </a:r>
            <a:r>
              <a:rPr lang="en-CA" sz="2400" b="1" dirty="0" smtClean="0">
                <a:solidFill>
                  <a:srgbClr val="FF0000"/>
                </a:solidFill>
                <a:cs typeface="Times New Roman Bold"/>
              </a:rPr>
              <a:t> no food </a:t>
            </a:r>
            <a:r>
              <a:rPr lang="en-CA" sz="2400" b="1" dirty="0" smtClean="0">
                <a:solidFill>
                  <a:srgbClr val="000000"/>
                </a:solidFill>
                <a:cs typeface="Times New Roman Bold"/>
              </a:rPr>
              <a:t>all show very</a:t>
            </a:r>
            <a:r>
              <a:rPr lang="en-CA" sz="2400" dirty="0" smtClean="0">
                <a:solidFill>
                  <a:srgbClr val="000000"/>
                </a:solidFill>
              </a:rPr>
              <a:t/>
            </a:r>
            <a:br>
              <a:rPr lang="en-CA" sz="2400" dirty="0" smtClean="0">
                <a:solidFill>
                  <a:srgbClr val="000000"/>
                </a:solidFill>
              </a:rPr>
            </a:br>
            <a:r>
              <a:rPr lang="en-CA" sz="2400" b="1" dirty="0" smtClean="0">
                <a:solidFill>
                  <a:srgbClr val="000000"/>
                </a:solidFill>
                <a:cs typeface="Times New Roman Bold"/>
              </a:rPr>
              <a:t>little recovery</a:t>
            </a:r>
          </a:p>
          <a:p>
            <a:pPr>
              <a:lnSpc>
                <a:spcPts val="2500"/>
              </a:lnSpc>
            </a:pPr>
            <a:endParaRPr lang="en-CA" sz="2400" dirty="0">
              <a:solidFill>
                <a:srgbClr val="000000"/>
              </a:solidFill>
            </a:endParaRPr>
          </a:p>
        </p:txBody>
      </p:sp>
      <p:sp>
        <p:nvSpPr>
          <p:cNvPr id="6" name="TextBox 6"/>
          <p:cNvSpPr txBox="1"/>
          <p:nvPr/>
        </p:nvSpPr>
        <p:spPr>
          <a:xfrm>
            <a:off x="1003300" y="4224530"/>
            <a:ext cx="1213474" cy="642292"/>
          </a:xfrm>
          <a:prstGeom prst="rect">
            <a:avLst/>
          </a:prstGeom>
          <a:noFill/>
        </p:spPr>
        <p:txBody>
          <a:bodyPr vert="horz" wrap="none" lIns="0" tIns="0" rIns="0" bIns="0" rtlCol="0">
            <a:spAutoFit/>
          </a:bodyPr>
          <a:lstStyle/>
          <a:p>
            <a:pPr>
              <a:lnSpc>
                <a:spcPts val="2520"/>
              </a:lnSpc>
            </a:pPr>
            <a:r>
              <a:rPr lang="en-CA" sz="2400" b="1" u="sng" dirty="0" smtClean="0">
                <a:solidFill>
                  <a:srgbClr val="000000"/>
                </a:solidFill>
                <a:cs typeface="Times New Roman Bold"/>
              </a:rPr>
              <a:t>Message:</a:t>
            </a:r>
          </a:p>
          <a:p>
            <a:pPr>
              <a:lnSpc>
                <a:spcPts val="2520"/>
              </a:lnSpc>
            </a:pPr>
            <a:endParaRPr lang="en-CA" sz="2400" dirty="0">
              <a:solidFill>
                <a:srgbClr val="000000"/>
              </a:solidFill>
            </a:endParaRPr>
          </a:p>
        </p:txBody>
      </p:sp>
      <p:sp>
        <p:nvSpPr>
          <p:cNvPr id="7" name="TextBox 7"/>
          <p:cNvSpPr txBox="1"/>
          <p:nvPr/>
        </p:nvSpPr>
        <p:spPr>
          <a:xfrm>
            <a:off x="1003300" y="4597648"/>
            <a:ext cx="6892977" cy="619850"/>
          </a:xfrm>
          <a:prstGeom prst="rect">
            <a:avLst/>
          </a:prstGeom>
          <a:noFill/>
        </p:spPr>
        <p:txBody>
          <a:bodyPr vert="horz" wrap="none" lIns="0" tIns="0" rIns="0" bIns="0" rtlCol="0">
            <a:spAutoFit/>
          </a:bodyPr>
          <a:lstStyle/>
          <a:p>
            <a:pPr>
              <a:lnSpc>
                <a:spcPts val="2415"/>
              </a:lnSpc>
            </a:pPr>
            <a:r>
              <a:rPr lang="en-CA" sz="2400" b="1" smtClean="0">
                <a:solidFill>
                  <a:srgbClr val="000000"/>
                </a:solidFill>
                <a:cs typeface="Times New Roman Bold"/>
              </a:rPr>
              <a:t>1- athlete should have high CHO diet before exercise</a:t>
            </a:r>
          </a:p>
          <a:p>
            <a:pPr>
              <a:lnSpc>
                <a:spcPts val="2415"/>
              </a:lnSpc>
            </a:pPr>
            <a:endParaRPr lang="en-CA" sz="2400">
              <a:solidFill>
                <a:srgbClr val="000000"/>
              </a:solidFill>
            </a:endParaRPr>
          </a:p>
        </p:txBody>
      </p:sp>
      <p:sp>
        <p:nvSpPr>
          <p:cNvPr id="8" name="TextBox 8"/>
          <p:cNvSpPr txBox="1"/>
          <p:nvPr/>
        </p:nvSpPr>
        <p:spPr>
          <a:xfrm>
            <a:off x="1003300" y="5011930"/>
            <a:ext cx="6900159" cy="619850"/>
          </a:xfrm>
          <a:prstGeom prst="rect">
            <a:avLst/>
          </a:prstGeom>
          <a:noFill/>
        </p:spPr>
        <p:txBody>
          <a:bodyPr vert="horz" wrap="none" lIns="0" tIns="0" rIns="0" bIns="0" rtlCol="0">
            <a:spAutoFit/>
          </a:bodyPr>
          <a:lstStyle/>
          <a:p>
            <a:pPr>
              <a:lnSpc>
                <a:spcPts val="2415"/>
              </a:lnSpc>
            </a:pPr>
            <a:r>
              <a:rPr lang="en-CA" sz="2400" b="1" smtClean="0">
                <a:solidFill>
                  <a:srgbClr val="000000"/>
                </a:solidFill>
                <a:cs typeface="Times New Roman Bold"/>
              </a:rPr>
              <a:t>2- not to participate in exhausting exercise during 48</a:t>
            </a:r>
          </a:p>
          <a:p>
            <a:pPr>
              <a:lnSpc>
                <a:spcPts val="2415"/>
              </a:lnSpc>
            </a:pPr>
            <a:endParaRPr lang="en-CA" sz="2400">
              <a:solidFill>
                <a:srgbClr val="000000"/>
              </a:solidFill>
            </a:endParaRPr>
          </a:p>
        </p:txBody>
      </p:sp>
      <p:sp>
        <p:nvSpPr>
          <p:cNvPr id="9" name="TextBox 9"/>
          <p:cNvSpPr txBox="1"/>
          <p:nvPr/>
        </p:nvSpPr>
        <p:spPr>
          <a:xfrm>
            <a:off x="1003300" y="5329430"/>
            <a:ext cx="3387979" cy="619850"/>
          </a:xfrm>
          <a:prstGeom prst="rect">
            <a:avLst/>
          </a:prstGeom>
          <a:noFill/>
        </p:spPr>
        <p:txBody>
          <a:bodyPr vert="horz" wrap="none" lIns="0" tIns="0" rIns="0" bIns="0" rtlCol="0">
            <a:spAutoFit/>
          </a:bodyPr>
          <a:lstStyle/>
          <a:p>
            <a:pPr>
              <a:lnSpc>
                <a:spcPts val="2415"/>
              </a:lnSpc>
            </a:pPr>
            <a:r>
              <a:rPr lang="en-CA" sz="2400" b="1" smtClean="0">
                <a:solidFill>
                  <a:srgbClr val="000000"/>
                </a:solidFill>
                <a:cs typeface="Times New Roman Bold"/>
              </a:rPr>
              <a:t>hours preceding the event</a:t>
            </a:r>
          </a:p>
          <a:p>
            <a:pPr>
              <a:lnSpc>
                <a:spcPts val="2415"/>
              </a:lnSpc>
            </a:pPr>
            <a:endParaRPr lang="en-CA"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9643" t="11438" r="17819" b="625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9643" t="11438" r="17819" b="6250"/>
          <a:stretch>
            <a:fillRect/>
          </a:stretch>
        </p:blipFill>
        <p:spPr bwMode="auto">
          <a:xfrm>
            <a:off x="0" y="0"/>
            <a:ext cx="9267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251520" y="1196752"/>
            <a:ext cx="5760640" cy="854700"/>
          </a:xfrm>
        </p:spPr>
        <p:txBody>
          <a:bodyPr lIns="0" rIns="0" bIns="0" anchor="b">
            <a:noAutofit/>
          </a:bodyPr>
          <a:lstStyle/>
          <a:p>
            <a:pPr algn="l" eaLnBrk="1" hangingPunct="1"/>
            <a:r>
              <a:rPr lang="en-US" sz="4500" b="1" u="sng" dirty="0" smtClean="0">
                <a:solidFill>
                  <a:srgbClr val="FF0000"/>
                </a:solidFill>
              </a:rPr>
              <a:t>Factors affecting</a:t>
            </a:r>
            <a:br>
              <a:rPr lang="en-US" sz="4500" b="1" u="sng" dirty="0" smtClean="0">
                <a:solidFill>
                  <a:srgbClr val="FF0000"/>
                </a:solidFill>
              </a:rPr>
            </a:br>
            <a:r>
              <a:rPr lang="en-US" sz="4500" b="1" u="sng" dirty="0" smtClean="0">
                <a:solidFill>
                  <a:srgbClr val="FF0000"/>
                </a:solidFill>
              </a:rPr>
              <a:t> athletic performance</a:t>
            </a:r>
            <a:endParaRPr lang="en-US" sz="4500" u="sng" dirty="0" smtClean="0">
              <a:solidFill>
                <a:srgbClr val="FF0000"/>
              </a:solidFill>
            </a:endParaRPr>
          </a:p>
        </p:txBody>
      </p:sp>
      <p:sp>
        <p:nvSpPr>
          <p:cNvPr id="20483" name="Content Placeholder 2"/>
          <p:cNvSpPr>
            <a:spLocks noGrp="1"/>
          </p:cNvSpPr>
          <p:nvPr>
            <p:ph idx="4294967295"/>
          </p:nvPr>
        </p:nvSpPr>
        <p:spPr>
          <a:xfrm>
            <a:off x="323528" y="2852936"/>
            <a:ext cx="7128792" cy="3295249"/>
          </a:xfrm>
        </p:spPr>
        <p:txBody>
          <a:bodyPr>
            <a:normAutofit/>
          </a:bodyPr>
          <a:lstStyle/>
          <a:p>
            <a:pPr marL="0" indent="0" algn="l" eaLnBrk="1" hangingPunct="1">
              <a:buFontTx/>
              <a:buNone/>
              <a:defRPr/>
            </a:pPr>
            <a:r>
              <a:rPr lang="en-US" sz="2200" dirty="0" smtClean="0"/>
              <a:t>1- </a:t>
            </a:r>
            <a:r>
              <a:rPr lang="en-US" sz="2200" b="1" u="sng" dirty="0" smtClean="0"/>
              <a:t>Caffeine</a:t>
            </a:r>
            <a:r>
              <a:rPr lang="en-US" sz="2200" dirty="0" smtClean="0"/>
              <a:t> increases athletes performance</a:t>
            </a:r>
          </a:p>
          <a:p>
            <a:pPr marL="0" indent="0" algn="l" fontAlgn="auto">
              <a:spcAft>
                <a:spcPts val="0"/>
              </a:spcAft>
              <a:buFontTx/>
              <a:buNone/>
              <a:defRPr/>
            </a:pPr>
            <a:r>
              <a:rPr lang="en-US" sz="2200" dirty="0" smtClean="0"/>
              <a:t>2-</a:t>
            </a:r>
            <a:r>
              <a:rPr lang="en-US" sz="2200" b="1" u="sng" dirty="0">
                <a:latin typeface="Tahoma" pitchFamily="34" charset="0"/>
                <a:cs typeface="Tahoma" pitchFamily="34" charset="0"/>
                <a:sym typeface="Wingdings" pitchFamily="2" charset="2"/>
              </a:rPr>
              <a:t> </a:t>
            </a:r>
            <a:r>
              <a:rPr lang="en-US" sz="2200" b="1" u="sng" dirty="0" smtClean="0">
                <a:latin typeface="Tahoma" pitchFamily="34" charset="0"/>
                <a:cs typeface="Tahoma" pitchFamily="34" charset="0"/>
                <a:sym typeface="Wingdings" pitchFamily="2" charset="2"/>
              </a:rPr>
              <a:t> </a:t>
            </a:r>
            <a:r>
              <a:rPr lang="en-US" sz="2200" b="1" u="sng" dirty="0">
                <a:latin typeface="Tahoma" pitchFamily="34" charset="0"/>
                <a:cs typeface="Tahoma" pitchFamily="34" charset="0"/>
              </a:rPr>
              <a:t>Anabolic steroids </a:t>
            </a:r>
            <a:r>
              <a:rPr lang="en-US" sz="2200" b="1" u="sng" dirty="0" smtClean="0">
                <a:latin typeface="Tahoma" pitchFamily="34" charset="0"/>
                <a:cs typeface="Tahoma" pitchFamily="34" charset="0"/>
              </a:rPr>
              <a:t>and androgens (e.g. Testosterone)</a:t>
            </a:r>
            <a:endParaRPr lang="en-US" sz="2200" b="1" u="sng" dirty="0">
              <a:latin typeface="Tahoma" pitchFamily="34" charset="0"/>
              <a:cs typeface="Tahoma" pitchFamily="34" charset="0"/>
            </a:endParaRPr>
          </a:p>
          <a:p>
            <a:pPr marL="0" indent="0" algn="l" fontAlgn="auto">
              <a:spcAft>
                <a:spcPts val="0"/>
              </a:spcAft>
              <a:buFontTx/>
              <a:buNone/>
              <a:defRPr/>
            </a:pPr>
            <a:r>
              <a:rPr lang="en-US" sz="2200" dirty="0" smtClean="0"/>
              <a:t>-They increase risk of heart attacks due to hypertension</a:t>
            </a:r>
          </a:p>
          <a:p>
            <a:pPr marL="0" indent="0" algn="l" eaLnBrk="1" hangingPunct="1">
              <a:buFontTx/>
              <a:buNone/>
              <a:defRPr/>
            </a:pPr>
            <a:r>
              <a:rPr lang="en-US" sz="2200" dirty="0" smtClean="0"/>
              <a:t>-In males: male sex hormones decrease testicular functions&amp; decrease natural testosterone</a:t>
            </a:r>
          </a:p>
          <a:p>
            <a:pPr marL="0" indent="0" algn="l" eaLnBrk="1" hangingPunct="1">
              <a:buFontTx/>
              <a:buNone/>
              <a:defRPr/>
            </a:pPr>
            <a:r>
              <a:rPr lang="en-US" sz="2200" dirty="0" smtClean="0"/>
              <a:t>- In women: develop facial hair, stoppage of menses, ruddy skin and bass voice</a:t>
            </a:r>
          </a:p>
        </p:txBody>
      </p:sp>
      <p:pic>
        <p:nvPicPr>
          <p:cNvPr id="5" name="Picture 2" descr="C:\Users\USER\Desktop\lifting_technique_muscle_strength.jpg"/>
          <p:cNvPicPr>
            <a:picLocks noChangeAspect="1" noChangeArrowheads="1"/>
          </p:cNvPicPr>
          <p:nvPr/>
        </p:nvPicPr>
        <p:blipFill>
          <a:blip r:embed="rId2" cstate="print"/>
          <a:srcRect/>
          <a:stretch>
            <a:fillRect/>
          </a:stretch>
        </p:blipFill>
        <p:spPr>
          <a:xfrm>
            <a:off x="5652120" y="0"/>
            <a:ext cx="3491880" cy="299695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7" dur="500"/>
                                        <p:tgtEl>
                                          <p:spTgt spid="2048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0" dur="500"/>
                                        <p:tgtEl>
                                          <p:spTgt spid="2048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13" dur="500"/>
                                        <p:tgtEl>
                                          <p:spTgt spid="2048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16"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771525"/>
            <a:ext cx="8511480" cy="6863417"/>
          </a:xfrm>
          <a:prstGeom prst="rect">
            <a:avLst/>
          </a:prstGeom>
        </p:spPr>
        <p:txBody>
          <a:bodyPr wrap="square">
            <a:spAutoFit/>
          </a:bodyPr>
          <a:lstStyle/>
          <a:p>
            <a:pPr fontAlgn="auto">
              <a:spcAft>
                <a:spcPts val="0"/>
              </a:spcAft>
              <a:defRPr/>
            </a:pPr>
            <a:endParaRPr lang="en-US" sz="2200" b="1" u="sng" dirty="0">
              <a:cs typeface="Tahoma" pitchFamily="34" charset="0"/>
              <a:sym typeface="Wingdings" pitchFamily="2" charset="2"/>
            </a:endParaRPr>
          </a:p>
          <a:p>
            <a:pPr fontAlgn="auto">
              <a:spcAft>
                <a:spcPts val="0"/>
              </a:spcAft>
              <a:defRPr/>
            </a:pPr>
            <a:endParaRPr lang="en-US" sz="2200" b="1" u="sng" dirty="0">
              <a:cs typeface="Tahoma" pitchFamily="34" charset="0"/>
              <a:sym typeface="Wingdings" pitchFamily="2" charset="2"/>
            </a:endParaRPr>
          </a:p>
          <a:p>
            <a:pPr fontAlgn="auto">
              <a:spcAft>
                <a:spcPts val="0"/>
              </a:spcAft>
              <a:defRPr/>
            </a:pPr>
            <a:endParaRPr lang="en-US" sz="2200" dirty="0">
              <a:cs typeface="Tahoma" pitchFamily="34" charset="0"/>
            </a:endParaRPr>
          </a:p>
          <a:p>
            <a:pPr fontAlgn="auto">
              <a:spcAft>
                <a:spcPts val="0"/>
              </a:spcAft>
              <a:defRPr/>
            </a:pPr>
            <a:r>
              <a:rPr lang="en-US" sz="2200" b="1" u="sng" dirty="0" smtClean="0">
                <a:cs typeface="Times New Roman" pitchFamily="18" charset="0"/>
                <a:sym typeface="Wingdings" pitchFamily="2" charset="2"/>
              </a:rPr>
              <a:t>3- CNS </a:t>
            </a:r>
            <a:r>
              <a:rPr lang="en-US" sz="2200" b="1" u="sng" dirty="0" smtClean="0">
                <a:cs typeface="Times New Roman" pitchFamily="18" charset="0"/>
              </a:rPr>
              <a:t>Stimulants</a:t>
            </a:r>
            <a:r>
              <a:rPr lang="en-US" sz="2200" dirty="0" smtClean="0">
                <a:cs typeface="Times New Roman" pitchFamily="18" charset="0"/>
              </a:rPr>
              <a:t> </a:t>
            </a:r>
            <a:r>
              <a:rPr lang="en-US" sz="2000" dirty="0" smtClean="0">
                <a:solidFill>
                  <a:srgbClr val="00B050"/>
                </a:solidFill>
                <a:cs typeface="Times New Roman" pitchFamily="18" charset="0"/>
              </a:rPr>
              <a:t>(such as </a:t>
            </a:r>
            <a:r>
              <a:rPr lang="en-US" sz="2000" dirty="0" smtClean="0">
                <a:solidFill>
                  <a:srgbClr val="00B050"/>
                </a:solidFill>
              </a:rPr>
              <a:t>ephedrine, amphetamine, and cocaine)</a:t>
            </a:r>
            <a:endParaRPr lang="en-US" sz="2000" b="1" u="sng" dirty="0" smtClean="0">
              <a:solidFill>
                <a:srgbClr val="00B050"/>
              </a:solidFill>
              <a:cs typeface="Times New Roman" pitchFamily="18" charset="0"/>
            </a:endParaRPr>
          </a:p>
          <a:p>
            <a:pPr fontAlgn="auto">
              <a:spcAft>
                <a:spcPts val="0"/>
              </a:spcAft>
              <a:defRPr/>
            </a:pPr>
            <a:r>
              <a:rPr lang="en-US" sz="2200" dirty="0" smtClean="0">
                <a:cs typeface="Times New Roman" pitchFamily="18" charset="0"/>
              </a:rPr>
              <a:t>Stimulants increase reaction speed ( i.e., decrease reaction-time ) , </a:t>
            </a:r>
          </a:p>
          <a:p>
            <a:pPr fontAlgn="auto">
              <a:spcAft>
                <a:spcPts val="0"/>
              </a:spcAft>
              <a:defRPr/>
            </a:pPr>
            <a:r>
              <a:rPr lang="en-US" sz="2200" dirty="0" smtClean="0">
                <a:cs typeface="Times New Roman" pitchFamily="18" charset="0"/>
              </a:rPr>
              <a:t>reduce </a:t>
            </a:r>
            <a:r>
              <a:rPr lang="en-US" sz="2200" dirty="0">
                <a:cs typeface="Times New Roman" pitchFamily="18" charset="0"/>
              </a:rPr>
              <a:t>perception of pain and raise aggression </a:t>
            </a:r>
          </a:p>
          <a:p>
            <a:pPr fontAlgn="auto">
              <a:spcAft>
                <a:spcPts val="0"/>
              </a:spcAft>
              <a:defRPr/>
            </a:pPr>
            <a:r>
              <a:rPr lang="en-US" sz="2200" dirty="0">
                <a:cs typeface="Times New Roman" pitchFamily="18" charset="0"/>
              </a:rPr>
              <a:t>They are highly addictive and have side-effects including high blood pressure, </a:t>
            </a:r>
            <a:r>
              <a:rPr lang="en-US" sz="2200" dirty="0" smtClean="0">
                <a:cs typeface="Times New Roman" pitchFamily="18" charset="0"/>
              </a:rPr>
              <a:t>cardiac </a:t>
            </a:r>
            <a:r>
              <a:rPr lang="en-US" sz="2200" dirty="0">
                <a:cs typeface="Times New Roman" pitchFamily="18" charset="0"/>
              </a:rPr>
              <a:t>problems , strokes, and liver disease .</a:t>
            </a:r>
          </a:p>
          <a:p>
            <a:pPr>
              <a:defRPr/>
            </a:pPr>
            <a:r>
              <a:rPr lang="en-US" sz="2200" dirty="0" smtClean="0">
                <a:cs typeface="Times New Roman" pitchFamily="18" charset="0"/>
              </a:rPr>
              <a:t>-</a:t>
            </a:r>
            <a:r>
              <a:rPr lang="en-US" sz="2200" dirty="0" err="1" smtClean="0">
                <a:cs typeface="Times New Roman" pitchFamily="18" charset="0"/>
              </a:rPr>
              <a:t>amphetamine&amp;cocaine</a:t>
            </a:r>
            <a:r>
              <a:rPr lang="en-US" sz="2200" dirty="0" smtClean="0">
                <a:cs typeface="Times New Roman" pitchFamily="18" charset="0"/>
              </a:rPr>
              <a:t> </a:t>
            </a:r>
            <a:r>
              <a:rPr lang="en-US" sz="2200" dirty="0">
                <a:cs typeface="Times New Roman" pitchFamily="18" charset="0"/>
              </a:rPr>
              <a:t>improve performance but overuse reduce </a:t>
            </a:r>
            <a:r>
              <a:rPr lang="en-US" sz="2200" dirty="0" smtClean="0">
                <a:cs typeface="Times New Roman" pitchFamily="18" charset="0"/>
              </a:rPr>
              <a:t>performance</a:t>
            </a:r>
            <a:r>
              <a:rPr lang="en-US" sz="2200" dirty="0">
                <a:cs typeface="Times New Roman" pitchFamily="18" charset="0"/>
              </a:rPr>
              <a:t/>
            </a:r>
            <a:br>
              <a:rPr lang="en-US" sz="2200" dirty="0">
                <a:cs typeface="Times New Roman" pitchFamily="18" charset="0"/>
              </a:rPr>
            </a:br>
            <a:r>
              <a:rPr lang="en-US" sz="2200" dirty="0">
                <a:cs typeface="Times New Roman" pitchFamily="18" charset="0"/>
              </a:rPr>
              <a:t>-reaction of these drugs with </a:t>
            </a:r>
            <a:r>
              <a:rPr lang="en-US" sz="2200" dirty="0" err="1">
                <a:cs typeface="Times New Roman" pitchFamily="18" charset="0"/>
              </a:rPr>
              <a:t>epinephrene</a:t>
            </a:r>
            <a:r>
              <a:rPr lang="en-US" sz="2200" dirty="0">
                <a:cs typeface="Times New Roman" pitchFamily="18" charset="0"/>
              </a:rPr>
              <a:t> and </a:t>
            </a:r>
            <a:r>
              <a:rPr lang="en-US" sz="2200" dirty="0" err="1">
                <a:cs typeface="Times New Roman" pitchFamily="18" charset="0"/>
              </a:rPr>
              <a:t>norepinephrene</a:t>
            </a:r>
            <a:r>
              <a:rPr lang="en-US" sz="2200" dirty="0">
                <a:cs typeface="Times New Roman" pitchFamily="18" charset="0"/>
              </a:rPr>
              <a:t> secreted during exercise </a:t>
            </a:r>
            <a:r>
              <a:rPr lang="en-US" sz="2200" dirty="0" smtClean="0">
                <a:cs typeface="Times New Roman" pitchFamily="18" charset="0"/>
              </a:rPr>
              <a:t>cause </a:t>
            </a:r>
            <a:r>
              <a:rPr lang="en-US" sz="2200" dirty="0">
                <a:cs typeface="Times New Roman" pitchFamily="18" charset="0"/>
              </a:rPr>
              <a:t>death by ventricular fibrillation</a:t>
            </a:r>
            <a:endParaRPr lang="en-US" sz="2200" dirty="0">
              <a:solidFill>
                <a:schemeClr val="tx1">
                  <a:lumMod val="95000"/>
                  <a:lumOff val="5000"/>
                </a:schemeClr>
              </a:solidFill>
              <a:cs typeface="Times New Roman" pitchFamily="18" charset="0"/>
            </a:endParaRPr>
          </a:p>
          <a:p>
            <a:pPr fontAlgn="auto">
              <a:spcAft>
                <a:spcPts val="0"/>
              </a:spcAft>
              <a:defRPr/>
            </a:pPr>
            <a:endParaRPr lang="en-US" sz="2200" dirty="0" smtClean="0">
              <a:cs typeface="Times New Roman" pitchFamily="18" charset="0"/>
            </a:endParaRPr>
          </a:p>
          <a:p>
            <a:pPr fontAlgn="auto">
              <a:spcAft>
                <a:spcPts val="0"/>
              </a:spcAft>
              <a:defRPr/>
            </a:pPr>
            <a:endParaRPr lang="en-US" sz="2200" dirty="0">
              <a:cs typeface="Times New Roman" pitchFamily="18" charset="0"/>
            </a:endParaRPr>
          </a:p>
          <a:p>
            <a:pPr fontAlgn="auto">
              <a:spcAft>
                <a:spcPts val="0"/>
              </a:spcAft>
              <a:defRPr/>
            </a:pPr>
            <a:r>
              <a:rPr lang="en-US" sz="2200" b="1" u="sng" dirty="0" smtClean="0">
                <a:solidFill>
                  <a:schemeClr val="tx1">
                    <a:lumMod val="95000"/>
                    <a:lumOff val="5000"/>
                  </a:schemeClr>
                </a:solidFill>
                <a:cs typeface="Times New Roman" pitchFamily="18" charset="0"/>
                <a:sym typeface="Wingdings" pitchFamily="2" charset="2"/>
              </a:rPr>
              <a:t>4- </a:t>
            </a:r>
            <a:r>
              <a:rPr lang="en-US" sz="2200" b="1" u="sng" dirty="0" smtClean="0">
                <a:solidFill>
                  <a:schemeClr val="tx1">
                    <a:lumMod val="95000"/>
                    <a:lumOff val="5000"/>
                  </a:schemeClr>
                </a:solidFill>
                <a:cs typeface="Times New Roman" pitchFamily="18" charset="0"/>
              </a:rPr>
              <a:t>Narcotic analgesics</a:t>
            </a:r>
            <a:endParaRPr lang="en-US" sz="2200" b="1" u="sng" dirty="0">
              <a:solidFill>
                <a:schemeClr val="tx1">
                  <a:lumMod val="95000"/>
                  <a:lumOff val="5000"/>
                </a:schemeClr>
              </a:solidFill>
              <a:cs typeface="Times New Roman" pitchFamily="18" charset="0"/>
            </a:endParaRPr>
          </a:p>
          <a:p>
            <a:pPr fontAlgn="auto">
              <a:spcAft>
                <a:spcPts val="0"/>
              </a:spcAft>
              <a:defRPr/>
            </a:pPr>
            <a:r>
              <a:rPr lang="en-US" sz="2200" dirty="0">
                <a:solidFill>
                  <a:schemeClr val="tx1">
                    <a:lumMod val="95000"/>
                    <a:lumOff val="5000"/>
                  </a:schemeClr>
                </a:solidFill>
                <a:cs typeface="Times New Roman" pitchFamily="18" charset="0"/>
              </a:rPr>
              <a:t>These are pain killers which athletes use to mask pain from an injury or overtraining </a:t>
            </a:r>
            <a:r>
              <a:rPr lang="en-US" sz="2200" dirty="0" smtClean="0">
                <a:solidFill>
                  <a:schemeClr val="tx1">
                    <a:lumMod val="95000"/>
                    <a:lumOff val="5000"/>
                  </a:schemeClr>
                </a:solidFill>
                <a:cs typeface="Times New Roman" pitchFamily="18" charset="0"/>
              </a:rPr>
              <a:t>. </a:t>
            </a:r>
            <a:r>
              <a:rPr lang="en-GB" sz="2200" dirty="0" smtClean="0"/>
              <a:t>Act in the central nervous system (CNS) to relieve pain.</a:t>
            </a:r>
            <a:endParaRPr lang="en-US" sz="2200" dirty="0">
              <a:solidFill>
                <a:schemeClr val="tx1">
                  <a:lumMod val="95000"/>
                  <a:lumOff val="5000"/>
                </a:schemeClr>
              </a:solidFill>
              <a:cs typeface="Times New Roman" pitchFamily="18" charset="0"/>
            </a:endParaRPr>
          </a:p>
          <a:p>
            <a:pPr fontAlgn="auto">
              <a:spcAft>
                <a:spcPts val="0"/>
              </a:spcAft>
              <a:defRPr/>
            </a:pPr>
            <a:r>
              <a:rPr lang="en-US" sz="2200" dirty="0">
                <a:solidFill>
                  <a:schemeClr val="tx1">
                    <a:lumMod val="95000"/>
                    <a:lumOff val="5000"/>
                  </a:schemeClr>
                </a:solidFill>
                <a:cs typeface="Times New Roman" pitchFamily="18" charset="0"/>
              </a:rPr>
              <a:t>They are</a:t>
            </a:r>
            <a:r>
              <a:rPr lang="ar-SA" sz="2200" dirty="0">
                <a:solidFill>
                  <a:schemeClr val="tx1">
                    <a:lumMod val="95000"/>
                    <a:lumOff val="5000"/>
                  </a:schemeClr>
                </a:solidFill>
                <a:cs typeface="Times New Roman" pitchFamily="18" charset="0"/>
              </a:rPr>
              <a:t> </a:t>
            </a:r>
            <a:r>
              <a:rPr lang="en-US" sz="2200" dirty="0">
                <a:solidFill>
                  <a:schemeClr val="tx1">
                    <a:lumMod val="95000"/>
                    <a:lumOff val="5000"/>
                  </a:schemeClr>
                </a:solidFill>
                <a:cs typeface="Times New Roman" pitchFamily="18" charset="0"/>
              </a:rPr>
              <a:t> also highly addictive and cause withdrawal symptoms when</a:t>
            </a:r>
          </a:p>
          <a:p>
            <a:pPr fontAlgn="auto">
              <a:spcAft>
                <a:spcPts val="0"/>
              </a:spcAft>
              <a:defRPr/>
            </a:pPr>
            <a:r>
              <a:rPr lang="en-US" sz="2200" dirty="0">
                <a:solidFill>
                  <a:schemeClr val="tx1">
                    <a:lumMod val="95000"/>
                    <a:lumOff val="5000"/>
                  </a:schemeClr>
                </a:solidFill>
                <a:cs typeface="Times New Roman" pitchFamily="18" charset="0"/>
              </a:rPr>
              <a:t> the athlete  stops using them.</a:t>
            </a:r>
          </a:p>
          <a:p>
            <a:pPr fontAlgn="auto">
              <a:spcAft>
                <a:spcPts val="0"/>
              </a:spcAft>
              <a:defRPr/>
            </a:pPr>
            <a:r>
              <a:rPr lang="en-US" sz="2200" dirty="0">
                <a:solidFill>
                  <a:schemeClr val="tx1">
                    <a:lumMod val="95000"/>
                    <a:lumOff val="5000"/>
                  </a:schemeClr>
                </a:solidFill>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685800" y="381000"/>
            <a:ext cx="8001000" cy="6247864"/>
          </a:xfrm>
          <a:prstGeom prst="rect">
            <a:avLst/>
          </a:prstGeom>
          <a:noFill/>
          <a:ln w="9525">
            <a:noFill/>
            <a:miter lim="800000"/>
            <a:headEnd/>
            <a:tailEnd/>
          </a:ln>
        </p:spPr>
        <p:txBody>
          <a:bodyPr>
            <a:spAutoFit/>
          </a:bodyPr>
          <a:lstStyle/>
          <a:p>
            <a:r>
              <a:rPr lang="en-US" sz="2000" b="1" u="sng" dirty="0" smtClean="0">
                <a:latin typeface="Tahoma" pitchFamily="34" charset="0"/>
                <a:cs typeface="Tahoma" pitchFamily="34" charset="0"/>
              </a:rPr>
              <a:t>5- </a:t>
            </a:r>
            <a:r>
              <a:rPr lang="en-US" sz="2000" b="1" u="sng" dirty="0">
                <a:latin typeface="Tahoma" pitchFamily="34" charset="0"/>
                <a:cs typeface="Tahoma" pitchFamily="34" charset="0"/>
              </a:rPr>
              <a:t>Glucose Availability  </a:t>
            </a:r>
          </a:p>
          <a:p>
            <a:pPr algn="ctr"/>
            <a:r>
              <a:rPr lang="en-US" b="1" u="sng" dirty="0">
                <a:latin typeface="Tahoma" pitchFamily="34" charset="0"/>
                <a:cs typeface="Tahoma" pitchFamily="34" charset="0"/>
              </a:rPr>
              <a:t> </a:t>
            </a:r>
            <a:endParaRPr lang="en-US" b="1" dirty="0">
              <a:latin typeface="Tahoma" pitchFamily="34" charset="0"/>
              <a:cs typeface="Tahoma" pitchFamily="34" charset="0"/>
            </a:endParaRPr>
          </a:p>
          <a:p>
            <a:r>
              <a:rPr lang="en-US" dirty="0">
                <a:latin typeface="Tahoma" pitchFamily="34" charset="0"/>
                <a:cs typeface="Tahoma" pitchFamily="34" charset="0"/>
              </a:rPr>
              <a:t>* Plasma glucose is maintained by an equal rate of glucose appearance (entry into the blood) and glucose disposal (removal from the blood). </a:t>
            </a:r>
          </a:p>
          <a:p>
            <a:endParaRPr lang="en-US" dirty="0">
              <a:latin typeface="Tahoma" pitchFamily="34" charset="0"/>
              <a:cs typeface="Tahoma" pitchFamily="34" charset="0"/>
            </a:endParaRPr>
          </a:p>
          <a:p>
            <a:r>
              <a:rPr lang="en-US" dirty="0">
                <a:latin typeface="Tahoma" pitchFamily="34" charset="0"/>
                <a:cs typeface="Tahoma" pitchFamily="34" charset="0"/>
              </a:rPr>
              <a:t>* In the healthy individual, rate of appearance and disposal are essentially </a:t>
            </a:r>
            <a:r>
              <a:rPr lang="en-US" b="1" u="sng" dirty="0">
                <a:latin typeface="Tahoma" pitchFamily="34" charset="0"/>
                <a:cs typeface="Tahoma" pitchFamily="34" charset="0"/>
              </a:rPr>
              <a:t>equal </a:t>
            </a:r>
            <a:r>
              <a:rPr lang="en-US" dirty="0">
                <a:latin typeface="Tahoma" pitchFamily="34" charset="0"/>
                <a:cs typeface="Tahoma" pitchFamily="34" charset="0"/>
              </a:rPr>
              <a:t>during exercise of moderate intensity and </a:t>
            </a:r>
            <a:r>
              <a:rPr lang="en-US" dirty="0" smtClean="0">
                <a:latin typeface="Tahoma" pitchFamily="34" charset="0"/>
                <a:cs typeface="Tahoma" pitchFamily="34" charset="0"/>
              </a:rPr>
              <a:t>duration.</a:t>
            </a:r>
            <a:endParaRPr lang="en-US" dirty="0">
              <a:latin typeface="Tahoma" pitchFamily="34" charset="0"/>
              <a:cs typeface="Tahoma" pitchFamily="34" charset="0"/>
            </a:endParaRPr>
          </a:p>
          <a:p>
            <a:endParaRPr lang="en-US" dirty="0">
              <a:latin typeface="Tahoma" pitchFamily="34" charset="0"/>
              <a:cs typeface="Tahoma" pitchFamily="34" charset="0"/>
            </a:endParaRPr>
          </a:p>
          <a:p>
            <a:r>
              <a:rPr lang="en-US" dirty="0">
                <a:latin typeface="Tahoma" pitchFamily="34" charset="0"/>
                <a:cs typeface="Tahoma" pitchFamily="34" charset="0"/>
              </a:rPr>
              <a:t>* However, prolonged , intense exercise can result in</a:t>
            </a:r>
            <a:r>
              <a:rPr lang="en-US" dirty="0">
                <a:solidFill>
                  <a:srgbClr val="FF0000"/>
                </a:solidFill>
                <a:latin typeface="Tahoma" pitchFamily="34" charset="0"/>
                <a:cs typeface="Tahoma" pitchFamily="34" charset="0"/>
              </a:rPr>
              <a:t> </a:t>
            </a:r>
            <a:r>
              <a:rPr lang="en-US" b="1" u="sng" dirty="0">
                <a:solidFill>
                  <a:srgbClr val="FF0000"/>
                </a:solidFill>
                <a:latin typeface="Tahoma" pitchFamily="34" charset="0"/>
                <a:cs typeface="Tahoma" pitchFamily="34" charset="0"/>
              </a:rPr>
              <a:t>a fall in blood glucose level and the onset of fatigue .</a:t>
            </a:r>
          </a:p>
          <a:p>
            <a:endParaRPr lang="en-US" dirty="0">
              <a:solidFill>
                <a:srgbClr val="FF0000"/>
              </a:solidFill>
              <a:latin typeface="Tahoma" pitchFamily="34" charset="0"/>
              <a:cs typeface="Tahoma" pitchFamily="34" charset="0"/>
            </a:endParaRPr>
          </a:p>
          <a:p>
            <a:r>
              <a:rPr lang="en-US" dirty="0">
                <a:latin typeface="Tahoma" pitchFamily="34" charset="0"/>
                <a:cs typeface="Tahoma" pitchFamily="34" charset="0"/>
              </a:rPr>
              <a:t>* During exercise , rate of glucose appearance depends mainly on the liver  ( </a:t>
            </a:r>
            <a:r>
              <a:rPr lang="en-US" b="1" u="sng" dirty="0" err="1">
                <a:solidFill>
                  <a:schemeClr val="tx2"/>
                </a:solidFill>
                <a:latin typeface="Tahoma" pitchFamily="34" charset="0"/>
                <a:cs typeface="Tahoma" pitchFamily="34" charset="0"/>
              </a:rPr>
              <a:t>glycogenloysis</a:t>
            </a:r>
            <a:r>
              <a:rPr lang="en-US" b="1" u="sng" dirty="0">
                <a:solidFill>
                  <a:schemeClr val="tx2"/>
                </a:solidFill>
                <a:latin typeface="Tahoma" pitchFamily="34" charset="0"/>
                <a:cs typeface="Tahoma" pitchFamily="34" charset="0"/>
              </a:rPr>
              <a:t> &amp; </a:t>
            </a:r>
            <a:r>
              <a:rPr lang="en-US" b="1" u="sng" dirty="0" err="1">
                <a:solidFill>
                  <a:schemeClr val="tx2"/>
                </a:solidFill>
                <a:latin typeface="Tahoma" pitchFamily="34" charset="0"/>
                <a:cs typeface="Tahoma" pitchFamily="34" charset="0"/>
              </a:rPr>
              <a:t>gluconeogenesis</a:t>
            </a:r>
            <a:r>
              <a:rPr lang="en-US" b="1" u="sng" dirty="0">
                <a:solidFill>
                  <a:schemeClr val="tx2"/>
                </a:solidFill>
                <a:latin typeface="Tahoma" pitchFamily="34" charset="0"/>
                <a:cs typeface="Tahoma" pitchFamily="34" charset="0"/>
              </a:rPr>
              <a:t> </a:t>
            </a:r>
            <a:r>
              <a:rPr lang="en-US" dirty="0">
                <a:latin typeface="Tahoma" pitchFamily="34" charset="0"/>
                <a:cs typeface="Tahoma" pitchFamily="34" charset="0"/>
              </a:rPr>
              <a:t>) , and to a lesser extent , on absorption from the gut .</a:t>
            </a:r>
          </a:p>
          <a:p>
            <a:endParaRPr lang="en-US" dirty="0">
              <a:latin typeface="Tahoma" pitchFamily="34" charset="0"/>
              <a:cs typeface="Tahoma" pitchFamily="34" charset="0"/>
            </a:endParaRPr>
          </a:p>
          <a:p>
            <a:r>
              <a:rPr lang="en-US" sz="2000" b="1" u="sng" dirty="0" smtClean="0">
                <a:latin typeface="Tahoma" pitchFamily="34" charset="0"/>
                <a:cs typeface="Tahoma" pitchFamily="34" charset="0"/>
              </a:rPr>
              <a:t>6- </a:t>
            </a:r>
            <a:r>
              <a:rPr lang="en-US" sz="2000" b="1" u="sng" dirty="0">
                <a:latin typeface="Tahoma" pitchFamily="34" charset="0"/>
                <a:cs typeface="Tahoma" pitchFamily="34" charset="0"/>
              </a:rPr>
              <a:t>Oxygen Availability </a:t>
            </a:r>
          </a:p>
          <a:p>
            <a:endParaRPr lang="en-US" b="1" u="sng" dirty="0">
              <a:latin typeface="Tahoma" pitchFamily="34" charset="0"/>
              <a:cs typeface="Tahoma" pitchFamily="34" charset="0"/>
            </a:endParaRPr>
          </a:p>
          <a:p>
            <a:r>
              <a:rPr lang="en-US" dirty="0">
                <a:latin typeface="Tahoma" pitchFamily="34" charset="0"/>
                <a:cs typeface="Tahoma" pitchFamily="34" charset="0"/>
              </a:rPr>
              <a:t>Which depends upon </a:t>
            </a:r>
            <a:r>
              <a:rPr lang="en-US" dirty="0">
                <a:latin typeface="Tahoma" pitchFamily="34" charset="0"/>
                <a:cs typeface="Tahoma" pitchFamily="34" charset="0"/>
                <a:sym typeface="Wingdings" pitchFamily="2" charset="2"/>
              </a:rPr>
              <a:t></a:t>
            </a:r>
          </a:p>
          <a:p>
            <a:r>
              <a:rPr lang="en-US" dirty="0">
                <a:latin typeface="Tahoma" pitchFamily="34" charset="0"/>
                <a:cs typeface="Tahoma" pitchFamily="34" charset="0"/>
              </a:rPr>
              <a:t>(1) cardiac output (the quantity of blood distributed by the heart ) , </a:t>
            </a:r>
          </a:p>
          <a:p>
            <a:r>
              <a:rPr lang="en-US" dirty="0">
                <a:latin typeface="Tahoma" pitchFamily="34" charset="0"/>
                <a:cs typeface="Tahoma" pitchFamily="34" charset="0"/>
              </a:rPr>
              <a:t>(2) the ability of the lung to oxygenate the blood , </a:t>
            </a:r>
          </a:p>
          <a:p>
            <a:r>
              <a:rPr lang="en-US" dirty="0">
                <a:latin typeface="Tahoma" pitchFamily="34" charset="0"/>
                <a:cs typeface="Tahoma" pitchFamily="34" charset="0"/>
              </a:rPr>
              <a:t>(3) </a:t>
            </a:r>
            <a:r>
              <a:rPr lang="en-US" dirty="0" err="1">
                <a:latin typeface="Tahoma" pitchFamily="34" charset="0"/>
                <a:cs typeface="Tahoma" pitchFamily="34" charset="0"/>
              </a:rPr>
              <a:t>arterio</a:t>
            </a:r>
            <a:r>
              <a:rPr lang="en-US" dirty="0">
                <a:latin typeface="Tahoma" pitchFamily="34" charset="0"/>
                <a:cs typeface="Tahoma" pitchFamily="34" charset="0"/>
              </a:rPr>
              <a:t>-venous (a-v) oxygen difference ( i.e., the ability of the exercising muscle to take up oxygen from blood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4">
                                            <p:txEl>
                                              <p:pRg st="10" end="10"/>
                                            </p:txEl>
                                          </p:spTgt>
                                        </p:tgtEl>
                                        <p:attrNameLst>
                                          <p:attrName>style.visibility</p:attrName>
                                        </p:attrNameLst>
                                      </p:cBhvr>
                                      <p:to>
                                        <p:strVal val="visible"/>
                                      </p:to>
                                    </p:set>
                                    <p:animEffect transition="in" filter="blinds(horizontal)">
                                      <p:cBhvr>
                                        <p:cTn id="7" dur="500"/>
                                        <p:tgtEl>
                                          <p:spTgt spid="23554">
                                            <p:txEl>
                                              <p:pRg st="10" end="1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554">
                                            <p:txEl>
                                              <p:pRg st="12" end="12"/>
                                            </p:txEl>
                                          </p:spTgt>
                                        </p:tgtEl>
                                        <p:attrNameLst>
                                          <p:attrName>style.visibility</p:attrName>
                                        </p:attrNameLst>
                                      </p:cBhvr>
                                      <p:to>
                                        <p:strVal val="visible"/>
                                      </p:to>
                                    </p:set>
                                    <p:animEffect transition="in" filter="blinds(horizontal)">
                                      <p:cBhvr>
                                        <p:cTn id="10" dur="500"/>
                                        <p:tgtEl>
                                          <p:spTgt spid="23554">
                                            <p:txEl>
                                              <p:pRg st="12" end="1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554">
                                            <p:txEl>
                                              <p:pRg st="13" end="13"/>
                                            </p:txEl>
                                          </p:spTgt>
                                        </p:tgtEl>
                                        <p:attrNameLst>
                                          <p:attrName>style.visibility</p:attrName>
                                        </p:attrNameLst>
                                      </p:cBhvr>
                                      <p:to>
                                        <p:strVal val="visible"/>
                                      </p:to>
                                    </p:set>
                                    <p:animEffect transition="in" filter="blinds(horizontal)">
                                      <p:cBhvr>
                                        <p:cTn id="13" dur="500"/>
                                        <p:tgtEl>
                                          <p:spTgt spid="23554">
                                            <p:txEl>
                                              <p:pRg st="13" end="1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3554">
                                            <p:txEl>
                                              <p:pRg st="14" end="14"/>
                                            </p:txEl>
                                          </p:spTgt>
                                        </p:tgtEl>
                                        <p:attrNameLst>
                                          <p:attrName>style.visibility</p:attrName>
                                        </p:attrNameLst>
                                      </p:cBhvr>
                                      <p:to>
                                        <p:strVal val="visible"/>
                                      </p:to>
                                    </p:set>
                                    <p:animEffect transition="in" filter="blinds(horizontal)">
                                      <p:cBhvr>
                                        <p:cTn id="16" dur="500"/>
                                        <p:tgtEl>
                                          <p:spTgt spid="23554">
                                            <p:txEl>
                                              <p:pRg st="14" end="1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3554">
                                            <p:txEl>
                                              <p:pRg st="15" end="15"/>
                                            </p:txEl>
                                          </p:spTgt>
                                        </p:tgtEl>
                                        <p:attrNameLst>
                                          <p:attrName>style.visibility</p:attrName>
                                        </p:attrNameLst>
                                      </p:cBhvr>
                                      <p:to>
                                        <p:strVal val="visible"/>
                                      </p:to>
                                    </p:set>
                                    <p:animEffect transition="in" filter="blinds(horizontal)">
                                      <p:cBhvr>
                                        <p:cTn id="19" dur="500"/>
                                        <p:tgtEl>
                                          <p:spTgt spid="2355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23528" y="1751325"/>
            <a:ext cx="8640960" cy="4708981"/>
          </a:xfrm>
          <a:prstGeom prst="rect">
            <a:avLst/>
          </a:prstGeom>
        </p:spPr>
        <p:txBody>
          <a:bodyPr wrap="square">
            <a:spAutoFit/>
          </a:bodyPr>
          <a:lstStyle/>
          <a:p>
            <a:pPr>
              <a:lnSpc>
                <a:spcPct val="150000"/>
              </a:lnSpc>
            </a:pPr>
            <a:r>
              <a:rPr lang="en-GB" sz="2200" dirty="0" smtClean="0"/>
              <a:t>1-Discuss the 3 physiological metabolic systems which are important in physical activity</a:t>
            </a:r>
            <a:br>
              <a:rPr lang="en-GB" sz="2200" dirty="0" smtClean="0"/>
            </a:br>
            <a:r>
              <a:rPr lang="en-GB" sz="2200" dirty="0" smtClean="0"/>
              <a:t>2- Describe the recovery of the aerobic system after exercise and physiology of O2 dept.</a:t>
            </a:r>
            <a:br>
              <a:rPr lang="en-GB" sz="2200" dirty="0" smtClean="0"/>
            </a:br>
            <a:r>
              <a:rPr lang="en-GB" sz="2200" dirty="0" smtClean="0"/>
              <a:t>3-Recognize the Effects of smoking  on pulmonary ventilation in exercise &amp; its effect of heart disease on physical activity</a:t>
            </a:r>
            <a:br>
              <a:rPr lang="en-GB" sz="2200" dirty="0" smtClean="0"/>
            </a:br>
            <a:r>
              <a:rPr lang="en-GB" sz="2200" dirty="0" smtClean="0"/>
              <a:t>4-Recognize the </a:t>
            </a:r>
            <a:r>
              <a:rPr lang="en-US" sz="2200" dirty="0" smtClean="0"/>
              <a:t>factors affecting athletic performance</a:t>
            </a:r>
            <a:r>
              <a:rPr lang="en-GB" sz="2200" dirty="0" smtClean="0"/>
              <a:t/>
            </a:r>
            <a:br>
              <a:rPr lang="en-GB" sz="2200" dirty="0" smtClean="0"/>
            </a:br>
            <a:r>
              <a:rPr lang="en-GB" sz="2200" dirty="0" smtClean="0"/>
              <a:t>5- Describe </a:t>
            </a:r>
            <a:r>
              <a:rPr lang="en-US" sz="2200" dirty="0" smtClean="0">
                <a:cs typeface="Times New Roman" pitchFamily="18" charset="0"/>
              </a:rPr>
              <a:t>the causes and the effect of fatigue on </a:t>
            </a:r>
            <a:r>
              <a:rPr lang="en-GB" sz="2200" dirty="0" smtClean="0"/>
              <a:t>athletes</a:t>
            </a:r>
            <a:r>
              <a:rPr lang="en-US" sz="2200" dirty="0" smtClean="0">
                <a:cs typeface="Times New Roman" pitchFamily="18" charset="0"/>
              </a:rPr>
              <a:t> performance </a:t>
            </a:r>
            <a:r>
              <a:rPr lang="en-GB" sz="2200" dirty="0" smtClean="0"/>
              <a:t/>
            </a:r>
            <a:br>
              <a:rPr lang="en-GB" sz="2200" dirty="0" smtClean="0"/>
            </a:br>
            <a:r>
              <a:rPr lang="en-GB" sz="2200" dirty="0" smtClean="0"/>
              <a:t> 6- Describe and recognize the overtraining syndrome</a:t>
            </a:r>
            <a:endParaRPr lang="en-GB" sz="2200" dirty="0"/>
          </a:p>
        </p:txBody>
      </p:sp>
      <p:sp>
        <p:nvSpPr>
          <p:cNvPr id="16" name="Rectangle 15"/>
          <p:cNvSpPr/>
          <p:nvPr/>
        </p:nvSpPr>
        <p:spPr>
          <a:xfrm>
            <a:off x="323528" y="382305"/>
            <a:ext cx="7848872" cy="1323439"/>
          </a:xfrm>
          <a:prstGeom prst="rect">
            <a:avLst/>
          </a:prstGeom>
        </p:spPr>
        <p:txBody>
          <a:bodyPr wrap="square">
            <a:spAutoFit/>
          </a:bodyPr>
          <a:lstStyle/>
          <a:p>
            <a:pPr algn="ctr"/>
            <a:r>
              <a:rPr lang="en-GB" sz="3000" b="1" dirty="0" smtClean="0">
                <a:solidFill>
                  <a:srgbClr val="FF0000"/>
                </a:solidFill>
              </a:rPr>
              <a:t>Learning Objectives</a:t>
            </a:r>
          </a:p>
          <a:p>
            <a:endParaRPr lang="en-GB" sz="2500" dirty="0" smtClean="0">
              <a:solidFill>
                <a:srgbClr val="FF0000"/>
              </a:solidFill>
            </a:endParaRPr>
          </a:p>
          <a:p>
            <a:r>
              <a:rPr lang="en-GB" sz="2500" u="sng" dirty="0" smtClean="0">
                <a:solidFill>
                  <a:srgbClr val="FF0000"/>
                </a:solidFill>
              </a:rPr>
              <a:t>At the end of this lecture, you should be able to:</a:t>
            </a:r>
            <a:endParaRPr lang="en-GB" sz="25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20688"/>
            <a:ext cx="8534400" cy="5878532"/>
          </a:xfrm>
          <a:prstGeom prst="rect">
            <a:avLst/>
          </a:prstGeom>
        </p:spPr>
        <p:txBody>
          <a:bodyPr>
            <a:spAutoFit/>
          </a:bodyPr>
          <a:lstStyle/>
          <a:p>
            <a:pPr fontAlgn="auto">
              <a:spcAft>
                <a:spcPts val="0"/>
              </a:spcAft>
              <a:defRPr/>
            </a:pPr>
            <a:r>
              <a:rPr lang="en-US" sz="2000" b="1" u="sng" dirty="0" smtClean="0">
                <a:solidFill>
                  <a:schemeClr val="bg2">
                    <a:lumMod val="10000"/>
                  </a:schemeClr>
                </a:solidFill>
                <a:latin typeface="Tahoma" pitchFamily="34" charset="0"/>
                <a:ea typeface="Tahoma" panose="020B0604030504040204" pitchFamily="34" charset="0"/>
                <a:cs typeface="Tahoma" panose="020B0604030504040204" pitchFamily="34" charset="0"/>
                <a:sym typeface="Wingdings" pitchFamily="2" charset="2"/>
              </a:rPr>
              <a:t>7-Age </a:t>
            </a:r>
            <a:endParaRPr lang="en-US" sz="2000" b="1" u="sng" dirty="0">
              <a:solidFill>
                <a:schemeClr val="bg2">
                  <a:lumMod val="10000"/>
                </a:schemeClr>
              </a:solidFill>
              <a:latin typeface="Tahoma" pitchFamily="34" charset="0"/>
              <a:ea typeface="Tahoma" panose="020B0604030504040204" pitchFamily="34" charset="0"/>
              <a:cs typeface="Tahoma" panose="020B0604030504040204" pitchFamily="34" charset="0"/>
              <a:sym typeface="Wingdings" pitchFamily="2" charset="2"/>
            </a:endParaRPr>
          </a:p>
          <a:p>
            <a:pPr fontAlgn="auto">
              <a:spcAft>
                <a:spcPts val="0"/>
              </a:spcAft>
              <a:defRPr/>
            </a:pPr>
            <a:endParaRPr lang="en-US" sz="2000" b="1" u="sng" dirty="0">
              <a:solidFill>
                <a:schemeClr val="bg2">
                  <a:lumMod val="10000"/>
                </a:schemeClr>
              </a:solidFill>
              <a:latin typeface="Tahoma" pitchFamily="34" charset="0"/>
              <a:ea typeface="Tahoma" panose="020B0604030504040204" pitchFamily="34" charset="0"/>
              <a:cs typeface="Tahoma" panose="020B0604030504040204" pitchFamily="34" charset="0"/>
              <a:sym typeface="Wingdings" pitchFamily="2" charset="2"/>
            </a:endParaRPr>
          </a:p>
          <a:p>
            <a:pPr fontAlgn="auto">
              <a:spcAft>
                <a:spcPts val="0"/>
              </a:spcAft>
              <a:defRPr/>
            </a:pPr>
            <a:r>
              <a:rPr lang="en-US" dirty="0">
                <a:solidFill>
                  <a:schemeClr val="bg2">
                    <a:lumMod val="10000"/>
                  </a:schemeClr>
                </a:solidFill>
                <a:latin typeface="Tahoma" pitchFamily="34" charset="0"/>
                <a:ea typeface="Tahoma" panose="020B0604030504040204" pitchFamily="34" charset="0"/>
                <a:cs typeface="Tahoma" panose="020B0604030504040204" pitchFamily="34" charset="0"/>
                <a:sym typeface="Wingdings" pitchFamily="2" charset="2"/>
              </a:rPr>
              <a:t>Youth are better in sport performance than elderly e.g., a footballer getting old may retire or be a coach </a:t>
            </a:r>
          </a:p>
          <a:p>
            <a:pPr fontAlgn="auto">
              <a:spcAft>
                <a:spcPts val="0"/>
              </a:spcAft>
              <a:defRPr/>
            </a:pPr>
            <a:endParaRPr lang="en-US" b="1" u="sng" dirty="0">
              <a:solidFill>
                <a:schemeClr val="bg2">
                  <a:lumMod val="10000"/>
                </a:schemeClr>
              </a:solidFill>
              <a:latin typeface="Tahoma" pitchFamily="34" charset="0"/>
              <a:ea typeface="Tahoma" panose="020B0604030504040204" pitchFamily="34" charset="0"/>
              <a:cs typeface="Tahoma" panose="020B0604030504040204" pitchFamily="34" charset="0"/>
              <a:sym typeface="Wingdings" pitchFamily="2" charset="2"/>
            </a:endParaRPr>
          </a:p>
          <a:p>
            <a:pPr fontAlgn="auto">
              <a:spcAft>
                <a:spcPts val="0"/>
              </a:spcAft>
              <a:defRPr/>
            </a:pPr>
            <a:r>
              <a:rPr lang="en-US" sz="2000" b="1" u="sng" dirty="0" smtClean="0">
                <a:solidFill>
                  <a:schemeClr val="bg2">
                    <a:lumMod val="10000"/>
                  </a:schemeClr>
                </a:solidFill>
                <a:latin typeface="Tahoma" pitchFamily="34" charset="0"/>
                <a:ea typeface="Tahoma" panose="020B0604030504040204" pitchFamily="34" charset="0"/>
                <a:cs typeface="Tahoma" panose="020B0604030504040204" pitchFamily="34" charset="0"/>
                <a:sym typeface="Wingdings" pitchFamily="2" charset="2"/>
              </a:rPr>
              <a:t>8-Gender </a:t>
            </a:r>
            <a:endParaRPr lang="en-US" sz="2000" b="1" u="sng" dirty="0">
              <a:solidFill>
                <a:schemeClr val="bg2">
                  <a:lumMod val="10000"/>
                </a:schemeClr>
              </a:solidFill>
              <a:latin typeface="Tahoma" pitchFamily="34" charset="0"/>
              <a:ea typeface="Tahoma" panose="020B0604030504040204" pitchFamily="34" charset="0"/>
              <a:cs typeface="Tahoma" panose="020B0604030504040204" pitchFamily="34" charset="0"/>
              <a:sym typeface="Wingdings" pitchFamily="2" charset="2"/>
            </a:endParaRPr>
          </a:p>
          <a:p>
            <a:pPr fontAlgn="auto">
              <a:spcAft>
                <a:spcPts val="0"/>
              </a:spcAft>
              <a:defRPr/>
            </a:pPr>
            <a:endParaRPr lang="en-US" sz="2000" b="1" u="sng" dirty="0">
              <a:solidFill>
                <a:schemeClr val="bg2">
                  <a:lumMod val="10000"/>
                </a:schemeClr>
              </a:solidFill>
              <a:latin typeface="Tahoma" pitchFamily="34" charset="0"/>
              <a:ea typeface="Tahoma" panose="020B0604030504040204" pitchFamily="34" charset="0"/>
              <a:cs typeface="Tahoma" panose="020B0604030504040204" pitchFamily="34" charset="0"/>
              <a:sym typeface="Wingdings" pitchFamily="2" charset="2"/>
            </a:endParaRPr>
          </a:p>
          <a:p>
            <a:pPr marL="342900" indent="-342900" fontAlgn="auto">
              <a:spcAft>
                <a:spcPts val="0"/>
              </a:spcAft>
              <a:buFontTx/>
              <a:buAutoNum type="romanLcParenBoth"/>
              <a:defRPr/>
            </a:pPr>
            <a:r>
              <a:rPr lang="en-US" dirty="0">
                <a:solidFill>
                  <a:schemeClr val="bg2">
                    <a:lumMod val="10000"/>
                  </a:schemeClr>
                </a:solidFill>
                <a:latin typeface="Tahoma" pitchFamily="34" charset="0"/>
                <a:ea typeface="Tahoma" panose="020B0604030504040204" pitchFamily="34" charset="0"/>
                <a:cs typeface="Tahoma" panose="020B0604030504040204" pitchFamily="34" charset="0"/>
                <a:sym typeface="Wingdings" pitchFamily="2" charset="2"/>
              </a:rPr>
              <a:t>Because of difference between </a:t>
            </a:r>
            <a:r>
              <a:rPr lang="en-US" dirty="0" smtClean="0">
                <a:solidFill>
                  <a:schemeClr val="bg2">
                    <a:lumMod val="10000"/>
                  </a:schemeClr>
                </a:solidFill>
                <a:latin typeface="Tahoma" pitchFamily="34" charset="0"/>
                <a:ea typeface="Tahoma" panose="020B0604030504040204" pitchFamily="34" charset="0"/>
                <a:cs typeface="Tahoma" panose="020B0604030504040204" pitchFamily="34" charset="0"/>
                <a:sym typeface="Wingdings" pitchFamily="2" charset="2"/>
              </a:rPr>
              <a:t>genders in </a:t>
            </a:r>
            <a:r>
              <a:rPr lang="en-US" dirty="0">
                <a:solidFill>
                  <a:schemeClr val="bg2">
                    <a:lumMod val="10000"/>
                  </a:schemeClr>
                </a:solidFill>
                <a:latin typeface="Tahoma" pitchFamily="34" charset="0"/>
                <a:ea typeface="Tahoma" panose="020B0604030504040204" pitchFamily="34" charset="0"/>
                <a:cs typeface="Tahoma" panose="020B0604030504040204" pitchFamily="34" charset="0"/>
                <a:sym typeface="Wingdings" pitchFamily="2" charset="2"/>
              </a:rPr>
              <a:t>body build and physical </a:t>
            </a:r>
            <a:r>
              <a:rPr lang="en-US" dirty="0" smtClean="0">
                <a:solidFill>
                  <a:schemeClr val="bg2">
                    <a:lumMod val="10000"/>
                  </a:schemeClr>
                </a:solidFill>
                <a:latin typeface="Tahoma" pitchFamily="34" charset="0"/>
                <a:ea typeface="Tahoma" panose="020B0604030504040204" pitchFamily="34" charset="0"/>
                <a:cs typeface="Tahoma" panose="020B0604030504040204" pitchFamily="34" charset="0"/>
                <a:sym typeface="Wingdings" pitchFamily="2" charset="2"/>
              </a:rPr>
              <a:t>ability, </a:t>
            </a:r>
            <a:r>
              <a:rPr lang="en-US" dirty="0">
                <a:solidFill>
                  <a:schemeClr val="bg2">
                    <a:lumMod val="10000"/>
                  </a:schemeClr>
                </a:solidFill>
                <a:latin typeface="Tahoma" pitchFamily="34" charset="0"/>
                <a:ea typeface="Tahoma" panose="020B0604030504040204" pitchFamily="34" charset="0"/>
                <a:cs typeface="Tahoma" panose="020B0604030504040204" pitchFamily="34" charset="0"/>
                <a:sym typeface="Wingdings" pitchFamily="2" charset="2"/>
              </a:rPr>
              <a:t>men can perform better than women in contact sports such as  </a:t>
            </a:r>
            <a:r>
              <a:rPr lang="en-US" dirty="0" smtClean="0">
                <a:solidFill>
                  <a:schemeClr val="bg2">
                    <a:lumMod val="10000"/>
                  </a:schemeClr>
                </a:solidFill>
                <a:latin typeface="Tahoma" pitchFamily="34" charset="0"/>
                <a:ea typeface="Tahoma" panose="020B0604030504040204" pitchFamily="34" charset="0"/>
                <a:cs typeface="Tahoma" panose="020B0604030504040204" pitchFamily="34" charset="0"/>
                <a:sym typeface="Wingdings" pitchFamily="2" charset="2"/>
              </a:rPr>
              <a:t>boxing, </a:t>
            </a:r>
            <a:r>
              <a:rPr lang="en-US" dirty="0">
                <a:solidFill>
                  <a:schemeClr val="bg2">
                    <a:lumMod val="10000"/>
                  </a:schemeClr>
                </a:solidFill>
                <a:latin typeface="Tahoma" pitchFamily="34" charset="0"/>
                <a:ea typeface="Tahoma" panose="020B0604030504040204" pitchFamily="34" charset="0"/>
                <a:cs typeface="Tahoma" panose="020B0604030504040204" pitchFamily="34" charset="0"/>
                <a:sym typeface="Wingdings" pitchFamily="2" charset="2"/>
              </a:rPr>
              <a:t>rugby and wrestling .</a:t>
            </a:r>
          </a:p>
          <a:p>
            <a:pPr marL="342900" indent="-342900" fontAlgn="auto">
              <a:spcAft>
                <a:spcPts val="0"/>
              </a:spcAft>
              <a:buFontTx/>
              <a:buAutoNum type="romanLcParenBoth"/>
              <a:defRPr/>
            </a:pPr>
            <a:endParaRPr lang="en-US" dirty="0">
              <a:solidFill>
                <a:schemeClr val="bg2">
                  <a:lumMod val="10000"/>
                </a:schemeClr>
              </a:solidFill>
              <a:latin typeface="Tahoma" pitchFamily="34" charset="0"/>
              <a:ea typeface="Tahoma" panose="020B0604030504040204" pitchFamily="34" charset="0"/>
              <a:cs typeface="Tahoma" panose="020B0604030504040204" pitchFamily="34" charset="0"/>
              <a:sym typeface="Wingdings" pitchFamily="2" charset="2"/>
            </a:endParaRPr>
          </a:p>
          <a:p>
            <a:pPr fontAlgn="auto">
              <a:spcAft>
                <a:spcPts val="0"/>
              </a:spcAft>
              <a:defRPr/>
            </a:pPr>
            <a:r>
              <a:rPr lang="en-US" dirty="0">
                <a:solidFill>
                  <a:schemeClr val="bg2">
                    <a:lumMod val="10000"/>
                  </a:schemeClr>
                </a:solidFill>
                <a:latin typeface="Tahoma" pitchFamily="34" charset="0"/>
                <a:ea typeface="Tahoma" panose="020B0604030504040204" pitchFamily="34" charset="0"/>
                <a:cs typeface="Tahoma" panose="020B0604030504040204" pitchFamily="34" charset="0"/>
                <a:sym typeface="Wingdings" pitchFamily="2" charset="2"/>
              </a:rPr>
              <a:t>(ii) </a:t>
            </a:r>
            <a:r>
              <a:rPr lang="en-US" dirty="0">
                <a:solidFill>
                  <a:schemeClr val="bg2">
                    <a:lumMod val="10000"/>
                  </a:schemeClr>
                </a:solidFill>
                <a:latin typeface="Tahoma" pitchFamily="34" charset="0"/>
                <a:ea typeface="Tahoma" panose="020B0604030504040204" pitchFamily="34" charset="0"/>
                <a:cs typeface="Tahoma" panose="020B0604030504040204" pitchFamily="34" charset="0"/>
              </a:rPr>
              <a:t>Menstruation : women may perform differently at different times during their monthly menstrual cycle </a:t>
            </a:r>
            <a:endParaRPr lang="en-US" dirty="0" smtClean="0">
              <a:solidFill>
                <a:schemeClr val="bg2">
                  <a:lumMod val="10000"/>
                </a:schemeClr>
              </a:solidFill>
              <a:latin typeface="Tahoma" pitchFamily="34" charset="0"/>
              <a:ea typeface="Tahoma" panose="020B0604030504040204" pitchFamily="34" charset="0"/>
              <a:cs typeface="Tahoma" panose="020B0604030504040204" pitchFamily="34" charset="0"/>
            </a:endParaRPr>
          </a:p>
          <a:p>
            <a:pPr fontAlgn="auto">
              <a:spcAft>
                <a:spcPts val="0"/>
              </a:spcAft>
              <a:defRPr/>
            </a:pPr>
            <a:endParaRPr lang="en-US" dirty="0" smtClean="0">
              <a:solidFill>
                <a:schemeClr val="bg2">
                  <a:lumMod val="10000"/>
                </a:schemeClr>
              </a:solidFill>
              <a:latin typeface="Tahoma" pitchFamily="34" charset="0"/>
              <a:ea typeface="Tahoma" panose="020B0604030504040204" pitchFamily="34" charset="0"/>
              <a:cs typeface="Tahoma" panose="020B0604030504040204" pitchFamily="34" charset="0"/>
            </a:endParaRPr>
          </a:p>
          <a:p>
            <a:pPr fontAlgn="auto">
              <a:spcAft>
                <a:spcPts val="0"/>
              </a:spcAft>
              <a:defRPr/>
            </a:pPr>
            <a:endParaRPr lang="en-US" dirty="0">
              <a:solidFill>
                <a:schemeClr val="bg2">
                  <a:lumMod val="10000"/>
                </a:schemeClr>
              </a:solidFill>
              <a:latin typeface="Tahoma" pitchFamily="34" charset="0"/>
              <a:ea typeface="Tahoma" panose="020B0604030504040204" pitchFamily="34" charset="0"/>
              <a:cs typeface="Tahoma" panose="020B0604030504040204" pitchFamily="34" charset="0"/>
            </a:endParaRPr>
          </a:p>
          <a:p>
            <a:pPr>
              <a:lnSpc>
                <a:spcPct val="80000"/>
              </a:lnSpc>
              <a:defRPr/>
            </a:pPr>
            <a:r>
              <a:rPr lang="en-US" sz="2000" b="1" u="sng" dirty="0" smtClean="0">
                <a:solidFill>
                  <a:srgbClr val="0D0D0D"/>
                </a:solidFill>
                <a:latin typeface="Tahoma" panose="020B0604030504040204" pitchFamily="34" charset="0"/>
                <a:ea typeface="Tahoma" panose="020B0604030504040204" pitchFamily="34" charset="0"/>
                <a:cs typeface="Tahoma" panose="020B0604030504040204" pitchFamily="34" charset="0"/>
              </a:rPr>
              <a:t>9-Sleep </a:t>
            </a:r>
            <a:endParaRPr lang="en-US" sz="2000" b="1" u="sng" dirty="0">
              <a:solidFill>
                <a:srgbClr val="0D0D0D"/>
              </a:solidFill>
              <a:latin typeface="Tahoma" panose="020B0604030504040204" pitchFamily="34" charset="0"/>
              <a:ea typeface="Tahoma" panose="020B0604030504040204" pitchFamily="34" charset="0"/>
              <a:cs typeface="Tahoma" panose="020B0604030504040204" pitchFamily="34" charset="0"/>
            </a:endParaRPr>
          </a:p>
          <a:p>
            <a:pPr>
              <a:spcAft>
                <a:spcPts val="600"/>
              </a:spcAft>
              <a:defRPr/>
            </a:pPr>
            <a:r>
              <a:rPr lang="en-US" dirty="0" smtClean="0">
                <a:solidFill>
                  <a:srgbClr val="0D0D0D"/>
                </a:solidFill>
                <a:latin typeface="Tahoma" panose="020B0604030504040204" pitchFamily="34" charset="0"/>
                <a:ea typeface="Tahoma" panose="020B0604030504040204" pitchFamily="34" charset="0"/>
                <a:cs typeface="Tahoma" panose="020B0604030504040204" pitchFamily="34" charset="0"/>
              </a:rPr>
              <a:t>Sufficient, </a:t>
            </a:r>
            <a:r>
              <a:rPr lang="en-US" dirty="0">
                <a:solidFill>
                  <a:srgbClr val="0D0D0D"/>
                </a:solidFill>
                <a:latin typeface="Tahoma" panose="020B0604030504040204" pitchFamily="34" charset="0"/>
                <a:ea typeface="Tahoma" panose="020B0604030504040204" pitchFamily="34" charset="0"/>
                <a:cs typeface="Tahoma" panose="020B0604030504040204" pitchFamily="34" charset="0"/>
              </a:rPr>
              <a:t>restful sleep is important for physical and mental health .</a:t>
            </a:r>
          </a:p>
          <a:p>
            <a:pPr>
              <a:spcAft>
                <a:spcPts val="600"/>
              </a:spcAft>
              <a:defRPr/>
            </a:pPr>
            <a:r>
              <a:rPr lang="en-US" dirty="0">
                <a:solidFill>
                  <a:srgbClr val="0D0D0D"/>
                </a:solidFill>
                <a:latin typeface="Tahoma" panose="020B0604030504040204" pitchFamily="34" charset="0"/>
                <a:ea typeface="Tahoma" panose="020B0604030504040204" pitchFamily="34" charset="0"/>
                <a:cs typeface="Tahoma" panose="020B0604030504040204" pitchFamily="34" charset="0"/>
              </a:rPr>
              <a:t>Lack of sleep makes the athlete nervous and </a:t>
            </a:r>
            <a:r>
              <a:rPr lang="en-US" dirty="0" smtClean="0">
                <a:solidFill>
                  <a:srgbClr val="0D0D0D"/>
                </a:solidFill>
                <a:latin typeface="Tahoma" panose="020B0604030504040204" pitchFamily="34" charset="0"/>
                <a:ea typeface="Tahoma" panose="020B0604030504040204" pitchFamily="34" charset="0"/>
                <a:cs typeface="Tahoma" panose="020B0604030504040204" pitchFamily="34" charset="0"/>
              </a:rPr>
              <a:t>irritable, </a:t>
            </a:r>
            <a:r>
              <a:rPr lang="en-US" dirty="0">
                <a:solidFill>
                  <a:srgbClr val="0D0D0D"/>
                </a:solidFill>
                <a:latin typeface="Tahoma" panose="020B0604030504040204" pitchFamily="34" charset="0"/>
                <a:ea typeface="Tahoma" panose="020B0604030504040204" pitchFamily="34" charset="0"/>
                <a:cs typeface="Tahoma" panose="020B0604030504040204" pitchFamily="34" charset="0"/>
              </a:rPr>
              <a:t>&amp; deteriorates the physical performance</a:t>
            </a:r>
          </a:p>
          <a:p>
            <a:pPr fontAlgn="auto">
              <a:spcAft>
                <a:spcPts val="0"/>
              </a:spcAft>
              <a:defRPr/>
            </a:pPr>
            <a:endParaRPr lang="en-GB"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linds(horizontal)">
                                      <p:cBhvr>
                                        <p:cTn id="7" dur="500"/>
                                        <p:tgtEl>
                                          <p:spTgt spid="2">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blinds(horizontal)">
                                      <p:cBhvr>
                                        <p:cTn id="10" dur="500"/>
                                        <p:tgtEl>
                                          <p:spTgt spid="2">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blinds(horizontal)">
                                      <p:cBhvr>
                                        <p:cTn id="13" dur="500"/>
                                        <p:tgtEl>
                                          <p:spTgt spid="2">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11" end="1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12" end="1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404664"/>
            <a:ext cx="8496944" cy="6192688"/>
          </a:xfrm>
        </p:spPr>
        <p:txBody>
          <a:bodyPr>
            <a:normAutofit fontScale="85000" lnSpcReduction="10000"/>
          </a:bodyPr>
          <a:lstStyle/>
          <a:p>
            <a:pPr marL="0" indent="0" algn="l" eaLnBrk="1" hangingPunct="1">
              <a:lnSpc>
                <a:spcPct val="80000"/>
              </a:lnSpc>
              <a:buFontTx/>
              <a:buNone/>
              <a:defRPr/>
            </a:pPr>
            <a:endParaRPr lang="en-US" sz="2400" u="sng" dirty="0" smtClean="0">
              <a:solidFill>
                <a:srgbClr val="0D0D0D"/>
              </a:solidFill>
              <a:cs typeface="Times New Roman" pitchFamily="18" charset="0"/>
            </a:endParaRPr>
          </a:p>
          <a:p>
            <a:pPr marL="0" indent="0" algn="l" eaLnBrk="1" hangingPunct="1">
              <a:lnSpc>
                <a:spcPct val="80000"/>
              </a:lnSpc>
              <a:buFontTx/>
              <a:buNone/>
              <a:defRPr/>
            </a:pPr>
            <a:r>
              <a:rPr lang="en-US" sz="3100" b="1" u="sng" dirty="0" smtClean="0">
                <a:solidFill>
                  <a:srgbClr val="0D0D0D"/>
                </a:solidFill>
                <a:ea typeface="Tahoma" pitchFamily="34" charset="0"/>
                <a:cs typeface="Tahoma" pitchFamily="34" charset="0"/>
              </a:rPr>
              <a:t>10-Disease  </a:t>
            </a:r>
          </a:p>
          <a:p>
            <a:pPr marL="0" indent="0" algn="l" eaLnBrk="1" hangingPunct="1">
              <a:lnSpc>
                <a:spcPct val="80000"/>
              </a:lnSpc>
              <a:buFontTx/>
              <a:buNone/>
              <a:defRPr/>
            </a:pPr>
            <a:r>
              <a:rPr lang="en-US" sz="3100" dirty="0" smtClean="0">
                <a:solidFill>
                  <a:srgbClr val="0D0D0D"/>
                </a:solidFill>
                <a:cs typeface="Times New Roman" pitchFamily="18" charset="0"/>
              </a:rPr>
              <a:t>Musculoskeletal disease e.g., sprain , disk, or</a:t>
            </a:r>
          </a:p>
          <a:p>
            <a:pPr marL="0" indent="0" algn="l" eaLnBrk="1" hangingPunct="1">
              <a:lnSpc>
                <a:spcPct val="80000"/>
              </a:lnSpc>
              <a:buFontTx/>
              <a:buNone/>
              <a:defRPr/>
            </a:pPr>
            <a:r>
              <a:rPr lang="en-US" sz="3100" dirty="0" smtClean="0">
                <a:solidFill>
                  <a:srgbClr val="0D0D0D"/>
                </a:solidFill>
                <a:cs typeface="Times New Roman" pitchFamily="18" charset="0"/>
              </a:rPr>
              <a:t>General disease e.g. colds, flu, etc. All may affect muscular exercise performance </a:t>
            </a:r>
          </a:p>
          <a:p>
            <a:pPr marL="0" indent="0" algn="l" eaLnBrk="1" hangingPunct="1">
              <a:lnSpc>
                <a:spcPct val="80000"/>
              </a:lnSpc>
              <a:buFontTx/>
              <a:buNone/>
              <a:defRPr/>
            </a:pPr>
            <a:r>
              <a:rPr lang="en-US" sz="3100" dirty="0" smtClean="0">
                <a:solidFill>
                  <a:srgbClr val="0000CC"/>
                </a:solidFill>
                <a:cs typeface="Times New Roman" pitchFamily="18" charset="0"/>
              </a:rPr>
              <a:t>What is the difference between strain and sprain?</a:t>
            </a:r>
          </a:p>
          <a:p>
            <a:pPr marL="0" indent="0" algn="l" eaLnBrk="1" hangingPunct="1">
              <a:lnSpc>
                <a:spcPct val="80000"/>
              </a:lnSpc>
              <a:buFontTx/>
              <a:buNone/>
              <a:defRPr/>
            </a:pPr>
            <a:endParaRPr lang="en-US" sz="2400" dirty="0" smtClean="0">
              <a:solidFill>
                <a:srgbClr val="FF0000"/>
              </a:solidFill>
              <a:cs typeface="Times New Roman" pitchFamily="18" charset="0"/>
            </a:endParaRPr>
          </a:p>
          <a:p>
            <a:pPr marL="0" indent="0">
              <a:lnSpc>
                <a:spcPct val="80000"/>
              </a:lnSpc>
              <a:buNone/>
              <a:defRPr/>
            </a:pPr>
            <a:r>
              <a:rPr lang="en-US" sz="3100" dirty="0" smtClean="0">
                <a:solidFill>
                  <a:srgbClr val="FF0000"/>
                </a:solidFill>
              </a:rPr>
              <a:t>- Effect </a:t>
            </a:r>
            <a:r>
              <a:rPr lang="en-US" sz="3100" dirty="0">
                <a:solidFill>
                  <a:srgbClr val="FF0000"/>
                </a:solidFill>
              </a:rPr>
              <a:t>of Smoking on Pulmonary Ventilation in </a:t>
            </a:r>
            <a:r>
              <a:rPr lang="en-US" sz="3100" dirty="0" smtClean="0">
                <a:solidFill>
                  <a:srgbClr val="FF0000"/>
                </a:solidFill>
              </a:rPr>
              <a:t>Exercise:</a:t>
            </a:r>
          </a:p>
          <a:p>
            <a:r>
              <a:rPr lang="en-US" sz="2400" dirty="0"/>
              <a:t>N</a:t>
            </a:r>
            <a:r>
              <a:rPr lang="en-US" sz="2400" dirty="0" smtClean="0"/>
              <a:t>icotine constricts the </a:t>
            </a:r>
            <a:r>
              <a:rPr lang="en-US" sz="2400" dirty="0"/>
              <a:t>terminal bronchioles of </a:t>
            </a:r>
            <a:r>
              <a:rPr lang="en-US" sz="2400" dirty="0" smtClean="0"/>
              <a:t>the lungs</a:t>
            </a:r>
            <a:r>
              <a:rPr lang="en-US" sz="2400" dirty="0"/>
              <a:t>, which increases the resistance of airflow into and </a:t>
            </a:r>
            <a:r>
              <a:rPr lang="en-US" sz="2400" dirty="0" smtClean="0"/>
              <a:t>out of </a:t>
            </a:r>
            <a:r>
              <a:rPr lang="en-US" sz="2400" dirty="0"/>
              <a:t>the lungs. </a:t>
            </a:r>
            <a:endParaRPr lang="en-US" sz="2400" dirty="0" smtClean="0"/>
          </a:p>
          <a:p>
            <a:r>
              <a:rPr lang="en-US" sz="2400" dirty="0"/>
              <a:t>T</a:t>
            </a:r>
            <a:r>
              <a:rPr lang="en-US" sz="2400" dirty="0" smtClean="0"/>
              <a:t>he </a:t>
            </a:r>
            <a:r>
              <a:rPr lang="en-US" sz="2400" dirty="0"/>
              <a:t>irritating effects of the </a:t>
            </a:r>
            <a:r>
              <a:rPr lang="en-US" sz="2400" dirty="0" smtClean="0"/>
              <a:t>smoke cause </a:t>
            </a:r>
            <a:r>
              <a:rPr lang="en-US" sz="2400" dirty="0"/>
              <a:t>increased fluid secretion into the bronchial tree, </a:t>
            </a:r>
            <a:r>
              <a:rPr lang="en-US" sz="2400" dirty="0" smtClean="0"/>
              <a:t>as well </a:t>
            </a:r>
            <a:r>
              <a:rPr lang="en-US" sz="2400" dirty="0"/>
              <a:t>as some swelling of the epithelial linings. </a:t>
            </a:r>
            <a:endParaRPr lang="en-US" sz="2400" dirty="0" smtClean="0"/>
          </a:p>
          <a:p>
            <a:r>
              <a:rPr lang="en-US" sz="2400" dirty="0" smtClean="0"/>
              <a:t>Nicotine paralyzes </a:t>
            </a:r>
            <a:r>
              <a:rPr lang="en-US" sz="2400" dirty="0"/>
              <a:t>the cilia on the surfaces of the </a:t>
            </a:r>
            <a:r>
              <a:rPr lang="en-US" sz="2400" dirty="0" smtClean="0"/>
              <a:t>respiratory epithelial cells.</a:t>
            </a:r>
            <a:endParaRPr lang="en-US" sz="2400" dirty="0" smtClean="0">
              <a:solidFill>
                <a:srgbClr val="FF0000"/>
              </a:solidFill>
              <a:cs typeface="Times New Roman" pitchFamily="18" charset="0"/>
            </a:endParaRPr>
          </a:p>
          <a:p>
            <a:pPr marL="0" indent="0" algn="l" eaLnBrk="1" hangingPunct="1">
              <a:lnSpc>
                <a:spcPct val="80000"/>
              </a:lnSpc>
              <a:buFontTx/>
              <a:buNone/>
              <a:defRPr/>
            </a:pPr>
            <a:endParaRPr lang="en-US" sz="2400" dirty="0">
              <a:solidFill>
                <a:srgbClr val="FF0000"/>
              </a:solidFill>
              <a:cs typeface="Times New Roman" pitchFamily="18" charset="0"/>
            </a:endParaRPr>
          </a:p>
          <a:p>
            <a:pPr marL="0" indent="0" algn="l" eaLnBrk="1" hangingPunct="1">
              <a:lnSpc>
                <a:spcPct val="80000"/>
              </a:lnSpc>
              <a:buFontTx/>
              <a:buNone/>
              <a:defRPr/>
            </a:pPr>
            <a:endParaRPr lang="en-US" sz="2400" dirty="0">
              <a:solidFill>
                <a:srgbClr val="FF0000"/>
              </a:solidFill>
              <a:cs typeface="Times New Roman" pitchFamily="18" charset="0"/>
            </a:endParaRPr>
          </a:p>
          <a:p>
            <a:pPr marL="0" indent="0">
              <a:lnSpc>
                <a:spcPct val="80000"/>
              </a:lnSpc>
              <a:buNone/>
              <a:defRPr/>
            </a:pPr>
            <a:r>
              <a:rPr lang="en-US" sz="3100" dirty="0" smtClean="0">
                <a:solidFill>
                  <a:srgbClr val="FF0000"/>
                </a:solidFill>
                <a:cs typeface="Times New Roman" pitchFamily="18" charset="0"/>
              </a:rPr>
              <a:t>- </a:t>
            </a:r>
            <a:r>
              <a:rPr lang="en-US" sz="3100" b="1" dirty="0" smtClean="0">
                <a:solidFill>
                  <a:srgbClr val="FF0000"/>
                </a:solidFill>
                <a:cs typeface="Times New Roman" pitchFamily="18" charset="0"/>
              </a:rPr>
              <a:t>Heart disease: </a:t>
            </a:r>
            <a:r>
              <a:rPr lang="en-CA" sz="2800" b="1" dirty="0">
                <a:solidFill>
                  <a:srgbClr val="000000"/>
                </a:solidFill>
                <a:cs typeface="Times New Roman Bold"/>
              </a:rPr>
              <a:t>reduce C.O&amp; reduce </a:t>
            </a:r>
            <a:r>
              <a:rPr lang="en-CA" sz="2800" b="1" dirty="0" smtClean="0">
                <a:solidFill>
                  <a:srgbClr val="000000"/>
                </a:solidFill>
                <a:cs typeface="Times New Roman Bold"/>
              </a:rPr>
              <a:t>muscle</a:t>
            </a:r>
            <a:r>
              <a:rPr lang="en-CA" sz="2800" dirty="0" smtClean="0">
                <a:solidFill>
                  <a:srgbClr val="000000"/>
                </a:solidFill>
              </a:rPr>
              <a:t> </a:t>
            </a:r>
            <a:r>
              <a:rPr lang="en-CA" sz="2800" b="1" dirty="0" smtClean="0">
                <a:solidFill>
                  <a:srgbClr val="000000"/>
                </a:solidFill>
                <a:cs typeface="Times New Roman Bold"/>
              </a:rPr>
              <a:t>power</a:t>
            </a:r>
          </a:p>
          <a:p>
            <a:pPr marL="0" indent="0">
              <a:lnSpc>
                <a:spcPct val="80000"/>
              </a:lnSpc>
              <a:buNone/>
              <a:defRPr/>
            </a:pPr>
            <a:r>
              <a:rPr lang="en-CA" sz="2800" b="1" dirty="0" smtClean="0">
                <a:solidFill>
                  <a:srgbClr val="000000"/>
                </a:solidFill>
                <a:cs typeface="Times New Roman Bold"/>
              </a:rPr>
              <a:t>- patient </a:t>
            </a:r>
            <a:r>
              <a:rPr lang="en-CA" sz="2800" b="1" dirty="0">
                <a:solidFill>
                  <a:srgbClr val="000000"/>
                </a:solidFill>
                <a:cs typeface="Times New Roman Bold"/>
              </a:rPr>
              <a:t>with CHF can not climb the </a:t>
            </a:r>
            <a:r>
              <a:rPr lang="en-CA" sz="2800" b="1" dirty="0" smtClean="0">
                <a:solidFill>
                  <a:srgbClr val="000000"/>
                </a:solidFill>
                <a:cs typeface="Times New Roman Bold"/>
              </a:rPr>
              <a:t>bed</a:t>
            </a:r>
          </a:p>
          <a:p>
            <a:pPr marL="0" indent="0">
              <a:lnSpc>
                <a:spcPct val="80000"/>
              </a:lnSpc>
              <a:buNone/>
              <a:defRPr/>
            </a:pPr>
            <a:r>
              <a:rPr lang="en-CA" sz="2800" b="1" dirty="0" smtClean="0">
                <a:solidFill>
                  <a:srgbClr val="000000"/>
                </a:solidFill>
                <a:cs typeface="Times New Roman Bold"/>
              </a:rPr>
              <a:t>- There </a:t>
            </a:r>
            <a:r>
              <a:rPr lang="en-CA" sz="2800" b="1" dirty="0">
                <a:solidFill>
                  <a:srgbClr val="000000"/>
                </a:solidFill>
                <a:cs typeface="Times New Roman Bold"/>
              </a:rPr>
              <a:t>is 50% decrease in C.O between </a:t>
            </a:r>
            <a:r>
              <a:rPr lang="en-CA" sz="2800" b="1" dirty="0" smtClean="0">
                <a:solidFill>
                  <a:srgbClr val="000000"/>
                </a:solidFill>
                <a:cs typeface="Times New Roman Bold"/>
              </a:rPr>
              <a:t>18-80 </a:t>
            </a:r>
            <a:r>
              <a:rPr lang="en-CA" sz="2800" b="1" dirty="0">
                <a:solidFill>
                  <a:srgbClr val="000000"/>
                </a:solidFill>
                <a:cs typeface="Times New Roman Bold"/>
              </a:rPr>
              <a:t>years </a:t>
            </a:r>
            <a:r>
              <a:rPr lang="en-CA" sz="2800" b="1" dirty="0" smtClean="0">
                <a:solidFill>
                  <a:srgbClr val="000000"/>
                </a:solidFill>
                <a:cs typeface="Times New Roman Bold"/>
              </a:rPr>
              <a:t> &amp; </a:t>
            </a:r>
            <a:r>
              <a:rPr lang="en-CA" sz="2800" b="1" dirty="0">
                <a:solidFill>
                  <a:srgbClr val="000000"/>
                </a:solidFill>
                <a:cs typeface="Times New Roman Bold"/>
              </a:rPr>
              <a:t>decrease in breathing capacity</a:t>
            </a:r>
            <a:r>
              <a:rPr lang="en-CA" sz="2800" b="1" dirty="0" smtClean="0">
                <a:solidFill>
                  <a:srgbClr val="000000"/>
                </a:solidFill>
                <a:cs typeface="Times New Roman Bold"/>
              </a:rPr>
              <a:t>, </a:t>
            </a:r>
            <a:r>
              <a:rPr lang="en-CA" sz="2800" b="1" dirty="0">
                <a:solidFill>
                  <a:srgbClr val="000000"/>
                </a:solidFill>
                <a:cs typeface="Times New Roman Bold"/>
              </a:rPr>
              <a:t>muscle mass &amp; power with age</a:t>
            </a:r>
          </a:p>
          <a:p>
            <a:pPr marL="0" indent="0">
              <a:lnSpc>
                <a:spcPct val="80000"/>
              </a:lnSpc>
              <a:buNone/>
              <a:defRPr/>
            </a:pPr>
            <a:endParaRPr lang="en-CA" sz="2400" b="1" dirty="0">
              <a:solidFill>
                <a:srgbClr val="000000"/>
              </a:solidFill>
              <a:cs typeface="Times New Roman Bold"/>
            </a:endParaRPr>
          </a:p>
          <a:p>
            <a:pPr marL="0" indent="0">
              <a:lnSpc>
                <a:spcPct val="80000"/>
              </a:lnSpc>
              <a:buNone/>
              <a:defRPr/>
            </a:pPr>
            <a:endParaRPr lang="en-CA" sz="2400" b="1" dirty="0">
              <a:solidFill>
                <a:srgbClr val="000000"/>
              </a:solidFill>
              <a:cs typeface="Times New Roman Bold"/>
            </a:endParaRPr>
          </a:p>
          <a:p>
            <a:pPr marL="0" indent="0">
              <a:lnSpc>
                <a:spcPct val="80000"/>
              </a:lnSpc>
              <a:buNone/>
              <a:defRPr/>
            </a:pPr>
            <a:endParaRPr lang="en-CA" sz="2400" b="1" dirty="0">
              <a:solidFill>
                <a:srgbClr val="000000"/>
              </a:solidFill>
              <a:cs typeface="Times New Roman Bold"/>
            </a:endParaRPr>
          </a:p>
          <a:p>
            <a:pPr>
              <a:lnSpc>
                <a:spcPct val="80000"/>
              </a:lnSpc>
              <a:buFontTx/>
              <a:buChar char="-"/>
              <a:defRPr/>
            </a:pPr>
            <a:endParaRPr lang="en-CA" sz="2400" b="1" dirty="0">
              <a:solidFill>
                <a:srgbClr val="000000"/>
              </a:solidFill>
              <a:cs typeface="Times New Roman Bold"/>
            </a:endParaRPr>
          </a:p>
          <a:p>
            <a:pPr marL="0" indent="0" algn="l" eaLnBrk="1" hangingPunct="1">
              <a:lnSpc>
                <a:spcPct val="80000"/>
              </a:lnSpc>
              <a:buFontTx/>
              <a:buNone/>
              <a:defRPr/>
            </a:pPr>
            <a:endParaRPr lang="en-US" sz="2400" dirty="0" smtClean="0">
              <a:solidFill>
                <a:srgbClr val="FF0000"/>
              </a:solidFill>
              <a:cs typeface="Times New Roman" pitchFamily="18" charset="0"/>
            </a:endParaRPr>
          </a:p>
          <a:p>
            <a:pPr marL="0" indent="0" algn="l" eaLnBrk="1" hangingPunct="1">
              <a:lnSpc>
                <a:spcPct val="80000"/>
              </a:lnSpc>
              <a:buFontTx/>
              <a:buNone/>
              <a:defRPr/>
            </a:pPr>
            <a:endParaRPr lang="en-US" sz="2400" dirty="0" smtClean="0">
              <a:solidFill>
                <a:srgbClr val="FF0000"/>
              </a:solidFill>
              <a:cs typeface="Times New Roman" pitchFamily="18" charset="0"/>
            </a:endParaRPr>
          </a:p>
          <a:p>
            <a:pPr algn="l" eaLnBrk="1" hangingPunct="1">
              <a:lnSpc>
                <a:spcPct val="80000"/>
              </a:lnSpc>
              <a:buFont typeface="Arial" pitchFamily="34" charset="0"/>
              <a:buNone/>
              <a:defRPr/>
            </a:pPr>
            <a:endParaRPr lang="en-US" sz="3100" dirty="0" smtClean="0">
              <a:solidFill>
                <a:srgbClr val="0D0D0D"/>
              </a:solidFill>
              <a:cs typeface="Tahoma" pitchFamily="34" charset="0"/>
            </a:endParaRPr>
          </a:p>
          <a:p>
            <a:pPr eaLnBrk="1" hangingPunct="1">
              <a:lnSpc>
                <a:spcPct val="80000"/>
              </a:lnSpc>
              <a:buFont typeface="Arial" pitchFamily="34" charset="0"/>
              <a:buNone/>
              <a:defRPr/>
            </a:pPr>
            <a:endParaRPr lang="en-US" sz="3100" dirty="0" smtClean="0">
              <a:solidFill>
                <a:srgbClr val="0D0D0D"/>
              </a:solidFill>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04800" y="226958"/>
            <a:ext cx="8443664" cy="6740307"/>
          </a:xfrm>
          <a:prstGeom prst="rect">
            <a:avLst/>
          </a:prstGeom>
          <a:noFill/>
          <a:ln w="9525">
            <a:noFill/>
            <a:miter lim="800000"/>
            <a:headEnd/>
            <a:tailEnd/>
          </a:ln>
        </p:spPr>
        <p:txBody>
          <a:bodyPr wrap="square">
            <a:spAutoFit/>
          </a:bodyPr>
          <a:lstStyle/>
          <a:p>
            <a:pPr algn="ctr"/>
            <a:endParaRPr lang="en-US" sz="3000" b="1" u="sng" dirty="0" smtClean="0">
              <a:solidFill>
                <a:srgbClr val="D60093"/>
              </a:solidFill>
              <a:latin typeface="Algerian"/>
              <a:cs typeface="Times New Roman" pitchFamily="18" charset="0"/>
            </a:endParaRPr>
          </a:p>
          <a:p>
            <a:pPr algn="ctr"/>
            <a:r>
              <a:rPr lang="en-US" sz="3000" b="1" u="sng" dirty="0" smtClean="0">
                <a:solidFill>
                  <a:srgbClr val="D60093"/>
                </a:solidFill>
                <a:latin typeface="Algerian"/>
                <a:cs typeface="Times New Roman" pitchFamily="18" charset="0"/>
              </a:rPr>
              <a:t>Muscle fatigue </a:t>
            </a:r>
            <a:r>
              <a:rPr lang="en-US" sz="3000" u="sng" dirty="0" smtClean="0">
                <a:solidFill>
                  <a:srgbClr val="D60093"/>
                </a:solidFill>
                <a:latin typeface="Algerian"/>
                <a:cs typeface="Times New Roman" pitchFamily="18" charset="0"/>
              </a:rPr>
              <a:t>(</a:t>
            </a:r>
            <a:r>
              <a:rPr lang="en-US" sz="3000" b="1" u="sng" dirty="0">
                <a:solidFill>
                  <a:srgbClr val="D60093"/>
                </a:solidFill>
                <a:latin typeface="Algerian"/>
                <a:cs typeface="Times New Roman" pitchFamily="18" charset="0"/>
              </a:rPr>
              <a:t>physical fatigue</a:t>
            </a:r>
            <a:r>
              <a:rPr lang="en-US" sz="3000" b="1" u="sng" dirty="0" smtClean="0">
                <a:solidFill>
                  <a:srgbClr val="D60093"/>
                </a:solidFill>
                <a:latin typeface="Algerian"/>
                <a:cs typeface="Times New Roman" pitchFamily="18" charset="0"/>
              </a:rPr>
              <a:t>)</a:t>
            </a:r>
          </a:p>
          <a:p>
            <a:pPr algn="ctr"/>
            <a:endParaRPr lang="en-US" sz="3000" b="1" u="sng" dirty="0" smtClean="0">
              <a:solidFill>
                <a:srgbClr val="FF0000"/>
              </a:solidFill>
              <a:cs typeface="Times New Roman" pitchFamily="18" charset="0"/>
            </a:endParaRPr>
          </a:p>
          <a:p>
            <a:pPr algn="ctr"/>
            <a:endParaRPr lang="en-US" sz="3000" b="1" u="sng" dirty="0" smtClean="0">
              <a:solidFill>
                <a:srgbClr val="FF0000"/>
              </a:solidFill>
              <a:cs typeface="Times New Roman" pitchFamily="18" charset="0"/>
            </a:endParaRPr>
          </a:p>
          <a:p>
            <a:pPr algn="ctr"/>
            <a:endParaRPr lang="en-US" sz="3000" b="1" u="sng" dirty="0" smtClean="0">
              <a:solidFill>
                <a:srgbClr val="FF0000"/>
              </a:solidFill>
              <a:cs typeface="Times New Roman" pitchFamily="18" charset="0"/>
            </a:endParaRPr>
          </a:p>
          <a:p>
            <a:pPr algn="ctr"/>
            <a:endParaRPr lang="en-US" sz="3000" b="1" u="sng" dirty="0" smtClean="0">
              <a:solidFill>
                <a:srgbClr val="FF0000"/>
              </a:solidFill>
              <a:cs typeface="Times New Roman" pitchFamily="18" charset="0"/>
            </a:endParaRPr>
          </a:p>
          <a:p>
            <a:pPr algn="ctr"/>
            <a:endParaRPr lang="en-US" sz="3000" b="1" u="sng" dirty="0" smtClean="0">
              <a:solidFill>
                <a:srgbClr val="FF0000"/>
              </a:solidFill>
              <a:cs typeface="Times New Roman" pitchFamily="18" charset="0"/>
            </a:endParaRPr>
          </a:p>
          <a:p>
            <a:pPr algn="ctr"/>
            <a:endParaRPr lang="en-US" sz="3000" b="1" u="sng" dirty="0" smtClean="0">
              <a:solidFill>
                <a:srgbClr val="FF0000"/>
              </a:solidFill>
              <a:cs typeface="Times New Roman" pitchFamily="18" charset="0"/>
            </a:endParaRPr>
          </a:p>
          <a:p>
            <a:pPr algn="ctr"/>
            <a:endParaRPr lang="en-US" sz="3000" b="1" u="sng" dirty="0" smtClean="0">
              <a:solidFill>
                <a:srgbClr val="FF0000"/>
              </a:solidFill>
              <a:cs typeface="Times New Roman" pitchFamily="18" charset="0"/>
            </a:endParaRPr>
          </a:p>
          <a:p>
            <a:pPr algn="ctr"/>
            <a:endParaRPr lang="en-US" sz="3000" b="1" u="sng" dirty="0">
              <a:solidFill>
                <a:srgbClr val="FF0000"/>
              </a:solidFill>
              <a:cs typeface="Times New Roman" pitchFamily="18" charset="0"/>
            </a:endParaRPr>
          </a:p>
          <a:p>
            <a:pPr algn="ctr"/>
            <a:r>
              <a:rPr lang="en-US" sz="2200" dirty="0">
                <a:cs typeface="Times New Roman" pitchFamily="18" charset="0"/>
              </a:rPr>
              <a:t>-It is the decline in </a:t>
            </a:r>
            <a:r>
              <a:rPr lang="en-US" sz="2200" dirty="0" smtClean="0">
                <a:cs typeface="Times New Roman" pitchFamily="18" charset="0"/>
              </a:rPr>
              <a:t>the ability </a:t>
            </a:r>
            <a:r>
              <a:rPr lang="en-US" sz="2200" dirty="0">
                <a:cs typeface="Times New Roman" pitchFamily="18" charset="0"/>
              </a:rPr>
              <a:t>of a muscle </a:t>
            </a:r>
            <a:r>
              <a:rPr lang="en-US" sz="2200" dirty="0" smtClean="0">
                <a:cs typeface="Times New Roman" pitchFamily="18" charset="0"/>
              </a:rPr>
              <a:t>to </a:t>
            </a:r>
            <a:r>
              <a:rPr lang="en-US" sz="2200" dirty="0">
                <a:cs typeface="Times New Roman" pitchFamily="18" charset="0"/>
              </a:rPr>
              <a:t>generate </a:t>
            </a:r>
            <a:r>
              <a:rPr lang="en-US" sz="2200" u="sng" dirty="0">
                <a:cs typeface="Times New Roman" pitchFamily="18" charset="0"/>
              </a:rPr>
              <a:t>force</a:t>
            </a:r>
            <a:r>
              <a:rPr lang="en-US" sz="2200" dirty="0">
                <a:cs typeface="Times New Roman" pitchFamily="18" charset="0"/>
              </a:rPr>
              <a:t>. It can be a result of vigorous exercise but abnormal fatigue may be caused by barriers to or interference with the different stages of muscle contraction. </a:t>
            </a:r>
            <a:endParaRPr lang="en-US" sz="2200" dirty="0" smtClean="0">
              <a:cs typeface="Times New Roman" pitchFamily="18" charset="0"/>
            </a:endParaRPr>
          </a:p>
          <a:p>
            <a:endParaRPr lang="en-US" sz="2200" dirty="0">
              <a:cs typeface="Times New Roman" pitchFamily="18" charset="0"/>
            </a:endParaRPr>
          </a:p>
          <a:p>
            <a:endParaRPr lang="en-US" sz="2200" u="sng" dirty="0"/>
          </a:p>
        </p:txBody>
      </p:sp>
      <p:pic>
        <p:nvPicPr>
          <p:cNvPr id="3" name="Picture 2" descr="cartoon_weight_lifter-275x300.jpg"/>
          <p:cNvPicPr>
            <a:picLocks noChangeAspect="1"/>
          </p:cNvPicPr>
          <p:nvPr/>
        </p:nvPicPr>
        <p:blipFill>
          <a:blip r:embed="rId2" cstate="print"/>
          <a:stretch>
            <a:fillRect/>
          </a:stretch>
        </p:blipFill>
        <p:spPr>
          <a:xfrm>
            <a:off x="467544" y="1628800"/>
            <a:ext cx="3456384" cy="2736304"/>
          </a:xfrm>
          <a:prstGeom prst="rect">
            <a:avLst/>
          </a:prstGeom>
        </p:spPr>
      </p:pic>
      <p:pic>
        <p:nvPicPr>
          <p:cNvPr id="4" name="Picture 3" descr="perosnal-training-and-massage-therapy-300x230.jpg"/>
          <p:cNvPicPr>
            <a:picLocks noChangeAspect="1"/>
          </p:cNvPicPr>
          <p:nvPr/>
        </p:nvPicPr>
        <p:blipFill>
          <a:blip r:embed="rId3" cstate="print"/>
          <a:stretch>
            <a:fillRect/>
          </a:stretch>
        </p:blipFill>
        <p:spPr>
          <a:xfrm>
            <a:off x="4716016" y="1891516"/>
            <a:ext cx="3456384" cy="2518841"/>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28600" y="260648"/>
            <a:ext cx="6791672" cy="6478697"/>
          </a:xfrm>
          <a:prstGeom prst="rect">
            <a:avLst/>
          </a:prstGeom>
          <a:noFill/>
          <a:ln w="9525">
            <a:noFill/>
            <a:miter lim="800000"/>
            <a:headEnd/>
            <a:tailEnd/>
          </a:ln>
        </p:spPr>
        <p:txBody>
          <a:bodyPr wrap="square">
            <a:spAutoFit/>
          </a:bodyPr>
          <a:lstStyle/>
          <a:p>
            <a:pPr algn="ctr"/>
            <a:r>
              <a:rPr lang="en-US" sz="3500" b="1" u="sng" dirty="0" smtClean="0">
                <a:solidFill>
                  <a:srgbClr val="FF0000"/>
                </a:solidFill>
              </a:rPr>
              <a:t>Causes of Muscle Fatigue</a:t>
            </a:r>
            <a:r>
              <a:rPr lang="en-US" sz="3500" b="1" u="sng" dirty="0">
                <a:solidFill>
                  <a:srgbClr val="FF0000"/>
                </a:solidFill>
              </a:rPr>
              <a:t>:</a:t>
            </a:r>
          </a:p>
          <a:p>
            <a:endParaRPr lang="en-US" sz="2400" b="1" u="sng" dirty="0" smtClean="0">
              <a:solidFill>
                <a:srgbClr val="00B050"/>
              </a:solidFill>
            </a:endParaRPr>
          </a:p>
          <a:p>
            <a:r>
              <a:rPr lang="en-US" sz="2400" b="1" u="sng" dirty="0" smtClean="0"/>
              <a:t>1- Glycogen depletion</a:t>
            </a:r>
            <a:r>
              <a:rPr lang="en-US" sz="2400" b="1" dirty="0" smtClean="0"/>
              <a:t>:</a:t>
            </a:r>
            <a:r>
              <a:rPr lang="en-US" sz="2400" dirty="0" smtClean="0"/>
              <a:t> Studies in athletes have shown that muscle fatigue increases in direct proportion to the rate of  muscle glycogen depletion.</a:t>
            </a:r>
          </a:p>
          <a:p>
            <a:endParaRPr lang="en-US" sz="2400" dirty="0" smtClean="0"/>
          </a:p>
          <a:p>
            <a:r>
              <a:rPr lang="en-US" sz="2400" dirty="0" smtClean="0"/>
              <a:t>- lack of  </a:t>
            </a:r>
            <a:r>
              <a:rPr lang="en-US" sz="2400" b="1" dirty="0" smtClean="0"/>
              <a:t>ATP</a:t>
            </a:r>
            <a:r>
              <a:rPr lang="en-US" sz="2400" dirty="0" smtClean="0"/>
              <a:t> and </a:t>
            </a:r>
            <a:r>
              <a:rPr lang="en-US" sz="2400" b="1" dirty="0" err="1" smtClean="0"/>
              <a:t>PCr</a:t>
            </a:r>
            <a:r>
              <a:rPr lang="en-US" sz="2400" dirty="0" smtClean="0"/>
              <a:t>. These energy substrates are depleted during exercise, resulting in a lack of intracellular energy sources to fuel contractions &amp; the muscle stops contracting.</a:t>
            </a:r>
          </a:p>
          <a:p>
            <a:endParaRPr lang="en-US" sz="2400" dirty="0" smtClean="0"/>
          </a:p>
          <a:p>
            <a:r>
              <a:rPr lang="en-US" sz="2400" b="1" u="sng" dirty="0" smtClean="0"/>
              <a:t>2- Interruption of blood flow through a contracting muscle </a:t>
            </a:r>
            <a:r>
              <a:rPr lang="en-US" sz="2400" dirty="0" smtClean="0"/>
              <a:t>leads  to almost complete muscle fatigue in 1 or  more minutes because of loss of nutrient supply and oxygen loss.</a:t>
            </a:r>
            <a:endParaRPr lang="en-GB" sz="2400" dirty="0" smtClean="0"/>
          </a:p>
          <a:p>
            <a:endParaRPr lang="en-US" sz="2200" dirty="0">
              <a:cs typeface="Times New Roman" pitchFamily="18" charset="0"/>
            </a:endParaRPr>
          </a:p>
          <a:p>
            <a:endParaRPr lang="en-US" sz="2200" b="1" u="sng" dirty="0">
              <a:cs typeface="Times New Roman" pitchFamily="18" charset="0"/>
            </a:endParaRPr>
          </a:p>
        </p:txBody>
      </p:sp>
      <p:pic>
        <p:nvPicPr>
          <p:cNvPr id="3" name="Picture 2" descr="Anim-man_tired_after_exercise_funny-1md.gif"/>
          <p:cNvPicPr>
            <a:picLocks noChangeAspect="1"/>
          </p:cNvPicPr>
          <p:nvPr/>
        </p:nvPicPr>
        <p:blipFill>
          <a:blip r:embed="rId2" cstate="print"/>
          <a:stretch>
            <a:fillRect/>
          </a:stretch>
        </p:blipFill>
        <p:spPr>
          <a:xfrm>
            <a:off x="6948264" y="332656"/>
            <a:ext cx="2016224" cy="2520280"/>
          </a:xfrm>
          <a:prstGeom prst="rect">
            <a:avLst/>
          </a:prstGeom>
        </p:spPr>
      </p:pic>
    </p:spTree>
    <p:extLst>
      <p:ext uri="{BB962C8B-B14F-4D97-AF65-F5344CB8AC3E}">
        <p14:creationId xmlns:p14="http://schemas.microsoft.com/office/powerpoint/2010/main" val="96701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28600" y="116632"/>
            <a:ext cx="8663880" cy="2893100"/>
          </a:xfrm>
          <a:prstGeom prst="rect">
            <a:avLst/>
          </a:prstGeom>
          <a:noFill/>
          <a:ln w="9525">
            <a:noFill/>
            <a:miter lim="800000"/>
            <a:headEnd/>
            <a:tailEnd/>
          </a:ln>
        </p:spPr>
        <p:txBody>
          <a:bodyPr wrap="square">
            <a:spAutoFit/>
          </a:bodyPr>
          <a:lstStyle/>
          <a:p>
            <a:endParaRPr lang="en-US" sz="2400" b="1" u="sng" dirty="0" smtClean="0"/>
          </a:p>
          <a:p>
            <a:r>
              <a:rPr lang="en-US" sz="2400" b="1" u="sng" dirty="0" smtClean="0"/>
              <a:t>3- Neuromuscular Fatigue ( reduced neurotransmitter release= reduced Ach  release)</a:t>
            </a:r>
            <a:endParaRPr lang="en-GB" sz="2400" dirty="0" smtClean="0"/>
          </a:p>
          <a:p>
            <a:endParaRPr lang="en-US" sz="2200" dirty="0" smtClean="0">
              <a:cs typeface="Times New Roman" pitchFamily="18" charset="0"/>
            </a:endParaRPr>
          </a:p>
          <a:p>
            <a:endParaRPr lang="en-US" sz="2200" dirty="0" smtClean="0">
              <a:cs typeface="Times New Roman" pitchFamily="18" charset="0"/>
            </a:endParaRPr>
          </a:p>
          <a:p>
            <a:endParaRPr lang="en-US" sz="2200" dirty="0">
              <a:cs typeface="Times New Roman" pitchFamily="18" charset="0"/>
            </a:endParaRPr>
          </a:p>
          <a:p>
            <a:endParaRPr lang="en-US" sz="2200" dirty="0">
              <a:cs typeface="Times New Roman" pitchFamily="18" charset="0"/>
            </a:endParaRPr>
          </a:p>
          <a:p>
            <a:endParaRPr lang="en-US" sz="2200" b="1" u="sng" dirty="0">
              <a:cs typeface="Times New Roman" pitchFamily="18" charset="0"/>
            </a:endParaRPr>
          </a:p>
        </p:txBody>
      </p:sp>
      <p:pic>
        <p:nvPicPr>
          <p:cNvPr id="3" name="Picture 5" descr="fig_7_6"/>
          <p:cNvPicPr>
            <a:picLocks noChangeAspect="1" noChangeArrowheads="1"/>
          </p:cNvPicPr>
          <p:nvPr/>
        </p:nvPicPr>
        <p:blipFill>
          <a:blip r:embed="rId2" cstate="print"/>
          <a:srcRect l="1685" t="2792" r="1681" b="877"/>
          <a:stretch>
            <a:fillRect/>
          </a:stretch>
        </p:blipFill>
        <p:spPr bwMode="auto">
          <a:xfrm>
            <a:off x="395536" y="1700808"/>
            <a:ext cx="8280920" cy="4968552"/>
          </a:xfrm>
          <a:prstGeom prst="rect">
            <a:avLst/>
          </a:prstGeom>
          <a:noFill/>
          <a:ln w="9525">
            <a:noFill/>
            <a:miter lim="800000"/>
            <a:headEnd/>
            <a:tailEnd/>
          </a:ln>
        </p:spPr>
      </p:pic>
    </p:spTree>
    <p:extLst>
      <p:ext uri="{BB962C8B-B14F-4D97-AF65-F5344CB8AC3E}">
        <p14:creationId xmlns:p14="http://schemas.microsoft.com/office/powerpoint/2010/main" val="236929913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28600" y="116632"/>
            <a:ext cx="8663880" cy="6771084"/>
          </a:xfrm>
          <a:prstGeom prst="rect">
            <a:avLst/>
          </a:prstGeom>
          <a:noFill/>
          <a:ln w="9525">
            <a:noFill/>
            <a:miter lim="800000"/>
            <a:headEnd/>
            <a:tailEnd/>
          </a:ln>
        </p:spPr>
        <p:txBody>
          <a:bodyPr wrap="square">
            <a:spAutoFit/>
          </a:bodyPr>
          <a:lstStyle/>
          <a:p>
            <a:endParaRPr lang="en-US" sz="2400" b="1" dirty="0" smtClean="0"/>
          </a:p>
          <a:p>
            <a:r>
              <a:rPr lang="en-US" sz="2400" b="1" dirty="0" smtClean="0"/>
              <a:t>4-</a:t>
            </a:r>
            <a:r>
              <a:rPr lang="en-US" sz="2400" b="1" u="sng" dirty="0" smtClean="0"/>
              <a:t> Metabolic changes associated with fatigue</a:t>
            </a:r>
          </a:p>
          <a:p>
            <a:endParaRPr lang="en-GB" sz="2400" b="1" dirty="0" smtClean="0"/>
          </a:p>
          <a:p>
            <a:pPr>
              <a:lnSpc>
                <a:spcPct val="150000"/>
              </a:lnSpc>
            </a:pPr>
            <a:r>
              <a:rPr lang="en-US" sz="2400" dirty="0" smtClean="0"/>
              <a:t>Lactic acid accumulation in the muscles often is associated with muscular fatigue</a:t>
            </a:r>
            <a:r>
              <a:rPr lang="en-US" sz="2400" smtClean="0"/>
              <a:t>. </a:t>
            </a:r>
            <a:endParaRPr lang="en-US" sz="2400" smtClean="0"/>
          </a:p>
          <a:p>
            <a:pPr>
              <a:lnSpc>
                <a:spcPct val="150000"/>
              </a:lnSpc>
            </a:pPr>
            <a:r>
              <a:rPr lang="en-US" sz="2400" smtClean="0"/>
              <a:t>The </a:t>
            </a:r>
            <a:r>
              <a:rPr lang="en-US" sz="2400" dirty="0" smtClean="0"/>
              <a:t>accumulation of hydrogen ion generated by lactic acid decreases muscle pH and increase intracellular acidity of muscles which impairs the cellular processes that produce energy and muscle contraction, muscle acidity can lower the sensitivity of contractile apparatus to Ca</a:t>
            </a:r>
            <a:r>
              <a:rPr lang="en-US" sz="2400" baseline="30000" dirty="0" smtClean="0"/>
              <a:t>2+</a:t>
            </a:r>
            <a:r>
              <a:rPr lang="en-US" sz="2400" dirty="0" smtClean="0"/>
              <a:t>.</a:t>
            </a:r>
            <a:endParaRPr lang="en-GB" sz="2400" dirty="0" smtClean="0"/>
          </a:p>
          <a:p>
            <a:endParaRPr lang="en-US" sz="2200" dirty="0" smtClean="0">
              <a:cs typeface="Times New Roman" pitchFamily="18" charset="0"/>
            </a:endParaRPr>
          </a:p>
          <a:p>
            <a:endParaRPr lang="en-US" sz="2200" dirty="0" smtClean="0">
              <a:cs typeface="Times New Roman" pitchFamily="18" charset="0"/>
            </a:endParaRPr>
          </a:p>
          <a:p>
            <a:endParaRPr lang="en-US" sz="2200" dirty="0">
              <a:cs typeface="Times New Roman" pitchFamily="18" charset="0"/>
            </a:endParaRPr>
          </a:p>
          <a:p>
            <a:endParaRPr lang="en-US" sz="2200" dirty="0">
              <a:cs typeface="Times New Roman" pitchFamily="18" charset="0"/>
            </a:endParaRPr>
          </a:p>
          <a:p>
            <a:endParaRPr lang="en-US" sz="2200" b="1" u="sng" dirty="0">
              <a:cs typeface="Times New Roman" pitchFamily="18" charset="0"/>
            </a:endParaRPr>
          </a:p>
        </p:txBody>
      </p:sp>
    </p:spTree>
    <p:extLst>
      <p:ext uri="{BB962C8B-B14F-4D97-AF65-F5344CB8AC3E}">
        <p14:creationId xmlns:p14="http://schemas.microsoft.com/office/powerpoint/2010/main" val="2369299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0">
                                            <p:txEl>
                                              <p:pRg st="3" end="3"/>
                                            </p:txEl>
                                          </p:spTgt>
                                        </p:tgtEl>
                                        <p:attrNameLst>
                                          <p:attrName>style.visibility</p:attrName>
                                        </p:attrNameLst>
                                      </p:cBhvr>
                                      <p:to>
                                        <p:strVal val="visible"/>
                                      </p:to>
                                    </p:set>
                                    <p:animEffect transition="in" filter="blinds(horizontal)">
                                      <p:cBhvr>
                                        <p:cTn id="7" dur="500"/>
                                        <p:tgtEl>
                                          <p:spTgt spid="2765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0">
                                            <p:txEl>
                                              <p:pRg st="4" end="4"/>
                                            </p:txEl>
                                          </p:spTgt>
                                        </p:tgtEl>
                                        <p:attrNameLst>
                                          <p:attrName>style.visibility</p:attrName>
                                        </p:attrNameLst>
                                      </p:cBhvr>
                                      <p:to>
                                        <p:strVal val="visible"/>
                                      </p:to>
                                    </p:set>
                                    <p:animEffect transition="in" filter="blinds(horizontal)">
                                      <p:cBhvr>
                                        <p:cTn id="12" dur="500"/>
                                        <p:tgtEl>
                                          <p:spTgt spid="276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868593"/>
            <a:ext cx="8820472" cy="2800767"/>
          </a:xfrm>
          <a:prstGeom prst="rect">
            <a:avLst/>
          </a:prstGeom>
        </p:spPr>
        <p:txBody>
          <a:bodyPr wrap="square">
            <a:spAutoFit/>
          </a:bodyPr>
          <a:lstStyle/>
          <a:p>
            <a:pPr>
              <a:buFontTx/>
              <a:buChar char="-"/>
            </a:pPr>
            <a:r>
              <a:rPr lang="en-GB" sz="2200" dirty="0" smtClean="0"/>
              <a:t>Overtraining syndrome frequently occurs in athletes who are training for competition or a specific event and train </a:t>
            </a:r>
            <a:r>
              <a:rPr lang="en-GB" sz="2200" i="1" u="sng" dirty="0" smtClean="0"/>
              <a:t>beyond</a:t>
            </a:r>
            <a:r>
              <a:rPr lang="en-GB" sz="2200" dirty="0" smtClean="0"/>
              <a:t> the body's ability to recover.</a:t>
            </a:r>
          </a:p>
          <a:p>
            <a:endParaRPr lang="en-GB" sz="2200" dirty="0" smtClean="0"/>
          </a:p>
          <a:p>
            <a:r>
              <a:rPr lang="en-US" sz="2200" dirty="0" smtClean="0">
                <a:cs typeface="Times New Roman" pitchFamily="18" charset="0"/>
              </a:rPr>
              <a:t>-The "overtraining syndrome" is the collection of emotional, behavioral, and physical symptoms due to overtraining that has persisted for weeks to months</a:t>
            </a:r>
            <a:r>
              <a:rPr lang="en-US" sz="2200" b="1" dirty="0" smtClean="0">
                <a:cs typeface="Times New Roman" pitchFamily="18" charset="0"/>
              </a:rPr>
              <a:t> </a:t>
            </a:r>
          </a:p>
          <a:p>
            <a:endParaRPr lang="en-GB" sz="2200" dirty="0"/>
          </a:p>
        </p:txBody>
      </p:sp>
      <p:sp>
        <p:nvSpPr>
          <p:cNvPr id="7" name="Title 1"/>
          <p:cNvSpPr txBox="1">
            <a:spLocks/>
          </p:cNvSpPr>
          <p:nvPr/>
        </p:nvSpPr>
        <p:spPr>
          <a:xfrm>
            <a:off x="1547664" y="404664"/>
            <a:ext cx="5904656" cy="892696"/>
          </a:xfrm>
          <a:prstGeom prst="rect">
            <a:avLst/>
          </a:prstGeom>
          <a:ln w="28575">
            <a:solidFill>
              <a:srgbClr val="FF0000"/>
            </a:solidFill>
          </a:ln>
          <a:extLst/>
        </p:spPr>
        <p:txBody>
          <a:bodyPr vert="horz" lIns="0" tIns="0" rIns="18288" bIns="0" rtlCol="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strike="noStrike" kern="1200" cap="none" spc="0" normalizeH="0" baseline="0" noProof="0" dirty="0" smtClean="0">
                <a:ln>
                  <a:noFill/>
                </a:ln>
                <a:solidFill>
                  <a:srgbClr val="FF0000"/>
                </a:solidFill>
                <a:uLnTx/>
                <a:uFillTx/>
                <a:latin typeface="Algerian" pitchFamily="82" charset="0"/>
                <a:ea typeface="+mj-ea"/>
                <a:cs typeface="+mj-cs"/>
              </a:rPr>
              <a:t>The Overtraining Syndrome</a:t>
            </a:r>
            <a:endParaRPr kumimoji="0" lang="en-US" sz="5000" b="1" i="0" strike="noStrike" kern="1200" cap="none" spc="0" normalizeH="0" baseline="0" noProof="0" dirty="0">
              <a:ln>
                <a:noFill/>
              </a:ln>
              <a:solidFill>
                <a:srgbClr val="FF0000"/>
              </a:solidFill>
              <a:uLnTx/>
              <a:uFillTx/>
              <a:latin typeface="Algerian" pitchFamily="82" charset="0"/>
              <a:ea typeface="+mj-ea"/>
              <a:cs typeface="+mj-cs"/>
            </a:endParaRPr>
          </a:p>
        </p:txBody>
      </p:sp>
      <p:pic>
        <p:nvPicPr>
          <p:cNvPr id="5" name="Picture 4" descr="Huffing.gif"/>
          <p:cNvPicPr>
            <a:picLocks noChangeAspect="1"/>
          </p:cNvPicPr>
          <p:nvPr/>
        </p:nvPicPr>
        <p:blipFill>
          <a:blip r:embed="rId2" cstate="print"/>
          <a:stretch>
            <a:fillRect/>
          </a:stretch>
        </p:blipFill>
        <p:spPr>
          <a:xfrm>
            <a:off x="3851920" y="1697360"/>
            <a:ext cx="1728192" cy="1803648"/>
          </a:xfrm>
          <a:prstGeom prst="rect">
            <a:avLst/>
          </a:prstGeom>
        </p:spPr>
      </p:pic>
      <p:pic>
        <p:nvPicPr>
          <p:cNvPr id="8" name="Picture 7" descr="Jumping_jacks.gif"/>
          <p:cNvPicPr>
            <a:picLocks noChangeAspect="1"/>
          </p:cNvPicPr>
          <p:nvPr/>
        </p:nvPicPr>
        <p:blipFill>
          <a:blip r:embed="rId3" cstate="print"/>
          <a:stretch>
            <a:fillRect/>
          </a:stretch>
        </p:blipFill>
        <p:spPr>
          <a:xfrm>
            <a:off x="6156176" y="1628800"/>
            <a:ext cx="1728192" cy="1944216"/>
          </a:xfrm>
          <a:prstGeom prst="rect">
            <a:avLst/>
          </a:prstGeom>
        </p:spPr>
      </p:pic>
      <p:pic>
        <p:nvPicPr>
          <p:cNvPr id="9" name="Picture 8" descr="Sit_ups.gif"/>
          <p:cNvPicPr>
            <a:picLocks noChangeAspect="1"/>
          </p:cNvPicPr>
          <p:nvPr/>
        </p:nvPicPr>
        <p:blipFill>
          <a:blip r:embed="rId4" cstate="print"/>
          <a:stretch>
            <a:fillRect/>
          </a:stretch>
        </p:blipFill>
        <p:spPr>
          <a:xfrm>
            <a:off x="1331640" y="1628800"/>
            <a:ext cx="1872208" cy="201622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568952" cy="4124206"/>
          </a:xfrm>
          <a:prstGeom prst="rect">
            <a:avLst/>
          </a:prstGeom>
        </p:spPr>
        <p:txBody>
          <a:bodyPr wrap="square">
            <a:spAutoFit/>
          </a:bodyPr>
          <a:lstStyle/>
          <a:p>
            <a:pPr>
              <a:buFont typeface="Wingdings" pitchFamily="2" charset="2"/>
              <a:buChar char="Ø"/>
            </a:pPr>
            <a:r>
              <a:rPr lang="en-GB" sz="2000" b="1" dirty="0" smtClean="0">
                <a:solidFill>
                  <a:srgbClr val="FF0000"/>
                </a:solidFill>
              </a:rPr>
              <a:t> Common Signs and Symptoms of Overtraining Syndrome:</a:t>
            </a:r>
          </a:p>
          <a:p>
            <a:pPr marL="269875">
              <a:buFont typeface="Wingdings" pitchFamily="2" charset="2"/>
              <a:buChar char="v"/>
            </a:pPr>
            <a:r>
              <a:rPr lang="en-GB" sz="2000" dirty="0" err="1" smtClean="0"/>
              <a:t>Tireness</a:t>
            </a:r>
            <a:r>
              <a:rPr lang="en-GB" sz="2000" dirty="0" smtClean="0"/>
              <a:t>, lack of energy</a:t>
            </a:r>
          </a:p>
          <a:p>
            <a:pPr marL="269875">
              <a:buFont typeface="Wingdings" pitchFamily="2" charset="2"/>
              <a:buChar char="v"/>
            </a:pPr>
            <a:r>
              <a:rPr lang="en-GB" sz="2000" dirty="0" smtClean="0"/>
              <a:t>Mild leg soreness, general aches and pains</a:t>
            </a:r>
          </a:p>
          <a:p>
            <a:pPr marL="269875">
              <a:buFont typeface="Wingdings" pitchFamily="2" charset="2"/>
              <a:buChar char="v"/>
            </a:pPr>
            <a:r>
              <a:rPr lang="en-GB" sz="2000" dirty="0" smtClean="0"/>
              <a:t>Pain in muscles and joints</a:t>
            </a:r>
          </a:p>
          <a:p>
            <a:pPr marL="269875">
              <a:buFont typeface="Wingdings" pitchFamily="2" charset="2"/>
              <a:buChar char="v"/>
            </a:pPr>
            <a:r>
              <a:rPr lang="en-GB" sz="2000" dirty="0" smtClean="0"/>
              <a:t>Sudden drop in performance and increase incidence to injuries.</a:t>
            </a:r>
          </a:p>
          <a:p>
            <a:pPr marL="269875">
              <a:buFont typeface="Wingdings" pitchFamily="2" charset="2"/>
              <a:buChar char="v"/>
            </a:pPr>
            <a:r>
              <a:rPr lang="en-GB" sz="2000" dirty="0" smtClean="0"/>
              <a:t>Insomnia</a:t>
            </a:r>
          </a:p>
          <a:p>
            <a:pPr marL="269875">
              <a:buFont typeface="Wingdings" pitchFamily="2" charset="2"/>
              <a:buChar char="v"/>
            </a:pPr>
            <a:r>
              <a:rPr lang="en-US" sz="2000" dirty="0" smtClean="0">
                <a:cs typeface="Times New Roman" pitchFamily="18" charset="0"/>
              </a:rPr>
              <a:t>The normal fine balance in the interaction between the autonomic nervous </a:t>
            </a:r>
            <a:r>
              <a:rPr lang="en-GB" sz="2000" dirty="0" smtClean="0">
                <a:cs typeface="Times New Roman" pitchFamily="18" charset="0"/>
              </a:rPr>
              <a:t> </a:t>
            </a:r>
            <a:r>
              <a:rPr lang="en-US" sz="2000" dirty="0" smtClean="0">
                <a:cs typeface="Times New Roman" pitchFamily="18" charset="0"/>
              </a:rPr>
              <a:t>system and the hormonal system is disturbed.</a:t>
            </a:r>
            <a:endParaRPr lang="en-GB" sz="2000" dirty="0" smtClean="0"/>
          </a:p>
          <a:p>
            <a:pPr marL="269875">
              <a:buFont typeface="Wingdings" pitchFamily="2" charset="2"/>
              <a:buChar char="v"/>
            </a:pPr>
            <a:r>
              <a:rPr lang="en-GB" sz="2000" dirty="0" smtClean="0"/>
              <a:t>Decreased immunity (increased number of colds, and sore throats)</a:t>
            </a:r>
          </a:p>
          <a:p>
            <a:pPr marL="269875">
              <a:buFont typeface="Wingdings" pitchFamily="2" charset="2"/>
              <a:buChar char="v"/>
            </a:pPr>
            <a:r>
              <a:rPr lang="en-GB" sz="2000" dirty="0" smtClean="0"/>
              <a:t>Decrease in training capacity / intensity</a:t>
            </a:r>
          </a:p>
          <a:p>
            <a:pPr marL="269875">
              <a:buFont typeface="Wingdings" pitchFamily="2" charset="2"/>
              <a:buChar char="v"/>
            </a:pPr>
            <a:r>
              <a:rPr lang="en-GB" sz="2000" dirty="0" smtClean="0"/>
              <a:t>Moodiness, depression and irritability</a:t>
            </a:r>
          </a:p>
          <a:p>
            <a:pPr marL="269875">
              <a:buFont typeface="Wingdings" pitchFamily="2" charset="2"/>
              <a:buChar char="v"/>
            </a:pPr>
            <a:r>
              <a:rPr lang="en-GB" sz="2000" dirty="0" smtClean="0"/>
              <a:t>Loss of enthusiasm for the sport</a:t>
            </a:r>
          </a:p>
          <a:p>
            <a:pPr marL="269875">
              <a:buFont typeface="Wingdings" pitchFamily="2" charset="2"/>
              <a:buChar char="v"/>
            </a:pPr>
            <a:r>
              <a:rPr lang="en-GB" sz="2000" dirty="0" smtClean="0"/>
              <a:t>Decreased appetite and </a:t>
            </a:r>
            <a:r>
              <a:rPr lang="en-US" sz="2000" dirty="0" smtClean="0">
                <a:cs typeface="Times New Roman" pitchFamily="18" charset="0"/>
              </a:rPr>
              <a:t>weight loss</a:t>
            </a:r>
            <a:endParaRPr lang="en-GB" sz="2000" dirty="0" smtClean="0"/>
          </a:p>
        </p:txBody>
      </p:sp>
      <p:sp>
        <p:nvSpPr>
          <p:cNvPr id="3" name="Rectangle 2"/>
          <p:cNvSpPr/>
          <p:nvPr/>
        </p:nvSpPr>
        <p:spPr>
          <a:xfrm>
            <a:off x="144016" y="4718754"/>
            <a:ext cx="8820472" cy="1446550"/>
          </a:xfrm>
          <a:prstGeom prst="rect">
            <a:avLst/>
          </a:prstGeom>
        </p:spPr>
        <p:txBody>
          <a:bodyPr wrap="square">
            <a:spAutoFit/>
          </a:bodyPr>
          <a:lstStyle/>
          <a:p>
            <a:r>
              <a:rPr lang="en-US" sz="2200" b="1" u="sng" dirty="0" smtClean="0">
                <a:cs typeface="Times New Roman" pitchFamily="18" charset="0"/>
              </a:rPr>
              <a:t>The treatment for the overtraining syndrome is</a:t>
            </a:r>
            <a:endParaRPr lang="en-US" sz="2200" b="1" u="sng" dirty="0" smtClean="0">
              <a:solidFill>
                <a:srgbClr val="FF0000"/>
              </a:solidFill>
              <a:cs typeface="Times New Roman" pitchFamily="18" charset="0"/>
            </a:endParaRPr>
          </a:p>
          <a:p>
            <a:r>
              <a:rPr lang="en-US" sz="2200" dirty="0" smtClean="0">
                <a:cs typeface="Times New Roman" pitchFamily="18" charset="0"/>
              </a:rPr>
              <a:t>1- REST: The longer the overtraining has occurred, the more rest required</a:t>
            </a:r>
          </a:p>
          <a:p>
            <a:r>
              <a:rPr lang="en-US" sz="2200" dirty="0" smtClean="0">
                <a:cs typeface="Times New Roman" pitchFamily="18" charset="0"/>
              </a:rPr>
              <a:t>2-Avoiding monotonous training and maintaining adequate nutrition are other recommendations for prevention.</a:t>
            </a:r>
            <a:endParaRPr lang="en-GB"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539552" y="692696"/>
            <a:ext cx="6218049" cy="846386"/>
          </a:xfrm>
          <a:prstGeom prst="rect">
            <a:avLst/>
          </a:prstGeom>
          <a:noFill/>
        </p:spPr>
        <p:txBody>
          <a:bodyPr vert="horz" wrap="none" lIns="0" tIns="0" rIns="0" bIns="0" rtlCol="0">
            <a:spAutoFit/>
          </a:bodyPr>
          <a:lstStyle/>
          <a:p>
            <a:pPr>
              <a:lnSpc>
                <a:spcPts val="3335"/>
              </a:lnSpc>
            </a:pPr>
            <a:r>
              <a:rPr lang="en-CA" sz="2906" dirty="0" smtClean="0">
                <a:solidFill>
                  <a:srgbClr val="000000"/>
                </a:solidFill>
                <a:latin typeface="Verdana"/>
                <a:cs typeface="Verdana"/>
              </a:rPr>
              <a:t>There are </a:t>
            </a:r>
            <a:r>
              <a:rPr lang="en-CA" sz="2906" b="1" u="sng" dirty="0" smtClean="0">
                <a:solidFill>
                  <a:srgbClr val="FF0000"/>
                </a:solidFill>
                <a:latin typeface="Verdana"/>
                <a:cs typeface="Verdana"/>
              </a:rPr>
              <a:t>3</a:t>
            </a:r>
            <a:r>
              <a:rPr lang="en-CA" sz="2906" b="1" dirty="0" smtClean="0">
                <a:solidFill>
                  <a:srgbClr val="FF0000"/>
                </a:solidFill>
                <a:latin typeface="Verdana"/>
                <a:cs typeface="Verdana"/>
              </a:rPr>
              <a:t> metabolic systems</a:t>
            </a:r>
          </a:p>
          <a:p>
            <a:pPr>
              <a:lnSpc>
                <a:spcPts val="3335"/>
              </a:lnSpc>
            </a:pPr>
            <a:endParaRPr lang="en-CA" sz="2906" dirty="0">
              <a:solidFill>
                <a:srgbClr val="000000"/>
              </a:solidFill>
            </a:endParaRPr>
          </a:p>
        </p:txBody>
      </p:sp>
      <p:sp>
        <p:nvSpPr>
          <p:cNvPr id="3" name="TextBox 3"/>
          <p:cNvSpPr txBox="1"/>
          <p:nvPr/>
        </p:nvSpPr>
        <p:spPr>
          <a:xfrm>
            <a:off x="539552" y="1137196"/>
            <a:ext cx="8140700" cy="546100"/>
          </a:xfrm>
          <a:prstGeom prst="rect">
            <a:avLst/>
          </a:prstGeom>
          <a:noFill/>
        </p:spPr>
        <p:txBody>
          <a:bodyPr vert="horz" wrap="none" lIns="0" tIns="0" rIns="0" bIns="0" rtlCol="0">
            <a:spAutoFit/>
          </a:bodyPr>
          <a:lstStyle/>
          <a:p>
            <a:pPr>
              <a:lnSpc>
                <a:spcPts val="3335"/>
              </a:lnSpc>
            </a:pPr>
            <a:r>
              <a:rPr lang="en-CA" sz="2904" dirty="0" smtClean="0">
                <a:solidFill>
                  <a:srgbClr val="000000"/>
                </a:solidFill>
                <a:latin typeface="Verdana"/>
                <a:cs typeface="Verdana"/>
              </a:rPr>
              <a:t>exceedingly important in</a:t>
            </a:r>
          </a:p>
          <a:p>
            <a:pPr>
              <a:lnSpc>
                <a:spcPts val="3335"/>
              </a:lnSpc>
            </a:pPr>
            <a:endParaRPr lang="en-CA" sz="2904" dirty="0">
              <a:solidFill>
                <a:srgbClr val="000000"/>
              </a:solidFill>
            </a:endParaRPr>
          </a:p>
        </p:txBody>
      </p:sp>
      <p:sp>
        <p:nvSpPr>
          <p:cNvPr id="4" name="TextBox 4"/>
          <p:cNvSpPr txBox="1"/>
          <p:nvPr/>
        </p:nvSpPr>
        <p:spPr>
          <a:xfrm>
            <a:off x="539552" y="1581696"/>
            <a:ext cx="8140700" cy="546100"/>
          </a:xfrm>
          <a:prstGeom prst="rect">
            <a:avLst/>
          </a:prstGeom>
          <a:noFill/>
        </p:spPr>
        <p:txBody>
          <a:bodyPr vert="horz" wrap="none" lIns="0" tIns="0" rIns="0" bIns="0" rtlCol="0">
            <a:spAutoFit/>
          </a:bodyPr>
          <a:lstStyle/>
          <a:p>
            <a:pPr>
              <a:lnSpc>
                <a:spcPts val="3335"/>
              </a:lnSpc>
            </a:pPr>
            <a:r>
              <a:rPr lang="en-CA" sz="2904" dirty="0" smtClean="0">
                <a:solidFill>
                  <a:srgbClr val="000000"/>
                </a:solidFill>
                <a:latin typeface="Verdana"/>
                <a:cs typeface="Verdana"/>
              </a:rPr>
              <a:t>understanding the limits of physical</a:t>
            </a:r>
          </a:p>
          <a:p>
            <a:pPr>
              <a:lnSpc>
                <a:spcPts val="3335"/>
              </a:lnSpc>
            </a:pPr>
            <a:endParaRPr lang="en-CA" sz="2904" dirty="0">
              <a:solidFill>
                <a:srgbClr val="000000"/>
              </a:solidFill>
            </a:endParaRPr>
          </a:p>
        </p:txBody>
      </p:sp>
      <p:sp>
        <p:nvSpPr>
          <p:cNvPr id="5" name="TextBox 5"/>
          <p:cNvSpPr txBox="1"/>
          <p:nvPr/>
        </p:nvSpPr>
        <p:spPr>
          <a:xfrm>
            <a:off x="539552" y="2026196"/>
            <a:ext cx="8140700" cy="546100"/>
          </a:xfrm>
          <a:prstGeom prst="rect">
            <a:avLst/>
          </a:prstGeom>
          <a:noFill/>
        </p:spPr>
        <p:txBody>
          <a:bodyPr vert="horz" wrap="none" lIns="0" tIns="0" rIns="0" bIns="0" rtlCol="0">
            <a:spAutoFit/>
          </a:bodyPr>
          <a:lstStyle/>
          <a:p>
            <a:pPr>
              <a:lnSpc>
                <a:spcPts val="3335"/>
              </a:lnSpc>
            </a:pPr>
            <a:r>
              <a:rPr lang="en-CA" sz="2906" dirty="0" smtClean="0">
                <a:solidFill>
                  <a:srgbClr val="000000"/>
                </a:solidFill>
                <a:latin typeface="Verdana"/>
                <a:cs typeface="Verdana"/>
              </a:rPr>
              <a:t>activity.</a:t>
            </a:r>
          </a:p>
          <a:p>
            <a:pPr>
              <a:lnSpc>
                <a:spcPts val="3335"/>
              </a:lnSpc>
            </a:pPr>
            <a:endParaRPr lang="en-CA" sz="2906" dirty="0">
              <a:solidFill>
                <a:srgbClr val="000000"/>
              </a:solidFill>
            </a:endParaRPr>
          </a:p>
        </p:txBody>
      </p:sp>
      <p:sp>
        <p:nvSpPr>
          <p:cNvPr id="7" name="TextBox 7"/>
          <p:cNvSpPr txBox="1"/>
          <p:nvPr/>
        </p:nvSpPr>
        <p:spPr>
          <a:xfrm>
            <a:off x="539552" y="2991396"/>
            <a:ext cx="8218597" cy="2111155"/>
          </a:xfrm>
          <a:prstGeom prst="rect">
            <a:avLst/>
          </a:prstGeom>
          <a:noFill/>
        </p:spPr>
        <p:txBody>
          <a:bodyPr vert="horz" wrap="none" lIns="0" tIns="0" rIns="0" bIns="0" rtlCol="0">
            <a:spAutoFit/>
          </a:bodyPr>
          <a:lstStyle/>
          <a:p>
            <a:pPr>
              <a:lnSpc>
                <a:spcPts val="4150"/>
              </a:lnSpc>
            </a:pPr>
            <a:r>
              <a:rPr lang="en-CA" sz="2700" b="1" dirty="0" smtClean="0">
                <a:solidFill>
                  <a:srgbClr val="000000"/>
                </a:solidFill>
                <a:latin typeface="Verdana Bold"/>
                <a:cs typeface="Verdana Bold"/>
              </a:rPr>
              <a:t>1- </a:t>
            </a:r>
            <a:r>
              <a:rPr lang="en-CA" sz="2700" b="1" dirty="0" err="1" smtClean="0">
                <a:solidFill>
                  <a:srgbClr val="000000"/>
                </a:solidFill>
                <a:latin typeface="Verdana Bold"/>
                <a:cs typeface="Verdana Bold"/>
              </a:rPr>
              <a:t>Phosphocreatine-creatine</a:t>
            </a:r>
            <a:r>
              <a:rPr lang="en-CA" sz="2700" b="1" dirty="0" smtClean="0">
                <a:solidFill>
                  <a:srgbClr val="000000"/>
                </a:solidFill>
                <a:latin typeface="Verdana Bold"/>
                <a:cs typeface="Verdana Bold"/>
              </a:rPr>
              <a:t> system (</a:t>
            </a:r>
            <a:r>
              <a:rPr lang="en-CA" sz="2700" b="1" dirty="0" err="1" smtClean="0">
                <a:solidFill>
                  <a:srgbClr val="000000"/>
                </a:solidFill>
                <a:latin typeface="Verdana Bold"/>
                <a:cs typeface="Verdana Bold"/>
              </a:rPr>
              <a:t>PCr</a:t>
            </a:r>
            <a:r>
              <a:rPr lang="en-CA" sz="2700" b="1" dirty="0" smtClean="0">
                <a:solidFill>
                  <a:srgbClr val="000000"/>
                </a:solidFill>
                <a:latin typeface="Verdana Bold"/>
                <a:cs typeface="Verdana Bold"/>
              </a:rPr>
              <a:t>)</a:t>
            </a:r>
            <a:r>
              <a:rPr lang="en-CA" sz="2700" dirty="0" smtClean="0">
                <a:solidFill>
                  <a:srgbClr val="000000"/>
                </a:solidFill>
                <a:latin typeface="Times New Roman"/>
              </a:rPr>
              <a:t/>
            </a:r>
            <a:br>
              <a:rPr lang="en-CA" sz="2700" dirty="0" smtClean="0">
                <a:solidFill>
                  <a:srgbClr val="000000"/>
                </a:solidFill>
                <a:latin typeface="Times New Roman"/>
              </a:rPr>
            </a:br>
            <a:r>
              <a:rPr lang="en-CA" sz="2700" b="1" dirty="0" smtClean="0">
                <a:solidFill>
                  <a:srgbClr val="000000"/>
                </a:solidFill>
                <a:latin typeface="Verdana Bold"/>
                <a:cs typeface="Verdana Bold"/>
              </a:rPr>
              <a:t>2- Glycogen-lactic acid system</a:t>
            </a:r>
            <a:r>
              <a:rPr lang="en-CA" sz="2700" dirty="0" smtClean="0">
                <a:solidFill>
                  <a:srgbClr val="000000"/>
                </a:solidFill>
                <a:latin typeface="Times New Roman"/>
              </a:rPr>
              <a:t/>
            </a:r>
            <a:br>
              <a:rPr lang="en-CA" sz="2700" dirty="0" smtClean="0">
                <a:solidFill>
                  <a:srgbClr val="000000"/>
                </a:solidFill>
                <a:latin typeface="Times New Roman"/>
              </a:rPr>
            </a:br>
            <a:r>
              <a:rPr lang="en-CA" sz="2700" b="1" dirty="0" smtClean="0">
                <a:solidFill>
                  <a:srgbClr val="000000"/>
                </a:solidFill>
                <a:latin typeface="Verdana Bold"/>
                <a:cs typeface="Verdana Bold"/>
              </a:rPr>
              <a:t>3- Aerobic system</a:t>
            </a:r>
          </a:p>
          <a:p>
            <a:pPr>
              <a:lnSpc>
                <a:spcPts val="4150"/>
              </a:lnSpc>
            </a:pPr>
            <a:endParaRPr lang="en-CA" sz="27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827584" y="476672"/>
            <a:ext cx="6148350" cy="840038"/>
          </a:xfrm>
          <a:prstGeom prst="rect">
            <a:avLst/>
          </a:prstGeom>
          <a:noFill/>
        </p:spPr>
        <p:txBody>
          <a:bodyPr vert="horz" wrap="none" lIns="0" tIns="0" rIns="0" bIns="0" rtlCol="0">
            <a:spAutoFit/>
          </a:bodyPr>
          <a:lstStyle/>
          <a:p>
            <a:pPr>
              <a:lnSpc>
                <a:spcPts val="3220"/>
              </a:lnSpc>
            </a:pPr>
            <a:r>
              <a:rPr lang="en-CA" sz="3600" b="1" dirty="0" smtClean="0">
                <a:solidFill>
                  <a:srgbClr val="3333CC"/>
                </a:solidFill>
                <a:cs typeface="Times New Roman Bold"/>
              </a:rPr>
              <a:t>1-Adenosine </a:t>
            </a:r>
            <a:r>
              <a:rPr lang="en-CA" sz="3600" b="1" dirty="0" err="1" smtClean="0">
                <a:solidFill>
                  <a:srgbClr val="3333CC"/>
                </a:solidFill>
                <a:cs typeface="Times New Roman Bold"/>
              </a:rPr>
              <a:t>Triphosphate</a:t>
            </a:r>
            <a:r>
              <a:rPr lang="en-CA" sz="3600" b="1" dirty="0" smtClean="0">
                <a:solidFill>
                  <a:srgbClr val="3333CC"/>
                </a:solidFill>
                <a:cs typeface="Times New Roman Bold"/>
              </a:rPr>
              <a:t> (ATP)</a:t>
            </a:r>
          </a:p>
          <a:p>
            <a:pPr>
              <a:lnSpc>
                <a:spcPts val="3220"/>
              </a:lnSpc>
            </a:pPr>
            <a:endParaRPr lang="en-CA" sz="3600" dirty="0">
              <a:solidFill>
                <a:srgbClr val="000000"/>
              </a:solidFill>
            </a:endParaRPr>
          </a:p>
        </p:txBody>
      </p:sp>
      <p:sp>
        <p:nvSpPr>
          <p:cNvPr id="3" name="TextBox 3"/>
          <p:cNvSpPr txBox="1"/>
          <p:nvPr/>
        </p:nvSpPr>
        <p:spPr>
          <a:xfrm>
            <a:off x="2123728" y="1268760"/>
            <a:ext cx="3953892" cy="641201"/>
          </a:xfrm>
          <a:prstGeom prst="rect">
            <a:avLst/>
          </a:prstGeom>
          <a:noFill/>
        </p:spPr>
        <p:txBody>
          <a:bodyPr vert="horz" wrap="square" lIns="0" tIns="0" rIns="0" bIns="0" rtlCol="0">
            <a:spAutoFit/>
          </a:bodyPr>
          <a:lstStyle/>
          <a:p>
            <a:pPr algn="ctr">
              <a:lnSpc>
                <a:spcPts val="2470"/>
              </a:lnSpc>
            </a:pPr>
            <a:r>
              <a:rPr lang="en-CA" sz="2500" b="1" dirty="0" smtClean="0">
                <a:solidFill>
                  <a:srgbClr val="7030A0"/>
                </a:solidFill>
                <a:cs typeface="Times New Roman Bold"/>
              </a:rPr>
              <a:t>Adenosine-PO3 ˜ PO3 ˜ PO3</a:t>
            </a:r>
          </a:p>
          <a:p>
            <a:pPr algn="ctr">
              <a:lnSpc>
                <a:spcPts val="2470"/>
              </a:lnSpc>
            </a:pPr>
            <a:endParaRPr lang="en-CA" sz="2500" dirty="0">
              <a:solidFill>
                <a:srgbClr val="7030A0"/>
              </a:solidFill>
            </a:endParaRPr>
          </a:p>
        </p:txBody>
      </p:sp>
      <p:sp>
        <p:nvSpPr>
          <p:cNvPr id="4" name="TextBox 4"/>
          <p:cNvSpPr txBox="1"/>
          <p:nvPr/>
        </p:nvSpPr>
        <p:spPr>
          <a:xfrm>
            <a:off x="467544" y="2348880"/>
            <a:ext cx="8208911" cy="1290225"/>
          </a:xfrm>
          <a:prstGeom prst="rect">
            <a:avLst/>
          </a:prstGeom>
          <a:noFill/>
        </p:spPr>
        <p:txBody>
          <a:bodyPr vert="horz" wrap="square" lIns="0" tIns="0" rIns="0" bIns="0" rtlCol="0">
            <a:spAutoFit/>
          </a:bodyPr>
          <a:lstStyle/>
          <a:p>
            <a:pPr>
              <a:lnSpc>
                <a:spcPts val="2500"/>
              </a:lnSpc>
            </a:pPr>
            <a:r>
              <a:rPr lang="en-CA" sz="2600" b="1" dirty="0" smtClean="0">
                <a:solidFill>
                  <a:srgbClr val="000000"/>
                </a:solidFill>
                <a:cs typeface="Times New Roman Bold"/>
              </a:rPr>
              <a:t>-Each one of the last 2 high energy  phosphate bonds store </a:t>
            </a:r>
            <a:r>
              <a:rPr lang="en-CA" sz="2600" b="1" dirty="0" smtClean="0">
                <a:solidFill>
                  <a:srgbClr val="FF0000"/>
                </a:solidFill>
                <a:cs typeface="Times New Roman Bold"/>
              </a:rPr>
              <a:t>7300</a:t>
            </a:r>
            <a:r>
              <a:rPr lang="en-CA" sz="2600" dirty="0" smtClean="0">
                <a:solidFill>
                  <a:srgbClr val="000000"/>
                </a:solidFill>
              </a:rPr>
              <a:t> </a:t>
            </a:r>
            <a:r>
              <a:rPr lang="en-CA" sz="2600" b="1" dirty="0" smtClean="0">
                <a:solidFill>
                  <a:srgbClr val="000000"/>
                </a:solidFill>
                <a:cs typeface="Times New Roman Bold"/>
              </a:rPr>
              <a:t>calories , used to energize the muscle contractile  process.</a:t>
            </a:r>
          </a:p>
          <a:p>
            <a:pPr>
              <a:lnSpc>
                <a:spcPts val="2500"/>
              </a:lnSpc>
            </a:pPr>
            <a:endParaRPr lang="en-CA" sz="2600" dirty="0">
              <a:solidFill>
                <a:srgbClr val="000000"/>
              </a:solidFill>
            </a:endParaRPr>
          </a:p>
        </p:txBody>
      </p:sp>
      <p:sp>
        <p:nvSpPr>
          <p:cNvPr id="5" name="TextBox 5"/>
          <p:cNvSpPr txBox="1"/>
          <p:nvPr/>
        </p:nvSpPr>
        <p:spPr>
          <a:xfrm>
            <a:off x="467544" y="3573016"/>
            <a:ext cx="8424936" cy="962892"/>
          </a:xfrm>
          <a:prstGeom prst="rect">
            <a:avLst/>
          </a:prstGeom>
          <a:noFill/>
        </p:spPr>
        <p:txBody>
          <a:bodyPr vert="horz" wrap="square" lIns="0" tIns="0" rIns="0" bIns="0" rtlCol="0">
            <a:spAutoFit/>
          </a:bodyPr>
          <a:lstStyle/>
          <a:p>
            <a:pPr>
              <a:lnSpc>
                <a:spcPts val="2500"/>
              </a:lnSpc>
            </a:pPr>
            <a:r>
              <a:rPr lang="en-CA" sz="2600" b="1" dirty="0" smtClean="0">
                <a:solidFill>
                  <a:srgbClr val="000000"/>
                </a:solidFill>
                <a:cs typeface="Times New Roman Bold"/>
              </a:rPr>
              <a:t>-Removal of one bond converts ATP to ADP then removal of one more</a:t>
            </a:r>
            <a:r>
              <a:rPr lang="en-CA" sz="2600" dirty="0" smtClean="0">
                <a:solidFill>
                  <a:srgbClr val="000000"/>
                </a:solidFill>
              </a:rPr>
              <a:t> </a:t>
            </a:r>
            <a:r>
              <a:rPr lang="en-CA" sz="2600" b="1" dirty="0" smtClean="0">
                <a:solidFill>
                  <a:srgbClr val="000000"/>
                </a:solidFill>
                <a:cs typeface="Times New Roman Bold"/>
              </a:rPr>
              <a:t>forms AMP</a:t>
            </a:r>
          </a:p>
          <a:p>
            <a:pPr>
              <a:lnSpc>
                <a:spcPts val="2500"/>
              </a:lnSpc>
            </a:pPr>
            <a:endParaRPr lang="en-CA" sz="2600" dirty="0">
              <a:solidFill>
                <a:srgbClr val="000000"/>
              </a:solidFill>
            </a:endParaRPr>
          </a:p>
        </p:txBody>
      </p:sp>
      <p:sp>
        <p:nvSpPr>
          <p:cNvPr id="9" name="Rectangle 8"/>
          <p:cNvSpPr/>
          <p:nvPr/>
        </p:nvSpPr>
        <p:spPr>
          <a:xfrm>
            <a:off x="467544" y="5013176"/>
            <a:ext cx="8208912" cy="892552"/>
          </a:xfrm>
          <a:prstGeom prst="rect">
            <a:avLst/>
          </a:prstGeom>
        </p:spPr>
        <p:txBody>
          <a:bodyPr wrap="square">
            <a:spAutoFit/>
          </a:bodyPr>
          <a:lstStyle/>
          <a:p>
            <a:r>
              <a:rPr lang="en-US" sz="2600" b="1" dirty="0" smtClean="0">
                <a:solidFill>
                  <a:srgbClr val="0070C0"/>
                </a:solidFill>
              </a:rPr>
              <a:t>All ATP in muscle is sufficient for how long period of muscle power?</a:t>
            </a:r>
            <a:endParaRPr lang="en-GB" sz="26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p:nvPr/>
        </p:nvSpPr>
        <p:spPr>
          <a:xfrm>
            <a:off x="762000" y="478607"/>
            <a:ext cx="8058472" cy="718145"/>
          </a:xfrm>
          <a:prstGeom prst="rect">
            <a:avLst/>
          </a:prstGeom>
          <a:noFill/>
        </p:spPr>
        <p:txBody>
          <a:bodyPr vert="horz" wrap="square" lIns="0" tIns="0" rIns="0" bIns="0" rtlCol="0">
            <a:spAutoFit/>
          </a:bodyPr>
          <a:lstStyle/>
          <a:p>
            <a:pPr>
              <a:lnSpc>
                <a:spcPts val="2760"/>
              </a:lnSpc>
            </a:pPr>
            <a:r>
              <a:rPr lang="en-CA" sz="3600" b="1" dirty="0" smtClean="0">
                <a:solidFill>
                  <a:srgbClr val="3333CC"/>
                </a:solidFill>
                <a:cs typeface="Times New Roman Bold"/>
              </a:rPr>
              <a:t>2-Phosphocreatine-creatine system (</a:t>
            </a:r>
            <a:r>
              <a:rPr lang="en-CA" sz="3600" b="1" dirty="0" err="1" smtClean="0">
                <a:solidFill>
                  <a:srgbClr val="3333CC"/>
                </a:solidFill>
                <a:cs typeface="Times New Roman Bold"/>
              </a:rPr>
              <a:t>PCr</a:t>
            </a:r>
            <a:r>
              <a:rPr lang="en-CA" sz="3600" b="1" dirty="0" smtClean="0">
                <a:solidFill>
                  <a:srgbClr val="3333CC"/>
                </a:solidFill>
                <a:cs typeface="Times New Roman Bold"/>
              </a:rPr>
              <a:t>)</a:t>
            </a:r>
          </a:p>
          <a:p>
            <a:pPr>
              <a:lnSpc>
                <a:spcPts val="2760"/>
              </a:lnSpc>
            </a:pPr>
            <a:endParaRPr lang="en-CA" sz="2500" dirty="0">
              <a:solidFill>
                <a:srgbClr val="000000"/>
              </a:solidFill>
            </a:endParaRPr>
          </a:p>
        </p:txBody>
      </p:sp>
      <p:sp>
        <p:nvSpPr>
          <p:cNvPr id="3" name="TextBox 3"/>
          <p:cNvSpPr txBox="1"/>
          <p:nvPr/>
        </p:nvSpPr>
        <p:spPr>
          <a:xfrm>
            <a:off x="3029536" y="1054671"/>
            <a:ext cx="2154308" cy="718145"/>
          </a:xfrm>
          <a:prstGeom prst="rect">
            <a:avLst/>
          </a:prstGeom>
          <a:noFill/>
        </p:spPr>
        <p:txBody>
          <a:bodyPr vert="horz" wrap="none" lIns="0" tIns="0" rIns="0" bIns="0" rtlCol="0">
            <a:spAutoFit/>
          </a:bodyPr>
          <a:lstStyle/>
          <a:p>
            <a:pPr>
              <a:lnSpc>
                <a:spcPts val="2760"/>
              </a:lnSpc>
            </a:pPr>
            <a:r>
              <a:rPr lang="en-CA" sz="2500" b="1" dirty="0" smtClean="0">
                <a:solidFill>
                  <a:srgbClr val="7030A0"/>
                </a:solidFill>
                <a:cs typeface="Times New Roman Bold"/>
              </a:rPr>
              <a:t>(</a:t>
            </a:r>
            <a:r>
              <a:rPr lang="en-CA" sz="2500" b="1" dirty="0" err="1" smtClean="0">
                <a:solidFill>
                  <a:srgbClr val="7030A0"/>
                </a:solidFill>
                <a:cs typeface="Times New Roman Bold"/>
              </a:rPr>
              <a:t>Creatine</a:t>
            </a:r>
            <a:r>
              <a:rPr lang="en-CA" sz="2500" b="1" dirty="0" smtClean="0">
                <a:solidFill>
                  <a:srgbClr val="7030A0"/>
                </a:solidFill>
                <a:cs typeface="Times New Roman Bold"/>
              </a:rPr>
              <a:t> ˜ PO3)</a:t>
            </a:r>
          </a:p>
          <a:p>
            <a:pPr>
              <a:lnSpc>
                <a:spcPts val="2760"/>
              </a:lnSpc>
            </a:pPr>
            <a:endParaRPr lang="en-CA" sz="2500" dirty="0">
              <a:solidFill>
                <a:srgbClr val="7030A0"/>
              </a:solidFill>
            </a:endParaRPr>
          </a:p>
        </p:txBody>
      </p:sp>
      <p:sp>
        <p:nvSpPr>
          <p:cNvPr id="4" name="TextBox 4"/>
          <p:cNvSpPr txBox="1"/>
          <p:nvPr/>
        </p:nvSpPr>
        <p:spPr>
          <a:xfrm>
            <a:off x="539551" y="1917700"/>
            <a:ext cx="8208913" cy="769441"/>
          </a:xfrm>
          <a:prstGeom prst="rect">
            <a:avLst/>
          </a:prstGeom>
          <a:noFill/>
        </p:spPr>
        <p:txBody>
          <a:bodyPr vert="horz" wrap="square" lIns="0" tIns="0" rIns="0" bIns="0" rtlCol="0">
            <a:spAutoFit/>
          </a:bodyPr>
          <a:lstStyle/>
          <a:p>
            <a:pPr>
              <a:lnSpc>
                <a:spcPts val="3000"/>
              </a:lnSpc>
            </a:pPr>
            <a:r>
              <a:rPr lang="en-CA" sz="2906" dirty="0" smtClean="0">
                <a:solidFill>
                  <a:srgbClr val="000000"/>
                </a:solidFill>
                <a:cs typeface="Verdana"/>
              </a:rPr>
              <a:t>- </a:t>
            </a:r>
            <a:r>
              <a:rPr lang="en-CA" sz="2498" dirty="0" smtClean="0">
                <a:solidFill>
                  <a:srgbClr val="000000"/>
                </a:solidFill>
                <a:cs typeface="Times New Roman"/>
              </a:rPr>
              <a:t>Contains high energy phosphate </a:t>
            </a:r>
            <a:r>
              <a:rPr lang="en-CA" sz="2498" smtClean="0">
                <a:solidFill>
                  <a:srgbClr val="000000"/>
                </a:solidFill>
                <a:cs typeface="Times New Roman"/>
              </a:rPr>
              <a:t>bond </a:t>
            </a:r>
            <a:r>
              <a:rPr lang="en-CA" sz="2508" b="1" smtClean="0">
                <a:solidFill>
                  <a:srgbClr val="FF0000"/>
                </a:solidFill>
                <a:cs typeface="Times New Roman Bold"/>
              </a:rPr>
              <a:t>10300</a:t>
            </a:r>
            <a:r>
              <a:rPr lang="en-CA" sz="2495" smtClean="0">
                <a:solidFill>
                  <a:srgbClr val="000000"/>
                </a:solidFill>
              </a:rPr>
              <a:t> </a:t>
            </a:r>
            <a:r>
              <a:rPr lang="en-CA" sz="2505" b="1" dirty="0" smtClean="0">
                <a:solidFill>
                  <a:srgbClr val="FF0000"/>
                </a:solidFill>
                <a:cs typeface="Times New Roman Bold"/>
              </a:rPr>
              <a:t>calories/mole</a:t>
            </a:r>
          </a:p>
          <a:p>
            <a:pPr>
              <a:lnSpc>
                <a:spcPts val="3000"/>
              </a:lnSpc>
            </a:pPr>
            <a:endParaRPr lang="en-CA" sz="2495" dirty="0">
              <a:solidFill>
                <a:srgbClr val="000000"/>
              </a:solidFill>
            </a:endParaRPr>
          </a:p>
        </p:txBody>
      </p:sp>
      <p:sp>
        <p:nvSpPr>
          <p:cNvPr id="5" name="TextBox 5"/>
          <p:cNvSpPr txBox="1"/>
          <p:nvPr/>
        </p:nvSpPr>
        <p:spPr>
          <a:xfrm>
            <a:off x="539552" y="2922910"/>
            <a:ext cx="8150062" cy="1154162"/>
          </a:xfrm>
          <a:prstGeom prst="rect">
            <a:avLst/>
          </a:prstGeom>
          <a:noFill/>
        </p:spPr>
        <p:txBody>
          <a:bodyPr vert="horz" wrap="square" lIns="0" tIns="0" rIns="0" bIns="0" rtlCol="0">
            <a:spAutoFit/>
          </a:bodyPr>
          <a:lstStyle/>
          <a:p>
            <a:pPr>
              <a:lnSpc>
                <a:spcPts val="3000"/>
              </a:lnSpc>
            </a:pPr>
            <a:r>
              <a:rPr lang="en-CA" sz="2495" dirty="0" smtClean="0">
                <a:solidFill>
                  <a:srgbClr val="000000"/>
                </a:solidFill>
                <a:cs typeface="Times New Roman"/>
              </a:rPr>
              <a:t>-</a:t>
            </a:r>
            <a:r>
              <a:rPr lang="en-CA" sz="2495" dirty="0" smtClean="0">
                <a:solidFill>
                  <a:srgbClr val="FF0000"/>
                </a:solidFill>
                <a:cs typeface="Times New Roman"/>
              </a:rPr>
              <a:t> </a:t>
            </a:r>
            <a:r>
              <a:rPr lang="en-CA" sz="2495" dirty="0" err="1" smtClean="0">
                <a:solidFill>
                  <a:srgbClr val="FF0000"/>
                </a:solidFill>
                <a:cs typeface="Times New Roman"/>
              </a:rPr>
              <a:t>PCr</a:t>
            </a:r>
            <a:r>
              <a:rPr lang="en-CA" sz="2495" dirty="0" smtClean="0">
                <a:solidFill>
                  <a:srgbClr val="FF0000"/>
                </a:solidFill>
                <a:cs typeface="Times New Roman"/>
              </a:rPr>
              <a:t> </a:t>
            </a:r>
            <a:r>
              <a:rPr lang="en-CA" sz="2495" dirty="0" smtClean="0">
                <a:solidFill>
                  <a:srgbClr val="000000"/>
                </a:solidFill>
                <a:cs typeface="Times New Roman"/>
              </a:rPr>
              <a:t>provides enough energy to </a:t>
            </a:r>
            <a:r>
              <a:rPr lang="en-CA" sz="2495" dirty="0" smtClean="0">
                <a:solidFill>
                  <a:srgbClr val="FF0000"/>
                </a:solidFill>
                <a:cs typeface="Times New Roman"/>
              </a:rPr>
              <a:t>reconstruct </a:t>
            </a:r>
            <a:r>
              <a:rPr lang="en-CA" sz="2495" dirty="0" smtClean="0">
                <a:solidFill>
                  <a:srgbClr val="000000"/>
                </a:solidFill>
                <a:cs typeface="Times New Roman"/>
              </a:rPr>
              <a:t>high energy</a:t>
            </a:r>
            <a:r>
              <a:rPr lang="en-CA" sz="2498" dirty="0" smtClean="0">
                <a:solidFill>
                  <a:srgbClr val="000000"/>
                </a:solidFill>
              </a:rPr>
              <a:t> </a:t>
            </a:r>
            <a:r>
              <a:rPr lang="en-CA" sz="2498" dirty="0" smtClean="0">
                <a:solidFill>
                  <a:srgbClr val="000000"/>
                </a:solidFill>
                <a:cs typeface="Times New Roman"/>
              </a:rPr>
              <a:t>bond of </a:t>
            </a:r>
            <a:r>
              <a:rPr lang="en-CA" sz="2498" dirty="0" smtClean="0">
                <a:solidFill>
                  <a:srgbClr val="FF0000"/>
                </a:solidFill>
                <a:cs typeface="Times New Roman"/>
              </a:rPr>
              <a:t>ATP</a:t>
            </a:r>
          </a:p>
          <a:p>
            <a:pPr>
              <a:lnSpc>
                <a:spcPts val="3000"/>
              </a:lnSpc>
            </a:pPr>
            <a:endParaRPr lang="en-CA" sz="2498" dirty="0">
              <a:solidFill>
                <a:srgbClr val="000000"/>
              </a:solidFill>
            </a:endParaRPr>
          </a:p>
        </p:txBody>
      </p:sp>
      <p:sp>
        <p:nvSpPr>
          <p:cNvPr id="6" name="TextBox 6"/>
          <p:cNvSpPr txBox="1"/>
          <p:nvPr/>
        </p:nvSpPr>
        <p:spPr>
          <a:xfrm>
            <a:off x="467544" y="3861197"/>
            <a:ext cx="8080052" cy="743793"/>
          </a:xfrm>
          <a:prstGeom prst="rect">
            <a:avLst/>
          </a:prstGeom>
          <a:noFill/>
        </p:spPr>
        <p:txBody>
          <a:bodyPr vert="horz" wrap="square" lIns="0" tIns="0" rIns="0" bIns="0" rtlCol="0">
            <a:spAutoFit/>
          </a:bodyPr>
          <a:lstStyle/>
          <a:p>
            <a:pPr>
              <a:lnSpc>
                <a:spcPts val="2875"/>
              </a:lnSpc>
            </a:pPr>
            <a:r>
              <a:rPr lang="en-CA" sz="2495" dirty="0" smtClean="0">
                <a:solidFill>
                  <a:srgbClr val="000000"/>
                </a:solidFill>
                <a:cs typeface="Times New Roman"/>
              </a:rPr>
              <a:t>-Most muscle cells have </a:t>
            </a:r>
            <a:r>
              <a:rPr lang="en-CA" sz="2505" b="1" dirty="0" smtClean="0">
                <a:solidFill>
                  <a:srgbClr val="FF0000"/>
                </a:solidFill>
                <a:cs typeface="Times New Roman Bold"/>
              </a:rPr>
              <a:t>2- 4 times </a:t>
            </a:r>
            <a:r>
              <a:rPr lang="en-CA" sz="2495" dirty="0" smtClean="0">
                <a:solidFill>
                  <a:srgbClr val="000000"/>
                </a:solidFill>
                <a:cs typeface="Times New Roman"/>
              </a:rPr>
              <a:t>as much </a:t>
            </a:r>
            <a:r>
              <a:rPr lang="en-CA" sz="2495" dirty="0" err="1" smtClean="0">
                <a:solidFill>
                  <a:srgbClr val="000000"/>
                </a:solidFill>
                <a:cs typeface="Times New Roman"/>
              </a:rPr>
              <a:t>PCr</a:t>
            </a:r>
            <a:r>
              <a:rPr lang="en-CA" sz="2495" dirty="0" smtClean="0">
                <a:solidFill>
                  <a:srgbClr val="000000"/>
                </a:solidFill>
                <a:cs typeface="Times New Roman"/>
              </a:rPr>
              <a:t> as ATP</a:t>
            </a:r>
          </a:p>
          <a:p>
            <a:pPr>
              <a:lnSpc>
                <a:spcPts val="2875"/>
              </a:lnSpc>
            </a:pPr>
            <a:endParaRPr lang="en-CA" sz="2495" dirty="0">
              <a:solidFill>
                <a:srgbClr val="000000"/>
              </a:solidFill>
            </a:endParaRPr>
          </a:p>
        </p:txBody>
      </p:sp>
      <p:sp>
        <p:nvSpPr>
          <p:cNvPr id="7" name="TextBox 7"/>
          <p:cNvSpPr txBox="1"/>
          <p:nvPr/>
        </p:nvSpPr>
        <p:spPr>
          <a:xfrm>
            <a:off x="467544" y="4532982"/>
            <a:ext cx="7984715" cy="1154162"/>
          </a:xfrm>
          <a:prstGeom prst="rect">
            <a:avLst/>
          </a:prstGeom>
          <a:noFill/>
        </p:spPr>
        <p:txBody>
          <a:bodyPr vert="horz" wrap="square" lIns="0" tIns="0" rIns="0" bIns="0" rtlCol="0">
            <a:spAutoFit/>
          </a:bodyPr>
          <a:lstStyle/>
          <a:p>
            <a:pPr>
              <a:lnSpc>
                <a:spcPts val="3000"/>
              </a:lnSpc>
            </a:pPr>
            <a:r>
              <a:rPr lang="en-CA" sz="2495" dirty="0" smtClean="0">
                <a:solidFill>
                  <a:srgbClr val="000000"/>
                </a:solidFill>
                <a:cs typeface="Times New Roman"/>
              </a:rPr>
              <a:t>-Energy transfer from </a:t>
            </a:r>
            <a:r>
              <a:rPr lang="en-CA" sz="2495" dirty="0" err="1" smtClean="0">
                <a:solidFill>
                  <a:srgbClr val="000000"/>
                </a:solidFill>
                <a:cs typeface="Times New Roman"/>
              </a:rPr>
              <a:t>PCr</a:t>
            </a:r>
            <a:r>
              <a:rPr lang="en-CA" sz="2495" dirty="0" smtClean="0">
                <a:solidFill>
                  <a:srgbClr val="000000"/>
                </a:solidFill>
                <a:cs typeface="Times New Roman"/>
              </a:rPr>
              <a:t> to ATP occurs within </a:t>
            </a:r>
            <a:r>
              <a:rPr lang="en-CA" sz="2495" dirty="0" smtClean="0">
                <a:solidFill>
                  <a:srgbClr val="FF0000"/>
                </a:solidFill>
                <a:cs typeface="Times New Roman"/>
              </a:rPr>
              <a:t>a small</a:t>
            </a:r>
            <a:r>
              <a:rPr lang="en-CA" sz="2498" dirty="0" smtClean="0">
                <a:solidFill>
                  <a:srgbClr val="000000"/>
                </a:solidFill>
              </a:rPr>
              <a:t> </a:t>
            </a:r>
            <a:r>
              <a:rPr lang="en-CA" sz="2498" dirty="0" smtClean="0">
                <a:solidFill>
                  <a:srgbClr val="FF0000"/>
                </a:solidFill>
                <a:cs typeface="Times New Roman"/>
              </a:rPr>
              <a:t>fraction of a second .</a:t>
            </a:r>
          </a:p>
          <a:p>
            <a:pPr>
              <a:lnSpc>
                <a:spcPts val="3000"/>
              </a:lnSpc>
            </a:pPr>
            <a:endParaRPr lang="en-CA" sz="2498" dirty="0">
              <a:solidFill>
                <a:srgbClr val="000000"/>
              </a:solidFill>
            </a:endParaRPr>
          </a:p>
        </p:txBody>
      </p:sp>
      <p:sp>
        <p:nvSpPr>
          <p:cNvPr id="8" name="TextBox 8"/>
          <p:cNvSpPr txBox="1"/>
          <p:nvPr/>
        </p:nvSpPr>
        <p:spPr>
          <a:xfrm>
            <a:off x="467545" y="5371182"/>
            <a:ext cx="8424936" cy="1154162"/>
          </a:xfrm>
          <a:prstGeom prst="rect">
            <a:avLst/>
          </a:prstGeom>
          <a:noFill/>
        </p:spPr>
        <p:txBody>
          <a:bodyPr vert="horz" wrap="square" lIns="0" tIns="0" rIns="0" bIns="0" rtlCol="0">
            <a:spAutoFit/>
          </a:bodyPr>
          <a:lstStyle/>
          <a:p>
            <a:pPr>
              <a:lnSpc>
                <a:spcPts val="3000"/>
              </a:lnSpc>
            </a:pPr>
            <a:r>
              <a:rPr lang="en-CA" sz="2495" dirty="0" smtClean="0">
                <a:solidFill>
                  <a:srgbClr val="000000"/>
                </a:solidFill>
                <a:cs typeface="Times New Roman"/>
              </a:rPr>
              <a:t>- Energy of muscle </a:t>
            </a:r>
            <a:r>
              <a:rPr lang="en-CA" sz="2495" dirty="0" err="1" smtClean="0">
                <a:solidFill>
                  <a:srgbClr val="000000"/>
                </a:solidFill>
                <a:cs typeface="Times New Roman"/>
              </a:rPr>
              <a:t>PCr</a:t>
            </a:r>
            <a:r>
              <a:rPr lang="en-CA" sz="2495" dirty="0" smtClean="0">
                <a:solidFill>
                  <a:srgbClr val="000000"/>
                </a:solidFill>
                <a:cs typeface="Times New Roman"/>
              </a:rPr>
              <a:t> is </a:t>
            </a:r>
            <a:r>
              <a:rPr lang="en-CA" sz="2495" dirty="0" err="1" smtClean="0">
                <a:solidFill>
                  <a:srgbClr val="000000"/>
                </a:solidFill>
                <a:cs typeface="Times New Roman"/>
              </a:rPr>
              <a:t>instantously</a:t>
            </a:r>
            <a:r>
              <a:rPr lang="en-CA" sz="2495" dirty="0" smtClean="0">
                <a:solidFill>
                  <a:srgbClr val="000000"/>
                </a:solidFill>
                <a:cs typeface="Times New Roman"/>
              </a:rPr>
              <a:t> available for</a:t>
            </a:r>
            <a:r>
              <a:rPr lang="en-CA" sz="2495" dirty="0" smtClean="0">
                <a:solidFill>
                  <a:srgbClr val="000000"/>
                </a:solidFill>
              </a:rPr>
              <a:t> </a:t>
            </a:r>
            <a:r>
              <a:rPr lang="en-CA" sz="2495" dirty="0" smtClean="0">
                <a:solidFill>
                  <a:srgbClr val="000000"/>
                </a:solidFill>
                <a:cs typeface="Times New Roman"/>
              </a:rPr>
              <a:t>contraction  just as stored energy of ATP</a:t>
            </a:r>
            <a:r>
              <a:rPr lang="en-CA" sz="2495" dirty="0" smtClean="0">
                <a:solidFill>
                  <a:srgbClr val="000000"/>
                </a:solidFill>
                <a:cs typeface="Verdana"/>
              </a:rPr>
              <a:t>.</a:t>
            </a:r>
          </a:p>
          <a:p>
            <a:pPr>
              <a:lnSpc>
                <a:spcPts val="3000"/>
              </a:lnSpc>
            </a:pPr>
            <a:endParaRPr lang="en-CA" sz="2495"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p:nvPr/>
        </p:nvSpPr>
        <p:spPr>
          <a:xfrm>
            <a:off x="1907704" y="332656"/>
            <a:ext cx="5293116" cy="1051570"/>
          </a:xfrm>
          <a:prstGeom prst="rect">
            <a:avLst/>
          </a:prstGeom>
          <a:noFill/>
        </p:spPr>
        <p:txBody>
          <a:bodyPr vert="horz" wrap="none" lIns="0" tIns="0" rIns="0" bIns="0" rtlCol="0">
            <a:spAutoFit/>
          </a:bodyPr>
          <a:lstStyle/>
          <a:p>
            <a:pPr>
              <a:lnSpc>
                <a:spcPts val="4140"/>
              </a:lnSpc>
            </a:pPr>
            <a:r>
              <a:rPr lang="en-CA" sz="3610" b="1" dirty="0" err="1" smtClean="0">
                <a:solidFill>
                  <a:srgbClr val="3333CC"/>
                </a:solidFill>
                <a:cs typeface="Times New Roman Bold"/>
              </a:rPr>
              <a:t>Phosphagen</a:t>
            </a:r>
            <a:r>
              <a:rPr lang="en-CA" sz="3610" b="1" dirty="0" smtClean="0">
                <a:solidFill>
                  <a:srgbClr val="3333CC"/>
                </a:solidFill>
                <a:cs typeface="Times New Roman Bold"/>
              </a:rPr>
              <a:t> energy system</a:t>
            </a:r>
          </a:p>
          <a:p>
            <a:pPr>
              <a:lnSpc>
                <a:spcPts val="4140"/>
              </a:lnSpc>
            </a:pPr>
            <a:endParaRPr lang="en-CA" sz="3600" dirty="0">
              <a:solidFill>
                <a:srgbClr val="000000"/>
              </a:solidFill>
            </a:endParaRPr>
          </a:p>
        </p:txBody>
      </p:sp>
      <p:sp>
        <p:nvSpPr>
          <p:cNvPr id="4" name="TextBox 4"/>
          <p:cNvSpPr txBox="1"/>
          <p:nvPr/>
        </p:nvSpPr>
        <p:spPr>
          <a:xfrm>
            <a:off x="1460500" y="1556792"/>
            <a:ext cx="5685467" cy="846386"/>
          </a:xfrm>
          <a:prstGeom prst="rect">
            <a:avLst/>
          </a:prstGeom>
          <a:noFill/>
        </p:spPr>
        <p:txBody>
          <a:bodyPr vert="horz" wrap="none" lIns="0" tIns="0" rIns="0" bIns="0" rtlCol="0">
            <a:spAutoFit/>
          </a:bodyPr>
          <a:lstStyle/>
          <a:p>
            <a:pPr>
              <a:lnSpc>
                <a:spcPts val="3335"/>
              </a:lnSpc>
            </a:pPr>
            <a:r>
              <a:rPr lang="en-CA" sz="2904" dirty="0" smtClean="0">
                <a:solidFill>
                  <a:srgbClr val="000000"/>
                </a:solidFill>
                <a:cs typeface="Times New Roman"/>
              </a:rPr>
              <a:t>-Formed of combined amounts of cell</a:t>
            </a:r>
          </a:p>
          <a:p>
            <a:pPr>
              <a:lnSpc>
                <a:spcPts val="3335"/>
              </a:lnSpc>
            </a:pPr>
            <a:endParaRPr lang="en-CA" sz="2904" dirty="0">
              <a:solidFill>
                <a:srgbClr val="000000"/>
              </a:solidFill>
            </a:endParaRPr>
          </a:p>
        </p:txBody>
      </p:sp>
      <p:sp>
        <p:nvSpPr>
          <p:cNvPr id="5" name="TextBox 5"/>
          <p:cNvSpPr txBox="1"/>
          <p:nvPr/>
        </p:nvSpPr>
        <p:spPr>
          <a:xfrm>
            <a:off x="3131840" y="2492896"/>
            <a:ext cx="2401940" cy="1410643"/>
          </a:xfrm>
          <a:prstGeom prst="rect">
            <a:avLst/>
          </a:prstGeom>
          <a:noFill/>
        </p:spPr>
        <p:txBody>
          <a:bodyPr vert="horz" wrap="square" lIns="0" tIns="0" rIns="0" bIns="0" rtlCol="0">
            <a:spAutoFit/>
          </a:bodyPr>
          <a:lstStyle/>
          <a:p>
            <a:pPr>
              <a:lnSpc>
                <a:spcPts val="5520"/>
              </a:lnSpc>
            </a:pPr>
            <a:r>
              <a:rPr lang="en-CA" sz="4802" dirty="0" err="1" smtClean="0">
                <a:solidFill>
                  <a:srgbClr val="FF0000"/>
                </a:solidFill>
                <a:cs typeface="Times New Roman"/>
              </a:rPr>
              <a:t>ATP+PCr</a:t>
            </a:r>
            <a:endParaRPr lang="en-CA" sz="4802" dirty="0" smtClean="0">
              <a:solidFill>
                <a:srgbClr val="FF0000"/>
              </a:solidFill>
              <a:cs typeface="Times New Roman"/>
            </a:endParaRPr>
          </a:p>
          <a:p>
            <a:pPr>
              <a:lnSpc>
                <a:spcPts val="5520"/>
              </a:lnSpc>
            </a:pPr>
            <a:endParaRPr lang="en-CA" sz="4802" dirty="0">
              <a:solidFill>
                <a:srgbClr val="000000"/>
              </a:solidFill>
            </a:endParaRPr>
          </a:p>
        </p:txBody>
      </p:sp>
      <p:sp>
        <p:nvSpPr>
          <p:cNvPr id="7" name="TextBox 7"/>
          <p:cNvSpPr txBox="1"/>
          <p:nvPr/>
        </p:nvSpPr>
        <p:spPr>
          <a:xfrm>
            <a:off x="1259632" y="4293096"/>
            <a:ext cx="6458178" cy="1293496"/>
          </a:xfrm>
          <a:prstGeom prst="rect">
            <a:avLst/>
          </a:prstGeom>
          <a:noFill/>
        </p:spPr>
        <p:txBody>
          <a:bodyPr vert="horz" wrap="none" lIns="0" tIns="0" rIns="0" bIns="0" rtlCol="0">
            <a:spAutoFit/>
          </a:bodyPr>
          <a:lstStyle/>
          <a:p>
            <a:pPr>
              <a:lnSpc>
                <a:spcPts val="3400"/>
              </a:lnSpc>
            </a:pPr>
            <a:r>
              <a:rPr lang="en-CA" sz="2904" dirty="0" smtClean="0">
                <a:solidFill>
                  <a:srgbClr val="000000"/>
                </a:solidFill>
                <a:cs typeface="Times New Roman"/>
              </a:rPr>
              <a:t>-Energy of </a:t>
            </a:r>
            <a:r>
              <a:rPr lang="en-CA" sz="2904" dirty="0" err="1" smtClean="0">
                <a:solidFill>
                  <a:srgbClr val="000000"/>
                </a:solidFill>
                <a:cs typeface="Times New Roman"/>
              </a:rPr>
              <a:t>phosphagen</a:t>
            </a:r>
            <a:r>
              <a:rPr lang="en-CA" sz="2904" dirty="0" smtClean="0">
                <a:solidFill>
                  <a:srgbClr val="000000"/>
                </a:solidFill>
                <a:cs typeface="Times New Roman"/>
              </a:rPr>
              <a:t> system is useful for</a:t>
            </a:r>
            <a:r>
              <a:rPr lang="en-CA" sz="2791" dirty="0" smtClean="0">
                <a:solidFill>
                  <a:srgbClr val="000000"/>
                </a:solidFill>
              </a:rPr>
              <a:t/>
            </a:r>
            <a:br>
              <a:rPr lang="en-CA" sz="2791" dirty="0" smtClean="0">
                <a:solidFill>
                  <a:srgbClr val="000000"/>
                </a:solidFill>
              </a:rPr>
            </a:br>
            <a:r>
              <a:rPr lang="en-CA" sz="2914" b="1" dirty="0" smtClean="0">
                <a:solidFill>
                  <a:srgbClr val="FF0000"/>
                </a:solidFill>
                <a:cs typeface="Times New Roman Bold"/>
              </a:rPr>
              <a:t>maximal short bursts of muscle power</a:t>
            </a:r>
            <a:endParaRPr lang="en-CA" sz="2110" b="1" dirty="0" smtClean="0">
              <a:solidFill>
                <a:srgbClr val="3333CC"/>
              </a:solidFill>
              <a:cs typeface="Times New Roman Bold"/>
            </a:endParaRPr>
          </a:p>
          <a:p>
            <a:pPr>
              <a:lnSpc>
                <a:spcPts val="3400"/>
              </a:lnSpc>
            </a:pPr>
            <a:endParaRPr lang="en-CA" sz="279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
          <p:cNvSpPr txBox="1"/>
          <p:nvPr/>
        </p:nvSpPr>
        <p:spPr>
          <a:xfrm>
            <a:off x="971600" y="523742"/>
            <a:ext cx="5610254" cy="1051570"/>
          </a:xfrm>
          <a:prstGeom prst="rect">
            <a:avLst/>
          </a:prstGeom>
          <a:noFill/>
        </p:spPr>
        <p:txBody>
          <a:bodyPr vert="horz" wrap="none" lIns="0" tIns="0" rIns="0" bIns="0" rtlCol="0">
            <a:spAutoFit/>
          </a:bodyPr>
          <a:lstStyle/>
          <a:p>
            <a:pPr>
              <a:lnSpc>
                <a:spcPts val="4140"/>
              </a:lnSpc>
            </a:pPr>
            <a:r>
              <a:rPr lang="en-CA" sz="3612" b="1" dirty="0" smtClean="0">
                <a:solidFill>
                  <a:srgbClr val="3333CC"/>
                </a:solidFill>
                <a:cs typeface="Times New Roman Bold"/>
              </a:rPr>
              <a:t>3-Glycogen-lactic acid system</a:t>
            </a:r>
          </a:p>
          <a:p>
            <a:pPr>
              <a:lnSpc>
                <a:spcPts val="4140"/>
              </a:lnSpc>
            </a:pPr>
            <a:endParaRPr lang="en-CA" sz="3602" dirty="0">
              <a:solidFill>
                <a:srgbClr val="000000"/>
              </a:solidFill>
            </a:endParaRPr>
          </a:p>
        </p:txBody>
      </p:sp>
      <p:sp>
        <p:nvSpPr>
          <p:cNvPr id="3" name="TextBox 3"/>
          <p:cNvSpPr txBox="1"/>
          <p:nvPr/>
        </p:nvSpPr>
        <p:spPr>
          <a:xfrm>
            <a:off x="539552" y="1641590"/>
            <a:ext cx="8307211" cy="615553"/>
          </a:xfrm>
          <a:prstGeom prst="rect">
            <a:avLst/>
          </a:prstGeom>
          <a:noFill/>
        </p:spPr>
        <p:txBody>
          <a:bodyPr vert="horz" wrap="none" lIns="0" tIns="0" rIns="0" bIns="0" rtlCol="0">
            <a:spAutoFit/>
          </a:bodyPr>
          <a:lstStyle/>
          <a:p>
            <a:pPr>
              <a:lnSpc>
                <a:spcPts val="2415"/>
              </a:lnSpc>
            </a:pPr>
            <a:r>
              <a:rPr lang="en-CA" sz="2600" b="1" dirty="0" smtClean="0">
                <a:solidFill>
                  <a:srgbClr val="FF0000"/>
                </a:solidFill>
                <a:cs typeface="Times New Roman Bold"/>
              </a:rPr>
              <a:t>Anaerobic metabolism ( </a:t>
            </a:r>
            <a:r>
              <a:rPr lang="en-CA" sz="2600" b="1" dirty="0" err="1" smtClean="0">
                <a:solidFill>
                  <a:srgbClr val="FF0000"/>
                </a:solidFill>
                <a:cs typeface="Times New Roman Bold"/>
              </a:rPr>
              <a:t>glycolysis</a:t>
            </a:r>
            <a:r>
              <a:rPr lang="en-CA" sz="2600" b="1" dirty="0" smtClean="0">
                <a:solidFill>
                  <a:srgbClr val="FF0000"/>
                </a:solidFill>
                <a:cs typeface="Times New Roman Bold"/>
              </a:rPr>
              <a:t>)/ Oxidative metabolism :-</a:t>
            </a:r>
          </a:p>
          <a:p>
            <a:pPr>
              <a:lnSpc>
                <a:spcPts val="2415"/>
              </a:lnSpc>
            </a:pPr>
            <a:endParaRPr lang="en-CA" sz="2600" dirty="0">
              <a:solidFill>
                <a:srgbClr val="000000"/>
              </a:solidFill>
            </a:endParaRPr>
          </a:p>
        </p:txBody>
      </p:sp>
      <p:sp>
        <p:nvSpPr>
          <p:cNvPr id="6" name="TextBox 6"/>
          <p:cNvSpPr txBox="1"/>
          <p:nvPr/>
        </p:nvSpPr>
        <p:spPr>
          <a:xfrm>
            <a:off x="611560" y="2433678"/>
            <a:ext cx="7943457" cy="2244204"/>
          </a:xfrm>
          <a:prstGeom prst="rect">
            <a:avLst/>
          </a:prstGeom>
          <a:noFill/>
        </p:spPr>
        <p:txBody>
          <a:bodyPr vert="horz" wrap="square" lIns="0" tIns="0" rIns="0" bIns="0" rtlCol="0">
            <a:spAutoFit/>
          </a:bodyPr>
          <a:lstStyle/>
          <a:p>
            <a:pPr indent="65531">
              <a:lnSpc>
                <a:spcPts val="2500"/>
              </a:lnSpc>
            </a:pPr>
            <a:r>
              <a:rPr lang="en-CA" sz="2600" b="1" dirty="0" smtClean="0">
                <a:solidFill>
                  <a:srgbClr val="000000"/>
                </a:solidFill>
                <a:cs typeface="Times New Roman Bold"/>
              </a:rPr>
              <a:t>Glycogen </a:t>
            </a:r>
            <a:r>
              <a:rPr lang="en-CA" sz="2600" b="1" dirty="0" smtClean="0">
                <a:solidFill>
                  <a:srgbClr val="000000"/>
                </a:solidFill>
              </a:rPr>
              <a:t>→ Glucose (No O2) → 2 </a:t>
            </a:r>
            <a:r>
              <a:rPr lang="en-CA" sz="2600" b="1" dirty="0" err="1" smtClean="0">
                <a:solidFill>
                  <a:srgbClr val="000000"/>
                </a:solidFill>
              </a:rPr>
              <a:t>pyruvic</a:t>
            </a:r>
            <a:r>
              <a:rPr lang="en-CA" sz="2600" b="1" dirty="0" smtClean="0">
                <a:solidFill>
                  <a:srgbClr val="000000"/>
                </a:solidFill>
              </a:rPr>
              <a:t> acids + 4 ATP  </a:t>
            </a:r>
          </a:p>
          <a:p>
            <a:pPr indent="65531">
              <a:lnSpc>
                <a:spcPts val="2500"/>
              </a:lnSpc>
            </a:pPr>
            <a:endParaRPr lang="en-CA" sz="2600" b="1" dirty="0" smtClean="0">
              <a:solidFill>
                <a:srgbClr val="000000"/>
              </a:solidFill>
              <a:cs typeface="Times New Roman Bold"/>
            </a:endParaRPr>
          </a:p>
          <a:p>
            <a:pPr indent="65531">
              <a:lnSpc>
                <a:spcPts val="2500"/>
              </a:lnSpc>
            </a:pPr>
            <a:r>
              <a:rPr lang="en-CA" sz="2600" b="1" dirty="0" smtClean="0">
                <a:solidFill>
                  <a:srgbClr val="000000"/>
                </a:solidFill>
                <a:cs typeface="Times New Roman Bold"/>
              </a:rPr>
              <a:t>Mitochondria (O2) to form more ATP</a:t>
            </a:r>
          </a:p>
          <a:p>
            <a:pPr indent="65531">
              <a:lnSpc>
                <a:spcPts val="2500"/>
              </a:lnSpc>
            </a:pPr>
            <a:endParaRPr lang="en-CA" sz="2600" b="1" dirty="0" smtClean="0">
              <a:solidFill>
                <a:srgbClr val="000000"/>
              </a:solidFill>
              <a:cs typeface="Times New Roman Bold"/>
            </a:endParaRPr>
          </a:p>
          <a:p>
            <a:pPr indent="65531">
              <a:lnSpc>
                <a:spcPts val="2500"/>
              </a:lnSpc>
            </a:pPr>
            <a:r>
              <a:rPr lang="en-CA" sz="2600" b="1" dirty="0" smtClean="0">
                <a:solidFill>
                  <a:srgbClr val="000000"/>
                </a:solidFill>
                <a:cs typeface="Times New Roman Bold"/>
              </a:rPr>
              <a:t>Lactic acid into blood</a:t>
            </a:r>
          </a:p>
          <a:p>
            <a:pPr indent="65531">
              <a:lnSpc>
                <a:spcPts val="2500"/>
              </a:lnSpc>
            </a:pPr>
            <a:endParaRPr lang="en-CA" sz="2600" b="1" dirty="0" smtClean="0">
              <a:solidFill>
                <a:srgbClr val="000000"/>
              </a:solidFill>
              <a:cs typeface="Times New Roman Bold"/>
            </a:endParaRPr>
          </a:p>
          <a:p>
            <a:pPr>
              <a:lnSpc>
                <a:spcPts val="2500"/>
              </a:lnSpc>
            </a:pPr>
            <a:endParaRPr lang="en-CA" sz="26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blinds(horizontal)">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533400" y="916012"/>
            <a:ext cx="7631897" cy="2310633"/>
          </a:xfrm>
          <a:prstGeom prst="rect">
            <a:avLst/>
          </a:prstGeom>
          <a:noFill/>
        </p:spPr>
        <p:txBody>
          <a:bodyPr vert="horz" wrap="none" lIns="0" tIns="0" rIns="0" bIns="0" rtlCol="0">
            <a:spAutoFit/>
          </a:bodyPr>
          <a:lstStyle/>
          <a:p>
            <a:pPr>
              <a:lnSpc>
                <a:spcPct val="150000"/>
              </a:lnSpc>
              <a:tabLst>
                <a:tab pos="7505700" algn="l"/>
              </a:tabLst>
            </a:pPr>
            <a:r>
              <a:rPr lang="en-CA" sz="1905" b="1" dirty="0" smtClean="0">
                <a:solidFill>
                  <a:srgbClr val="000000"/>
                </a:solidFill>
                <a:cs typeface="Times New Roman Bold"/>
              </a:rPr>
              <a:t>-</a:t>
            </a:r>
            <a:r>
              <a:rPr lang="en-CA" sz="2505" b="1" dirty="0" smtClean="0">
                <a:solidFill>
                  <a:srgbClr val="000000"/>
                </a:solidFill>
                <a:cs typeface="Times New Roman Bold"/>
              </a:rPr>
              <a:t>Glycogen-lactic acid system can form ATP molecules (</a:t>
            </a:r>
            <a:r>
              <a:rPr lang="en-CA" sz="1331" dirty="0" smtClean="0">
                <a:solidFill>
                  <a:srgbClr val="0000CC"/>
                </a:solidFill>
                <a:cs typeface="Times New Roman"/>
              </a:rPr>
              <a:t>	-</a:t>
            </a:r>
            <a:r>
              <a:rPr lang="en-CA" sz="2495" dirty="0" smtClean="0">
                <a:solidFill>
                  <a:srgbClr val="000000"/>
                </a:solidFill>
              </a:rPr>
              <a:t/>
            </a:r>
            <a:br>
              <a:rPr lang="en-CA" sz="2495" dirty="0" smtClean="0">
                <a:solidFill>
                  <a:srgbClr val="000000"/>
                </a:solidFill>
              </a:rPr>
            </a:br>
            <a:r>
              <a:rPr lang="en-CA" sz="2505" b="1" dirty="0" err="1" smtClean="0">
                <a:solidFill>
                  <a:srgbClr val="FF0000"/>
                </a:solidFill>
                <a:cs typeface="Times New Roman Bold"/>
              </a:rPr>
              <a:t>anaerobically</a:t>
            </a:r>
            <a:r>
              <a:rPr lang="en-CA" sz="2505" b="1" dirty="0" smtClean="0">
                <a:solidFill>
                  <a:srgbClr val="000000"/>
                </a:solidFill>
                <a:cs typeface="Times New Roman Bold"/>
              </a:rPr>
              <a:t>)  </a:t>
            </a:r>
            <a:r>
              <a:rPr lang="en-CA" sz="2505" b="1" dirty="0" smtClean="0">
                <a:solidFill>
                  <a:srgbClr val="FF0000"/>
                </a:solidFill>
                <a:cs typeface="Times New Roman Bold"/>
              </a:rPr>
              <a:t>2.5 times </a:t>
            </a:r>
            <a:r>
              <a:rPr lang="en-CA" sz="2505" b="1" dirty="0" smtClean="0">
                <a:cs typeface="Times New Roman Bold"/>
              </a:rPr>
              <a:t>as rapidly as </a:t>
            </a:r>
            <a:r>
              <a:rPr lang="en-CA" sz="2505" b="1" dirty="0" smtClean="0">
                <a:solidFill>
                  <a:srgbClr val="000000"/>
                </a:solidFill>
                <a:cs typeface="Times New Roman Bold"/>
              </a:rPr>
              <a:t>can oxidative</a:t>
            </a:r>
            <a:r>
              <a:rPr lang="en-CA" sz="2495" dirty="0" smtClean="0">
                <a:solidFill>
                  <a:srgbClr val="000000"/>
                </a:solidFill>
              </a:rPr>
              <a:t/>
            </a:r>
            <a:br>
              <a:rPr lang="en-CA" sz="2495" dirty="0" smtClean="0">
                <a:solidFill>
                  <a:srgbClr val="000000"/>
                </a:solidFill>
              </a:rPr>
            </a:br>
            <a:r>
              <a:rPr lang="en-CA" sz="2505" b="1" dirty="0" smtClean="0">
                <a:solidFill>
                  <a:srgbClr val="000000"/>
                </a:solidFill>
                <a:cs typeface="Times New Roman Bold"/>
              </a:rPr>
              <a:t>mechanism of mitochondria</a:t>
            </a:r>
          </a:p>
          <a:p>
            <a:pPr>
              <a:lnSpc>
                <a:spcPct val="150000"/>
              </a:lnSpc>
            </a:pPr>
            <a:endParaRPr lang="en-CA" sz="2495" dirty="0">
              <a:solidFill>
                <a:srgbClr val="000000"/>
              </a:solidFill>
            </a:endParaRPr>
          </a:p>
        </p:txBody>
      </p:sp>
      <p:sp>
        <p:nvSpPr>
          <p:cNvPr id="10" name="TextBox 5"/>
          <p:cNvSpPr txBox="1"/>
          <p:nvPr/>
        </p:nvSpPr>
        <p:spPr>
          <a:xfrm>
            <a:off x="533400" y="2780928"/>
            <a:ext cx="8089330" cy="1673600"/>
          </a:xfrm>
          <a:prstGeom prst="rect">
            <a:avLst/>
          </a:prstGeom>
          <a:noFill/>
        </p:spPr>
        <p:txBody>
          <a:bodyPr vert="horz" wrap="none" lIns="0" tIns="0" rIns="0" bIns="0" rtlCol="0">
            <a:spAutoFit/>
          </a:bodyPr>
          <a:lstStyle/>
          <a:p>
            <a:pPr>
              <a:lnSpc>
                <a:spcPct val="150000"/>
              </a:lnSpc>
              <a:tabLst>
                <a:tab pos="7607300" algn="l"/>
              </a:tabLst>
            </a:pPr>
            <a:r>
              <a:rPr lang="en-CA" sz="2508" b="1" dirty="0" smtClean="0">
                <a:solidFill>
                  <a:srgbClr val="000000"/>
                </a:solidFill>
                <a:cs typeface="Times New Roman Bold"/>
              </a:rPr>
              <a:t>- Anaerobic </a:t>
            </a:r>
            <a:r>
              <a:rPr lang="en-CA" sz="2508" b="1" dirty="0" err="1" smtClean="0">
                <a:solidFill>
                  <a:srgbClr val="000000"/>
                </a:solidFill>
                <a:cs typeface="Times New Roman Bold"/>
              </a:rPr>
              <a:t>glycolysis</a:t>
            </a:r>
            <a:r>
              <a:rPr lang="en-CA" sz="2508" b="1" dirty="0" smtClean="0">
                <a:solidFill>
                  <a:srgbClr val="000000"/>
                </a:solidFill>
                <a:cs typeface="Times New Roman Bold"/>
              </a:rPr>
              <a:t> can provide  large ATP  amounts</a:t>
            </a:r>
            <a:r>
              <a:rPr lang="en-CA" sz="1752" dirty="0" smtClean="0">
                <a:solidFill>
                  <a:srgbClr val="0000CC"/>
                </a:solidFill>
                <a:cs typeface="Times New Roman"/>
              </a:rPr>
              <a:t>	-</a:t>
            </a:r>
            <a:r>
              <a:rPr lang="en-CA" sz="2495" dirty="0" smtClean="0">
                <a:solidFill>
                  <a:srgbClr val="000000"/>
                </a:solidFill>
              </a:rPr>
              <a:t/>
            </a:r>
            <a:br>
              <a:rPr lang="en-CA" sz="2495" dirty="0" smtClean="0">
                <a:solidFill>
                  <a:srgbClr val="000000"/>
                </a:solidFill>
              </a:rPr>
            </a:br>
            <a:r>
              <a:rPr lang="en-CA" sz="2505" b="1" dirty="0" smtClean="0">
                <a:solidFill>
                  <a:srgbClr val="000000"/>
                </a:solidFill>
                <a:cs typeface="Times New Roman Bold"/>
              </a:rPr>
              <a:t>needed for </a:t>
            </a:r>
            <a:r>
              <a:rPr lang="en-CA" sz="2505" b="1" dirty="0" smtClean="0">
                <a:solidFill>
                  <a:srgbClr val="FF0000"/>
                </a:solidFill>
                <a:cs typeface="Times New Roman Bold"/>
              </a:rPr>
              <a:t>short to moderate periods</a:t>
            </a:r>
            <a:r>
              <a:rPr lang="en-CA" sz="2505" b="1" dirty="0" smtClean="0">
                <a:solidFill>
                  <a:srgbClr val="000000"/>
                </a:solidFill>
                <a:cs typeface="Times New Roman Bold"/>
              </a:rPr>
              <a:t> of muscle</a:t>
            </a:r>
            <a:r>
              <a:rPr lang="en-CA" sz="2495" dirty="0" smtClean="0">
                <a:solidFill>
                  <a:srgbClr val="000000"/>
                </a:solidFill>
              </a:rPr>
              <a:t> </a:t>
            </a:r>
            <a:r>
              <a:rPr lang="en-CA" sz="2505" b="1" dirty="0" smtClean="0">
                <a:solidFill>
                  <a:srgbClr val="000000"/>
                </a:solidFill>
                <a:cs typeface="Times New Roman Bold"/>
              </a:rPr>
              <a:t>contraction</a:t>
            </a:r>
          </a:p>
          <a:p>
            <a:pPr>
              <a:lnSpc>
                <a:spcPct val="150000"/>
              </a:lnSpc>
            </a:pPr>
            <a:endParaRPr lang="en-CA" sz="2495" dirty="0">
              <a:solidFill>
                <a:srgbClr val="000000"/>
              </a:solidFill>
            </a:endParaRPr>
          </a:p>
        </p:txBody>
      </p:sp>
      <p:sp>
        <p:nvSpPr>
          <p:cNvPr id="11" name="TextBox 6"/>
          <p:cNvSpPr txBox="1"/>
          <p:nvPr/>
        </p:nvSpPr>
        <p:spPr>
          <a:xfrm>
            <a:off x="539552" y="4365104"/>
            <a:ext cx="7527445" cy="1733103"/>
          </a:xfrm>
          <a:prstGeom prst="rect">
            <a:avLst/>
          </a:prstGeom>
          <a:noFill/>
        </p:spPr>
        <p:txBody>
          <a:bodyPr vert="horz" wrap="none" lIns="0" tIns="0" rIns="0" bIns="0" rtlCol="0">
            <a:spAutoFit/>
          </a:bodyPr>
          <a:lstStyle/>
          <a:p>
            <a:pPr>
              <a:lnSpc>
                <a:spcPct val="150000"/>
              </a:lnSpc>
            </a:pPr>
            <a:r>
              <a:rPr lang="en-CA" sz="2508" b="1" dirty="0" smtClean="0">
                <a:solidFill>
                  <a:srgbClr val="000000"/>
                </a:solidFill>
                <a:cs typeface="Times New Roman Bold"/>
              </a:rPr>
              <a:t>- Glycogen-lactic acid system provides </a:t>
            </a:r>
            <a:r>
              <a:rPr lang="en-CA" sz="2508" b="1" dirty="0" smtClean="0">
                <a:solidFill>
                  <a:srgbClr val="FF0000"/>
                </a:solidFill>
                <a:cs typeface="Times New Roman Bold"/>
              </a:rPr>
              <a:t>1.3-1.6 minutes </a:t>
            </a:r>
            <a:r>
              <a:rPr lang="en-CA" sz="2508" b="1" dirty="0" smtClean="0">
                <a:solidFill>
                  <a:srgbClr val="000000"/>
                </a:solidFill>
                <a:cs typeface="Times New Roman Bold"/>
              </a:rPr>
              <a:t>of</a:t>
            </a:r>
            <a:r>
              <a:rPr lang="en-CA" sz="2495" dirty="0" smtClean="0">
                <a:solidFill>
                  <a:srgbClr val="000000"/>
                </a:solidFill>
              </a:rPr>
              <a:t/>
            </a:r>
            <a:br>
              <a:rPr lang="en-CA" sz="2495" dirty="0" smtClean="0">
                <a:solidFill>
                  <a:srgbClr val="000000"/>
                </a:solidFill>
              </a:rPr>
            </a:br>
            <a:r>
              <a:rPr lang="en-CA" sz="2505" b="1" dirty="0" smtClean="0">
                <a:solidFill>
                  <a:srgbClr val="000000"/>
                </a:solidFill>
                <a:cs typeface="Times New Roman Bold"/>
              </a:rPr>
              <a:t>maximal muscle activity</a:t>
            </a:r>
          </a:p>
          <a:p>
            <a:pPr>
              <a:lnSpc>
                <a:spcPct val="150000"/>
              </a:lnSpc>
            </a:pPr>
            <a:endParaRPr lang="en-CA" sz="2495"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2483768" y="260648"/>
            <a:ext cx="5846276" cy="1051570"/>
          </a:xfrm>
          <a:prstGeom prst="rect">
            <a:avLst/>
          </a:prstGeom>
          <a:noFill/>
        </p:spPr>
        <p:txBody>
          <a:bodyPr vert="horz" wrap="square" lIns="0" tIns="0" rIns="0" bIns="0" rtlCol="0">
            <a:spAutoFit/>
          </a:bodyPr>
          <a:lstStyle/>
          <a:p>
            <a:pPr>
              <a:lnSpc>
                <a:spcPts val="4140"/>
              </a:lnSpc>
            </a:pPr>
            <a:r>
              <a:rPr lang="en-CA" sz="3800" b="1" dirty="0" smtClean="0">
                <a:solidFill>
                  <a:srgbClr val="3333CC"/>
                </a:solidFill>
                <a:cs typeface="Times New Roman Bold"/>
              </a:rPr>
              <a:t>Aerobic process:-</a:t>
            </a:r>
          </a:p>
          <a:p>
            <a:pPr>
              <a:lnSpc>
                <a:spcPts val="4140"/>
              </a:lnSpc>
            </a:pPr>
            <a:endParaRPr lang="en-CA" sz="3800" dirty="0">
              <a:solidFill>
                <a:srgbClr val="000000"/>
              </a:solidFill>
            </a:endParaRPr>
          </a:p>
        </p:txBody>
      </p:sp>
      <p:sp>
        <p:nvSpPr>
          <p:cNvPr id="3" name="TextBox 3"/>
          <p:cNvSpPr txBox="1"/>
          <p:nvPr/>
        </p:nvSpPr>
        <p:spPr>
          <a:xfrm>
            <a:off x="323528" y="1196752"/>
            <a:ext cx="8136904" cy="738664"/>
          </a:xfrm>
          <a:prstGeom prst="rect">
            <a:avLst/>
          </a:prstGeom>
          <a:noFill/>
        </p:spPr>
        <p:txBody>
          <a:bodyPr vert="horz" wrap="square" lIns="0" tIns="0" rIns="0" bIns="0" rtlCol="0">
            <a:spAutoFit/>
          </a:bodyPr>
          <a:lstStyle/>
          <a:p>
            <a:r>
              <a:rPr lang="en-CA" sz="2400" dirty="0" smtClean="0">
                <a:solidFill>
                  <a:srgbClr val="000000"/>
                </a:solidFill>
                <a:cs typeface="Times New Roman"/>
              </a:rPr>
              <a:t>- </a:t>
            </a:r>
            <a:r>
              <a:rPr lang="en-US" sz="2400" dirty="0"/>
              <a:t>The aerobic system is the oxidation </a:t>
            </a:r>
            <a:r>
              <a:rPr lang="en-US" sz="2400" dirty="0" smtClean="0"/>
              <a:t>of foodstuffs (</a:t>
            </a:r>
            <a:r>
              <a:rPr lang="en-CA" sz="2400" dirty="0">
                <a:solidFill>
                  <a:srgbClr val="000000"/>
                </a:solidFill>
                <a:cs typeface="Times New Roman"/>
              </a:rPr>
              <a:t>glucose, F.A </a:t>
            </a:r>
            <a:r>
              <a:rPr lang="en-CA" sz="2400" dirty="0" smtClean="0">
                <a:solidFill>
                  <a:srgbClr val="000000"/>
                </a:solidFill>
                <a:cs typeface="Times New Roman"/>
              </a:rPr>
              <a:t>A.A,)</a:t>
            </a:r>
            <a:r>
              <a:rPr lang="en-US" sz="2400" dirty="0" smtClean="0"/>
              <a:t> in </a:t>
            </a:r>
            <a:r>
              <a:rPr lang="en-US" sz="2400" dirty="0"/>
              <a:t>the mitochondria to provide </a:t>
            </a:r>
            <a:r>
              <a:rPr lang="en-US" sz="2400" dirty="0" smtClean="0"/>
              <a:t>energy (O2). </a:t>
            </a:r>
            <a:endParaRPr lang="en-CA" sz="2400" dirty="0">
              <a:solidFill>
                <a:srgbClr val="000000"/>
              </a:solidFill>
            </a:endParaRPr>
          </a:p>
        </p:txBody>
      </p:sp>
      <p:pic>
        <p:nvPicPr>
          <p:cNvPr id="1026" name="Picture 2"/>
          <p:cNvPicPr>
            <a:picLocks noChangeAspect="1" noChangeArrowheads="1"/>
          </p:cNvPicPr>
          <p:nvPr/>
        </p:nvPicPr>
        <p:blipFill>
          <a:blip r:embed="rId2" cstate="print"/>
          <a:srcRect l="21857" t="26203" r="8411" b="37375"/>
          <a:stretch>
            <a:fillRect/>
          </a:stretch>
        </p:blipFill>
        <p:spPr bwMode="auto">
          <a:xfrm>
            <a:off x="70992" y="3212976"/>
            <a:ext cx="9073008" cy="3024336"/>
          </a:xfrm>
          <a:prstGeom prst="rect">
            <a:avLst/>
          </a:prstGeom>
          <a:noFill/>
          <a:ln w="9525">
            <a:noFill/>
            <a:miter lim="800000"/>
            <a:headEnd/>
            <a:tailEnd/>
          </a:ln>
        </p:spPr>
      </p:pic>
      <p:grpSp>
        <p:nvGrpSpPr>
          <p:cNvPr id="7" name="Group 6"/>
          <p:cNvGrpSpPr/>
          <p:nvPr/>
        </p:nvGrpSpPr>
        <p:grpSpPr>
          <a:xfrm>
            <a:off x="6300192" y="5589240"/>
            <a:ext cx="1080120" cy="544706"/>
            <a:chOff x="6300192" y="5589240"/>
            <a:chExt cx="1080120" cy="544706"/>
          </a:xfrm>
        </p:grpSpPr>
        <p:cxnSp>
          <p:nvCxnSpPr>
            <p:cNvPr id="4" name="Straight Arrow Connector 3"/>
            <p:cNvCxnSpPr/>
            <p:nvPr/>
          </p:nvCxnSpPr>
          <p:spPr>
            <a:xfrm flipV="1">
              <a:off x="6300192" y="5589240"/>
              <a:ext cx="1080120" cy="3600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20470851">
              <a:off x="6463842" y="5764614"/>
              <a:ext cx="880434" cy="369332"/>
            </a:xfrm>
            <a:prstGeom prst="rect">
              <a:avLst/>
            </a:prstGeom>
            <a:noFill/>
          </p:spPr>
          <p:txBody>
            <a:bodyPr wrap="none" rtlCol="0">
              <a:spAutoFit/>
            </a:bodyPr>
            <a:lstStyle/>
            <a:p>
              <a:r>
                <a:rPr lang="en-US" dirty="0" smtClean="0"/>
                <a:t>Energy </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506</TotalTime>
  <Words>1412</Words>
  <Application>Microsoft Office PowerPoint</Application>
  <PresentationFormat>On-screen Show (4:3)</PresentationFormat>
  <Paragraphs>193</Paragraphs>
  <Slides>27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Algerian</vt:lpstr>
      <vt:lpstr>Arial</vt:lpstr>
      <vt:lpstr>Arial Bold</vt:lpstr>
      <vt:lpstr>Calibri</vt:lpstr>
      <vt:lpstr>Comic Sans MS</vt:lpstr>
      <vt:lpstr>Tahoma</vt:lpstr>
      <vt:lpstr>Times New Roman</vt:lpstr>
      <vt:lpstr>Times New Roman Bold</vt:lpstr>
      <vt:lpstr>Verdana</vt:lpstr>
      <vt:lpstr>Verdana Bold</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affecting  athletic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Investintech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A2E_Engine</dc:creator>
  <cp:lastModifiedBy>DR.MOHAMMAD AL OTABI</cp:lastModifiedBy>
  <cp:revision>315</cp:revision>
  <dcterms:created xsi:type="dcterms:W3CDTF">2014-12-28T10:45:40Z</dcterms:created>
  <dcterms:modified xsi:type="dcterms:W3CDTF">2015-12-02T06:29:31Z</dcterms:modified>
</cp:coreProperties>
</file>