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18"/>
  </p:notesMasterIdLst>
  <p:sldIdLst>
    <p:sldId id="256" r:id="rId2"/>
    <p:sldId id="286" r:id="rId3"/>
    <p:sldId id="287" r:id="rId4"/>
    <p:sldId id="288" r:id="rId5"/>
    <p:sldId id="289" r:id="rId6"/>
    <p:sldId id="278" r:id="rId7"/>
    <p:sldId id="279" r:id="rId8"/>
    <p:sldId id="280" r:id="rId9"/>
    <p:sldId id="281" r:id="rId10"/>
    <p:sldId id="282" r:id="rId11"/>
    <p:sldId id="294" r:id="rId12"/>
    <p:sldId id="283" r:id="rId13"/>
    <p:sldId id="295" r:id="rId14"/>
    <p:sldId id="284" r:id="rId15"/>
    <p:sldId id="292" r:id="rId16"/>
    <p:sldId id="293"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699" autoAdjust="0"/>
  </p:normalViewPr>
  <p:slideViewPr>
    <p:cSldViewPr>
      <p:cViewPr varScale="1">
        <p:scale>
          <a:sx n="104" d="100"/>
          <a:sy n="104" d="100"/>
        </p:scale>
        <p:origin x="20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4AB54F-86A3-4FD0-9C7D-FCBFE553C3B5}" type="datetimeFigureOut">
              <a:rPr lang="en-US" smtClean="0"/>
              <a:pPr/>
              <a:t>12/6/2015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F4E7FC-37A6-49C8-980B-44813DD00754}" type="slidenum">
              <a:rPr lang="en-US" smtClean="0"/>
              <a:pPr/>
              <a:t>‹#›</a:t>
            </a:fld>
            <a:endParaRPr lang="en-US"/>
          </a:p>
        </p:txBody>
      </p:sp>
    </p:spTree>
    <p:extLst>
      <p:ext uri="{BB962C8B-B14F-4D97-AF65-F5344CB8AC3E}">
        <p14:creationId xmlns:p14="http://schemas.microsoft.com/office/powerpoint/2010/main" val="3196312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2F4E7FC-37A6-49C8-980B-44813DD00754}" type="slidenum">
              <a:rPr lang="en-US" smtClean="0"/>
              <a:pPr/>
              <a:t>12</a:t>
            </a:fld>
            <a:endParaRPr lang="en-US"/>
          </a:p>
        </p:txBody>
      </p:sp>
    </p:spTree>
    <p:extLst>
      <p:ext uri="{BB962C8B-B14F-4D97-AF65-F5344CB8AC3E}">
        <p14:creationId xmlns:p14="http://schemas.microsoft.com/office/powerpoint/2010/main" val="547800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2F4E7FC-37A6-49C8-980B-44813DD00754}" type="slidenum">
              <a:rPr lang="en-US" smtClean="0"/>
              <a:pPr/>
              <a:t>13</a:t>
            </a:fld>
            <a:endParaRPr lang="en-US"/>
          </a:p>
        </p:txBody>
      </p:sp>
    </p:spTree>
    <p:extLst>
      <p:ext uri="{BB962C8B-B14F-4D97-AF65-F5344CB8AC3E}">
        <p14:creationId xmlns:p14="http://schemas.microsoft.com/office/powerpoint/2010/main" val="8338938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9B9FBA75-29DD-46BB-BE93-DB688A5E483F}" type="datetimeFigureOut">
              <a:rPr lang="en-US" smtClean="0"/>
              <a:pPr/>
              <a:t>12/6/2015</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DA5776E-6AC0-46E1-8A31-457A79E53BC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B9FBA75-29DD-46BB-BE93-DB688A5E483F}" type="datetimeFigureOut">
              <a:rPr lang="en-US" smtClean="0"/>
              <a:pPr/>
              <a:t>12/6/2015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DA5776E-6AC0-46E1-8A31-457A79E53BC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B9FBA75-29DD-46BB-BE93-DB688A5E483F}" type="datetimeFigureOut">
              <a:rPr lang="en-US" smtClean="0"/>
              <a:pPr/>
              <a:t>12/6/2015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DA5776E-6AC0-46E1-8A31-457A79E53BC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B9FBA75-29DD-46BB-BE93-DB688A5E483F}" type="datetimeFigureOut">
              <a:rPr lang="en-US" smtClean="0"/>
              <a:pPr/>
              <a:t>12/6/2015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DA5776E-6AC0-46E1-8A31-457A79E53BCA}"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B9FBA75-29DD-46BB-BE93-DB688A5E483F}" type="datetimeFigureOut">
              <a:rPr lang="en-US" smtClean="0"/>
              <a:pPr/>
              <a:t>12/6/2015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DA5776E-6AC0-46E1-8A31-457A79E53BCA}"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B9FBA75-29DD-46BB-BE93-DB688A5E483F}" type="datetimeFigureOut">
              <a:rPr lang="en-US" smtClean="0"/>
              <a:pPr/>
              <a:t>12/6/2015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DA5776E-6AC0-46E1-8A31-457A79E53BCA}"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B9FBA75-29DD-46BB-BE93-DB688A5E483F}" type="datetimeFigureOut">
              <a:rPr lang="en-US" smtClean="0"/>
              <a:pPr/>
              <a:t>12/6/2015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5DA5776E-6AC0-46E1-8A31-457A79E53BC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9B9FBA75-29DD-46BB-BE93-DB688A5E483F}" type="datetimeFigureOut">
              <a:rPr lang="en-US" smtClean="0"/>
              <a:pPr/>
              <a:t>12/6/2015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5DA5776E-6AC0-46E1-8A31-457A79E53BCA}"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B9FBA75-29DD-46BB-BE93-DB688A5E483F}" type="datetimeFigureOut">
              <a:rPr lang="en-US" smtClean="0"/>
              <a:pPr/>
              <a:t>12/6/2015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5DA5776E-6AC0-46E1-8A31-457A79E53BC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9B9FBA75-29DD-46BB-BE93-DB688A5E483F}" type="datetimeFigureOut">
              <a:rPr lang="en-US" smtClean="0"/>
              <a:pPr/>
              <a:t>12/6/2015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DA5776E-6AC0-46E1-8A31-457A79E53BC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9B9FBA75-29DD-46BB-BE93-DB688A5E483F}" type="datetimeFigureOut">
              <a:rPr lang="en-US" smtClean="0"/>
              <a:pPr/>
              <a:t>12/6/2015</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DA5776E-6AC0-46E1-8A31-457A79E53BCA}"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B9FBA75-29DD-46BB-BE93-DB688A5E483F}" type="datetimeFigureOut">
              <a:rPr lang="en-US" smtClean="0"/>
              <a:pPr/>
              <a:t>12/6/2015</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DA5776E-6AC0-46E1-8A31-457A79E53BC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457200"/>
            <a:ext cx="7710268" cy="914400"/>
          </a:xfrm>
        </p:spPr>
        <p:txBody>
          <a:bodyPr>
            <a:normAutofit fontScale="90000"/>
          </a:bodyPr>
          <a:lstStyle/>
          <a:p>
            <a:r>
              <a:rPr lang="en-US" dirty="0" smtClean="0"/>
              <a:t/>
            </a:r>
            <a:br>
              <a:rPr lang="en-US" dirty="0" smtClean="0"/>
            </a:br>
            <a:endParaRPr lang="en-US" dirty="0"/>
          </a:p>
        </p:txBody>
      </p:sp>
      <p:sp>
        <p:nvSpPr>
          <p:cNvPr id="5" name="Rectangle 4"/>
          <p:cNvSpPr/>
          <p:nvPr/>
        </p:nvSpPr>
        <p:spPr>
          <a:xfrm>
            <a:off x="457200" y="381000"/>
            <a:ext cx="8305800" cy="861774"/>
          </a:xfrm>
          <a:prstGeom prst="rect">
            <a:avLst/>
          </a:prstGeom>
          <a:solidFill>
            <a:srgbClr val="92D050"/>
          </a:solidFill>
        </p:spPr>
        <p:txBody>
          <a:bodyPr wrap="square">
            <a:spAutoFit/>
          </a:bodyPr>
          <a:lstStyle/>
          <a:p>
            <a:pPr algn="ctr"/>
            <a:r>
              <a:rPr lang="en-US" sz="5000" b="1" dirty="0" smtClean="0">
                <a:effectLst>
                  <a:outerShdw blurRad="38100" dist="38100" dir="2700000" algn="tl">
                    <a:srgbClr val="000000">
                      <a:alpha val="43137"/>
                    </a:srgbClr>
                  </a:outerShdw>
                </a:effectLst>
                <a:latin typeface="Calibri" pitchFamily="34" charset="0"/>
              </a:rPr>
              <a:t>Muscle Adaptation to Exercise</a:t>
            </a:r>
            <a:endParaRPr lang="en-US" sz="5000" dirty="0">
              <a:effectLst>
                <a:outerShdw blurRad="38100" dist="38100" dir="2700000" algn="tl">
                  <a:srgbClr val="000000">
                    <a:alpha val="43137"/>
                  </a:srgbClr>
                </a:outerShdw>
              </a:effectLst>
              <a:latin typeface="Calibri" pitchFamily="34" charset="0"/>
            </a:endParaRPr>
          </a:p>
        </p:txBody>
      </p:sp>
      <p:sp>
        <p:nvSpPr>
          <p:cNvPr id="4" name="Rectangle 3"/>
          <p:cNvSpPr>
            <a:spLocks noGrp="1" noChangeArrowheads="1"/>
          </p:cNvSpPr>
          <p:nvPr>
            <p:ph type="subTitle" idx="1"/>
          </p:nvPr>
        </p:nvSpPr>
        <p:spPr>
          <a:xfrm>
            <a:off x="1981200" y="3605014"/>
            <a:ext cx="4895850" cy="1728986"/>
          </a:xfrm>
        </p:spPr>
        <p:txBody>
          <a:bodyPr/>
          <a:lstStyle/>
          <a:p>
            <a:pPr marL="812748" indent="-812748" algn="ctr" eaLnBrk="1" fontAlgn="auto" hangingPunct="1">
              <a:spcAft>
                <a:spcPts val="0"/>
              </a:spcAft>
              <a:buFont typeface="Wingdings 2"/>
              <a:buNone/>
              <a:defRPr/>
            </a:pPr>
            <a:r>
              <a:rPr lang="en-US" sz="2600" b="1" dirty="0" err="1" smtClean="0">
                <a:solidFill>
                  <a:schemeClr val="tx1"/>
                </a:solidFill>
                <a:latin typeface="Comic Sans MS" pitchFamily="66" charset="0"/>
              </a:rPr>
              <a:t>Dr.Mohammed</a:t>
            </a:r>
            <a:r>
              <a:rPr lang="en-US" sz="2600" b="1" dirty="0" smtClean="0">
                <a:solidFill>
                  <a:schemeClr val="tx1"/>
                </a:solidFill>
                <a:latin typeface="Comic Sans MS" pitchFamily="66" charset="0"/>
              </a:rPr>
              <a:t> </a:t>
            </a:r>
            <a:r>
              <a:rPr lang="en-US" sz="2600" b="1" dirty="0" err="1" smtClean="0">
                <a:solidFill>
                  <a:schemeClr val="tx1"/>
                </a:solidFill>
                <a:latin typeface="Comic Sans MS" pitchFamily="66" charset="0"/>
              </a:rPr>
              <a:t>Alotaibi</a:t>
            </a:r>
            <a:endParaRPr lang="en-US" sz="2600" b="1" dirty="0" smtClean="0">
              <a:solidFill>
                <a:schemeClr val="tx1"/>
              </a:solidFill>
              <a:latin typeface="Comic Sans MS" pitchFamily="66" charset="0"/>
            </a:endParaRPr>
          </a:p>
          <a:p>
            <a:pPr marL="812748" indent="-812748" algn="ctr" eaLnBrk="1" fontAlgn="auto" hangingPunct="1">
              <a:lnSpc>
                <a:spcPct val="80000"/>
              </a:lnSpc>
              <a:spcAft>
                <a:spcPts val="0"/>
              </a:spcAft>
              <a:buFont typeface="Wingdings 2"/>
              <a:buNone/>
              <a:defRPr/>
            </a:pPr>
            <a:r>
              <a:rPr lang="en-US" sz="2000" dirty="0" smtClean="0">
                <a:solidFill>
                  <a:srgbClr val="7030A0"/>
                </a:solidFill>
                <a:latin typeface="Comic Sans MS" pitchFamily="66" charset="0"/>
              </a:rPr>
              <a:t>Department of Physiology</a:t>
            </a:r>
          </a:p>
          <a:p>
            <a:pPr marL="812748" indent="-812748" algn="ctr" eaLnBrk="1" fontAlgn="auto" hangingPunct="1">
              <a:lnSpc>
                <a:spcPct val="80000"/>
              </a:lnSpc>
              <a:spcAft>
                <a:spcPts val="0"/>
              </a:spcAft>
              <a:buFont typeface="Wingdings 2"/>
              <a:buNone/>
              <a:defRPr/>
            </a:pPr>
            <a:r>
              <a:rPr lang="en-US" sz="2000" dirty="0" smtClean="0">
                <a:solidFill>
                  <a:srgbClr val="7030A0"/>
                </a:solidFill>
                <a:latin typeface="Comic Sans MS" pitchFamily="66" charset="0"/>
              </a:rPr>
              <a:t>College of Medicine</a:t>
            </a:r>
          </a:p>
          <a:p>
            <a:pPr marL="812748" indent="-812748" algn="ctr" eaLnBrk="1" fontAlgn="auto" hangingPunct="1">
              <a:lnSpc>
                <a:spcPct val="80000"/>
              </a:lnSpc>
              <a:spcAft>
                <a:spcPts val="0"/>
              </a:spcAft>
              <a:buFont typeface="Wingdings 2"/>
              <a:buNone/>
              <a:defRPr/>
            </a:pPr>
            <a:r>
              <a:rPr lang="en-US" sz="2000" dirty="0" smtClean="0">
                <a:solidFill>
                  <a:srgbClr val="7030A0"/>
                </a:solidFill>
                <a:latin typeface="Comic Sans MS" pitchFamily="66" charset="0"/>
              </a:rPr>
              <a:t>King Saud University </a:t>
            </a:r>
          </a:p>
          <a:p>
            <a:pPr marL="812748" indent="-812748" algn="ctr" eaLnBrk="1" fontAlgn="auto" hangingPunct="1">
              <a:lnSpc>
                <a:spcPct val="80000"/>
              </a:lnSpc>
              <a:spcAft>
                <a:spcPts val="0"/>
              </a:spcAft>
              <a:buFont typeface="Wingdings 2"/>
              <a:buNone/>
              <a:defRPr/>
            </a:pPr>
            <a:r>
              <a:rPr lang="en-US" sz="2000" b="1" dirty="0" smtClean="0">
                <a:latin typeface="Comic Sans MS" pitchFamily="66" charset="0"/>
              </a:rPr>
              <a:t> </a:t>
            </a:r>
          </a:p>
        </p:txBody>
      </p:sp>
      <p:sp>
        <p:nvSpPr>
          <p:cNvPr id="6" name="Rectangle 5"/>
          <p:cNvSpPr/>
          <p:nvPr/>
        </p:nvSpPr>
        <p:spPr>
          <a:xfrm>
            <a:off x="2257872" y="2057400"/>
            <a:ext cx="4752528" cy="1200329"/>
          </a:xfrm>
          <a:prstGeom prst="rect">
            <a:avLst/>
          </a:prstGeom>
        </p:spPr>
        <p:txBody>
          <a:bodyPr wrap="square">
            <a:spAutoFit/>
          </a:bodyPr>
          <a:lstStyle/>
          <a:p>
            <a:pPr marL="812800" indent="-812800" algn="ctr">
              <a:lnSpc>
                <a:spcPct val="80000"/>
              </a:lnSpc>
            </a:pPr>
            <a:r>
              <a:rPr lang="en-US" b="1" dirty="0" smtClean="0">
                <a:solidFill>
                  <a:schemeClr val="accent6">
                    <a:lumMod val="75000"/>
                  </a:schemeClr>
                </a:solidFill>
                <a:latin typeface="Arial" pitchFamily="34" charset="0"/>
                <a:cs typeface="Arial" pitchFamily="34" charset="0"/>
              </a:rPr>
              <a:t>TEXTBOOK OF MEDICAL PHYSIOLOGY</a:t>
            </a:r>
          </a:p>
          <a:p>
            <a:pPr marL="812800" indent="-812800" algn="ctr">
              <a:lnSpc>
                <a:spcPct val="80000"/>
              </a:lnSpc>
            </a:pPr>
            <a:endParaRPr lang="en-US" b="1" dirty="0" smtClean="0">
              <a:solidFill>
                <a:srgbClr val="FF9999"/>
              </a:solidFill>
              <a:latin typeface="Arial" pitchFamily="34" charset="0"/>
              <a:cs typeface="Arial" pitchFamily="34" charset="0"/>
            </a:endParaRPr>
          </a:p>
          <a:p>
            <a:pPr marL="812800" indent="-812800" algn="ctr">
              <a:lnSpc>
                <a:spcPct val="80000"/>
              </a:lnSpc>
            </a:pPr>
            <a:r>
              <a:rPr lang="en-US" b="1" dirty="0" smtClean="0">
                <a:solidFill>
                  <a:srgbClr val="00B050"/>
                </a:solidFill>
                <a:latin typeface="Arial" pitchFamily="34" charset="0"/>
                <a:cs typeface="Arial" pitchFamily="34" charset="0"/>
              </a:rPr>
              <a:t>GUYTON &amp; HALL 12</a:t>
            </a:r>
            <a:r>
              <a:rPr lang="en-US" b="1" baseline="30000" dirty="0" smtClean="0">
                <a:solidFill>
                  <a:srgbClr val="00B050"/>
                </a:solidFill>
                <a:latin typeface="Arial" pitchFamily="34" charset="0"/>
                <a:cs typeface="Arial" pitchFamily="34" charset="0"/>
              </a:rPr>
              <a:t>TH</a:t>
            </a:r>
            <a:r>
              <a:rPr lang="en-US" b="1" dirty="0" smtClean="0">
                <a:solidFill>
                  <a:srgbClr val="00B050"/>
                </a:solidFill>
                <a:latin typeface="Arial" pitchFamily="34" charset="0"/>
                <a:cs typeface="Arial" pitchFamily="34" charset="0"/>
              </a:rPr>
              <a:t> EDITION</a:t>
            </a:r>
          </a:p>
          <a:p>
            <a:pPr marL="812800" indent="-812800" algn="ctr">
              <a:lnSpc>
                <a:spcPct val="80000"/>
              </a:lnSpc>
            </a:pPr>
            <a:endParaRPr lang="en-US" b="1" dirty="0" smtClean="0">
              <a:solidFill>
                <a:schemeClr val="bg1"/>
              </a:solidFill>
              <a:latin typeface="Arial" pitchFamily="34" charset="0"/>
              <a:cs typeface="Arial" pitchFamily="34" charset="0"/>
            </a:endParaRPr>
          </a:p>
          <a:p>
            <a:pPr marL="812800" indent="-812800" algn="ctr">
              <a:lnSpc>
                <a:spcPct val="80000"/>
              </a:lnSpc>
            </a:pPr>
            <a:r>
              <a:rPr lang="en-US" b="1" dirty="0" smtClean="0">
                <a:solidFill>
                  <a:schemeClr val="accent1">
                    <a:lumMod val="75000"/>
                  </a:schemeClr>
                </a:solidFill>
                <a:latin typeface="Arial" pitchFamily="34" charset="0"/>
                <a:cs typeface="Arial" pitchFamily="34" charset="0"/>
              </a:rPr>
              <a:t>UNIT XV  CHAPTER 84</a:t>
            </a:r>
            <a:endParaRPr lang="en-US" sz="2000" b="1" dirty="0" smtClean="0">
              <a:solidFill>
                <a:schemeClr val="accent1">
                  <a:lumMod val="7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2398057"/>
            <a:ext cx="4953000" cy="4525963"/>
          </a:xfrm>
        </p:spPr>
        <p:txBody>
          <a:bodyPr>
            <a:normAutofit lnSpcReduction="10000"/>
          </a:bodyPr>
          <a:lstStyle/>
          <a:p>
            <a:r>
              <a:rPr lang="en-US" dirty="0" smtClean="0"/>
              <a:t>Vo</a:t>
            </a:r>
            <a:r>
              <a:rPr lang="en-US" sz="1600" baseline="-25000" dirty="0" smtClean="0"/>
              <a:t>2</a:t>
            </a:r>
            <a:r>
              <a:rPr lang="en-US" sz="1600" b="1" dirty="0" smtClean="0"/>
              <a:t>Max</a:t>
            </a:r>
            <a:r>
              <a:rPr lang="en-US" dirty="0" smtClean="0"/>
              <a:t> increases only about 10 percent by training, </a:t>
            </a:r>
            <a:r>
              <a:rPr lang="en-US" dirty="0" smtClean="0">
                <a:solidFill>
                  <a:srgbClr val="C00000"/>
                </a:solidFill>
              </a:rPr>
              <a:t>Moreover other factors (Genetic)!!! </a:t>
            </a:r>
          </a:p>
          <a:p>
            <a:r>
              <a:rPr lang="en-US" dirty="0" smtClean="0">
                <a:solidFill>
                  <a:srgbClr val="00B050"/>
                </a:solidFill>
              </a:rPr>
              <a:t>Chest sizes in relation to body size</a:t>
            </a:r>
          </a:p>
          <a:p>
            <a:r>
              <a:rPr lang="en-US" dirty="0" smtClean="0">
                <a:solidFill>
                  <a:srgbClr val="00B050"/>
                </a:solidFill>
              </a:rPr>
              <a:t> </a:t>
            </a:r>
            <a:r>
              <a:rPr lang="en-GB" dirty="0" smtClean="0">
                <a:solidFill>
                  <a:srgbClr val="00B050"/>
                </a:solidFill>
              </a:rPr>
              <a:t>Stronger</a:t>
            </a:r>
            <a:r>
              <a:rPr lang="en-US" dirty="0" smtClean="0">
                <a:solidFill>
                  <a:srgbClr val="00B050"/>
                </a:solidFill>
              </a:rPr>
              <a:t> respiratory muscles </a:t>
            </a:r>
          </a:p>
          <a:p>
            <a:r>
              <a:rPr lang="en-US" sz="2400" dirty="0" smtClean="0">
                <a:solidFill>
                  <a:srgbClr val="00B050"/>
                </a:solidFill>
                <a:effectLst>
                  <a:glow rad="101600">
                    <a:srgbClr val="FFFF00">
                      <a:alpha val="60000"/>
                    </a:srgbClr>
                  </a:glow>
                </a:effectLst>
              </a:rPr>
              <a:t> </a:t>
            </a:r>
            <a:r>
              <a:rPr lang="en-GB" sz="2400" dirty="0" smtClean="0">
                <a:effectLst>
                  <a:glow rad="101600">
                    <a:srgbClr val="FFFF00">
                      <a:alpha val="60000"/>
                    </a:srgbClr>
                  </a:glow>
                </a:effectLst>
              </a:rPr>
              <a:t>It is also likely that many years of training increase the marathoner’s  VO2max</a:t>
            </a:r>
            <a:endParaRPr lang="en-US" sz="2400" dirty="0" smtClean="0">
              <a:solidFill>
                <a:srgbClr val="00B050"/>
              </a:solidFill>
              <a:effectLst>
                <a:glow rad="101600">
                  <a:srgbClr val="FFFF00">
                    <a:alpha val="60000"/>
                  </a:srgbClr>
                </a:glow>
              </a:effectLst>
            </a:endParaRPr>
          </a:p>
          <a:p>
            <a:pPr>
              <a:buNone/>
            </a:pPr>
            <a:endParaRPr lang="en-US" dirty="0">
              <a:solidFill>
                <a:srgbClr val="C00000"/>
              </a:solidFill>
            </a:endParaRPr>
          </a:p>
        </p:txBody>
      </p:sp>
      <p:sp>
        <p:nvSpPr>
          <p:cNvPr id="4" name="Rectangle 3"/>
          <p:cNvSpPr/>
          <p:nvPr/>
        </p:nvSpPr>
        <p:spPr>
          <a:xfrm>
            <a:off x="1330640" y="381000"/>
            <a:ext cx="5742278" cy="553998"/>
          </a:xfrm>
          <a:prstGeom prst="rect">
            <a:avLst/>
          </a:prstGeom>
        </p:spPr>
        <p:txBody>
          <a:bodyPr wrap="none">
            <a:spAutoFit/>
          </a:bodyPr>
          <a:lstStyle/>
          <a:p>
            <a:r>
              <a:rPr lang="en-US" sz="3000" b="1" dirty="0" smtClean="0">
                <a:solidFill>
                  <a:srgbClr val="FF0000"/>
                </a:solidFill>
              </a:rPr>
              <a:t>Effect of Training on VO</a:t>
            </a:r>
            <a:r>
              <a:rPr lang="en-US" sz="3000" b="1" baseline="-25000" dirty="0" smtClean="0">
                <a:solidFill>
                  <a:srgbClr val="FF0000"/>
                </a:solidFill>
              </a:rPr>
              <a:t>2</a:t>
            </a:r>
            <a:r>
              <a:rPr lang="en-US" sz="3000" b="1" dirty="0" smtClean="0">
                <a:solidFill>
                  <a:srgbClr val="FF0000"/>
                </a:solidFill>
              </a:rPr>
              <a:t> Max</a:t>
            </a:r>
            <a:endParaRPr lang="en-US" sz="3000" dirty="0">
              <a:solidFill>
                <a:srgbClr val="FF0000"/>
              </a:solidFill>
            </a:endParaRPr>
          </a:p>
        </p:txBody>
      </p:sp>
      <p:pic>
        <p:nvPicPr>
          <p:cNvPr id="5" name="Picture 1" descr="D:\SCContent\9781416045748\graphics\fullsize\S9781416045748-084-f007.jpg"/>
          <p:cNvPicPr>
            <a:picLocks noChangeAspect="1" noChangeArrowheads="1"/>
          </p:cNvPicPr>
          <p:nvPr/>
        </p:nvPicPr>
        <p:blipFill>
          <a:blip r:embed="rId2" cstate="print"/>
          <a:srcRect/>
          <a:stretch>
            <a:fillRect/>
          </a:stretch>
        </p:blipFill>
        <p:spPr bwMode="auto">
          <a:xfrm>
            <a:off x="4953000" y="2504420"/>
            <a:ext cx="4038600" cy="2895600"/>
          </a:xfrm>
          <a:prstGeom prst="rect">
            <a:avLst/>
          </a:prstGeom>
          <a:noFill/>
          <a:ln w="9525">
            <a:solidFill>
              <a:schemeClr val="tx1"/>
            </a:solidFill>
            <a:miter lim="800000"/>
            <a:headEnd/>
            <a:tailEnd/>
          </a:ln>
        </p:spPr>
      </p:pic>
      <p:sp>
        <p:nvSpPr>
          <p:cNvPr id="6" name="Rectangle 5"/>
          <p:cNvSpPr/>
          <p:nvPr/>
        </p:nvSpPr>
        <p:spPr>
          <a:xfrm>
            <a:off x="457200" y="1210270"/>
            <a:ext cx="7696200" cy="923330"/>
          </a:xfrm>
          <a:prstGeom prst="rect">
            <a:avLst/>
          </a:prstGeom>
        </p:spPr>
        <p:txBody>
          <a:bodyPr wrap="square">
            <a:spAutoFit/>
          </a:bodyPr>
          <a:lstStyle/>
          <a:p>
            <a:r>
              <a:rPr lang="en-GB" sz="2700" b="1" dirty="0" smtClean="0">
                <a:effectLst>
                  <a:outerShdw blurRad="38100" dist="38100" dir="2700000" algn="tl">
                    <a:srgbClr val="000000">
                      <a:alpha val="43137"/>
                    </a:srgbClr>
                  </a:outerShdw>
                </a:effectLst>
              </a:rPr>
              <a:t>VO</a:t>
            </a:r>
            <a:r>
              <a:rPr lang="en-US" sz="2800" b="1" baseline="-25000" dirty="0" smtClean="0"/>
              <a:t>2 </a:t>
            </a:r>
            <a:r>
              <a:rPr lang="en-GB" sz="2700" b="1" dirty="0" smtClean="0">
                <a:effectLst>
                  <a:outerShdw blurRad="38100" dist="38100" dir="2700000" algn="tl">
                    <a:srgbClr val="000000">
                      <a:alpha val="43137"/>
                    </a:srgbClr>
                  </a:outerShdw>
                </a:effectLst>
              </a:rPr>
              <a:t>max</a:t>
            </a:r>
            <a:r>
              <a:rPr lang="en-GB" sz="2700" b="1" dirty="0" smtClean="0"/>
              <a:t> </a:t>
            </a:r>
            <a:r>
              <a:rPr lang="en-GB" sz="2700" dirty="0" smtClean="0"/>
              <a:t>is the rate of oxygen usage </a:t>
            </a:r>
            <a:r>
              <a:rPr lang="en-GB" sz="2700" u="sng" dirty="0" smtClean="0">
                <a:solidFill>
                  <a:srgbClr val="7030A0"/>
                </a:solidFill>
                <a:effectLst>
                  <a:outerShdw blurRad="38100" dist="38100" dir="2700000" algn="tl">
                    <a:srgbClr val="000000">
                      <a:alpha val="43137"/>
                    </a:srgbClr>
                  </a:outerShdw>
                </a:effectLst>
              </a:rPr>
              <a:t>under maximal aerobic metabolism.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blinds(horizontal)">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blinds(horizontal)">
                                      <p:cBhvr>
                                        <p:cTn id="22" dur="500"/>
                                        <p:tgtEl>
                                          <p:spTgt spid="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blinds(horizontal)">
                                      <p:cBhvr>
                                        <p:cTn id="27" dur="500"/>
                                        <p:tgtEl>
                                          <p:spTgt spid="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Effect transition="in" filter="blinds(horizontal)">
                                      <p:cBhvr>
                                        <p:cTn id="3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70064"/>
            <a:ext cx="8382000" cy="2015936"/>
          </a:xfrm>
          <a:prstGeom prst="rect">
            <a:avLst/>
          </a:prstGeom>
        </p:spPr>
        <p:txBody>
          <a:bodyPr wrap="square">
            <a:spAutoFit/>
          </a:bodyPr>
          <a:lstStyle/>
          <a:p>
            <a:pPr algn="ctr"/>
            <a:r>
              <a:rPr lang="en-GB" sz="2500" b="1" dirty="0" smtClean="0">
                <a:solidFill>
                  <a:srgbClr val="FF0000"/>
                </a:solidFill>
              </a:rPr>
              <a:t>Oxygen-Diffusing Capacity of Athletes. </a:t>
            </a:r>
          </a:p>
          <a:p>
            <a:pPr algn="ctr"/>
            <a:endParaRPr lang="en-GB" sz="2500" b="1" dirty="0" smtClean="0"/>
          </a:p>
          <a:p>
            <a:r>
              <a:rPr lang="en-GB" sz="2500" dirty="0" smtClean="0"/>
              <a:t>The oxygen diffusing capacity is a measure of the rate at which oxygen can diffuse from the pulmonary alveoli into the blood.</a:t>
            </a:r>
            <a:endParaRPr lang="en-GB" sz="2500" dirty="0"/>
          </a:p>
        </p:txBody>
      </p:sp>
      <p:pic>
        <p:nvPicPr>
          <p:cNvPr id="1026" name="Picture 2"/>
          <p:cNvPicPr>
            <a:picLocks noChangeAspect="1" noChangeArrowheads="1"/>
          </p:cNvPicPr>
          <p:nvPr/>
        </p:nvPicPr>
        <p:blipFill>
          <a:blip r:embed="rId2" cstate="print"/>
          <a:srcRect l="60908" t="27083" r="8053" b="52084"/>
          <a:stretch>
            <a:fillRect/>
          </a:stretch>
        </p:blipFill>
        <p:spPr bwMode="auto">
          <a:xfrm>
            <a:off x="1371600" y="3352800"/>
            <a:ext cx="6629400" cy="2743200"/>
          </a:xfrm>
          <a:prstGeom prst="rect">
            <a:avLst/>
          </a:prstGeom>
          <a:noFill/>
          <a:ln w="9525">
            <a:noFill/>
            <a:miter lim="800000"/>
            <a:headEnd/>
            <a:tailEnd/>
          </a:ln>
        </p:spPr>
      </p:pic>
      <p:sp>
        <p:nvSpPr>
          <p:cNvPr id="4" name="Rectangle 3"/>
          <p:cNvSpPr/>
          <p:nvPr/>
        </p:nvSpPr>
        <p:spPr>
          <a:xfrm>
            <a:off x="1371600" y="2719626"/>
            <a:ext cx="6629400" cy="861774"/>
          </a:xfrm>
          <a:prstGeom prst="rect">
            <a:avLst/>
          </a:prstGeom>
          <a:ln w="28575">
            <a:solidFill>
              <a:srgbClr val="FF0000"/>
            </a:solidFill>
          </a:ln>
        </p:spPr>
        <p:txBody>
          <a:bodyPr wrap="square">
            <a:spAutoFit/>
          </a:bodyPr>
          <a:lstStyle/>
          <a:p>
            <a:r>
              <a:rPr lang="en-GB" sz="2500" dirty="0" smtClean="0"/>
              <a:t>The following values are measured values for different diffusing capacities:</a:t>
            </a:r>
            <a:endParaRPr lang="en-GB" sz="25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par>
                                <p:cTn id="8" presetID="5" presetClass="entr" presetSubtype="1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checkerboard(across)">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066800"/>
            <a:ext cx="8534400" cy="2557272"/>
          </a:xfrm>
        </p:spPr>
        <p:txBody>
          <a:bodyPr>
            <a:noAutofit/>
          </a:bodyPr>
          <a:lstStyle/>
          <a:p>
            <a:r>
              <a:rPr lang="en-US" sz="1800" b="1" dirty="0" smtClean="0">
                <a:solidFill>
                  <a:srgbClr val="C00000"/>
                </a:solidFill>
              </a:rPr>
              <a:t>Work Output, Oxygen Consumption, and Cardiac Output During Exercise</a:t>
            </a:r>
          </a:p>
          <a:p>
            <a:pPr>
              <a:lnSpc>
                <a:spcPct val="150000"/>
              </a:lnSpc>
            </a:pPr>
            <a:r>
              <a:rPr lang="en-US" sz="1800" dirty="0" smtClean="0"/>
              <a:t>All these are directly related to one another, muscle work output increases oxygen consumption, and increases oxygen consumption in turn dilates the muscle blood vessels, thus increasing venous return and cardiac output C.O </a:t>
            </a:r>
          </a:p>
          <a:p>
            <a:endParaRPr lang="en-US" sz="1800" dirty="0"/>
          </a:p>
        </p:txBody>
      </p:sp>
      <p:sp>
        <p:nvSpPr>
          <p:cNvPr id="4" name="Rectangle 3"/>
          <p:cNvSpPr/>
          <p:nvPr/>
        </p:nvSpPr>
        <p:spPr>
          <a:xfrm>
            <a:off x="990600" y="304800"/>
            <a:ext cx="6477000" cy="523220"/>
          </a:xfrm>
          <a:prstGeom prst="rect">
            <a:avLst/>
          </a:prstGeom>
        </p:spPr>
        <p:txBody>
          <a:bodyPr wrap="square">
            <a:spAutoFit/>
          </a:bodyPr>
          <a:lstStyle/>
          <a:p>
            <a:pPr algn="ctr"/>
            <a:r>
              <a:rPr lang="en-US" sz="2800" b="1" dirty="0" smtClean="0"/>
              <a:t>Cardiovascular System in Exercise</a:t>
            </a:r>
            <a:endParaRPr lang="en-US" sz="2800" dirty="0"/>
          </a:p>
        </p:txBody>
      </p:sp>
      <p:pic>
        <p:nvPicPr>
          <p:cNvPr id="2050" name="Picture 2"/>
          <p:cNvPicPr>
            <a:picLocks noChangeAspect="1" noChangeArrowheads="1"/>
          </p:cNvPicPr>
          <p:nvPr/>
        </p:nvPicPr>
        <p:blipFill>
          <a:blip r:embed="rId3" cstate="print"/>
          <a:srcRect l="53294" t="19792" r="9810" b="29167"/>
          <a:stretch>
            <a:fillRect/>
          </a:stretch>
        </p:blipFill>
        <p:spPr bwMode="auto">
          <a:xfrm>
            <a:off x="4800600" y="3048000"/>
            <a:ext cx="4191000" cy="3733800"/>
          </a:xfrm>
          <a:prstGeom prst="rect">
            <a:avLst/>
          </a:prstGeom>
          <a:noFill/>
          <a:ln w="9525">
            <a:noFill/>
            <a:miter lim="800000"/>
            <a:headEnd/>
            <a:tailEnd/>
          </a:ln>
        </p:spPr>
      </p:pic>
      <p:sp>
        <p:nvSpPr>
          <p:cNvPr id="7" name="Rectangle 6"/>
          <p:cNvSpPr/>
          <p:nvPr/>
        </p:nvSpPr>
        <p:spPr>
          <a:xfrm>
            <a:off x="76200" y="3620869"/>
            <a:ext cx="4648200" cy="646331"/>
          </a:xfrm>
          <a:prstGeom prst="rect">
            <a:avLst/>
          </a:prstGeom>
          <a:ln w="28575">
            <a:solidFill>
              <a:srgbClr val="0070C0"/>
            </a:solidFill>
          </a:ln>
        </p:spPr>
        <p:txBody>
          <a:bodyPr wrap="square">
            <a:spAutoFit/>
          </a:bodyPr>
          <a:lstStyle/>
          <a:p>
            <a:r>
              <a:rPr lang="en-GB" dirty="0" smtClean="0"/>
              <a:t>Typical cardiac outputs at several levels of exercise are as follows:</a:t>
            </a:r>
            <a:endParaRPr lang="en-GB" dirty="0"/>
          </a:p>
        </p:txBody>
      </p:sp>
      <p:pic>
        <p:nvPicPr>
          <p:cNvPr id="2051" name="Picture 3"/>
          <p:cNvPicPr>
            <a:picLocks noChangeAspect="1" noChangeArrowheads="1"/>
          </p:cNvPicPr>
          <p:nvPr/>
        </p:nvPicPr>
        <p:blipFill>
          <a:blip r:embed="rId4" cstate="print"/>
          <a:srcRect l="14861" t="44792" r="48829" b="31250"/>
          <a:stretch>
            <a:fillRect/>
          </a:stretch>
        </p:blipFill>
        <p:spPr bwMode="auto">
          <a:xfrm>
            <a:off x="0" y="4267200"/>
            <a:ext cx="4724400" cy="1752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linds(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blinds(horizontal)">
                                      <p:cBhvr>
                                        <p:cTn id="17" dur="500"/>
                                        <p:tgtEl>
                                          <p:spTgt spid="2050"/>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2051"/>
                                        </p:tgtEl>
                                        <p:attrNameLst>
                                          <p:attrName>style.visibility</p:attrName>
                                        </p:attrNameLst>
                                      </p:cBhvr>
                                      <p:to>
                                        <p:strVal val="visible"/>
                                      </p:to>
                                    </p:set>
                                    <p:animEffect transition="in" filter="checkerboard(across)">
                                      <p:cBhvr>
                                        <p:cTn id="22" dur="500"/>
                                        <p:tgtEl>
                                          <p:spTgt spid="2051"/>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heckerboard(across)">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066800"/>
            <a:ext cx="8534400" cy="3124200"/>
          </a:xfrm>
        </p:spPr>
        <p:txBody>
          <a:bodyPr>
            <a:noAutofit/>
          </a:bodyPr>
          <a:lstStyle/>
          <a:p>
            <a:pPr>
              <a:lnSpc>
                <a:spcPct val="150000"/>
              </a:lnSpc>
            </a:pPr>
            <a:r>
              <a:rPr lang="en-US" sz="2000" b="1" dirty="0" smtClean="0">
                <a:solidFill>
                  <a:srgbClr val="FF0000"/>
                </a:solidFill>
              </a:rPr>
              <a:t>Effect of Training on Heart Hypertrophy and Cardiac Output:</a:t>
            </a:r>
          </a:p>
          <a:p>
            <a:pPr>
              <a:lnSpc>
                <a:spcPct val="150000"/>
              </a:lnSpc>
            </a:pPr>
            <a:r>
              <a:rPr lang="en-GB" sz="1800" dirty="0" smtClean="0"/>
              <a:t>The heart-pumping effectiveness of each heartbeat is 40 to 50% </a:t>
            </a:r>
            <a:r>
              <a:rPr lang="en-GB" sz="1800" b="1" dirty="0" smtClean="0"/>
              <a:t>greater</a:t>
            </a:r>
            <a:r>
              <a:rPr lang="en-GB" sz="1800" dirty="0" smtClean="0"/>
              <a:t> in the highly trained athlete than in the untrained person.</a:t>
            </a:r>
          </a:p>
          <a:p>
            <a:pPr>
              <a:lnSpc>
                <a:spcPct val="150000"/>
              </a:lnSpc>
            </a:pPr>
            <a:r>
              <a:rPr lang="en-GB" sz="1800" dirty="0" smtClean="0"/>
              <a:t> </a:t>
            </a:r>
            <a:r>
              <a:rPr lang="en-US" sz="1800" dirty="0" smtClean="0"/>
              <a:t>Heart size of  marathoner is larger than normal person. </a:t>
            </a:r>
            <a:endParaRPr lang="en-US" sz="1800" dirty="0"/>
          </a:p>
        </p:txBody>
      </p:sp>
      <p:sp>
        <p:nvSpPr>
          <p:cNvPr id="4" name="Rectangle 3"/>
          <p:cNvSpPr/>
          <p:nvPr/>
        </p:nvSpPr>
        <p:spPr>
          <a:xfrm>
            <a:off x="990600" y="304800"/>
            <a:ext cx="6477000" cy="523220"/>
          </a:xfrm>
          <a:prstGeom prst="rect">
            <a:avLst/>
          </a:prstGeom>
        </p:spPr>
        <p:txBody>
          <a:bodyPr wrap="square">
            <a:spAutoFit/>
          </a:bodyPr>
          <a:lstStyle/>
          <a:p>
            <a:pPr algn="ctr"/>
            <a:r>
              <a:rPr lang="en-US" sz="2800" b="1" dirty="0" smtClean="0"/>
              <a:t>Cardiovascular System in Exercise</a:t>
            </a:r>
            <a:endParaRPr lang="en-US" sz="2800" dirty="0"/>
          </a:p>
        </p:txBody>
      </p:sp>
      <p:pic>
        <p:nvPicPr>
          <p:cNvPr id="20483" name="Picture 3"/>
          <p:cNvPicPr>
            <a:picLocks noChangeAspect="1" noChangeArrowheads="1"/>
          </p:cNvPicPr>
          <p:nvPr/>
        </p:nvPicPr>
        <p:blipFill>
          <a:blip r:embed="rId3" cstate="print"/>
          <a:srcRect t="22758"/>
          <a:stretch>
            <a:fillRect/>
          </a:stretch>
        </p:blipFill>
        <p:spPr bwMode="auto">
          <a:xfrm>
            <a:off x="762000" y="3276600"/>
            <a:ext cx="7543800" cy="2362200"/>
          </a:xfrm>
          <a:prstGeom prst="rect">
            <a:avLst/>
          </a:prstGeom>
          <a:noFill/>
          <a:ln w="9525">
            <a:noFill/>
            <a:miter lim="800000"/>
            <a:headEnd/>
            <a:tailEnd/>
          </a:ln>
        </p:spPr>
      </p:pic>
      <p:sp>
        <p:nvSpPr>
          <p:cNvPr id="5" name="Rectangle 4"/>
          <p:cNvSpPr/>
          <p:nvPr/>
        </p:nvSpPr>
        <p:spPr>
          <a:xfrm>
            <a:off x="762000" y="5715000"/>
            <a:ext cx="7924800" cy="1015663"/>
          </a:xfrm>
          <a:prstGeom prst="rect">
            <a:avLst/>
          </a:prstGeom>
          <a:solidFill>
            <a:schemeClr val="bg1"/>
          </a:solidFill>
          <a:ln w="38100">
            <a:solidFill>
              <a:srgbClr val="00B050"/>
            </a:solidFill>
          </a:ln>
        </p:spPr>
        <p:txBody>
          <a:bodyPr wrap="square">
            <a:spAutoFit/>
          </a:bodyPr>
          <a:lstStyle/>
          <a:p>
            <a:r>
              <a:rPr lang="en-GB" sz="2000" dirty="0" smtClean="0">
                <a:latin typeface="Calibri" pitchFamily="34" charset="0"/>
              </a:rPr>
              <a:t>Resting cardiac output is almost exactly the same as that in a normal person. This normal cardiac output is achieved by a large stroke volume at a reduced heart rate.</a:t>
            </a:r>
            <a:endParaRPr lang="en-GB" sz="2000"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linds(horizontal)">
                                      <p:cBhvr>
                                        <p:cTn id="10" dur="500"/>
                                        <p:tgtEl>
                                          <p:spTgt spid="2">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linds(horizontal)">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20483"/>
                                        </p:tgtEl>
                                        <p:attrNameLst>
                                          <p:attrName>style.visibility</p:attrName>
                                        </p:attrNameLst>
                                      </p:cBhvr>
                                      <p:to>
                                        <p:strVal val="visible"/>
                                      </p:to>
                                    </p:set>
                                    <p:animEffect transition="in" filter="blinds(horizontal)">
                                      <p:cBhvr>
                                        <p:cTn id="18" dur="500"/>
                                        <p:tgtEl>
                                          <p:spTgt spid="20483"/>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linds(horizontal)">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762000"/>
            <a:ext cx="8763000" cy="6019800"/>
          </a:xfrm>
          <a:solidFill>
            <a:schemeClr val="bg1"/>
          </a:solidFill>
        </p:spPr>
        <p:txBody>
          <a:bodyPr>
            <a:noAutofit/>
          </a:bodyPr>
          <a:lstStyle/>
          <a:p>
            <a:pPr>
              <a:lnSpc>
                <a:spcPct val="150000"/>
              </a:lnSpc>
            </a:pPr>
            <a:r>
              <a:rPr lang="en-US" sz="1900" dirty="0" smtClean="0"/>
              <a:t>Almost all the energy released by the body's metabolism of nutrient is converted into body heat.</a:t>
            </a:r>
          </a:p>
          <a:p>
            <a:pPr>
              <a:lnSpc>
                <a:spcPct val="150000"/>
              </a:lnSpc>
            </a:pPr>
            <a:r>
              <a:rPr lang="en-US" sz="1900" dirty="0" smtClean="0"/>
              <a:t>Working </a:t>
            </a:r>
            <a:r>
              <a:rPr lang="en-US" sz="1900" dirty="0" smtClean="0"/>
              <a:t>muscle uses only 20 - 25 %. </a:t>
            </a:r>
          </a:p>
          <a:p>
            <a:pPr>
              <a:lnSpc>
                <a:spcPct val="150000"/>
              </a:lnSpc>
            </a:pPr>
            <a:r>
              <a:rPr lang="en-US" sz="1900" dirty="0" smtClean="0"/>
              <a:t>Remainder of nutrient is converted into heat.</a:t>
            </a:r>
          </a:p>
          <a:p>
            <a:pPr>
              <a:lnSpc>
                <a:spcPct val="150000"/>
              </a:lnSpc>
            </a:pPr>
            <a:r>
              <a:rPr lang="en-US" sz="1900" dirty="0" smtClean="0"/>
              <a:t> </a:t>
            </a:r>
            <a:r>
              <a:rPr lang="en-GB" sz="1900" dirty="0" smtClean="0">
                <a:solidFill>
                  <a:srgbClr val="00B0F0"/>
                </a:solidFill>
              </a:rPr>
              <a:t>Almost all the energy that goes into creating muscle work still becomes body heat because small portion of this energy is used for</a:t>
            </a:r>
            <a:r>
              <a:rPr lang="en-US" sz="1900" dirty="0" smtClean="0">
                <a:solidFill>
                  <a:srgbClr val="00B0F0"/>
                </a:solidFill>
              </a:rPr>
              <a:t>:</a:t>
            </a:r>
          </a:p>
          <a:p>
            <a:pPr>
              <a:lnSpc>
                <a:spcPct val="150000"/>
              </a:lnSpc>
            </a:pPr>
            <a:r>
              <a:rPr lang="en-US" sz="1900" dirty="0" smtClean="0"/>
              <a:t>(1) Overcoming resistance to the movement of the muscles and joints.</a:t>
            </a:r>
          </a:p>
          <a:p>
            <a:pPr>
              <a:lnSpc>
                <a:spcPct val="150000"/>
              </a:lnSpc>
            </a:pPr>
            <a:r>
              <a:rPr lang="en-US" sz="1900" dirty="0" smtClean="0"/>
              <a:t>(2) Overcoming friction of the blood flowing through the blood vessels, and </a:t>
            </a:r>
            <a:r>
              <a:rPr lang="en-GB" sz="1900" dirty="0" smtClean="0"/>
              <a:t>all of which convert the muscle contractile energy into heat... </a:t>
            </a:r>
          </a:p>
          <a:p>
            <a:pPr>
              <a:lnSpc>
                <a:spcPct val="150000"/>
              </a:lnSpc>
              <a:buNone/>
            </a:pPr>
            <a:r>
              <a:rPr lang="en-US" sz="1900" dirty="0" smtClean="0">
                <a:solidFill>
                  <a:srgbClr val="FF0000"/>
                </a:solidFill>
                <a:effectLst>
                  <a:outerShdw blurRad="38100" dist="38100" dir="2700000" algn="tl">
                    <a:srgbClr val="000000">
                      <a:alpha val="43137"/>
                    </a:srgbClr>
                  </a:outerShdw>
                </a:effectLst>
              </a:rPr>
              <a:t>What will happen during hot and humid condition if sweating mechanism cannot eliminate the heat ????   </a:t>
            </a:r>
            <a:r>
              <a:rPr lang="en-US" sz="1900" dirty="0" smtClean="0">
                <a:solidFill>
                  <a:srgbClr val="FF0000"/>
                </a:solidFill>
              </a:rPr>
              <a:t/>
            </a:r>
            <a:br>
              <a:rPr lang="en-US" sz="1900" dirty="0" smtClean="0">
                <a:solidFill>
                  <a:srgbClr val="FF0000"/>
                </a:solidFill>
              </a:rPr>
            </a:br>
            <a:endParaRPr lang="en-US" sz="1900" dirty="0">
              <a:solidFill>
                <a:srgbClr val="FF0000"/>
              </a:solidFill>
            </a:endParaRPr>
          </a:p>
        </p:txBody>
      </p:sp>
      <p:sp>
        <p:nvSpPr>
          <p:cNvPr id="9217" name="Rectangle 1"/>
          <p:cNvSpPr>
            <a:spLocks noChangeArrowheads="1"/>
          </p:cNvSpPr>
          <p:nvPr/>
        </p:nvSpPr>
        <p:spPr bwMode="auto">
          <a:xfrm>
            <a:off x="304800" y="152400"/>
            <a:ext cx="57912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en-US" sz="2800" b="0" i="0" u="none" strike="noStrike" cap="none" normalizeH="0" baseline="0" dirty="0" smtClean="0">
                <a:ln>
                  <a:noFill/>
                </a:ln>
                <a:solidFill>
                  <a:srgbClr val="FF0000"/>
                </a:solidFill>
                <a:effectLst>
                  <a:outerShdw blurRad="38100" dist="38100" dir="2700000" algn="tl">
                    <a:srgbClr val="000000">
                      <a:alpha val="43137"/>
                    </a:srgbClr>
                  </a:outerShdw>
                </a:effectLst>
                <a:latin typeface="Arial" pitchFamily="34" charset="0"/>
                <a:ea typeface="Times New Roman" pitchFamily="18" charset="0"/>
                <a:cs typeface="Andalus" pitchFamily="2" charset="-78"/>
              </a:rPr>
              <a:t>Body Heat In Exercise</a:t>
            </a:r>
            <a:endParaRPr kumimoji="0" lang="en-US" sz="2800" b="0" i="0" u="none" strike="noStrike" cap="none" normalizeH="0" baseline="0" dirty="0" smtClean="0">
              <a:ln>
                <a:noFill/>
              </a:ln>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linds(horizontal)">
                                      <p:cBhvr>
                                        <p:cTn id="12" dur="500"/>
                                        <p:tgtEl>
                                          <p:spTgt spid="2">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blinds(horizontal)">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blinds(horizontal)">
                                      <p:cBhvr>
                                        <p:cTn id="20" dur="500"/>
                                        <p:tgtEl>
                                          <p:spTgt spid="2">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blinds(horizontal)">
                                      <p:cBhvr>
                                        <p:cTn id="25" dur="500"/>
                                        <p:tgtEl>
                                          <p:spTgt spid="2">
                                            <p:txEl>
                                              <p:pRg st="4" end="4"/>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blinds(horizontal)">
                                      <p:cBhvr>
                                        <p:cTn id="28" dur="500"/>
                                        <p:tgtEl>
                                          <p:spTgt spid="2">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animEffect transition="in" filter="blinds(horizontal)">
                                      <p:cBhvr>
                                        <p:cTn id="33"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762000"/>
            <a:ext cx="8686800" cy="5791200"/>
          </a:xfrm>
          <a:solidFill>
            <a:schemeClr val="bg1"/>
          </a:solidFill>
        </p:spPr>
        <p:txBody>
          <a:bodyPr>
            <a:normAutofit lnSpcReduction="10000"/>
          </a:bodyPr>
          <a:lstStyle/>
          <a:p>
            <a:pPr>
              <a:lnSpc>
                <a:spcPct val="150000"/>
              </a:lnSpc>
            </a:pPr>
            <a:r>
              <a:rPr lang="en-US" dirty="0" smtClean="0"/>
              <a:t>During endurance training body temperature rises </a:t>
            </a:r>
            <a:r>
              <a:rPr lang="en-US" dirty="0" smtClean="0">
                <a:solidFill>
                  <a:srgbClr val="FF0000"/>
                </a:solidFill>
              </a:rPr>
              <a:t>37° to 40°C</a:t>
            </a:r>
          </a:p>
          <a:p>
            <a:pPr>
              <a:lnSpc>
                <a:spcPct val="150000"/>
              </a:lnSpc>
            </a:pPr>
            <a:r>
              <a:rPr lang="en-US" dirty="0" smtClean="0"/>
              <a:t>In hot </a:t>
            </a:r>
            <a:r>
              <a:rPr lang="en-US" dirty="0" smtClean="0"/>
              <a:t>and humid </a:t>
            </a:r>
            <a:r>
              <a:rPr lang="en-US" dirty="0" smtClean="0"/>
              <a:t>conditions the</a:t>
            </a:r>
            <a:r>
              <a:rPr lang="en-US" dirty="0" smtClean="0"/>
              <a:t> </a:t>
            </a:r>
            <a:r>
              <a:rPr lang="en-US" dirty="0" smtClean="0"/>
              <a:t>body temperature </a:t>
            </a:r>
            <a:r>
              <a:rPr lang="en-US" dirty="0" smtClean="0"/>
              <a:t>can rise to </a:t>
            </a:r>
            <a:r>
              <a:rPr lang="en-US" dirty="0" smtClean="0">
                <a:solidFill>
                  <a:srgbClr val="FF0000"/>
                </a:solidFill>
              </a:rPr>
              <a:t>41° to 42°C</a:t>
            </a:r>
          </a:p>
          <a:p>
            <a:r>
              <a:rPr lang="en-GB" dirty="0" smtClean="0"/>
              <a:t>At this level, the elevated temperature becomes destructive to tissue cells, especially the </a:t>
            </a:r>
            <a:r>
              <a:rPr lang="en-GB" dirty="0" smtClean="0">
                <a:solidFill>
                  <a:srgbClr val="FF0000"/>
                </a:solidFill>
              </a:rPr>
              <a:t>brain cells.</a:t>
            </a:r>
          </a:p>
          <a:p>
            <a:r>
              <a:rPr lang="en-US" dirty="0" smtClean="0">
                <a:solidFill>
                  <a:srgbClr val="C00000"/>
                </a:solidFill>
              </a:rPr>
              <a:t>Body </a:t>
            </a:r>
            <a:r>
              <a:rPr lang="en-US" dirty="0" smtClean="0">
                <a:solidFill>
                  <a:srgbClr val="C00000"/>
                </a:solidFill>
              </a:rPr>
              <a:t>weakness</a:t>
            </a:r>
            <a:r>
              <a:rPr lang="en-US" dirty="0" smtClean="0"/>
              <a:t>, </a:t>
            </a:r>
            <a:r>
              <a:rPr lang="en-US" dirty="0" smtClean="0">
                <a:solidFill>
                  <a:srgbClr val="C00000"/>
                </a:solidFill>
              </a:rPr>
              <a:t>exhaustion</a:t>
            </a:r>
            <a:r>
              <a:rPr lang="en-US" dirty="0" smtClean="0"/>
              <a:t>, </a:t>
            </a:r>
            <a:r>
              <a:rPr lang="en-US" dirty="0" smtClean="0">
                <a:solidFill>
                  <a:srgbClr val="C00000"/>
                </a:solidFill>
              </a:rPr>
              <a:t>headache</a:t>
            </a:r>
            <a:r>
              <a:rPr lang="en-US" dirty="0" smtClean="0"/>
              <a:t>, </a:t>
            </a:r>
            <a:r>
              <a:rPr lang="en-US" dirty="0" smtClean="0">
                <a:solidFill>
                  <a:srgbClr val="C00000"/>
                </a:solidFill>
              </a:rPr>
              <a:t>dizziness</a:t>
            </a:r>
            <a:r>
              <a:rPr lang="en-US" dirty="0" smtClean="0"/>
              <a:t>, </a:t>
            </a:r>
            <a:r>
              <a:rPr lang="en-US" dirty="0" smtClean="0">
                <a:solidFill>
                  <a:srgbClr val="C00000"/>
                </a:solidFill>
              </a:rPr>
              <a:t>nausea, sweating</a:t>
            </a:r>
            <a:r>
              <a:rPr lang="en-US" dirty="0" smtClean="0"/>
              <a:t>, </a:t>
            </a:r>
            <a:r>
              <a:rPr lang="en-US" dirty="0" smtClean="0">
                <a:solidFill>
                  <a:srgbClr val="C00000"/>
                </a:solidFill>
              </a:rPr>
              <a:t>confusion</a:t>
            </a:r>
            <a:r>
              <a:rPr lang="en-US" dirty="0" smtClean="0"/>
              <a:t>, uncontrolled  gait, collapse, and unconsciousness, this is called </a:t>
            </a:r>
            <a:r>
              <a:rPr lang="en-GB" b="1" i="1" u="sng" dirty="0" smtClean="0">
                <a:solidFill>
                  <a:srgbClr val="00B050"/>
                </a:solidFill>
                <a:effectLst>
                  <a:outerShdw blurRad="38100" dist="38100" dir="2700000" algn="tl">
                    <a:srgbClr val="000000">
                      <a:alpha val="43137"/>
                    </a:srgbClr>
                  </a:outerShdw>
                </a:effectLst>
              </a:rPr>
              <a:t>heatstroke</a:t>
            </a:r>
            <a:r>
              <a:rPr lang="en-US" dirty="0" smtClean="0"/>
              <a:t> and may lead to death</a:t>
            </a:r>
          </a:p>
          <a:p>
            <a:pPr>
              <a:lnSpc>
                <a:spcPct val="150000"/>
              </a:lnSpc>
            </a:pPr>
            <a:endParaRPr lang="en-US" dirty="0" smtClean="0"/>
          </a:p>
          <a:p>
            <a:pPr>
              <a:lnSpc>
                <a:spcPct val="150000"/>
              </a:lnSpc>
            </a:pPr>
            <a:endParaRPr lang="en-US" dirty="0" smtClean="0"/>
          </a:p>
          <a:p>
            <a:pPr>
              <a:lnSpc>
                <a:spcPct val="150000"/>
              </a:lnSpc>
            </a:pPr>
            <a:endParaRPr lang="en-US" b="1" u="sng" dirty="0" smtClean="0">
              <a:solidFill>
                <a:srgbClr val="00B050"/>
              </a:solidFill>
            </a:endParaRPr>
          </a:p>
          <a:p>
            <a:pPr>
              <a:lnSpc>
                <a:spcPct val="150000"/>
              </a:lnSpc>
            </a:pPr>
            <a:endParaRPr lang="en-US" b="1" u="sng" dirty="0">
              <a:solidFill>
                <a:srgbClr val="00B050"/>
              </a:solidFill>
            </a:endParaRPr>
          </a:p>
        </p:txBody>
      </p:sp>
      <p:sp>
        <p:nvSpPr>
          <p:cNvPr id="5" name="Rectangle 4"/>
          <p:cNvSpPr/>
          <p:nvPr/>
        </p:nvSpPr>
        <p:spPr>
          <a:xfrm>
            <a:off x="304800" y="228600"/>
            <a:ext cx="2619628" cy="646331"/>
          </a:xfrm>
          <a:prstGeom prst="rect">
            <a:avLst/>
          </a:prstGeom>
        </p:spPr>
        <p:txBody>
          <a:bodyPr wrap="none">
            <a:spAutoFit/>
          </a:bodyPr>
          <a:lstStyle/>
          <a:p>
            <a:r>
              <a:rPr lang="en-US" sz="3600" b="1" dirty="0" smtClean="0">
                <a:solidFill>
                  <a:srgbClr val="00B050"/>
                </a:solidFill>
                <a:effectLst>
                  <a:outerShdw blurRad="38100" dist="38100" dir="2700000" algn="tl">
                    <a:srgbClr val="000000">
                      <a:alpha val="43137"/>
                    </a:srgbClr>
                  </a:outerShdw>
                </a:effectLst>
              </a:rPr>
              <a:t>Heatstroke</a:t>
            </a:r>
            <a:endParaRPr lang="en-US" sz="3600" dirty="0">
              <a:solidFill>
                <a:srgbClr val="00B05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blinds(horizontal)">
                                      <p:cBhvr>
                                        <p:cTn id="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0"/>
            <a:ext cx="8229600" cy="4525963"/>
          </a:xfrm>
        </p:spPr>
        <p:txBody>
          <a:bodyPr>
            <a:normAutofit/>
          </a:bodyPr>
          <a:lstStyle/>
          <a:p>
            <a:pPr>
              <a:buNone/>
            </a:pPr>
            <a:r>
              <a:rPr lang="en-US" b="1" dirty="0" smtClean="0"/>
              <a:t>The most practical way: </a:t>
            </a:r>
          </a:p>
          <a:p>
            <a:r>
              <a:rPr lang="en-US" dirty="0" smtClean="0"/>
              <a:t>Remove all clothing</a:t>
            </a:r>
          </a:p>
          <a:p>
            <a:r>
              <a:rPr lang="en-US" dirty="0" smtClean="0"/>
              <a:t>Maintain a spray of cool water on all surfaces of the body or continually sponge the body.</a:t>
            </a:r>
          </a:p>
          <a:p>
            <a:r>
              <a:rPr lang="en-US" smtClean="0"/>
              <a:t>Blow </a:t>
            </a:r>
            <a:r>
              <a:rPr lang="en-US" dirty="0" smtClean="0"/>
              <a:t>air over the body with a fan. </a:t>
            </a:r>
          </a:p>
          <a:p>
            <a:r>
              <a:rPr lang="en-US" dirty="0" smtClean="0"/>
              <a:t>Physicians and physiotherapists prefer total immersion of the body in water containing a mush of crushed ice if available.</a:t>
            </a:r>
            <a:endParaRPr lang="en-US" dirty="0"/>
          </a:p>
        </p:txBody>
      </p:sp>
      <p:sp>
        <p:nvSpPr>
          <p:cNvPr id="4" name="Rectangle 3"/>
          <p:cNvSpPr/>
          <p:nvPr/>
        </p:nvSpPr>
        <p:spPr>
          <a:xfrm>
            <a:off x="609600" y="762000"/>
            <a:ext cx="5096267" cy="584775"/>
          </a:xfrm>
          <a:prstGeom prst="rect">
            <a:avLst/>
          </a:prstGeom>
        </p:spPr>
        <p:txBody>
          <a:bodyPr wrap="none">
            <a:spAutoFit/>
          </a:bodyPr>
          <a:lstStyle/>
          <a:p>
            <a:r>
              <a:rPr lang="en-US" dirty="0" smtClean="0"/>
              <a:t> </a:t>
            </a:r>
            <a:r>
              <a:rPr lang="en-US" sz="3200" dirty="0" smtClean="0">
                <a:solidFill>
                  <a:srgbClr val="C00000"/>
                </a:solidFill>
                <a:effectLst>
                  <a:outerShdw blurRad="38100" dist="38100" dir="2700000" algn="tl">
                    <a:srgbClr val="000000">
                      <a:alpha val="43137"/>
                    </a:srgbClr>
                  </a:outerShdw>
                </a:effectLst>
              </a:rPr>
              <a:t>Treatment of </a:t>
            </a:r>
            <a:r>
              <a:rPr lang="en-US" sz="3200" dirty="0" smtClean="0">
                <a:solidFill>
                  <a:srgbClr val="00B050"/>
                </a:solidFill>
                <a:effectLst>
                  <a:outerShdw blurRad="38100" dist="38100" dir="2700000" algn="tl">
                    <a:srgbClr val="000000">
                      <a:alpha val="43137"/>
                    </a:srgbClr>
                  </a:outerShdw>
                </a:effectLst>
              </a:rPr>
              <a:t>heatstroke</a:t>
            </a:r>
            <a:endParaRPr lang="en-US" sz="3200" dirty="0">
              <a:solidFill>
                <a:srgbClr val="00B050"/>
              </a:solidFill>
              <a:effectLst>
                <a:outerShdw blurRad="38100" dist="38100" dir="2700000" algn="tl">
                  <a:srgbClr val="000000">
                    <a:alpha val="43137"/>
                  </a:srgbClr>
                </a:outerShdw>
              </a:effectLst>
            </a:endParaRPr>
          </a:p>
        </p:txBody>
      </p:sp>
      <p:sp>
        <p:nvSpPr>
          <p:cNvPr id="5" name="Rectangle 4"/>
          <p:cNvSpPr/>
          <p:nvPr/>
        </p:nvSpPr>
        <p:spPr>
          <a:xfrm>
            <a:off x="533400" y="1447800"/>
            <a:ext cx="8153400" cy="477054"/>
          </a:xfrm>
          <a:prstGeom prst="rect">
            <a:avLst/>
          </a:prstGeom>
          <a:ln w="28575">
            <a:solidFill>
              <a:srgbClr val="C00000"/>
            </a:solidFill>
          </a:ln>
        </p:spPr>
        <p:txBody>
          <a:bodyPr wrap="square">
            <a:spAutoFit/>
          </a:bodyPr>
          <a:lstStyle/>
          <a:p>
            <a:r>
              <a:rPr lang="en-GB" sz="2500" dirty="0" smtClean="0"/>
              <a:t>Reduce the body temperature as rapidly as possible</a:t>
            </a:r>
            <a:endParaRPr lang="en-GB" sz="25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linds(horizontal)">
                                      <p:cBhvr>
                                        <p:cTn id="10" dur="500"/>
                                        <p:tgtEl>
                                          <p:spTgt spid="2">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linds(horizontal)">
                                      <p:cBhvr>
                                        <p:cTn id="13" dur="500"/>
                                        <p:tgtEl>
                                          <p:spTgt spid="2">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linds(horizontal)">
                                      <p:cBhvr>
                                        <p:cTn id="16" dur="500"/>
                                        <p:tgtEl>
                                          <p:spTgt spid="2">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linds(horizontal)">
                                      <p:cBhvr>
                                        <p:cTn id="1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5029200"/>
          </a:xfrm>
        </p:spPr>
        <p:txBody>
          <a:bodyPr>
            <a:normAutofit fontScale="77500" lnSpcReduction="20000"/>
          </a:bodyPr>
          <a:lstStyle/>
          <a:p>
            <a:pPr>
              <a:lnSpc>
                <a:spcPct val="120000"/>
              </a:lnSpc>
              <a:buNone/>
            </a:pPr>
            <a:r>
              <a:rPr lang="en-US" b="1" dirty="0" smtClean="0">
                <a:latin typeface="Calibri" pitchFamily="34" charset="0"/>
              </a:rPr>
              <a:t>At the end of this lecture the student should be able to recognize:</a:t>
            </a:r>
          </a:p>
          <a:p>
            <a:pPr lvl="0">
              <a:lnSpc>
                <a:spcPct val="120000"/>
              </a:lnSpc>
            </a:pPr>
            <a:r>
              <a:rPr lang="en-US" dirty="0" smtClean="0">
                <a:latin typeface="Calibri" pitchFamily="34" charset="0"/>
              </a:rPr>
              <a:t>Strength, power, and endurance of muscles</a:t>
            </a:r>
            <a:endParaRPr lang="en-GB" dirty="0" smtClean="0">
              <a:latin typeface="Calibri" pitchFamily="34" charset="0"/>
            </a:endParaRPr>
          </a:p>
          <a:p>
            <a:pPr lvl="0">
              <a:lnSpc>
                <a:spcPct val="120000"/>
              </a:lnSpc>
            </a:pPr>
            <a:r>
              <a:rPr lang="en-US" dirty="0" smtClean="0">
                <a:latin typeface="Calibri" pitchFamily="34" charset="0"/>
              </a:rPr>
              <a:t>The effect of athletic training on muscles and muscle performance</a:t>
            </a:r>
            <a:endParaRPr lang="en-GB" dirty="0" smtClean="0">
              <a:latin typeface="Calibri" pitchFamily="34" charset="0"/>
            </a:endParaRPr>
          </a:p>
          <a:p>
            <a:pPr lvl="0">
              <a:lnSpc>
                <a:spcPct val="120000"/>
              </a:lnSpc>
            </a:pPr>
            <a:r>
              <a:rPr lang="en-US" dirty="0" smtClean="0">
                <a:latin typeface="Calibri" pitchFamily="34" charset="0"/>
              </a:rPr>
              <a:t>Muscle hypertrophy</a:t>
            </a:r>
            <a:endParaRPr lang="en-GB" dirty="0" smtClean="0">
              <a:latin typeface="Calibri" pitchFamily="34" charset="0"/>
            </a:endParaRPr>
          </a:p>
          <a:p>
            <a:pPr lvl="0">
              <a:lnSpc>
                <a:spcPct val="120000"/>
              </a:lnSpc>
            </a:pPr>
            <a:r>
              <a:rPr lang="en-US" dirty="0" smtClean="0">
                <a:latin typeface="Calibri" pitchFamily="34" charset="0"/>
              </a:rPr>
              <a:t>Fast-twitch and slow-twitch muscle fibers</a:t>
            </a:r>
            <a:endParaRPr lang="en-GB" dirty="0" smtClean="0">
              <a:latin typeface="Calibri" pitchFamily="34" charset="0"/>
            </a:endParaRPr>
          </a:p>
          <a:p>
            <a:pPr lvl="0">
              <a:lnSpc>
                <a:spcPct val="120000"/>
              </a:lnSpc>
            </a:pPr>
            <a:r>
              <a:rPr lang="en-US" dirty="0" smtClean="0">
                <a:latin typeface="Calibri" pitchFamily="34" charset="0"/>
              </a:rPr>
              <a:t>Respiration in exercise</a:t>
            </a:r>
            <a:endParaRPr lang="en-GB" dirty="0" smtClean="0">
              <a:latin typeface="Calibri" pitchFamily="34" charset="0"/>
            </a:endParaRPr>
          </a:p>
          <a:p>
            <a:pPr lvl="0">
              <a:lnSpc>
                <a:spcPct val="120000"/>
              </a:lnSpc>
            </a:pPr>
            <a:r>
              <a:rPr lang="en-US" dirty="0" smtClean="0">
                <a:latin typeface="Calibri" pitchFamily="34" charset="0"/>
              </a:rPr>
              <a:t>Oxygen consumption and pulmonary ventilation in exercise</a:t>
            </a:r>
            <a:endParaRPr lang="en-GB" dirty="0" smtClean="0">
              <a:latin typeface="Calibri" pitchFamily="34" charset="0"/>
            </a:endParaRPr>
          </a:p>
          <a:p>
            <a:pPr lvl="0">
              <a:lnSpc>
                <a:spcPct val="120000"/>
              </a:lnSpc>
            </a:pPr>
            <a:r>
              <a:rPr lang="en-US" dirty="0" smtClean="0">
                <a:latin typeface="Calibri" pitchFamily="34" charset="0"/>
              </a:rPr>
              <a:t>Effect of training on vo</a:t>
            </a:r>
            <a:r>
              <a:rPr lang="en-US" baseline="-25000" dirty="0" smtClean="0">
                <a:latin typeface="Calibri" pitchFamily="34" charset="0"/>
              </a:rPr>
              <a:t>2</a:t>
            </a:r>
            <a:r>
              <a:rPr lang="en-US" dirty="0" smtClean="0">
                <a:latin typeface="Calibri" pitchFamily="34" charset="0"/>
              </a:rPr>
              <a:t> max</a:t>
            </a:r>
            <a:endParaRPr lang="en-GB" dirty="0" smtClean="0">
              <a:latin typeface="Calibri" pitchFamily="34" charset="0"/>
            </a:endParaRPr>
          </a:p>
          <a:p>
            <a:pPr lvl="0">
              <a:lnSpc>
                <a:spcPct val="120000"/>
              </a:lnSpc>
            </a:pPr>
            <a:r>
              <a:rPr lang="en-US" dirty="0" smtClean="0">
                <a:latin typeface="Calibri" pitchFamily="34" charset="0"/>
              </a:rPr>
              <a:t>Cardiovascular system in exercise</a:t>
            </a:r>
            <a:endParaRPr lang="en-GB" dirty="0" smtClean="0">
              <a:latin typeface="Calibri" pitchFamily="34" charset="0"/>
            </a:endParaRPr>
          </a:p>
          <a:p>
            <a:pPr lvl="0">
              <a:lnSpc>
                <a:spcPct val="120000"/>
              </a:lnSpc>
            </a:pPr>
            <a:r>
              <a:rPr lang="en-US" dirty="0" smtClean="0">
                <a:latin typeface="Calibri" pitchFamily="34" charset="0"/>
              </a:rPr>
              <a:t>Work output, oxygen consumption, and cardiac output during exercise</a:t>
            </a:r>
            <a:endParaRPr lang="en-GB" dirty="0" smtClean="0">
              <a:latin typeface="Calibri" pitchFamily="34" charset="0"/>
            </a:endParaRPr>
          </a:p>
          <a:p>
            <a:pPr lvl="0">
              <a:lnSpc>
                <a:spcPct val="120000"/>
              </a:lnSpc>
            </a:pPr>
            <a:r>
              <a:rPr lang="en-US" dirty="0" smtClean="0">
                <a:latin typeface="Calibri" pitchFamily="34" charset="0"/>
              </a:rPr>
              <a:t>Effect of training on heart hypertrophy and on cardiac output</a:t>
            </a:r>
            <a:endParaRPr lang="en-GB" dirty="0" smtClean="0">
              <a:latin typeface="Calibri" pitchFamily="34" charset="0"/>
            </a:endParaRPr>
          </a:p>
          <a:p>
            <a:pPr lvl="0">
              <a:lnSpc>
                <a:spcPct val="120000"/>
              </a:lnSpc>
            </a:pPr>
            <a:r>
              <a:rPr lang="en-US" dirty="0" smtClean="0">
                <a:latin typeface="Calibri" pitchFamily="34" charset="0"/>
              </a:rPr>
              <a:t>Role of stroke volume and heart rate in increasing the cardiac output</a:t>
            </a:r>
            <a:endParaRPr lang="en-GB" dirty="0" smtClean="0">
              <a:latin typeface="Calibri" pitchFamily="34" charset="0"/>
            </a:endParaRPr>
          </a:p>
          <a:p>
            <a:pPr lvl="0">
              <a:lnSpc>
                <a:spcPct val="120000"/>
              </a:lnSpc>
            </a:pPr>
            <a:r>
              <a:rPr lang="en-US" dirty="0" smtClean="0">
                <a:latin typeface="Calibri" pitchFamily="34" charset="0"/>
              </a:rPr>
              <a:t>Body heat in exercise  &amp; heatstroke</a:t>
            </a:r>
            <a:endParaRPr lang="en-GB" dirty="0">
              <a:latin typeface="Calibri" pitchFamily="34" charset="0"/>
            </a:endParaRPr>
          </a:p>
        </p:txBody>
      </p:sp>
      <p:sp>
        <p:nvSpPr>
          <p:cNvPr id="5" name="Rectangle 4"/>
          <p:cNvSpPr/>
          <p:nvPr/>
        </p:nvSpPr>
        <p:spPr>
          <a:xfrm>
            <a:off x="2743200" y="304800"/>
            <a:ext cx="3962400" cy="477054"/>
          </a:xfrm>
          <a:prstGeom prst="rect">
            <a:avLst/>
          </a:prstGeom>
        </p:spPr>
        <p:txBody>
          <a:bodyPr wrap="square">
            <a:spAutoFit/>
          </a:bodyPr>
          <a:lstStyle/>
          <a:p>
            <a:pPr algn="ctr"/>
            <a:r>
              <a:rPr lang="en-GB" sz="2500" b="1" dirty="0" smtClean="0">
                <a:solidFill>
                  <a:srgbClr val="FF0000"/>
                </a:solidFill>
              </a:rPr>
              <a:t>LECTURE OBJECTIVES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b="1" dirty="0" smtClean="0">
                <a:solidFill>
                  <a:srgbClr val="7030A0"/>
                </a:solidFill>
              </a:rPr>
              <a:t>Muscle Strength: </a:t>
            </a:r>
            <a:r>
              <a:rPr lang="en-GB" dirty="0" smtClean="0"/>
              <a:t>Refers to the amount of force a muscle can produce. </a:t>
            </a:r>
            <a:r>
              <a:rPr lang="en-GB" dirty="0" smtClean="0">
                <a:effectLst>
                  <a:outerShdw blurRad="38100" dist="38100" dir="2700000" algn="tl">
                    <a:srgbClr val="000000">
                      <a:alpha val="43137"/>
                    </a:srgbClr>
                  </a:outerShdw>
                </a:effectLst>
              </a:rPr>
              <a:t> </a:t>
            </a:r>
          </a:p>
          <a:p>
            <a:r>
              <a:rPr lang="en-GB" dirty="0" smtClean="0"/>
              <a:t>The strength of a muscle is determined mainly by its </a:t>
            </a:r>
            <a:r>
              <a:rPr lang="en-GB" b="1" dirty="0" smtClean="0">
                <a:solidFill>
                  <a:srgbClr val="00B050"/>
                </a:solidFill>
              </a:rPr>
              <a:t>size</a:t>
            </a:r>
            <a:r>
              <a:rPr lang="en-GB" dirty="0" smtClean="0"/>
              <a:t> with</a:t>
            </a:r>
            <a:r>
              <a:rPr lang="en-GB" dirty="0" smtClean="0">
                <a:solidFill>
                  <a:srgbClr val="FF0000"/>
                </a:solidFill>
                <a:effectLst>
                  <a:outerShdw blurRad="38100" dist="38100" dir="2700000" algn="tl">
                    <a:srgbClr val="000000">
                      <a:alpha val="43137"/>
                    </a:srgbClr>
                  </a:outerShdw>
                </a:effectLst>
              </a:rPr>
              <a:t> a maximal contractile force between 3 and 4 kg/cm</a:t>
            </a:r>
            <a:r>
              <a:rPr lang="en-GB" baseline="30000" dirty="0" smtClean="0">
                <a:solidFill>
                  <a:srgbClr val="FF0000"/>
                </a:solidFill>
                <a:effectLst>
                  <a:outerShdw blurRad="38100" dist="38100" dir="2700000" algn="tl">
                    <a:srgbClr val="000000">
                      <a:alpha val="43137"/>
                    </a:srgbClr>
                  </a:outerShdw>
                </a:effectLst>
              </a:rPr>
              <a:t>2</a:t>
            </a:r>
            <a:r>
              <a:rPr lang="en-GB" dirty="0" smtClean="0">
                <a:solidFill>
                  <a:srgbClr val="FF0000"/>
                </a:solidFill>
                <a:effectLst>
                  <a:outerShdw blurRad="38100" dist="38100" dir="2700000" algn="tl">
                    <a:srgbClr val="000000">
                      <a:alpha val="43137"/>
                    </a:srgbClr>
                  </a:outerShdw>
                </a:effectLst>
              </a:rPr>
              <a:t> </a:t>
            </a:r>
            <a:r>
              <a:rPr lang="en-GB" dirty="0" smtClean="0"/>
              <a:t>of muscle cross-sectional area.</a:t>
            </a:r>
            <a:endParaRPr lang="en-GB" dirty="0" smtClean="0">
              <a:solidFill>
                <a:srgbClr val="FF0000"/>
              </a:solidFill>
              <a:effectLst>
                <a:outerShdw blurRad="38100" dist="38100" dir="2700000" algn="tl">
                  <a:srgbClr val="000000">
                    <a:alpha val="43137"/>
                  </a:srgbClr>
                </a:outerShdw>
              </a:effectLst>
            </a:endParaRPr>
          </a:p>
          <a:p>
            <a:r>
              <a:rPr lang="en-GB" dirty="0" err="1" smtClean="0">
                <a:solidFill>
                  <a:srgbClr val="FF0000"/>
                </a:solidFill>
                <a:effectLst>
                  <a:outerShdw blurRad="38100" dist="38100" dir="2700000" algn="tl">
                    <a:srgbClr val="000000">
                      <a:alpha val="43137"/>
                    </a:srgbClr>
                  </a:outerShdw>
                </a:effectLst>
              </a:rPr>
              <a:t>e.g</a:t>
            </a:r>
            <a:r>
              <a:rPr lang="en-GB" dirty="0" smtClean="0">
                <a:solidFill>
                  <a:srgbClr val="FF0000"/>
                </a:solidFill>
                <a:effectLst>
                  <a:outerShdw blurRad="38100" dist="38100" dir="2700000" algn="tl">
                    <a:srgbClr val="000000">
                      <a:alpha val="43137"/>
                    </a:srgbClr>
                  </a:outerShdw>
                </a:effectLst>
              </a:rPr>
              <a:t> </a:t>
            </a:r>
            <a:r>
              <a:rPr lang="en-GB" sz="2800" dirty="0" smtClean="0"/>
              <a:t>a cross-sectional area of </a:t>
            </a:r>
            <a:r>
              <a:rPr lang="en-GB" sz="2800" dirty="0" smtClean="0">
                <a:solidFill>
                  <a:srgbClr val="FF0000"/>
                </a:solidFill>
                <a:effectLst>
                  <a:outerShdw blurRad="38100" dist="38100" dir="2700000" algn="tl">
                    <a:srgbClr val="000000">
                      <a:alpha val="43137"/>
                    </a:srgbClr>
                  </a:outerShdw>
                </a:effectLst>
              </a:rPr>
              <a:t>150 cm</a:t>
            </a:r>
            <a:r>
              <a:rPr lang="en-GB" sz="2800" baseline="30000" dirty="0" smtClean="0">
                <a:solidFill>
                  <a:srgbClr val="FF0000"/>
                </a:solidFill>
                <a:effectLst>
                  <a:outerShdw blurRad="38100" dist="38100" dir="2700000" algn="tl">
                    <a:srgbClr val="000000">
                      <a:alpha val="43137"/>
                    </a:srgbClr>
                  </a:outerShdw>
                </a:effectLst>
              </a:rPr>
              <a:t>2</a:t>
            </a:r>
            <a:r>
              <a:rPr lang="en-GB" sz="2800" dirty="0" smtClean="0">
                <a:solidFill>
                  <a:srgbClr val="FF0000"/>
                </a:solidFill>
                <a:effectLst>
                  <a:outerShdw blurRad="38100" dist="38100" dir="2700000" algn="tl">
                    <a:srgbClr val="000000">
                      <a:alpha val="43137"/>
                    </a:srgbClr>
                  </a:outerShdw>
                </a:effectLst>
              </a:rPr>
              <a:t>  </a:t>
            </a:r>
            <a:r>
              <a:rPr lang="en-GB" sz="2800" dirty="0" smtClean="0"/>
              <a:t>causes maximal contractile strength of 525 kg.</a:t>
            </a:r>
          </a:p>
        </p:txBody>
      </p:sp>
      <p:sp>
        <p:nvSpPr>
          <p:cNvPr id="4" name="Rectangle 3"/>
          <p:cNvSpPr/>
          <p:nvPr/>
        </p:nvSpPr>
        <p:spPr>
          <a:xfrm>
            <a:off x="381000" y="533400"/>
            <a:ext cx="8305800" cy="584775"/>
          </a:xfrm>
          <a:prstGeom prst="rect">
            <a:avLst/>
          </a:prstGeom>
        </p:spPr>
        <p:txBody>
          <a:bodyPr wrap="square">
            <a:spAutoFit/>
          </a:bodyPr>
          <a:lstStyle/>
          <a:p>
            <a:pPr lvl="0" algn="ctr"/>
            <a:r>
              <a:rPr lang="en-US" sz="3200" b="1" dirty="0" smtClean="0">
                <a:effectLst>
                  <a:outerShdw blurRad="38100" dist="38100" dir="2700000" algn="tl">
                    <a:srgbClr val="000000">
                      <a:alpha val="43137"/>
                    </a:srgbClr>
                  </a:outerShdw>
                </a:effectLst>
              </a:rPr>
              <a:t>Strength of Muscles</a:t>
            </a:r>
            <a:endParaRPr lang="en-GB" sz="3200" b="1" dirty="0" smtClean="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382000" cy="3276600"/>
          </a:xfrm>
        </p:spPr>
        <p:txBody>
          <a:bodyPr>
            <a:normAutofit/>
          </a:bodyPr>
          <a:lstStyle/>
          <a:p>
            <a:r>
              <a:rPr lang="en-GB" b="1" dirty="0" smtClean="0">
                <a:solidFill>
                  <a:srgbClr val="7030A0"/>
                </a:solidFill>
              </a:rPr>
              <a:t>Muscle  Power </a:t>
            </a:r>
            <a:r>
              <a:rPr lang="en-GB" sz="2800" dirty="0" smtClean="0"/>
              <a:t>is a measure of the </a:t>
            </a:r>
            <a:r>
              <a:rPr lang="en-GB" sz="2800" dirty="0" smtClean="0">
                <a:solidFill>
                  <a:srgbClr val="FF0000"/>
                </a:solidFill>
                <a:effectLst>
                  <a:outerShdw blurRad="38100" dist="38100" dir="2700000" algn="tl">
                    <a:srgbClr val="000000">
                      <a:alpha val="43137"/>
                    </a:srgbClr>
                  </a:outerShdw>
                </a:effectLst>
              </a:rPr>
              <a:t>total amount of work</a:t>
            </a:r>
            <a:r>
              <a:rPr lang="en-GB" sz="2800" dirty="0" smtClean="0"/>
              <a:t> that the muscle performs in a </a:t>
            </a:r>
            <a:r>
              <a:rPr lang="en-GB" sz="2800" dirty="0" smtClean="0">
                <a:effectLst>
                  <a:outerShdw blurRad="38100" dist="38100" dir="2700000" algn="tl">
                    <a:srgbClr val="000000">
                      <a:alpha val="43137"/>
                    </a:srgbClr>
                  </a:outerShdw>
                </a:effectLst>
              </a:rPr>
              <a:t>unit period of time </a:t>
            </a:r>
            <a:r>
              <a:rPr lang="en-GB" sz="2800" dirty="0" smtClean="0"/>
              <a:t>( kg-m/min) </a:t>
            </a:r>
          </a:p>
          <a:p>
            <a:r>
              <a:rPr lang="en-GB" sz="2800" dirty="0" smtClean="0"/>
              <a:t>The maximal power achievable by all the muscles in the body of a </a:t>
            </a:r>
            <a:r>
              <a:rPr lang="en-GB" sz="2800" u="sng" dirty="0" smtClean="0"/>
              <a:t>highly trained athlete</a:t>
            </a:r>
            <a:r>
              <a:rPr lang="en-GB" sz="2800" dirty="0" smtClean="0"/>
              <a:t> with all the muscles working together is approximately the following:</a:t>
            </a:r>
          </a:p>
          <a:p>
            <a:endParaRPr lang="en-GB" sz="2800" dirty="0" smtClean="0"/>
          </a:p>
          <a:p>
            <a:endParaRPr lang="en-GB" sz="2800" dirty="0" smtClean="0"/>
          </a:p>
          <a:p>
            <a:endParaRPr lang="en-GB" sz="2800" dirty="0" smtClean="0"/>
          </a:p>
          <a:p>
            <a:endParaRPr lang="en-GB" sz="2800" dirty="0" smtClean="0"/>
          </a:p>
          <a:p>
            <a:endParaRPr lang="en-GB" sz="2800" b="1" dirty="0">
              <a:solidFill>
                <a:srgbClr val="FF0000"/>
              </a:solidFill>
              <a:effectLst>
                <a:outerShdw blurRad="38100" dist="38100" dir="2700000" algn="tl">
                  <a:srgbClr val="000000">
                    <a:alpha val="43137"/>
                  </a:srgbClr>
                </a:outerShdw>
              </a:effectLst>
            </a:endParaRPr>
          </a:p>
        </p:txBody>
      </p:sp>
      <p:sp>
        <p:nvSpPr>
          <p:cNvPr id="4" name="Rectangle 3"/>
          <p:cNvSpPr/>
          <p:nvPr/>
        </p:nvSpPr>
        <p:spPr>
          <a:xfrm>
            <a:off x="381000" y="457200"/>
            <a:ext cx="8305800" cy="584775"/>
          </a:xfrm>
          <a:prstGeom prst="rect">
            <a:avLst/>
          </a:prstGeom>
        </p:spPr>
        <p:txBody>
          <a:bodyPr wrap="square">
            <a:spAutoFit/>
          </a:bodyPr>
          <a:lstStyle/>
          <a:p>
            <a:pPr lvl="0" algn="ctr"/>
            <a:r>
              <a:rPr lang="en-US" sz="3200" b="1" dirty="0" smtClean="0">
                <a:effectLst>
                  <a:outerShdw blurRad="38100" dist="38100" dir="2700000" algn="tl">
                    <a:srgbClr val="000000">
                      <a:alpha val="43137"/>
                    </a:srgbClr>
                  </a:outerShdw>
                </a:effectLst>
              </a:rPr>
              <a:t>Power of Muscles</a:t>
            </a:r>
            <a:endParaRPr lang="en-GB" sz="3200" b="1" dirty="0" smtClean="0">
              <a:effectLst>
                <a:outerShdw blurRad="38100" dist="38100" dir="2700000" algn="tl">
                  <a:srgbClr val="000000">
                    <a:alpha val="43137"/>
                  </a:srgbClr>
                </a:outerShdw>
              </a:effectLst>
            </a:endParaRPr>
          </a:p>
        </p:txBody>
      </p:sp>
      <p:pic>
        <p:nvPicPr>
          <p:cNvPr id="1029" name="Picture 5"/>
          <p:cNvPicPr>
            <a:picLocks noChangeAspect="1" noChangeArrowheads="1"/>
          </p:cNvPicPr>
          <p:nvPr/>
        </p:nvPicPr>
        <p:blipFill>
          <a:blip r:embed="rId2" cstate="print"/>
          <a:srcRect/>
          <a:stretch>
            <a:fillRect/>
          </a:stretch>
        </p:blipFill>
        <p:spPr bwMode="auto">
          <a:xfrm>
            <a:off x="809625" y="4492823"/>
            <a:ext cx="7724775" cy="160317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9"/>
                                        </p:tgtEl>
                                        <p:attrNameLst>
                                          <p:attrName>style.visibility</p:attrName>
                                        </p:attrNameLst>
                                      </p:cBhvr>
                                      <p:to>
                                        <p:strVal val="visible"/>
                                      </p:to>
                                    </p:set>
                                    <p:animEffect transition="in" filter="blinds(horizontal)">
                                      <p:cBhvr>
                                        <p:cTn id="12"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2286001"/>
          </a:xfrm>
        </p:spPr>
        <p:txBody>
          <a:bodyPr>
            <a:normAutofit lnSpcReduction="10000"/>
          </a:bodyPr>
          <a:lstStyle/>
          <a:p>
            <a:r>
              <a:rPr lang="en-GB" b="1" dirty="0" smtClean="0">
                <a:solidFill>
                  <a:srgbClr val="7030A0"/>
                </a:solidFill>
              </a:rPr>
              <a:t>Muscle </a:t>
            </a:r>
            <a:r>
              <a:rPr lang="en-GB" sz="2800" b="1" dirty="0" smtClean="0">
                <a:solidFill>
                  <a:srgbClr val="7030A0"/>
                </a:solidFill>
              </a:rPr>
              <a:t>Endurance </a:t>
            </a:r>
            <a:r>
              <a:rPr lang="en-GB" sz="2800" dirty="0" smtClean="0"/>
              <a:t>is the ability of muscles to </a:t>
            </a:r>
            <a:r>
              <a:rPr lang="en-GB" sz="2800" dirty="0" smtClean="0">
                <a:solidFill>
                  <a:srgbClr val="FF0000"/>
                </a:solidFill>
                <a:effectLst>
                  <a:outerShdw blurRad="38100" dist="38100" dir="2700000" algn="tl">
                    <a:srgbClr val="000000">
                      <a:alpha val="43137"/>
                    </a:srgbClr>
                  </a:outerShdw>
                </a:effectLst>
              </a:rPr>
              <a:t>sustain</a:t>
            </a:r>
            <a:r>
              <a:rPr lang="en-GB" sz="2800" dirty="0" smtClean="0"/>
              <a:t> repeated contractions against a resistance for period of time.</a:t>
            </a:r>
          </a:p>
          <a:p>
            <a:r>
              <a:rPr lang="en-GB" sz="2800" b="1" dirty="0" smtClean="0">
                <a:solidFill>
                  <a:srgbClr val="00B050"/>
                </a:solidFill>
              </a:rPr>
              <a:t>Depends on glycogen </a:t>
            </a:r>
            <a:r>
              <a:rPr lang="en-GB" sz="2800" dirty="0" smtClean="0"/>
              <a:t>stored in the muscle</a:t>
            </a:r>
          </a:p>
          <a:p>
            <a:r>
              <a:rPr lang="en-GB" sz="2800" smtClean="0"/>
              <a:t>Endurance </a:t>
            </a:r>
            <a:r>
              <a:rPr lang="en-GB" sz="2800" dirty="0" smtClean="0"/>
              <a:t>is enhanced by a high-CHO diet</a:t>
            </a:r>
          </a:p>
          <a:p>
            <a:pPr>
              <a:buNone/>
            </a:pPr>
            <a:endParaRPr lang="en-GB" sz="2800" dirty="0">
              <a:solidFill>
                <a:srgbClr val="FF0000"/>
              </a:solidFill>
              <a:effectLst>
                <a:outerShdw blurRad="38100" dist="38100" dir="2700000" algn="tl">
                  <a:srgbClr val="000000">
                    <a:alpha val="43137"/>
                  </a:srgbClr>
                </a:outerShdw>
              </a:effectLst>
            </a:endParaRPr>
          </a:p>
        </p:txBody>
      </p:sp>
      <p:sp>
        <p:nvSpPr>
          <p:cNvPr id="4" name="Rectangle 3"/>
          <p:cNvSpPr/>
          <p:nvPr/>
        </p:nvSpPr>
        <p:spPr>
          <a:xfrm>
            <a:off x="381000" y="457200"/>
            <a:ext cx="8305800" cy="584775"/>
          </a:xfrm>
          <a:prstGeom prst="rect">
            <a:avLst/>
          </a:prstGeom>
        </p:spPr>
        <p:txBody>
          <a:bodyPr wrap="square">
            <a:spAutoFit/>
          </a:bodyPr>
          <a:lstStyle/>
          <a:p>
            <a:pPr lvl="0" algn="ctr"/>
            <a:r>
              <a:rPr lang="en-US" sz="3200" b="1" dirty="0" smtClean="0">
                <a:effectLst>
                  <a:outerShdw blurRad="38100" dist="38100" dir="2700000" algn="tl">
                    <a:srgbClr val="000000">
                      <a:alpha val="43137"/>
                    </a:srgbClr>
                  </a:outerShdw>
                </a:effectLst>
              </a:rPr>
              <a:t>Endurance of Muscles</a:t>
            </a:r>
            <a:endParaRPr lang="en-GB" sz="3200" b="1" dirty="0" smtClean="0">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2" cstate="print"/>
          <a:srcRect l="49780" t="21875" r="10395" b="26042"/>
          <a:stretch>
            <a:fillRect/>
          </a:stretch>
        </p:blipFill>
        <p:spPr bwMode="auto">
          <a:xfrm>
            <a:off x="1447800" y="3581400"/>
            <a:ext cx="6400800" cy="3124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blinds(horizontal)">
                                      <p:cBhvr>
                                        <p:cTn id="1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1143000"/>
            <a:ext cx="8839200" cy="4525963"/>
          </a:xfrm>
        </p:spPr>
        <p:txBody>
          <a:bodyPr/>
          <a:lstStyle/>
          <a:p>
            <a:r>
              <a:rPr lang="en-US" dirty="0" smtClean="0">
                <a:solidFill>
                  <a:srgbClr val="C00000"/>
                </a:solidFill>
                <a:effectLst>
                  <a:outerShdw blurRad="38100" dist="38100" dir="2700000" algn="tl">
                    <a:srgbClr val="000000">
                      <a:alpha val="43137"/>
                    </a:srgbClr>
                  </a:outerShdw>
                </a:effectLst>
              </a:rPr>
              <a:t>Maximal Resistance Training:</a:t>
            </a:r>
          </a:p>
          <a:p>
            <a:r>
              <a:rPr lang="en-US" dirty="0" smtClean="0"/>
              <a:t>6 maximal muscle contractions performed in </a:t>
            </a:r>
            <a:r>
              <a:rPr lang="en-US" dirty="0" smtClean="0">
                <a:solidFill>
                  <a:srgbClr val="C00000"/>
                </a:solidFill>
              </a:rPr>
              <a:t>three</a:t>
            </a:r>
            <a:r>
              <a:rPr lang="en-US" dirty="0" smtClean="0"/>
              <a:t> sets 3 days a</a:t>
            </a:r>
            <a:r>
              <a:rPr lang="en-US" dirty="0" smtClean="0">
                <a:solidFill>
                  <a:srgbClr val="C00000"/>
                </a:solidFill>
              </a:rPr>
              <a:t> </a:t>
            </a:r>
            <a:r>
              <a:rPr lang="en-US" dirty="0" smtClean="0"/>
              <a:t>week </a:t>
            </a:r>
            <a:r>
              <a:rPr lang="en-US" b="1" dirty="0" smtClean="0">
                <a:solidFill>
                  <a:srgbClr val="FF0000"/>
                </a:solidFill>
              </a:rPr>
              <a:t>↑</a:t>
            </a:r>
            <a:r>
              <a:rPr lang="en-US" dirty="0" smtClean="0"/>
              <a:t> increase in </a:t>
            </a:r>
            <a:r>
              <a:rPr lang="en-US" b="1" dirty="0" smtClean="0">
                <a:solidFill>
                  <a:srgbClr val="002060"/>
                </a:solidFill>
              </a:rPr>
              <a:t>muscle strength</a:t>
            </a:r>
            <a:r>
              <a:rPr lang="en-US" dirty="0" smtClean="0"/>
              <a:t>, and muscle mass </a:t>
            </a:r>
            <a:r>
              <a:rPr lang="en-US" b="1" dirty="0" smtClean="0">
                <a:solidFill>
                  <a:srgbClr val="002060"/>
                </a:solidFill>
              </a:rPr>
              <a:t>(</a:t>
            </a:r>
            <a:r>
              <a:rPr lang="en-GB" b="1" i="1" dirty="0" smtClean="0">
                <a:solidFill>
                  <a:srgbClr val="002060"/>
                </a:solidFill>
              </a:rPr>
              <a:t>muscle hypertrophy)</a:t>
            </a:r>
            <a:endParaRPr lang="en-US" b="1" dirty="0" smtClean="0">
              <a:solidFill>
                <a:srgbClr val="002060"/>
              </a:solidFill>
            </a:endParaRPr>
          </a:p>
          <a:p>
            <a:pPr>
              <a:buNone/>
            </a:pPr>
            <a:endParaRPr lang="en-US" b="1" dirty="0" smtClean="0">
              <a:solidFill>
                <a:srgbClr val="00B050"/>
              </a:solidFill>
            </a:endParaRPr>
          </a:p>
          <a:p>
            <a:r>
              <a:rPr lang="en-US" dirty="0" smtClean="0"/>
              <a:t>Muscles function </a:t>
            </a:r>
            <a:r>
              <a:rPr lang="en-US" b="1" dirty="0" smtClean="0">
                <a:solidFill>
                  <a:srgbClr val="7030A0"/>
                </a:solidFill>
              </a:rPr>
              <a:t>under</a:t>
            </a:r>
          </a:p>
          <a:p>
            <a:pPr>
              <a:buNone/>
            </a:pPr>
            <a:r>
              <a:rPr lang="en-US" b="1" dirty="0" smtClean="0">
                <a:solidFill>
                  <a:srgbClr val="7030A0"/>
                </a:solidFill>
              </a:rPr>
              <a:t> no load </a:t>
            </a:r>
            <a:r>
              <a:rPr lang="en-US" b="1" dirty="0" smtClean="0">
                <a:solidFill>
                  <a:srgbClr val="FF0000"/>
                </a:solidFill>
              </a:rPr>
              <a:t>↑</a:t>
            </a:r>
            <a:r>
              <a:rPr lang="en-US" b="1" dirty="0" smtClean="0">
                <a:solidFill>
                  <a:srgbClr val="7030A0"/>
                </a:solidFill>
              </a:rPr>
              <a:t> </a:t>
            </a:r>
            <a:r>
              <a:rPr lang="en-US" dirty="0" smtClean="0"/>
              <a:t>little in strength</a:t>
            </a:r>
          </a:p>
          <a:p>
            <a:pPr>
              <a:buNone/>
            </a:pPr>
            <a:endParaRPr lang="en-US" b="1" dirty="0" smtClean="0"/>
          </a:p>
          <a:p>
            <a:endParaRPr lang="en-US" b="1" dirty="0" smtClean="0"/>
          </a:p>
          <a:p>
            <a:endParaRPr lang="en-US" dirty="0"/>
          </a:p>
        </p:txBody>
      </p:sp>
      <p:sp>
        <p:nvSpPr>
          <p:cNvPr id="4" name="Rectangle 3"/>
          <p:cNvSpPr/>
          <p:nvPr/>
        </p:nvSpPr>
        <p:spPr>
          <a:xfrm>
            <a:off x="76200" y="360402"/>
            <a:ext cx="8991600" cy="523220"/>
          </a:xfrm>
          <a:prstGeom prst="rect">
            <a:avLst/>
          </a:prstGeom>
        </p:spPr>
        <p:txBody>
          <a:bodyPr wrap="square">
            <a:spAutoFit/>
          </a:bodyPr>
          <a:lstStyle/>
          <a:p>
            <a:pPr algn="ctr"/>
            <a:r>
              <a:rPr lang="en-US" sz="2800" b="1" dirty="0" smtClean="0"/>
              <a:t>Effect of Training on Muscle Performance</a:t>
            </a:r>
            <a:endParaRPr lang="en-US" sz="2800" b="1" dirty="0"/>
          </a:p>
        </p:txBody>
      </p:sp>
      <p:pic>
        <p:nvPicPr>
          <p:cNvPr id="7" name="Picture 1" descr="D:\SCContent\9781416045748\graphics\fullsize\S9781416045748-084-f005.jpg"/>
          <p:cNvPicPr>
            <a:picLocks noChangeAspect="1" noChangeArrowheads="1"/>
          </p:cNvPicPr>
          <p:nvPr/>
        </p:nvPicPr>
        <p:blipFill>
          <a:blip r:embed="rId2" cstate="print"/>
          <a:srcRect b="4878"/>
          <a:stretch>
            <a:fillRect/>
          </a:stretch>
        </p:blipFill>
        <p:spPr bwMode="auto">
          <a:xfrm>
            <a:off x="4876800" y="3733800"/>
            <a:ext cx="4191000" cy="2971800"/>
          </a:xfrm>
          <a:prstGeom prst="rect">
            <a:avLst/>
          </a:prstGeom>
          <a:noFill/>
          <a:ln w="952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blinds(horizontal)">
                                      <p:cBhvr>
                                        <p:cTn id="12" dur="500"/>
                                        <p:tgtEl>
                                          <p:spTgt spid="2">
                                            <p:txEl>
                                              <p:pRg st="3" end="3"/>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blinds(horizontal)">
                                      <p:cBhvr>
                                        <p:cTn id="15" dur="500"/>
                                        <p:tgtEl>
                                          <p:spTgt spid="2">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linds(horizont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871728"/>
            <a:ext cx="8915400" cy="5148072"/>
          </a:xfrm>
        </p:spPr>
        <p:txBody>
          <a:bodyPr>
            <a:normAutofit fontScale="92500" lnSpcReduction="20000"/>
          </a:bodyPr>
          <a:lstStyle/>
          <a:p>
            <a:pPr>
              <a:lnSpc>
                <a:spcPct val="120000"/>
              </a:lnSpc>
            </a:pPr>
            <a:r>
              <a:rPr lang="en-GB" dirty="0" smtClean="0"/>
              <a:t>The average size of a person’s muscles is determined to a great extent by </a:t>
            </a:r>
            <a:r>
              <a:rPr lang="en-GB" dirty="0" smtClean="0">
                <a:solidFill>
                  <a:srgbClr val="FF0000"/>
                </a:solidFill>
                <a:effectLst>
                  <a:outerShdw blurRad="38100" dist="38100" dir="2700000" algn="tl">
                    <a:srgbClr val="000000">
                      <a:alpha val="43137"/>
                    </a:srgbClr>
                  </a:outerShdw>
                </a:effectLst>
              </a:rPr>
              <a:t>heredity</a:t>
            </a:r>
            <a:r>
              <a:rPr lang="en-GB" dirty="0" smtClean="0"/>
              <a:t> plus the level of </a:t>
            </a:r>
            <a:r>
              <a:rPr lang="en-GB" dirty="0" smtClean="0">
                <a:solidFill>
                  <a:srgbClr val="FF0000"/>
                </a:solidFill>
                <a:effectLst>
                  <a:outerShdw blurRad="38100" dist="38100" dir="2700000" algn="tl">
                    <a:srgbClr val="000000">
                      <a:alpha val="43137"/>
                    </a:srgbClr>
                  </a:outerShdw>
                </a:effectLst>
              </a:rPr>
              <a:t>testosterone</a:t>
            </a:r>
            <a:r>
              <a:rPr lang="en-GB" dirty="0" smtClean="0"/>
              <a:t> secretion.</a:t>
            </a:r>
            <a:endParaRPr lang="en-US" dirty="0" smtClean="0"/>
          </a:p>
          <a:p>
            <a:r>
              <a:rPr lang="en-US" dirty="0" smtClean="0"/>
              <a:t>With training muscles hypertrophied 30- 60 %</a:t>
            </a:r>
          </a:p>
          <a:p>
            <a:r>
              <a:rPr lang="en-US" dirty="0" smtClean="0"/>
              <a:t>Due to </a:t>
            </a:r>
            <a:r>
              <a:rPr lang="en-US" b="1" dirty="0" smtClean="0">
                <a:solidFill>
                  <a:srgbClr val="FF0000"/>
                </a:solidFill>
              </a:rPr>
              <a:t>↑</a:t>
            </a:r>
            <a:r>
              <a:rPr lang="en-US" dirty="0" smtClean="0"/>
              <a:t> diameter of the muscle fibers</a:t>
            </a:r>
          </a:p>
          <a:p>
            <a:r>
              <a:rPr lang="en-US" dirty="0" smtClean="0"/>
              <a:t> </a:t>
            </a:r>
            <a:r>
              <a:rPr lang="en-US" b="1" dirty="0" smtClean="0">
                <a:solidFill>
                  <a:srgbClr val="FF0000"/>
                </a:solidFill>
              </a:rPr>
              <a:t>↑</a:t>
            </a:r>
            <a:r>
              <a:rPr lang="en-US" dirty="0" smtClean="0"/>
              <a:t> number of fibers</a:t>
            </a:r>
          </a:p>
          <a:p>
            <a:pPr>
              <a:buNone/>
            </a:pPr>
            <a:endParaRPr lang="en-US" dirty="0" smtClean="0"/>
          </a:p>
          <a:p>
            <a:pPr>
              <a:buNone/>
            </a:pPr>
            <a:r>
              <a:rPr lang="en-US" b="1" dirty="0" smtClean="0">
                <a:solidFill>
                  <a:srgbClr val="FF0000"/>
                </a:solidFill>
              </a:rPr>
              <a:t>Changes in hypertrophied muscle fiber are: </a:t>
            </a:r>
          </a:p>
          <a:p>
            <a:r>
              <a:rPr lang="en-US" b="1" dirty="0" smtClean="0">
                <a:solidFill>
                  <a:srgbClr val="FF0000"/>
                </a:solidFill>
              </a:rPr>
              <a:t>↑</a:t>
            </a:r>
            <a:r>
              <a:rPr lang="en-US" dirty="0" smtClean="0"/>
              <a:t> myofibrils   </a:t>
            </a:r>
          </a:p>
          <a:p>
            <a:r>
              <a:rPr lang="en-US" dirty="0" smtClean="0"/>
              <a:t>120% </a:t>
            </a:r>
            <a:r>
              <a:rPr lang="en-US" b="1" dirty="0" smtClean="0">
                <a:solidFill>
                  <a:srgbClr val="FF0000"/>
                </a:solidFill>
              </a:rPr>
              <a:t>↑</a:t>
            </a:r>
            <a:r>
              <a:rPr lang="en-US" dirty="0" smtClean="0"/>
              <a:t> in mitochondrial enzymes</a:t>
            </a:r>
            <a:endParaRPr lang="en-US" sz="1800" dirty="0" smtClean="0"/>
          </a:p>
          <a:p>
            <a:r>
              <a:rPr lang="en-US" dirty="0" smtClean="0"/>
              <a:t>60-80% </a:t>
            </a:r>
            <a:r>
              <a:rPr lang="en-US" b="1" dirty="0" smtClean="0">
                <a:solidFill>
                  <a:srgbClr val="FF0000"/>
                </a:solidFill>
              </a:rPr>
              <a:t>↑ </a:t>
            </a:r>
            <a:r>
              <a:rPr lang="en-US" dirty="0" smtClean="0"/>
              <a:t>in </a:t>
            </a:r>
            <a:r>
              <a:rPr lang="en-US" dirty="0" err="1" smtClean="0"/>
              <a:t>phosphagen</a:t>
            </a:r>
            <a:r>
              <a:rPr lang="en-US" dirty="0" smtClean="0"/>
              <a:t> metabolic system</a:t>
            </a:r>
          </a:p>
          <a:p>
            <a:r>
              <a:rPr lang="en-US" dirty="0" smtClean="0"/>
              <a:t> 50 % </a:t>
            </a:r>
            <a:r>
              <a:rPr lang="en-US" b="1" dirty="0" smtClean="0">
                <a:solidFill>
                  <a:srgbClr val="FF0000"/>
                </a:solidFill>
              </a:rPr>
              <a:t>↑</a:t>
            </a:r>
            <a:r>
              <a:rPr lang="en-US" b="1" dirty="0" smtClean="0">
                <a:solidFill>
                  <a:srgbClr val="00B050"/>
                </a:solidFill>
              </a:rPr>
              <a:t> </a:t>
            </a:r>
            <a:r>
              <a:rPr lang="en-US" dirty="0" smtClean="0"/>
              <a:t>in stored glycogen </a:t>
            </a:r>
          </a:p>
          <a:p>
            <a:r>
              <a:rPr lang="en-US" dirty="0" smtClean="0"/>
              <a:t>75 -100 % </a:t>
            </a:r>
            <a:r>
              <a:rPr lang="en-US" b="1" dirty="0" smtClean="0">
                <a:solidFill>
                  <a:srgbClr val="FF0000"/>
                </a:solidFill>
              </a:rPr>
              <a:t>↑</a:t>
            </a:r>
            <a:r>
              <a:rPr lang="en-US" dirty="0" smtClean="0"/>
              <a:t> in stored triglyceride </a:t>
            </a:r>
          </a:p>
          <a:p>
            <a:r>
              <a:rPr lang="en-US" dirty="0" smtClean="0"/>
              <a:t>oxidation rate </a:t>
            </a:r>
            <a:r>
              <a:rPr lang="en-US" b="1" dirty="0" smtClean="0">
                <a:solidFill>
                  <a:srgbClr val="FF0000"/>
                </a:solidFill>
              </a:rPr>
              <a:t>↑</a:t>
            </a:r>
            <a:r>
              <a:rPr lang="en-US" dirty="0" smtClean="0"/>
              <a:t> 45 % </a:t>
            </a:r>
            <a:endParaRPr lang="en-US" dirty="0"/>
          </a:p>
        </p:txBody>
      </p:sp>
      <p:sp>
        <p:nvSpPr>
          <p:cNvPr id="4" name="Rectangle 3"/>
          <p:cNvSpPr/>
          <p:nvPr/>
        </p:nvSpPr>
        <p:spPr>
          <a:xfrm>
            <a:off x="533400" y="381000"/>
            <a:ext cx="3781805" cy="523220"/>
          </a:xfrm>
          <a:prstGeom prst="rect">
            <a:avLst/>
          </a:prstGeom>
        </p:spPr>
        <p:txBody>
          <a:bodyPr wrap="none">
            <a:spAutoFit/>
          </a:bodyPr>
          <a:lstStyle/>
          <a:p>
            <a:r>
              <a:rPr lang="en-US" sz="2800" b="1" dirty="0" smtClean="0">
                <a:solidFill>
                  <a:srgbClr val="C00000"/>
                </a:solidFill>
                <a:effectLst>
                  <a:outerShdw blurRad="38100" dist="38100" dir="2700000" algn="tl">
                    <a:srgbClr val="000000">
                      <a:alpha val="43137"/>
                    </a:srgbClr>
                  </a:outerShdw>
                </a:effectLst>
              </a:rPr>
              <a:t>Muscle Hypertrophy: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ox(in)">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ox(in)">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checkerboard(across)">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diamond(in)">
                                      <p:cBhvr>
                                        <p:cTn id="22" dur="500"/>
                                        <p:tgtEl>
                                          <p:spTgt spid="2">
                                            <p:txEl>
                                              <p:pRg st="5" end="5"/>
                                            </p:txEl>
                                          </p:spTgt>
                                        </p:tgtEl>
                                      </p:cBhvr>
                                    </p:animEffect>
                                  </p:childTnLst>
                                </p:cTn>
                              </p:par>
                              <p:par>
                                <p:cTn id="23" presetID="8" presetClass="entr" presetSubtype="16"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diamond(in)">
                                      <p:cBhvr>
                                        <p:cTn id="25" dur="500"/>
                                        <p:tgtEl>
                                          <p:spTgt spid="2">
                                            <p:txEl>
                                              <p:pRg st="6" end="6"/>
                                            </p:txEl>
                                          </p:spTgt>
                                        </p:tgtEl>
                                      </p:cBhvr>
                                    </p:animEffect>
                                  </p:childTnLst>
                                </p:cTn>
                              </p:par>
                              <p:par>
                                <p:cTn id="26" presetID="8" presetClass="entr" presetSubtype="16"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diamond(in)">
                                      <p:cBhvr>
                                        <p:cTn id="28" dur="500"/>
                                        <p:tgtEl>
                                          <p:spTgt spid="2">
                                            <p:txEl>
                                              <p:pRg st="7" end="7"/>
                                            </p:txEl>
                                          </p:spTgt>
                                        </p:tgtEl>
                                      </p:cBhvr>
                                    </p:animEffect>
                                  </p:childTnLst>
                                </p:cTn>
                              </p:par>
                              <p:par>
                                <p:cTn id="29" presetID="8" presetClass="entr" presetSubtype="16"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diamond(in)">
                                      <p:cBhvr>
                                        <p:cTn id="31" dur="500"/>
                                        <p:tgtEl>
                                          <p:spTgt spid="2">
                                            <p:txEl>
                                              <p:pRg st="8" end="8"/>
                                            </p:txEl>
                                          </p:spTgt>
                                        </p:tgtEl>
                                      </p:cBhvr>
                                    </p:animEffect>
                                  </p:childTnLst>
                                </p:cTn>
                              </p:par>
                              <p:par>
                                <p:cTn id="32" presetID="8" presetClass="entr" presetSubtype="16" fill="hold" nodeType="withEffect">
                                  <p:stCondLst>
                                    <p:cond delay="0"/>
                                  </p:stCondLst>
                                  <p:childTnLst>
                                    <p:set>
                                      <p:cBhvr>
                                        <p:cTn id="33" dur="1" fill="hold">
                                          <p:stCondLst>
                                            <p:cond delay="0"/>
                                          </p:stCondLst>
                                        </p:cTn>
                                        <p:tgtEl>
                                          <p:spTgt spid="2">
                                            <p:txEl>
                                              <p:pRg st="9" end="9"/>
                                            </p:txEl>
                                          </p:spTgt>
                                        </p:tgtEl>
                                        <p:attrNameLst>
                                          <p:attrName>style.visibility</p:attrName>
                                        </p:attrNameLst>
                                      </p:cBhvr>
                                      <p:to>
                                        <p:strVal val="visible"/>
                                      </p:to>
                                    </p:set>
                                    <p:animEffect transition="in" filter="diamond(in)">
                                      <p:cBhvr>
                                        <p:cTn id="34" dur="500"/>
                                        <p:tgtEl>
                                          <p:spTgt spid="2">
                                            <p:txEl>
                                              <p:pRg st="9" end="9"/>
                                            </p:txEl>
                                          </p:spTgt>
                                        </p:tgtEl>
                                      </p:cBhvr>
                                    </p:animEffect>
                                  </p:childTnLst>
                                </p:cTn>
                              </p:par>
                              <p:par>
                                <p:cTn id="35" presetID="8" presetClass="entr" presetSubtype="16" fill="hold" nodeType="with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Effect transition="in" filter="diamond(in)">
                                      <p:cBhvr>
                                        <p:cTn id="37" dur="500"/>
                                        <p:tgtEl>
                                          <p:spTgt spid="2">
                                            <p:txEl>
                                              <p:pRg st="10" end="10"/>
                                            </p:txEl>
                                          </p:spTgt>
                                        </p:tgtEl>
                                      </p:cBhvr>
                                    </p:animEffect>
                                  </p:childTnLst>
                                </p:cTn>
                              </p:par>
                              <p:par>
                                <p:cTn id="38" presetID="8" presetClass="entr" presetSubtype="16" fill="hold" nodeType="withEffect">
                                  <p:stCondLst>
                                    <p:cond delay="0"/>
                                  </p:stCondLst>
                                  <p:childTnLst>
                                    <p:set>
                                      <p:cBhvr>
                                        <p:cTn id="39" dur="1" fill="hold">
                                          <p:stCondLst>
                                            <p:cond delay="0"/>
                                          </p:stCondLst>
                                        </p:cTn>
                                        <p:tgtEl>
                                          <p:spTgt spid="2">
                                            <p:txEl>
                                              <p:pRg st="11" end="11"/>
                                            </p:txEl>
                                          </p:spTgt>
                                        </p:tgtEl>
                                        <p:attrNameLst>
                                          <p:attrName>style.visibility</p:attrName>
                                        </p:attrNameLst>
                                      </p:cBhvr>
                                      <p:to>
                                        <p:strVal val="visible"/>
                                      </p:to>
                                    </p:set>
                                    <p:animEffect transition="in" filter="diamond(in)">
                                      <p:cBhvr>
                                        <p:cTn id="40"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143000"/>
            <a:ext cx="8458200" cy="4690872"/>
          </a:xfrm>
        </p:spPr>
        <p:txBody>
          <a:bodyPr>
            <a:noAutofit/>
          </a:bodyPr>
          <a:lstStyle/>
          <a:p>
            <a:pPr>
              <a:lnSpc>
                <a:spcPct val="110000"/>
              </a:lnSpc>
            </a:pPr>
            <a:r>
              <a:rPr lang="en-GB" sz="2400" dirty="0" smtClean="0"/>
              <a:t>In the human being, all muscles have varying percentages of </a:t>
            </a:r>
            <a:r>
              <a:rPr lang="en-GB" sz="2400" b="1" dirty="0" smtClean="0"/>
              <a:t>fast-twitch</a:t>
            </a:r>
            <a:r>
              <a:rPr lang="en-GB" sz="2400" dirty="0" smtClean="0"/>
              <a:t> and </a:t>
            </a:r>
            <a:r>
              <a:rPr lang="en-GB" sz="2400" b="1" dirty="0" smtClean="0"/>
              <a:t>slow-twitch</a:t>
            </a:r>
            <a:r>
              <a:rPr lang="en-GB" sz="2400" dirty="0" smtClean="0"/>
              <a:t> muscle </a:t>
            </a:r>
            <a:r>
              <a:rPr lang="en-GB" sz="2400" dirty="0" err="1" smtClean="0"/>
              <a:t>fibers</a:t>
            </a:r>
            <a:r>
              <a:rPr lang="en-GB" sz="2400" dirty="0" smtClean="0"/>
              <a:t>.</a:t>
            </a:r>
          </a:p>
          <a:p>
            <a:pPr>
              <a:lnSpc>
                <a:spcPct val="110000"/>
              </a:lnSpc>
              <a:buNone/>
            </a:pPr>
            <a:endParaRPr lang="en-US" sz="2400" b="1" u="sng" dirty="0" smtClean="0"/>
          </a:p>
          <a:p>
            <a:r>
              <a:rPr lang="en-US" sz="2400" b="1" u="sng" dirty="0" smtClean="0"/>
              <a:t>fast-twitch fibers: </a:t>
            </a:r>
            <a:r>
              <a:rPr lang="en-US" sz="2400" dirty="0" smtClean="0"/>
              <a:t>forceful and rapid contraction</a:t>
            </a:r>
          </a:p>
          <a:p>
            <a:pPr>
              <a:buNone/>
            </a:pPr>
            <a:r>
              <a:rPr lang="en-US" sz="2400" dirty="0" smtClean="0"/>
              <a:t>(deliver power seconds to a minute). </a:t>
            </a:r>
            <a:r>
              <a:rPr lang="en-US" sz="2400" dirty="0" err="1" smtClean="0"/>
              <a:t>e.g</a:t>
            </a:r>
            <a:r>
              <a:rPr lang="en-US" sz="2400" dirty="0" smtClean="0"/>
              <a:t> </a:t>
            </a:r>
            <a:r>
              <a:rPr lang="en-US" sz="2400" dirty="0" err="1" smtClean="0"/>
              <a:t>gastrocnemius</a:t>
            </a:r>
            <a:r>
              <a:rPr lang="en-US" sz="2400" dirty="0" smtClean="0"/>
              <a:t> muscle </a:t>
            </a:r>
          </a:p>
          <a:p>
            <a:pPr>
              <a:buNone/>
            </a:pPr>
            <a:endParaRPr lang="en-US" sz="2400" dirty="0" smtClean="0"/>
          </a:p>
          <a:p>
            <a:r>
              <a:rPr lang="en-US" sz="2400" b="1" u="sng" dirty="0" smtClean="0"/>
              <a:t>slow-twitch fibers: </a:t>
            </a:r>
            <a:r>
              <a:rPr lang="en-US" sz="2400" dirty="0" smtClean="0"/>
              <a:t> for prolonged muscle activity</a:t>
            </a:r>
          </a:p>
          <a:p>
            <a:pPr>
              <a:buNone/>
            </a:pPr>
            <a:r>
              <a:rPr lang="en-US" sz="2400" dirty="0" smtClean="0"/>
              <a:t>(provide endurance, prolonged strength of contraction minutes to hours). </a:t>
            </a:r>
            <a:r>
              <a:rPr lang="en-US" sz="2400" dirty="0" err="1" smtClean="0"/>
              <a:t>e.g</a:t>
            </a:r>
            <a:r>
              <a:rPr lang="en-US" sz="2400" dirty="0" smtClean="0"/>
              <a:t> </a:t>
            </a:r>
            <a:r>
              <a:rPr lang="en-US" sz="2400" dirty="0" err="1" smtClean="0"/>
              <a:t>soleus</a:t>
            </a:r>
            <a:r>
              <a:rPr lang="en-US" sz="2400" dirty="0" smtClean="0"/>
              <a:t> muscle </a:t>
            </a:r>
          </a:p>
          <a:p>
            <a:pPr>
              <a:buNone/>
            </a:pPr>
            <a:endParaRPr lang="en-US" sz="2400" dirty="0" smtClean="0"/>
          </a:p>
          <a:p>
            <a:pPr>
              <a:buNone/>
            </a:pPr>
            <a:endParaRPr lang="en-US" sz="2400" dirty="0" smtClean="0"/>
          </a:p>
        </p:txBody>
      </p:sp>
      <p:sp>
        <p:nvSpPr>
          <p:cNvPr id="4" name="Rectangle 3"/>
          <p:cNvSpPr/>
          <p:nvPr/>
        </p:nvSpPr>
        <p:spPr>
          <a:xfrm>
            <a:off x="457200" y="457200"/>
            <a:ext cx="8382000" cy="523220"/>
          </a:xfrm>
          <a:prstGeom prst="rect">
            <a:avLst/>
          </a:prstGeom>
        </p:spPr>
        <p:txBody>
          <a:bodyPr wrap="square">
            <a:spAutoFit/>
          </a:bodyPr>
          <a:lstStyle/>
          <a:p>
            <a:r>
              <a:rPr lang="en-US" sz="2800" b="1" dirty="0" smtClean="0">
                <a:solidFill>
                  <a:srgbClr val="FF0000"/>
                </a:solidFill>
              </a:rPr>
              <a:t>Fast-Twitch and Slow-Twitch Muscle Fibers</a:t>
            </a:r>
            <a:endParaRPr lang="en-US" sz="28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checkerboard(across)">
                                      <p:cBhvr>
                                        <p:cTn id="7" dur="500"/>
                                        <p:tgtEl>
                                          <p:spTgt spid="2">
                                            <p:txEl>
                                              <p:pRg st="2" end="2"/>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checkerboard(across)">
                                      <p:cBhvr>
                                        <p:cTn id="10" dur="500"/>
                                        <p:tgtEl>
                                          <p:spTgt spid="2">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animEffect transition="in" filter="checkerboard(across)">
                                      <p:cBhvr>
                                        <p:cTn id="15" dur="500"/>
                                        <p:tgtEl>
                                          <p:spTgt spid="2">
                                            <p:txEl>
                                              <p:pRg st="5" end="5"/>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2">
                                            <p:txEl>
                                              <p:pRg st="6" end="6"/>
                                            </p:txEl>
                                          </p:spTgt>
                                        </p:tgtEl>
                                        <p:attrNameLst>
                                          <p:attrName>style.visibility</p:attrName>
                                        </p:attrNameLst>
                                      </p:cBhvr>
                                      <p:to>
                                        <p:strVal val="visible"/>
                                      </p:to>
                                    </p:set>
                                    <p:animEffect transition="in" filter="checkerboard(across)">
                                      <p:cBhvr>
                                        <p:cTn id="18"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206788"/>
            <a:ext cx="8839200" cy="880872"/>
          </a:xfrm>
        </p:spPr>
        <p:txBody>
          <a:bodyPr>
            <a:noAutofit/>
          </a:bodyPr>
          <a:lstStyle/>
          <a:p>
            <a:r>
              <a:rPr lang="en-US" sz="1750" b="1" dirty="0" smtClean="0"/>
              <a:t>Oxygen Consumption (VO2) and Pulmonary Ventilation in Exercise</a:t>
            </a:r>
          </a:p>
          <a:p>
            <a:r>
              <a:rPr lang="en-US" sz="1750" b="1" dirty="0" smtClean="0"/>
              <a:t>VO2  </a:t>
            </a:r>
            <a:r>
              <a:rPr lang="en-US" sz="1750" dirty="0" smtClean="0"/>
              <a:t>at rest is about 250 ml/min , </a:t>
            </a:r>
            <a:r>
              <a:rPr lang="en-US" sz="1750" dirty="0" smtClean="0">
                <a:solidFill>
                  <a:srgbClr val="C00000"/>
                </a:solidFill>
              </a:rPr>
              <a:t>However !!!</a:t>
            </a:r>
            <a:r>
              <a:rPr lang="en-US" sz="1750" dirty="0" smtClean="0"/>
              <a:t> at Maximal efforts </a:t>
            </a:r>
            <a:r>
              <a:rPr lang="en-US" sz="1750" b="1" dirty="0" smtClean="0"/>
              <a:t>(</a:t>
            </a:r>
            <a:r>
              <a:rPr lang="en-GB" sz="1750" b="1" dirty="0" smtClean="0"/>
              <a:t>VO</a:t>
            </a:r>
            <a:r>
              <a:rPr lang="en-US" sz="1750" b="1" baseline="-25000" dirty="0" smtClean="0"/>
              <a:t>2 </a:t>
            </a:r>
            <a:r>
              <a:rPr lang="en-GB" sz="1750" b="1" dirty="0" smtClean="0"/>
              <a:t>max) </a:t>
            </a:r>
            <a:endParaRPr lang="en-US" sz="1750" b="1" dirty="0" smtClean="0"/>
          </a:p>
          <a:p>
            <a:endParaRPr lang="en-US" sz="1750" dirty="0" smtClean="0"/>
          </a:p>
          <a:p>
            <a:endParaRPr lang="en-US" sz="1750" dirty="0"/>
          </a:p>
        </p:txBody>
      </p:sp>
      <p:sp>
        <p:nvSpPr>
          <p:cNvPr id="1025" name="Rectangle 1"/>
          <p:cNvSpPr>
            <a:spLocks noChangeArrowheads="1"/>
          </p:cNvSpPr>
          <p:nvPr/>
        </p:nvSpPr>
        <p:spPr bwMode="auto">
          <a:xfrm>
            <a:off x="381000" y="457200"/>
            <a:ext cx="4376519"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en-US" sz="3200" b="0" i="0" u="none" strike="noStrike" cap="none" normalizeH="0" baseline="0" dirty="0" smtClean="0">
                <a:ln>
                  <a:noFill/>
                </a:ln>
                <a:solidFill>
                  <a:srgbClr val="C00000"/>
                </a:solidFill>
                <a:effectLst>
                  <a:outerShdw blurRad="38100" dist="38100" dir="2700000" algn="tl">
                    <a:srgbClr val="000000">
                      <a:alpha val="43137"/>
                    </a:srgbClr>
                  </a:outerShdw>
                </a:effectLst>
                <a:latin typeface="Arial" pitchFamily="34" charset="0"/>
                <a:ea typeface="Times New Roman" pitchFamily="18" charset="0"/>
                <a:cs typeface="Andalus" pitchFamily="2" charset="-78"/>
              </a:rPr>
              <a:t>Respiration In Exercise</a:t>
            </a:r>
            <a:endParaRPr kumimoji="0" lang="en-US" sz="3200" b="0" i="0" u="none" strike="noStrike" cap="none" normalizeH="0" baseline="0" dirty="0" smtClean="0">
              <a:ln>
                <a:noFill/>
              </a:ln>
              <a:solidFill>
                <a:srgbClr val="C00000"/>
              </a:solidFill>
              <a:effectLst>
                <a:outerShdw blurRad="38100" dist="38100" dir="2700000" algn="tl">
                  <a:srgbClr val="000000">
                    <a:alpha val="43137"/>
                  </a:srgbClr>
                </a:outerShdw>
              </a:effectLst>
              <a:latin typeface="Arial" pitchFamily="34" charset="0"/>
              <a:cs typeface="Arial" pitchFamily="34" charset="0"/>
            </a:endParaRPr>
          </a:p>
        </p:txBody>
      </p:sp>
      <p:pic>
        <p:nvPicPr>
          <p:cNvPr id="1027" name="Picture 3"/>
          <p:cNvPicPr>
            <a:picLocks noChangeAspect="1" noChangeArrowheads="1"/>
          </p:cNvPicPr>
          <p:nvPr/>
        </p:nvPicPr>
        <p:blipFill>
          <a:blip r:embed="rId2" cstate="print"/>
          <a:srcRect/>
          <a:stretch>
            <a:fillRect/>
          </a:stretch>
        </p:blipFill>
        <p:spPr bwMode="auto">
          <a:xfrm>
            <a:off x="1905000" y="2044988"/>
            <a:ext cx="6477000" cy="1295400"/>
          </a:xfrm>
          <a:prstGeom prst="rect">
            <a:avLst/>
          </a:prstGeom>
          <a:noFill/>
          <a:ln w="9525">
            <a:noFill/>
            <a:miter lim="800000"/>
            <a:headEnd/>
            <a:tailEnd/>
          </a:ln>
        </p:spPr>
      </p:pic>
      <p:pic>
        <p:nvPicPr>
          <p:cNvPr id="7" name="Picture 1" descr="D:\SCContent\9781416045748\graphics\fullsize\S9781416045748-084-f006.jpg"/>
          <p:cNvPicPr>
            <a:picLocks noChangeAspect="1" noChangeArrowheads="1"/>
          </p:cNvPicPr>
          <p:nvPr/>
        </p:nvPicPr>
        <p:blipFill>
          <a:blip r:embed="rId3" cstate="print"/>
          <a:srcRect/>
          <a:stretch>
            <a:fillRect/>
          </a:stretch>
        </p:blipFill>
        <p:spPr bwMode="auto">
          <a:xfrm>
            <a:off x="4876800" y="4267200"/>
            <a:ext cx="4094162" cy="2438400"/>
          </a:xfrm>
          <a:prstGeom prst="rect">
            <a:avLst/>
          </a:prstGeom>
          <a:noFill/>
          <a:ln w="9525">
            <a:solidFill>
              <a:schemeClr val="tx1"/>
            </a:solidFill>
            <a:miter lim="800000"/>
            <a:headEnd/>
            <a:tailEnd/>
          </a:ln>
        </p:spPr>
      </p:pic>
      <p:sp>
        <p:nvSpPr>
          <p:cNvPr id="9" name="Rectangle 8"/>
          <p:cNvSpPr/>
          <p:nvPr/>
        </p:nvSpPr>
        <p:spPr>
          <a:xfrm>
            <a:off x="228600" y="4267200"/>
            <a:ext cx="4419600" cy="1569660"/>
          </a:xfrm>
          <a:prstGeom prst="rect">
            <a:avLst/>
          </a:prstGeom>
          <a:solidFill>
            <a:schemeClr val="bg1"/>
          </a:solidFill>
        </p:spPr>
        <p:txBody>
          <a:bodyPr wrap="square">
            <a:spAutoFit/>
          </a:bodyPr>
          <a:lstStyle/>
          <a:p>
            <a:r>
              <a:rPr lang="en-US" sz="2400" b="1" dirty="0" smtClean="0"/>
              <a:t>VO</a:t>
            </a:r>
            <a:r>
              <a:rPr lang="en-US" b="1" dirty="0" smtClean="0"/>
              <a:t>2</a:t>
            </a:r>
            <a:r>
              <a:rPr lang="en-US" sz="2400" b="1" dirty="0" smtClean="0"/>
              <a:t> </a:t>
            </a:r>
            <a:r>
              <a:rPr lang="en-US" sz="2400" dirty="0" smtClean="0"/>
              <a:t>and </a:t>
            </a:r>
            <a:r>
              <a:rPr lang="en-GB" sz="2400" dirty="0" smtClean="0"/>
              <a:t>total pulmonary ventilation</a:t>
            </a:r>
            <a:r>
              <a:rPr lang="en-US" sz="2400" b="1" dirty="0" smtClean="0"/>
              <a:t> </a:t>
            </a:r>
            <a:r>
              <a:rPr lang="en-US" sz="2400" dirty="0" smtClean="0"/>
              <a:t>increase about 20-fold between the resting state and maximal intensity</a:t>
            </a:r>
            <a:endParaRPr lang="en-US" sz="2400" dirty="0"/>
          </a:p>
        </p:txBody>
      </p:sp>
      <p:sp>
        <p:nvSpPr>
          <p:cNvPr id="10" name="Rectangle 9"/>
          <p:cNvSpPr/>
          <p:nvPr/>
        </p:nvSpPr>
        <p:spPr>
          <a:xfrm>
            <a:off x="2971800" y="3581400"/>
            <a:ext cx="6019800" cy="646331"/>
          </a:xfrm>
          <a:prstGeom prst="rect">
            <a:avLst/>
          </a:prstGeom>
          <a:ln w="38100">
            <a:solidFill>
              <a:srgbClr val="FFC000"/>
            </a:solidFill>
          </a:ln>
        </p:spPr>
        <p:txBody>
          <a:bodyPr wrap="square">
            <a:spAutoFit/>
          </a:bodyPr>
          <a:lstStyle/>
          <a:p>
            <a:r>
              <a:rPr lang="en-GB" dirty="0" smtClean="0"/>
              <a:t>The relation between </a:t>
            </a:r>
            <a:r>
              <a:rPr lang="en-GB" i="1" dirty="0" smtClean="0"/>
              <a:t>oxygen consumption </a:t>
            </a:r>
            <a:r>
              <a:rPr lang="en-GB" dirty="0" smtClean="0"/>
              <a:t>and </a:t>
            </a:r>
            <a:r>
              <a:rPr lang="en-GB" i="1" dirty="0" smtClean="0"/>
              <a:t>total pulmonary ventilation at different levels </a:t>
            </a:r>
            <a:r>
              <a:rPr lang="en-GB" dirty="0" smtClean="0"/>
              <a:t>of exercise</a:t>
            </a:r>
            <a:endParaRPr lang="en-GB" dirty="0"/>
          </a:p>
        </p:txBody>
      </p:sp>
      <p:pic>
        <p:nvPicPr>
          <p:cNvPr id="1026" name="Picture 2"/>
          <p:cNvPicPr>
            <a:picLocks noChangeAspect="1" noChangeArrowheads="1"/>
          </p:cNvPicPr>
          <p:nvPr/>
        </p:nvPicPr>
        <p:blipFill>
          <a:blip r:embed="rId4" cstate="print"/>
          <a:srcRect l="15813" t="60417" r="50219" b="28125"/>
          <a:stretch>
            <a:fillRect/>
          </a:stretch>
        </p:blipFill>
        <p:spPr bwMode="auto">
          <a:xfrm>
            <a:off x="152400" y="5867400"/>
            <a:ext cx="4419600" cy="838200"/>
          </a:xfrm>
          <a:prstGeom prst="rect">
            <a:avLst/>
          </a:prstGeom>
          <a:noFill/>
          <a:ln w="28575">
            <a:solidFill>
              <a:srgbClr val="00B05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checkerboard(across)">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par>
                                <p:cTn id="13" presetID="3" presetClass="entr" presetSubtype="1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linds(horizont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animEffect transition="in" filter="checkerboard(across)">
                                      <p:cBhvr>
                                        <p:cTn id="2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2752</TotalTime>
  <Words>699</Words>
  <Application>Microsoft Office PowerPoint</Application>
  <PresentationFormat>On-screen Show (4:3)</PresentationFormat>
  <Paragraphs>116</Paragraphs>
  <Slides>16</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Andalus</vt:lpstr>
      <vt:lpstr>Arial</vt:lpstr>
      <vt:lpstr>Calibri</vt:lpstr>
      <vt:lpstr>Comic Sans MS</vt:lpstr>
      <vt:lpstr>Lucida Sans Unicode</vt:lpstr>
      <vt:lpstr>Times New Roman</vt:lpstr>
      <vt:lpstr>Verdana</vt:lpstr>
      <vt:lpstr>Wingdings 2</vt:lpstr>
      <vt:lpstr>Wingdings 3</vt:lpstr>
      <vt:lpstr>Concourse</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Mohammed</dc:creator>
  <cp:lastModifiedBy>DR.MOHAMMAD AL OTABI</cp:lastModifiedBy>
  <cp:revision>329</cp:revision>
  <dcterms:created xsi:type="dcterms:W3CDTF">2013-09-02T10:24:02Z</dcterms:created>
  <dcterms:modified xsi:type="dcterms:W3CDTF">2015-12-06T05:55:51Z</dcterms:modified>
</cp:coreProperties>
</file>