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3" r:id="rId2"/>
    <p:sldId id="256" r:id="rId3"/>
    <p:sldId id="303" r:id="rId4"/>
    <p:sldId id="311" r:id="rId5"/>
    <p:sldId id="320" r:id="rId6"/>
    <p:sldId id="313" r:id="rId7"/>
    <p:sldId id="257" r:id="rId8"/>
    <p:sldId id="282" r:id="rId9"/>
    <p:sldId id="322" r:id="rId10"/>
    <p:sldId id="308" r:id="rId11"/>
    <p:sldId id="323" r:id="rId12"/>
    <p:sldId id="328" r:id="rId13"/>
    <p:sldId id="327" r:id="rId14"/>
    <p:sldId id="332" r:id="rId15"/>
    <p:sldId id="333" r:id="rId16"/>
    <p:sldId id="334" r:id="rId17"/>
    <p:sldId id="326" r:id="rId18"/>
    <p:sldId id="295" r:id="rId19"/>
    <p:sldId id="309" r:id="rId20"/>
    <p:sldId id="339" r:id="rId21"/>
    <p:sldId id="335" r:id="rId22"/>
    <p:sldId id="337" r:id="rId23"/>
    <p:sldId id="336" r:id="rId24"/>
    <p:sldId id="319" r:id="rId25"/>
    <p:sldId id="338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B2B2B2"/>
    <a:srgbClr val="008000"/>
    <a:srgbClr val="FF9900"/>
    <a:srgbClr val="66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692BA3-9FD6-48CF-AC19-46E512D6041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297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453EA-5AE2-49DD-AC94-018C2622EA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54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513F3-CAE4-4113-A711-0CC96B549E9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1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94B2E-08F8-4A07-8338-8549CBF3C8F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5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553EF-A89F-4DE0-945A-F83200B7352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67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FE595-E3A2-448C-95CF-42220BC05AF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4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ECE17D-A4F2-4630-A30C-762B8D33283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4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ED9FE-C4A9-4A47-88F1-DBCDA6F96DA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839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9E227-95C9-4D61-A1E6-99948DD6CCA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07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B394906-CF22-49E4-8A2A-733117A6570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FD5055-C27A-4EBB-AAF0-21040CBA6C8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0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B05F80-9696-45BA-A4C6-E3F49FB6695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60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/>
          <p:cNvSpPr>
            <a:spLocks noChangeArrowheads="1" noChangeShapeType="1" noTextEdit="1"/>
          </p:cNvSpPr>
          <p:nvPr/>
        </p:nvSpPr>
        <p:spPr bwMode="auto">
          <a:xfrm>
            <a:off x="609600" y="1066800"/>
            <a:ext cx="7789863" cy="41148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 rtl="1"/>
            <a:r>
              <a:rPr lang="ar-SA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بسم الله الرحمن الرحيم</a:t>
            </a:r>
            <a:endParaRPr lang="en-US" sz="36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17_001"/>
          <p:cNvPicPr>
            <a:picLocks noChangeAspect="1" noChangeArrowheads="1"/>
          </p:cNvPicPr>
          <p:nvPr/>
        </p:nvPicPr>
        <p:blipFill>
          <a:blip r:embed="rId2" cstate="print"/>
          <a:srcRect l="24167" t="1888" r="45833" b="19812"/>
          <a:stretch>
            <a:fillRect/>
          </a:stretch>
        </p:blipFill>
        <p:spPr bwMode="auto">
          <a:xfrm>
            <a:off x="609600" y="228600"/>
            <a:ext cx="4343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5029200" y="1219200"/>
            <a:ext cx="396875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b="1" dirty="0">
              <a:solidFill>
                <a:srgbClr val="008000"/>
              </a:solidFill>
              <a:latin typeface="Arial Black" panose="020B0A04020102020204" pitchFamily="34" charset="0"/>
            </a:endParaRPr>
          </a:p>
          <a:p>
            <a:endParaRPr lang="en-US" sz="2800" b="1" dirty="0">
              <a:solidFill>
                <a:srgbClr val="008000"/>
              </a:solidFill>
              <a:latin typeface="Arial Black" panose="020B0A04020102020204" pitchFamily="34" charset="0"/>
            </a:endParaRPr>
          </a:p>
          <a:p>
            <a:endParaRPr lang="en-US" sz="28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endParaRPr lang="en-US" sz="28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endParaRPr lang="en-US" b="1" dirty="0" smtClean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endParaRPr lang="en-US" b="1" dirty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endParaRPr lang="en-US" b="1" dirty="0" smtClean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r>
              <a:rPr lang="en-US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Members</a:t>
            </a:r>
            <a:r>
              <a:rPr lang="en-US" b="1" dirty="0">
                <a:solidFill>
                  <a:srgbClr val="990000"/>
                </a:solidFill>
                <a:latin typeface="Arial Black" panose="020B0A04020102020204" pitchFamily="34" charset="0"/>
              </a:rPr>
              <a:t>:</a:t>
            </a:r>
          </a:p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1.Phosphatidylcholine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Lecithin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 e.g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., Surfactant</a:t>
            </a:r>
          </a:p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   (</a:t>
            </a:r>
            <a:r>
              <a:rPr lang="en-US" sz="2000" b="1" dirty="0" err="1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Dipalmitoylecithin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</a:t>
            </a:r>
          </a:p>
          <a:p>
            <a:endParaRPr lang="en-US" sz="28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endParaRPr lang="en-US" sz="28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5029200" y="415925"/>
            <a:ext cx="4114800" cy="954107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990000"/>
                </a:solidFill>
                <a:latin typeface="Arial Black" panose="020B0A04020102020204" pitchFamily="34" charset="0"/>
              </a:rPr>
              <a:t>Phospholipids:</a:t>
            </a:r>
          </a:p>
          <a:p>
            <a:r>
              <a:rPr lang="en-US" b="1" dirty="0" err="1" smtClean="0">
                <a:solidFill>
                  <a:srgbClr val="990000"/>
                </a:solidFill>
                <a:latin typeface="Arial Black" panose="020B0A04020102020204" pitchFamily="34" charset="0"/>
              </a:rPr>
              <a:t>Glycerophospholipids</a:t>
            </a:r>
            <a:endParaRPr lang="en-US" b="1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  <p:sp>
        <p:nvSpPr>
          <p:cNvPr id="11270" name="Text Box 13"/>
          <p:cNvSpPr txBox="1">
            <a:spLocks noChangeArrowheads="1"/>
          </p:cNvSpPr>
          <p:nvPr/>
        </p:nvSpPr>
        <p:spPr bwMode="auto">
          <a:xfrm>
            <a:off x="5063321" y="1517818"/>
            <a:ext cx="34960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990000"/>
                </a:solidFill>
                <a:latin typeface="Arial Black" panose="020B0A04020102020204" pitchFamily="34" charset="0"/>
              </a:rPr>
              <a:t>Parent </a:t>
            </a:r>
            <a:r>
              <a:rPr lang="en-US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Compound:</a:t>
            </a:r>
            <a:endParaRPr lang="en-US" b="1" dirty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r>
              <a:rPr lang="en-US" b="1" dirty="0">
                <a:latin typeface="Arial Black" panose="020B0A04020102020204" pitchFamily="34" charset="0"/>
              </a:rPr>
              <a:t>  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Phosphatidic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acid</a:t>
            </a:r>
          </a:p>
        </p:txBody>
      </p:sp>
      <p:sp>
        <p:nvSpPr>
          <p:cNvPr id="2" name="Oval 1"/>
          <p:cNvSpPr/>
          <p:nvPr/>
        </p:nvSpPr>
        <p:spPr>
          <a:xfrm>
            <a:off x="1295399" y="3962400"/>
            <a:ext cx="3767921" cy="1676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609600" y="892304"/>
            <a:ext cx="7924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800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Dipalmitoylecithin</a:t>
            </a:r>
            <a:r>
              <a:rPr lang="en-US" sz="2800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(Lung surfactant)</a:t>
            </a:r>
          </a:p>
        </p:txBody>
      </p:sp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0" y="1412875"/>
            <a:ext cx="91440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 and secretion: by granular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pneumocytes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the major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lipid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 of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lung surfactant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(Remaining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is: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phospholipids, cholesterol &amp; proteins)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Surfactant decreases surface tension of fluid layer 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lining of alveoli, reducing the pressure needed for their 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inflation by air, and preventing alveolar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collapse (atelectasis)</a:t>
            </a: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Congenital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Respiratory distress syndrome (RDS):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 production of lung surfactant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especially in pre-term babies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neonatal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0" y="279400"/>
            <a:ext cx="9144000" cy="615553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4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Phospholipids: </a:t>
            </a:r>
            <a:r>
              <a:rPr lang="en-US" sz="3400" b="1" dirty="0" err="1" smtClean="0">
                <a:solidFill>
                  <a:srgbClr val="990000"/>
                </a:solidFill>
                <a:latin typeface="Arial Black" panose="020B0A04020102020204" pitchFamily="34" charset="0"/>
              </a:rPr>
              <a:t>Glycerophospholipids</a:t>
            </a:r>
            <a:endParaRPr lang="en-US" sz="34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990000"/>
                </a:solidFill>
                <a:latin typeface="Arial Black" panose="020B0A04020102020204" pitchFamily="34" charset="0"/>
              </a:rPr>
              <a:t>Congenital Respiratory distress syndrome (RDS)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4800" y="904875"/>
            <a:ext cx="883919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Pre-natal diagnosis by: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Lecithin/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sphingomyelin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(L/S) ratio in amniotic fluid</a:t>
            </a: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 of 2 or above indicates lung maturity and no RDS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i.e., shift from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sphingomyelin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lecithin synthesis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pneumocytes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normally occurs by 32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wks.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gestation)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Prevention: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Glucocorticoids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pregnant mother with </a:t>
            </a:r>
          </a:p>
          <a:p>
            <a:pPr lvl="2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L/S ratio shortly before delivery</a:t>
            </a:r>
          </a:p>
          <a:p>
            <a:pPr marL="114300" lvl="1"/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Treatment:</a:t>
            </a:r>
          </a:p>
          <a:p>
            <a:pPr marL="114300" lvl="1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Intratracheal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administration of surfactant to</a:t>
            </a:r>
          </a:p>
          <a:p>
            <a:pPr marL="114300" lvl="1"/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pre-term infants with 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47687" y="1105356"/>
            <a:ext cx="8048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Phosphatidylinositol 4,5 </a:t>
            </a:r>
            <a:r>
              <a:rPr lang="en-US" sz="2800" b="1" dirty="0" err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bisphosphate</a:t>
            </a:r>
            <a:r>
              <a:rPr lang="en-US" sz="2800" b="1" dirty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(PI)</a:t>
            </a:r>
          </a:p>
        </p:txBody>
      </p:sp>
      <p:pic>
        <p:nvPicPr>
          <p:cNvPr id="14340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1876424" y="1838979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0" y="279400"/>
            <a:ext cx="9144000" cy="615553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4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Phospholipids: </a:t>
            </a:r>
            <a:r>
              <a:rPr lang="en-US" sz="3400" b="1" dirty="0" err="1" smtClean="0">
                <a:solidFill>
                  <a:srgbClr val="990000"/>
                </a:solidFill>
                <a:latin typeface="Arial Black" panose="020B0A04020102020204" pitchFamily="34" charset="0"/>
              </a:rPr>
              <a:t>Glycerophospholipids</a:t>
            </a:r>
            <a:endParaRPr lang="en-US" sz="34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3600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Calcium/</a:t>
            </a:r>
            <a:r>
              <a:rPr lang="en-US" sz="3600" b="1" dirty="0" err="1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Phosphatidylinositol</a:t>
            </a:r>
            <a:r>
              <a:rPr lang="en-US" sz="3600" b="1" dirty="0" smtClean="0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</a:p>
        </p:txBody>
      </p:sp>
      <p:pic>
        <p:nvPicPr>
          <p:cNvPr id="10243" name="Picture 2" descr="C:\My Documents\My Pictures\17_007.jpg"/>
          <p:cNvPicPr>
            <a:picLocks noChangeAspect="1" noChangeArrowheads="1"/>
          </p:cNvPicPr>
          <p:nvPr/>
        </p:nvPicPr>
        <p:blipFill>
          <a:blip r:embed="rId2" cstate="print"/>
          <a:srcRect l="4167" t="1904" r="3333" b="21906"/>
          <a:stretch>
            <a:fillRect/>
          </a:stretch>
        </p:blipFill>
        <p:spPr bwMode="auto">
          <a:xfrm>
            <a:off x="2000250" y="2362200"/>
            <a:ext cx="5391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702300" y="3576638"/>
            <a:ext cx="2679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</a:rPr>
              <a:t>Phospholipase C</a:t>
            </a:r>
          </a:p>
        </p:txBody>
      </p:sp>
      <p:sp>
        <p:nvSpPr>
          <p:cNvPr id="5" name="Curved Down Arrow 4"/>
          <p:cNvSpPr/>
          <p:nvPr/>
        </p:nvSpPr>
        <p:spPr>
          <a:xfrm flipH="1">
            <a:off x="5029200" y="3124200"/>
            <a:ext cx="990600" cy="457200"/>
          </a:xfrm>
          <a:prstGeom prst="curvedDown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246" name="TextBox 10"/>
          <p:cNvSpPr txBox="1">
            <a:spLocks noChangeArrowheads="1"/>
          </p:cNvSpPr>
          <p:nvPr/>
        </p:nvSpPr>
        <p:spPr bwMode="auto">
          <a:xfrm>
            <a:off x="0" y="2667000"/>
            <a:ext cx="3429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Diacylglycerol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(DAG)</a:t>
            </a:r>
          </a:p>
          <a:p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InositolTrisphosphate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(IP</a:t>
            </a:r>
            <a:r>
              <a:rPr lang="en-US" b="1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685800" y="0"/>
            <a:ext cx="74321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C00000"/>
                </a:solidFill>
              </a:rPr>
              <a:t>Phosphatidylinositol </a:t>
            </a:r>
            <a:r>
              <a:rPr lang="en-US" sz="4400" b="1" dirty="0" smtClean="0">
                <a:solidFill>
                  <a:srgbClr val="C00000"/>
                </a:solidFill>
              </a:rPr>
              <a:t>System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</a:rPr>
              <a:t>Role in signaling</a:t>
            </a:r>
            <a:endParaRPr lang="en-US" sz="4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50938"/>
            <a:ext cx="9296399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	Hormones or neurotransmitters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e.g., Acetylcholine,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antidiuretic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hormone (V1-			receptor) and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catecholamines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l-GR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b="1" baseline="-25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actions)</a:t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Receptor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G-protein coupled receptor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Activation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phospholipase C</a:t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Hydrolysis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phosphatidylinositol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4,5-bisphosphate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Production of IP3 (   Ca</a:t>
            </a:r>
            <a:r>
              <a:rPr lang="en-US" b="1" baseline="30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DAG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Activation of protein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kinase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Phosphorylation of cellular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hormones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4572794" y="4495006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My Documents\My Pictures\17_008.jpg"/>
          <p:cNvPicPr>
            <a:picLocks noChangeAspect="1" noChangeArrowheads="1"/>
          </p:cNvPicPr>
          <p:nvPr/>
        </p:nvPicPr>
        <p:blipFill>
          <a:blip r:embed="rId2" cstate="print"/>
          <a:srcRect l="5835" t="3973" r="4134" b="46358"/>
          <a:stretch>
            <a:fillRect/>
          </a:stretch>
        </p:blipFill>
        <p:spPr bwMode="auto">
          <a:xfrm>
            <a:off x="533400" y="304800"/>
            <a:ext cx="8229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439073" y="5867400"/>
            <a:ext cx="83118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Intracellular Signaling by Inositol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trisphosphate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39763" y="4648200"/>
            <a:ext cx="42530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Acetylcholine </a:t>
            </a:r>
            <a:b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Antidiuretic hormone (ADH)</a:t>
            </a:r>
            <a:b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Catecholamines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0388" y="6858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445000"/>
            <a:ext cx="390525" cy="5842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Times New Roman"/>
                <a:cs typeface="Times New Roman"/>
              </a:rPr>
              <a:t>*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 descr="17_009"/>
          <p:cNvPicPr>
            <a:picLocks noChangeAspect="1" noChangeArrowheads="1"/>
          </p:cNvPicPr>
          <p:nvPr/>
        </p:nvPicPr>
        <p:blipFill>
          <a:blip r:embed="rId2" cstate="print"/>
          <a:srcRect l="29118" t="1576" r="29120" b="18727"/>
          <a:stretch>
            <a:fillRect/>
          </a:stretch>
        </p:blipFill>
        <p:spPr bwMode="auto">
          <a:xfrm>
            <a:off x="5334000" y="685800"/>
            <a:ext cx="373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107890" y="1120845"/>
            <a:ext cx="522611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Anchoring of proteins to membranes </a:t>
            </a:r>
          </a:p>
          <a:p>
            <a:pPr marL="457200" indent="-457200"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</a:t>
            </a:r>
          </a:p>
          <a:p>
            <a:pPr marL="457200" indent="-457200"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Carbohydrate-Phosphatidylinositol</a:t>
            </a:r>
            <a:endParaRPr lang="ar-SA" sz="2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Bridge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9136" y="2959261"/>
            <a:ext cx="5235729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anchored proteins:</a:t>
            </a:r>
          </a:p>
          <a:p>
            <a:pPr marL="914400" lvl="1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Alkaline </a:t>
            </a:r>
            <a:r>
              <a:rPr lang="en-US" sz="22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phosphatase</a:t>
            </a:r>
            <a:endParaRPr lang="en-US" sz="2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(to the surface of small intestine)</a:t>
            </a:r>
          </a:p>
          <a:p>
            <a:pPr marL="627063" lvl="1" indent="-163513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Acetylcholine esterase</a:t>
            </a:r>
            <a:b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 postsynaptic membrane)</a:t>
            </a:r>
          </a:p>
          <a:p>
            <a:pPr marL="457200" indent="-457200">
              <a:defRPr/>
            </a:pPr>
            <a:endParaRPr lang="en-US" sz="22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proteins can be cleaved from </a:t>
            </a:r>
          </a:p>
          <a:p>
            <a:pPr marL="457200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attachment to the membranes </a:t>
            </a:r>
          </a:p>
          <a:p>
            <a:pPr marL="457200" indent="-457200">
              <a:defRPr/>
            </a:pP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2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</a:t>
            </a: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endParaRPr lang="en-US" sz="2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0" y="13447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Phosphatidylinositol</a:t>
            </a:r>
            <a:endParaRPr lang="en-US" sz="4400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Role in </a:t>
            </a:r>
            <a:r>
              <a:rPr lang="en-US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Protein Anchoring</a:t>
            </a:r>
            <a:endParaRPr lang="en-US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1219200" y="228600"/>
            <a:ext cx="6154737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Arial Black" panose="020B0A04020102020204" pitchFamily="34" charset="0"/>
              </a:rPr>
              <a:t>Lipoprotein Structure</a:t>
            </a: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304800" y="1600200"/>
            <a:ext cx="86518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part (coat): 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Apoproteins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apolipoproteins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Phospholipids (Why?)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Free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cholesterol (Relatively hydrophilic)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llowing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of lipid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core in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aqueous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Inner part (core):</a:t>
            </a:r>
          </a:p>
          <a:p>
            <a:pPr lvl="1">
              <a:buFontTx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According to the type of lipoproteins</a:t>
            </a:r>
          </a:p>
          <a:p>
            <a:pPr lvl="1">
              <a:buFontTx/>
              <a:buChar char="•"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lipid components in various combinations</a:t>
            </a:r>
          </a:p>
        </p:txBody>
      </p:sp>
      <p:pic>
        <p:nvPicPr>
          <p:cNvPr id="4" name="Picture 2" descr="18_014"/>
          <p:cNvPicPr>
            <a:picLocks noChangeAspect="1" noChangeArrowheads="1"/>
          </p:cNvPicPr>
          <p:nvPr/>
        </p:nvPicPr>
        <p:blipFill>
          <a:blip r:embed="rId2" cstate="print"/>
          <a:srcRect l="17500" t="2017" r="15833" b="18285"/>
          <a:stretch>
            <a:fillRect/>
          </a:stretch>
        </p:blipFill>
        <p:spPr bwMode="auto">
          <a:xfrm>
            <a:off x="7373937" y="159543"/>
            <a:ext cx="11430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18_014"/>
          <p:cNvPicPr>
            <a:picLocks noChangeAspect="1" noChangeArrowheads="1"/>
          </p:cNvPicPr>
          <p:nvPr/>
        </p:nvPicPr>
        <p:blipFill>
          <a:blip r:embed="rId2" cstate="print"/>
          <a:srcRect l="17500" t="2017" r="15833" b="18285"/>
          <a:stretch>
            <a:fillRect/>
          </a:stretch>
        </p:blipFill>
        <p:spPr bwMode="auto">
          <a:xfrm>
            <a:off x="1828800" y="909636"/>
            <a:ext cx="57150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7"/>
          <p:cNvSpPr>
            <a:spLocks noChangeArrowheads="1"/>
          </p:cNvSpPr>
          <p:nvPr/>
        </p:nvSpPr>
        <p:spPr bwMode="auto">
          <a:xfrm>
            <a:off x="2743200" y="147636"/>
            <a:ext cx="3581400" cy="7620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>
                <a:solidFill>
                  <a:srgbClr val="990000"/>
                </a:solidFill>
              </a:rPr>
              <a:t>Lipoprotein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2F7676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1219200"/>
          </a:xfrm>
          <a:gradFill rotWithShape="0">
            <a:gsLst>
              <a:gs pos="0">
                <a:srgbClr val="FFFF00"/>
              </a:gs>
              <a:gs pos="100000">
                <a:srgbClr val="DCDC00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990000"/>
            </a:solidFill>
          </a:ln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Phospholipid Compounds of Physiological Importance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960934" y="3429000"/>
            <a:ext cx="611065" cy="461665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8F8F00"/>
              </a:gs>
            </a:gsLst>
            <a:lin ang="2700000" scaled="1"/>
          </a:gra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Arial Black" panose="020B0A04020102020204" pitchFamily="34" charset="0"/>
              </a:rPr>
              <a:t>By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1736319" y="4038600"/>
            <a:ext cx="5671361" cy="52322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C2C200"/>
              </a:gs>
            </a:gsLst>
            <a:path path="rect">
              <a:fillToRect r="100000" b="100000"/>
            </a:path>
          </a:gradFill>
          <a:ln w="19050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Reem </a:t>
            </a:r>
            <a:r>
              <a:rPr lang="en-US" sz="2800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M. </a:t>
            </a:r>
            <a:r>
              <a:rPr lang="en-US" sz="2800" dirty="0" err="1" smtClean="0">
                <a:solidFill>
                  <a:srgbClr val="990000"/>
                </a:solidFill>
                <a:latin typeface="Arial Black" panose="020B0A04020102020204" pitchFamily="34" charset="0"/>
              </a:rPr>
              <a:t>Sallam</a:t>
            </a:r>
            <a:r>
              <a:rPr lang="en-US" sz="2800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, M.D.; Ph.D.</a:t>
            </a:r>
            <a:endParaRPr lang="en-US" sz="2800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286871" y="152400"/>
            <a:ext cx="8839200" cy="1371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HDL has the highest content of </a:t>
            </a:r>
            <a:endParaRPr lang="en-US" sz="3000" b="1" dirty="0" smtClean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phospholipids among all</a:t>
            </a:r>
            <a:endParaRPr lang="en-US" sz="3000" b="1" dirty="0" smtClean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classes of lipoproteins</a:t>
            </a:r>
            <a:endParaRPr lang="en-US" sz="30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304800" y="1676400"/>
            <a:ext cx="865187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classes of lipoproteins: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 Chylomicrons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 Low density lipoproteins (LDL)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High density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lipoproteins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(HDL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 Very low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lipoproteins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(VLDL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HDL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the highest content of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Phospholipids.</a:t>
            </a:r>
          </a:p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Phosphatidyl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choline (lecithin) acts as a source for fatty acids necessary for esterification of cholesterol on the surface of HDL by lecithin-cholesterol acyl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transferase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(LCAT/PCAT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69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2057400" y="381000"/>
            <a:ext cx="5014514" cy="769441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990000"/>
                </a:solidFill>
                <a:latin typeface="Arial Black" panose="020B0A04020102020204" pitchFamily="34" charset="0"/>
              </a:rPr>
              <a:t>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9857" y="1447800"/>
            <a:ext cx="822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(1) For </a:t>
            </a:r>
            <a:r>
              <a:rPr lang="en-US" sz="2800" b="1" dirty="0" err="1" smtClean="0">
                <a:solidFill>
                  <a:srgbClr val="C00000"/>
                </a:solidFill>
              </a:rPr>
              <a:t>glycerophospholipids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Phospholipases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A1, A2, C and D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Present in all tissues and pancreatic juice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Present in snake venoms and bacterial toxins</a:t>
            </a:r>
          </a:p>
          <a:p>
            <a:pPr lvl="2">
              <a:buClr>
                <a:srgbClr val="990000"/>
              </a:buClr>
              <a:defRPr/>
            </a:pP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Phospholipase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A2 is important for the remodeling of phospholipids to produce the lung surfactant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rgbClr val="C00000"/>
                </a:solidFill>
              </a:rPr>
              <a:t>(2) For </a:t>
            </a:r>
            <a:r>
              <a:rPr lang="en-US" sz="2800" b="1" dirty="0" err="1" smtClean="0">
                <a:solidFill>
                  <a:srgbClr val="C00000"/>
                </a:solidFill>
              </a:rPr>
              <a:t>sphingophospholipids</a:t>
            </a:r>
            <a:r>
              <a:rPr lang="en-US" sz="2800" b="1" dirty="0" smtClean="0">
                <a:solidFill>
                  <a:srgbClr val="C00000"/>
                </a:solidFill>
              </a:rPr>
              <a:t>:</a:t>
            </a:r>
          </a:p>
          <a:p>
            <a:pPr lvl="2">
              <a:spcAft>
                <a:spcPts val="1200"/>
              </a:spcAft>
              <a:buClr>
                <a:srgbClr val="990000"/>
              </a:buClr>
              <a:defRPr/>
            </a:pPr>
            <a:r>
              <a:rPr lang="en-US" sz="2800" b="1" dirty="0" smtClean="0">
                <a:solidFill>
                  <a:schemeClr val="accent6"/>
                </a:solidFill>
              </a:rPr>
              <a:t>   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Lysosomal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phospholipase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Sphingomyelinase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My Documents\My Pictures\17_011.jpg"/>
          <p:cNvPicPr>
            <a:picLocks noChangeAspect="1" noChangeArrowheads="1"/>
          </p:cNvPicPr>
          <p:nvPr/>
        </p:nvPicPr>
        <p:blipFill>
          <a:blip r:embed="rId2" cstate="print"/>
          <a:srcRect l="2438" t="2985" r="2438" b="49254"/>
          <a:stretch>
            <a:fillRect/>
          </a:stretch>
        </p:blipFill>
        <p:spPr bwMode="auto">
          <a:xfrm>
            <a:off x="117475" y="1600200"/>
            <a:ext cx="8915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640599" y="449263"/>
            <a:ext cx="7562776" cy="769441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990000"/>
                </a:solidFill>
                <a:latin typeface="Arial Black" panose="020B0A04020102020204" pitchFamily="34" charset="0"/>
              </a:rPr>
              <a:t>Glycero-phospholipases</a:t>
            </a:r>
            <a:endParaRPr lang="en-US" sz="44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"/>
          <p:cNvSpPr txBox="1">
            <a:spLocks noChangeArrowheads="1"/>
          </p:cNvSpPr>
          <p:nvPr/>
        </p:nvSpPr>
        <p:spPr bwMode="auto">
          <a:xfrm>
            <a:off x="1238250" y="381000"/>
            <a:ext cx="6991350" cy="769938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rgbClr val="990000"/>
                </a:solidFill>
              </a:rPr>
              <a:t>Functions of Phospholipases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219200"/>
            <a:ext cx="8991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buClr>
                <a:srgbClr val="990000"/>
              </a:buClr>
              <a:defRPr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 of phospholipids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Production of second messengers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Digestion of phospholipids by pancreatic juice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Pathogenic bacteria degrade phospholipids of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membranes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causing spread of infection</a:t>
            </a:r>
          </a:p>
          <a:p>
            <a:pPr lvl="2">
              <a:buClr>
                <a:srgbClr val="990000"/>
              </a:buClr>
              <a:defRPr/>
            </a:pPr>
            <a:endParaRPr lang="en-US" sz="2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2">
              <a:buClr>
                <a:srgbClr val="990000"/>
              </a:buClr>
              <a:defRPr/>
            </a:pP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Remodeling of phospholipids:</a:t>
            </a: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Specific phospholipase removes fatty acid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phospholipid (e.g.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A2 is important for the remodeling of phospholipids to produce the lung surfactant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6125" lvl="2">
              <a:buClr>
                <a:srgbClr val="990000"/>
              </a:buClr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Replacement of fatty acid by alternative fatty acid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fatty acyl CoA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transferase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2" indent="-342900">
              <a:buClr>
                <a:srgbClr val="9900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e.g., Binding of 2 palmitic acids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Dipalmitoylphosphatidylcholine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DPPC)</a:t>
            </a:r>
          </a:p>
          <a:p>
            <a:pPr marL="342900" lvl="2" indent="-342900">
              <a:buClr>
                <a:srgbClr val="990000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Binding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arachidonic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carbon 2 of PI or 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295400" y="381000"/>
            <a:ext cx="6629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Arial Black" panose="020B0A04020102020204" pitchFamily="34" charset="0"/>
              </a:rPr>
              <a:t>Take Home Message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49269" y="1524000"/>
            <a:ext cx="8795998" cy="447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 Phospholipids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are Complex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lipids</a:t>
            </a:r>
          </a:p>
          <a:p>
            <a:pPr>
              <a:buClr>
                <a:srgbClr val="990000"/>
              </a:buClr>
              <a:buFont typeface="Wingdings" pitchFamily="2" charset="2"/>
              <a:buChar char="Ø"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Phospholipids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have important physiological functions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	A. Membrane-bound:</a:t>
            </a:r>
            <a:b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		Structural</a:t>
            </a:r>
            <a:b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		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Signaling &amp; anchoring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: e.g., PI</a:t>
            </a:r>
            <a:b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		Myelin sheath: e.g.,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</a:rPr>
              <a:t>sphingomyelin</a:t>
            </a:r>
            <a:endParaRPr lang="en-US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	B. Non-membrane bound:</a:t>
            </a: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		Structural: Lipoprotein coat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		Alveolar re-inflation: Lung surfactant</a:t>
            </a:r>
            <a:b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		Detergent effect: Phospholipids of 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56985" y="1815286"/>
            <a:ext cx="870623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28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Phospholipases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Phospholipases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A1, A2, C and D</a:t>
            </a:r>
            <a:b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Lysosomal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Sphingomyelinase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990000"/>
              </a:buClr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phospholipases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Degradation of phospholipids</a:t>
            </a:r>
            <a:b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e.g., production of second messengers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Remodeling of phospholipids</a:t>
            </a:r>
          </a:p>
          <a:p>
            <a:pPr marL="0" lvl="2">
              <a:buClr>
                <a:srgbClr val="990000"/>
              </a:buClr>
              <a:defRPr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e.g., production of DPPC (lung surfactant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7391400" y="1367051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CONT’D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5400" y="381000"/>
            <a:ext cx="6629400" cy="990600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990000"/>
                </a:solidFill>
                <a:latin typeface="Arial Black" panose="020B0A04020102020204" pitchFamily="34" charset="0"/>
              </a:rPr>
              <a:t>Take Home Message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3886200" cy="6858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1376" y="1752600"/>
            <a:ext cx="8915400" cy="4267200"/>
          </a:xfrm>
        </p:spPr>
        <p:txBody>
          <a:bodyPr>
            <a:noAutofit/>
          </a:bodyPr>
          <a:lstStyle/>
          <a:p>
            <a:pPr eaLnBrk="1" hangingPunct="1">
              <a:spcAft>
                <a:spcPts val="1800"/>
              </a:spcAft>
              <a:buClr>
                <a:srgbClr val="990000"/>
              </a:buClr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By the end of this lecture, students are expected to:</a:t>
            </a:r>
          </a:p>
          <a:p>
            <a:pPr>
              <a:spcAft>
                <a:spcPts val="1800"/>
              </a:spcAft>
              <a:buClr>
                <a:srgbClr val="99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selected members of phospholipids </a:t>
            </a:r>
          </a:p>
          <a:p>
            <a:pPr>
              <a:spcAft>
                <a:spcPts val="1800"/>
              </a:spcAft>
              <a:buClr>
                <a:srgbClr val="990000"/>
              </a:buClr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the physiological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 of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phospholipids with specific examples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99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Distinguish various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Plospholipases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describe their roles: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ct val="100000"/>
              </a:lnSpc>
              <a:spcAft>
                <a:spcPts val="1800"/>
              </a:spcAft>
              <a:buClr>
                <a:srgbClr val="99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Phospholipases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A1, A2, C and D</a:t>
            </a:r>
          </a:p>
          <a:p>
            <a:pPr lvl="2">
              <a:lnSpc>
                <a:spcPct val="100000"/>
              </a:lnSpc>
              <a:spcAft>
                <a:spcPts val="1800"/>
              </a:spcAft>
              <a:buClr>
                <a:srgbClr val="990000"/>
              </a:buClr>
              <a:buFont typeface="Wingdings" panose="05000000000000000000" pitchFamily="2" charset="2"/>
              <a:buChar char="§"/>
              <a:defRPr/>
            </a:pP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Lysosomal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phospholipase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Sphingomyelinase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Aft>
                <a:spcPts val="1800"/>
              </a:spcAft>
              <a:buClr>
                <a:srgbClr val="990000"/>
              </a:buClr>
              <a:buNone/>
              <a:defRPr/>
            </a:pP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eaLnBrk="1" hangingPunct="1">
              <a:spcAft>
                <a:spcPts val="1800"/>
              </a:spcAft>
              <a:buClr>
                <a:srgbClr val="990000"/>
              </a:buClr>
              <a:buFontTx/>
              <a:buNone/>
            </a:pP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990000"/>
                </a:solidFill>
                <a:latin typeface="Arial Black" panose="020B0A04020102020204" pitchFamily="34" charset="0"/>
              </a:rPr>
              <a:t>Functions of Phospholipids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057400"/>
            <a:ext cx="8763000" cy="4572000"/>
          </a:xfrm>
        </p:spPr>
        <p:txBody>
          <a:bodyPr>
            <a:normAutofit fontScale="92500"/>
          </a:bodyPr>
          <a:lstStyle/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000" b="1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AutoNum type="alphaUcParenBoth"/>
            </a:pPr>
            <a:r>
              <a:rPr lang="en-US" sz="36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Membrane-bound phospholipids:</a:t>
            </a:r>
            <a:br>
              <a:rPr lang="en-US" sz="36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</a:br>
            <a:r>
              <a:rPr lang="en-US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/>
            </a:r>
            <a:br>
              <a:rPr lang="en-US" b="1" dirty="0" smtClean="0">
                <a:solidFill>
                  <a:schemeClr val="accent2"/>
                </a:solidFill>
                <a:latin typeface="Arial Black" panose="020B0A04020102020204" pitchFamily="34" charset="0"/>
              </a:rPr>
            </a:br>
            <a:r>
              <a:rPr lang="en-US" sz="26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Structural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: Predominant lipids of cell membranes</a:t>
            </a:r>
            <a:b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6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Anchoring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: Attaching some proteins to membranes</a:t>
            </a:r>
            <a:b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6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Signaling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: Source of 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IP3 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and DAG</a:t>
            </a: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endParaRPr lang="en-US" sz="26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533400" indent="-26988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Myelin sheath: insulator and speeds 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up transmission of </a:t>
            </a:r>
            <a:r>
              <a:rPr lang="en-US" sz="26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nerve impulses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Functions of Phospholipids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8100" y="1981200"/>
            <a:ext cx="9144000" cy="3962400"/>
          </a:xfrm>
        </p:spPr>
        <p:txBody>
          <a:bodyPr>
            <a:noAutofit/>
          </a:bodyPr>
          <a:lstStyle/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(</a:t>
            </a:r>
            <a:r>
              <a:rPr lang="en-US" sz="24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B)Non-membrane-bound phospholipids:</a:t>
            </a:r>
            <a:endParaRPr lang="en-US" sz="24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Easy </a:t>
            </a: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re-inflation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of alveoli by air: Lung surfactant</a:t>
            </a:r>
            <a:b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en-US" sz="8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177800" indent="-177800">
              <a:lnSpc>
                <a:spcPct val="80000"/>
              </a:lnSpc>
              <a:buClr>
                <a:srgbClr val="990000"/>
              </a:buClr>
              <a:buNone/>
            </a:pP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Detergent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effect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: Essential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component of bile</a:t>
            </a: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Solubilize cholesterol</a:t>
            </a: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	P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reventing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gall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stones</a:t>
            </a: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Emulsifying lipids</a:t>
            </a: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H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elping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lipid digestion </a:t>
            </a:r>
            <a:b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en-US" sz="8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177800" indent="-177800" eaLnBrk="1" hangingPunct="1">
              <a:lnSpc>
                <a:spcPct val="80000"/>
              </a:lnSpc>
              <a:buClr>
                <a:srgbClr val="990000"/>
              </a:buClr>
              <a:buFontTx/>
              <a:buNone/>
            </a:pPr>
            <a:r>
              <a:rPr lang="en-US" sz="2400" b="1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Structural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: Coat of lipoproteins</a:t>
            </a:r>
            <a:b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</a:b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88262" y="1638300"/>
            <a:ext cx="138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CONT’D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8153400" cy="1143000"/>
          </a:xfrm>
          <a:solidFill>
            <a:srgbClr val="FFFF00"/>
          </a:solidFill>
          <a:ln>
            <a:solidFill>
              <a:srgbClr val="990000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>Background: Lipid Compounds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7630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Heterogeneous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group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Relatively water-insoluble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(Exception: Ketone bodies) </a:t>
            </a:r>
            <a:endParaRPr lang="en-US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Clr>
                <a:srgbClr val="990000"/>
              </a:buClr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Soluble in non-polar solvents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Tx/>
              <a:buNone/>
            </a:pP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5_001"/>
          <p:cNvPicPr>
            <a:picLocks noChangeAspect="1" noChangeArrowheads="1"/>
          </p:cNvPicPr>
          <p:nvPr/>
        </p:nvPicPr>
        <p:blipFill>
          <a:blip r:embed="rId2" cstate="print"/>
          <a:srcRect l="25385" t="1869" r="21431" b="19626"/>
          <a:stretch>
            <a:fillRect/>
          </a:stretch>
        </p:blipFill>
        <p:spPr bwMode="auto">
          <a:xfrm>
            <a:off x="4549608" y="183776"/>
            <a:ext cx="435428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11"/>
          <p:cNvSpPr txBox="1">
            <a:spLocks noChangeArrowheads="1"/>
          </p:cNvSpPr>
          <p:nvPr/>
        </p:nvSpPr>
        <p:spPr bwMode="auto">
          <a:xfrm>
            <a:off x="40403" y="152400"/>
            <a:ext cx="4477829" cy="954107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990000"/>
                </a:solidFill>
                <a:latin typeface="Arial Black" panose="020B0A04020102020204" pitchFamily="34" charset="0"/>
              </a:rPr>
              <a:t>Lipid Compounds:</a:t>
            </a:r>
          </a:p>
          <a:p>
            <a:r>
              <a:rPr lang="en-US" sz="2800" b="1" dirty="0">
                <a:solidFill>
                  <a:srgbClr val="990000"/>
                </a:solidFill>
                <a:latin typeface="Arial Black" panose="020B0A04020102020204" pitchFamily="34" charset="0"/>
              </a:rPr>
              <a:t>Heterogeneous Group</a:t>
            </a:r>
          </a:p>
        </p:txBody>
      </p:sp>
      <p:sp>
        <p:nvSpPr>
          <p:cNvPr id="8196" name="Text Box 13"/>
          <p:cNvSpPr txBox="1">
            <a:spLocks noChangeArrowheads="1"/>
          </p:cNvSpPr>
          <p:nvPr/>
        </p:nvSpPr>
        <p:spPr bwMode="auto">
          <a:xfrm>
            <a:off x="152400" y="1371600"/>
            <a:ext cx="299383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990000"/>
                </a:solidFill>
                <a:latin typeface="Arial Black" panose="020B0A04020102020204" pitchFamily="34" charset="0"/>
              </a:rPr>
              <a:t>A. Simple Lipids:</a:t>
            </a:r>
          </a:p>
          <a:p>
            <a:r>
              <a:rPr lang="en-US" b="1" dirty="0">
                <a:solidFill>
                  <a:schemeClr val="accent2"/>
                </a:solidFill>
                <a:latin typeface="Arial Black" panose="020B0A04020102020204" pitchFamily="34" charset="0"/>
              </a:rPr>
              <a:t>  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Fatty acids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Ketone bodies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Triacylglycerol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Cholesterol</a:t>
            </a:r>
          </a:p>
        </p:txBody>
      </p:sp>
      <p:sp>
        <p:nvSpPr>
          <p:cNvPr id="8197" name="Text Box 14"/>
          <p:cNvSpPr txBox="1">
            <a:spLocks noChangeArrowheads="1"/>
          </p:cNvSpPr>
          <p:nvPr/>
        </p:nvSpPr>
        <p:spPr bwMode="auto">
          <a:xfrm>
            <a:off x="228600" y="3569635"/>
            <a:ext cx="330911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990000"/>
                </a:solidFill>
                <a:latin typeface="Arial Black" panose="020B0A04020102020204" pitchFamily="34" charset="0"/>
              </a:rPr>
              <a:t>B. Complex Lipids:</a:t>
            </a:r>
          </a:p>
          <a:p>
            <a:r>
              <a:rPr lang="en-US" b="1" dirty="0">
                <a:solidFill>
                  <a:srgbClr val="008000"/>
                </a:solidFill>
                <a:latin typeface="Arial Black" panose="020B0A04020102020204" pitchFamily="34" charset="0"/>
              </a:rPr>
              <a:t>  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Phospho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lipids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Lipo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proteins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Glyco</a:t>
            </a:r>
            <a:r>
              <a:rPr lang="en-US" b="1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26894" y="2209800"/>
            <a:ext cx="1076213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A. </a:t>
            </a:r>
            <a:r>
              <a:rPr lang="en-US" sz="2200" b="1" dirty="0" err="1">
                <a:solidFill>
                  <a:schemeClr val="accent2"/>
                </a:solidFill>
                <a:latin typeface="Arial Black" panose="020B0A04020102020204" pitchFamily="34" charset="0"/>
              </a:rPr>
              <a:t>Glycerophospholipids</a:t>
            </a:r>
            <a:endParaRPr lang="en-US" sz="2200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Glycerol-containing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phospholipids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Degraded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and remodeled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by</a:t>
            </a:r>
            <a:r>
              <a:rPr lang="en-US" sz="2200" b="1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phospholipases</a:t>
            </a:r>
            <a:endParaRPr lang="en-US" sz="22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endParaRPr lang="en-US" sz="2000" b="1" dirty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r>
              <a:rPr lang="en-US" sz="20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B. </a:t>
            </a:r>
            <a:r>
              <a:rPr lang="en-US" sz="2200" b="1" dirty="0" err="1">
                <a:solidFill>
                  <a:schemeClr val="accent2"/>
                </a:solidFill>
                <a:latin typeface="Arial Black" panose="020B0A04020102020204" pitchFamily="34" charset="0"/>
              </a:rPr>
              <a:t>Sphingo</a:t>
            </a:r>
            <a:r>
              <a:rPr lang="en-US" sz="22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-phospholipids: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Sphingosine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-containing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phospholipids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Degraded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by </a:t>
            </a:r>
            <a:r>
              <a:rPr lang="en-US" sz="2200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lysosomal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sz="22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phospholipase 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(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sphingomyelinase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</a:t>
            </a:r>
            <a:endParaRPr lang="en-US" sz="1800" b="1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1905000" y="457200"/>
            <a:ext cx="5334000" cy="707886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990000"/>
                </a:solidFill>
                <a:latin typeface="Arial Black" panose="020B0A04020102020204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" y="1752600"/>
            <a:ext cx="8763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Arial Black" panose="020B0A04020102020204" pitchFamily="34" charset="0"/>
              </a:rPr>
              <a:t>A. </a:t>
            </a:r>
            <a:r>
              <a:rPr lang="en-US" b="1" dirty="0" err="1">
                <a:solidFill>
                  <a:schemeClr val="accent2"/>
                </a:solidFill>
                <a:latin typeface="Arial Black" panose="020B0A04020102020204" pitchFamily="34" charset="0"/>
              </a:rPr>
              <a:t>Glycerophospholipids</a:t>
            </a:r>
            <a:r>
              <a:rPr lang="en-US" b="1" dirty="0">
                <a:solidFill>
                  <a:schemeClr val="accent2"/>
                </a:solidFill>
                <a:latin typeface="Arial Black" panose="020B0A04020102020204" pitchFamily="34" charset="0"/>
              </a:rPr>
              <a:t>:</a:t>
            </a:r>
          </a:p>
          <a:p>
            <a:r>
              <a:rPr lang="en-US" b="1" dirty="0">
                <a:solidFill>
                  <a:schemeClr val="accent2"/>
                </a:solidFill>
                <a:latin typeface="Arial Black" panose="020B0A04020102020204" pitchFamily="34" charset="0"/>
              </a:rPr>
              <a:t>	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Phosphatidylcholine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(Lecithin) </a:t>
            </a:r>
          </a:p>
          <a:p>
            <a:pPr lvl="1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e.g., Surfactant (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Dipalmitoylecithin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)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Phosphatidylinositol (Signaling &amp; Anchoring molecule)</a:t>
            </a:r>
            <a:r>
              <a:rPr lang="en-US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  <a:t/>
            </a:r>
            <a:br>
              <a:rPr lang="en-US" b="1" dirty="0" smtClean="0">
                <a:solidFill>
                  <a:srgbClr val="990000"/>
                </a:solidFill>
                <a:latin typeface="Arial Black" panose="020B0A04020102020204" pitchFamily="34" charset="0"/>
              </a:rPr>
            </a:br>
            <a:endParaRPr lang="en-US" b="1" dirty="0" smtClean="0">
              <a:solidFill>
                <a:srgbClr val="990000"/>
              </a:solidFill>
              <a:latin typeface="Arial Black" panose="020B0A04020102020204" pitchFamily="34" charset="0"/>
            </a:endParaRPr>
          </a:p>
          <a:p>
            <a:r>
              <a:rPr lang="en-US" b="1" dirty="0">
                <a:solidFill>
                  <a:srgbClr val="990000"/>
                </a:solidFill>
                <a:latin typeface="Arial Black" panose="020B0A04020102020204" pitchFamily="34" charset="0"/>
              </a:rPr>
              <a:t>	</a:t>
            </a:r>
          </a:p>
          <a:p>
            <a:endParaRPr lang="en-US" b="1" dirty="0">
              <a:solidFill>
                <a:schemeClr val="accent2"/>
              </a:solidFill>
              <a:latin typeface="Arial Black" panose="020B0A04020102020204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76400" y="609600"/>
            <a:ext cx="5181600" cy="707886"/>
          </a:xfrm>
          <a:prstGeom prst="rect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000">
                <a:solidFill>
                  <a:srgbClr val="990000"/>
                </a:solidFill>
                <a:latin typeface="Arial Black" panose="020B0A04020102020204" pitchFamily="34" charset="0"/>
              </a:rPr>
              <a:t>Phospholipids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949</TotalTime>
  <Words>507</Words>
  <Application>Microsoft Office PowerPoint</Application>
  <PresentationFormat>On-screen Show (4:3)</PresentationFormat>
  <Paragraphs>190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Times New Roman</vt:lpstr>
      <vt:lpstr>Wingdings</vt:lpstr>
      <vt:lpstr>Retrospect</vt:lpstr>
      <vt:lpstr>PowerPoint Presentation</vt:lpstr>
      <vt:lpstr>Phospholipid Compounds of Physiological Importance</vt:lpstr>
      <vt:lpstr>Objectives</vt:lpstr>
      <vt:lpstr>Functions of Phospholipids</vt:lpstr>
      <vt:lpstr>Functions of Phospholipids</vt:lpstr>
      <vt:lpstr>Background: Lipid Compounds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Calcium/Phosphatidylinositol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DR-REEM</dc:creator>
  <cp:lastModifiedBy>Reem Sallam</cp:lastModifiedBy>
  <cp:revision>34</cp:revision>
  <dcterms:created xsi:type="dcterms:W3CDTF">1601-01-01T00:00:00Z</dcterms:created>
  <dcterms:modified xsi:type="dcterms:W3CDTF">2016-01-22T15:02:54Z</dcterms:modified>
</cp:coreProperties>
</file>