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303" r:id="rId4"/>
    <p:sldId id="311" r:id="rId5"/>
    <p:sldId id="320" r:id="rId6"/>
    <p:sldId id="313" r:id="rId7"/>
    <p:sldId id="257" r:id="rId8"/>
    <p:sldId id="282" r:id="rId9"/>
    <p:sldId id="322" r:id="rId10"/>
    <p:sldId id="308" r:id="rId11"/>
    <p:sldId id="323" r:id="rId12"/>
    <p:sldId id="328" r:id="rId13"/>
    <p:sldId id="327" r:id="rId14"/>
    <p:sldId id="332" r:id="rId15"/>
    <p:sldId id="333" r:id="rId16"/>
    <p:sldId id="334" r:id="rId17"/>
    <p:sldId id="326" r:id="rId18"/>
    <p:sldId id="295" r:id="rId19"/>
    <p:sldId id="309" r:id="rId20"/>
    <p:sldId id="339" r:id="rId21"/>
    <p:sldId id="335" r:id="rId22"/>
    <p:sldId id="337" r:id="rId23"/>
    <p:sldId id="336" r:id="rId24"/>
    <p:sldId id="319" r:id="rId25"/>
    <p:sldId id="33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2B2B2"/>
    <a:srgbClr val="008000"/>
    <a:srgbClr val="FF99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92BA3-9FD6-48CF-AC19-46E512D6041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453EA-5AE2-49DD-AC94-018C2622EA7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513F3-CAE4-4113-A711-0CC96B549E9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1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4B2E-08F8-4A07-8338-8549CBF3C8F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53EF-A89F-4DE0-945A-F83200B7352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7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FE595-E3A2-448C-95CF-42220BC05AF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E17D-A4F2-4630-A30C-762B8D3328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ED9FE-C4A9-4A47-88F1-DBCDA6F96DA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9E227-95C9-4D61-A1E6-99948DD6CC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394906-CF22-49E4-8A2A-733117A6570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D5055-C27A-4EBB-AAF0-21040CBA6C8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B05F80-9696-45BA-A4C6-E3F49FB669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_001"/>
          <p:cNvPicPr>
            <a:picLocks noChangeAspect="1" noChangeArrowheads="1"/>
          </p:cNvPicPr>
          <p:nvPr/>
        </p:nvPicPr>
        <p:blipFill>
          <a:blip r:embed="rId2" cstate="print"/>
          <a:srcRect l="24167" t="1888" r="45833" b="19812"/>
          <a:stretch>
            <a:fillRect/>
          </a:stretch>
        </p:blipFill>
        <p:spPr bwMode="auto">
          <a:xfrm>
            <a:off x="609600" y="2286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029200" y="1219200"/>
            <a:ext cx="39687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endParaRPr lang="en-US" sz="28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endParaRPr lang="en-US" sz="28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endParaRPr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endParaRPr lang="en-US" b="1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endParaRPr lang="en-US" b="1" dirty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endParaRPr lang="en-US" b="1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r>
              <a:rPr lang="en-US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Members</a:t>
            </a:r>
            <a:r>
              <a:rPr lang="en-US" b="1" dirty="0">
                <a:solidFill>
                  <a:srgbClr val="990000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1.Phosphatidylcholine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Lecithin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) e.g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., Surfactant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(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Dipalmitoylecithin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</a:p>
          <a:p>
            <a:endParaRPr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endParaRPr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029200" y="415925"/>
            <a:ext cx="411480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90000"/>
                </a:solidFill>
                <a:latin typeface="Arial Black" panose="020B0A04020102020204" pitchFamily="34" charset="0"/>
              </a:rPr>
              <a:t>Phospholipids:</a:t>
            </a:r>
          </a:p>
          <a:p>
            <a:r>
              <a:rPr lang="en-US" b="1" dirty="0" err="1" smtClean="0">
                <a:solidFill>
                  <a:srgbClr val="990000"/>
                </a:solidFill>
                <a:latin typeface="Arial Black" panose="020B0A04020102020204" pitchFamily="34" charset="0"/>
              </a:rPr>
              <a:t>Glycerophospholipids</a:t>
            </a:r>
            <a:endParaRPr lang="en-US" b="1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063321" y="1517818"/>
            <a:ext cx="34960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0000"/>
                </a:solidFill>
                <a:latin typeface="Arial Black" panose="020B0A04020102020204" pitchFamily="34" charset="0"/>
              </a:rPr>
              <a:t>Parent </a:t>
            </a:r>
            <a:r>
              <a:rPr lang="en-US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Compound:</a:t>
            </a:r>
            <a:endParaRPr lang="en-US" b="1" dirty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r>
              <a:rPr lang="en-US" b="1" dirty="0">
                <a:latin typeface="Arial Black" panose="020B0A04020102020204" pitchFamily="34" charset="0"/>
              </a:rPr>
              <a:t>  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Phosphatidic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acid</a:t>
            </a:r>
          </a:p>
        </p:txBody>
      </p:sp>
      <p:sp>
        <p:nvSpPr>
          <p:cNvPr id="2" name="Oval 1"/>
          <p:cNvSpPr/>
          <p:nvPr/>
        </p:nvSpPr>
        <p:spPr>
          <a:xfrm>
            <a:off x="1295399" y="3962400"/>
            <a:ext cx="3767921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09600" y="89230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Dipalmitoylecithin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(Lung surfactant)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0" y="1412875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and secretion: by granular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pneumocytes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major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of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surfactant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(Remaining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is: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phospholipids, cholesterol &amp; proteins)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 decreases surface tension of fluid layer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lining of alveoli, reducing the pressure needed for their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by air, and preventing alveolar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 (atelectasis)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distress syndrome (RDS):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production of lung surfactant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in pre-term babies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neonatal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0" y="279400"/>
            <a:ext cx="9144000" cy="61555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Phospholipids: </a:t>
            </a:r>
            <a:r>
              <a:rPr lang="en-US" sz="3400" b="1" dirty="0" err="1" smtClean="0">
                <a:solidFill>
                  <a:srgbClr val="990000"/>
                </a:solidFill>
                <a:latin typeface="Arial Black" panose="020B0A04020102020204" pitchFamily="34" charset="0"/>
              </a:rPr>
              <a:t>Glycerophospholipids</a:t>
            </a:r>
            <a:endParaRPr lang="en-US" sz="34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Arial Black" panose="020B0A04020102020204" pitchFamily="34" charset="0"/>
              </a:rPr>
              <a:t>Congenital Respiratory distress syndrome (RDS)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904875"/>
            <a:ext cx="883919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Pre-natal diagnosis by: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Lecithin/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sphingomyelin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(L/S) ratio in amniotic fluid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2 or above indicates lung maturity and no RDS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i.e., shift from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sphingomyelin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lecithin synthesis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pneumocytes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normally occurs by 32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wks.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Prevention: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pregnant mother with </a:t>
            </a: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L/S ratio shortly before delivery</a:t>
            </a:r>
          </a:p>
          <a:p>
            <a:pPr marL="114300" lvl="1"/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Treatment:</a:t>
            </a:r>
          </a:p>
          <a:p>
            <a:pPr marL="114300" lvl="1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administration of surfactant to</a:t>
            </a:r>
          </a:p>
          <a:p>
            <a:pPr marL="114300" lvl="1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pre-term infants with 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47687" y="1105356"/>
            <a:ext cx="8048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Phosphatidylinositol 4,5 </a:t>
            </a:r>
            <a:r>
              <a:rPr lang="en-US" sz="28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bisphosphate</a:t>
            </a: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(PI)</a:t>
            </a:r>
          </a:p>
        </p:txBody>
      </p:sp>
      <p:pic>
        <p:nvPicPr>
          <p:cNvPr id="14340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1876424" y="1838979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279400"/>
            <a:ext cx="9144000" cy="61555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Phospholipids: </a:t>
            </a:r>
            <a:r>
              <a:rPr lang="en-US" sz="3400" b="1" dirty="0" err="1" smtClean="0">
                <a:solidFill>
                  <a:srgbClr val="990000"/>
                </a:solidFill>
                <a:latin typeface="Arial Black" panose="020B0A04020102020204" pitchFamily="34" charset="0"/>
              </a:rPr>
              <a:t>Glycerophospholipids</a:t>
            </a:r>
            <a:endParaRPr lang="en-US" sz="34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Calcium/</a:t>
            </a:r>
            <a:r>
              <a:rPr lang="en-US" sz="36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Phosphatidylinositol</a:t>
            </a:r>
            <a:r>
              <a:rPr lang="en-US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pic>
        <p:nvPicPr>
          <p:cNvPr id="10243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0" y="2667000"/>
            <a:ext cx="3429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Diacylglycerol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(DAG)</a:t>
            </a: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InositolTrisphosphate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(IP</a:t>
            </a:r>
            <a:r>
              <a:rPr lang="en-US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685800" y="0"/>
            <a:ext cx="74321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Phosphatidylinositol </a:t>
            </a:r>
            <a:r>
              <a:rPr lang="en-US" sz="4400" b="1" dirty="0" smtClean="0">
                <a:solidFill>
                  <a:srgbClr val="C00000"/>
                </a:solidFill>
              </a:rPr>
              <a:t>System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Role in signaling</a:t>
            </a:r>
            <a:endParaRPr lang="en-US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50938"/>
            <a:ext cx="929639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Hormones or neurotransmitters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e.g., Acetylcholine,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antidiuretic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 (V1-			receptor) and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catecholamines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actions)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G-protein coupled receptor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Activation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phospholipase C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Hydrolysis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phosphatidylinositol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4,5-bisphosphate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Production of IP3 (   Ca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DAG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Activation of protein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Phosphorylation of cellular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hormones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572794" y="44950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7_008.jpg"/>
          <p:cNvPicPr>
            <a:picLocks noChangeAspect="1" noChangeArrowheads="1"/>
          </p:cNvPicPr>
          <p:nvPr/>
        </p:nvPicPr>
        <p:blipFill>
          <a:blip r:embed="rId2" cstate="print"/>
          <a:srcRect l="5835" t="3973" r="4134" b="46358"/>
          <a:stretch>
            <a:fillRect/>
          </a:stretch>
        </p:blipFill>
        <p:spPr bwMode="auto">
          <a:xfrm>
            <a:off x="5334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39073" y="5867400"/>
            <a:ext cx="831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Intracellular Signaling by Inositol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trisphosphate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9763" y="4648200"/>
            <a:ext cx="4253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Acetylcholine 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Antidiuretic hormone (ADH)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Catecholamines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388" y="6858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450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17_009"/>
          <p:cNvPicPr>
            <a:picLocks noChangeAspect="1" noChangeArrowheads="1"/>
          </p:cNvPicPr>
          <p:nvPr/>
        </p:nvPicPr>
        <p:blipFill>
          <a:blip r:embed="rId2" cstate="print"/>
          <a:srcRect l="29118" t="1576" r="29120" b="18727"/>
          <a:stretch>
            <a:fillRect/>
          </a:stretch>
        </p:blipFill>
        <p:spPr bwMode="auto">
          <a:xfrm>
            <a:off x="5334000" y="6858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07890" y="1120845"/>
            <a:ext cx="52261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Anchoring of proteins to membranes </a:t>
            </a:r>
          </a:p>
          <a:p>
            <a:pPr marL="457200" indent="-457200" algn="ctr"/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</a:p>
          <a:p>
            <a:pPr marL="457200" indent="-457200" algn="ctr"/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Carbohydrate-Phosphatidylinositol</a:t>
            </a:r>
            <a:endParaRPr lang="ar-SA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9136" y="2959261"/>
            <a:ext cx="523572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anchored proteins:</a:t>
            </a:r>
          </a:p>
          <a:p>
            <a:pPr marL="914400" lvl="1" indent="-457200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Alkaline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(to the surface of small intestine)</a:t>
            </a:r>
          </a:p>
          <a:p>
            <a:pPr marL="627063" lvl="1" indent="-163513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Acetylcholine esterase</a:t>
            </a:r>
            <a:b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postsynaptic membrane)</a:t>
            </a:r>
          </a:p>
          <a:p>
            <a:pPr marL="457200" indent="-457200">
              <a:defRPr/>
            </a:pPr>
            <a:endParaRPr lang="en-US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proteins can be cleaved from </a:t>
            </a:r>
          </a:p>
          <a:p>
            <a:pPr marL="457200" indent="-457200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attachment to the membranes </a:t>
            </a:r>
          </a:p>
          <a:p>
            <a:pPr marL="457200" indent="-457200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3447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Phosphatidylinositol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Role in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 Anchoring</a:t>
            </a:r>
            <a:endParaRPr 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1219200" y="228600"/>
            <a:ext cx="6154737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Arial Black" panose="020B0A04020102020204" pitchFamily="34" charset="0"/>
              </a:rPr>
              <a:t>Lipoprotein Structure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86518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part (coat):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Apoproteins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apolipoproteins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Phospholipids (Why?)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Free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 (Relatively hydrophilic)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llowing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of lipid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core in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aqueous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part (core):</a:t>
            </a: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 to the type of lipoproteins</a:t>
            </a: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lipid components in various combinations</a:t>
            </a:r>
          </a:p>
        </p:txBody>
      </p:sp>
      <p:pic>
        <p:nvPicPr>
          <p:cNvPr id="4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7373937" y="159543"/>
            <a:ext cx="1143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1828800" y="909636"/>
            <a:ext cx="5715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743200" y="147636"/>
            <a:ext cx="3581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2192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Phospholipid Compounds of Physiological Importance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960934" y="3429000"/>
            <a:ext cx="611065" cy="46166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736319" y="4038600"/>
            <a:ext cx="5671361" cy="52322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Reem </a:t>
            </a:r>
            <a:r>
              <a:rPr lang="en-US" sz="28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M. </a:t>
            </a:r>
            <a:r>
              <a:rPr lang="en-US" sz="2800" dirty="0" err="1" smtClean="0">
                <a:solidFill>
                  <a:srgbClr val="990000"/>
                </a:solidFill>
                <a:latin typeface="Arial Black" panose="020B0A04020102020204" pitchFamily="34" charset="0"/>
              </a:rPr>
              <a:t>Sallam</a:t>
            </a:r>
            <a:r>
              <a:rPr lang="en-US" sz="28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, M.D.; Ph.D.</a:t>
            </a:r>
            <a:endParaRPr lang="en-US" sz="28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86871" y="152400"/>
            <a:ext cx="8839200" cy="1371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HDL has the highest content of </a:t>
            </a:r>
            <a:endParaRPr lang="en-US" sz="3000" b="1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phospholipids among all</a:t>
            </a:r>
            <a:endParaRPr lang="en-US" sz="3000" b="1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classes of lipoproteins</a:t>
            </a:r>
            <a:endParaRPr lang="en-US" sz="30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518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of lipoproteins: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Chylomicrons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Low density lipoproteins (LDL)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High density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lipoproteins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(HDL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Very low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lipoproteins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(VLDL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highest content 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Phospholipids.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Phosphatidyl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choline (lecithin) acts as a source for fatty acids necessary for esterification of cholesterol on the surface of HDL by lecithin-cholesterol acyl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transferase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(LCAT/PCAT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057400" y="381000"/>
            <a:ext cx="5014514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990000"/>
                </a:solidFill>
                <a:latin typeface="Arial Black" panose="020B0A04020102020204" pitchFamily="34" charset="0"/>
              </a:rPr>
              <a:t>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857" y="14478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(1) For </a:t>
            </a:r>
            <a:r>
              <a:rPr lang="en-US" sz="2800" b="1" dirty="0" err="1" smtClean="0">
                <a:solidFill>
                  <a:srgbClr val="C00000"/>
                </a:solidFill>
              </a:rPr>
              <a:t>glycerophospholipids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Phospholipases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A1, A2, C and D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Present in all tissues and pancreatic juice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Present in snake venoms and bacterial toxins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Phospholipase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A2 is important for the remodeling of phospholipids to produce the lung surfactant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(2) For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  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Lysosomal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phospholipase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Sphingomyelinase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17_011.jpg"/>
          <p:cNvPicPr>
            <a:picLocks noChangeAspect="1" noChangeArrowheads="1"/>
          </p:cNvPicPr>
          <p:nvPr/>
        </p:nvPicPr>
        <p:blipFill>
          <a:blip r:embed="rId2" cstate="print"/>
          <a:srcRect l="2438" t="2985" r="2438" b="49254"/>
          <a:stretch>
            <a:fillRect/>
          </a:stretch>
        </p:blipFill>
        <p:spPr bwMode="auto">
          <a:xfrm>
            <a:off x="117475" y="16002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40599" y="449263"/>
            <a:ext cx="7562776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  <a:latin typeface="Arial Black" panose="020B0A04020102020204" pitchFamily="34" charset="0"/>
              </a:rPr>
              <a:t>Glycero-phospholipases</a:t>
            </a:r>
            <a:endParaRPr lang="en-US" sz="44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238250" y="381000"/>
            <a:ext cx="6991350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Functions of 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899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 of phospholipids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Production of second messengers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Digestion of phospholipids by pancreatic juice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Pathogenic bacteria degrade phospholipids of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causing spread of infection</a:t>
            </a:r>
          </a:p>
          <a:p>
            <a:pPr lvl="2">
              <a:buClr>
                <a:srgbClr val="990000"/>
              </a:buClr>
              <a:defRPr/>
            </a:pP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Remodeling of phospholipids: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Specific phospholipase removes fatty acid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phospholipid (e.g.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 is important for the remodeling of phospholipids to produce the lung surfactant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Replacement of fatty acid by alternative fatty acid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acyl CoA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transferase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e.g., Binding of 2 palmitic acids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Dipalmitoylphosphatidylcholine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(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DPPC)</a:t>
            </a:r>
          </a:p>
          <a:p>
            <a:pPr marL="342900" lvl="2" indent="-342900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arachidonic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carbon 2 of PI or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95400" y="381000"/>
            <a:ext cx="6629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Arial Black" panose="020B0A04020102020204" pitchFamily="34" charset="0"/>
              </a:rPr>
              <a:t>Take Home Message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49269" y="1524000"/>
            <a:ext cx="879599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Phospholipids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are Complex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lipids</a:t>
            </a:r>
          </a:p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Phospholipids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have important physiological functions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	A. Membrane-bound: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		Structural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Signaling &amp; anchoring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: e.g., PI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		Myelin sheath: e.g.,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sphingomyelin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	B. Non-membrane bound:</a:t>
            </a: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		Structural: Lipoprotein coat</a:t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		Alveolar re-inflation: Lung surfactant</a:t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		Detergent effect: Phospholipids of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6985" y="1815286"/>
            <a:ext cx="870623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A1, A2, C and D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Lysosomal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Sphingomyelinase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Degradation of phospholipids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e.g., production of second messengers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Remodeling of phospholipids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e.g., production of DPPC (lung surfactant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1367051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CONT’D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95400" y="381000"/>
            <a:ext cx="6629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Arial Black" panose="020B0A04020102020204" pitchFamily="34" charset="0"/>
              </a:rPr>
              <a:t>Take Home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3886200" cy="6858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1376" y="1752600"/>
            <a:ext cx="8915400" cy="4267200"/>
          </a:xfrm>
        </p:spPr>
        <p:txBody>
          <a:bodyPr>
            <a:noAutofit/>
          </a:bodyPr>
          <a:lstStyle/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By the end of this lecture, students are expected to:</a:t>
            </a:r>
          </a:p>
          <a:p>
            <a:pPr>
              <a:spcAft>
                <a:spcPts val="18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selected members of phospholipids </a:t>
            </a:r>
          </a:p>
          <a:p>
            <a:pPr>
              <a:spcAft>
                <a:spcPts val="18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physiological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phospholipids with specific examples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 various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Plospholipases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describe their roles: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Aft>
                <a:spcPts val="180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A1, A2, C and D</a:t>
            </a:r>
          </a:p>
          <a:p>
            <a:pPr lvl="2">
              <a:lnSpc>
                <a:spcPct val="100000"/>
              </a:lnSpc>
              <a:spcAft>
                <a:spcPts val="1800"/>
              </a:spcAft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Lysosomal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phospholipase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Sphingomyelinase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buNone/>
              <a:defRPr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buFontTx/>
              <a:buNone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Arial Black" panose="020B0A04020102020204" pitchFamily="34" charset="0"/>
              </a:rPr>
              <a:t>Functions of Phospholipids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763000" cy="4572000"/>
          </a:xfrm>
        </p:spPr>
        <p:txBody>
          <a:bodyPr>
            <a:normAutofit fontScale="92500"/>
          </a:bodyPr>
          <a:lstStyle/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AutoNum type="alphaUcParenBoth"/>
            </a:pPr>
            <a:r>
              <a:rPr lang="en-US" sz="36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Membrane-bound phospholipids:</a:t>
            </a:r>
            <a:br>
              <a:rPr lang="en-US" sz="36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2600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Structural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: Predominant lipids of cell membranes</a:t>
            </a:r>
            <a:b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600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Anchoring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: Attaching some proteins to membranes</a:t>
            </a:r>
            <a:b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600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Signaling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: Source of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IP3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and DAG</a:t>
            </a: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6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Myelin sheath: insulator and speeds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up transmission of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nerve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Functions of Phospholipids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" y="1981200"/>
            <a:ext cx="9144000" cy="3962400"/>
          </a:xfrm>
        </p:spPr>
        <p:txBody>
          <a:bodyPr>
            <a:noAutofit/>
          </a:bodyPr>
          <a:lstStyle/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4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B)Non-membrane-bound phospholipids:</a:t>
            </a:r>
            <a:endParaRPr lang="en-US" sz="24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Easy 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re-inflation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of alveoli by air: Lung surfactant</a:t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8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7800" indent="-177800">
              <a:lnSpc>
                <a:spcPct val="80000"/>
              </a:lnSpc>
              <a:buClr>
                <a:srgbClr val="990000"/>
              </a:buClr>
              <a:buNone/>
            </a:pP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Detergent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effect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: Essential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component of bile</a:t>
            </a:r>
          </a:p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Solubilize cholesterol</a:t>
            </a:r>
          </a:p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	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reventing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gall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stones</a:t>
            </a:r>
          </a:p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Emulsifying lipids</a:t>
            </a:r>
          </a:p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elping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lipid digestion </a:t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8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Structural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: Coat of lipoproteins</a:t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88262" y="16383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1534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Background: 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763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Heterogeneous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Relatively water-insoluble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(Exception: Ketone bodies)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 cstate="print"/>
          <a:srcRect l="25385" t="1869" r="21431" b="19626"/>
          <a:stretch>
            <a:fillRect/>
          </a:stretch>
        </p:blipFill>
        <p:spPr bwMode="auto">
          <a:xfrm>
            <a:off x="4549608" y="183776"/>
            <a:ext cx="435428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40403" y="152400"/>
            <a:ext cx="4477829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Arial Black" panose="020B0A04020102020204" pitchFamily="34" charset="0"/>
              </a:rPr>
              <a:t>Lipid Compounds:</a:t>
            </a:r>
          </a:p>
          <a:p>
            <a:r>
              <a:rPr lang="en-US" sz="2800" b="1" dirty="0">
                <a:solidFill>
                  <a:srgbClr val="990000"/>
                </a:solidFill>
                <a:latin typeface="Arial Black" panose="020B0A04020102020204" pitchFamily="34" charset="0"/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52400" y="1371600"/>
            <a:ext cx="29938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0000"/>
                </a:solidFill>
                <a:latin typeface="Arial Black" panose="020B0A04020102020204" pitchFamily="34" charset="0"/>
              </a:rPr>
              <a:t>A. Simple Lipids:</a:t>
            </a:r>
          </a:p>
          <a:p>
            <a:r>
              <a:rPr lang="en-US" b="1" dirty="0">
                <a:solidFill>
                  <a:schemeClr val="accent2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Fatty acids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Ketone bodies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Triacylglycerol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Cholesterol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228600" y="3569635"/>
            <a:ext cx="33091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0000"/>
                </a:solidFill>
                <a:latin typeface="Arial Black" panose="020B0A04020102020204" pitchFamily="34" charset="0"/>
              </a:rPr>
              <a:t>B. Complex Lipids:</a:t>
            </a:r>
          </a:p>
          <a:p>
            <a:r>
              <a:rPr lang="en-US" b="1" dirty="0">
                <a:solidFill>
                  <a:srgbClr val="00800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Phospho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lipids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Lipo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proteins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Glyco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6894" y="2209800"/>
            <a:ext cx="1076213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A. </a:t>
            </a:r>
            <a:r>
              <a:rPr lang="en-US" sz="2200" b="1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Glycerophospholipids</a:t>
            </a:r>
            <a:endParaRPr lang="en-US" sz="22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Glycerol-containing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phospholipids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Degraded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and remodeled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by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phospholipases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000" b="1" dirty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B. </a:t>
            </a:r>
            <a:r>
              <a:rPr lang="en-US" sz="2200" b="1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Sphingo</a:t>
            </a:r>
            <a:r>
              <a:rPr lang="en-US" sz="2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-phospholipids: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Sphingosine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-containing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phospholipids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Degraded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by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lysosomal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phospholipase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1800" b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sphingomyelinase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1905000" y="457200"/>
            <a:ext cx="533400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Arial Black" panose="020B0A04020102020204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 Black" panose="020B0A04020102020204" pitchFamily="34" charset="0"/>
              </a:rPr>
              <a:t>A. </a:t>
            </a:r>
            <a:r>
              <a:rPr lang="en-US" b="1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Glycerophospholipids</a:t>
            </a:r>
            <a:r>
              <a:rPr lang="en-US" b="1" dirty="0">
                <a:solidFill>
                  <a:schemeClr val="accent2"/>
                </a:solidFill>
                <a:latin typeface="Arial Black" panose="020B0A04020102020204" pitchFamily="34" charset="0"/>
              </a:rPr>
              <a:t>:</a:t>
            </a:r>
          </a:p>
          <a:p>
            <a:r>
              <a:rPr lang="en-US" b="1" dirty="0">
                <a:solidFill>
                  <a:schemeClr val="accent2"/>
                </a:solidFill>
                <a:latin typeface="Arial Black" panose="020B0A04020102020204" pitchFamily="34" charset="0"/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Phosphatidylcholine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(Lecithin)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e.g., Surfactant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Dipalmitoylecithin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Phosphatidylinositol (Signaling &amp; Anchoring molecule)</a:t>
            </a:r>
            <a:r>
              <a:rPr lang="en-US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</a:br>
            <a:endParaRPr lang="en-US" b="1" dirty="0" smtClean="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r>
              <a:rPr lang="en-US" b="1" dirty="0">
                <a:solidFill>
                  <a:srgbClr val="990000"/>
                </a:solidFill>
                <a:latin typeface="Arial Black" panose="020B0A04020102020204" pitchFamily="34" charset="0"/>
              </a:rPr>
              <a:t>	</a:t>
            </a:r>
          </a:p>
          <a:p>
            <a:endParaRPr lang="en-US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76400" y="609600"/>
            <a:ext cx="518160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990000"/>
                </a:solidFill>
                <a:latin typeface="Arial Black" panose="020B0A04020102020204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949</TotalTime>
  <Words>507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Wingdings</vt:lpstr>
      <vt:lpstr>Retrospect</vt:lpstr>
      <vt:lpstr>PowerPoint Presentation</vt:lpstr>
      <vt:lpstr>Phospholipid Compounds of Physiological Importance</vt:lpstr>
      <vt:lpstr>Objectives</vt:lpstr>
      <vt:lpstr>Functions of Phospholipids</vt:lpstr>
      <vt:lpstr>Functions of Phospholipids</vt:lpstr>
      <vt:lpstr>Background: Lipid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Calcium/Phosphatidylinositol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DR-REEM</dc:creator>
  <cp:lastModifiedBy>Reem Sallam</cp:lastModifiedBy>
  <cp:revision>34</cp:revision>
  <dcterms:created xsi:type="dcterms:W3CDTF">1601-01-01T00:00:00Z</dcterms:created>
  <dcterms:modified xsi:type="dcterms:W3CDTF">2016-01-22T15:02:54Z</dcterms:modified>
</cp:coreProperties>
</file>