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Default Extension="jpg" ContentType="image/jpg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414272"/>
            <a:ext cx="9144000" cy="111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414272"/>
            <a:ext cx="9144000" cy="111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-22098" y="0"/>
            <a:ext cx="9188196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932432" y="1473708"/>
            <a:ext cx="5367528" cy="1996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0" y="2570988"/>
            <a:ext cx="9144000" cy="1996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414272"/>
            <a:ext cx="9144000" cy="1112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4713" y="1702942"/>
            <a:ext cx="8494572" cy="2259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1942" y="1895475"/>
            <a:ext cx="8640114" cy="4220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hyperlink" Target="mailto:nalyousefi@ksu.edu.sa" TargetMode="Externa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hyperlink" Target="http://www.ncbi.nlm.nih.gov/m/pubmed/24901191/" TargetMode="External"/><Relationship Id="rId4" Type="http://schemas.openxmlformats.org/officeDocument/2006/relationships/hyperlink" Target="http://www.ncbi.nlm.nih.gov/m/pubmed/24399555/" TargetMode="External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hyperlink" Target="http://www.sha.org.sa/" TargetMode="Externa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7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jpg"/><Relationship Id="rId5" Type="http://schemas.openxmlformats.org/officeDocument/2006/relationships/image" Target="../media/image91.png"/><Relationship Id="rId6" Type="http://schemas.openxmlformats.org/officeDocument/2006/relationships/image" Target="../media/image92.jpg"/><Relationship Id="rId7" Type="http://schemas.openxmlformats.org/officeDocument/2006/relationships/image" Target="../media/image93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Relationship Id="rId3" Type="http://schemas.openxmlformats.org/officeDocument/2006/relationships/image" Target="../media/image95.jpg"/><Relationship Id="rId4" Type="http://schemas.openxmlformats.org/officeDocument/2006/relationships/image" Target="../media/image96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jpg"/><Relationship Id="rId4" Type="http://schemas.openxmlformats.org/officeDocument/2006/relationships/image" Target="../media/image99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5" Type="http://schemas.openxmlformats.org/officeDocument/2006/relationships/image" Target="../media/image103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Relationship Id="rId3" Type="http://schemas.openxmlformats.org/officeDocument/2006/relationships/image" Target="../media/image105.jpg"/><Relationship Id="rId4" Type="http://schemas.openxmlformats.org/officeDocument/2006/relationships/image" Target="../media/image106.jpg"/><Relationship Id="rId5" Type="http://schemas.openxmlformats.org/officeDocument/2006/relationships/image" Target="../media/image107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Relationship Id="rId3" Type="http://schemas.openxmlformats.org/officeDocument/2006/relationships/image" Target="../media/image109.jpg"/><Relationship Id="rId4" Type="http://schemas.openxmlformats.org/officeDocument/2006/relationships/image" Target="../media/image110.jpg"/><Relationship Id="rId5" Type="http://schemas.openxmlformats.org/officeDocument/2006/relationships/image" Target="../media/image111.jpg"/><Relationship Id="rId6" Type="http://schemas.openxmlformats.org/officeDocument/2006/relationships/image" Target="../media/image112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Relationship Id="rId3" Type="http://schemas.openxmlformats.org/officeDocument/2006/relationships/image" Target="../media/image114.jpg"/><Relationship Id="rId4" Type="http://schemas.openxmlformats.org/officeDocument/2006/relationships/image" Target="../media/image115.jpg"/><Relationship Id="rId5" Type="http://schemas.openxmlformats.org/officeDocument/2006/relationships/image" Target="../media/image116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jpg"/><Relationship Id="rId5" Type="http://schemas.openxmlformats.org/officeDocument/2006/relationships/hyperlink" Target="http://www.cdc.gov/tobacco/campaign/tips/" TargetMode="Externa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Relationship Id="rId3" Type="http://schemas.openxmlformats.org/officeDocument/2006/relationships/image" Target="../media/image123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25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Relationship Id="rId3" Type="http://schemas.openxmlformats.org/officeDocument/2006/relationships/image" Target="../media/image128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8" Type="http://schemas.openxmlformats.org/officeDocument/2006/relationships/image" Target="../media/image136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hyperlink" Target="http://www.ncbi.nlm.nih.gov/pmc/articles/PMC2367209/" TargetMode="External"/><Relationship Id="rId5" Type="http://schemas.openxmlformats.org/officeDocument/2006/relationships/image" Target="../media/image152.png"/><Relationship Id="rId6" Type="http://schemas.openxmlformats.org/officeDocument/2006/relationships/image" Target="../media/image153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Relationship Id="rId3" Type="http://schemas.openxmlformats.org/officeDocument/2006/relationships/image" Target="../media/image163.jpg"/><Relationship Id="rId4" Type="http://schemas.openxmlformats.org/officeDocument/2006/relationships/image" Target="../media/image164.jpg"/><Relationship Id="rId5" Type="http://schemas.openxmlformats.org/officeDocument/2006/relationships/image" Target="../media/image165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png"/><Relationship Id="rId3" Type="http://schemas.openxmlformats.org/officeDocument/2006/relationships/image" Target="../media/image167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8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Relationship Id="rId4" Type="http://schemas.openxmlformats.org/officeDocument/2006/relationships/image" Target="../media/image175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0.png"/><Relationship Id="rId3" Type="http://schemas.openxmlformats.org/officeDocument/2006/relationships/image" Target="../media/image181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3" Type="http://schemas.openxmlformats.org/officeDocument/2006/relationships/image" Target="../media/image183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7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3.png"/><Relationship Id="rId3" Type="http://schemas.openxmlformats.org/officeDocument/2006/relationships/image" Target="../media/image194.jpg"/><Relationship Id="rId4" Type="http://schemas.openxmlformats.org/officeDocument/2006/relationships/image" Target="../media/image195.jpg"/><Relationship Id="rId5" Type="http://schemas.openxmlformats.org/officeDocument/2006/relationships/image" Target="../media/image19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7.png"/><Relationship Id="rId3" Type="http://schemas.openxmlformats.org/officeDocument/2006/relationships/image" Target="../media/image198.png"/><Relationship Id="rId4" Type="http://schemas.openxmlformats.org/officeDocument/2006/relationships/image" Target="../media/image199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5.png"/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0.png"/><Relationship Id="rId3" Type="http://schemas.openxmlformats.org/officeDocument/2006/relationships/image" Target="../media/image211.png"/><Relationship Id="rId4" Type="http://schemas.openxmlformats.org/officeDocument/2006/relationships/image" Target="../media/image212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6" Type="http://schemas.openxmlformats.org/officeDocument/2006/relationships/image" Target="../media/image217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3.png"/><Relationship Id="rId3" Type="http://schemas.openxmlformats.org/officeDocument/2006/relationships/image" Target="../media/image224.png"/><Relationship Id="rId4" Type="http://schemas.openxmlformats.org/officeDocument/2006/relationships/image" Target="../media/image225.png"/><Relationship Id="rId5" Type="http://schemas.openxmlformats.org/officeDocument/2006/relationships/image" Target="../media/image226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png"/><Relationship Id="rId3" Type="http://schemas.openxmlformats.org/officeDocument/2006/relationships/hyperlink" Target="http://www.who.int/tfi" TargetMode="External"/><Relationship Id="rId4" Type="http://schemas.openxmlformats.org/officeDocument/2006/relationships/hyperlink" Target="http://www.who.int/gho/tobacco/use/en/" TargetMode="External"/><Relationship Id="rId5" Type="http://schemas.openxmlformats.org/officeDocument/2006/relationships/hyperlink" Target="http://apps.who.int/iris/bitstream/10665/156262/1/9789241564922_eng.pdf" TargetMode="External"/><Relationship Id="rId6" Type="http://schemas.openxmlformats.org/officeDocument/2006/relationships/hyperlink" Target="http://www.cdc.gov/" TargetMode="External"/><Relationship Id="rId7" Type="http://schemas.openxmlformats.org/officeDocument/2006/relationships/hyperlink" Target="http://www.tobaccocontrol.com/" TargetMode="External"/><Relationship Id="rId8" Type="http://schemas.openxmlformats.org/officeDocument/2006/relationships/hyperlink" Target="http://www.who.int/tobacco/mpower/2008/en/index.html" TargetMode="Externa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hyperlink" Target="http://www.ncbi.nlm.nih.gov/pmc/articles/PMC3312769" TargetMode="External"/><Relationship Id="rId7" Type="http://schemas.openxmlformats.org/officeDocument/2006/relationships/image" Target="../media/image4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35880"/>
          </a:xfrm>
          <a:custGeom>
            <a:avLst/>
            <a:gdLst/>
            <a:ahLst/>
            <a:cxnLst/>
            <a:rect l="l" t="t" r="r" b="b"/>
            <a:pathLst>
              <a:path w="9144000" h="5135880">
                <a:moveTo>
                  <a:pt x="0" y="5135880"/>
                </a:moveTo>
                <a:lnTo>
                  <a:pt x="9144000" y="5135880"/>
                </a:lnTo>
                <a:lnTo>
                  <a:pt x="9144000" y="0"/>
                </a:lnTo>
                <a:lnTo>
                  <a:pt x="0" y="0"/>
                </a:lnTo>
                <a:lnTo>
                  <a:pt x="0" y="5135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105400"/>
            <a:ext cx="9144000" cy="112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15112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571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83336" y="1524000"/>
            <a:ext cx="4136136" cy="2970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13020" y="2740150"/>
            <a:ext cx="3851148" cy="40431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5740" y="5205984"/>
            <a:ext cx="2243328" cy="6797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043683" y="5205984"/>
            <a:ext cx="1923288" cy="6797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83540" y="5295900"/>
            <a:ext cx="3382010" cy="365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 i="1">
                <a:solidFill>
                  <a:srgbClr val="FFFFFF"/>
                </a:solidFill>
                <a:latin typeface="Georgia"/>
                <a:cs typeface="Georgia"/>
              </a:rPr>
              <a:t>Dr. Nada A</a:t>
            </a:r>
            <a:r>
              <a:rPr dirty="0" sz="2400" spc="-95" b="1" i="1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2400" spc="-5" b="1" i="1">
                <a:solidFill>
                  <a:srgbClr val="FFFFFF"/>
                </a:solidFill>
                <a:latin typeface="Georgia"/>
                <a:cs typeface="Georgia"/>
              </a:rPr>
              <a:t>AlYousefi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6220" y="5646420"/>
            <a:ext cx="2196084" cy="569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90927" y="5646420"/>
            <a:ext cx="1798320" cy="5699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547871" y="5646420"/>
            <a:ext cx="2074164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52984" y="6015228"/>
            <a:ext cx="2218943" cy="5135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64079" y="6015228"/>
            <a:ext cx="384048" cy="513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298192" y="6015228"/>
            <a:ext cx="2305811" cy="5135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68224" y="6347459"/>
            <a:ext cx="720851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14755" y="6347459"/>
            <a:ext cx="2244852" cy="457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83540" y="5726176"/>
            <a:ext cx="5071110" cy="9283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70" i="1">
                <a:solidFill>
                  <a:srgbClr val="FFFFFF"/>
                </a:solidFill>
                <a:latin typeface="Arial"/>
                <a:cs typeface="Arial"/>
              </a:rPr>
              <a:t>Assistant </a:t>
            </a:r>
            <a:r>
              <a:rPr dirty="0" sz="2000" spc="-175" i="1">
                <a:solidFill>
                  <a:srgbClr val="FFFFFF"/>
                </a:solidFill>
                <a:latin typeface="Arial"/>
                <a:cs typeface="Arial"/>
              </a:rPr>
              <a:t>Professor </a:t>
            </a:r>
            <a:r>
              <a:rPr dirty="0" sz="2000" spc="-204" i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000" spc="-175" i="1">
                <a:solidFill>
                  <a:srgbClr val="FFFFFF"/>
                </a:solidFill>
                <a:latin typeface="Arial"/>
                <a:cs typeface="Arial"/>
              </a:rPr>
              <a:t>Consultant </a:t>
            </a:r>
            <a:r>
              <a:rPr dirty="0" sz="2000" spc="-155" i="1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000" spc="-180" i="1">
                <a:solidFill>
                  <a:srgbClr val="FFFFFF"/>
                </a:solidFill>
                <a:latin typeface="Arial"/>
                <a:cs typeface="Arial"/>
              </a:rPr>
              <a:t>Family </a:t>
            </a:r>
            <a:r>
              <a:rPr dirty="0" sz="2000" spc="-8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90" i="1">
                <a:solidFill>
                  <a:srgbClr val="FFFFFF"/>
                </a:solidFill>
                <a:latin typeface="Arial"/>
                <a:cs typeface="Arial"/>
              </a:rPr>
              <a:t>Medicine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900" spc="-60" i="1">
                <a:solidFill>
                  <a:srgbClr val="FFFFFF"/>
                </a:solidFill>
                <a:latin typeface="Times New Roman"/>
                <a:cs typeface="Times New Roman"/>
              </a:rPr>
              <a:t>Faculty </a:t>
            </a:r>
            <a:r>
              <a:rPr dirty="0" sz="1900" spc="10" i="1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900" spc="-35" i="1">
                <a:solidFill>
                  <a:srgbClr val="FFFFFF"/>
                </a:solidFill>
                <a:latin typeface="Times New Roman"/>
                <a:cs typeface="Times New Roman"/>
              </a:rPr>
              <a:t>Medicine - </a:t>
            </a:r>
            <a:r>
              <a:rPr dirty="0" sz="1900" spc="-25" i="1">
                <a:solidFill>
                  <a:srgbClr val="FFFFFF"/>
                </a:solidFill>
                <a:latin typeface="Times New Roman"/>
                <a:cs typeface="Times New Roman"/>
              </a:rPr>
              <a:t>King </a:t>
            </a:r>
            <a:r>
              <a:rPr dirty="0" sz="1900" spc="-50" i="1">
                <a:solidFill>
                  <a:srgbClr val="FFFFFF"/>
                </a:solidFill>
                <a:latin typeface="Times New Roman"/>
                <a:cs typeface="Times New Roman"/>
              </a:rPr>
              <a:t>Saud </a:t>
            </a:r>
            <a:r>
              <a:rPr dirty="0" sz="1900" spc="-35" i="1">
                <a:solidFill>
                  <a:srgbClr val="FFFFFF"/>
                </a:solidFill>
                <a:latin typeface="Times New Roman"/>
                <a:cs typeface="Times New Roman"/>
              </a:rPr>
              <a:t>University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1650" spc="-5" b="1" i="1">
                <a:solidFill>
                  <a:srgbClr val="FFFFFF"/>
                </a:solidFill>
                <a:latin typeface="Times New Roman"/>
                <a:cs typeface="Times New Roman"/>
              </a:rPr>
              <a:t>EM:</a:t>
            </a:r>
            <a:r>
              <a:rPr dirty="0" sz="1650" spc="-9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50" spc="-5" b="1" i="1">
                <a:solidFill>
                  <a:srgbClr val="FFFFFF"/>
                </a:solidFill>
                <a:latin typeface="Times New Roman"/>
                <a:cs typeface="Times New Roman"/>
                <a:hlinkClick r:id="rId16"/>
              </a:rPr>
              <a:t>nalyousefi@ksu.edu.sa</a:t>
            </a:r>
            <a:endParaRPr sz="1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0831" y="509016"/>
            <a:ext cx="7001256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61036" y="1469897"/>
            <a:ext cx="5288915" cy="436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40">
                <a:latin typeface="Corbel"/>
                <a:cs typeface="Corbel"/>
              </a:rPr>
              <a:t>Tobacco </a:t>
            </a:r>
            <a:r>
              <a:rPr dirty="0" sz="3200" spc="-5">
                <a:latin typeface="Corbel"/>
                <a:cs typeface="Corbel"/>
              </a:rPr>
              <a:t>use </a:t>
            </a:r>
            <a:r>
              <a:rPr dirty="0" sz="3200">
                <a:latin typeface="Corbel"/>
                <a:cs typeface="Corbel"/>
              </a:rPr>
              <a:t>is </a:t>
            </a:r>
            <a:r>
              <a:rPr dirty="0" sz="3200" spc="-5">
                <a:latin typeface="Corbel"/>
                <a:cs typeface="Corbel"/>
              </a:rPr>
              <a:t>the </a:t>
            </a:r>
            <a:r>
              <a:rPr dirty="0" sz="3200">
                <a:latin typeface="Corbel"/>
                <a:cs typeface="Corbel"/>
              </a:rPr>
              <a:t>leading  </a:t>
            </a:r>
            <a:r>
              <a:rPr dirty="0" sz="3200" spc="-5">
                <a:latin typeface="Corbel"/>
                <a:cs typeface="Corbel"/>
              </a:rPr>
              <a:t>cause of preventable </a:t>
            </a:r>
            <a:r>
              <a:rPr dirty="0" sz="3200">
                <a:latin typeface="Corbel"/>
                <a:cs typeface="Corbel"/>
              </a:rPr>
              <a:t>death in  </a:t>
            </a:r>
            <a:r>
              <a:rPr dirty="0" sz="3200">
                <a:latin typeface="Corbel"/>
                <a:cs typeface="Corbel"/>
              </a:rPr>
              <a:t>United States, </a:t>
            </a:r>
            <a:r>
              <a:rPr dirty="0" sz="3200" spc="-5">
                <a:latin typeface="Corbel"/>
                <a:cs typeface="Corbel"/>
              </a:rPr>
              <a:t>causing more  </a:t>
            </a:r>
            <a:r>
              <a:rPr dirty="0" sz="3200" spc="-5">
                <a:latin typeface="Corbel"/>
                <a:cs typeface="Corbel"/>
              </a:rPr>
              <a:t>than </a:t>
            </a:r>
            <a:r>
              <a:rPr dirty="0" sz="3200">
                <a:latin typeface="Corbel"/>
                <a:cs typeface="Corbel"/>
              </a:rPr>
              <a:t>440,000 deaths</a:t>
            </a:r>
            <a:r>
              <a:rPr dirty="0" sz="3200" spc="-9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annually</a:t>
            </a:r>
            <a:endParaRPr sz="3200">
              <a:latin typeface="Corbel"/>
              <a:cs typeface="Corbel"/>
            </a:endParaRPr>
          </a:p>
          <a:p>
            <a:pPr marL="332740" marR="201930" indent="-320040">
              <a:lnSpc>
                <a:spcPct val="100000"/>
              </a:lnSpc>
              <a:spcBef>
                <a:spcPts val="135"/>
              </a:spcBef>
              <a:buClr>
                <a:srgbClr val="EFAC00"/>
              </a:buClr>
              <a:buSzPct val="80000"/>
              <a:buFont typeface="Wingdings"/>
              <a:buChar char=""/>
              <a:tabLst>
                <a:tab pos="332740" algn="l"/>
              </a:tabLst>
            </a:pPr>
            <a:r>
              <a:rPr dirty="0" sz="1000" spc="-5">
                <a:latin typeface="Corbel"/>
                <a:cs typeface="Corbel"/>
              </a:rPr>
              <a:t>Authors. </a:t>
            </a:r>
            <a:r>
              <a:rPr dirty="0" sz="1000" spc="-10">
                <a:latin typeface="Corbel"/>
                <a:cs typeface="Corbel"/>
              </a:rPr>
              <a:t>Reducing </a:t>
            </a:r>
            <a:r>
              <a:rPr dirty="0" sz="1000" spc="-5">
                <a:latin typeface="Corbel"/>
                <a:cs typeface="Corbel"/>
              </a:rPr>
              <a:t>Tobacco-Related Cancer </a:t>
            </a:r>
            <a:r>
              <a:rPr dirty="0" sz="1000" spc="-10">
                <a:latin typeface="Corbel"/>
                <a:cs typeface="Corbel"/>
              </a:rPr>
              <a:t>Incidence </a:t>
            </a:r>
            <a:r>
              <a:rPr dirty="0" sz="1000" spc="-5">
                <a:latin typeface="Corbel"/>
                <a:cs typeface="Corbel"/>
              </a:rPr>
              <a:t>and Mortality: Workshop Summary -  </a:t>
            </a:r>
            <a:r>
              <a:rPr dirty="0" sz="1000" spc="-10">
                <a:latin typeface="Corbel"/>
                <a:cs typeface="Corbel"/>
              </a:rPr>
              <a:t>PubMed </a:t>
            </a:r>
            <a:r>
              <a:rPr dirty="0" sz="1000" spc="-5">
                <a:latin typeface="Corbel"/>
                <a:cs typeface="Corbel"/>
              </a:rPr>
              <a:t>– </a:t>
            </a:r>
            <a:r>
              <a:rPr dirty="0" sz="1000" spc="-5">
                <a:latin typeface="Corbel"/>
                <a:cs typeface="Corbel"/>
              </a:rPr>
              <a:t>NCBI </a:t>
            </a:r>
            <a:r>
              <a:rPr dirty="0" sz="1000" spc="-10">
                <a:latin typeface="Corbel"/>
                <a:cs typeface="Corbel"/>
              </a:rPr>
              <a:t>[Internet]. </a:t>
            </a:r>
            <a:r>
              <a:rPr dirty="0" sz="1000" spc="-5">
                <a:latin typeface="Corbel"/>
                <a:cs typeface="Corbel"/>
              </a:rPr>
              <a:t>2015. Available from  </a:t>
            </a:r>
            <a:r>
              <a:rPr dirty="0" sz="1000" spc="-5">
                <a:latin typeface="Corbel"/>
                <a:cs typeface="Corbel"/>
                <a:hlinkClick r:id="rId3"/>
              </a:rPr>
              <a:t>http://www.ncbi.nlm.nih.gov/m/pubmed/24901191/</a:t>
            </a:r>
            <a:endParaRPr sz="1000">
              <a:latin typeface="Corbel"/>
              <a:cs typeface="Corbel"/>
            </a:endParaRPr>
          </a:p>
          <a:p>
            <a:pPr marL="332740" indent="-320040">
              <a:lnSpc>
                <a:spcPts val="3704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>
                <a:latin typeface="Corbel"/>
                <a:cs typeface="Corbel"/>
              </a:rPr>
              <a:t>In </a:t>
            </a:r>
            <a:r>
              <a:rPr dirty="0" sz="3200" spc="-10">
                <a:latin typeface="Corbel"/>
                <a:cs typeface="Corbel"/>
              </a:rPr>
              <a:t>1964-2012, </a:t>
            </a:r>
            <a:r>
              <a:rPr dirty="0" sz="3200">
                <a:latin typeface="Corbel"/>
                <a:cs typeface="Corbel"/>
              </a:rPr>
              <a:t>an</a:t>
            </a:r>
            <a:r>
              <a:rPr dirty="0" sz="3200" spc="-7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estimated</a:t>
            </a:r>
            <a:endParaRPr sz="3200">
              <a:latin typeface="Corbel"/>
              <a:cs typeface="Corbel"/>
            </a:endParaRPr>
          </a:p>
          <a:p>
            <a:pPr marL="332740">
              <a:lnSpc>
                <a:spcPct val="100000"/>
              </a:lnSpc>
            </a:pPr>
            <a:r>
              <a:rPr dirty="0" sz="3200" spc="-15">
                <a:latin typeface="Corbel"/>
                <a:cs typeface="Corbel"/>
              </a:rPr>
              <a:t>17.7 </a:t>
            </a:r>
            <a:r>
              <a:rPr dirty="0" sz="3200">
                <a:latin typeface="Corbel"/>
                <a:cs typeface="Corbel"/>
              </a:rPr>
              <a:t>million deaths</a:t>
            </a:r>
            <a:r>
              <a:rPr dirty="0" sz="3200" spc="-13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were</a:t>
            </a:r>
            <a:endParaRPr sz="3200">
              <a:latin typeface="Corbel"/>
              <a:cs typeface="Corbel"/>
            </a:endParaRPr>
          </a:p>
          <a:p>
            <a:pPr marL="332740">
              <a:lnSpc>
                <a:spcPct val="100000"/>
              </a:lnSpc>
            </a:pPr>
            <a:r>
              <a:rPr dirty="0" sz="3200">
                <a:latin typeface="Corbel"/>
                <a:cs typeface="Corbel"/>
              </a:rPr>
              <a:t>related to</a:t>
            </a:r>
            <a:r>
              <a:rPr dirty="0" sz="3200" spc="-105">
                <a:latin typeface="Corbel"/>
                <a:cs typeface="Corbel"/>
              </a:rPr>
              <a:t> </a:t>
            </a:r>
            <a:r>
              <a:rPr dirty="0" sz="3200" spc="-5">
                <a:latin typeface="Corbel"/>
                <a:cs typeface="Corbel"/>
              </a:rPr>
              <a:t>smoking</a:t>
            </a:r>
            <a:endParaRPr sz="3200">
              <a:latin typeface="Corbel"/>
              <a:cs typeface="Corbel"/>
            </a:endParaRPr>
          </a:p>
          <a:p>
            <a:pPr marL="332740" marR="214629" indent="-320040">
              <a:lnSpc>
                <a:spcPct val="100000"/>
              </a:lnSpc>
              <a:spcBef>
                <a:spcPts val="140"/>
              </a:spcBef>
              <a:buClr>
                <a:srgbClr val="EFAC00"/>
              </a:buClr>
              <a:buSzPct val="80000"/>
              <a:buFont typeface="Wingdings"/>
              <a:buChar char=""/>
              <a:tabLst>
                <a:tab pos="332740" algn="l"/>
              </a:tabLst>
            </a:pPr>
            <a:r>
              <a:rPr dirty="0" sz="1000" spc="-10">
                <a:latin typeface="Corbel"/>
                <a:cs typeface="Corbel"/>
              </a:rPr>
              <a:t>Holford TR. Tobacco control </a:t>
            </a:r>
            <a:r>
              <a:rPr dirty="0" sz="1000" spc="-5">
                <a:latin typeface="Corbel"/>
                <a:cs typeface="Corbel"/>
              </a:rPr>
              <a:t>and </a:t>
            </a:r>
            <a:r>
              <a:rPr dirty="0" sz="1000" spc="-10">
                <a:latin typeface="Corbel"/>
                <a:cs typeface="Corbel"/>
              </a:rPr>
              <a:t>the </a:t>
            </a:r>
            <a:r>
              <a:rPr dirty="0" sz="1000" spc="-5">
                <a:latin typeface="Corbel"/>
                <a:cs typeface="Corbel"/>
              </a:rPr>
              <a:t>reduction in smoking-related premature </a:t>
            </a:r>
            <a:r>
              <a:rPr dirty="0" sz="1000" spc="-10">
                <a:latin typeface="Corbel"/>
                <a:cs typeface="Corbel"/>
              </a:rPr>
              <a:t>deaths </a:t>
            </a:r>
            <a:r>
              <a:rPr dirty="0" sz="1000" spc="-5">
                <a:latin typeface="Corbel"/>
                <a:cs typeface="Corbel"/>
              </a:rPr>
              <a:t>in </a:t>
            </a:r>
            <a:r>
              <a:rPr dirty="0" sz="1000" spc="-10">
                <a:latin typeface="Corbel"/>
                <a:cs typeface="Corbel"/>
              </a:rPr>
              <a:t>the </a:t>
            </a:r>
            <a:r>
              <a:rPr dirty="0" sz="1000" spc="180">
                <a:latin typeface="Corbel"/>
                <a:cs typeface="Corbel"/>
              </a:rPr>
              <a:t> </a:t>
            </a:r>
            <a:r>
              <a:rPr dirty="0" sz="1000" spc="-5">
                <a:latin typeface="Corbel"/>
                <a:cs typeface="Corbel"/>
              </a:rPr>
              <a:t>United States, 1964-2012. - </a:t>
            </a:r>
            <a:r>
              <a:rPr dirty="0" sz="1000" spc="-10">
                <a:latin typeface="Corbel"/>
                <a:cs typeface="Corbel"/>
              </a:rPr>
              <a:t>PubMed </a:t>
            </a:r>
            <a:r>
              <a:rPr dirty="0" sz="1000" spc="-5">
                <a:latin typeface="Corbel"/>
                <a:cs typeface="Corbel"/>
              </a:rPr>
              <a:t>– </a:t>
            </a:r>
            <a:r>
              <a:rPr dirty="0" sz="1000" spc="-5">
                <a:latin typeface="Corbel"/>
                <a:cs typeface="Corbel"/>
              </a:rPr>
              <a:t>NCBI </a:t>
            </a:r>
            <a:r>
              <a:rPr dirty="0" sz="1000" spc="-10">
                <a:latin typeface="Corbel"/>
                <a:cs typeface="Corbel"/>
              </a:rPr>
              <a:t>[Interenet]. </a:t>
            </a:r>
            <a:r>
              <a:rPr dirty="0" sz="1000" spc="-5">
                <a:latin typeface="Corbel"/>
                <a:cs typeface="Corbel"/>
              </a:rPr>
              <a:t>2015. Available from  </a:t>
            </a:r>
            <a:r>
              <a:rPr dirty="0" sz="1000" spc="-5">
                <a:latin typeface="Corbel"/>
                <a:cs typeface="Corbel"/>
                <a:hlinkClick r:id="rId4"/>
              </a:rPr>
              <a:t>http://www.ncbi.nlm.nih.gov/m/pubmed/24399555/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50408" y="4279391"/>
            <a:ext cx="3311651" cy="19552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65647" y="2365248"/>
            <a:ext cx="3281679" cy="1925320"/>
          </a:xfrm>
          <a:custGeom>
            <a:avLst/>
            <a:gdLst/>
            <a:ahLst/>
            <a:cxnLst/>
            <a:rect l="l" t="t" r="r" b="b"/>
            <a:pathLst>
              <a:path w="3281679" h="1925320">
                <a:moveTo>
                  <a:pt x="3115691" y="0"/>
                </a:moveTo>
                <a:lnTo>
                  <a:pt x="165480" y="0"/>
                </a:lnTo>
                <a:lnTo>
                  <a:pt x="121473" y="5907"/>
                </a:lnTo>
                <a:lnTo>
                  <a:pt x="81938" y="22582"/>
                </a:lnTo>
                <a:lnTo>
                  <a:pt x="48450" y="48450"/>
                </a:lnTo>
                <a:lnTo>
                  <a:pt x="22582" y="81938"/>
                </a:lnTo>
                <a:lnTo>
                  <a:pt x="5907" y="121473"/>
                </a:lnTo>
                <a:lnTo>
                  <a:pt x="0" y="165480"/>
                </a:lnTo>
                <a:lnTo>
                  <a:pt x="0" y="1759331"/>
                </a:lnTo>
                <a:lnTo>
                  <a:pt x="5907" y="1803338"/>
                </a:lnTo>
                <a:lnTo>
                  <a:pt x="22582" y="1842873"/>
                </a:lnTo>
                <a:lnTo>
                  <a:pt x="48450" y="1876361"/>
                </a:lnTo>
                <a:lnTo>
                  <a:pt x="81938" y="1902229"/>
                </a:lnTo>
                <a:lnTo>
                  <a:pt x="121473" y="1918904"/>
                </a:lnTo>
                <a:lnTo>
                  <a:pt x="165480" y="1924812"/>
                </a:lnTo>
                <a:lnTo>
                  <a:pt x="3115691" y="1924812"/>
                </a:lnTo>
                <a:lnTo>
                  <a:pt x="3159698" y="1918904"/>
                </a:lnTo>
                <a:lnTo>
                  <a:pt x="3199233" y="1902229"/>
                </a:lnTo>
                <a:lnTo>
                  <a:pt x="3232721" y="1876361"/>
                </a:lnTo>
                <a:lnTo>
                  <a:pt x="3258589" y="1842873"/>
                </a:lnTo>
                <a:lnTo>
                  <a:pt x="3275264" y="1803338"/>
                </a:lnTo>
                <a:lnTo>
                  <a:pt x="3281172" y="1759331"/>
                </a:lnTo>
                <a:lnTo>
                  <a:pt x="3281172" y="165480"/>
                </a:lnTo>
                <a:lnTo>
                  <a:pt x="3275264" y="121473"/>
                </a:lnTo>
                <a:lnTo>
                  <a:pt x="3258589" y="81938"/>
                </a:lnTo>
                <a:lnTo>
                  <a:pt x="3232721" y="48450"/>
                </a:lnTo>
                <a:lnTo>
                  <a:pt x="3199233" y="22582"/>
                </a:lnTo>
                <a:lnTo>
                  <a:pt x="3159698" y="5907"/>
                </a:lnTo>
                <a:lnTo>
                  <a:pt x="311569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65647" y="2365248"/>
            <a:ext cx="3281172" cy="1924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791" y="970788"/>
            <a:ext cx="2255520" cy="307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90728" rIns="0" bIns="0" rtlCol="0" vert="horz">
            <a:spAutoFit/>
          </a:bodyPr>
          <a:lstStyle/>
          <a:p>
            <a:pPr>
              <a:lnSpc>
                <a:spcPts val="5730"/>
              </a:lnSpc>
            </a:pPr>
            <a:r>
              <a:rPr dirty="0" sz="3850" spc="-1305">
                <a:solidFill>
                  <a:srgbClr val="EFAC00"/>
                </a:solidFill>
                <a:latin typeface="Wingdings"/>
                <a:cs typeface="Wingdings"/>
              </a:rPr>
              <a:t></a:t>
            </a:r>
            <a:r>
              <a:rPr dirty="0" sz="3850" spc="-585">
                <a:solidFill>
                  <a:srgbClr val="EFAC00"/>
                </a:solidFill>
                <a:latin typeface="Times New Roman"/>
                <a:cs typeface="Times New Roman"/>
              </a:rPr>
              <a:t> </a:t>
            </a:r>
            <a:r>
              <a:rPr dirty="0" sz="4800" spc="-5"/>
              <a:t>30% </a:t>
            </a:r>
            <a:r>
              <a:rPr dirty="0" sz="4800"/>
              <a:t>population </a:t>
            </a:r>
            <a:r>
              <a:rPr dirty="0" sz="4800" spc="-5"/>
              <a:t>of </a:t>
            </a:r>
            <a:r>
              <a:rPr dirty="0" sz="4800"/>
              <a:t>Saudi</a:t>
            </a:r>
            <a:r>
              <a:rPr dirty="0" sz="4800" spc="-395"/>
              <a:t> </a:t>
            </a:r>
            <a:r>
              <a:rPr dirty="0" sz="4800" spc="-5"/>
              <a:t>Arabia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026032" rIns="0" bIns="0" rtlCol="0" vert="horz">
            <a:spAutoFit/>
          </a:bodyPr>
          <a:lstStyle/>
          <a:p>
            <a:pPr marL="56515">
              <a:lnSpc>
                <a:spcPts val="5730"/>
              </a:lnSpc>
            </a:pPr>
            <a:r>
              <a:rPr dirty="0" sz="3800" spc="-1260">
                <a:solidFill>
                  <a:srgbClr val="EFAC00"/>
                </a:solidFill>
                <a:latin typeface="Wingdings"/>
                <a:cs typeface="Wingdings"/>
              </a:rPr>
              <a:t></a:t>
            </a:r>
            <a:r>
              <a:rPr dirty="0" sz="3800" spc="-570">
                <a:solidFill>
                  <a:srgbClr val="EFAC00"/>
                </a:solidFill>
                <a:latin typeface="Times New Roman"/>
                <a:cs typeface="Times New Roman"/>
              </a:rPr>
              <a:t> </a:t>
            </a:r>
            <a:r>
              <a:rPr dirty="0" sz="4800" spc="-5"/>
              <a:t>nearly six </a:t>
            </a:r>
            <a:r>
              <a:rPr dirty="0" sz="4800"/>
              <a:t>million people</a:t>
            </a:r>
            <a:r>
              <a:rPr dirty="0" sz="4800" spc="-70"/>
              <a:t> </a:t>
            </a:r>
            <a:r>
              <a:rPr dirty="0" sz="4800"/>
              <a:t>expose</a:t>
            </a:r>
            <a:endParaRPr sz="4800">
              <a:latin typeface="Times New Roman"/>
              <a:cs typeface="Times New Roman"/>
            </a:endParaRPr>
          </a:p>
          <a:p>
            <a:pPr marL="376555">
              <a:lnSpc>
                <a:spcPct val="100000"/>
              </a:lnSpc>
            </a:pPr>
            <a:r>
              <a:rPr dirty="0" sz="4800" spc="-5"/>
              <a:t>themselves to </a:t>
            </a:r>
            <a:r>
              <a:rPr dirty="0" sz="4800"/>
              <a:t>death is</a:t>
            </a:r>
            <a:r>
              <a:rPr dirty="0" sz="4800" spc="-80"/>
              <a:t> </a:t>
            </a:r>
            <a:r>
              <a:rPr dirty="0" sz="4800" spc="-5"/>
              <a:t>inevitable</a:t>
            </a:r>
            <a:endParaRPr sz="4800"/>
          </a:p>
          <a:p>
            <a:pPr marL="487680" indent="-431165">
              <a:lnSpc>
                <a:spcPct val="100000"/>
              </a:lnSpc>
              <a:spcBef>
                <a:spcPts val="30"/>
              </a:spcBef>
              <a:buClr>
                <a:srgbClr val="EFAC00"/>
              </a:buClr>
              <a:buSzPct val="79545"/>
              <a:buFont typeface="Wingdings"/>
              <a:buChar char=""/>
              <a:tabLst>
                <a:tab pos="488315" algn="l"/>
              </a:tabLst>
            </a:pPr>
            <a:r>
              <a:rPr dirty="0" sz="4400" spc="-10" u="heavy">
                <a:solidFill>
                  <a:srgbClr val="168AB9"/>
                </a:solidFill>
                <a:hlinkClick r:id="rId3"/>
              </a:rPr>
              <a:t>http://www.sha.org.sa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8069" y="6559346"/>
            <a:ext cx="16573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75" i="1" u="sng">
                <a:solidFill>
                  <a:srgbClr val="3E3E3E"/>
                </a:solidFill>
                <a:latin typeface="Times New Roman"/>
                <a:cs typeface="Times New Roman"/>
              </a:rPr>
              <a:t>11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59" y="132587"/>
            <a:ext cx="7296911" cy="1338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6062" y="2048890"/>
            <a:ext cx="8526145" cy="182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332740" algn="l"/>
              </a:tabLst>
            </a:pPr>
            <a:r>
              <a:rPr dirty="0" sz="3000" spc="-5"/>
              <a:t>The </a:t>
            </a:r>
            <a:r>
              <a:rPr dirty="0" sz="3000"/>
              <a:t>KSA </a:t>
            </a:r>
            <a:r>
              <a:rPr dirty="0" sz="3000" spc="-5"/>
              <a:t>medical students </a:t>
            </a:r>
            <a:r>
              <a:rPr dirty="0" sz="3000"/>
              <a:t>WHO-GHPSS was a  </a:t>
            </a:r>
            <a:r>
              <a:rPr dirty="0" sz="3000" spc="-5"/>
              <a:t>school-based </a:t>
            </a:r>
            <a:r>
              <a:rPr dirty="0" sz="3000" spc="-10"/>
              <a:t>survey </a:t>
            </a:r>
            <a:r>
              <a:rPr dirty="0" sz="3000" spc="-5"/>
              <a:t>of 3rd year medical students  </a:t>
            </a:r>
            <a:r>
              <a:rPr dirty="0" sz="3000"/>
              <a:t>attending </a:t>
            </a:r>
            <a:r>
              <a:rPr dirty="0" sz="3000" spc="-5"/>
              <a:t>the </a:t>
            </a:r>
            <a:r>
              <a:rPr dirty="0" sz="3000" spc="-40"/>
              <a:t>13 </a:t>
            </a:r>
            <a:r>
              <a:rPr dirty="0" sz="3000"/>
              <a:t>medical </a:t>
            </a:r>
            <a:r>
              <a:rPr dirty="0" sz="3000" spc="-5"/>
              <a:t>schools conducted </a:t>
            </a:r>
            <a:r>
              <a:rPr dirty="0" sz="3000"/>
              <a:t>in </a:t>
            </a:r>
            <a:r>
              <a:rPr dirty="0" sz="3000" spc="-20">
                <a:solidFill>
                  <a:srgbClr val="FFC000"/>
                </a:solidFill>
              </a:rPr>
              <a:t>2006</a:t>
            </a:r>
            <a:r>
              <a:rPr dirty="0" sz="3000" spc="-20"/>
              <a:t>.  </a:t>
            </a:r>
            <a:r>
              <a:rPr dirty="0" sz="3000" spc="-5"/>
              <a:t>Student response </a:t>
            </a:r>
            <a:r>
              <a:rPr dirty="0" sz="3000"/>
              <a:t>rate </a:t>
            </a:r>
            <a:r>
              <a:rPr dirty="0" sz="3000" spc="-5"/>
              <a:t>was </a:t>
            </a:r>
            <a:r>
              <a:rPr dirty="0" sz="3000" spc="-20"/>
              <a:t>62.6 </a:t>
            </a:r>
            <a:r>
              <a:rPr dirty="0" sz="3000"/>
              <a:t>%, n = 481</a:t>
            </a:r>
            <a:r>
              <a:rPr dirty="0" sz="3000" spc="-10"/>
              <a:t> </a:t>
            </a:r>
            <a:r>
              <a:rPr dirty="0" sz="3000" spc="-5"/>
              <a:t>students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296062" y="3877945"/>
            <a:ext cx="8245475" cy="182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332740" algn="l"/>
              </a:tabLst>
            </a:pPr>
            <a:r>
              <a:rPr dirty="0" sz="3000" spc="-10">
                <a:latin typeface="Corbel"/>
                <a:cs typeface="Corbel"/>
              </a:rPr>
              <a:t>Results: </a:t>
            </a:r>
            <a:r>
              <a:rPr dirty="0" sz="3000" spc="-5">
                <a:latin typeface="Corbel"/>
                <a:cs typeface="Corbel"/>
              </a:rPr>
              <a:t>11.6% currently </a:t>
            </a:r>
            <a:r>
              <a:rPr dirty="0" sz="3000" spc="-15">
                <a:latin typeface="Corbel"/>
                <a:cs typeface="Corbel"/>
              </a:rPr>
              <a:t>smoke </a:t>
            </a:r>
            <a:r>
              <a:rPr dirty="0" sz="3000" spc="-5">
                <a:latin typeface="Corbel"/>
                <a:cs typeface="Corbel"/>
              </a:rPr>
              <a:t>cigarettes (Males </a:t>
            </a:r>
            <a:r>
              <a:rPr dirty="0" sz="3000">
                <a:latin typeface="Corbel"/>
                <a:cs typeface="Corbel"/>
              </a:rPr>
              <a:t>=  </a:t>
            </a:r>
            <a:r>
              <a:rPr dirty="0" sz="3000" spc="-15">
                <a:solidFill>
                  <a:srgbClr val="FFC000"/>
                </a:solidFill>
                <a:latin typeface="Corbel"/>
                <a:cs typeface="Corbel"/>
              </a:rPr>
              <a:t>13.1%</a:t>
            </a:r>
            <a:r>
              <a:rPr dirty="0" sz="3000" spc="-15">
                <a:latin typeface="Corbel"/>
                <a:cs typeface="Corbel"/>
              </a:rPr>
              <a:t>, </a:t>
            </a:r>
            <a:r>
              <a:rPr dirty="0" sz="3000" spc="-5">
                <a:latin typeface="Corbel"/>
                <a:cs typeface="Corbel"/>
              </a:rPr>
              <a:t>Females </a:t>
            </a:r>
            <a:r>
              <a:rPr dirty="0" sz="3000">
                <a:latin typeface="Corbel"/>
                <a:cs typeface="Corbel"/>
              </a:rPr>
              <a:t>= </a:t>
            </a:r>
            <a:r>
              <a:rPr dirty="0" sz="3000" spc="-5">
                <a:solidFill>
                  <a:srgbClr val="FFC000"/>
                </a:solidFill>
                <a:latin typeface="Corbel"/>
                <a:cs typeface="Corbel"/>
              </a:rPr>
              <a:t>9.6%</a:t>
            </a:r>
            <a:r>
              <a:rPr dirty="0" sz="3000" spc="-5">
                <a:latin typeface="Corbel"/>
                <a:cs typeface="Corbel"/>
              </a:rPr>
              <a:t>); 12.8% currently </a:t>
            </a:r>
            <a:r>
              <a:rPr dirty="0" sz="3000">
                <a:latin typeface="Corbel"/>
                <a:cs typeface="Corbel"/>
              </a:rPr>
              <a:t>use any  </a:t>
            </a:r>
            <a:r>
              <a:rPr dirty="0" sz="3000">
                <a:latin typeface="Corbel"/>
                <a:cs typeface="Corbel"/>
              </a:rPr>
              <a:t>form </a:t>
            </a:r>
            <a:r>
              <a:rPr dirty="0" sz="3000" spc="-10">
                <a:latin typeface="Corbel"/>
                <a:cs typeface="Corbel"/>
              </a:rPr>
              <a:t>of tobacco </a:t>
            </a:r>
            <a:r>
              <a:rPr dirty="0" sz="3000" spc="-5">
                <a:latin typeface="Corbel"/>
                <a:cs typeface="Corbel"/>
              </a:rPr>
              <a:t>other than cigarettes (Males </a:t>
            </a:r>
            <a:r>
              <a:rPr dirty="0" sz="3000">
                <a:latin typeface="Corbel"/>
                <a:cs typeface="Corbel"/>
              </a:rPr>
              <a:t>=  </a:t>
            </a:r>
            <a:r>
              <a:rPr dirty="0" sz="3000" spc="-15">
                <a:solidFill>
                  <a:srgbClr val="FFC000"/>
                </a:solidFill>
                <a:latin typeface="Corbel"/>
                <a:cs typeface="Corbel"/>
              </a:rPr>
              <a:t>13.9%, </a:t>
            </a:r>
            <a:r>
              <a:rPr dirty="0" sz="3000" spc="-5">
                <a:latin typeface="Corbel"/>
                <a:cs typeface="Corbel"/>
              </a:rPr>
              <a:t>Females </a:t>
            </a:r>
            <a:r>
              <a:rPr dirty="0" sz="3000">
                <a:latin typeface="Corbel"/>
                <a:cs typeface="Corbel"/>
              </a:rPr>
              <a:t>=</a:t>
            </a:r>
            <a:r>
              <a:rPr dirty="0" sz="3000" spc="-60"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FFC000"/>
                </a:solidFill>
                <a:latin typeface="Corbel"/>
                <a:cs typeface="Corbel"/>
              </a:rPr>
              <a:t>11.3%</a:t>
            </a:r>
            <a:r>
              <a:rPr dirty="0" sz="3000" spc="-5">
                <a:latin typeface="Corbel"/>
                <a:cs typeface="Corbel"/>
              </a:rPr>
              <a:t>)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12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59" y="452627"/>
            <a:ext cx="6306312" cy="874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6062" y="2202307"/>
            <a:ext cx="8528685" cy="12807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pc="-10"/>
              <a:t>The </a:t>
            </a:r>
            <a:r>
              <a:rPr dirty="0" spc="-5"/>
              <a:t>KSA </a:t>
            </a:r>
            <a:r>
              <a:rPr dirty="0" spc="-10"/>
              <a:t>school-based </a:t>
            </a:r>
            <a:r>
              <a:rPr dirty="0" spc="-5"/>
              <a:t>WHO-GYTS was </a:t>
            </a:r>
            <a:r>
              <a:rPr dirty="0" spc="-10"/>
              <a:t>conducted </a:t>
            </a:r>
            <a:r>
              <a:rPr dirty="0" spc="-5"/>
              <a:t>in  </a:t>
            </a:r>
            <a:r>
              <a:rPr dirty="0" spc="-15">
                <a:solidFill>
                  <a:srgbClr val="FFC000"/>
                </a:solidFill>
              </a:rPr>
              <a:t>2010</a:t>
            </a:r>
            <a:r>
              <a:rPr dirty="0" spc="-15"/>
              <a:t>. </a:t>
            </a:r>
            <a:r>
              <a:rPr dirty="0" spc="-5"/>
              <a:t>A </a:t>
            </a:r>
            <a:r>
              <a:rPr dirty="0" spc="-10"/>
              <a:t>two-stage </a:t>
            </a:r>
            <a:r>
              <a:rPr dirty="0" spc="-5"/>
              <a:t>cluster sample design was used </a:t>
            </a:r>
            <a:r>
              <a:rPr dirty="0" spc="-10"/>
              <a:t>to  </a:t>
            </a:r>
            <a:r>
              <a:rPr dirty="0" spc="-5"/>
              <a:t>produce representative data. Student response rate</a:t>
            </a:r>
            <a:r>
              <a:rPr dirty="0" spc="20"/>
              <a:t> </a:t>
            </a:r>
            <a:r>
              <a:rPr dirty="0" spc="-5"/>
              <a:t>was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6062" y="3482720"/>
            <a:ext cx="8528685" cy="2134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>
              <a:lnSpc>
                <a:spcPct val="100000"/>
              </a:lnSpc>
            </a:pPr>
            <a:r>
              <a:rPr dirty="0" sz="2800" spc="-5">
                <a:latin typeface="Corbel"/>
                <a:cs typeface="Corbel"/>
              </a:rPr>
              <a:t>83.4 % </a:t>
            </a:r>
            <a:r>
              <a:rPr dirty="0" sz="2800" spc="-15">
                <a:latin typeface="Corbel"/>
                <a:cs typeface="Corbel"/>
              </a:rPr>
              <a:t>(n </a:t>
            </a:r>
            <a:r>
              <a:rPr dirty="0" sz="2800" spc="-5">
                <a:latin typeface="Corbel"/>
                <a:cs typeface="Corbel"/>
              </a:rPr>
              <a:t>= </a:t>
            </a:r>
            <a:r>
              <a:rPr dirty="0" sz="2800" spc="-10">
                <a:latin typeface="Corbel"/>
                <a:cs typeface="Corbel"/>
              </a:rPr>
              <a:t>1,797 school children </a:t>
            </a:r>
            <a:r>
              <a:rPr dirty="0" sz="2800" spc="-5">
                <a:latin typeface="Corbel"/>
                <a:cs typeface="Corbel"/>
              </a:rPr>
              <a:t>aged</a:t>
            </a:r>
            <a:r>
              <a:rPr dirty="0" sz="2800" spc="135">
                <a:latin typeface="Corbel"/>
                <a:cs typeface="Corbel"/>
              </a:rPr>
              <a:t> </a:t>
            </a:r>
            <a:r>
              <a:rPr dirty="0" sz="2800" spc="-20">
                <a:latin typeface="Corbel"/>
                <a:cs typeface="Corbel"/>
              </a:rPr>
              <a:t>13-15)</a:t>
            </a:r>
            <a:endParaRPr sz="28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z="2800" spc="-10">
                <a:latin typeface="Corbel"/>
                <a:cs typeface="Corbel"/>
              </a:rPr>
              <a:t>Results: </a:t>
            </a:r>
            <a:r>
              <a:rPr dirty="0" sz="2800" spc="-10">
                <a:solidFill>
                  <a:srgbClr val="FFC000"/>
                </a:solidFill>
                <a:latin typeface="Corbel"/>
                <a:cs typeface="Corbel"/>
              </a:rPr>
              <a:t>14.9 </a:t>
            </a:r>
            <a:r>
              <a:rPr dirty="0" sz="2800" spc="-5">
                <a:solidFill>
                  <a:srgbClr val="FFC000"/>
                </a:solidFill>
                <a:latin typeface="Corbel"/>
                <a:cs typeface="Corbel"/>
              </a:rPr>
              <a:t>% </a:t>
            </a:r>
            <a:r>
              <a:rPr dirty="0" sz="2800" spc="-10">
                <a:latin typeface="Corbel"/>
                <a:cs typeface="Corbel"/>
              </a:rPr>
              <a:t>currently </a:t>
            </a:r>
            <a:r>
              <a:rPr dirty="0" sz="2800" spc="-5">
                <a:latin typeface="Corbel"/>
                <a:cs typeface="Corbel"/>
              </a:rPr>
              <a:t>use any </a:t>
            </a:r>
            <a:r>
              <a:rPr dirty="0" sz="2800" spc="-10">
                <a:latin typeface="Corbel"/>
                <a:cs typeface="Corbel"/>
              </a:rPr>
              <a:t>tobacco </a:t>
            </a:r>
            <a:r>
              <a:rPr dirty="0" sz="2800" spc="-5">
                <a:latin typeface="Corbel"/>
                <a:cs typeface="Corbel"/>
              </a:rPr>
              <a:t>product</a:t>
            </a:r>
            <a:r>
              <a:rPr dirty="0" sz="2800" spc="114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(boys</a:t>
            </a:r>
            <a:endParaRPr sz="2800">
              <a:latin typeface="Corbel"/>
              <a:cs typeface="Corbel"/>
            </a:endParaRPr>
          </a:p>
          <a:p>
            <a:pPr marL="332740" marR="5080">
              <a:lnSpc>
                <a:spcPct val="100000"/>
              </a:lnSpc>
            </a:pPr>
            <a:r>
              <a:rPr dirty="0" sz="2800" spc="-5">
                <a:latin typeface="Corbel"/>
                <a:cs typeface="Corbel"/>
              </a:rPr>
              <a:t>= </a:t>
            </a:r>
            <a:r>
              <a:rPr dirty="0" sz="2800" spc="-5">
                <a:solidFill>
                  <a:srgbClr val="FFC000"/>
                </a:solidFill>
                <a:latin typeface="Corbel"/>
                <a:cs typeface="Corbel"/>
              </a:rPr>
              <a:t>21.2 </a:t>
            </a:r>
            <a:r>
              <a:rPr dirty="0" sz="2800">
                <a:solidFill>
                  <a:srgbClr val="FFC000"/>
                </a:solidFill>
                <a:latin typeface="Corbel"/>
                <a:cs typeface="Corbel"/>
              </a:rPr>
              <a:t>%</a:t>
            </a:r>
            <a:r>
              <a:rPr dirty="0" sz="2800">
                <a:latin typeface="Corbel"/>
                <a:cs typeface="Corbel"/>
              </a:rPr>
              <a:t>, </a:t>
            </a:r>
            <a:r>
              <a:rPr dirty="0" sz="2800" spc="-5">
                <a:latin typeface="Corbel"/>
                <a:cs typeface="Corbel"/>
              </a:rPr>
              <a:t>girls = </a:t>
            </a:r>
            <a:r>
              <a:rPr dirty="0" sz="2800" spc="-5">
                <a:solidFill>
                  <a:srgbClr val="FFC000"/>
                </a:solidFill>
                <a:latin typeface="Corbel"/>
                <a:cs typeface="Corbel"/>
              </a:rPr>
              <a:t>9.1%) </a:t>
            </a:r>
            <a:r>
              <a:rPr dirty="0" sz="2800" spc="-5">
                <a:latin typeface="Corbel"/>
                <a:cs typeface="Corbel"/>
              </a:rPr>
              <a:t>; 8.9 % </a:t>
            </a:r>
            <a:r>
              <a:rPr dirty="0" sz="2800" spc="-10">
                <a:latin typeface="Corbel"/>
                <a:cs typeface="Corbel"/>
              </a:rPr>
              <a:t>currently </a:t>
            </a:r>
            <a:r>
              <a:rPr dirty="0" sz="2800" spc="-20">
                <a:latin typeface="Corbel"/>
                <a:cs typeface="Corbel"/>
              </a:rPr>
              <a:t>smoke </a:t>
            </a:r>
            <a:r>
              <a:rPr dirty="0" sz="2800" spc="-10">
                <a:latin typeface="Corbel"/>
                <a:cs typeface="Corbel"/>
              </a:rPr>
              <a:t>cigarettes  </a:t>
            </a:r>
            <a:r>
              <a:rPr dirty="0" sz="2800" spc="-5">
                <a:latin typeface="Corbel"/>
                <a:cs typeface="Corbel"/>
              </a:rPr>
              <a:t>(boys = </a:t>
            </a:r>
            <a:r>
              <a:rPr dirty="0" sz="2800" spc="-25">
                <a:solidFill>
                  <a:srgbClr val="FFC000"/>
                </a:solidFill>
                <a:latin typeface="Corbel"/>
                <a:cs typeface="Corbel"/>
              </a:rPr>
              <a:t>13.0 </a:t>
            </a:r>
            <a:r>
              <a:rPr dirty="0" sz="2800" spc="-5">
                <a:latin typeface="Corbel"/>
                <a:cs typeface="Corbel"/>
              </a:rPr>
              <a:t>%, girls = </a:t>
            </a:r>
            <a:r>
              <a:rPr dirty="0" sz="2800">
                <a:solidFill>
                  <a:srgbClr val="FFC000"/>
                </a:solidFill>
                <a:latin typeface="Corbel"/>
                <a:cs typeface="Corbel"/>
              </a:rPr>
              <a:t>5.0</a:t>
            </a:r>
            <a:r>
              <a:rPr dirty="0" sz="2800">
                <a:latin typeface="Corbel"/>
                <a:cs typeface="Corbel"/>
              </a:rPr>
              <a:t>%); </a:t>
            </a:r>
            <a:r>
              <a:rPr dirty="0" sz="2800" spc="-5">
                <a:latin typeface="Corbel"/>
                <a:cs typeface="Corbel"/>
              </a:rPr>
              <a:t>9.5 % </a:t>
            </a:r>
            <a:r>
              <a:rPr dirty="0" sz="2800" spc="-10">
                <a:latin typeface="Corbel"/>
                <a:cs typeface="Corbel"/>
              </a:rPr>
              <a:t>currently </a:t>
            </a:r>
            <a:r>
              <a:rPr dirty="0" sz="2800" spc="-20">
                <a:latin typeface="Corbel"/>
                <a:cs typeface="Corbel"/>
              </a:rPr>
              <a:t>smoke  </a:t>
            </a:r>
            <a:r>
              <a:rPr dirty="0" sz="2800" spc="-5">
                <a:latin typeface="Corbel"/>
                <a:cs typeface="Corbel"/>
              </a:rPr>
              <a:t>shisha (boys = </a:t>
            </a:r>
            <a:r>
              <a:rPr dirty="0" sz="2800" spc="-25">
                <a:solidFill>
                  <a:srgbClr val="FFC000"/>
                </a:solidFill>
                <a:latin typeface="Corbel"/>
                <a:cs typeface="Corbel"/>
              </a:rPr>
              <a:t>13.3 </a:t>
            </a:r>
            <a:r>
              <a:rPr dirty="0" sz="2800" spc="-5">
                <a:latin typeface="Corbel"/>
                <a:cs typeface="Corbel"/>
              </a:rPr>
              <a:t>%, girls </a:t>
            </a:r>
            <a:r>
              <a:rPr dirty="0" sz="2800" spc="-5">
                <a:solidFill>
                  <a:srgbClr val="FFC000"/>
                </a:solidFill>
                <a:latin typeface="Corbel"/>
                <a:cs typeface="Corbel"/>
              </a:rPr>
              <a:t>=</a:t>
            </a:r>
            <a:r>
              <a:rPr dirty="0" sz="2800" spc="65">
                <a:solidFill>
                  <a:srgbClr val="FFC000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FFC000"/>
                </a:solidFill>
                <a:latin typeface="Corbel"/>
                <a:cs typeface="Corbel"/>
              </a:rPr>
              <a:t>6.1</a:t>
            </a:r>
            <a:r>
              <a:rPr dirty="0" sz="2800" spc="-5">
                <a:latin typeface="Corbel"/>
                <a:cs typeface="Corbel"/>
              </a:rPr>
              <a:t>%)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13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35880"/>
          </a:xfrm>
          <a:custGeom>
            <a:avLst/>
            <a:gdLst/>
            <a:ahLst/>
            <a:cxnLst/>
            <a:rect l="l" t="t" r="r" b="b"/>
            <a:pathLst>
              <a:path w="9144000" h="5135880">
                <a:moveTo>
                  <a:pt x="0" y="5135880"/>
                </a:moveTo>
                <a:lnTo>
                  <a:pt x="9144000" y="5135880"/>
                </a:lnTo>
                <a:lnTo>
                  <a:pt x="9144000" y="0"/>
                </a:lnTo>
                <a:lnTo>
                  <a:pt x="0" y="0"/>
                </a:lnTo>
                <a:lnTo>
                  <a:pt x="0" y="5135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105400"/>
            <a:ext cx="9144000" cy="112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15112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571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78763" y="3488435"/>
            <a:ext cx="5068824" cy="437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761" y="305561"/>
            <a:ext cx="5029200" cy="990600"/>
          </a:xfrm>
          <a:custGeom>
            <a:avLst/>
            <a:gdLst/>
            <a:ahLst/>
            <a:cxnLst/>
            <a:rect l="l" t="t" r="r" b="b"/>
            <a:pathLst>
              <a:path w="5029200" h="990600">
                <a:moveTo>
                  <a:pt x="0" y="990600"/>
                </a:moveTo>
                <a:lnTo>
                  <a:pt x="5029199" y="990600"/>
                </a:lnTo>
                <a:lnTo>
                  <a:pt x="5029199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ln w="3200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8964" y="568451"/>
            <a:ext cx="4386072" cy="409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48208" rIns="0" bIns="0" rtlCol="0" vert="horz">
            <a:spAutoFit/>
          </a:bodyPr>
          <a:lstStyle/>
          <a:p>
            <a:pPr marL="3314700">
              <a:lnSpc>
                <a:spcPct val="100000"/>
              </a:lnSpc>
            </a:pPr>
            <a:r>
              <a:rPr dirty="0" sz="2000" spc="25">
                <a:latin typeface="Calibri"/>
                <a:cs typeface="Calibri"/>
              </a:rPr>
              <a:t>More </a:t>
            </a:r>
            <a:r>
              <a:rPr dirty="0" sz="2000" spc="20">
                <a:latin typeface="Calibri"/>
                <a:cs typeface="Calibri"/>
              </a:rPr>
              <a:t>than </a:t>
            </a:r>
            <a:r>
              <a:rPr dirty="0" sz="2000" spc="215">
                <a:latin typeface="Calibri"/>
                <a:cs typeface="Calibri"/>
              </a:rPr>
              <a:t>4,000 </a:t>
            </a:r>
            <a:r>
              <a:rPr dirty="0" sz="2000" spc="-25">
                <a:latin typeface="Calibri"/>
                <a:cs typeface="Calibri"/>
              </a:rPr>
              <a:t>substances,</a:t>
            </a:r>
            <a:r>
              <a:rPr dirty="0" sz="2000" spc="-120">
                <a:latin typeface="Calibri"/>
                <a:cs typeface="Calibri"/>
              </a:rPr>
              <a:t> </a:t>
            </a:r>
            <a:r>
              <a:rPr dirty="0" sz="2000" spc="45">
                <a:latin typeface="Calibri"/>
                <a:cs typeface="Calibri"/>
              </a:rPr>
              <a:t>including: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729995" rIns="0" bIns="0" rtlCol="0" vert="horz">
            <a:spAutoFit/>
          </a:bodyPr>
          <a:lstStyle/>
          <a:p>
            <a:pPr marL="3707765" indent="-320040">
              <a:lnSpc>
                <a:spcPts val="2280"/>
              </a:lnSpc>
              <a:buClr>
                <a:srgbClr val="EFAC00"/>
              </a:buClr>
              <a:buSzPct val="80000"/>
              <a:buFont typeface="Wingdings"/>
              <a:buChar char=""/>
              <a:tabLst>
                <a:tab pos="3707765" algn="l"/>
              </a:tabLst>
            </a:pPr>
            <a:r>
              <a:rPr dirty="0" sz="2000" spc="-15" b="1">
                <a:latin typeface="Calibri"/>
                <a:cs typeface="Calibri"/>
              </a:rPr>
              <a:t>Tar</a:t>
            </a:r>
            <a:r>
              <a:rPr dirty="0" sz="2000" spc="-15">
                <a:latin typeface="Calibri"/>
                <a:cs typeface="Calibri"/>
              </a:rPr>
              <a:t>: </a:t>
            </a:r>
            <a:r>
              <a:rPr dirty="0" sz="2000" spc="20">
                <a:latin typeface="Calibri"/>
                <a:cs typeface="Calibri"/>
              </a:rPr>
              <a:t>black </a:t>
            </a:r>
            <a:r>
              <a:rPr dirty="0" sz="2000" spc="35">
                <a:latin typeface="Calibri"/>
                <a:cs typeface="Calibri"/>
              </a:rPr>
              <a:t>sticky </a:t>
            </a:r>
            <a:r>
              <a:rPr dirty="0" sz="2000" spc="-15">
                <a:latin typeface="Calibri"/>
                <a:cs typeface="Calibri"/>
              </a:rPr>
              <a:t>substance </a:t>
            </a:r>
            <a:r>
              <a:rPr dirty="0" sz="2000" spc="-30">
                <a:latin typeface="Calibri"/>
                <a:cs typeface="Calibri"/>
              </a:rPr>
              <a:t>used </a:t>
            </a:r>
            <a:r>
              <a:rPr dirty="0" sz="2000" spc="70">
                <a:latin typeface="Calibri"/>
                <a:cs typeface="Calibri"/>
              </a:rPr>
              <a:t>to </a:t>
            </a:r>
            <a:r>
              <a:rPr dirty="0" sz="2000" spc="-50">
                <a:latin typeface="Calibri"/>
                <a:cs typeface="Calibri"/>
              </a:rPr>
              <a:t>pave</a:t>
            </a:r>
            <a:r>
              <a:rPr dirty="0" sz="2000" spc="160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roads</a:t>
            </a:r>
            <a:endParaRPr sz="2000">
              <a:latin typeface="Calibri"/>
              <a:cs typeface="Calibri"/>
            </a:endParaRPr>
          </a:p>
          <a:p>
            <a:pPr marL="3707765" indent="-320040">
              <a:lnSpc>
                <a:spcPts val="2160"/>
              </a:lnSpc>
              <a:buClr>
                <a:srgbClr val="EFAC00"/>
              </a:buClr>
              <a:buSzPct val="80000"/>
              <a:buFont typeface="Wingdings"/>
              <a:buChar char=""/>
              <a:tabLst>
                <a:tab pos="3707765" algn="l"/>
              </a:tabLst>
            </a:pPr>
            <a:r>
              <a:rPr dirty="0" sz="2000" spc="50" b="1">
                <a:latin typeface="Calibri"/>
                <a:cs typeface="Calibri"/>
              </a:rPr>
              <a:t>Nicotine</a:t>
            </a:r>
            <a:r>
              <a:rPr dirty="0" sz="2000" spc="50">
                <a:latin typeface="Calibri"/>
                <a:cs typeface="Calibri"/>
              </a:rPr>
              <a:t>: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Insecticide</a:t>
            </a:r>
            <a:endParaRPr sz="2000">
              <a:latin typeface="Calibri"/>
              <a:cs typeface="Calibri"/>
            </a:endParaRPr>
          </a:p>
          <a:p>
            <a:pPr marL="3707765" indent="-320040">
              <a:lnSpc>
                <a:spcPts val="2160"/>
              </a:lnSpc>
              <a:buClr>
                <a:srgbClr val="EFAC00"/>
              </a:buClr>
              <a:buSzPct val="80000"/>
              <a:buFont typeface="Wingdings"/>
              <a:buChar char=""/>
              <a:tabLst>
                <a:tab pos="3707765" algn="l"/>
              </a:tabLst>
            </a:pPr>
            <a:r>
              <a:rPr dirty="0" sz="2000" spc="35" b="1">
                <a:latin typeface="Calibri"/>
                <a:cs typeface="Calibri"/>
              </a:rPr>
              <a:t>Carbon </a:t>
            </a:r>
            <a:r>
              <a:rPr dirty="0" sz="2000" spc="20" b="1">
                <a:latin typeface="Calibri"/>
                <a:cs typeface="Calibri"/>
              </a:rPr>
              <a:t>Monoxide</a:t>
            </a:r>
            <a:r>
              <a:rPr dirty="0" sz="2000" spc="20">
                <a:latin typeface="Calibri"/>
                <a:cs typeface="Calibri"/>
              </a:rPr>
              <a:t>: </a:t>
            </a:r>
            <a:r>
              <a:rPr dirty="0" sz="2000" spc="25">
                <a:latin typeface="Calibri"/>
                <a:cs typeface="Calibri"/>
              </a:rPr>
              <a:t>Car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exhaust</a:t>
            </a:r>
            <a:endParaRPr sz="2000">
              <a:latin typeface="Calibri"/>
              <a:cs typeface="Calibri"/>
            </a:endParaRPr>
          </a:p>
          <a:p>
            <a:pPr marL="3707765" indent="-320040">
              <a:lnSpc>
                <a:spcPts val="2160"/>
              </a:lnSpc>
              <a:buClr>
                <a:srgbClr val="EFAC00"/>
              </a:buClr>
              <a:buSzPct val="123076"/>
              <a:buFont typeface="Wingdings"/>
              <a:buChar char=""/>
              <a:tabLst>
                <a:tab pos="3707765" algn="l"/>
              </a:tabLst>
            </a:pPr>
            <a:r>
              <a:rPr dirty="0" baseline="25641" sz="1950" spc="82" b="1">
                <a:latin typeface="Calibri"/>
                <a:cs typeface="Calibri"/>
              </a:rPr>
              <a:t>210 </a:t>
            </a:r>
            <a:r>
              <a:rPr dirty="0" sz="2000" spc="50" b="1">
                <a:latin typeface="Calibri"/>
                <a:cs typeface="Calibri"/>
              </a:rPr>
              <a:t>Polonium</a:t>
            </a:r>
            <a:r>
              <a:rPr dirty="0" sz="2000" spc="50">
                <a:latin typeface="Calibri"/>
                <a:cs typeface="Calibri"/>
              </a:rPr>
              <a:t>: </a:t>
            </a:r>
            <a:r>
              <a:rPr dirty="0" sz="2000" spc="30">
                <a:latin typeface="Calibri"/>
                <a:cs typeface="Calibri"/>
              </a:rPr>
              <a:t>radio-active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substance</a:t>
            </a:r>
            <a:endParaRPr sz="2000">
              <a:latin typeface="Calibri"/>
              <a:cs typeface="Calibri"/>
            </a:endParaRPr>
          </a:p>
          <a:p>
            <a:pPr marL="3707765" indent="-320040">
              <a:lnSpc>
                <a:spcPts val="2160"/>
              </a:lnSpc>
              <a:buClr>
                <a:srgbClr val="EFAC00"/>
              </a:buClr>
              <a:buSzPct val="80000"/>
              <a:buFont typeface="Wingdings"/>
              <a:buChar char=""/>
              <a:tabLst>
                <a:tab pos="3707765" algn="l"/>
              </a:tabLst>
            </a:pPr>
            <a:r>
              <a:rPr dirty="0" sz="2000" spc="35" b="1">
                <a:latin typeface="Calibri"/>
                <a:cs typeface="Calibri"/>
              </a:rPr>
              <a:t>Acetone</a:t>
            </a:r>
            <a:r>
              <a:rPr dirty="0" sz="2000" spc="35">
                <a:latin typeface="Calibri"/>
                <a:cs typeface="Calibri"/>
              </a:rPr>
              <a:t>: </a:t>
            </a:r>
            <a:r>
              <a:rPr dirty="0" sz="2000" spc="40">
                <a:latin typeface="Calibri"/>
                <a:cs typeface="Calibri"/>
              </a:rPr>
              <a:t>Finger </a:t>
            </a:r>
            <a:r>
              <a:rPr dirty="0" sz="2000" spc="25">
                <a:latin typeface="Calibri"/>
                <a:cs typeface="Calibri"/>
              </a:rPr>
              <a:t>nail </a:t>
            </a:r>
            <a:r>
              <a:rPr dirty="0" sz="2000" spc="20">
                <a:latin typeface="Calibri"/>
                <a:cs typeface="Calibri"/>
              </a:rPr>
              <a:t>polish</a:t>
            </a:r>
            <a:r>
              <a:rPr dirty="0" sz="2000" spc="25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remover</a:t>
            </a:r>
            <a:endParaRPr sz="2000">
              <a:latin typeface="Calibri"/>
              <a:cs typeface="Calibri"/>
            </a:endParaRPr>
          </a:p>
          <a:p>
            <a:pPr marL="3707765" indent="-320040">
              <a:lnSpc>
                <a:spcPts val="2160"/>
              </a:lnSpc>
              <a:buClr>
                <a:srgbClr val="EFAC00"/>
              </a:buClr>
              <a:buSzPct val="80000"/>
              <a:buFont typeface="Wingdings"/>
              <a:buChar char=""/>
              <a:tabLst>
                <a:tab pos="3707765" algn="l"/>
              </a:tabLst>
            </a:pPr>
            <a:r>
              <a:rPr dirty="0" sz="2000" spc="70" b="1">
                <a:latin typeface="Calibri"/>
                <a:cs typeface="Calibri"/>
              </a:rPr>
              <a:t>Ammonia</a:t>
            </a:r>
            <a:r>
              <a:rPr dirty="0" sz="2000" spc="70">
                <a:latin typeface="Calibri"/>
                <a:cs typeface="Calibri"/>
              </a:rPr>
              <a:t>: </a:t>
            </a:r>
            <a:r>
              <a:rPr dirty="0" sz="2000" spc="40">
                <a:latin typeface="Calibri"/>
                <a:cs typeface="Calibri"/>
              </a:rPr>
              <a:t>Toilet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Cleaner</a:t>
            </a:r>
            <a:endParaRPr sz="2000">
              <a:latin typeface="Calibri"/>
              <a:cs typeface="Calibri"/>
            </a:endParaRPr>
          </a:p>
          <a:p>
            <a:pPr marL="3707765" indent="-320040">
              <a:lnSpc>
                <a:spcPts val="2160"/>
              </a:lnSpc>
              <a:buClr>
                <a:srgbClr val="EFAC00"/>
              </a:buClr>
              <a:buSzPct val="80000"/>
              <a:buFont typeface="Wingdings"/>
              <a:buChar char=""/>
              <a:tabLst>
                <a:tab pos="3707765" algn="l"/>
              </a:tabLst>
            </a:pPr>
            <a:r>
              <a:rPr dirty="0" sz="2000" spc="40" b="1">
                <a:latin typeface="Calibri"/>
                <a:cs typeface="Calibri"/>
              </a:rPr>
              <a:t>Cadmium</a:t>
            </a:r>
            <a:r>
              <a:rPr dirty="0" sz="2000" spc="40">
                <a:latin typeface="Calibri"/>
                <a:cs typeface="Calibri"/>
              </a:rPr>
              <a:t>: </a:t>
            </a:r>
            <a:r>
              <a:rPr dirty="0" sz="2000" spc="-35">
                <a:latin typeface="Calibri"/>
                <a:cs typeface="Calibri"/>
              </a:rPr>
              <a:t>used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batteries</a:t>
            </a:r>
            <a:endParaRPr sz="2000">
              <a:latin typeface="Calibri"/>
              <a:cs typeface="Calibri"/>
            </a:endParaRPr>
          </a:p>
          <a:p>
            <a:pPr marL="3707765" indent="-320040">
              <a:lnSpc>
                <a:spcPts val="2160"/>
              </a:lnSpc>
              <a:buClr>
                <a:srgbClr val="EFAC00"/>
              </a:buClr>
              <a:buSzPct val="80000"/>
              <a:buFont typeface="Wingdings"/>
              <a:buChar char=""/>
              <a:tabLst>
                <a:tab pos="3707765" algn="l"/>
              </a:tabLst>
            </a:pPr>
            <a:r>
              <a:rPr dirty="0" sz="2000" spc="20" b="1">
                <a:latin typeface="Calibri"/>
                <a:cs typeface="Calibri"/>
              </a:rPr>
              <a:t>Ethanol</a:t>
            </a:r>
            <a:r>
              <a:rPr dirty="0" sz="2000" spc="20">
                <a:latin typeface="Calibri"/>
                <a:cs typeface="Calibri"/>
              </a:rPr>
              <a:t>: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105">
                <a:latin typeface="Calibri"/>
                <a:cs typeface="Calibri"/>
              </a:rPr>
              <a:t>Alcohol</a:t>
            </a:r>
            <a:endParaRPr sz="2000">
              <a:latin typeface="Calibri"/>
              <a:cs typeface="Calibri"/>
            </a:endParaRPr>
          </a:p>
          <a:p>
            <a:pPr marL="3707765" indent="-320040">
              <a:lnSpc>
                <a:spcPts val="2160"/>
              </a:lnSpc>
              <a:buClr>
                <a:srgbClr val="EFAC00"/>
              </a:buClr>
              <a:buSzPct val="80000"/>
              <a:buFont typeface="Wingdings"/>
              <a:buChar char=""/>
              <a:tabLst>
                <a:tab pos="3707765" algn="l"/>
              </a:tabLst>
            </a:pPr>
            <a:r>
              <a:rPr dirty="0" sz="2000" spc="20" b="1">
                <a:latin typeface="Calibri"/>
                <a:cs typeface="Calibri"/>
              </a:rPr>
              <a:t>Arsenic</a:t>
            </a:r>
            <a:r>
              <a:rPr dirty="0" sz="2000" spc="20">
                <a:latin typeface="Calibri"/>
                <a:cs typeface="Calibri"/>
              </a:rPr>
              <a:t>: </a:t>
            </a:r>
            <a:r>
              <a:rPr dirty="0" sz="2000" spc="25">
                <a:latin typeface="Calibri"/>
                <a:cs typeface="Calibri"/>
              </a:rPr>
              <a:t>Rat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 spc="35">
                <a:latin typeface="Calibri"/>
                <a:cs typeface="Calibri"/>
              </a:rPr>
              <a:t>poison</a:t>
            </a:r>
            <a:endParaRPr sz="2000">
              <a:latin typeface="Calibri"/>
              <a:cs typeface="Calibri"/>
            </a:endParaRPr>
          </a:p>
          <a:p>
            <a:pPr marL="3707765" indent="-320040">
              <a:lnSpc>
                <a:spcPts val="2280"/>
              </a:lnSpc>
              <a:buClr>
                <a:srgbClr val="EFAC00"/>
              </a:buClr>
              <a:buSzPct val="80000"/>
              <a:buFont typeface="Wingdings"/>
              <a:buChar char=""/>
              <a:tabLst>
                <a:tab pos="3707765" algn="l"/>
              </a:tabLst>
            </a:pPr>
            <a:r>
              <a:rPr dirty="0" sz="2000" spc="-20" b="1">
                <a:latin typeface="Calibri"/>
                <a:cs typeface="Calibri"/>
              </a:rPr>
              <a:t>Butane</a:t>
            </a:r>
            <a:r>
              <a:rPr dirty="0" sz="2000" spc="-20">
                <a:latin typeface="Calibri"/>
                <a:cs typeface="Calibri"/>
              </a:rPr>
              <a:t>: </a:t>
            </a:r>
            <a:r>
              <a:rPr dirty="0" sz="2000" spc="35">
                <a:latin typeface="Calibri"/>
                <a:cs typeface="Calibri"/>
              </a:rPr>
              <a:t>Lighter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60">
                <a:latin typeface="Calibri"/>
                <a:cs typeface="Calibri"/>
              </a:rPr>
              <a:t>Fluid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15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4400" y="2286000"/>
            <a:ext cx="813815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057400" y="2258567"/>
            <a:ext cx="838200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95400" y="4419600"/>
            <a:ext cx="1219200" cy="14264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6927" y="6737159"/>
            <a:ext cx="1007744" cy="0"/>
          </a:xfrm>
          <a:custGeom>
            <a:avLst/>
            <a:gdLst/>
            <a:ahLst/>
            <a:cxnLst/>
            <a:rect l="l" t="t" r="r" b="b"/>
            <a:pathLst>
              <a:path w="1007744" h="0">
                <a:moveTo>
                  <a:pt x="0" y="0"/>
                </a:moveTo>
                <a:lnTo>
                  <a:pt x="1007363" y="0"/>
                </a:lnTo>
              </a:path>
            </a:pathLst>
          </a:custGeom>
          <a:ln w="7619">
            <a:solidFill>
              <a:srgbClr val="3E3E3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85795" y="6737159"/>
            <a:ext cx="791210" cy="0"/>
          </a:xfrm>
          <a:custGeom>
            <a:avLst/>
            <a:gdLst/>
            <a:ahLst/>
            <a:cxnLst/>
            <a:rect l="l" t="t" r="r" b="b"/>
            <a:pathLst>
              <a:path w="791210" h="0">
                <a:moveTo>
                  <a:pt x="0" y="0"/>
                </a:moveTo>
                <a:lnTo>
                  <a:pt x="790956" y="0"/>
                </a:lnTo>
              </a:path>
            </a:pathLst>
          </a:custGeom>
          <a:ln w="7619">
            <a:solidFill>
              <a:srgbClr val="3E3E3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0" y="0"/>
            <a:ext cx="9126220" cy="6858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1700">
              <a:latin typeface="Times New Roman"/>
              <a:cs typeface="Times New Roman"/>
            </a:endParaRPr>
          </a:p>
          <a:p>
            <a:pPr marL="568325">
              <a:lnSpc>
                <a:spcPct val="100000"/>
              </a:lnSpc>
              <a:tabLst>
                <a:tab pos="2687320" algn="l"/>
                <a:tab pos="8846820" algn="r"/>
              </a:tabLst>
            </a:pPr>
            <a:r>
              <a:rPr dirty="0" sz="1250" spc="-25" i="1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50" i="1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55" i="1">
                <a:solidFill>
                  <a:srgbClr val="3E3E3E"/>
                </a:solidFill>
                <a:latin typeface="Times New Roman"/>
                <a:cs typeface="Times New Roman"/>
              </a:rPr>
              <a:t>February </a:t>
            </a:r>
            <a:r>
              <a:rPr dirty="0" sz="1250" spc="135" i="1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>
                <a:solidFill>
                  <a:srgbClr val="3E3E3E"/>
                </a:solidFill>
                <a:latin typeface="Times New Roman"/>
                <a:cs typeface="Times New Roman"/>
              </a:rPr>
              <a:t>2016	</a:t>
            </a:r>
            <a:r>
              <a:rPr dirty="0" sz="1250" spc="-45" i="1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15" i="1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>
                <a:solidFill>
                  <a:srgbClr val="3E3E3E"/>
                </a:solidFill>
                <a:latin typeface="Times New Roman"/>
                <a:cs typeface="Times New Roman"/>
              </a:rPr>
              <a:t>Use	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91880" y="67371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 h="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7619">
            <a:solidFill>
              <a:srgbClr val="3E3E3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9125712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57400" y="272795"/>
            <a:ext cx="4817363" cy="6092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17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1668" y="902208"/>
            <a:ext cx="5568696" cy="548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4028" rIns="0" bIns="0" rtlCol="0" vert="horz">
            <a:spAutoFit/>
          </a:bodyPr>
          <a:lstStyle/>
          <a:p>
            <a:pPr marL="303530" indent="-320040">
              <a:lnSpc>
                <a:spcPts val="342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304165" algn="l"/>
              </a:tabLst>
            </a:pPr>
            <a:r>
              <a:rPr dirty="0" sz="3000" spc="-5"/>
              <a:t>All </a:t>
            </a:r>
            <a:r>
              <a:rPr dirty="0" sz="3000" spc="-10"/>
              <a:t>tobacco </a:t>
            </a:r>
            <a:r>
              <a:rPr dirty="0" sz="3000"/>
              <a:t>products </a:t>
            </a:r>
            <a:r>
              <a:rPr dirty="0" sz="3000" spc="-5"/>
              <a:t>contain</a:t>
            </a:r>
            <a:r>
              <a:rPr dirty="0" sz="3000" spc="-75"/>
              <a:t> </a:t>
            </a:r>
            <a:r>
              <a:rPr dirty="0" sz="3000"/>
              <a:t>nicotine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296062" y="2390267"/>
            <a:ext cx="8484235" cy="2469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16890" indent="-320040">
              <a:lnSpc>
                <a:spcPts val="324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332740" algn="l"/>
              </a:tabLst>
            </a:pPr>
            <a:r>
              <a:rPr dirty="0" sz="3000" spc="-5">
                <a:latin typeface="Corbel"/>
                <a:cs typeface="Corbel"/>
              </a:rPr>
              <a:t>Nicotine </a:t>
            </a:r>
            <a:r>
              <a:rPr dirty="0" sz="3000" spc="-10">
                <a:latin typeface="Corbel"/>
                <a:cs typeface="Corbel"/>
              </a:rPr>
              <a:t>has </a:t>
            </a:r>
            <a:r>
              <a:rPr dirty="0" sz="3000" spc="-5">
                <a:latin typeface="Corbel"/>
                <a:cs typeface="Corbel"/>
              </a:rPr>
              <a:t>been clearly </a:t>
            </a:r>
            <a:r>
              <a:rPr dirty="0" sz="3000">
                <a:latin typeface="Corbel"/>
                <a:cs typeface="Corbel"/>
              </a:rPr>
              <a:t>recognized </a:t>
            </a:r>
            <a:r>
              <a:rPr dirty="0" sz="3000" spc="-5">
                <a:latin typeface="Corbel"/>
                <a:cs typeface="Corbel"/>
              </a:rPr>
              <a:t>as </a:t>
            </a:r>
            <a:r>
              <a:rPr dirty="0" sz="3000">
                <a:latin typeface="Corbel"/>
                <a:cs typeface="Corbel"/>
              </a:rPr>
              <a:t>a drug </a:t>
            </a:r>
            <a:r>
              <a:rPr dirty="0" sz="3000" spc="-5">
                <a:latin typeface="Corbel"/>
                <a:cs typeface="Corbel"/>
              </a:rPr>
              <a:t>of  </a:t>
            </a:r>
            <a:r>
              <a:rPr dirty="0" sz="3000">
                <a:latin typeface="Corbel"/>
                <a:cs typeface="Corbel"/>
              </a:rPr>
              <a:t>addiction</a:t>
            </a:r>
            <a:endParaRPr sz="3000">
              <a:latin typeface="Corbel"/>
              <a:cs typeface="Corbel"/>
            </a:endParaRPr>
          </a:p>
          <a:p>
            <a:pPr marL="332740" marR="5080" indent="-320040">
              <a:lnSpc>
                <a:spcPts val="324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332740" algn="l"/>
              </a:tabLst>
            </a:pPr>
            <a:r>
              <a:rPr dirty="0" sz="3000" spc="-15">
                <a:latin typeface="Corbel"/>
                <a:cs typeface="Corbel"/>
              </a:rPr>
              <a:t>tobacco </a:t>
            </a:r>
            <a:r>
              <a:rPr dirty="0" sz="3000">
                <a:latin typeface="Corbel"/>
                <a:cs typeface="Corbel"/>
              </a:rPr>
              <a:t>dependence </a:t>
            </a:r>
            <a:r>
              <a:rPr dirty="0" sz="3000" spc="-10">
                <a:latin typeface="Corbel"/>
                <a:cs typeface="Corbel"/>
              </a:rPr>
              <a:t>has </a:t>
            </a:r>
            <a:r>
              <a:rPr dirty="0" sz="3000" spc="-5">
                <a:latin typeface="Corbel"/>
                <a:cs typeface="Corbel"/>
              </a:rPr>
              <a:t>been classified </a:t>
            </a:r>
            <a:r>
              <a:rPr dirty="0" sz="3000">
                <a:latin typeface="Corbel"/>
                <a:cs typeface="Corbel"/>
              </a:rPr>
              <a:t>as a </a:t>
            </a:r>
            <a:r>
              <a:rPr dirty="0" sz="3000" spc="-5">
                <a:latin typeface="Corbel"/>
                <a:cs typeface="Corbel"/>
              </a:rPr>
              <a:t>mental  </a:t>
            </a:r>
            <a:r>
              <a:rPr dirty="0" sz="3000">
                <a:latin typeface="Corbel"/>
                <a:cs typeface="Corbel"/>
              </a:rPr>
              <a:t>and </a:t>
            </a:r>
            <a:r>
              <a:rPr dirty="0" sz="3000" spc="-5">
                <a:latin typeface="Corbel"/>
                <a:cs typeface="Corbel"/>
              </a:rPr>
              <a:t>behavioral </a:t>
            </a:r>
            <a:r>
              <a:rPr dirty="0" sz="3000">
                <a:latin typeface="Corbel"/>
                <a:cs typeface="Corbel"/>
              </a:rPr>
              <a:t>disorder </a:t>
            </a:r>
            <a:r>
              <a:rPr dirty="0" sz="3000" spc="-10">
                <a:latin typeface="Corbel"/>
                <a:cs typeface="Corbel"/>
              </a:rPr>
              <a:t>according </a:t>
            </a:r>
            <a:r>
              <a:rPr dirty="0" sz="3000" spc="-5">
                <a:latin typeface="Corbel"/>
                <a:cs typeface="Corbel"/>
              </a:rPr>
              <a:t>to the</a:t>
            </a:r>
            <a:r>
              <a:rPr dirty="0" sz="3000" spc="-170">
                <a:latin typeface="Corbel"/>
                <a:cs typeface="Corbel"/>
              </a:rPr>
              <a:t> </a:t>
            </a:r>
            <a:r>
              <a:rPr dirty="0" sz="3000">
                <a:latin typeface="Corbel"/>
                <a:cs typeface="Corbel"/>
              </a:rPr>
              <a:t>WHO</a:t>
            </a:r>
            <a:endParaRPr sz="3000">
              <a:latin typeface="Corbel"/>
              <a:cs typeface="Corbel"/>
            </a:endParaRPr>
          </a:p>
          <a:p>
            <a:pPr marL="332740" marR="957580">
              <a:lnSpc>
                <a:spcPts val="3240"/>
              </a:lnSpc>
            </a:pPr>
            <a:r>
              <a:rPr dirty="0" sz="3000" spc="-5">
                <a:latin typeface="Corbel"/>
                <a:cs typeface="Corbel"/>
              </a:rPr>
              <a:t>International Classification of Diseases, </a:t>
            </a:r>
            <a:r>
              <a:rPr dirty="0" sz="3000">
                <a:latin typeface="Corbel"/>
                <a:cs typeface="Corbel"/>
              </a:rPr>
              <a:t>lCD-l0  </a:t>
            </a:r>
            <a:r>
              <a:rPr dirty="0" sz="3000" spc="-15">
                <a:latin typeface="Corbel"/>
                <a:cs typeface="Corbel"/>
              </a:rPr>
              <a:t>(Classification</a:t>
            </a:r>
            <a:r>
              <a:rPr dirty="0" sz="3000" spc="-20">
                <a:latin typeface="Corbel"/>
                <a:cs typeface="Corbel"/>
              </a:rPr>
              <a:t> </a:t>
            </a:r>
            <a:r>
              <a:rPr dirty="0" sz="3000" spc="-10">
                <a:latin typeface="Corbel"/>
                <a:cs typeface="Corbel"/>
              </a:rPr>
              <a:t>F17.2).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18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04825"/>
          </a:xfrm>
          <a:custGeom>
            <a:avLst/>
            <a:gdLst/>
            <a:ahLst/>
            <a:cxnLst/>
            <a:rect l="l" t="t" r="r" b="b"/>
            <a:pathLst>
              <a:path w="9144000" h="504825">
                <a:moveTo>
                  <a:pt x="0" y="504443"/>
                </a:moveTo>
                <a:lnTo>
                  <a:pt x="9144000" y="504443"/>
                </a:lnTo>
                <a:lnTo>
                  <a:pt x="9144000" y="0"/>
                </a:lnTo>
                <a:lnTo>
                  <a:pt x="0" y="0"/>
                </a:lnTo>
                <a:lnTo>
                  <a:pt x="0" y="504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0" y="504443"/>
            <a:ext cx="9144000" cy="6353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568325">
              <a:lnSpc>
                <a:spcPct val="100000"/>
              </a:lnSpc>
              <a:spcBef>
                <a:spcPts val="760"/>
              </a:spcBef>
              <a:tabLst>
                <a:tab pos="2687320" algn="l"/>
                <a:tab pos="8846820" algn="r"/>
              </a:tabLst>
            </a:pPr>
            <a:r>
              <a:rPr dirty="0" sz="1250" spc="-25" i="1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50" i="1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55" i="1">
                <a:solidFill>
                  <a:srgbClr val="3E3E3E"/>
                </a:solidFill>
                <a:latin typeface="Times New Roman"/>
                <a:cs typeface="Times New Roman"/>
              </a:rPr>
              <a:t>February </a:t>
            </a:r>
            <a:r>
              <a:rPr dirty="0" sz="1250" spc="135" i="1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>
                <a:solidFill>
                  <a:srgbClr val="3E3E3E"/>
                </a:solidFill>
                <a:latin typeface="Times New Roman"/>
                <a:cs typeface="Times New Roman"/>
              </a:rPr>
              <a:t>2016	</a:t>
            </a:r>
            <a:r>
              <a:rPr dirty="0" sz="1250" spc="-45" i="1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15" i="1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>
                <a:solidFill>
                  <a:srgbClr val="3E3E3E"/>
                </a:solidFill>
                <a:latin typeface="Times New Roman"/>
                <a:cs typeface="Times New Roman"/>
              </a:rPr>
              <a:t>Use	19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04443"/>
            <a:ext cx="9144000" cy="6353810"/>
          </a:xfrm>
          <a:custGeom>
            <a:avLst/>
            <a:gdLst/>
            <a:ahLst/>
            <a:cxnLst/>
            <a:rect l="l" t="t" r="r" b="b"/>
            <a:pathLst>
              <a:path w="9144000" h="6353809">
                <a:moveTo>
                  <a:pt x="0" y="6353556"/>
                </a:moveTo>
                <a:lnTo>
                  <a:pt x="9144000" y="6353556"/>
                </a:lnTo>
                <a:lnTo>
                  <a:pt x="9144000" y="0"/>
                </a:lnTo>
                <a:lnTo>
                  <a:pt x="0" y="0"/>
                </a:lnTo>
                <a:lnTo>
                  <a:pt x="0" y="6353556"/>
                </a:lnTo>
                <a:close/>
              </a:path>
            </a:pathLst>
          </a:custGeom>
          <a:solidFill>
            <a:srgbClr val="EFAC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04443"/>
            <a:ext cx="9144000" cy="6353810"/>
          </a:xfrm>
          <a:custGeom>
            <a:avLst/>
            <a:gdLst/>
            <a:ahLst/>
            <a:cxnLst/>
            <a:rect l="l" t="t" r="r" b="b"/>
            <a:pathLst>
              <a:path w="9144000" h="6353809">
                <a:moveTo>
                  <a:pt x="0" y="6353556"/>
                </a:moveTo>
                <a:lnTo>
                  <a:pt x="9144000" y="6353556"/>
                </a:lnTo>
                <a:lnTo>
                  <a:pt x="9144000" y="0"/>
                </a:lnTo>
                <a:lnTo>
                  <a:pt x="0" y="0"/>
                </a:lnTo>
                <a:lnTo>
                  <a:pt x="0" y="6353556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209800" y="504444"/>
            <a:ext cx="6086856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74904" y="864108"/>
            <a:ext cx="2042160" cy="417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42036" y="2182876"/>
            <a:ext cx="7400925" cy="2962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>
                <a:latin typeface="Corbel"/>
                <a:cs typeface="Corbel"/>
              </a:rPr>
              <a:t>Magnitude </a:t>
            </a:r>
            <a:r>
              <a:rPr dirty="0" sz="3200" spc="-5">
                <a:latin typeface="Corbel"/>
                <a:cs typeface="Corbel"/>
              </a:rPr>
              <a:t>of the</a:t>
            </a:r>
            <a:r>
              <a:rPr dirty="0" sz="3200" spc="-75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problem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>
                <a:latin typeface="Corbel"/>
                <a:cs typeface="Corbel"/>
              </a:rPr>
              <a:t>What is in </a:t>
            </a:r>
            <a:r>
              <a:rPr dirty="0" sz="3200" spc="-10">
                <a:latin typeface="Corbel"/>
                <a:cs typeface="Corbel"/>
              </a:rPr>
              <a:t>tobacco </a:t>
            </a:r>
            <a:r>
              <a:rPr dirty="0" sz="3200">
                <a:latin typeface="Corbel"/>
                <a:cs typeface="Corbel"/>
              </a:rPr>
              <a:t>? is </a:t>
            </a:r>
            <a:r>
              <a:rPr dirty="0" sz="3200" spc="-5">
                <a:latin typeface="Corbel"/>
                <a:cs typeface="Corbel"/>
              </a:rPr>
              <a:t>smoking </a:t>
            </a:r>
            <a:r>
              <a:rPr dirty="0" sz="3200">
                <a:latin typeface="Corbel"/>
                <a:cs typeface="Corbel"/>
              </a:rPr>
              <a:t>addictive</a:t>
            </a:r>
            <a:r>
              <a:rPr dirty="0" sz="3200" spc="-75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?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5">
                <a:latin typeface="Corbel"/>
                <a:cs typeface="Corbel"/>
              </a:rPr>
              <a:t>Consequences of </a:t>
            </a:r>
            <a:r>
              <a:rPr dirty="0" sz="3200" spc="-10">
                <a:latin typeface="Corbel"/>
                <a:cs typeface="Corbel"/>
              </a:rPr>
              <a:t>tobacco </a:t>
            </a:r>
            <a:r>
              <a:rPr dirty="0" sz="3200">
                <a:latin typeface="Corbel"/>
                <a:cs typeface="Corbel"/>
              </a:rPr>
              <a:t>use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>
                <a:latin typeface="Corbel"/>
                <a:cs typeface="Corbel"/>
              </a:rPr>
              <a:t>Why do we </a:t>
            </a:r>
            <a:r>
              <a:rPr dirty="0" sz="3200" spc="-15">
                <a:latin typeface="Corbel"/>
                <a:cs typeface="Corbel"/>
              </a:rPr>
              <a:t>smoke</a:t>
            </a:r>
            <a:r>
              <a:rPr dirty="0" sz="3200" spc="-95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?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>
                <a:latin typeface="Corbel"/>
                <a:cs typeface="Corbel"/>
              </a:rPr>
              <a:t>Prevention and control</a:t>
            </a:r>
            <a:r>
              <a:rPr dirty="0" sz="3200" spc="-114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efforts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5">
                <a:latin typeface="Corbel"/>
                <a:cs typeface="Corbel"/>
              </a:rPr>
              <a:t>Can </a:t>
            </a:r>
            <a:r>
              <a:rPr dirty="0" sz="3200">
                <a:latin typeface="Corbel"/>
                <a:cs typeface="Corbel"/>
              </a:rPr>
              <a:t>we </a:t>
            </a:r>
            <a:r>
              <a:rPr dirty="0" sz="3200" spc="-5">
                <a:latin typeface="Corbel"/>
                <a:cs typeface="Corbel"/>
              </a:rPr>
              <a:t>quit</a:t>
            </a:r>
            <a:r>
              <a:rPr dirty="0" sz="3200" spc="-8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?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58173" y="6559346"/>
            <a:ext cx="10223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2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3652" y="1046988"/>
            <a:ext cx="5219700" cy="501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190" y="1972690"/>
            <a:ext cx="6839584" cy="4572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27685" indent="-514984">
              <a:lnSpc>
                <a:spcPct val="10000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528320" algn="l"/>
              </a:tabLst>
            </a:pPr>
            <a:r>
              <a:rPr dirty="0" sz="3000"/>
              <a:t>Smoking </a:t>
            </a:r>
            <a:r>
              <a:rPr dirty="0" sz="3000" spc="-5"/>
              <a:t>typically begins </a:t>
            </a:r>
            <a:r>
              <a:rPr dirty="0" sz="3000"/>
              <a:t>in</a:t>
            </a:r>
            <a:r>
              <a:rPr dirty="0" sz="3000" spc="-20"/>
              <a:t> </a:t>
            </a:r>
            <a:r>
              <a:rPr dirty="0" sz="3000" spc="-5"/>
              <a:t>adolescence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177190" y="2429890"/>
            <a:ext cx="8638540" cy="2286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685" marR="273050" indent="-514984">
              <a:lnSpc>
                <a:spcPct val="10000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528320" algn="l"/>
              </a:tabLst>
            </a:pPr>
            <a:r>
              <a:rPr dirty="0" sz="3000">
                <a:latin typeface="Corbel"/>
                <a:cs typeface="Corbel"/>
              </a:rPr>
              <a:t>if a person </a:t>
            </a:r>
            <a:r>
              <a:rPr dirty="0" sz="3000" spc="-5">
                <a:latin typeface="Corbel"/>
                <a:cs typeface="Corbel"/>
              </a:rPr>
              <a:t>remains </a:t>
            </a:r>
            <a:r>
              <a:rPr dirty="0" sz="3000" spc="-10">
                <a:latin typeface="Corbel"/>
                <a:cs typeface="Corbel"/>
              </a:rPr>
              <a:t>smoke-free </a:t>
            </a:r>
            <a:r>
              <a:rPr dirty="0" sz="3000" spc="-5">
                <a:latin typeface="Corbel"/>
                <a:cs typeface="Corbel"/>
              </a:rPr>
              <a:t>throughout  </a:t>
            </a:r>
            <a:r>
              <a:rPr dirty="0" sz="3000" spc="-5">
                <a:latin typeface="Corbel"/>
                <a:cs typeface="Corbel"/>
              </a:rPr>
              <a:t>adolescence, </a:t>
            </a:r>
            <a:r>
              <a:rPr dirty="0" sz="3000">
                <a:latin typeface="Corbel"/>
                <a:cs typeface="Corbel"/>
              </a:rPr>
              <a:t>it is </a:t>
            </a:r>
            <a:r>
              <a:rPr dirty="0" sz="3000" spc="-5">
                <a:latin typeface="Corbel"/>
                <a:cs typeface="Corbel"/>
              </a:rPr>
              <a:t>highly </a:t>
            </a:r>
            <a:r>
              <a:rPr dirty="0" sz="3000" spc="-10">
                <a:latin typeface="Corbel"/>
                <a:cs typeface="Corbel"/>
              </a:rPr>
              <a:t>unlikely </a:t>
            </a:r>
            <a:r>
              <a:rPr dirty="0" sz="3000">
                <a:latin typeface="Corbel"/>
                <a:cs typeface="Corbel"/>
              </a:rPr>
              <a:t>that he </a:t>
            </a:r>
            <a:r>
              <a:rPr dirty="0" sz="3000" spc="-5">
                <a:latin typeface="Corbel"/>
                <a:cs typeface="Corbel"/>
              </a:rPr>
              <a:t>or she </a:t>
            </a:r>
            <a:r>
              <a:rPr dirty="0" sz="3000">
                <a:latin typeface="Corbel"/>
                <a:cs typeface="Corbel"/>
              </a:rPr>
              <a:t>will  </a:t>
            </a:r>
            <a:r>
              <a:rPr dirty="0" sz="3000" spc="-10">
                <a:latin typeface="Corbel"/>
                <a:cs typeface="Corbel"/>
              </a:rPr>
              <a:t>ever </a:t>
            </a:r>
            <a:r>
              <a:rPr dirty="0" sz="3000">
                <a:latin typeface="Corbel"/>
                <a:cs typeface="Corbel"/>
              </a:rPr>
              <a:t>begin</a:t>
            </a:r>
            <a:r>
              <a:rPr dirty="0" sz="3000" spc="-100">
                <a:latin typeface="Corbel"/>
                <a:cs typeface="Corbel"/>
              </a:rPr>
              <a:t> </a:t>
            </a:r>
            <a:r>
              <a:rPr dirty="0" sz="3000" spc="-5">
                <a:latin typeface="Corbel"/>
                <a:cs typeface="Corbel"/>
              </a:rPr>
              <a:t>smoking</a:t>
            </a:r>
            <a:endParaRPr sz="3000">
              <a:latin typeface="Corbel"/>
              <a:cs typeface="Corbel"/>
            </a:endParaRPr>
          </a:p>
          <a:p>
            <a:pPr marL="527685" indent="-514984">
              <a:lnSpc>
                <a:spcPct val="10000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528320" algn="l"/>
              </a:tabLst>
            </a:pPr>
            <a:r>
              <a:rPr dirty="0" sz="3000" spc="-5">
                <a:latin typeface="Corbel"/>
                <a:cs typeface="Corbel"/>
              </a:rPr>
              <a:t>intensive efforts </a:t>
            </a:r>
            <a:r>
              <a:rPr dirty="0" sz="3000">
                <a:latin typeface="Corbel"/>
                <a:cs typeface="Corbel"/>
              </a:rPr>
              <a:t>be </a:t>
            </a:r>
            <a:r>
              <a:rPr dirty="0" sz="3000" spc="-5">
                <a:latin typeface="Corbel"/>
                <a:cs typeface="Corbel"/>
              </a:rPr>
              <a:t>made to help young </a:t>
            </a:r>
            <a:r>
              <a:rPr dirty="0" sz="3000">
                <a:latin typeface="Corbel"/>
                <a:cs typeface="Corbel"/>
              </a:rPr>
              <a:t>people</a:t>
            </a:r>
            <a:r>
              <a:rPr dirty="0" sz="3000" spc="-15">
                <a:latin typeface="Corbel"/>
                <a:cs typeface="Corbel"/>
              </a:rPr>
              <a:t> </a:t>
            </a:r>
            <a:r>
              <a:rPr dirty="0" sz="3000" spc="-5">
                <a:latin typeface="Corbel"/>
                <a:cs typeface="Corbel"/>
              </a:rPr>
              <a:t>stay</a:t>
            </a:r>
            <a:endParaRPr sz="3000">
              <a:latin typeface="Corbel"/>
              <a:cs typeface="Corbel"/>
            </a:endParaRPr>
          </a:p>
          <a:p>
            <a:pPr marL="527685">
              <a:lnSpc>
                <a:spcPct val="100000"/>
              </a:lnSpc>
            </a:pPr>
            <a:r>
              <a:rPr dirty="0" sz="3000" spc="-10">
                <a:latin typeface="Corbel"/>
                <a:cs typeface="Corbel"/>
              </a:rPr>
              <a:t>smoke-free.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9787" y="2333244"/>
            <a:ext cx="2392680" cy="425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18236" y="3049777"/>
            <a:ext cx="7755890" cy="1353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9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5">
                <a:latin typeface="Corbel"/>
                <a:cs typeface="Corbel"/>
              </a:rPr>
              <a:t>Smoking </a:t>
            </a:r>
            <a:r>
              <a:rPr dirty="0" sz="3200">
                <a:latin typeface="Corbel"/>
                <a:cs typeface="Corbel"/>
              </a:rPr>
              <a:t>refers to </a:t>
            </a:r>
            <a:r>
              <a:rPr dirty="0" sz="3200" spc="-5">
                <a:latin typeface="Corbel"/>
                <a:cs typeface="Corbel"/>
              </a:rPr>
              <a:t>the </a:t>
            </a:r>
            <a:r>
              <a:rPr dirty="0" sz="3200">
                <a:latin typeface="Corbel"/>
                <a:cs typeface="Corbel"/>
              </a:rPr>
              <a:t>inhalation and  </a:t>
            </a:r>
            <a:r>
              <a:rPr dirty="0" sz="3200" spc="-5">
                <a:latin typeface="Corbel"/>
                <a:cs typeface="Corbel"/>
              </a:rPr>
              <a:t>exhalation of </a:t>
            </a:r>
            <a:r>
              <a:rPr dirty="0" sz="3200">
                <a:latin typeface="Corbel"/>
                <a:cs typeface="Corbel"/>
              </a:rPr>
              <a:t>fumes from burning </a:t>
            </a:r>
            <a:r>
              <a:rPr dirty="0" sz="3200" spc="-10">
                <a:latin typeface="Corbel"/>
                <a:cs typeface="Corbel"/>
              </a:rPr>
              <a:t>tobacco </a:t>
            </a:r>
            <a:r>
              <a:rPr dirty="0" sz="3200">
                <a:latin typeface="Corbel"/>
                <a:cs typeface="Corbel"/>
              </a:rPr>
              <a:t>in  </a:t>
            </a:r>
            <a:r>
              <a:rPr dirty="0" sz="3200" spc="-5">
                <a:latin typeface="Corbel"/>
                <a:cs typeface="Corbel"/>
              </a:rPr>
              <a:t>cigars, cigarettes </a:t>
            </a:r>
            <a:r>
              <a:rPr dirty="0" sz="3200">
                <a:latin typeface="Corbel"/>
                <a:cs typeface="Corbel"/>
              </a:rPr>
              <a:t>and</a:t>
            </a:r>
            <a:r>
              <a:rPr dirty="0" sz="3200" spc="-65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pipes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76779" y="1157477"/>
            <a:ext cx="1561414" cy="18046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3212" y="594359"/>
            <a:ext cx="4250436" cy="556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36016" y="1599819"/>
            <a:ext cx="5534660" cy="3380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51484" marR="300990" indent="-320040">
              <a:lnSpc>
                <a:spcPct val="10000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452120" algn="l"/>
              </a:tabLst>
            </a:pPr>
            <a:r>
              <a:rPr dirty="0" sz="2000" b="1">
                <a:latin typeface="Corbel"/>
                <a:cs typeface="Corbel"/>
              </a:rPr>
              <a:t>Cigarettes</a:t>
            </a:r>
            <a:r>
              <a:rPr dirty="0" sz="2000">
                <a:latin typeface="Corbel"/>
                <a:cs typeface="Corbel"/>
              </a:rPr>
              <a:t>: </a:t>
            </a:r>
            <a:r>
              <a:rPr dirty="0" sz="2000" spc="-5">
                <a:latin typeface="Corbel"/>
                <a:cs typeface="Corbel"/>
              </a:rPr>
              <a:t>Cigarettes </a:t>
            </a:r>
            <a:r>
              <a:rPr dirty="0" sz="2000">
                <a:latin typeface="Corbel"/>
                <a:cs typeface="Corbel"/>
              </a:rPr>
              <a:t>are </a:t>
            </a:r>
            <a:r>
              <a:rPr dirty="0" sz="2000" spc="-5">
                <a:latin typeface="Corbel"/>
                <a:cs typeface="Corbel"/>
              </a:rPr>
              <a:t>uniform </a:t>
            </a:r>
            <a:r>
              <a:rPr dirty="0" sz="2000">
                <a:latin typeface="Corbel"/>
                <a:cs typeface="Corbel"/>
              </a:rPr>
              <a:t>in size and  </a:t>
            </a:r>
            <a:r>
              <a:rPr dirty="0" sz="2000" spc="-5">
                <a:latin typeface="Corbel"/>
                <a:cs typeface="Corbel"/>
              </a:rPr>
              <a:t>contain </a:t>
            </a:r>
            <a:r>
              <a:rPr dirty="0" sz="2000">
                <a:latin typeface="Corbel"/>
                <a:cs typeface="Corbel"/>
              </a:rPr>
              <a:t>less </a:t>
            </a:r>
            <a:r>
              <a:rPr dirty="0" sz="2000" spc="-5">
                <a:latin typeface="Corbel"/>
                <a:cs typeface="Corbel"/>
              </a:rPr>
              <a:t>than </a:t>
            </a:r>
            <a:r>
              <a:rPr dirty="0" sz="2000">
                <a:latin typeface="Corbel"/>
                <a:cs typeface="Corbel"/>
              </a:rPr>
              <a:t>1g </a:t>
            </a:r>
            <a:r>
              <a:rPr dirty="0" sz="2000" spc="-5">
                <a:latin typeface="Corbel"/>
                <a:cs typeface="Corbel"/>
              </a:rPr>
              <a:t>of </a:t>
            </a:r>
            <a:r>
              <a:rPr dirty="0" sz="2000" spc="-10">
                <a:latin typeface="Corbel"/>
                <a:cs typeface="Corbel"/>
              </a:rPr>
              <a:t>tobacco </a:t>
            </a:r>
            <a:r>
              <a:rPr dirty="0" sz="2000">
                <a:latin typeface="Corbel"/>
                <a:cs typeface="Corbel"/>
              </a:rPr>
              <a:t>each. </a:t>
            </a:r>
            <a:r>
              <a:rPr dirty="0" sz="2000" spc="-5">
                <a:latin typeface="Corbel"/>
                <a:cs typeface="Corbel"/>
              </a:rPr>
              <a:t>They</a:t>
            </a:r>
            <a:r>
              <a:rPr dirty="0" sz="2000" spc="-210">
                <a:latin typeface="Corbel"/>
                <a:cs typeface="Corbel"/>
              </a:rPr>
              <a:t> </a:t>
            </a:r>
            <a:r>
              <a:rPr dirty="0" sz="2000">
                <a:latin typeface="Corbel"/>
                <a:cs typeface="Corbel"/>
              </a:rPr>
              <a:t>are  </a:t>
            </a:r>
            <a:r>
              <a:rPr dirty="0" sz="2000" spc="-5">
                <a:latin typeface="Corbel"/>
                <a:cs typeface="Corbel"/>
              </a:rPr>
              <a:t>made </a:t>
            </a:r>
            <a:r>
              <a:rPr dirty="0" sz="2000">
                <a:latin typeface="Corbel"/>
                <a:cs typeface="Corbel"/>
              </a:rPr>
              <a:t>from different blends </a:t>
            </a:r>
            <a:r>
              <a:rPr dirty="0" sz="2000" spc="-5">
                <a:latin typeface="Corbel"/>
                <a:cs typeface="Corbel"/>
              </a:rPr>
              <a:t>of </a:t>
            </a:r>
            <a:r>
              <a:rPr dirty="0" sz="2000" spc="-10">
                <a:latin typeface="Corbel"/>
                <a:cs typeface="Corbel"/>
              </a:rPr>
              <a:t>tobaccos, </a:t>
            </a:r>
            <a:r>
              <a:rPr dirty="0" sz="2000">
                <a:latin typeface="Corbel"/>
                <a:cs typeface="Corbel"/>
              </a:rPr>
              <a:t>and  </a:t>
            </a:r>
            <a:r>
              <a:rPr dirty="0" sz="2000">
                <a:latin typeface="Corbel"/>
                <a:cs typeface="Corbel"/>
              </a:rPr>
              <a:t>wrapped with</a:t>
            </a:r>
            <a:r>
              <a:rPr dirty="0" sz="2000" spc="-80">
                <a:latin typeface="Corbel"/>
                <a:cs typeface="Corbel"/>
              </a:rPr>
              <a:t> </a:t>
            </a:r>
            <a:r>
              <a:rPr dirty="0" sz="2000" spc="-20">
                <a:latin typeface="Corbel"/>
                <a:cs typeface="Corbel"/>
              </a:rPr>
              <a:t>paper.</a:t>
            </a:r>
            <a:endParaRPr sz="2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Clr>
                <a:srgbClr val="EFAC00"/>
              </a:buClr>
              <a:buFont typeface="Wingdings"/>
              <a:buChar char=""/>
            </a:pPr>
            <a:endParaRPr sz="2050">
              <a:latin typeface="Times New Roman"/>
              <a:cs typeface="Times New Roman"/>
            </a:endParaRPr>
          </a:p>
          <a:p>
            <a:pPr marL="451484" indent="-320040">
              <a:lnSpc>
                <a:spcPct val="10000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452120" algn="l"/>
              </a:tabLst>
            </a:pPr>
            <a:r>
              <a:rPr dirty="0" sz="2000" b="1">
                <a:latin typeface="Corbel"/>
                <a:cs typeface="Corbel"/>
              </a:rPr>
              <a:t>Cigars</a:t>
            </a:r>
            <a:endParaRPr sz="2000">
              <a:latin typeface="Corbel"/>
              <a:cs typeface="Corbel"/>
            </a:endParaRPr>
          </a:p>
          <a:p>
            <a:pPr marL="12700" marR="59055">
              <a:lnSpc>
                <a:spcPct val="100000"/>
              </a:lnSpc>
            </a:pPr>
            <a:r>
              <a:rPr dirty="0" sz="2000">
                <a:latin typeface="Corbel"/>
                <a:cs typeface="Corbel"/>
              </a:rPr>
              <a:t>Most cigars are </a:t>
            </a:r>
            <a:r>
              <a:rPr dirty="0" sz="2000" spc="-5">
                <a:latin typeface="Corbel"/>
                <a:cs typeface="Corbel"/>
              </a:rPr>
              <a:t>composed </a:t>
            </a:r>
            <a:r>
              <a:rPr dirty="0" sz="2000">
                <a:latin typeface="Corbel"/>
                <a:cs typeface="Corbel"/>
              </a:rPr>
              <a:t>primarily </a:t>
            </a:r>
            <a:r>
              <a:rPr dirty="0" sz="2000" spc="-5">
                <a:latin typeface="Corbel"/>
                <a:cs typeface="Corbel"/>
              </a:rPr>
              <a:t>of </a:t>
            </a:r>
            <a:r>
              <a:rPr dirty="0" sz="2000">
                <a:latin typeface="Corbel"/>
                <a:cs typeface="Corbel"/>
              </a:rPr>
              <a:t>a single </a:t>
            </a:r>
            <a:r>
              <a:rPr dirty="0" sz="2000" spc="-5">
                <a:latin typeface="Corbel"/>
                <a:cs typeface="Corbel"/>
              </a:rPr>
              <a:t>type  </a:t>
            </a:r>
            <a:r>
              <a:rPr dirty="0" sz="2000" spc="-5">
                <a:latin typeface="Corbel"/>
                <a:cs typeface="Corbel"/>
              </a:rPr>
              <a:t>of </a:t>
            </a:r>
            <a:r>
              <a:rPr dirty="0" sz="2000" spc="-10">
                <a:latin typeface="Corbel"/>
                <a:cs typeface="Corbel"/>
              </a:rPr>
              <a:t>tobacco </a:t>
            </a:r>
            <a:r>
              <a:rPr dirty="0" sz="2000">
                <a:latin typeface="Corbel"/>
                <a:cs typeface="Corbel"/>
              </a:rPr>
              <a:t>(air-cured and </a:t>
            </a:r>
            <a:r>
              <a:rPr dirty="0" sz="2000" spc="-5">
                <a:latin typeface="Corbel"/>
                <a:cs typeface="Corbel"/>
              </a:rPr>
              <a:t>fermented), </a:t>
            </a:r>
            <a:r>
              <a:rPr dirty="0" sz="2000">
                <a:latin typeface="Corbel"/>
                <a:cs typeface="Corbel"/>
              </a:rPr>
              <a:t>and </a:t>
            </a:r>
            <a:r>
              <a:rPr dirty="0" sz="2000" spc="-5">
                <a:latin typeface="Corbel"/>
                <a:cs typeface="Corbel"/>
              </a:rPr>
              <a:t>they </a:t>
            </a:r>
            <a:r>
              <a:rPr dirty="0" sz="2000">
                <a:latin typeface="Corbel"/>
                <a:cs typeface="Corbel"/>
              </a:rPr>
              <a:t>have  </a:t>
            </a:r>
            <a:r>
              <a:rPr dirty="0" sz="2000">
                <a:latin typeface="Corbel"/>
                <a:cs typeface="Corbel"/>
              </a:rPr>
              <a:t>a </a:t>
            </a:r>
            <a:r>
              <a:rPr dirty="0" sz="2000" spc="-10">
                <a:latin typeface="Corbel"/>
                <a:cs typeface="Corbel"/>
              </a:rPr>
              <a:t>tobacco</a:t>
            </a:r>
            <a:r>
              <a:rPr dirty="0" sz="2000" spc="-60">
                <a:latin typeface="Corbel"/>
                <a:cs typeface="Corbel"/>
              </a:rPr>
              <a:t> </a:t>
            </a:r>
            <a:r>
              <a:rPr dirty="0" sz="2000" spc="-15">
                <a:latin typeface="Corbel"/>
                <a:cs typeface="Corbel"/>
              </a:rPr>
              <a:t>wrapper.</a:t>
            </a:r>
            <a:endParaRPr sz="20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-5">
                <a:latin typeface="Corbel"/>
                <a:cs typeface="Corbel"/>
              </a:rPr>
              <a:t>They can </a:t>
            </a:r>
            <a:r>
              <a:rPr dirty="0" sz="2000">
                <a:latin typeface="Corbel"/>
                <a:cs typeface="Corbel"/>
              </a:rPr>
              <a:t>vary in size and shape and </a:t>
            </a:r>
            <a:r>
              <a:rPr dirty="0" sz="2000" spc="-5">
                <a:latin typeface="Corbel"/>
                <a:cs typeface="Corbel"/>
              </a:rPr>
              <a:t>contain</a:t>
            </a:r>
            <a:r>
              <a:rPr dirty="0" sz="2000" spc="-130">
                <a:latin typeface="Corbel"/>
                <a:cs typeface="Corbel"/>
              </a:rPr>
              <a:t> </a:t>
            </a:r>
            <a:r>
              <a:rPr dirty="0" sz="2000">
                <a:latin typeface="Corbel"/>
                <a:cs typeface="Corbel"/>
              </a:rPr>
              <a:t>between  </a:t>
            </a:r>
            <a:r>
              <a:rPr dirty="0" sz="2000">
                <a:latin typeface="Corbel"/>
                <a:cs typeface="Corbel"/>
              </a:rPr>
              <a:t>1 gram and </a:t>
            </a:r>
            <a:r>
              <a:rPr dirty="0" sz="2000" spc="-20">
                <a:latin typeface="Corbel"/>
                <a:cs typeface="Corbel"/>
              </a:rPr>
              <a:t>20 </a:t>
            </a:r>
            <a:r>
              <a:rPr dirty="0" sz="2000">
                <a:latin typeface="Corbel"/>
                <a:cs typeface="Corbel"/>
              </a:rPr>
              <a:t>grams </a:t>
            </a:r>
            <a:r>
              <a:rPr dirty="0" sz="2000" spc="-5">
                <a:latin typeface="Corbel"/>
                <a:cs typeface="Corbel"/>
              </a:rPr>
              <a:t>of</a:t>
            </a:r>
            <a:r>
              <a:rPr dirty="0" sz="2000" spc="-70">
                <a:latin typeface="Corbel"/>
                <a:cs typeface="Corbel"/>
              </a:rPr>
              <a:t> </a:t>
            </a:r>
            <a:r>
              <a:rPr dirty="0" sz="2000" spc="-10">
                <a:latin typeface="Corbel"/>
                <a:cs typeface="Corbel"/>
              </a:rPr>
              <a:t>tobacco.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926835" y="4573523"/>
            <a:ext cx="1405128" cy="10088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942076" y="3605784"/>
            <a:ext cx="1374775" cy="978535"/>
          </a:xfrm>
          <a:custGeom>
            <a:avLst/>
            <a:gdLst/>
            <a:ahLst/>
            <a:cxnLst/>
            <a:rect l="l" t="t" r="r" b="b"/>
            <a:pathLst>
              <a:path w="1374775" h="978535">
                <a:moveTo>
                  <a:pt x="1290574" y="0"/>
                </a:moveTo>
                <a:lnTo>
                  <a:pt x="84074" y="0"/>
                </a:lnTo>
                <a:lnTo>
                  <a:pt x="51327" y="6600"/>
                </a:lnTo>
                <a:lnTo>
                  <a:pt x="24606" y="24606"/>
                </a:lnTo>
                <a:lnTo>
                  <a:pt x="6600" y="51327"/>
                </a:lnTo>
                <a:lnTo>
                  <a:pt x="0" y="84073"/>
                </a:lnTo>
                <a:lnTo>
                  <a:pt x="0" y="894333"/>
                </a:lnTo>
                <a:lnTo>
                  <a:pt x="6600" y="927080"/>
                </a:lnTo>
                <a:lnTo>
                  <a:pt x="24606" y="953801"/>
                </a:lnTo>
                <a:lnTo>
                  <a:pt x="51327" y="971807"/>
                </a:lnTo>
                <a:lnTo>
                  <a:pt x="84074" y="978407"/>
                </a:lnTo>
                <a:lnTo>
                  <a:pt x="1290574" y="978407"/>
                </a:lnTo>
                <a:lnTo>
                  <a:pt x="1323320" y="971807"/>
                </a:lnTo>
                <a:lnTo>
                  <a:pt x="1350041" y="953801"/>
                </a:lnTo>
                <a:lnTo>
                  <a:pt x="1368047" y="927080"/>
                </a:lnTo>
                <a:lnTo>
                  <a:pt x="1374648" y="894333"/>
                </a:lnTo>
                <a:lnTo>
                  <a:pt x="1374648" y="84073"/>
                </a:lnTo>
                <a:lnTo>
                  <a:pt x="1368047" y="51327"/>
                </a:lnTo>
                <a:lnTo>
                  <a:pt x="1350041" y="24606"/>
                </a:lnTo>
                <a:lnTo>
                  <a:pt x="1323320" y="6600"/>
                </a:lnTo>
                <a:lnTo>
                  <a:pt x="129057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942076" y="3605784"/>
            <a:ext cx="1374648" cy="9784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705600" y="2596895"/>
            <a:ext cx="1524000" cy="11521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720840" y="1485900"/>
            <a:ext cx="1493520" cy="1122045"/>
          </a:xfrm>
          <a:custGeom>
            <a:avLst/>
            <a:gdLst/>
            <a:ahLst/>
            <a:cxnLst/>
            <a:rect l="l" t="t" r="r" b="b"/>
            <a:pathLst>
              <a:path w="1493520" h="1122045">
                <a:moveTo>
                  <a:pt x="1397127" y="0"/>
                </a:moveTo>
                <a:lnTo>
                  <a:pt x="96392" y="0"/>
                </a:lnTo>
                <a:lnTo>
                  <a:pt x="58882" y="7578"/>
                </a:lnTo>
                <a:lnTo>
                  <a:pt x="28241" y="28241"/>
                </a:lnTo>
                <a:lnTo>
                  <a:pt x="7578" y="58882"/>
                </a:lnTo>
                <a:lnTo>
                  <a:pt x="0" y="96392"/>
                </a:lnTo>
                <a:lnTo>
                  <a:pt x="0" y="1025271"/>
                </a:lnTo>
                <a:lnTo>
                  <a:pt x="7578" y="1062781"/>
                </a:lnTo>
                <a:lnTo>
                  <a:pt x="28241" y="1093422"/>
                </a:lnTo>
                <a:lnTo>
                  <a:pt x="58882" y="1114085"/>
                </a:lnTo>
                <a:lnTo>
                  <a:pt x="96392" y="1121664"/>
                </a:lnTo>
                <a:lnTo>
                  <a:pt x="1397127" y="1121664"/>
                </a:lnTo>
                <a:lnTo>
                  <a:pt x="1434637" y="1114085"/>
                </a:lnTo>
                <a:lnTo>
                  <a:pt x="1465278" y="1093422"/>
                </a:lnTo>
                <a:lnTo>
                  <a:pt x="1485941" y="1062781"/>
                </a:lnTo>
                <a:lnTo>
                  <a:pt x="1493519" y="1025271"/>
                </a:lnTo>
                <a:lnTo>
                  <a:pt x="1493519" y="96392"/>
                </a:lnTo>
                <a:lnTo>
                  <a:pt x="1485941" y="58882"/>
                </a:lnTo>
                <a:lnTo>
                  <a:pt x="1465278" y="28241"/>
                </a:lnTo>
                <a:lnTo>
                  <a:pt x="1434637" y="7578"/>
                </a:lnTo>
                <a:lnTo>
                  <a:pt x="139712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720840" y="1485900"/>
            <a:ext cx="1493519" cy="11216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6016" y="1677034"/>
            <a:ext cx="5775325" cy="3867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51484" indent="-320040">
              <a:lnSpc>
                <a:spcPct val="100000"/>
              </a:lnSpc>
              <a:buClr>
                <a:srgbClr val="EFAC00"/>
              </a:buClr>
              <a:buSzPct val="77777"/>
              <a:buFont typeface="Wingdings"/>
              <a:buChar char=""/>
              <a:tabLst>
                <a:tab pos="452120" algn="l"/>
              </a:tabLst>
            </a:pPr>
            <a:r>
              <a:rPr dirty="0" sz="1800" spc="-5" b="1">
                <a:latin typeface="Corbel"/>
                <a:cs typeface="Corbel"/>
              </a:rPr>
              <a:t>E- cigarette</a:t>
            </a:r>
            <a:r>
              <a:rPr dirty="0" sz="1800" spc="-45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:</a:t>
            </a:r>
            <a:endParaRPr sz="18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5">
                <a:latin typeface="Corbel"/>
                <a:cs typeface="Corbel"/>
              </a:rPr>
              <a:t>electronic nicotine </a:t>
            </a:r>
            <a:r>
              <a:rPr dirty="0" sz="1800">
                <a:latin typeface="Corbel"/>
                <a:cs typeface="Corbel"/>
              </a:rPr>
              <a:t>delivery systems </a:t>
            </a:r>
            <a:r>
              <a:rPr dirty="0" sz="1800" spc="-5">
                <a:latin typeface="Corbel"/>
                <a:cs typeface="Corbel"/>
              </a:rPr>
              <a:t>(ENDS). </a:t>
            </a:r>
            <a:r>
              <a:rPr dirty="0" sz="1800" spc="-10">
                <a:latin typeface="Corbel"/>
                <a:cs typeface="Corbel"/>
              </a:rPr>
              <a:t>According </a:t>
            </a:r>
            <a:r>
              <a:rPr dirty="0" sz="1800" spc="-5">
                <a:latin typeface="Corbel"/>
                <a:cs typeface="Corbel"/>
              </a:rPr>
              <a:t>to</a:t>
            </a:r>
            <a:r>
              <a:rPr dirty="0" sz="1800" spc="-15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the  </a:t>
            </a:r>
            <a:r>
              <a:rPr dirty="0" sz="1800" spc="-5">
                <a:latin typeface="Corbel"/>
                <a:cs typeface="Corbel"/>
              </a:rPr>
              <a:t>FDA, </a:t>
            </a:r>
            <a:r>
              <a:rPr dirty="0" sz="1800">
                <a:latin typeface="Corbel"/>
                <a:cs typeface="Corbel"/>
              </a:rPr>
              <a:t>e-cigarettes </a:t>
            </a:r>
            <a:r>
              <a:rPr dirty="0" sz="1800" spc="-5">
                <a:latin typeface="Corbel"/>
                <a:cs typeface="Corbel"/>
              </a:rPr>
              <a:t>are devices that allow </a:t>
            </a:r>
            <a:r>
              <a:rPr dirty="0" sz="1800">
                <a:latin typeface="Corbel"/>
                <a:cs typeface="Corbel"/>
              </a:rPr>
              <a:t>users </a:t>
            </a:r>
            <a:r>
              <a:rPr dirty="0" sz="1800" spc="-5">
                <a:latin typeface="Corbel"/>
                <a:cs typeface="Corbel"/>
              </a:rPr>
              <a:t>to </a:t>
            </a:r>
            <a:r>
              <a:rPr dirty="0" sz="1800">
                <a:latin typeface="Corbel"/>
                <a:cs typeface="Corbel"/>
              </a:rPr>
              <a:t>inhale </a:t>
            </a:r>
            <a:r>
              <a:rPr dirty="0" sz="1800" spc="-5">
                <a:latin typeface="Corbel"/>
                <a:cs typeface="Corbel"/>
              </a:rPr>
              <a:t>an  </a:t>
            </a:r>
            <a:r>
              <a:rPr dirty="0" sz="1800" spc="-5">
                <a:latin typeface="Corbel"/>
                <a:cs typeface="Corbel"/>
              </a:rPr>
              <a:t>aerosol (vapor) containing nicotine or other</a:t>
            </a:r>
            <a:r>
              <a:rPr dirty="0" sz="1800" spc="10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substances.</a:t>
            </a:r>
            <a:endParaRPr sz="18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"/>
              </a:spcBef>
            </a:pPr>
            <a:endParaRPr sz="1950">
              <a:latin typeface="Times New Roman"/>
              <a:cs typeface="Times New Roman"/>
            </a:endParaRPr>
          </a:p>
          <a:p>
            <a:pPr marL="451484" indent="-320040">
              <a:lnSpc>
                <a:spcPct val="100000"/>
              </a:lnSpc>
              <a:buClr>
                <a:srgbClr val="EFAC00"/>
              </a:buClr>
              <a:buSzPct val="80555"/>
              <a:buFont typeface="Wingdings"/>
              <a:buChar char=""/>
              <a:tabLst>
                <a:tab pos="452120" algn="l"/>
              </a:tabLst>
            </a:pPr>
            <a:r>
              <a:rPr dirty="0" sz="1800" spc="-5" b="1">
                <a:latin typeface="Corbel"/>
                <a:cs typeface="Corbel"/>
              </a:rPr>
              <a:t>Hookah (Shisha)</a:t>
            </a:r>
            <a:r>
              <a:rPr dirty="0" sz="1800" spc="-65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:</a:t>
            </a:r>
            <a:endParaRPr sz="1800">
              <a:latin typeface="Corbel"/>
              <a:cs typeface="Corbel"/>
            </a:endParaRPr>
          </a:p>
          <a:p>
            <a:pPr marL="12700" marR="374015">
              <a:lnSpc>
                <a:spcPct val="100000"/>
              </a:lnSpc>
            </a:pPr>
            <a:r>
              <a:rPr dirty="0" sz="1800">
                <a:latin typeface="Corbel"/>
                <a:cs typeface="Corbel"/>
              </a:rPr>
              <a:t>A water pipe with a </a:t>
            </a:r>
            <a:r>
              <a:rPr dirty="0" sz="1800" spc="-10">
                <a:latin typeface="Corbel"/>
                <a:cs typeface="Corbel"/>
              </a:rPr>
              <a:t>smoke </a:t>
            </a:r>
            <a:r>
              <a:rPr dirty="0" sz="1800" spc="-15">
                <a:latin typeface="Corbel"/>
                <a:cs typeface="Corbel"/>
              </a:rPr>
              <a:t>chamber, </a:t>
            </a:r>
            <a:r>
              <a:rPr dirty="0" sz="1800">
                <a:latin typeface="Corbel"/>
                <a:cs typeface="Corbel"/>
              </a:rPr>
              <a:t>a bowl, a pipe </a:t>
            </a:r>
            <a:r>
              <a:rPr dirty="0" sz="1800" spc="-5">
                <a:latin typeface="Corbel"/>
                <a:cs typeface="Corbel"/>
              </a:rPr>
              <a:t>and </a:t>
            </a:r>
            <a:r>
              <a:rPr dirty="0" sz="1800">
                <a:latin typeface="Corbel"/>
                <a:cs typeface="Corbel"/>
              </a:rPr>
              <a:t>a  </a:t>
            </a:r>
            <a:r>
              <a:rPr dirty="0" sz="1800" spc="-5">
                <a:latin typeface="Corbel"/>
                <a:cs typeface="Corbel"/>
              </a:rPr>
              <a:t>hose. </a:t>
            </a:r>
            <a:r>
              <a:rPr dirty="0" sz="1800">
                <a:latin typeface="Corbel"/>
                <a:cs typeface="Corbel"/>
              </a:rPr>
              <a:t>Specially </a:t>
            </a:r>
            <a:r>
              <a:rPr dirty="0" sz="1800" spc="-5">
                <a:latin typeface="Corbel"/>
                <a:cs typeface="Corbel"/>
              </a:rPr>
              <a:t>made </a:t>
            </a:r>
            <a:r>
              <a:rPr dirty="0" sz="1800" spc="-10">
                <a:latin typeface="Corbel"/>
                <a:cs typeface="Corbel"/>
              </a:rPr>
              <a:t>tobacco </a:t>
            </a:r>
            <a:r>
              <a:rPr dirty="0" sz="1800">
                <a:latin typeface="Corbel"/>
                <a:cs typeface="Corbel"/>
              </a:rPr>
              <a:t>is </a:t>
            </a:r>
            <a:r>
              <a:rPr dirty="0" sz="1800" spc="-5">
                <a:latin typeface="Corbel"/>
                <a:cs typeface="Corbel"/>
              </a:rPr>
              <a:t>heated, and the </a:t>
            </a:r>
            <a:r>
              <a:rPr dirty="0" sz="1800" spc="-10">
                <a:latin typeface="Corbel"/>
                <a:cs typeface="Corbel"/>
              </a:rPr>
              <a:t>smoke  </a:t>
            </a:r>
            <a:r>
              <a:rPr dirty="0" sz="1800">
                <a:latin typeface="Corbel"/>
                <a:cs typeface="Corbel"/>
              </a:rPr>
              <a:t>passes </a:t>
            </a:r>
            <a:r>
              <a:rPr dirty="0" sz="1800" spc="-5">
                <a:latin typeface="Corbel"/>
                <a:cs typeface="Corbel"/>
              </a:rPr>
              <a:t>through </a:t>
            </a:r>
            <a:r>
              <a:rPr dirty="0" sz="1800">
                <a:latin typeface="Corbel"/>
                <a:cs typeface="Corbel"/>
              </a:rPr>
              <a:t>water </a:t>
            </a:r>
            <a:r>
              <a:rPr dirty="0" sz="1800" spc="-5">
                <a:latin typeface="Corbel"/>
                <a:cs typeface="Corbel"/>
              </a:rPr>
              <a:t>and </a:t>
            </a:r>
            <a:r>
              <a:rPr dirty="0" sz="1800">
                <a:latin typeface="Corbel"/>
                <a:cs typeface="Corbel"/>
              </a:rPr>
              <a:t>is </a:t>
            </a:r>
            <a:r>
              <a:rPr dirty="0" sz="1800" spc="-5">
                <a:latin typeface="Corbel"/>
                <a:cs typeface="Corbel"/>
              </a:rPr>
              <a:t>then drawn through </a:t>
            </a:r>
            <a:r>
              <a:rPr dirty="0" sz="1800">
                <a:latin typeface="Corbel"/>
                <a:cs typeface="Corbel"/>
              </a:rPr>
              <a:t>a </a:t>
            </a:r>
            <a:r>
              <a:rPr dirty="0" sz="1800" spc="-5">
                <a:latin typeface="Corbel"/>
                <a:cs typeface="Corbel"/>
              </a:rPr>
              <a:t>rubber  </a:t>
            </a:r>
            <a:r>
              <a:rPr dirty="0" sz="1800" spc="-5">
                <a:latin typeface="Corbel"/>
                <a:cs typeface="Corbel"/>
              </a:rPr>
              <a:t>hose to </a:t>
            </a:r>
            <a:r>
              <a:rPr dirty="0" sz="1800">
                <a:latin typeface="Corbel"/>
                <a:cs typeface="Corbel"/>
              </a:rPr>
              <a:t>a</a:t>
            </a:r>
            <a:r>
              <a:rPr dirty="0" sz="1800" spc="-4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mouthpiece.</a:t>
            </a:r>
            <a:endParaRPr sz="1800">
              <a:latin typeface="Corbel"/>
              <a:cs typeface="Corbel"/>
            </a:endParaRPr>
          </a:p>
          <a:p>
            <a:pPr marL="12700" marR="66040">
              <a:lnSpc>
                <a:spcPct val="100000"/>
              </a:lnSpc>
            </a:pPr>
            <a:r>
              <a:rPr dirty="0" sz="1800" spc="-5">
                <a:latin typeface="Corbel"/>
                <a:cs typeface="Corbel"/>
              </a:rPr>
              <a:t>The average shisha-smoking </a:t>
            </a:r>
            <a:r>
              <a:rPr dirty="0" sz="1800">
                <a:latin typeface="Corbel"/>
                <a:cs typeface="Corbel"/>
              </a:rPr>
              <a:t>session lasts an </a:t>
            </a:r>
            <a:r>
              <a:rPr dirty="0" sz="1800" spc="-5">
                <a:latin typeface="Corbel"/>
                <a:cs typeface="Corbel"/>
              </a:rPr>
              <a:t>hour and  </a:t>
            </a:r>
            <a:r>
              <a:rPr dirty="0" sz="1800" spc="-5">
                <a:latin typeface="Corbel"/>
                <a:cs typeface="Corbel"/>
              </a:rPr>
              <a:t>research has shown that </a:t>
            </a:r>
            <a:r>
              <a:rPr dirty="0" sz="1800">
                <a:latin typeface="Corbel"/>
                <a:cs typeface="Corbel"/>
              </a:rPr>
              <a:t>in </a:t>
            </a:r>
            <a:r>
              <a:rPr dirty="0" sz="1800" spc="-5">
                <a:latin typeface="Corbel"/>
                <a:cs typeface="Corbel"/>
              </a:rPr>
              <a:t>this time </a:t>
            </a:r>
            <a:r>
              <a:rPr dirty="0" sz="1800">
                <a:latin typeface="Corbel"/>
                <a:cs typeface="Corbel"/>
              </a:rPr>
              <a:t>you can inhale </a:t>
            </a:r>
            <a:r>
              <a:rPr dirty="0" sz="1800" spc="-5">
                <a:latin typeface="Corbel"/>
                <a:cs typeface="Corbel"/>
              </a:rPr>
              <a:t>the same  </a:t>
            </a:r>
            <a:r>
              <a:rPr dirty="0" sz="1800" spc="-5">
                <a:latin typeface="Corbel"/>
                <a:cs typeface="Corbel"/>
              </a:rPr>
              <a:t>amount of </a:t>
            </a:r>
            <a:r>
              <a:rPr dirty="0" sz="1800" spc="-10">
                <a:latin typeface="Corbel"/>
                <a:cs typeface="Corbel"/>
              </a:rPr>
              <a:t>smoke </a:t>
            </a:r>
            <a:r>
              <a:rPr dirty="0" sz="1800">
                <a:latin typeface="Corbel"/>
                <a:cs typeface="Corbel"/>
              </a:rPr>
              <a:t>as from </a:t>
            </a:r>
            <a:r>
              <a:rPr dirty="0" sz="1800" spc="-5">
                <a:latin typeface="Corbel"/>
                <a:cs typeface="Corbel"/>
              </a:rPr>
              <a:t>more </a:t>
            </a:r>
            <a:r>
              <a:rPr dirty="0" sz="1800" spc="-10">
                <a:latin typeface="Corbel"/>
                <a:cs typeface="Corbel"/>
              </a:rPr>
              <a:t>than </a:t>
            </a:r>
            <a:r>
              <a:rPr dirty="0" sz="1800" spc="-5">
                <a:latin typeface="Corbel"/>
                <a:cs typeface="Corbel"/>
              </a:rPr>
              <a:t>100</a:t>
            </a:r>
            <a:r>
              <a:rPr dirty="0" sz="1800" spc="10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cigarettes.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585204" y="2036064"/>
            <a:ext cx="1545336" cy="882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600443" y="1194816"/>
            <a:ext cx="1515110" cy="852169"/>
          </a:xfrm>
          <a:custGeom>
            <a:avLst/>
            <a:gdLst/>
            <a:ahLst/>
            <a:cxnLst/>
            <a:rect l="l" t="t" r="r" b="b"/>
            <a:pathLst>
              <a:path w="1515109" h="852169">
                <a:moveTo>
                  <a:pt x="1441703" y="0"/>
                </a:moveTo>
                <a:lnTo>
                  <a:pt x="73151" y="0"/>
                </a:lnTo>
                <a:lnTo>
                  <a:pt x="44684" y="5750"/>
                </a:lnTo>
                <a:lnTo>
                  <a:pt x="21431" y="21431"/>
                </a:lnTo>
                <a:lnTo>
                  <a:pt x="5750" y="44684"/>
                </a:lnTo>
                <a:lnTo>
                  <a:pt x="0" y="73151"/>
                </a:lnTo>
                <a:lnTo>
                  <a:pt x="0" y="778763"/>
                </a:lnTo>
                <a:lnTo>
                  <a:pt x="5750" y="807231"/>
                </a:lnTo>
                <a:lnTo>
                  <a:pt x="21431" y="830484"/>
                </a:lnTo>
                <a:lnTo>
                  <a:pt x="44684" y="846165"/>
                </a:lnTo>
                <a:lnTo>
                  <a:pt x="73151" y="851916"/>
                </a:lnTo>
                <a:lnTo>
                  <a:pt x="1441703" y="851916"/>
                </a:lnTo>
                <a:lnTo>
                  <a:pt x="1470171" y="846165"/>
                </a:lnTo>
                <a:lnTo>
                  <a:pt x="1493424" y="830484"/>
                </a:lnTo>
                <a:lnTo>
                  <a:pt x="1509105" y="807231"/>
                </a:lnTo>
                <a:lnTo>
                  <a:pt x="1514855" y="778763"/>
                </a:lnTo>
                <a:lnTo>
                  <a:pt x="1514855" y="73151"/>
                </a:lnTo>
                <a:lnTo>
                  <a:pt x="1509105" y="44684"/>
                </a:lnTo>
                <a:lnTo>
                  <a:pt x="1493424" y="21431"/>
                </a:lnTo>
                <a:lnTo>
                  <a:pt x="1470171" y="5750"/>
                </a:lnTo>
                <a:lnTo>
                  <a:pt x="144170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600443" y="1194816"/>
            <a:ext cx="1514855" cy="851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85204" y="4250435"/>
            <a:ext cx="1046988" cy="11490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600443" y="3142488"/>
            <a:ext cx="1016635" cy="1118870"/>
          </a:xfrm>
          <a:custGeom>
            <a:avLst/>
            <a:gdLst/>
            <a:ahLst/>
            <a:cxnLst/>
            <a:rect l="l" t="t" r="r" b="b"/>
            <a:pathLst>
              <a:path w="1016634" h="1118870">
                <a:moveTo>
                  <a:pt x="929131" y="0"/>
                </a:moveTo>
                <a:lnTo>
                  <a:pt x="87375" y="0"/>
                </a:lnTo>
                <a:lnTo>
                  <a:pt x="53363" y="6865"/>
                </a:lnTo>
                <a:lnTo>
                  <a:pt x="25590" y="25590"/>
                </a:lnTo>
                <a:lnTo>
                  <a:pt x="6865" y="53363"/>
                </a:lnTo>
                <a:lnTo>
                  <a:pt x="0" y="87375"/>
                </a:lnTo>
                <a:lnTo>
                  <a:pt x="0" y="1031239"/>
                </a:lnTo>
                <a:lnTo>
                  <a:pt x="6865" y="1065252"/>
                </a:lnTo>
                <a:lnTo>
                  <a:pt x="25590" y="1093025"/>
                </a:lnTo>
                <a:lnTo>
                  <a:pt x="53363" y="1111750"/>
                </a:lnTo>
                <a:lnTo>
                  <a:pt x="87375" y="1118616"/>
                </a:lnTo>
                <a:lnTo>
                  <a:pt x="929131" y="1118616"/>
                </a:lnTo>
                <a:lnTo>
                  <a:pt x="963144" y="1111750"/>
                </a:lnTo>
                <a:lnTo>
                  <a:pt x="990917" y="1093025"/>
                </a:lnTo>
                <a:lnTo>
                  <a:pt x="1009642" y="1065252"/>
                </a:lnTo>
                <a:lnTo>
                  <a:pt x="1016507" y="1031239"/>
                </a:lnTo>
                <a:lnTo>
                  <a:pt x="1016507" y="87375"/>
                </a:lnTo>
                <a:lnTo>
                  <a:pt x="1009642" y="53363"/>
                </a:lnTo>
                <a:lnTo>
                  <a:pt x="990917" y="25590"/>
                </a:lnTo>
                <a:lnTo>
                  <a:pt x="963144" y="6865"/>
                </a:lnTo>
                <a:lnTo>
                  <a:pt x="92913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600443" y="3142488"/>
            <a:ext cx="1016507" cy="11186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043" y="749808"/>
            <a:ext cx="2927604" cy="541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2036" y="1903602"/>
            <a:ext cx="4813300" cy="76771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ts val="302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pc="-10"/>
              <a:t>Not safer than </a:t>
            </a:r>
            <a:r>
              <a:rPr dirty="0" spc="-5"/>
              <a:t>regular </a:t>
            </a:r>
            <a:r>
              <a:rPr dirty="0" spc="-10"/>
              <a:t>tobacco  </a:t>
            </a:r>
            <a:r>
              <a:rPr dirty="0" spc="-15"/>
              <a:t>smoke.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2036" y="2671191"/>
            <a:ext cx="4826000" cy="2689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ts val="2815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z="2800" spc="-5">
                <a:latin typeface="Corbel"/>
                <a:cs typeface="Corbel"/>
              </a:rPr>
              <a:t>Causes the same</a:t>
            </a:r>
            <a:r>
              <a:rPr dirty="0" sz="280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diseases</a:t>
            </a:r>
            <a:endParaRPr sz="2800">
              <a:latin typeface="Corbel"/>
              <a:cs typeface="Corbel"/>
            </a:endParaRPr>
          </a:p>
          <a:p>
            <a:pPr marL="332740" marR="481330" indent="-320040">
              <a:lnSpc>
                <a:spcPts val="3020"/>
              </a:lnSpc>
              <a:spcBef>
                <a:spcPts val="215"/>
              </a:spcBef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z="2800" spc="-5">
                <a:latin typeface="Corbel"/>
                <a:cs typeface="Corbel"/>
              </a:rPr>
              <a:t>Raises </a:t>
            </a:r>
            <a:r>
              <a:rPr dirty="0" sz="2800" spc="-10">
                <a:latin typeface="Corbel"/>
                <a:cs typeface="Corbel"/>
              </a:rPr>
              <a:t>the </a:t>
            </a:r>
            <a:r>
              <a:rPr dirty="0" sz="2800" spc="-5">
                <a:latin typeface="Corbel"/>
                <a:cs typeface="Corbel"/>
              </a:rPr>
              <a:t>risk of lip </a:t>
            </a:r>
            <a:r>
              <a:rPr dirty="0" sz="2800" spc="-25">
                <a:latin typeface="Corbel"/>
                <a:cs typeface="Corbel"/>
              </a:rPr>
              <a:t>cancer,  </a:t>
            </a:r>
            <a:r>
              <a:rPr dirty="0" sz="2800" spc="-5">
                <a:latin typeface="Corbel"/>
                <a:cs typeface="Corbel"/>
              </a:rPr>
              <a:t>spreading infections </a:t>
            </a:r>
            <a:r>
              <a:rPr dirty="0" sz="2800" spc="-20">
                <a:latin typeface="Corbel"/>
                <a:cs typeface="Corbel"/>
              </a:rPr>
              <a:t>like  </a:t>
            </a:r>
            <a:r>
              <a:rPr dirty="0" sz="2800" spc="-5">
                <a:latin typeface="Corbel"/>
                <a:cs typeface="Corbel"/>
              </a:rPr>
              <a:t>tuberculosis.</a:t>
            </a:r>
            <a:endParaRPr sz="2800">
              <a:latin typeface="Corbel"/>
              <a:cs typeface="Corbel"/>
            </a:endParaRPr>
          </a:p>
          <a:p>
            <a:pPr marL="332740" marR="5080" indent="-320040">
              <a:lnSpc>
                <a:spcPts val="3020"/>
              </a:lnSpc>
              <a:spcBef>
                <a:spcPts val="5"/>
              </a:spcBef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z="2800" spc="-5">
                <a:latin typeface="Corbel"/>
                <a:cs typeface="Corbel"/>
              </a:rPr>
              <a:t>Users ingest about </a:t>
            </a:r>
            <a:r>
              <a:rPr dirty="0" sz="2800" spc="-10">
                <a:latin typeface="Corbel"/>
                <a:cs typeface="Corbel"/>
              </a:rPr>
              <a:t>100 times  </a:t>
            </a:r>
            <a:r>
              <a:rPr dirty="0" sz="2800" spc="-5">
                <a:latin typeface="Corbel"/>
                <a:cs typeface="Corbel"/>
              </a:rPr>
              <a:t>more lead from </a:t>
            </a:r>
            <a:r>
              <a:rPr dirty="0" sz="2800" spc="-10">
                <a:latin typeface="Corbel"/>
                <a:cs typeface="Corbel"/>
              </a:rPr>
              <a:t>hookah </a:t>
            </a:r>
            <a:r>
              <a:rPr dirty="0" sz="2800" spc="-20">
                <a:latin typeface="Corbel"/>
                <a:cs typeface="Corbel"/>
              </a:rPr>
              <a:t>smoke  </a:t>
            </a:r>
            <a:r>
              <a:rPr dirty="0" sz="2800" spc="-5">
                <a:latin typeface="Corbel"/>
                <a:cs typeface="Corbel"/>
              </a:rPr>
              <a:t>than from a</a:t>
            </a:r>
            <a:r>
              <a:rPr dirty="0" sz="2800" spc="-2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cigarette.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80759" y="2133600"/>
            <a:ext cx="2534412" cy="373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24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35880"/>
          </a:xfrm>
          <a:custGeom>
            <a:avLst/>
            <a:gdLst/>
            <a:ahLst/>
            <a:cxnLst/>
            <a:rect l="l" t="t" r="r" b="b"/>
            <a:pathLst>
              <a:path w="9144000" h="5135880">
                <a:moveTo>
                  <a:pt x="0" y="5135880"/>
                </a:moveTo>
                <a:lnTo>
                  <a:pt x="9144000" y="5135880"/>
                </a:lnTo>
                <a:lnTo>
                  <a:pt x="9144000" y="0"/>
                </a:lnTo>
                <a:lnTo>
                  <a:pt x="0" y="0"/>
                </a:lnTo>
                <a:lnTo>
                  <a:pt x="0" y="5135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105400"/>
            <a:ext cx="9144000" cy="112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15112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571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03148" y="3482340"/>
            <a:ext cx="7566659" cy="573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2524" y="938783"/>
            <a:ext cx="6967728" cy="446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18236" y="2182876"/>
            <a:ext cx="7285990" cy="2962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5">
                <a:latin typeface="Corbel"/>
                <a:cs typeface="Corbel"/>
              </a:rPr>
              <a:t>Health </a:t>
            </a:r>
            <a:r>
              <a:rPr dirty="0" sz="3200">
                <a:latin typeface="Corbel"/>
                <a:cs typeface="Corbel"/>
              </a:rPr>
              <a:t>(short </a:t>
            </a:r>
            <a:r>
              <a:rPr dirty="0" sz="3200" spc="-5">
                <a:latin typeface="Corbel"/>
                <a:cs typeface="Corbel"/>
              </a:rPr>
              <a:t>term, </a:t>
            </a:r>
            <a:r>
              <a:rPr dirty="0" sz="3200">
                <a:latin typeface="Corbel"/>
                <a:cs typeface="Corbel"/>
              </a:rPr>
              <a:t>long</a:t>
            </a:r>
            <a:r>
              <a:rPr dirty="0" sz="3200" spc="-70">
                <a:latin typeface="Corbel"/>
                <a:cs typeface="Corbel"/>
              </a:rPr>
              <a:t> </a:t>
            </a:r>
            <a:r>
              <a:rPr dirty="0" sz="3200" spc="-15">
                <a:latin typeface="Corbel"/>
                <a:cs typeface="Corbel"/>
              </a:rPr>
              <a:t>term)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5">
                <a:latin typeface="Corbel"/>
                <a:cs typeface="Corbel"/>
              </a:rPr>
              <a:t>Economic (individual, </a:t>
            </a:r>
            <a:r>
              <a:rPr dirty="0" sz="3200" spc="-15">
                <a:latin typeface="Corbel"/>
                <a:cs typeface="Corbel"/>
              </a:rPr>
              <a:t>family,</a:t>
            </a:r>
            <a:r>
              <a:rPr dirty="0" sz="3200" spc="-60">
                <a:latin typeface="Corbel"/>
                <a:cs typeface="Corbel"/>
              </a:rPr>
              <a:t> </a:t>
            </a:r>
            <a:r>
              <a:rPr dirty="0" sz="3200" spc="-5">
                <a:latin typeface="Corbel"/>
                <a:cs typeface="Corbel"/>
              </a:rPr>
              <a:t>community)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>
                <a:latin typeface="Corbel"/>
                <a:cs typeface="Corbel"/>
              </a:rPr>
              <a:t>Social </a:t>
            </a:r>
            <a:r>
              <a:rPr dirty="0" sz="3200" spc="-15">
                <a:latin typeface="Corbel"/>
                <a:cs typeface="Corbel"/>
              </a:rPr>
              <a:t>(family,</a:t>
            </a:r>
            <a:r>
              <a:rPr dirty="0" sz="3200" spc="-95">
                <a:latin typeface="Corbel"/>
                <a:cs typeface="Corbel"/>
              </a:rPr>
              <a:t> </a:t>
            </a:r>
            <a:r>
              <a:rPr dirty="0" sz="3200" spc="-5">
                <a:latin typeface="Corbel"/>
                <a:cs typeface="Corbel"/>
              </a:rPr>
              <a:t>community)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>
                <a:latin typeface="Corbel"/>
                <a:cs typeface="Corbel"/>
              </a:rPr>
              <a:t>Development</a:t>
            </a:r>
            <a:r>
              <a:rPr dirty="0" sz="3200" spc="-100">
                <a:latin typeface="Corbel"/>
                <a:cs typeface="Corbel"/>
              </a:rPr>
              <a:t> </a:t>
            </a:r>
            <a:r>
              <a:rPr dirty="0" sz="3200" spc="-10">
                <a:latin typeface="Corbel"/>
                <a:cs typeface="Corbel"/>
              </a:rPr>
              <a:t>(community)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5">
                <a:latin typeface="Corbel"/>
                <a:cs typeface="Corbel"/>
              </a:rPr>
              <a:t>Religious </a:t>
            </a:r>
            <a:r>
              <a:rPr dirty="0" sz="3200">
                <a:latin typeface="Corbel"/>
                <a:cs typeface="Corbel"/>
              </a:rPr>
              <a:t>(individual,</a:t>
            </a:r>
            <a:r>
              <a:rPr dirty="0" sz="3200" spc="-140">
                <a:latin typeface="Corbel"/>
                <a:cs typeface="Corbel"/>
              </a:rPr>
              <a:t> </a:t>
            </a:r>
            <a:r>
              <a:rPr dirty="0" sz="3200" spc="-5">
                <a:latin typeface="Corbel"/>
                <a:cs typeface="Corbel"/>
              </a:rPr>
              <a:t>community)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5">
                <a:latin typeface="Corbel"/>
                <a:cs typeface="Corbel"/>
              </a:rPr>
              <a:t>Premature</a:t>
            </a:r>
            <a:r>
              <a:rPr dirty="0" sz="3200" spc="-8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dealth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26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556" y="1078991"/>
            <a:ext cx="3243072" cy="411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8557" rIns="0" bIns="0" rtlCol="0" vert="horz">
            <a:spAutoFit/>
          </a:bodyPr>
          <a:lstStyle/>
          <a:p>
            <a:pPr marL="62611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626745" algn="l"/>
              </a:tabLst>
            </a:pPr>
            <a:r>
              <a:rPr dirty="0" sz="3200" spc="-5"/>
              <a:t>Causes more than </a:t>
            </a:r>
            <a:r>
              <a:rPr dirty="0" sz="3200" spc="-55"/>
              <a:t>25 </a:t>
            </a:r>
            <a:r>
              <a:rPr dirty="0" sz="3200"/>
              <a:t>different</a:t>
            </a:r>
            <a:r>
              <a:rPr dirty="0" sz="3200" spc="-25"/>
              <a:t> </a:t>
            </a:r>
            <a:r>
              <a:rPr dirty="0" sz="3200"/>
              <a:t>diseases</a:t>
            </a:r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33704" rIns="0" bIns="0" rtlCol="0" vert="horz">
            <a:spAutoFit/>
          </a:bodyPr>
          <a:lstStyle/>
          <a:p>
            <a:pPr marL="69850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699770" algn="l"/>
              </a:tabLst>
            </a:pPr>
            <a:r>
              <a:rPr dirty="0" sz="3200" spc="-5"/>
              <a:t>Affects different </a:t>
            </a:r>
            <a:r>
              <a:rPr dirty="0" sz="3200"/>
              <a:t>body-systems,</a:t>
            </a:r>
            <a:r>
              <a:rPr dirty="0" sz="3200" spc="-60"/>
              <a:t> </a:t>
            </a:r>
            <a:r>
              <a:rPr dirty="0" sz="3200"/>
              <a:t>especially:</a:t>
            </a:r>
            <a:endParaRPr sz="3200"/>
          </a:p>
          <a:p>
            <a:pPr lvl="1" marL="989330" indent="-272415">
              <a:lnSpc>
                <a:spcPct val="100000"/>
              </a:lnSpc>
              <a:spcBef>
                <a:spcPts val="690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990600" algn="l"/>
              </a:tabLst>
            </a:pPr>
            <a:r>
              <a:rPr dirty="0" sz="2800" spc="-5">
                <a:latin typeface="Corbel"/>
                <a:cs typeface="Corbel"/>
              </a:rPr>
              <a:t>Gastro-intestinal</a:t>
            </a:r>
            <a:r>
              <a:rPr dirty="0" sz="2800" spc="5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system</a:t>
            </a:r>
            <a:endParaRPr sz="2800">
              <a:latin typeface="Corbel"/>
              <a:cs typeface="Corbel"/>
            </a:endParaRPr>
          </a:p>
          <a:p>
            <a:pPr lvl="1" marL="989330" indent="-272415">
              <a:lnSpc>
                <a:spcPct val="100000"/>
              </a:lnSpc>
              <a:spcBef>
                <a:spcPts val="670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990600" algn="l"/>
              </a:tabLst>
            </a:pPr>
            <a:r>
              <a:rPr dirty="0" sz="2800" spc="-10">
                <a:latin typeface="Corbel"/>
                <a:cs typeface="Corbel"/>
              </a:rPr>
              <a:t>Respiratory</a:t>
            </a:r>
            <a:r>
              <a:rPr dirty="0" sz="2800" spc="-55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tract</a:t>
            </a:r>
            <a:endParaRPr sz="2800">
              <a:latin typeface="Corbel"/>
              <a:cs typeface="Corbel"/>
            </a:endParaRPr>
          </a:p>
          <a:p>
            <a:pPr lvl="1" marL="989330" indent="-272415">
              <a:lnSpc>
                <a:spcPct val="100000"/>
              </a:lnSpc>
              <a:spcBef>
                <a:spcPts val="670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990600" algn="l"/>
              </a:tabLst>
            </a:pPr>
            <a:r>
              <a:rPr dirty="0" sz="2800" spc="-5">
                <a:latin typeface="Corbel"/>
                <a:cs typeface="Corbel"/>
              </a:rPr>
              <a:t>Cardio-vascular</a:t>
            </a:r>
            <a:r>
              <a:rPr dirty="0" sz="2800" spc="-25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system</a:t>
            </a:r>
            <a:endParaRPr sz="2800">
              <a:latin typeface="Corbel"/>
              <a:cs typeface="Corbel"/>
            </a:endParaRPr>
          </a:p>
          <a:p>
            <a:pPr lvl="1" marL="989330" indent="-272415">
              <a:lnSpc>
                <a:spcPct val="100000"/>
              </a:lnSpc>
              <a:spcBef>
                <a:spcPts val="675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990600" algn="l"/>
              </a:tabLst>
            </a:pPr>
            <a:r>
              <a:rPr dirty="0" sz="2800" spc="-5">
                <a:latin typeface="Corbel"/>
                <a:cs typeface="Corbel"/>
              </a:rPr>
              <a:t>Urinary</a:t>
            </a:r>
            <a:r>
              <a:rPr dirty="0" sz="2800" spc="-65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system</a:t>
            </a:r>
            <a:endParaRPr sz="2800">
              <a:latin typeface="Corbel"/>
              <a:cs typeface="Corbel"/>
            </a:endParaRPr>
          </a:p>
          <a:p>
            <a:pPr lvl="1" marL="989330" indent="-272415">
              <a:lnSpc>
                <a:spcPct val="100000"/>
              </a:lnSpc>
              <a:spcBef>
                <a:spcPts val="670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990600" algn="l"/>
              </a:tabLst>
            </a:pPr>
            <a:r>
              <a:rPr dirty="0" sz="2800" spc="-10">
                <a:latin typeface="Corbel"/>
                <a:cs typeface="Corbel"/>
              </a:rPr>
              <a:t>Others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27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056" y="170687"/>
            <a:ext cx="8758428" cy="1386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2060447"/>
            <a:ext cx="9143999" cy="4797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35880"/>
          </a:xfrm>
          <a:custGeom>
            <a:avLst/>
            <a:gdLst/>
            <a:ahLst/>
            <a:cxnLst/>
            <a:rect l="l" t="t" r="r" b="b"/>
            <a:pathLst>
              <a:path w="9144000" h="5135880">
                <a:moveTo>
                  <a:pt x="0" y="5135880"/>
                </a:moveTo>
                <a:lnTo>
                  <a:pt x="9144000" y="5135880"/>
                </a:lnTo>
                <a:lnTo>
                  <a:pt x="9144000" y="0"/>
                </a:lnTo>
                <a:lnTo>
                  <a:pt x="0" y="0"/>
                </a:lnTo>
                <a:lnTo>
                  <a:pt x="0" y="5135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105400"/>
            <a:ext cx="9144000" cy="112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15112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571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8200" y="4419600"/>
            <a:ext cx="1616964" cy="137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74775" y="627887"/>
            <a:ext cx="4684776" cy="3733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33044" y="1905000"/>
            <a:ext cx="1748027" cy="137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819400" y="2133600"/>
            <a:ext cx="3124200" cy="26593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12140" y="3434460"/>
            <a:ext cx="1726564" cy="807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-5" b="1" i="1">
                <a:solidFill>
                  <a:srgbClr val="FFFFFF"/>
                </a:solidFill>
                <a:latin typeface="Times New Roman"/>
                <a:cs typeface="Times New Roman"/>
              </a:rPr>
              <a:t>Above</a:t>
            </a:r>
            <a:r>
              <a:rPr dirty="0" sz="2100" spc="-5" b="1" i="1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dirty="0" sz="2100" spc="-114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-65" b="1" i="1">
                <a:solidFill>
                  <a:srgbClr val="FFFFFF"/>
                </a:solidFill>
                <a:latin typeface="Times New Roman"/>
                <a:cs typeface="Times New Roman"/>
              </a:rPr>
              <a:t>Cavities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900" spc="-90" b="1" i="1">
                <a:solidFill>
                  <a:srgbClr val="FFFFFF"/>
                </a:solidFill>
                <a:latin typeface="Times New Roman"/>
                <a:cs typeface="Times New Roman"/>
              </a:rPr>
              <a:t>Below:</a:t>
            </a:r>
            <a:r>
              <a:rPr dirty="0" sz="19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100" spc="-50" b="1" i="1">
                <a:solidFill>
                  <a:srgbClr val="FFFFFF"/>
                </a:solidFill>
                <a:latin typeface="Times New Roman"/>
                <a:cs typeface="Times New Roman"/>
              </a:rPr>
              <a:t>Gingivitis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96361" y="4877561"/>
            <a:ext cx="3048000" cy="954405"/>
          </a:xfrm>
          <a:custGeom>
            <a:avLst/>
            <a:gdLst/>
            <a:ahLst/>
            <a:cxnLst/>
            <a:rect l="l" t="t" r="r" b="b"/>
            <a:pathLst>
              <a:path w="3048000" h="954404">
                <a:moveTo>
                  <a:pt x="0" y="954024"/>
                </a:moveTo>
                <a:lnTo>
                  <a:pt x="3048000" y="954024"/>
                </a:lnTo>
                <a:lnTo>
                  <a:pt x="3048000" y="0"/>
                </a:lnTo>
                <a:lnTo>
                  <a:pt x="0" y="0"/>
                </a:lnTo>
                <a:lnTo>
                  <a:pt x="0" y="954024"/>
                </a:lnTo>
                <a:close/>
              </a:path>
            </a:pathLst>
          </a:custGeom>
          <a:ln w="25908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140201" y="4864608"/>
            <a:ext cx="2559050" cy="485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950" spc="-30" i="1">
                <a:solidFill>
                  <a:srgbClr val="FFFFFF"/>
                </a:solidFill>
                <a:latin typeface="Calibri"/>
                <a:cs typeface="Calibri"/>
              </a:rPr>
              <a:t>Overall </a:t>
            </a:r>
            <a:r>
              <a:rPr dirty="0" sz="2950" spc="15" i="1">
                <a:solidFill>
                  <a:srgbClr val="FFFFFF"/>
                </a:solidFill>
                <a:latin typeface="Calibri"/>
                <a:cs typeface="Calibri"/>
              </a:rPr>
              <a:t>poor</a:t>
            </a:r>
            <a:r>
              <a:rPr dirty="0" sz="2950" spc="7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50" spc="-50" i="1">
                <a:solidFill>
                  <a:srgbClr val="FFFFFF"/>
                </a:solidFill>
                <a:latin typeface="Calibri"/>
                <a:cs typeface="Calibri"/>
              </a:rPr>
              <a:t>oral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46397" y="5291582"/>
            <a:ext cx="944880" cy="485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950" spc="-65" i="1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33400" rIns="0" bIns="0" rtlCol="0" vert="horz">
            <a:spAutoFit/>
          </a:bodyPr>
          <a:lstStyle/>
          <a:p>
            <a:pPr marL="6092190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Corbel"/>
                <a:cs typeface="Corbel"/>
              </a:rPr>
              <a:t>•</a:t>
            </a:r>
            <a:r>
              <a:rPr dirty="0" sz="2400" spc="-5">
                <a:solidFill>
                  <a:srgbClr val="FFFFFF"/>
                </a:solidFill>
              </a:rPr>
              <a:t>Stained</a:t>
            </a:r>
            <a:r>
              <a:rPr dirty="0" sz="2400" spc="-70">
                <a:solidFill>
                  <a:srgbClr val="FFFFFF"/>
                </a:solidFill>
              </a:rPr>
              <a:t> </a:t>
            </a:r>
            <a:r>
              <a:rPr dirty="0" sz="2400" spc="-5">
                <a:solidFill>
                  <a:srgbClr val="FFFFFF"/>
                </a:solidFill>
              </a:rPr>
              <a:t>teeth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04228" y="2785236"/>
            <a:ext cx="1727200" cy="2195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Corbel"/>
                <a:cs typeface="Corbel"/>
              </a:rPr>
              <a:t>•</a:t>
            </a:r>
            <a:r>
              <a:rPr dirty="0" sz="2400">
                <a:solidFill>
                  <a:srgbClr val="FFFFFF"/>
                </a:solidFill>
                <a:latin typeface="Corbel"/>
                <a:cs typeface="Corbel"/>
              </a:rPr>
              <a:t>Gum  i</a:t>
            </a:r>
            <a:r>
              <a:rPr dirty="0" sz="2400" spc="-1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2400">
                <a:solidFill>
                  <a:srgbClr val="FFFFFF"/>
                </a:solidFill>
                <a:latin typeface="Corbel"/>
                <a:cs typeface="Corbel"/>
              </a:rPr>
              <a:t>flammation</a:t>
            </a:r>
            <a:endParaRPr sz="2400">
              <a:latin typeface="Corbel"/>
              <a:cs typeface="Corbel"/>
            </a:endParaRPr>
          </a:p>
          <a:p>
            <a:pPr marL="12700" marR="199390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solidFill>
                  <a:srgbClr val="FFFFFF"/>
                </a:solidFill>
                <a:latin typeface="Corbel"/>
                <a:cs typeface="Corbel"/>
              </a:rPr>
              <a:t>•</a:t>
            </a:r>
            <a:r>
              <a:rPr dirty="0" sz="2400" spc="-5">
                <a:solidFill>
                  <a:srgbClr val="FFFFFF"/>
                </a:solidFill>
                <a:latin typeface="Corbel"/>
                <a:cs typeface="Corbel"/>
              </a:rPr>
              <a:t>Black</a:t>
            </a:r>
            <a:r>
              <a:rPr dirty="0" sz="2400" spc="-9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orbel"/>
                <a:cs typeface="Corbel"/>
              </a:rPr>
              <a:t>hairy  </a:t>
            </a:r>
            <a:r>
              <a:rPr dirty="0" sz="2400" spc="-5">
                <a:solidFill>
                  <a:srgbClr val="FFFFFF"/>
                </a:solidFill>
                <a:latin typeface="Corbel"/>
                <a:cs typeface="Corbel"/>
              </a:rPr>
              <a:t>tongue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solidFill>
                  <a:srgbClr val="FFFFFF"/>
                </a:solidFill>
                <a:latin typeface="Corbel"/>
                <a:cs typeface="Corbel"/>
              </a:rPr>
              <a:t>•</a:t>
            </a:r>
            <a:r>
              <a:rPr dirty="0" sz="2400" spc="-5">
                <a:solidFill>
                  <a:srgbClr val="FFFFFF"/>
                </a:solidFill>
                <a:latin typeface="Corbel"/>
                <a:cs typeface="Corbel"/>
              </a:rPr>
              <a:t>Oral</a:t>
            </a:r>
            <a:r>
              <a:rPr dirty="0" sz="2400" spc="-9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orbel"/>
                <a:cs typeface="Corbel"/>
              </a:rPr>
              <a:t>cancer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04228" y="5163058"/>
            <a:ext cx="2186940" cy="762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Corbel"/>
                <a:cs typeface="Corbel"/>
              </a:rPr>
              <a:t>•</a:t>
            </a:r>
            <a:r>
              <a:rPr dirty="0" sz="2400">
                <a:solidFill>
                  <a:srgbClr val="FFFFFF"/>
                </a:solidFill>
                <a:latin typeface="Corbel"/>
                <a:cs typeface="Corbel"/>
              </a:rPr>
              <a:t>Delayed</a:t>
            </a:r>
            <a:r>
              <a:rPr dirty="0" sz="2400" spc="-9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orbel"/>
                <a:cs typeface="Corbel"/>
              </a:rPr>
              <a:t>healing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Corbel"/>
                <a:cs typeface="Corbel"/>
              </a:rPr>
              <a:t>of </a:t>
            </a:r>
            <a:r>
              <a:rPr dirty="0" sz="2400" spc="-10">
                <a:solidFill>
                  <a:srgbClr val="FFFFFF"/>
                </a:solidFill>
                <a:latin typeface="Corbel"/>
                <a:cs typeface="Corbel"/>
              </a:rPr>
              <a:t>the</a:t>
            </a:r>
            <a:r>
              <a:rPr dirty="0" sz="2400" spc="-8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FFFFFF"/>
                </a:solidFill>
                <a:latin typeface="Corbel"/>
                <a:cs typeface="Corbel"/>
              </a:rPr>
              <a:t>gums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35880"/>
          </a:xfrm>
          <a:custGeom>
            <a:avLst/>
            <a:gdLst/>
            <a:ahLst/>
            <a:cxnLst/>
            <a:rect l="l" t="t" r="r" b="b"/>
            <a:pathLst>
              <a:path w="9144000" h="5135880">
                <a:moveTo>
                  <a:pt x="0" y="5135880"/>
                </a:moveTo>
                <a:lnTo>
                  <a:pt x="9144000" y="5135880"/>
                </a:lnTo>
                <a:lnTo>
                  <a:pt x="9144000" y="0"/>
                </a:lnTo>
                <a:lnTo>
                  <a:pt x="0" y="0"/>
                </a:lnTo>
                <a:lnTo>
                  <a:pt x="0" y="5135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105400"/>
            <a:ext cx="9144000" cy="112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15112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571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19911" y="3482340"/>
            <a:ext cx="6681216" cy="579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74904" y="659891"/>
            <a:ext cx="8510016" cy="554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1000" y="2209800"/>
            <a:ext cx="3214116" cy="2962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30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29200" y="2133600"/>
            <a:ext cx="3209544" cy="3099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069644" y="5245861"/>
            <a:ext cx="1800225" cy="485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950" spc="45" i="1">
                <a:latin typeface="Calibri"/>
                <a:cs typeface="Calibri"/>
              </a:rPr>
              <a:t>Leuk</a:t>
            </a:r>
            <a:r>
              <a:rPr dirty="0" sz="2950" spc="45" i="1">
                <a:latin typeface="Calibri"/>
                <a:cs typeface="Calibri"/>
              </a:rPr>
              <a:t>o</a:t>
            </a:r>
            <a:r>
              <a:rPr dirty="0" sz="2950" spc="-114" i="1">
                <a:latin typeface="Calibri"/>
                <a:cs typeface="Calibri"/>
              </a:rPr>
              <a:t>pl</a:t>
            </a:r>
            <a:r>
              <a:rPr dirty="0" sz="2950" spc="-150" i="1">
                <a:latin typeface="Calibri"/>
                <a:cs typeface="Calibri"/>
              </a:rPr>
              <a:t>a</a:t>
            </a:r>
            <a:r>
              <a:rPr dirty="0" sz="2950" spc="-60" i="1">
                <a:latin typeface="Calibri"/>
                <a:cs typeface="Calibri"/>
              </a:rPr>
              <a:t>kia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94628" y="5322061"/>
            <a:ext cx="1702435" cy="485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950" spc="-20" i="1">
                <a:latin typeface="Calibri"/>
                <a:cs typeface="Calibri"/>
              </a:rPr>
              <a:t>Oral</a:t>
            </a:r>
            <a:r>
              <a:rPr dirty="0" sz="2950" spc="-30" i="1">
                <a:latin typeface="Calibri"/>
                <a:cs typeface="Calibri"/>
              </a:rPr>
              <a:t> </a:t>
            </a:r>
            <a:r>
              <a:rPr dirty="0" sz="2950" spc="-85" i="1">
                <a:latin typeface="Calibri"/>
                <a:cs typeface="Calibri"/>
              </a:rPr>
              <a:t>cancer</a:t>
            </a:r>
            <a:endParaRPr sz="2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1668" y="896111"/>
            <a:ext cx="4203192" cy="547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8600" y="2362200"/>
            <a:ext cx="2895600" cy="2595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31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8844" rIns="0" bIns="0" rtlCol="0" vert="horz">
            <a:spAutoFit/>
          </a:bodyPr>
          <a:lstStyle/>
          <a:p>
            <a:pPr marL="3627754">
              <a:lnSpc>
                <a:spcPct val="100000"/>
              </a:lnSpc>
            </a:pPr>
            <a:r>
              <a:rPr dirty="0" spc="-5" u="heavy"/>
              <a:t>Symp</a:t>
            </a:r>
            <a:r>
              <a:rPr dirty="0" u="heavy"/>
              <a:t>t</a:t>
            </a:r>
            <a:r>
              <a:rPr dirty="0" spc="-10" u="heavy"/>
              <a:t>oms: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414521" y="2457830"/>
            <a:ext cx="2771140" cy="2545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300" spc="-10">
                <a:latin typeface="Corbel"/>
                <a:cs typeface="Corbel"/>
              </a:rPr>
              <a:t>•</a:t>
            </a:r>
            <a:r>
              <a:rPr dirty="0" sz="2300" spc="-10">
                <a:latin typeface="Corbel"/>
                <a:cs typeface="Corbel"/>
              </a:rPr>
              <a:t>Persistent</a:t>
            </a:r>
            <a:r>
              <a:rPr dirty="0" sz="2300" spc="-75">
                <a:latin typeface="Corbel"/>
                <a:cs typeface="Corbel"/>
              </a:rPr>
              <a:t> </a:t>
            </a:r>
            <a:r>
              <a:rPr dirty="0" sz="2300" spc="-5">
                <a:latin typeface="Corbel"/>
                <a:cs typeface="Corbel"/>
              </a:rPr>
              <a:t>hoarseness</a:t>
            </a:r>
            <a:endParaRPr sz="2300">
              <a:latin typeface="Corbel"/>
              <a:cs typeface="Corbel"/>
            </a:endParaRPr>
          </a:p>
          <a:p>
            <a:pPr algn="ctr" marL="1905">
              <a:lnSpc>
                <a:spcPct val="100000"/>
              </a:lnSpc>
              <a:spcBef>
                <a:spcPts val="1435"/>
              </a:spcBef>
            </a:pPr>
            <a:r>
              <a:rPr dirty="0" sz="2400" spc="-5">
                <a:latin typeface="Corbel"/>
                <a:cs typeface="Corbel"/>
              </a:rPr>
              <a:t>•</a:t>
            </a:r>
            <a:r>
              <a:rPr dirty="0" sz="2400" spc="-5">
                <a:latin typeface="Corbel"/>
                <a:cs typeface="Corbel"/>
              </a:rPr>
              <a:t>Chronic sore</a:t>
            </a:r>
            <a:r>
              <a:rPr dirty="0" sz="2400" spc="-95">
                <a:latin typeface="Corbel"/>
                <a:cs typeface="Corbel"/>
              </a:rPr>
              <a:t> </a:t>
            </a:r>
            <a:r>
              <a:rPr dirty="0" sz="2400" spc="-5">
                <a:latin typeface="Corbel"/>
                <a:cs typeface="Corbel"/>
              </a:rPr>
              <a:t>throat</a:t>
            </a:r>
            <a:endParaRPr sz="2400">
              <a:latin typeface="Corbel"/>
              <a:cs typeface="Corbel"/>
            </a:endParaRPr>
          </a:p>
          <a:p>
            <a:pPr algn="ctr" marL="635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latin typeface="Corbel"/>
                <a:cs typeface="Corbel"/>
              </a:rPr>
              <a:t>•</a:t>
            </a:r>
            <a:r>
              <a:rPr dirty="0" sz="2400" spc="-5">
                <a:latin typeface="Corbel"/>
                <a:cs typeface="Corbel"/>
              </a:rPr>
              <a:t>Painful</a:t>
            </a:r>
            <a:r>
              <a:rPr dirty="0" sz="2400" spc="-75">
                <a:latin typeface="Corbel"/>
                <a:cs typeface="Corbel"/>
              </a:rPr>
              <a:t> </a:t>
            </a:r>
            <a:r>
              <a:rPr dirty="0" sz="2400" spc="-5">
                <a:latin typeface="Corbel"/>
                <a:cs typeface="Corbel"/>
              </a:rPr>
              <a:t>swallowing</a:t>
            </a:r>
            <a:endParaRPr sz="2400">
              <a:latin typeface="Corbel"/>
              <a:cs typeface="Corbel"/>
            </a:endParaRPr>
          </a:p>
          <a:p>
            <a:pPr algn="ctr" marL="1270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latin typeface="Corbel"/>
                <a:cs typeface="Corbel"/>
              </a:rPr>
              <a:t>•</a:t>
            </a:r>
            <a:r>
              <a:rPr dirty="0" sz="2400" spc="-5">
                <a:latin typeface="Corbel"/>
                <a:cs typeface="Corbel"/>
              </a:rPr>
              <a:t>Pain </a:t>
            </a:r>
            <a:r>
              <a:rPr dirty="0" sz="2400">
                <a:latin typeface="Corbel"/>
                <a:cs typeface="Corbel"/>
              </a:rPr>
              <a:t>in </a:t>
            </a:r>
            <a:r>
              <a:rPr dirty="0" sz="2400" spc="-10">
                <a:latin typeface="Corbel"/>
                <a:cs typeface="Corbel"/>
              </a:rPr>
              <a:t>the</a:t>
            </a:r>
            <a:r>
              <a:rPr dirty="0" sz="2400" spc="-80">
                <a:latin typeface="Corbel"/>
                <a:cs typeface="Corbel"/>
              </a:rPr>
              <a:t> </a:t>
            </a:r>
            <a:r>
              <a:rPr dirty="0" sz="2400">
                <a:latin typeface="Corbel"/>
                <a:cs typeface="Corbel"/>
              </a:rPr>
              <a:t>ear</a:t>
            </a:r>
            <a:endParaRPr sz="2400">
              <a:latin typeface="Corbel"/>
              <a:cs typeface="Corbel"/>
            </a:endParaRPr>
          </a:p>
          <a:p>
            <a:pPr algn="ctr" marL="1270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latin typeface="Corbel"/>
                <a:cs typeface="Corbel"/>
              </a:rPr>
              <a:t>•</a:t>
            </a:r>
            <a:r>
              <a:rPr dirty="0" sz="2400" spc="-5">
                <a:latin typeface="Corbel"/>
                <a:cs typeface="Corbel"/>
              </a:rPr>
              <a:t>Lump </a:t>
            </a:r>
            <a:r>
              <a:rPr dirty="0" sz="2400">
                <a:latin typeface="Corbel"/>
                <a:cs typeface="Corbel"/>
              </a:rPr>
              <a:t>in </a:t>
            </a:r>
            <a:r>
              <a:rPr dirty="0" sz="2400" spc="-10">
                <a:latin typeface="Corbel"/>
                <a:cs typeface="Corbel"/>
              </a:rPr>
              <a:t>the</a:t>
            </a:r>
            <a:r>
              <a:rPr dirty="0" sz="2400" spc="-80">
                <a:latin typeface="Corbel"/>
                <a:cs typeface="Corbel"/>
              </a:rPr>
              <a:t> </a:t>
            </a:r>
            <a:r>
              <a:rPr dirty="0" sz="2400" spc="-5">
                <a:latin typeface="Corbel"/>
                <a:cs typeface="Corbel"/>
              </a:rPr>
              <a:t>neck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7000" y="2667000"/>
            <a:ext cx="2514600" cy="198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57962" y="5182361"/>
            <a:ext cx="8229600" cy="46228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wrap="square" lIns="0" tIns="11430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90"/>
              </a:spcBef>
            </a:pPr>
            <a:r>
              <a:rPr dirty="0" sz="2400" spc="-5">
                <a:latin typeface="Corbel"/>
                <a:cs typeface="Corbel"/>
              </a:rPr>
              <a:t>Over 80% of deaths </a:t>
            </a:r>
            <a:r>
              <a:rPr dirty="0" sz="2400">
                <a:latin typeface="Corbel"/>
                <a:cs typeface="Corbel"/>
              </a:rPr>
              <a:t>from </a:t>
            </a:r>
            <a:r>
              <a:rPr dirty="0" sz="2400" spc="-5">
                <a:latin typeface="Corbel"/>
                <a:cs typeface="Corbel"/>
              </a:rPr>
              <a:t>laryngeal </a:t>
            </a:r>
            <a:r>
              <a:rPr dirty="0" sz="2400">
                <a:latin typeface="Corbel"/>
                <a:cs typeface="Corbel"/>
              </a:rPr>
              <a:t>cancer are </a:t>
            </a:r>
            <a:r>
              <a:rPr dirty="0" sz="2400" spc="-15">
                <a:latin typeface="Corbel"/>
                <a:cs typeface="Corbel"/>
              </a:rPr>
              <a:t>linked </a:t>
            </a:r>
            <a:r>
              <a:rPr dirty="0" sz="2400" spc="-5">
                <a:latin typeface="Corbel"/>
                <a:cs typeface="Corbel"/>
              </a:rPr>
              <a:t>to</a:t>
            </a:r>
            <a:r>
              <a:rPr dirty="0" sz="2400" spc="10">
                <a:latin typeface="Corbel"/>
                <a:cs typeface="Corbel"/>
              </a:rPr>
              <a:t> </a:t>
            </a:r>
            <a:r>
              <a:rPr dirty="0" sz="2400" spc="-5">
                <a:latin typeface="Corbel"/>
                <a:cs typeface="Corbel"/>
              </a:rPr>
              <a:t>smoking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015" y="760476"/>
            <a:ext cx="2787396" cy="481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5800" y="2209800"/>
            <a:ext cx="1748027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934200" y="2286000"/>
            <a:ext cx="1690116" cy="2628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32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71800" y="1676400"/>
            <a:ext cx="3200400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12140" y="1550542"/>
            <a:ext cx="1627505" cy="3962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/>
              <a:t>Healthy</a:t>
            </a:r>
            <a:r>
              <a:rPr dirty="0" sz="2400" spc="-70"/>
              <a:t> </a:t>
            </a:r>
            <a:r>
              <a:rPr dirty="0" sz="2400"/>
              <a:t>lung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6677914" y="1626742"/>
            <a:ext cx="2037080" cy="396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latin typeface="Corbel"/>
                <a:cs typeface="Corbel"/>
              </a:rPr>
              <a:t>E</a:t>
            </a:r>
            <a:r>
              <a:rPr dirty="0" sz="2200" spc="-5">
                <a:latin typeface="Corbel"/>
                <a:cs typeface="Corbel"/>
              </a:rPr>
              <a:t>mphysema</a:t>
            </a:r>
            <a:r>
              <a:rPr dirty="0" sz="2200" spc="-60">
                <a:latin typeface="Corbel"/>
                <a:cs typeface="Corbel"/>
              </a:rPr>
              <a:t> </a:t>
            </a:r>
            <a:r>
              <a:rPr dirty="0" sz="2200" spc="-5">
                <a:latin typeface="Corbel"/>
                <a:cs typeface="Corbel"/>
              </a:rPr>
              <a:t>lung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93594" y="4563617"/>
            <a:ext cx="3806825" cy="1356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114425">
              <a:lnSpc>
                <a:spcPct val="150000"/>
              </a:lnSpc>
            </a:pPr>
            <a:r>
              <a:rPr dirty="0" sz="1600" spc="-10" b="1" u="heavy">
                <a:latin typeface="Comic Sans MS"/>
                <a:cs typeface="Comic Sans MS"/>
              </a:rPr>
              <a:t>Symptoms </a:t>
            </a:r>
            <a:r>
              <a:rPr dirty="0" sz="1600" spc="-5" b="1" u="heavy">
                <a:latin typeface="Comic Sans MS"/>
                <a:cs typeface="Comic Sans MS"/>
              </a:rPr>
              <a:t>Include  </a:t>
            </a:r>
            <a:r>
              <a:rPr dirty="0" sz="1600" spc="-5" b="1">
                <a:latin typeface="Comic Sans MS"/>
                <a:cs typeface="Comic Sans MS"/>
              </a:rPr>
              <a:t>Shortness of </a:t>
            </a:r>
            <a:r>
              <a:rPr dirty="0" sz="1600" spc="-10" b="1">
                <a:latin typeface="Comic Sans MS"/>
                <a:cs typeface="Comic Sans MS"/>
              </a:rPr>
              <a:t>breath; </a:t>
            </a:r>
            <a:r>
              <a:rPr dirty="0" sz="1600" spc="-5" b="1">
                <a:latin typeface="Comic Sans MS"/>
                <a:cs typeface="Comic Sans MS"/>
              </a:rPr>
              <a:t>chronic</a:t>
            </a:r>
            <a:r>
              <a:rPr dirty="0" sz="1600" spc="45" b="1">
                <a:latin typeface="Comic Sans MS"/>
                <a:cs typeface="Comic Sans MS"/>
              </a:rPr>
              <a:t> </a:t>
            </a:r>
            <a:r>
              <a:rPr dirty="0" sz="1600" spc="-5" b="1">
                <a:latin typeface="Comic Sans MS"/>
                <a:cs typeface="Comic Sans MS"/>
              </a:rPr>
              <a:t>cough;</a:t>
            </a:r>
            <a:endParaRPr sz="1600">
              <a:latin typeface="Comic Sans MS"/>
              <a:cs typeface="Comic Sans MS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dirty="0" sz="1600" spc="-10" b="1">
                <a:latin typeface="Comic Sans MS"/>
                <a:cs typeface="Comic Sans MS"/>
              </a:rPr>
              <a:t>wheezing; </a:t>
            </a:r>
            <a:r>
              <a:rPr dirty="0" sz="1600" spc="-5" b="1">
                <a:latin typeface="Comic Sans MS"/>
                <a:cs typeface="Comic Sans MS"/>
              </a:rPr>
              <a:t>anxiety; weight loss; ankle,  </a:t>
            </a:r>
            <a:r>
              <a:rPr dirty="0" sz="1600" spc="-10" b="1">
                <a:latin typeface="Comic Sans MS"/>
                <a:cs typeface="Comic Sans MS"/>
              </a:rPr>
              <a:t>feet </a:t>
            </a:r>
            <a:r>
              <a:rPr dirty="0" sz="1600" spc="-5" b="1">
                <a:latin typeface="Comic Sans MS"/>
                <a:cs typeface="Comic Sans MS"/>
              </a:rPr>
              <a:t>and </a:t>
            </a:r>
            <a:r>
              <a:rPr dirty="0" sz="1600" spc="-10" b="1">
                <a:latin typeface="Comic Sans MS"/>
                <a:cs typeface="Comic Sans MS"/>
              </a:rPr>
              <a:t>leg </a:t>
            </a:r>
            <a:r>
              <a:rPr dirty="0" sz="1600" spc="-5" b="1">
                <a:latin typeface="Comic Sans MS"/>
                <a:cs typeface="Comic Sans MS"/>
              </a:rPr>
              <a:t>swelling; fatigue,</a:t>
            </a:r>
            <a:r>
              <a:rPr dirty="0" sz="1600" spc="90" b="1">
                <a:latin typeface="Comic Sans MS"/>
                <a:cs typeface="Comic Sans MS"/>
              </a:rPr>
              <a:t> </a:t>
            </a:r>
            <a:r>
              <a:rPr dirty="0" sz="1600" spc="-10" b="1">
                <a:latin typeface="Comic Sans MS"/>
                <a:cs typeface="Comic Sans MS"/>
              </a:rPr>
              <a:t>etc</a:t>
            </a:r>
            <a:endParaRPr sz="1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0520" y="1065275"/>
            <a:ext cx="7871459" cy="835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81800" y="2209800"/>
            <a:ext cx="2118360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33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00400" y="2286000"/>
            <a:ext cx="3124200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8600" y="2362200"/>
            <a:ext cx="2534411" cy="3352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076194" y="4595621"/>
            <a:ext cx="3298190" cy="1313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</a:pPr>
            <a:r>
              <a:rPr dirty="0" sz="2800" spc="-5">
                <a:latin typeface="Corbel"/>
                <a:cs typeface="Corbel"/>
              </a:rPr>
              <a:t>Lung </a:t>
            </a:r>
            <a:r>
              <a:rPr dirty="0" sz="2800" spc="-10">
                <a:latin typeface="Corbel"/>
                <a:cs typeface="Corbel"/>
              </a:rPr>
              <a:t>cancer </a:t>
            </a:r>
            <a:r>
              <a:rPr dirty="0" sz="2800" spc="-5">
                <a:latin typeface="Corbel"/>
                <a:cs typeface="Corbel"/>
              </a:rPr>
              <a:t>kills more  </a:t>
            </a:r>
            <a:r>
              <a:rPr dirty="0" sz="2800" spc="-5">
                <a:latin typeface="Corbel"/>
                <a:cs typeface="Corbel"/>
              </a:rPr>
              <a:t>people than any </a:t>
            </a:r>
            <a:r>
              <a:rPr dirty="0" sz="2800" spc="-10">
                <a:latin typeface="Corbel"/>
                <a:cs typeface="Corbel"/>
              </a:rPr>
              <a:t>other  </a:t>
            </a:r>
            <a:r>
              <a:rPr dirty="0" sz="2800" spc="-10">
                <a:latin typeface="Corbel"/>
                <a:cs typeface="Corbel"/>
              </a:rPr>
              <a:t>type </a:t>
            </a:r>
            <a:r>
              <a:rPr dirty="0" sz="2800" spc="-5">
                <a:latin typeface="Corbel"/>
                <a:cs typeface="Corbel"/>
              </a:rPr>
              <a:t>of</a:t>
            </a:r>
            <a:r>
              <a:rPr dirty="0" sz="2800" spc="-60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cancer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4488" y="955547"/>
            <a:ext cx="7411211" cy="373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67400" y="1752600"/>
            <a:ext cx="1937003" cy="2401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321808" y="2578607"/>
            <a:ext cx="3047999" cy="1066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62000" y="4343400"/>
            <a:ext cx="3200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34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43000" y="1676400"/>
            <a:ext cx="2590800" cy="2444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298194" y="5590032"/>
            <a:ext cx="1834514" cy="396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latin typeface="Corbel"/>
                <a:cs typeface="Corbel"/>
              </a:rPr>
              <a:t>Healthy</a:t>
            </a:r>
            <a:r>
              <a:rPr dirty="0" sz="2400" spc="-70">
                <a:latin typeface="Corbel"/>
                <a:cs typeface="Corbel"/>
              </a:rPr>
              <a:t> </a:t>
            </a:r>
            <a:r>
              <a:rPr dirty="0" sz="2400">
                <a:latin typeface="Corbel"/>
                <a:cs typeface="Corbel"/>
              </a:rPr>
              <a:t>artery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94628" y="5590032"/>
            <a:ext cx="1258570" cy="762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>
                <a:latin typeface="Corbel"/>
                <a:cs typeface="Corbel"/>
              </a:rPr>
              <a:t>Damaged  artery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91668" y="819911"/>
            <a:ext cx="6653783" cy="541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858000" y="2209800"/>
            <a:ext cx="1834896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35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2000" y="2133600"/>
            <a:ext cx="1813560" cy="26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48000" y="1676400"/>
            <a:ext cx="3172968" cy="3733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6513321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latin typeface="Times New Roman"/>
                <a:cs typeface="Times New Roman"/>
              </a:rPr>
              <a:t>36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0163" y="864108"/>
            <a:ext cx="3845052" cy="387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6252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9144000" cy="6172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222044" y="6408826"/>
            <a:ext cx="5333365" cy="3930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-40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ht</a:t>
            </a:r>
            <a:r>
              <a:rPr dirty="0" sz="2500" spc="-25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t</a:t>
            </a:r>
            <a:r>
              <a:rPr dirty="0" sz="2500" spc="-95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p:</a:t>
            </a:r>
            <a:r>
              <a:rPr dirty="0" sz="2500" spc="-60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/</a:t>
            </a:r>
            <a:r>
              <a:rPr dirty="0" sz="2500" spc="10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/</a:t>
            </a:r>
            <a:r>
              <a:rPr dirty="0" sz="2500" spc="10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w</a:t>
            </a:r>
            <a:r>
              <a:rPr dirty="0" sz="2500" spc="65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w</a:t>
            </a:r>
            <a:r>
              <a:rPr dirty="0" sz="2500" spc="-105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w</a:t>
            </a:r>
            <a:r>
              <a:rPr dirty="0" sz="2500" spc="-30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.cdc.gov</a:t>
            </a:r>
            <a:r>
              <a:rPr dirty="0" sz="2500" spc="-15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/</a:t>
            </a:r>
            <a:r>
              <a:rPr dirty="0" sz="2500" spc="-65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tobacco</a:t>
            </a:r>
            <a:r>
              <a:rPr dirty="0" sz="2500" spc="-50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/</a:t>
            </a:r>
            <a:r>
              <a:rPr dirty="0" sz="2500" spc="-55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c</a:t>
            </a:r>
            <a:r>
              <a:rPr dirty="0" sz="2500" spc="-55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a</a:t>
            </a:r>
            <a:r>
              <a:rPr dirty="0" sz="2500" spc="-95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m</a:t>
            </a:r>
            <a:r>
              <a:rPr dirty="0" sz="2500" spc="-60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paign/t</a:t>
            </a:r>
            <a:r>
              <a:rPr dirty="0" sz="2500" spc="-55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i</a:t>
            </a:r>
            <a:r>
              <a:rPr dirty="0" sz="2500" spc="-40" i="1" u="heavy">
                <a:solidFill>
                  <a:srgbClr val="168AB9"/>
                </a:solidFill>
                <a:latin typeface="Times New Roman"/>
                <a:cs typeface="Times New Roman"/>
                <a:hlinkClick r:id="rId5"/>
              </a:rPr>
              <a:t>ps/</a:t>
            </a:r>
            <a:endParaRPr sz="2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5572" y="1042416"/>
            <a:ext cx="2869691" cy="373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9600" y="1905000"/>
            <a:ext cx="3886200" cy="3057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37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22952" y="4377690"/>
            <a:ext cx="3991610" cy="1291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</a:pPr>
            <a:r>
              <a:rPr dirty="0" sz="2800" spc="-5">
                <a:latin typeface="Times New Roman"/>
                <a:cs typeface="Times New Roman"/>
              </a:rPr>
              <a:t>Quitting smoking rapidly  reduces </a:t>
            </a:r>
            <a:r>
              <a:rPr dirty="0" sz="2800">
                <a:latin typeface="Times New Roman"/>
                <a:cs typeface="Times New Roman"/>
              </a:rPr>
              <a:t>the </a:t>
            </a:r>
            <a:r>
              <a:rPr dirty="0" sz="2800" spc="-5">
                <a:latin typeface="Times New Roman"/>
                <a:cs typeface="Times New Roman"/>
              </a:rPr>
              <a:t>risk of</a:t>
            </a:r>
            <a:r>
              <a:rPr dirty="0" sz="2800" spc="-5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coronary  </a:t>
            </a:r>
            <a:r>
              <a:rPr dirty="0" sz="2800" spc="-5">
                <a:latin typeface="Times New Roman"/>
                <a:cs typeface="Times New Roman"/>
              </a:rPr>
              <a:t>heart</a:t>
            </a:r>
            <a:r>
              <a:rPr dirty="0" sz="2800" spc="-6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disease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340" y="5129021"/>
            <a:ext cx="3521075" cy="8267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5">
                <a:latin typeface="Corbel"/>
                <a:cs typeface="Corbel"/>
              </a:rPr>
              <a:t>Torn </a:t>
            </a:r>
            <a:r>
              <a:rPr dirty="0" sz="2800" spc="-5">
                <a:latin typeface="Corbel"/>
                <a:cs typeface="Corbel"/>
              </a:rPr>
              <a:t>heart wall: </a:t>
            </a:r>
            <a:r>
              <a:rPr dirty="0" sz="2800">
                <a:latin typeface="Corbel"/>
                <a:cs typeface="Corbel"/>
              </a:rPr>
              <a:t>R</a:t>
            </a:r>
            <a:r>
              <a:rPr dirty="0" sz="2400">
                <a:latin typeface="Corbel"/>
                <a:cs typeface="Corbel"/>
              </a:rPr>
              <a:t>esult</a:t>
            </a:r>
            <a:r>
              <a:rPr dirty="0" sz="2400" spc="25">
                <a:latin typeface="Corbel"/>
                <a:cs typeface="Corbel"/>
              </a:rPr>
              <a:t> </a:t>
            </a:r>
            <a:r>
              <a:rPr dirty="0" sz="2400" spc="-5">
                <a:latin typeface="Corbel"/>
                <a:cs typeface="Corbel"/>
              </a:rPr>
              <a:t>of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2400" spc="-10">
                <a:latin typeface="Corbel"/>
                <a:cs typeface="Corbel"/>
              </a:rPr>
              <a:t>over-worked </a:t>
            </a:r>
            <a:r>
              <a:rPr dirty="0" sz="2400" spc="-5">
                <a:latin typeface="Corbel"/>
                <a:cs typeface="Corbel"/>
              </a:rPr>
              <a:t>heart</a:t>
            </a:r>
            <a:r>
              <a:rPr dirty="0" sz="2400" spc="-50">
                <a:latin typeface="Corbel"/>
                <a:cs typeface="Corbel"/>
              </a:rPr>
              <a:t> </a:t>
            </a:r>
            <a:r>
              <a:rPr dirty="0" sz="2400">
                <a:latin typeface="Corbel"/>
                <a:cs typeface="Corbel"/>
              </a:rPr>
              <a:t>muscle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725161" y="2591561"/>
            <a:ext cx="4038600" cy="1338580"/>
          </a:xfrm>
          <a:prstGeom prst="rect"/>
          <a:ln w="25908">
            <a:solidFill>
              <a:srgbClr val="000000"/>
            </a:solidFill>
          </a:ln>
        </p:spPr>
        <p:txBody>
          <a:bodyPr wrap="square" lIns="0" tIns="11430" rIns="0" bIns="0" rtlCol="0" vert="horz">
            <a:spAutoFit/>
          </a:bodyPr>
          <a:lstStyle/>
          <a:p>
            <a:pPr algn="ctr" marL="121920" marR="113664">
              <a:lnSpc>
                <a:spcPct val="100000"/>
              </a:lnSpc>
              <a:spcBef>
                <a:spcPts val="90"/>
              </a:spcBef>
            </a:pPr>
            <a:r>
              <a:rPr dirty="0" sz="2700" spc="-10"/>
              <a:t>Smokers </a:t>
            </a:r>
            <a:r>
              <a:rPr dirty="0" sz="2700" spc="-5"/>
              <a:t>are twice </a:t>
            </a:r>
            <a:r>
              <a:rPr dirty="0" sz="2700"/>
              <a:t>as </a:t>
            </a:r>
            <a:r>
              <a:rPr dirty="0" sz="2700" spc="-10"/>
              <a:t>likely  </a:t>
            </a:r>
            <a:r>
              <a:rPr dirty="0" sz="2700"/>
              <a:t>as </a:t>
            </a:r>
            <a:r>
              <a:rPr dirty="0" sz="2700" spc="-10"/>
              <a:t>Nonsmokers </a:t>
            </a:r>
            <a:r>
              <a:rPr dirty="0" sz="2700" spc="-5"/>
              <a:t>to have </a:t>
            </a:r>
            <a:r>
              <a:rPr dirty="0" sz="2700"/>
              <a:t>a  </a:t>
            </a:r>
            <a:r>
              <a:rPr dirty="0" sz="2700" spc="-5"/>
              <a:t>heart</a:t>
            </a:r>
            <a:r>
              <a:rPr dirty="0" sz="2700" spc="-65"/>
              <a:t> </a:t>
            </a:r>
            <a:r>
              <a:rPr dirty="0" sz="2700" spc="-10"/>
              <a:t>attack</a:t>
            </a:r>
            <a:endParaRPr sz="27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79475" y="972311"/>
            <a:ext cx="1735836" cy="417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90600" y="1828800"/>
            <a:ext cx="4888991" cy="4136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38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0561" y="1981961"/>
            <a:ext cx="2743200" cy="3324225"/>
          </a:xfrm>
          <a:prstGeom prst="rect">
            <a:avLst/>
          </a:prstGeom>
          <a:ln w="28956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algn="ctr" marL="99060" marR="92075" indent="1905">
              <a:lnSpc>
                <a:spcPct val="100000"/>
              </a:lnSpc>
              <a:spcBef>
                <a:spcPts val="50"/>
              </a:spcBef>
            </a:pPr>
            <a:r>
              <a:rPr dirty="0" sz="3000" spc="-5">
                <a:latin typeface="Corbel"/>
                <a:cs typeface="Corbel"/>
              </a:rPr>
              <a:t>This </a:t>
            </a:r>
            <a:r>
              <a:rPr dirty="0" sz="3000">
                <a:latin typeface="Corbel"/>
                <a:cs typeface="Corbel"/>
              </a:rPr>
              <a:t>brain  </a:t>
            </a:r>
            <a:r>
              <a:rPr dirty="0" sz="3000" spc="-5">
                <a:latin typeface="Corbel"/>
                <a:cs typeface="Corbel"/>
              </a:rPr>
              <a:t>shows </a:t>
            </a:r>
            <a:r>
              <a:rPr dirty="0" sz="3000" spc="-15">
                <a:latin typeface="Corbel"/>
                <a:cs typeface="Corbel"/>
              </a:rPr>
              <a:t>stroke  </a:t>
            </a:r>
            <a:r>
              <a:rPr dirty="0" sz="3000" spc="-5">
                <a:latin typeface="Corbel"/>
                <a:cs typeface="Corbel"/>
              </a:rPr>
              <a:t>damage, </a:t>
            </a:r>
            <a:r>
              <a:rPr dirty="0" sz="3000">
                <a:latin typeface="Corbel"/>
                <a:cs typeface="Corbel"/>
              </a:rPr>
              <a:t>which  </a:t>
            </a:r>
            <a:r>
              <a:rPr dirty="0" sz="3000" spc="-5">
                <a:latin typeface="Corbel"/>
                <a:cs typeface="Corbel"/>
              </a:rPr>
              <a:t>can cause death  </a:t>
            </a:r>
            <a:r>
              <a:rPr dirty="0" sz="3000" spc="-5">
                <a:latin typeface="Corbel"/>
                <a:cs typeface="Corbel"/>
              </a:rPr>
              <a:t>or </a:t>
            </a:r>
            <a:r>
              <a:rPr dirty="0" sz="3000" spc="-10">
                <a:latin typeface="Corbel"/>
                <a:cs typeface="Corbel"/>
              </a:rPr>
              <a:t>severe  </a:t>
            </a:r>
            <a:r>
              <a:rPr dirty="0" sz="3000" spc="-5">
                <a:latin typeface="Corbel"/>
                <a:cs typeface="Corbel"/>
              </a:rPr>
              <a:t>mental or  </a:t>
            </a:r>
            <a:r>
              <a:rPr dirty="0" sz="3000">
                <a:latin typeface="Corbel"/>
                <a:cs typeface="Corbel"/>
              </a:rPr>
              <a:t>physical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70293" y="5204459"/>
            <a:ext cx="1443990" cy="491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000">
                <a:latin typeface="Corbel"/>
                <a:cs typeface="Corbel"/>
              </a:rPr>
              <a:t>disability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587" y="896111"/>
            <a:ext cx="6295644" cy="547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34000" y="2133600"/>
            <a:ext cx="3310128" cy="3172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39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57200" rIns="0" bIns="0" rtlCol="0" vert="horz">
            <a:spAutoFit/>
          </a:bodyPr>
          <a:lstStyle/>
          <a:p>
            <a:pPr marL="223520">
              <a:lnSpc>
                <a:spcPct val="100000"/>
              </a:lnSpc>
            </a:pPr>
            <a:r>
              <a:rPr dirty="0" sz="2400" spc="-5">
                <a:latin typeface="Corbel"/>
                <a:cs typeface="Corbel"/>
              </a:rPr>
              <a:t>•</a:t>
            </a:r>
            <a:r>
              <a:rPr dirty="0" sz="2400" spc="-5"/>
              <a:t>Birth</a:t>
            </a:r>
            <a:r>
              <a:rPr dirty="0" sz="2400" spc="-95"/>
              <a:t> </a:t>
            </a:r>
            <a:r>
              <a:rPr dirty="0" sz="2400"/>
              <a:t>defects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2708783"/>
            <a:ext cx="3627754" cy="2378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latin typeface="Corbel"/>
                <a:cs typeface="Corbel"/>
              </a:rPr>
              <a:t>•</a:t>
            </a:r>
            <a:r>
              <a:rPr dirty="0" sz="2400" spc="-5">
                <a:latin typeface="Corbel"/>
                <a:cs typeface="Corbel"/>
              </a:rPr>
              <a:t>Premature</a:t>
            </a:r>
            <a:r>
              <a:rPr dirty="0" sz="2400" spc="-60">
                <a:latin typeface="Corbel"/>
                <a:cs typeface="Corbel"/>
              </a:rPr>
              <a:t> </a:t>
            </a:r>
            <a:r>
              <a:rPr dirty="0" sz="2400" spc="-5">
                <a:latin typeface="Corbel"/>
                <a:cs typeface="Corbel"/>
              </a:rPr>
              <a:t>stillbirth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latin typeface="Corbel"/>
                <a:cs typeface="Corbel"/>
              </a:rPr>
              <a:t>•</a:t>
            </a:r>
            <a:r>
              <a:rPr dirty="0" sz="2400" spc="-5">
                <a:latin typeface="Corbel"/>
                <a:cs typeface="Corbel"/>
              </a:rPr>
              <a:t>Low birth</a:t>
            </a:r>
            <a:r>
              <a:rPr dirty="0" sz="2400" spc="-65">
                <a:latin typeface="Corbel"/>
                <a:cs typeface="Corbel"/>
              </a:rPr>
              <a:t> </a:t>
            </a:r>
            <a:r>
              <a:rPr dirty="0" sz="2400" spc="-5">
                <a:latin typeface="Corbel"/>
                <a:cs typeface="Corbel"/>
              </a:rPr>
              <a:t>weight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dirty="0" sz="2400">
                <a:latin typeface="Corbel"/>
                <a:cs typeface="Corbel"/>
              </a:rPr>
              <a:t>•</a:t>
            </a:r>
            <a:r>
              <a:rPr dirty="0" sz="2400">
                <a:latin typeface="Corbel"/>
                <a:cs typeface="Corbel"/>
              </a:rPr>
              <a:t>Lowered </a:t>
            </a:r>
            <a:r>
              <a:rPr dirty="0" sz="2400" spc="-5">
                <a:latin typeface="Corbel"/>
                <a:cs typeface="Corbel"/>
              </a:rPr>
              <a:t>immune</a:t>
            </a:r>
            <a:r>
              <a:rPr dirty="0" sz="2400" spc="-80">
                <a:latin typeface="Corbel"/>
                <a:cs typeface="Corbel"/>
              </a:rPr>
              <a:t> </a:t>
            </a:r>
            <a:r>
              <a:rPr dirty="0" sz="2400" spc="-5">
                <a:latin typeface="Corbel"/>
                <a:cs typeface="Corbel"/>
              </a:rPr>
              <a:t>capacity</a:t>
            </a:r>
            <a:endParaRPr sz="24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latin typeface="Corbel"/>
                <a:cs typeface="Corbel"/>
              </a:rPr>
              <a:t>•</a:t>
            </a:r>
            <a:r>
              <a:rPr dirty="0" sz="2400" spc="-5">
                <a:latin typeface="Corbel"/>
                <a:cs typeface="Corbel"/>
              </a:rPr>
              <a:t>Proneness to </a:t>
            </a:r>
            <a:r>
              <a:rPr dirty="0" sz="2400">
                <a:latin typeface="Corbel"/>
                <a:cs typeface="Corbel"/>
              </a:rPr>
              <a:t>Sudden</a:t>
            </a:r>
            <a:r>
              <a:rPr dirty="0" sz="2400" spc="-110">
                <a:latin typeface="Corbel"/>
                <a:cs typeface="Corbel"/>
              </a:rPr>
              <a:t> </a:t>
            </a:r>
            <a:r>
              <a:rPr dirty="0" sz="2400" spc="-10">
                <a:latin typeface="Corbel"/>
                <a:cs typeface="Corbel"/>
              </a:rPr>
              <a:t>Infant  </a:t>
            </a:r>
            <a:r>
              <a:rPr dirty="0" sz="2400">
                <a:latin typeface="Corbel"/>
                <a:cs typeface="Corbel"/>
              </a:rPr>
              <a:t>Death </a:t>
            </a:r>
            <a:r>
              <a:rPr dirty="0" sz="2400" spc="-5">
                <a:latin typeface="Corbel"/>
                <a:cs typeface="Corbel"/>
              </a:rPr>
              <a:t>Syndrome</a:t>
            </a:r>
            <a:r>
              <a:rPr dirty="0" sz="2400" spc="-114">
                <a:latin typeface="Corbel"/>
                <a:cs typeface="Corbel"/>
              </a:rPr>
              <a:t> </a:t>
            </a:r>
            <a:r>
              <a:rPr dirty="0" sz="2400" spc="-20">
                <a:latin typeface="Corbel"/>
                <a:cs typeface="Corbel"/>
              </a:rPr>
              <a:t>(SIDS)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1687" y="589787"/>
            <a:ext cx="4608576" cy="481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9636" y="2047875"/>
            <a:ext cx="7767955" cy="2962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>
                <a:latin typeface="Corbel"/>
                <a:cs typeface="Corbel"/>
              </a:rPr>
              <a:t>5 million deaths </a:t>
            </a:r>
            <a:r>
              <a:rPr dirty="0" sz="3200" spc="-5">
                <a:latin typeface="Corbel"/>
                <a:cs typeface="Corbel"/>
              </a:rPr>
              <a:t>world </a:t>
            </a:r>
            <a:r>
              <a:rPr dirty="0" sz="3200">
                <a:latin typeface="Corbel"/>
                <a:cs typeface="Corbel"/>
              </a:rPr>
              <a:t>wide each</a:t>
            </a:r>
            <a:r>
              <a:rPr dirty="0" sz="3200" spc="-18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year</a:t>
            </a:r>
            <a:endParaRPr sz="32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7"/>
              </a:spcBef>
              <a:buClr>
                <a:srgbClr val="EFAC00"/>
              </a:buClr>
              <a:buFont typeface="Wingdings"/>
              <a:buChar char=""/>
            </a:pPr>
            <a:endParaRPr sz="3300">
              <a:latin typeface="Times New Roman"/>
              <a:cs typeface="Times New Roman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5">
                <a:latin typeface="Corbel"/>
                <a:cs typeface="Corbel"/>
              </a:rPr>
              <a:t>10 </a:t>
            </a:r>
            <a:r>
              <a:rPr dirty="0" sz="3200">
                <a:latin typeface="Corbel"/>
                <a:cs typeface="Corbel"/>
              </a:rPr>
              <a:t>million deaths estimated by </a:t>
            </a:r>
            <a:r>
              <a:rPr dirty="0" sz="3200" spc="-5">
                <a:latin typeface="Corbel"/>
                <a:cs typeface="Corbel"/>
              </a:rPr>
              <a:t>year</a:t>
            </a:r>
            <a:r>
              <a:rPr dirty="0" sz="3200" spc="-160">
                <a:latin typeface="Corbel"/>
                <a:cs typeface="Corbel"/>
              </a:rPr>
              <a:t> </a:t>
            </a:r>
            <a:r>
              <a:rPr dirty="0" sz="3200" spc="-35">
                <a:latin typeface="Corbel"/>
                <a:cs typeface="Corbel"/>
              </a:rPr>
              <a:t>2030</a:t>
            </a:r>
            <a:endParaRPr sz="32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8"/>
              </a:spcBef>
              <a:buClr>
                <a:srgbClr val="EFAC00"/>
              </a:buClr>
              <a:buFont typeface="Wingdings"/>
              <a:buChar char=""/>
            </a:pPr>
            <a:endParaRPr sz="3300">
              <a:latin typeface="Times New Roman"/>
              <a:cs typeface="Times New Roman"/>
            </a:endParaRPr>
          </a:p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>
                <a:latin typeface="Corbel"/>
                <a:cs typeface="Corbel"/>
              </a:rPr>
              <a:t>WHO estimates, </a:t>
            </a:r>
            <a:r>
              <a:rPr dirty="0" sz="3200" spc="-5">
                <a:latin typeface="Corbel"/>
                <a:cs typeface="Corbel"/>
              </a:rPr>
              <a:t>there </a:t>
            </a:r>
            <a:r>
              <a:rPr dirty="0" sz="3200">
                <a:latin typeface="Corbel"/>
                <a:cs typeface="Corbel"/>
              </a:rPr>
              <a:t>are approximately</a:t>
            </a:r>
            <a:r>
              <a:rPr dirty="0" sz="3200" spc="-15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1.1  </a:t>
            </a:r>
            <a:r>
              <a:rPr dirty="0" sz="3200">
                <a:latin typeface="Corbel"/>
                <a:cs typeface="Corbel"/>
              </a:rPr>
              <a:t>billion </a:t>
            </a:r>
            <a:r>
              <a:rPr dirty="0" sz="3200" spc="-10">
                <a:latin typeface="Corbel"/>
                <a:cs typeface="Corbel"/>
              </a:rPr>
              <a:t>smokers </a:t>
            </a:r>
            <a:r>
              <a:rPr dirty="0" sz="3200">
                <a:latin typeface="Corbel"/>
                <a:cs typeface="Corbel"/>
              </a:rPr>
              <a:t>in </a:t>
            </a:r>
            <a:r>
              <a:rPr dirty="0" sz="3200" spc="-5">
                <a:latin typeface="Corbel"/>
                <a:cs typeface="Corbel"/>
              </a:rPr>
              <a:t>the</a:t>
            </a:r>
            <a:r>
              <a:rPr dirty="0" sz="3200" spc="-13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world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58173" y="6559346"/>
            <a:ext cx="10223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4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1439" y="2343911"/>
            <a:ext cx="7142988" cy="1370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40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52744" y="847344"/>
            <a:ext cx="1514855" cy="388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9636" y="2425953"/>
            <a:ext cx="8280400" cy="3879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3600" spc="-20">
                <a:latin typeface="Corbel"/>
                <a:cs typeface="Corbel"/>
              </a:rPr>
              <a:t>There’s </a:t>
            </a:r>
            <a:r>
              <a:rPr dirty="0" sz="3600" spc="-5">
                <a:solidFill>
                  <a:srgbClr val="FF0000"/>
                </a:solidFill>
                <a:latin typeface="Corbel"/>
                <a:cs typeface="Corbel"/>
              </a:rPr>
              <a:t>no single reason </a:t>
            </a:r>
            <a:r>
              <a:rPr dirty="0" sz="3600">
                <a:latin typeface="Corbel"/>
                <a:cs typeface="Corbel"/>
              </a:rPr>
              <a:t>why </a:t>
            </a:r>
            <a:r>
              <a:rPr dirty="0" sz="3600" spc="-5">
                <a:latin typeface="Corbel"/>
                <a:cs typeface="Corbel"/>
              </a:rPr>
              <a:t>people</a:t>
            </a:r>
            <a:r>
              <a:rPr dirty="0" sz="3600" spc="15">
                <a:latin typeface="Corbel"/>
                <a:cs typeface="Corbel"/>
              </a:rPr>
              <a:t> </a:t>
            </a:r>
            <a:r>
              <a:rPr dirty="0" sz="3600">
                <a:latin typeface="Corbel"/>
                <a:cs typeface="Corbel"/>
              </a:rPr>
              <a:t>begin</a:t>
            </a:r>
            <a:endParaRPr sz="3600">
              <a:latin typeface="Corbel"/>
              <a:cs typeface="Corbel"/>
            </a:endParaRPr>
          </a:p>
          <a:p>
            <a:pPr marL="332740">
              <a:lnSpc>
                <a:spcPct val="100000"/>
              </a:lnSpc>
            </a:pPr>
            <a:r>
              <a:rPr dirty="0" sz="3600" spc="-5">
                <a:latin typeface="Corbel"/>
                <a:cs typeface="Corbel"/>
              </a:rPr>
              <a:t>to</a:t>
            </a:r>
            <a:r>
              <a:rPr dirty="0" sz="3600" spc="-75">
                <a:latin typeface="Corbel"/>
                <a:cs typeface="Corbel"/>
              </a:rPr>
              <a:t> </a:t>
            </a:r>
            <a:r>
              <a:rPr dirty="0" sz="3600" spc="-15">
                <a:latin typeface="Corbel"/>
                <a:cs typeface="Corbel"/>
              </a:rPr>
              <a:t>smoke.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9"/>
              </a:spcBef>
            </a:pPr>
            <a:endParaRPr sz="3750">
              <a:latin typeface="Times New Roman"/>
              <a:cs typeface="Times New Roman"/>
            </a:endParaRPr>
          </a:p>
          <a:p>
            <a:pPr marL="332740" marR="67310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424180" algn="l"/>
              </a:tabLst>
            </a:pPr>
            <a:r>
              <a:rPr dirty="0" sz="3600">
                <a:latin typeface="Corbel"/>
                <a:cs typeface="Corbel"/>
              </a:rPr>
              <a:t>It </a:t>
            </a:r>
            <a:r>
              <a:rPr dirty="0" sz="3600" spc="-5">
                <a:latin typeface="Corbel"/>
                <a:cs typeface="Corbel"/>
              </a:rPr>
              <a:t>Has </a:t>
            </a:r>
            <a:r>
              <a:rPr dirty="0" sz="3600">
                <a:latin typeface="Corbel"/>
                <a:cs typeface="Corbel"/>
              </a:rPr>
              <a:t>been estimated that </a:t>
            </a:r>
            <a:r>
              <a:rPr dirty="0" sz="3600" spc="-5">
                <a:solidFill>
                  <a:srgbClr val="FF0000"/>
                </a:solidFill>
                <a:latin typeface="Corbel"/>
                <a:cs typeface="Corbel"/>
              </a:rPr>
              <a:t>80% </a:t>
            </a:r>
            <a:r>
              <a:rPr dirty="0" sz="3600" spc="-5">
                <a:latin typeface="Corbel"/>
                <a:cs typeface="Corbel"/>
              </a:rPr>
              <a:t>of Adult  </a:t>
            </a:r>
            <a:r>
              <a:rPr dirty="0" sz="3600" spc="-15">
                <a:latin typeface="Corbel"/>
                <a:cs typeface="Corbel"/>
              </a:rPr>
              <a:t>smokers </a:t>
            </a:r>
            <a:r>
              <a:rPr dirty="0" sz="3600" spc="-5">
                <a:solidFill>
                  <a:srgbClr val="FF0000"/>
                </a:solidFill>
                <a:latin typeface="Corbel"/>
                <a:cs typeface="Corbel"/>
              </a:rPr>
              <a:t>start smoking </a:t>
            </a:r>
            <a:r>
              <a:rPr dirty="0" sz="3600">
                <a:solidFill>
                  <a:srgbClr val="FF0000"/>
                </a:solidFill>
                <a:latin typeface="Corbel"/>
                <a:cs typeface="Corbel"/>
              </a:rPr>
              <a:t>as </a:t>
            </a:r>
            <a:r>
              <a:rPr dirty="0" sz="3600" spc="-5">
                <a:solidFill>
                  <a:srgbClr val="FF0000"/>
                </a:solidFill>
                <a:latin typeface="Corbel"/>
                <a:cs typeface="Corbel"/>
              </a:rPr>
              <a:t>children</a:t>
            </a:r>
            <a:r>
              <a:rPr dirty="0" sz="3600" spc="-5">
                <a:latin typeface="Corbel"/>
                <a:cs typeface="Corbel"/>
              </a:rPr>
              <a:t>, </a:t>
            </a:r>
            <a:r>
              <a:rPr dirty="0" sz="3600">
                <a:latin typeface="Corbel"/>
                <a:cs typeface="Corbel"/>
              </a:rPr>
              <a:t>and  </a:t>
            </a:r>
            <a:r>
              <a:rPr dirty="0" sz="3600">
                <a:latin typeface="Corbel"/>
                <a:cs typeface="Corbel"/>
              </a:rPr>
              <a:t>30% </a:t>
            </a:r>
            <a:r>
              <a:rPr dirty="0" sz="3600" spc="-5">
                <a:latin typeface="Corbel"/>
                <a:cs typeface="Corbel"/>
              </a:rPr>
              <a:t>of </a:t>
            </a:r>
            <a:r>
              <a:rPr dirty="0" sz="3600">
                <a:latin typeface="Corbel"/>
                <a:cs typeface="Corbel"/>
              </a:rPr>
              <a:t>children </a:t>
            </a:r>
            <a:r>
              <a:rPr dirty="0" sz="3600" spc="-5">
                <a:latin typeface="Corbel"/>
                <a:cs typeface="Corbel"/>
              </a:rPr>
              <a:t>have tried smoking </a:t>
            </a:r>
            <a:r>
              <a:rPr dirty="0" sz="3600">
                <a:latin typeface="Corbel"/>
                <a:cs typeface="Corbel"/>
              </a:rPr>
              <a:t>by </a:t>
            </a:r>
            <a:r>
              <a:rPr dirty="0" sz="3600" spc="-10">
                <a:latin typeface="Corbel"/>
                <a:cs typeface="Corbel"/>
              </a:rPr>
              <a:t>the  </a:t>
            </a:r>
            <a:r>
              <a:rPr dirty="0" sz="3600">
                <a:latin typeface="Corbel"/>
                <a:cs typeface="Corbel"/>
              </a:rPr>
              <a:t>age </a:t>
            </a:r>
            <a:r>
              <a:rPr dirty="0" sz="3600" spc="-5">
                <a:latin typeface="Corbel"/>
                <a:cs typeface="Corbel"/>
              </a:rPr>
              <a:t>of</a:t>
            </a:r>
            <a:r>
              <a:rPr dirty="0" sz="3600" spc="-80">
                <a:latin typeface="Corbel"/>
                <a:cs typeface="Corbel"/>
              </a:rPr>
              <a:t> </a:t>
            </a:r>
            <a:r>
              <a:rPr dirty="0" sz="3600" spc="-10">
                <a:latin typeface="Corbel"/>
                <a:cs typeface="Corbel"/>
              </a:rPr>
              <a:t>11.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6240" y="188976"/>
            <a:ext cx="2880360" cy="1182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7595" y="565404"/>
            <a:ext cx="3368040" cy="419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18236" y="1846071"/>
            <a:ext cx="4754880" cy="2962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5">
                <a:latin typeface="Corbel"/>
                <a:cs typeface="Corbel"/>
              </a:rPr>
              <a:t>Parental</a:t>
            </a:r>
            <a:r>
              <a:rPr dirty="0" sz="3200" spc="-9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influences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>
                <a:latin typeface="Corbel"/>
                <a:cs typeface="Corbel"/>
              </a:rPr>
              <a:t>friendship</a:t>
            </a:r>
            <a:r>
              <a:rPr dirty="0" sz="3200" spc="-105">
                <a:latin typeface="Corbel"/>
                <a:cs typeface="Corbel"/>
              </a:rPr>
              <a:t> </a:t>
            </a:r>
            <a:r>
              <a:rPr dirty="0" sz="3200" spc="-5">
                <a:latin typeface="Corbel"/>
                <a:cs typeface="Corbel"/>
              </a:rPr>
              <a:t>groups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>
                <a:latin typeface="Corbel"/>
                <a:cs typeface="Corbel"/>
              </a:rPr>
              <a:t>Influence </a:t>
            </a:r>
            <a:r>
              <a:rPr dirty="0" sz="3200" spc="-5">
                <a:latin typeface="Corbel"/>
                <a:cs typeface="Corbel"/>
              </a:rPr>
              <a:t>of</a:t>
            </a:r>
            <a:r>
              <a:rPr dirty="0" sz="3200" spc="-125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peer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>
                <a:latin typeface="Corbel"/>
                <a:cs typeface="Corbel"/>
              </a:rPr>
              <a:t>Low </a:t>
            </a:r>
            <a:r>
              <a:rPr dirty="0" sz="3200" spc="-5">
                <a:latin typeface="Corbel"/>
                <a:cs typeface="Corbel"/>
              </a:rPr>
              <a:t>socioeconomic</a:t>
            </a:r>
            <a:r>
              <a:rPr dirty="0" sz="3200" spc="-75">
                <a:latin typeface="Corbel"/>
                <a:cs typeface="Corbel"/>
              </a:rPr>
              <a:t> </a:t>
            </a:r>
            <a:r>
              <a:rPr dirty="0" sz="3200" spc="-5">
                <a:latin typeface="Corbel"/>
                <a:cs typeface="Corbel"/>
              </a:rPr>
              <a:t>status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>
                <a:latin typeface="Corbel"/>
                <a:cs typeface="Corbel"/>
              </a:rPr>
              <a:t>The </a:t>
            </a:r>
            <a:r>
              <a:rPr dirty="0" sz="3200" spc="-5">
                <a:latin typeface="Corbel"/>
                <a:cs typeface="Corbel"/>
              </a:rPr>
              <a:t>need </a:t>
            </a:r>
            <a:r>
              <a:rPr dirty="0" sz="3200">
                <a:latin typeface="Corbel"/>
                <a:cs typeface="Corbel"/>
              </a:rPr>
              <a:t>to fit</a:t>
            </a:r>
            <a:r>
              <a:rPr dirty="0" sz="3200" spc="-135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In.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>
                <a:latin typeface="Corbel"/>
                <a:cs typeface="Corbel"/>
              </a:rPr>
              <a:t>It </a:t>
            </a:r>
            <a:r>
              <a:rPr dirty="0" sz="3200" spc="-5">
                <a:latin typeface="Corbel"/>
                <a:cs typeface="Corbel"/>
              </a:rPr>
              <a:t>looks</a:t>
            </a:r>
            <a:r>
              <a:rPr dirty="0" sz="3200" spc="-80">
                <a:latin typeface="Corbel"/>
                <a:cs typeface="Corbel"/>
              </a:rPr>
              <a:t> </a:t>
            </a:r>
            <a:r>
              <a:rPr dirty="0" sz="3200" spc="-5">
                <a:latin typeface="Corbel"/>
                <a:cs typeface="Corbel"/>
              </a:rPr>
              <a:t>cool.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42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3212" y="737616"/>
            <a:ext cx="6083808" cy="632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2627" y="4579618"/>
            <a:ext cx="2456688" cy="2278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7868" y="1557527"/>
            <a:ext cx="2426335" cy="3032760"/>
          </a:xfrm>
          <a:custGeom>
            <a:avLst/>
            <a:gdLst/>
            <a:ahLst/>
            <a:cxnLst/>
            <a:rect l="l" t="t" r="r" b="b"/>
            <a:pathLst>
              <a:path w="2426335" h="3032760">
                <a:moveTo>
                  <a:pt x="2217674" y="0"/>
                </a:moveTo>
                <a:lnTo>
                  <a:pt x="208508" y="0"/>
                </a:lnTo>
                <a:lnTo>
                  <a:pt x="160701" y="5506"/>
                </a:lnTo>
                <a:lnTo>
                  <a:pt x="116814" y="21192"/>
                </a:lnTo>
                <a:lnTo>
                  <a:pt x="78099" y="45806"/>
                </a:lnTo>
                <a:lnTo>
                  <a:pt x="45808" y="78098"/>
                </a:lnTo>
                <a:lnTo>
                  <a:pt x="21193" y="116817"/>
                </a:lnTo>
                <a:lnTo>
                  <a:pt x="5507" y="160713"/>
                </a:lnTo>
                <a:lnTo>
                  <a:pt x="0" y="208534"/>
                </a:lnTo>
                <a:lnTo>
                  <a:pt x="0" y="2824226"/>
                </a:lnTo>
                <a:lnTo>
                  <a:pt x="5507" y="2872046"/>
                </a:lnTo>
                <a:lnTo>
                  <a:pt x="21193" y="2915942"/>
                </a:lnTo>
                <a:lnTo>
                  <a:pt x="45808" y="2954661"/>
                </a:lnTo>
                <a:lnTo>
                  <a:pt x="78099" y="2986953"/>
                </a:lnTo>
                <a:lnTo>
                  <a:pt x="116814" y="3011567"/>
                </a:lnTo>
                <a:lnTo>
                  <a:pt x="160701" y="3027253"/>
                </a:lnTo>
                <a:lnTo>
                  <a:pt x="208508" y="3032760"/>
                </a:lnTo>
                <a:lnTo>
                  <a:pt x="2217674" y="3032760"/>
                </a:lnTo>
                <a:lnTo>
                  <a:pt x="2265494" y="3027253"/>
                </a:lnTo>
                <a:lnTo>
                  <a:pt x="2309390" y="3011567"/>
                </a:lnTo>
                <a:lnTo>
                  <a:pt x="2348109" y="2986953"/>
                </a:lnTo>
                <a:lnTo>
                  <a:pt x="2380401" y="2954661"/>
                </a:lnTo>
                <a:lnTo>
                  <a:pt x="2405015" y="2915942"/>
                </a:lnTo>
                <a:lnTo>
                  <a:pt x="2420701" y="2872046"/>
                </a:lnTo>
                <a:lnTo>
                  <a:pt x="2426208" y="2824226"/>
                </a:lnTo>
                <a:lnTo>
                  <a:pt x="2426208" y="208534"/>
                </a:lnTo>
                <a:lnTo>
                  <a:pt x="2420701" y="160713"/>
                </a:lnTo>
                <a:lnTo>
                  <a:pt x="2405015" y="116817"/>
                </a:lnTo>
                <a:lnTo>
                  <a:pt x="2380401" y="78098"/>
                </a:lnTo>
                <a:lnTo>
                  <a:pt x="2348109" y="45806"/>
                </a:lnTo>
                <a:lnTo>
                  <a:pt x="2309390" y="21192"/>
                </a:lnTo>
                <a:lnTo>
                  <a:pt x="2265494" y="5506"/>
                </a:lnTo>
                <a:lnTo>
                  <a:pt x="221767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7868" y="1557527"/>
            <a:ext cx="2426208" cy="3032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50308" y="3822191"/>
            <a:ext cx="3462528" cy="2314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65547" y="1548383"/>
            <a:ext cx="3432175" cy="2284730"/>
          </a:xfrm>
          <a:custGeom>
            <a:avLst/>
            <a:gdLst/>
            <a:ahLst/>
            <a:cxnLst/>
            <a:rect l="l" t="t" r="r" b="b"/>
            <a:pathLst>
              <a:path w="3432175" h="2284729">
                <a:moveTo>
                  <a:pt x="3235705" y="0"/>
                </a:moveTo>
                <a:lnTo>
                  <a:pt x="196341" y="0"/>
                </a:lnTo>
                <a:lnTo>
                  <a:pt x="151315" y="5184"/>
                </a:lnTo>
                <a:lnTo>
                  <a:pt x="109986" y="19952"/>
                </a:lnTo>
                <a:lnTo>
                  <a:pt x="73531" y="43127"/>
                </a:lnTo>
                <a:lnTo>
                  <a:pt x="43127" y="73531"/>
                </a:lnTo>
                <a:lnTo>
                  <a:pt x="19952" y="109986"/>
                </a:lnTo>
                <a:lnTo>
                  <a:pt x="5184" y="151315"/>
                </a:lnTo>
                <a:lnTo>
                  <a:pt x="0" y="196341"/>
                </a:lnTo>
                <a:lnTo>
                  <a:pt x="0" y="2088133"/>
                </a:lnTo>
                <a:lnTo>
                  <a:pt x="5184" y="2133160"/>
                </a:lnTo>
                <a:lnTo>
                  <a:pt x="19952" y="2174489"/>
                </a:lnTo>
                <a:lnTo>
                  <a:pt x="43127" y="2210944"/>
                </a:lnTo>
                <a:lnTo>
                  <a:pt x="73531" y="2241348"/>
                </a:lnTo>
                <a:lnTo>
                  <a:pt x="109986" y="2264523"/>
                </a:lnTo>
                <a:lnTo>
                  <a:pt x="151315" y="2279291"/>
                </a:lnTo>
                <a:lnTo>
                  <a:pt x="196341" y="2284476"/>
                </a:lnTo>
                <a:lnTo>
                  <a:pt x="3235705" y="2284476"/>
                </a:lnTo>
                <a:lnTo>
                  <a:pt x="3280732" y="2279291"/>
                </a:lnTo>
                <a:lnTo>
                  <a:pt x="3322061" y="2264523"/>
                </a:lnTo>
                <a:lnTo>
                  <a:pt x="3358516" y="2241348"/>
                </a:lnTo>
                <a:lnTo>
                  <a:pt x="3388920" y="2210944"/>
                </a:lnTo>
                <a:lnTo>
                  <a:pt x="3412095" y="2174489"/>
                </a:lnTo>
                <a:lnTo>
                  <a:pt x="3426863" y="2133160"/>
                </a:lnTo>
                <a:lnTo>
                  <a:pt x="3432048" y="2088133"/>
                </a:lnTo>
                <a:lnTo>
                  <a:pt x="3432048" y="196341"/>
                </a:lnTo>
                <a:lnTo>
                  <a:pt x="3426863" y="151315"/>
                </a:lnTo>
                <a:lnTo>
                  <a:pt x="3412095" y="109986"/>
                </a:lnTo>
                <a:lnTo>
                  <a:pt x="3388920" y="73531"/>
                </a:lnTo>
                <a:lnTo>
                  <a:pt x="3358516" y="43127"/>
                </a:lnTo>
                <a:lnTo>
                  <a:pt x="3322061" y="19952"/>
                </a:lnTo>
                <a:lnTo>
                  <a:pt x="3280732" y="5184"/>
                </a:lnTo>
                <a:lnTo>
                  <a:pt x="323570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65547" y="1548383"/>
            <a:ext cx="3432048" cy="22844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93268" y="4774692"/>
            <a:ext cx="2136775" cy="4610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23440" algn="l"/>
              </a:tabLst>
            </a:pPr>
            <a:r>
              <a:rPr dirty="0" sz="2950" spc="-60" i="1" u="heavy">
                <a:latin typeface="Times New Roman"/>
                <a:cs typeface="Times New Roman"/>
              </a:rPr>
              <a:t>Stress</a:t>
            </a:r>
            <a:r>
              <a:rPr dirty="0" sz="2950" spc="-135" i="1" u="heavy">
                <a:latin typeface="Times New Roman"/>
                <a:cs typeface="Times New Roman"/>
              </a:rPr>
              <a:t> </a:t>
            </a:r>
            <a:r>
              <a:rPr dirty="0" sz="2950" spc="-80" i="1" u="heavy">
                <a:latin typeface="Times New Roman"/>
                <a:cs typeface="Times New Roman"/>
              </a:rPr>
              <a:t>reliever	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35702" y="4065778"/>
            <a:ext cx="2592070" cy="522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350" spc="35" i="1" u="heavy">
                <a:latin typeface="Times New Roman"/>
                <a:cs typeface="Times New Roman"/>
              </a:rPr>
              <a:t>Self</a:t>
            </a:r>
            <a:r>
              <a:rPr dirty="0" sz="3350" spc="-135" i="1" u="heavy">
                <a:latin typeface="Times New Roman"/>
                <a:cs typeface="Times New Roman"/>
              </a:rPr>
              <a:t> </a:t>
            </a:r>
            <a:r>
              <a:rPr dirty="0" sz="3350" spc="-65" i="1" u="heavy">
                <a:latin typeface="Times New Roman"/>
                <a:cs typeface="Times New Roman"/>
              </a:rPr>
              <a:t>medication</a:t>
            </a:r>
            <a:endParaRPr sz="33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8120" y="3035807"/>
            <a:ext cx="3486912" cy="2677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13359" y="399288"/>
            <a:ext cx="3456940" cy="2647315"/>
          </a:xfrm>
          <a:custGeom>
            <a:avLst/>
            <a:gdLst/>
            <a:ahLst/>
            <a:cxnLst/>
            <a:rect l="l" t="t" r="r" b="b"/>
            <a:pathLst>
              <a:path w="3456940" h="2647315">
                <a:moveTo>
                  <a:pt x="3228975" y="0"/>
                </a:moveTo>
                <a:lnTo>
                  <a:pt x="227495" y="0"/>
                </a:lnTo>
                <a:lnTo>
                  <a:pt x="181647" y="4621"/>
                </a:lnTo>
                <a:lnTo>
                  <a:pt x="138944" y="17877"/>
                </a:lnTo>
                <a:lnTo>
                  <a:pt x="100300" y="38850"/>
                </a:lnTo>
                <a:lnTo>
                  <a:pt x="66632" y="66627"/>
                </a:lnTo>
                <a:lnTo>
                  <a:pt x="38852" y="100291"/>
                </a:lnTo>
                <a:lnTo>
                  <a:pt x="17877" y="138928"/>
                </a:lnTo>
                <a:lnTo>
                  <a:pt x="4621" y="181621"/>
                </a:lnTo>
                <a:lnTo>
                  <a:pt x="0" y="227457"/>
                </a:lnTo>
                <a:lnTo>
                  <a:pt x="0" y="2419731"/>
                </a:lnTo>
                <a:lnTo>
                  <a:pt x="4621" y="2465566"/>
                </a:lnTo>
                <a:lnTo>
                  <a:pt x="17877" y="2508259"/>
                </a:lnTo>
                <a:lnTo>
                  <a:pt x="38852" y="2546896"/>
                </a:lnTo>
                <a:lnTo>
                  <a:pt x="66632" y="2580560"/>
                </a:lnTo>
                <a:lnTo>
                  <a:pt x="100300" y="2608337"/>
                </a:lnTo>
                <a:lnTo>
                  <a:pt x="138944" y="2629310"/>
                </a:lnTo>
                <a:lnTo>
                  <a:pt x="181647" y="2642566"/>
                </a:lnTo>
                <a:lnTo>
                  <a:pt x="227495" y="2647188"/>
                </a:lnTo>
                <a:lnTo>
                  <a:pt x="3228975" y="2647188"/>
                </a:lnTo>
                <a:lnTo>
                  <a:pt x="3274810" y="2642566"/>
                </a:lnTo>
                <a:lnTo>
                  <a:pt x="3317503" y="2629310"/>
                </a:lnTo>
                <a:lnTo>
                  <a:pt x="3356140" y="2608337"/>
                </a:lnTo>
                <a:lnTo>
                  <a:pt x="3389804" y="2580560"/>
                </a:lnTo>
                <a:lnTo>
                  <a:pt x="3417581" y="2546896"/>
                </a:lnTo>
                <a:lnTo>
                  <a:pt x="3438554" y="2508259"/>
                </a:lnTo>
                <a:lnTo>
                  <a:pt x="3451810" y="2465566"/>
                </a:lnTo>
                <a:lnTo>
                  <a:pt x="3456431" y="2419731"/>
                </a:lnTo>
                <a:lnTo>
                  <a:pt x="3456431" y="227457"/>
                </a:lnTo>
                <a:lnTo>
                  <a:pt x="3451810" y="181621"/>
                </a:lnTo>
                <a:lnTo>
                  <a:pt x="3438554" y="138928"/>
                </a:lnTo>
                <a:lnTo>
                  <a:pt x="3417581" y="100291"/>
                </a:lnTo>
                <a:lnTo>
                  <a:pt x="3389804" y="66627"/>
                </a:lnTo>
                <a:lnTo>
                  <a:pt x="3356140" y="38850"/>
                </a:lnTo>
                <a:lnTo>
                  <a:pt x="3317503" y="17877"/>
                </a:lnTo>
                <a:lnTo>
                  <a:pt x="3274810" y="4621"/>
                </a:lnTo>
                <a:lnTo>
                  <a:pt x="322897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3359" y="399288"/>
            <a:ext cx="3456431" cy="2647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85359" y="3805428"/>
            <a:ext cx="3468624" cy="232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00600" y="1524000"/>
            <a:ext cx="3438525" cy="2292350"/>
          </a:xfrm>
          <a:custGeom>
            <a:avLst/>
            <a:gdLst/>
            <a:ahLst/>
            <a:cxnLst/>
            <a:rect l="l" t="t" r="r" b="b"/>
            <a:pathLst>
              <a:path w="3438525" h="2292350">
                <a:moveTo>
                  <a:pt x="3241167" y="0"/>
                </a:moveTo>
                <a:lnTo>
                  <a:pt x="196976" y="0"/>
                </a:lnTo>
                <a:lnTo>
                  <a:pt x="151795" y="5199"/>
                </a:lnTo>
                <a:lnTo>
                  <a:pt x="110328" y="20011"/>
                </a:lnTo>
                <a:lnTo>
                  <a:pt x="73756" y="43257"/>
                </a:lnTo>
                <a:lnTo>
                  <a:pt x="43257" y="73756"/>
                </a:lnTo>
                <a:lnTo>
                  <a:pt x="20011" y="110328"/>
                </a:lnTo>
                <a:lnTo>
                  <a:pt x="5199" y="151795"/>
                </a:lnTo>
                <a:lnTo>
                  <a:pt x="0" y="196976"/>
                </a:lnTo>
                <a:lnTo>
                  <a:pt x="0" y="2095119"/>
                </a:lnTo>
                <a:lnTo>
                  <a:pt x="5199" y="2140300"/>
                </a:lnTo>
                <a:lnTo>
                  <a:pt x="20011" y="2181767"/>
                </a:lnTo>
                <a:lnTo>
                  <a:pt x="43257" y="2218339"/>
                </a:lnTo>
                <a:lnTo>
                  <a:pt x="73756" y="2248838"/>
                </a:lnTo>
                <a:lnTo>
                  <a:pt x="110328" y="2272084"/>
                </a:lnTo>
                <a:lnTo>
                  <a:pt x="151795" y="2286896"/>
                </a:lnTo>
                <a:lnTo>
                  <a:pt x="196976" y="2292096"/>
                </a:lnTo>
                <a:lnTo>
                  <a:pt x="3241167" y="2292096"/>
                </a:lnTo>
                <a:lnTo>
                  <a:pt x="3286348" y="2286896"/>
                </a:lnTo>
                <a:lnTo>
                  <a:pt x="3327815" y="2272084"/>
                </a:lnTo>
                <a:lnTo>
                  <a:pt x="3364387" y="2248838"/>
                </a:lnTo>
                <a:lnTo>
                  <a:pt x="3394886" y="2218339"/>
                </a:lnTo>
                <a:lnTo>
                  <a:pt x="3418132" y="2181767"/>
                </a:lnTo>
                <a:lnTo>
                  <a:pt x="3432944" y="2140300"/>
                </a:lnTo>
                <a:lnTo>
                  <a:pt x="3438144" y="2095119"/>
                </a:lnTo>
                <a:lnTo>
                  <a:pt x="3438144" y="196976"/>
                </a:lnTo>
                <a:lnTo>
                  <a:pt x="3432944" y="151795"/>
                </a:lnTo>
                <a:lnTo>
                  <a:pt x="3418132" y="110328"/>
                </a:lnTo>
                <a:lnTo>
                  <a:pt x="3394886" y="73756"/>
                </a:lnTo>
                <a:lnTo>
                  <a:pt x="3364387" y="43257"/>
                </a:lnTo>
                <a:lnTo>
                  <a:pt x="3327815" y="20011"/>
                </a:lnTo>
                <a:lnTo>
                  <a:pt x="3286348" y="5199"/>
                </a:lnTo>
                <a:lnTo>
                  <a:pt x="324116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800600" y="1524000"/>
            <a:ext cx="3438144" cy="22920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34644" y="3369182"/>
            <a:ext cx="1931670" cy="4495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950" spc="-155" i="1" u="heavy">
                <a:latin typeface="Times New Roman"/>
                <a:cs typeface="Times New Roman"/>
              </a:rPr>
              <a:t>Peer</a:t>
            </a:r>
            <a:r>
              <a:rPr dirty="0" sz="2950" spc="-105" i="1" u="heavy">
                <a:latin typeface="Times New Roman"/>
                <a:cs typeface="Times New Roman"/>
              </a:rPr>
              <a:t> pressure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96305" y="4020311"/>
            <a:ext cx="2125980" cy="4610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950" spc="-65" i="1" u="heavy">
                <a:latin typeface="Times New Roman"/>
                <a:cs typeface="Times New Roman"/>
              </a:rPr>
              <a:t>Social</a:t>
            </a:r>
            <a:r>
              <a:rPr dirty="0" sz="2950" spc="-130" i="1" u="heavy">
                <a:latin typeface="Times New Roman"/>
                <a:cs typeface="Times New Roman"/>
              </a:rPr>
              <a:t> </a:t>
            </a:r>
            <a:r>
              <a:rPr dirty="0" sz="2950" spc="-120" i="1" u="heavy">
                <a:latin typeface="Times New Roman"/>
                <a:cs typeface="Times New Roman"/>
              </a:rPr>
              <a:t>rewards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324" y="4041394"/>
            <a:ext cx="4404995" cy="2195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</a:pPr>
            <a:r>
              <a:rPr dirty="0" sz="2400">
                <a:latin typeface="Times New Roman"/>
                <a:cs typeface="Times New Roman"/>
              </a:rPr>
              <a:t>Despite the </a:t>
            </a:r>
            <a:r>
              <a:rPr dirty="0" sz="2400" spc="-5">
                <a:latin typeface="Times New Roman"/>
                <a:cs typeface="Times New Roman"/>
              </a:rPr>
              <a:t>knowledge </a:t>
            </a:r>
            <a:r>
              <a:rPr dirty="0" sz="2400">
                <a:latin typeface="Times New Roman"/>
                <a:cs typeface="Times New Roman"/>
              </a:rPr>
              <a:t>of the  </a:t>
            </a:r>
            <a:r>
              <a:rPr dirty="0" sz="2400" spc="-5">
                <a:latin typeface="Times New Roman"/>
                <a:cs typeface="Times New Roman"/>
              </a:rPr>
              <a:t>damage </a:t>
            </a:r>
            <a:r>
              <a:rPr dirty="0" sz="2400">
                <a:latin typeface="Times New Roman"/>
                <a:cs typeface="Times New Roman"/>
              </a:rPr>
              <a:t>that results </a:t>
            </a:r>
            <a:r>
              <a:rPr dirty="0" sz="2400" spc="-5">
                <a:latin typeface="Times New Roman"/>
                <a:cs typeface="Times New Roman"/>
              </a:rPr>
              <a:t>from smoking.  </a:t>
            </a:r>
            <a:r>
              <a:rPr dirty="0" sz="2400">
                <a:latin typeface="Times New Roman"/>
                <a:cs typeface="Times New Roman"/>
              </a:rPr>
              <a:t>The fear of being labeled the</a:t>
            </a:r>
            <a:r>
              <a:rPr dirty="0" sz="2400" spc="-1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“black  </a:t>
            </a:r>
            <a:r>
              <a:rPr dirty="0" sz="2400">
                <a:latin typeface="Times New Roman"/>
                <a:cs typeface="Times New Roman"/>
              </a:rPr>
              <a:t>sheep” of a group often proves  </a:t>
            </a:r>
            <a:r>
              <a:rPr dirty="0" sz="2400">
                <a:latin typeface="Times New Roman"/>
                <a:cs typeface="Times New Roman"/>
              </a:rPr>
              <a:t>strong enough to </a:t>
            </a:r>
            <a:r>
              <a:rPr dirty="0" sz="2400" spc="-5">
                <a:latin typeface="Times New Roman"/>
                <a:cs typeface="Times New Roman"/>
              </a:rPr>
              <a:t>move </a:t>
            </a:r>
            <a:r>
              <a:rPr dirty="0" sz="2400">
                <a:latin typeface="Times New Roman"/>
                <a:cs typeface="Times New Roman"/>
              </a:rPr>
              <a:t>us to  </a:t>
            </a:r>
            <a:r>
              <a:rPr dirty="0" sz="2400">
                <a:latin typeface="Times New Roman"/>
                <a:cs typeface="Times New Roman"/>
              </a:rPr>
              <a:t>sacrifice our long-term</a:t>
            </a:r>
            <a:r>
              <a:rPr dirty="0" sz="2400" spc="-1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health.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60703" y="4462271"/>
            <a:ext cx="5916168" cy="2395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5944" y="982980"/>
            <a:ext cx="5885815" cy="3489960"/>
          </a:xfrm>
          <a:custGeom>
            <a:avLst/>
            <a:gdLst/>
            <a:ahLst/>
            <a:cxnLst/>
            <a:rect l="l" t="t" r="r" b="b"/>
            <a:pathLst>
              <a:path w="5885815" h="3489960">
                <a:moveTo>
                  <a:pt x="5585713" y="0"/>
                </a:moveTo>
                <a:lnTo>
                  <a:pt x="299974" y="0"/>
                </a:lnTo>
                <a:lnTo>
                  <a:pt x="251310" y="3924"/>
                </a:lnTo>
                <a:lnTo>
                  <a:pt x="205149" y="15286"/>
                </a:lnTo>
                <a:lnTo>
                  <a:pt x="162107" y="33470"/>
                </a:lnTo>
                <a:lnTo>
                  <a:pt x="122802" y="57859"/>
                </a:lnTo>
                <a:lnTo>
                  <a:pt x="87850" y="87836"/>
                </a:lnTo>
                <a:lnTo>
                  <a:pt x="57870" y="122785"/>
                </a:lnTo>
                <a:lnTo>
                  <a:pt x="33477" y="162090"/>
                </a:lnTo>
                <a:lnTo>
                  <a:pt x="15290" y="205134"/>
                </a:lnTo>
                <a:lnTo>
                  <a:pt x="3925" y="251301"/>
                </a:lnTo>
                <a:lnTo>
                  <a:pt x="0" y="299974"/>
                </a:lnTo>
                <a:lnTo>
                  <a:pt x="0" y="3189986"/>
                </a:lnTo>
                <a:lnTo>
                  <a:pt x="3925" y="3238658"/>
                </a:lnTo>
                <a:lnTo>
                  <a:pt x="15290" y="3284825"/>
                </a:lnTo>
                <a:lnTo>
                  <a:pt x="33477" y="3327869"/>
                </a:lnTo>
                <a:lnTo>
                  <a:pt x="57870" y="3367174"/>
                </a:lnTo>
                <a:lnTo>
                  <a:pt x="87850" y="3402123"/>
                </a:lnTo>
                <a:lnTo>
                  <a:pt x="122802" y="3432100"/>
                </a:lnTo>
                <a:lnTo>
                  <a:pt x="162107" y="3456489"/>
                </a:lnTo>
                <a:lnTo>
                  <a:pt x="205149" y="3474673"/>
                </a:lnTo>
                <a:lnTo>
                  <a:pt x="251310" y="3486035"/>
                </a:lnTo>
                <a:lnTo>
                  <a:pt x="299974" y="3489960"/>
                </a:lnTo>
                <a:lnTo>
                  <a:pt x="5585713" y="3489960"/>
                </a:lnTo>
                <a:lnTo>
                  <a:pt x="5634386" y="3486035"/>
                </a:lnTo>
                <a:lnTo>
                  <a:pt x="5680553" y="3474673"/>
                </a:lnTo>
                <a:lnTo>
                  <a:pt x="5723597" y="3456489"/>
                </a:lnTo>
                <a:lnTo>
                  <a:pt x="5762902" y="3432100"/>
                </a:lnTo>
                <a:lnTo>
                  <a:pt x="5797851" y="3402123"/>
                </a:lnTo>
                <a:lnTo>
                  <a:pt x="5827828" y="3367174"/>
                </a:lnTo>
                <a:lnTo>
                  <a:pt x="5852217" y="3327869"/>
                </a:lnTo>
                <a:lnTo>
                  <a:pt x="5870401" y="3284825"/>
                </a:lnTo>
                <a:lnTo>
                  <a:pt x="5881763" y="3238658"/>
                </a:lnTo>
                <a:lnTo>
                  <a:pt x="5885687" y="3189986"/>
                </a:lnTo>
                <a:lnTo>
                  <a:pt x="5885687" y="299974"/>
                </a:lnTo>
                <a:lnTo>
                  <a:pt x="5881763" y="251301"/>
                </a:lnTo>
                <a:lnTo>
                  <a:pt x="5870401" y="205134"/>
                </a:lnTo>
                <a:lnTo>
                  <a:pt x="5852217" y="162090"/>
                </a:lnTo>
                <a:lnTo>
                  <a:pt x="5827828" y="122785"/>
                </a:lnTo>
                <a:lnTo>
                  <a:pt x="5797851" y="87836"/>
                </a:lnTo>
                <a:lnTo>
                  <a:pt x="5762902" y="57859"/>
                </a:lnTo>
                <a:lnTo>
                  <a:pt x="5723597" y="33470"/>
                </a:lnTo>
                <a:lnTo>
                  <a:pt x="5680553" y="15286"/>
                </a:lnTo>
                <a:lnTo>
                  <a:pt x="5634386" y="3924"/>
                </a:lnTo>
                <a:lnTo>
                  <a:pt x="558571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5944" y="982980"/>
            <a:ext cx="5885687" cy="3489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844420" y="4726558"/>
            <a:ext cx="3799204" cy="521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350" spc="-140" i="1" u="heavy">
                <a:latin typeface="Times New Roman"/>
                <a:cs typeface="Times New Roman"/>
              </a:rPr>
              <a:t>Parents </a:t>
            </a:r>
            <a:r>
              <a:rPr dirty="0" sz="3350" spc="-160" i="1" u="heavy">
                <a:latin typeface="Times New Roman"/>
                <a:cs typeface="Times New Roman"/>
              </a:rPr>
              <a:t>as </a:t>
            </a:r>
            <a:r>
              <a:rPr dirty="0" sz="3350" spc="-254" i="1" u="heavy">
                <a:latin typeface="Times New Roman"/>
                <a:cs typeface="Times New Roman"/>
              </a:rPr>
              <a:t>a </a:t>
            </a:r>
            <a:r>
              <a:rPr dirty="0" sz="3350" spc="-105" i="1" u="heavy">
                <a:latin typeface="Times New Roman"/>
                <a:cs typeface="Times New Roman"/>
              </a:rPr>
              <a:t>role</a:t>
            </a:r>
            <a:r>
              <a:rPr dirty="0" sz="3350" spc="290" i="1" u="heavy">
                <a:latin typeface="Times New Roman"/>
                <a:cs typeface="Times New Roman"/>
              </a:rPr>
              <a:t> </a:t>
            </a:r>
            <a:r>
              <a:rPr dirty="0" sz="3350" spc="-35" i="1" u="heavy">
                <a:latin typeface="Times New Roman"/>
                <a:cs typeface="Times New Roman"/>
              </a:rPr>
              <a:t>model</a:t>
            </a:r>
            <a:endParaRPr sz="3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05255" y="487679"/>
            <a:ext cx="2737104" cy="6370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66082" y="2077465"/>
            <a:ext cx="3195320" cy="1136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3600" spc="-5">
                <a:latin typeface="Corbel"/>
                <a:cs typeface="Corbel"/>
              </a:rPr>
              <a:t>Experimentation</a:t>
            </a:r>
            <a:endParaRPr sz="3600">
              <a:latin typeface="Corbel"/>
              <a:cs typeface="Corbel"/>
            </a:endParaRPr>
          </a:p>
          <a:p>
            <a:pPr algn="ctr" marL="91440">
              <a:lnSpc>
                <a:spcPct val="100000"/>
              </a:lnSpc>
            </a:pPr>
            <a:r>
              <a:rPr dirty="0" sz="3600">
                <a:latin typeface="Corbel"/>
                <a:cs typeface="Corbel"/>
              </a:rPr>
              <a:t>&amp;</a:t>
            </a:r>
            <a:r>
              <a:rPr dirty="0" sz="3600" spc="-65">
                <a:latin typeface="Corbel"/>
                <a:cs typeface="Corbel"/>
              </a:rPr>
              <a:t> </a:t>
            </a:r>
            <a:r>
              <a:rPr dirty="0" sz="3600" spc="-5">
                <a:latin typeface="Corbel"/>
                <a:cs typeface="Corbel"/>
              </a:rPr>
              <a:t>adventure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7075" y="3482340"/>
            <a:ext cx="5404104" cy="2990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2315" y="533400"/>
            <a:ext cx="5374005" cy="2959735"/>
          </a:xfrm>
          <a:custGeom>
            <a:avLst/>
            <a:gdLst/>
            <a:ahLst/>
            <a:cxnLst/>
            <a:rect l="l" t="t" r="r" b="b"/>
            <a:pathLst>
              <a:path w="5374005" h="2959735">
                <a:moveTo>
                  <a:pt x="5119243" y="0"/>
                </a:moveTo>
                <a:lnTo>
                  <a:pt x="254342" y="0"/>
                </a:lnTo>
                <a:lnTo>
                  <a:pt x="208626" y="4099"/>
                </a:lnTo>
                <a:lnTo>
                  <a:pt x="165597" y="15918"/>
                </a:lnTo>
                <a:lnTo>
                  <a:pt x="125974" y="34736"/>
                </a:lnTo>
                <a:lnTo>
                  <a:pt x="90476" y="59836"/>
                </a:lnTo>
                <a:lnTo>
                  <a:pt x="59820" y="90498"/>
                </a:lnTo>
                <a:lnTo>
                  <a:pt x="34726" y="126002"/>
                </a:lnTo>
                <a:lnTo>
                  <a:pt x="15913" y="165630"/>
                </a:lnTo>
                <a:lnTo>
                  <a:pt x="4098" y="208663"/>
                </a:lnTo>
                <a:lnTo>
                  <a:pt x="0" y="254380"/>
                </a:lnTo>
                <a:lnTo>
                  <a:pt x="0" y="2705227"/>
                </a:lnTo>
                <a:lnTo>
                  <a:pt x="4098" y="2750944"/>
                </a:lnTo>
                <a:lnTo>
                  <a:pt x="15913" y="2793977"/>
                </a:lnTo>
                <a:lnTo>
                  <a:pt x="34726" y="2833605"/>
                </a:lnTo>
                <a:lnTo>
                  <a:pt x="59820" y="2869109"/>
                </a:lnTo>
                <a:lnTo>
                  <a:pt x="90476" y="2899771"/>
                </a:lnTo>
                <a:lnTo>
                  <a:pt x="125974" y="2924871"/>
                </a:lnTo>
                <a:lnTo>
                  <a:pt x="165597" y="2943689"/>
                </a:lnTo>
                <a:lnTo>
                  <a:pt x="208626" y="2955508"/>
                </a:lnTo>
                <a:lnTo>
                  <a:pt x="254342" y="2959608"/>
                </a:lnTo>
                <a:lnTo>
                  <a:pt x="5119243" y="2959608"/>
                </a:lnTo>
                <a:lnTo>
                  <a:pt x="5164960" y="2955508"/>
                </a:lnTo>
                <a:lnTo>
                  <a:pt x="5207993" y="2943689"/>
                </a:lnTo>
                <a:lnTo>
                  <a:pt x="5247621" y="2924871"/>
                </a:lnTo>
                <a:lnTo>
                  <a:pt x="5283125" y="2899771"/>
                </a:lnTo>
                <a:lnTo>
                  <a:pt x="5313787" y="2869109"/>
                </a:lnTo>
                <a:lnTo>
                  <a:pt x="5338887" y="2833605"/>
                </a:lnTo>
                <a:lnTo>
                  <a:pt x="5357705" y="2793977"/>
                </a:lnTo>
                <a:lnTo>
                  <a:pt x="5369524" y="2750944"/>
                </a:lnTo>
                <a:lnTo>
                  <a:pt x="5373624" y="2705227"/>
                </a:lnTo>
                <a:lnTo>
                  <a:pt x="5373624" y="254380"/>
                </a:lnTo>
                <a:lnTo>
                  <a:pt x="5369524" y="208663"/>
                </a:lnTo>
                <a:lnTo>
                  <a:pt x="5357705" y="165630"/>
                </a:lnTo>
                <a:lnTo>
                  <a:pt x="5338887" y="126002"/>
                </a:lnTo>
                <a:lnTo>
                  <a:pt x="5313787" y="90498"/>
                </a:lnTo>
                <a:lnTo>
                  <a:pt x="5283125" y="59836"/>
                </a:lnTo>
                <a:lnTo>
                  <a:pt x="5247621" y="34736"/>
                </a:lnTo>
                <a:lnTo>
                  <a:pt x="5207993" y="15918"/>
                </a:lnTo>
                <a:lnTo>
                  <a:pt x="5164960" y="4099"/>
                </a:lnTo>
                <a:lnTo>
                  <a:pt x="511924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2315" y="533400"/>
            <a:ext cx="5373624" cy="2959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27861" y="3756532"/>
            <a:ext cx="2520315" cy="523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20">
                <a:latin typeface="Corbel"/>
                <a:cs typeface="Corbel"/>
              </a:rPr>
              <a:t>Weight</a:t>
            </a:r>
            <a:r>
              <a:rPr dirty="0" sz="3200" spc="-10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control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7861" y="4688713"/>
            <a:ext cx="6221095" cy="294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080" indent="-320675">
              <a:lnSpc>
                <a:spcPct val="100000"/>
              </a:lnSpc>
            </a:pPr>
            <a:r>
              <a:rPr dirty="0" sz="900" spc="-5">
                <a:latin typeface="Corbel"/>
                <a:cs typeface="Corbel"/>
              </a:rPr>
              <a:t>Young-Hwan </a:t>
            </a:r>
            <a:r>
              <a:rPr dirty="0" sz="900">
                <a:latin typeface="Corbel"/>
                <a:cs typeface="Corbel"/>
              </a:rPr>
              <a:t>Jo, </a:t>
            </a:r>
            <a:r>
              <a:rPr dirty="0" sz="900" spc="-5">
                <a:latin typeface="Corbel"/>
                <a:cs typeface="Corbel"/>
              </a:rPr>
              <a:t>David A. Talmage. Nicotinic receptor-mediated effects on appetite </a:t>
            </a:r>
            <a:r>
              <a:rPr dirty="0" sz="900">
                <a:latin typeface="Corbel"/>
                <a:cs typeface="Corbel"/>
              </a:rPr>
              <a:t>and food </a:t>
            </a:r>
            <a:r>
              <a:rPr dirty="0" sz="900" spc="-5">
                <a:latin typeface="Corbel"/>
                <a:cs typeface="Corbel"/>
              </a:rPr>
              <a:t>intake [internet]. 2002. Available </a:t>
            </a:r>
            <a:r>
              <a:rPr dirty="0" sz="900">
                <a:latin typeface="Corbel"/>
                <a:cs typeface="Corbel"/>
              </a:rPr>
              <a:t>from  </a:t>
            </a:r>
            <a:r>
              <a:rPr dirty="0" sz="900" spc="-5">
                <a:latin typeface="Corbel"/>
                <a:cs typeface="Corbel"/>
                <a:hlinkClick r:id="rId4"/>
              </a:rPr>
              <a:t>http://www.ncbi.nlm.nih.gov/pmc/articles/PMC2367209/</a:t>
            </a:r>
            <a:endParaRPr sz="9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9787" y="559308"/>
            <a:ext cx="4736592" cy="425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18236" y="1837110"/>
            <a:ext cx="7112634" cy="1995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899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5">
                <a:latin typeface="Corbel"/>
                <a:cs typeface="Corbel"/>
              </a:rPr>
              <a:t>Wrong </a:t>
            </a:r>
            <a:r>
              <a:rPr dirty="0" sz="3200">
                <a:latin typeface="Corbel"/>
                <a:cs typeface="Corbel"/>
              </a:rPr>
              <a:t>personal beliefs and values</a:t>
            </a:r>
            <a:r>
              <a:rPr dirty="0" sz="3200" spc="-145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about  </a:t>
            </a:r>
            <a:r>
              <a:rPr dirty="0" sz="3200" spc="-5">
                <a:latin typeface="Corbel"/>
                <a:cs typeface="Corbel"/>
              </a:rPr>
              <a:t>smoking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>
                <a:latin typeface="Corbel"/>
                <a:cs typeface="Corbel"/>
              </a:rPr>
              <a:t>Self</a:t>
            </a:r>
            <a:r>
              <a:rPr dirty="0" sz="3200" spc="-12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esteem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5">
                <a:latin typeface="Corbel"/>
                <a:cs typeface="Corbel"/>
              </a:rPr>
              <a:t>Curiosity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48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9787" y="559308"/>
            <a:ext cx="5961888" cy="425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18236" y="1846071"/>
            <a:ext cx="6746240" cy="2470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10">
                <a:latin typeface="Corbel"/>
                <a:cs typeface="Corbel"/>
              </a:rPr>
              <a:t>Availability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10">
                <a:latin typeface="Corbel"/>
                <a:cs typeface="Corbel"/>
              </a:rPr>
              <a:t>Accessibility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ts val="382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5">
                <a:latin typeface="Corbel"/>
                <a:cs typeface="Corbel"/>
              </a:rPr>
              <a:t>Price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ts val="382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>
                <a:latin typeface="Corbel"/>
                <a:cs typeface="Corbel"/>
              </a:rPr>
              <a:t>Media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40">
                <a:latin typeface="Corbel"/>
                <a:cs typeface="Corbel"/>
              </a:rPr>
              <a:t>Tobacco </a:t>
            </a:r>
            <a:r>
              <a:rPr dirty="0" sz="3200">
                <a:latin typeface="Corbel"/>
                <a:cs typeface="Corbel"/>
              </a:rPr>
              <a:t>industry intensive</a:t>
            </a:r>
            <a:r>
              <a:rPr dirty="0" sz="3200" spc="-30">
                <a:latin typeface="Corbel"/>
                <a:cs typeface="Corbel"/>
              </a:rPr>
              <a:t> </a:t>
            </a:r>
            <a:r>
              <a:rPr dirty="0" sz="3200" spc="-5">
                <a:latin typeface="Corbel"/>
                <a:cs typeface="Corbel"/>
              </a:rPr>
              <a:t>advertising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49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2296667"/>
            <a:ext cx="3886200" cy="239395"/>
          </a:xfrm>
          <a:custGeom>
            <a:avLst/>
            <a:gdLst/>
            <a:ahLst/>
            <a:cxnLst/>
            <a:rect l="l" t="t" r="r" b="b"/>
            <a:pathLst>
              <a:path w="3886200" h="239394">
                <a:moveTo>
                  <a:pt x="0" y="239267"/>
                </a:moveTo>
                <a:lnTo>
                  <a:pt x="3886200" y="239267"/>
                </a:lnTo>
                <a:lnTo>
                  <a:pt x="3886200" y="0"/>
                </a:lnTo>
                <a:lnTo>
                  <a:pt x="0" y="0"/>
                </a:lnTo>
                <a:lnTo>
                  <a:pt x="0" y="239267"/>
                </a:lnTo>
                <a:close/>
              </a:path>
            </a:pathLst>
          </a:custGeom>
          <a:solidFill>
            <a:srgbClr val="EFAC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95400" y="2296667"/>
            <a:ext cx="3886200" cy="239395"/>
          </a:xfrm>
          <a:custGeom>
            <a:avLst/>
            <a:gdLst/>
            <a:ahLst/>
            <a:cxnLst/>
            <a:rect l="l" t="t" r="r" b="b"/>
            <a:pathLst>
              <a:path w="3886200" h="239394">
                <a:moveTo>
                  <a:pt x="0" y="239267"/>
                </a:moveTo>
                <a:lnTo>
                  <a:pt x="3886200" y="239267"/>
                </a:lnTo>
                <a:lnTo>
                  <a:pt x="3886200" y="0"/>
                </a:lnTo>
                <a:lnTo>
                  <a:pt x="0" y="0"/>
                </a:lnTo>
                <a:lnTo>
                  <a:pt x="0" y="23926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43400" y="2932176"/>
            <a:ext cx="838200" cy="238125"/>
          </a:xfrm>
          <a:custGeom>
            <a:avLst/>
            <a:gdLst/>
            <a:ahLst/>
            <a:cxnLst/>
            <a:rect l="l" t="t" r="r" b="b"/>
            <a:pathLst>
              <a:path w="838200" h="238125">
                <a:moveTo>
                  <a:pt x="0" y="237744"/>
                </a:moveTo>
                <a:lnTo>
                  <a:pt x="838200" y="237744"/>
                </a:lnTo>
                <a:lnTo>
                  <a:pt x="838200" y="0"/>
                </a:lnTo>
                <a:lnTo>
                  <a:pt x="0" y="0"/>
                </a:lnTo>
                <a:lnTo>
                  <a:pt x="0" y="237744"/>
                </a:lnTo>
                <a:close/>
              </a:path>
            </a:pathLst>
          </a:custGeom>
          <a:solidFill>
            <a:srgbClr val="68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343400" y="2932176"/>
            <a:ext cx="838200" cy="238125"/>
          </a:xfrm>
          <a:custGeom>
            <a:avLst/>
            <a:gdLst/>
            <a:ahLst/>
            <a:cxnLst/>
            <a:rect l="l" t="t" r="r" b="b"/>
            <a:pathLst>
              <a:path w="838200" h="238125">
                <a:moveTo>
                  <a:pt x="0" y="237744"/>
                </a:moveTo>
                <a:lnTo>
                  <a:pt x="838200" y="237744"/>
                </a:lnTo>
                <a:lnTo>
                  <a:pt x="838200" y="0"/>
                </a:lnTo>
                <a:lnTo>
                  <a:pt x="0" y="0"/>
                </a:lnTo>
                <a:lnTo>
                  <a:pt x="0" y="23774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48200" y="3486911"/>
            <a:ext cx="76200" cy="239395"/>
          </a:xfrm>
          <a:custGeom>
            <a:avLst/>
            <a:gdLst/>
            <a:ahLst/>
            <a:cxnLst/>
            <a:rect l="l" t="t" r="r" b="b"/>
            <a:pathLst>
              <a:path w="76200" h="239395">
                <a:moveTo>
                  <a:pt x="0" y="239268"/>
                </a:moveTo>
                <a:lnTo>
                  <a:pt x="76200" y="239268"/>
                </a:lnTo>
                <a:lnTo>
                  <a:pt x="76200" y="0"/>
                </a:lnTo>
                <a:lnTo>
                  <a:pt x="0" y="0"/>
                </a:lnTo>
                <a:lnTo>
                  <a:pt x="0" y="239268"/>
                </a:lnTo>
                <a:close/>
              </a:path>
            </a:pathLst>
          </a:custGeom>
          <a:solidFill>
            <a:srgbClr val="EFAC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24400" y="3486911"/>
            <a:ext cx="457200" cy="239395"/>
          </a:xfrm>
          <a:custGeom>
            <a:avLst/>
            <a:gdLst/>
            <a:ahLst/>
            <a:cxnLst/>
            <a:rect l="l" t="t" r="r" b="b"/>
            <a:pathLst>
              <a:path w="457200" h="239395">
                <a:moveTo>
                  <a:pt x="0" y="239268"/>
                </a:moveTo>
                <a:lnTo>
                  <a:pt x="457200" y="239268"/>
                </a:lnTo>
                <a:lnTo>
                  <a:pt x="457200" y="0"/>
                </a:lnTo>
                <a:lnTo>
                  <a:pt x="0" y="0"/>
                </a:lnTo>
                <a:lnTo>
                  <a:pt x="0" y="23926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76800" y="4597908"/>
            <a:ext cx="304800" cy="238125"/>
          </a:xfrm>
          <a:custGeom>
            <a:avLst/>
            <a:gdLst/>
            <a:ahLst/>
            <a:cxnLst/>
            <a:rect l="l" t="t" r="r" b="b"/>
            <a:pathLst>
              <a:path w="304800" h="238125">
                <a:moveTo>
                  <a:pt x="0" y="237744"/>
                </a:moveTo>
                <a:lnTo>
                  <a:pt x="304800" y="237744"/>
                </a:lnTo>
                <a:lnTo>
                  <a:pt x="304800" y="0"/>
                </a:lnTo>
                <a:lnTo>
                  <a:pt x="0" y="0"/>
                </a:lnTo>
                <a:lnTo>
                  <a:pt x="0" y="237744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876800" y="4597908"/>
            <a:ext cx="304800" cy="238125"/>
          </a:xfrm>
          <a:custGeom>
            <a:avLst/>
            <a:gdLst/>
            <a:ahLst/>
            <a:cxnLst/>
            <a:rect l="l" t="t" r="r" b="b"/>
            <a:pathLst>
              <a:path w="304800" h="238125">
                <a:moveTo>
                  <a:pt x="0" y="237744"/>
                </a:moveTo>
                <a:lnTo>
                  <a:pt x="304800" y="237744"/>
                </a:lnTo>
                <a:lnTo>
                  <a:pt x="304800" y="0"/>
                </a:lnTo>
                <a:lnTo>
                  <a:pt x="0" y="0"/>
                </a:lnTo>
                <a:lnTo>
                  <a:pt x="0" y="23774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76800" y="5151120"/>
            <a:ext cx="304800" cy="236220"/>
          </a:xfrm>
          <a:custGeom>
            <a:avLst/>
            <a:gdLst/>
            <a:ahLst/>
            <a:cxnLst/>
            <a:rect l="l" t="t" r="r" b="b"/>
            <a:pathLst>
              <a:path w="304800" h="236220">
                <a:moveTo>
                  <a:pt x="0" y="236219"/>
                </a:moveTo>
                <a:lnTo>
                  <a:pt x="304800" y="236219"/>
                </a:lnTo>
                <a:lnTo>
                  <a:pt x="304800" y="0"/>
                </a:lnTo>
                <a:lnTo>
                  <a:pt x="0" y="0"/>
                </a:lnTo>
                <a:lnTo>
                  <a:pt x="0" y="236219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876800" y="5151120"/>
            <a:ext cx="304800" cy="236220"/>
          </a:xfrm>
          <a:custGeom>
            <a:avLst/>
            <a:gdLst/>
            <a:ahLst/>
            <a:cxnLst/>
            <a:rect l="l" t="t" r="r" b="b"/>
            <a:pathLst>
              <a:path w="304800" h="236220">
                <a:moveTo>
                  <a:pt x="0" y="236219"/>
                </a:moveTo>
                <a:lnTo>
                  <a:pt x="304800" y="236219"/>
                </a:lnTo>
                <a:lnTo>
                  <a:pt x="304800" y="0"/>
                </a:lnTo>
                <a:lnTo>
                  <a:pt x="0" y="0"/>
                </a:lnTo>
                <a:lnTo>
                  <a:pt x="0" y="23621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53000" y="5707379"/>
            <a:ext cx="228600" cy="236220"/>
          </a:xfrm>
          <a:custGeom>
            <a:avLst/>
            <a:gdLst/>
            <a:ahLst/>
            <a:cxnLst/>
            <a:rect l="l" t="t" r="r" b="b"/>
            <a:pathLst>
              <a:path w="228600" h="236220">
                <a:moveTo>
                  <a:pt x="0" y="236220"/>
                </a:moveTo>
                <a:lnTo>
                  <a:pt x="228600" y="236220"/>
                </a:lnTo>
                <a:lnTo>
                  <a:pt x="228600" y="0"/>
                </a:lnTo>
                <a:lnTo>
                  <a:pt x="0" y="0"/>
                </a:lnTo>
                <a:lnTo>
                  <a:pt x="0" y="236220"/>
                </a:lnTo>
                <a:close/>
              </a:path>
            </a:pathLst>
          </a:custGeom>
          <a:solidFill>
            <a:srgbClr val="CC6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53000" y="5707379"/>
            <a:ext cx="228600" cy="236220"/>
          </a:xfrm>
          <a:custGeom>
            <a:avLst/>
            <a:gdLst/>
            <a:ahLst/>
            <a:cxnLst/>
            <a:rect l="l" t="t" r="r" b="b"/>
            <a:pathLst>
              <a:path w="228600" h="236220">
                <a:moveTo>
                  <a:pt x="0" y="236220"/>
                </a:moveTo>
                <a:lnTo>
                  <a:pt x="228600" y="236220"/>
                </a:lnTo>
                <a:lnTo>
                  <a:pt x="228600" y="0"/>
                </a:lnTo>
                <a:lnTo>
                  <a:pt x="0" y="0"/>
                </a:lnTo>
                <a:lnTo>
                  <a:pt x="0" y="23622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029200" y="6260591"/>
            <a:ext cx="152400" cy="238125"/>
          </a:xfrm>
          <a:custGeom>
            <a:avLst/>
            <a:gdLst/>
            <a:ahLst/>
            <a:cxnLst/>
            <a:rect l="l" t="t" r="r" b="b"/>
            <a:pathLst>
              <a:path w="152400" h="238125">
                <a:moveTo>
                  <a:pt x="0" y="237744"/>
                </a:moveTo>
                <a:lnTo>
                  <a:pt x="152400" y="237744"/>
                </a:lnTo>
                <a:lnTo>
                  <a:pt x="152400" y="0"/>
                </a:lnTo>
                <a:lnTo>
                  <a:pt x="0" y="0"/>
                </a:lnTo>
                <a:lnTo>
                  <a:pt x="0" y="237744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029200" y="6260591"/>
            <a:ext cx="152400" cy="238125"/>
          </a:xfrm>
          <a:custGeom>
            <a:avLst/>
            <a:gdLst/>
            <a:ahLst/>
            <a:cxnLst/>
            <a:rect l="l" t="t" r="r" b="b"/>
            <a:pathLst>
              <a:path w="152400" h="238125">
                <a:moveTo>
                  <a:pt x="0" y="237744"/>
                </a:moveTo>
                <a:lnTo>
                  <a:pt x="152400" y="237744"/>
                </a:lnTo>
                <a:lnTo>
                  <a:pt x="152400" y="0"/>
                </a:lnTo>
                <a:lnTo>
                  <a:pt x="0" y="0"/>
                </a:lnTo>
                <a:lnTo>
                  <a:pt x="0" y="23774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085" rIns="0" bIns="0" rtlCol="0" vert="horz">
            <a:spAutoFit/>
          </a:bodyPr>
          <a:lstStyle/>
          <a:p>
            <a:pPr marL="5177790">
              <a:lnSpc>
                <a:spcPct val="100000"/>
              </a:lnSpc>
            </a:pPr>
            <a:r>
              <a:rPr dirty="0" sz="2100" spc="-5" b="1">
                <a:latin typeface="Tahoma"/>
                <a:cs typeface="Tahoma"/>
              </a:rPr>
              <a:t>Smoking</a:t>
            </a:r>
            <a:r>
              <a:rPr dirty="0" sz="2100" spc="-75" b="1">
                <a:latin typeface="Tahoma"/>
                <a:cs typeface="Tahoma"/>
              </a:rPr>
              <a:t> </a:t>
            </a:r>
            <a:r>
              <a:rPr dirty="0" sz="2100" spc="-5" b="1">
                <a:latin typeface="Tahoma"/>
                <a:cs typeface="Tahoma"/>
              </a:rPr>
              <a:t>400,000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81600" y="2139695"/>
            <a:ext cx="0" cy="4358640"/>
          </a:xfrm>
          <a:custGeom>
            <a:avLst/>
            <a:gdLst/>
            <a:ahLst/>
            <a:cxnLst/>
            <a:rect l="l" t="t" r="r" b="b"/>
            <a:pathLst>
              <a:path w="0" h="4358640">
                <a:moveTo>
                  <a:pt x="0" y="0"/>
                </a:moveTo>
                <a:lnTo>
                  <a:pt x="0" y="435864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489828" y="2935478"/>
            <a:ext cx="2744470" cy="35737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53490" algn="l"/>
              </a:tabLst>
            </a:pPr>
            <a:r>
              <a:rPr dirty="0" sz="1800" spc="-5" b="1">
                <a:latin typeface="Tahoma"/>
                <a:cs typeface="Tahoma"/>
              </a:rPr>
              <a:t>Accidents	</a:t>
            </a:r>
            <a:r>
              <a:rPr dirty="0" sz="1800" b="1">
                <a:latin typeface="Tahoma"/>
                <a:cs typeface="Tahoma"/>
              </a:rPr>
              <a:t>94,000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ts val="4320"/>
              </a:lnSpc>
              <a:spcBef>
                <a:spcPts val="500"/>
              </a:spcBef>
              <a:tabLst>
                <a:tab pos="989330" algn="l"/>
              </a:tabLst>
            </a:pPr>
            <a:r>
              <a:rPr dirty="0" sz="1800" b="1">
                <a:latin typeface="Tahoma"/>
                <a:cs typeface="Tahoma"/>
              </a:rPr>
              <a:t>2</a:t>
            </a:r>
            <a:r>
              <a:rPr dirty="0" baseline="25462" sz="1800" b="1">
                <a:latin typeface="Tahoma"/>
                <a:cs typeface="Tahoma"/>
              </a:rPr>
              <a:t>nd </a:t>
            </a:r>
            <a:r>
              <a:rPr dirty="0" sz="1800" spc="-5" b="1">
                <a:latin typeface="Tahoma"/>
                <a:cs typeface="Tahoma"/>
              </a:rPr>
              <a:t>Hand Smoke </a:t>
            </a:r>
            <a:r>
              <a:rPr dirty="0" sz="1800" b="1">
                <a:latin typeface="Tahoma"/>
                <a:cs typeface="Tahoma"/>
              </a:rPr>
              <a:t>38,000  </a:t>
            </a:r>
            <a:r>
              <a:rPr dirty="0" sz="1800" b="1">
                <a:latin typeface="Tahoma"/>
                <a:cs typeface="Tahoma"/>
              </a:rPr>
              <a:t>Alcohol	45,000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303655" algn="l"/>
              </a:tabLst>
            </a:pPr>
            <a:r>
              <a:rPr dirty="0" sz="1800" spc="-5" b="1">
                <a:latin typeface="Tahoma"/>
                <a:cs typeface="Tahoma"/>
              </a:rPr>
              <a:t>HIV/AIDS	</a:t>
            </a:r>
            <a:r>
              <a:rPr dirty="0" sz="1800" b="1">
                <a:latin typeface="Tahoma"/>
                <a:cs typeface="Tahoma"/>
              </a:rPr>
              <a:t>32,600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974090" algn="l"/>
              </a:tabLst>
            </a:pPr>
            <a:r>
              <a:rPr dirty="0" sz="1800" spc="-5" b="1">
                <a:latin typeface="Tahoma"/>
                <a:cs typeface="Tahoma"/>
              </a:rPr>
              <a:t>Suicide	</a:t>
            </a:r>
            <a:r>
              <a:rPr dirty="0" sz="1800" b="1">
                <a:latin typeface="Tahoma"/>
                <a:cs typeface="Tahoma"/>
              </a:rPr>
              <a:t>31,000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217930" algn="l"/>
              </a:tabLst>
            </a:pPr>
            <a:r>
              <a:rPr dirty="0" sz="1800" spc="-5" b="1">
                <a:latin typeface="Tahoma"/>
                <a:cs typeface="Tahoma"/>
              </a:rPr>
              <a:t>Homicide	</a:t>
            </a:r>
            <a:r>
              <a:rPr dirty="0" sz="1800" b="1">
                <a:latin typeface="Tahoma"/>
                <a:cs typeface="Tahoma"/>
              </a:rPr>
              <a:t>21,000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24865" algn="l"/>
              </a:tabLst>
            </a:pPr>
            <a:r>
              <a:rPr dirty="0" sz="1800" spc="-5" b="1">
                <a:latin typeface="Tahoma"/>
                <a:cs typeface="Tahoma"/>
              </a:rPr>
              <a:t>Drugs	</a:t>
            </a:r>
            <a:r>
              <a:rPr dirty="0" sz="1800" b="1">
                <a:latin typeface="Tahoma"/>
                <a:cs typeface="Tahoma"/>
              </a:rPr>
              <a:t>14,200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648200" y="3486911"/>
            <a:ext cx="533400" cy="239395"/>
          </a:xfrm>
          <a:custGeom>
            <a:avLst/>
            <a:gdLst/>
            <a:ahLst/>
            <a:cxnLst/>
            <a:rect l="l" t="t" r="r" b="b"/>
            <a:pathLst>
              <a:path w="533400" h="239395">
                <a:moveTo>
                  <a:pt x="0" y="239268"/>
                </a:moveTo>
                <a:lnTo>
                  <a:pt x="533400" y="239268"/>
                </a:lnTo>
                <a:lnTo>
                  <a:pt x="533400" y="0"/>
                </a:lnTo>
                <a:lnTo>
                  <a:pt x="0" y="0"/>
                </a:lnTo>
                <a:lnTo>
                  <a:pt x="0" y="239268"/>
                </a:lnTo>
                <a:close/>
              </a:path>
            </a:pathLst>
          </a:custGeom>
          <a:solidFill>
            <a:srgbClr val="FF50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648200" y="3486911"/>
            <a:ext cx="533400" cy="239395"/>
          </a:xfrm>
          <a:custGeom>
            <a:avLst/>
            <a:gdLst/>
            <a:ahLst/>
            <a:cxnLst/>
            <a:rect l="l" t="t" r="r" b="b"/>
            <a:pathLst>
              <a:path w="533400" h="239395">
                <a:moveTo>
                  <a:pt x="0" y="239268"/>
                </a:moveTo>
                <a:lnTo>
                  <a:pt x="533400" y="239268"/>
                </a:lnTo>
                <a:lnTo>
                  <a:pt x="533400" y="0"/>
                </a:lnTo>
                <a:lnTo>
                  <a:pt x="0" y="0"/>
                </a:lnTo>
                <a:lnTo>
                  <a:pt x="0" y="23926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800600" y="4041647"/>
            <a:ext cx="381000" cy="238125"/>
          </a:xfrm>
          <a:custGeom>
            <a:avLst/>
            <a:gdLst/>
            <a:ahLst/>
            <a:cxnLst/>
            <a:rect l="l" t="t" r="r" b="b"/>
            <a:pathLst>
              <a:path w="381000" h="238125">
                <a:moveTo>
                  <a:pt x="0" y="237744"/>
                </a:moveTo>
                <a:lnTo>
                  <a:pt x="381000" y="237744"/>
                </a:lnTo>
                <a:lnTo>
                  <a:pt x="381000" y="0"/>
                </a:lnTo>
                <a:lnTo>
                  <a:pt x="0" y="0"/>
                </a:lnTo>
                <a:lnTo>
                  <a:pt x="0" y="237744"/>
                </a:lnTo>
                <a:close/>
              </a:path>
            </a:pathLst>
          </a:custGeom>
          <a:solidFill>
            <a:srgbClr val="9966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800600" y="4041647"/>
            <a:ext cx="381000" cy="238125"/>
          </a:xfrm>
          <a:custGeom>
            <a:avLst/>
            <a:gdLst/>
            <a:ahLst/>
            <a:cxnLst/>
            <a:rect l="l" t="t" r="r" b="b"/>
            <a:pathLst>
              <a:path w="381000" h="238125">
                <a:moveTo>
                  <a:pt x="0" y="237744"/>
                </a:moveTo>
                <a:lnTo>
                  <a:pt x="381000" y="237744"/>
                </a:lnTo>
                <a:lnTo>
                  <a:pt x="381000" y="0"/>
                </a:lnTo>
                <a:lnTo>
                  <a:pt x="0" y="0"/>
                </a:lnTo>
                <a:lnTo>
                  <a:pt x="0" y="23774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65759" y="1036319"/>
            <a:ext cx="5330952" cy="702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9787" y="554736"/>
            <a:ext cx="3829812" cy="426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61160" y="4994146"/>
            <a:ext cx="4876799" cy="1863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76400" y="2286000"/>
            <a:ext cx="4846320" cy="2719070"/>
          </a:xfrm>
          <a:custGeom>
            <a:avLst/>
            <a:gdLst/>
            <a:ahLst/>
            <a:cxnLst/>
            <a:rect l="l" t="t" r="r" b="b"/>
            <a:pathLst>
              <a:path w="4846320" h="2719070">
                <a:moveTo>
                  <a:pt x="4612640" y="0"/>
                </a:moveTo>
                <a:lnTo>
                  <a:pt x="233680" y="0"/>
                </a:lnTo>
                <a:lnTo>
                  <a:pt x="186592" y="4748"/>
                </a:lnTo>
                <a:lnTo>
                  <a:pt x="142732" y="18367"/>
                </a:lnTo>
                <a:lnTo>
                  <a:pt x="103038" y="39915"/>
                </a:lnTo>
                <a:lnTo>
                  <a:pt x="68452" y="68452"/>
                </a:lnTo>
                <a:lnTo>
                  <a:pt x="39915" y="103038"/>
                </a:lnTo>
                <a:lnTo>
                  <a:pt x="18367" y="142732"/>
                </a:lnTo>
                <a:lnTo>
                  <a:pt x="4748" y="186592"/>
                </a:lnTo>
                <a:lnTo>
                  <a:pt x="0" y="233679"/>
                </a:lnTo>
                <a:lnTo>
                  <a:pt x="0" y="2485136"/>
                </a:lnTo>
                <a:lnTo>
                  <a:pt x="4748" y="2532223"/>
                </a:lnTo>
                <a:lnTo>
                  <a:pt x="18367" y="2576083"/>
                </a:lnTo>
                <a:lnTo>
                  <a:pt x="39915" y="2615777"/>
                </a:lnTo>
                <a:lnTo>
                  <a:pt x="68452" y="2650363"/>
                </a:lnTo>
                <a:lnTo>
                  <a:pt x="103038" y="2678900"/>
                </a:lnTo>
                <a:lnTo>
                  <a:pt x="142732" y="2700448"/>
                </a:lnTo>
                <a:lnTo>
                  <a:pt x="186592" y="2714067"/>
                </a:lnTo>
                <a:lnTo>
                  <a:pt x="233680" y="2718816"/>
                </a:lnTo>
                <a:lnTo>
                  <a:pt x="4612640" y="2718816"/>
                </a:lnTo>
                <a:lnTo>
                  <a:pt x="4659727" y="2714067"/>
                </a:lnTo>
                <a:lnTo>
                  <a:pt x="4703587" y="2700448"/>
                </a:lnTo>
                <a:lnTo>
                  <a:pt x="4743281" y="2678900"/>
                </a:lnTo>
                <a:lnTo>
                  <a:pt x="4777867" y="2650363"/>
                </a:lnTo>
                <a:lnTo>
                  <a:pt x="4806404" y="2615777"/>
                </a:lnTo>
                <a:lnTo>
                  <a:pt x="4827952" y="2576083"/>
                </a:lnTo>
                <a:lnTo>
                  <a:pt x="4841571" y="2532223"/>
                </a:lnTo>
                <a:lnTo>
                  <a:pt x="4846320" y="2485136"/>
                </a:lnTo>
                <a:lnTo>
                  <a:pt x="4846320" y="233679"/>
                </a:lnTo>
                <a:lnTo>
                  <a:pt x="4841571" y="186592"/>
                </a:lnTo>
                <a:lnTo>
                  <a:pt x="4827952" y="142732"/>
                </a:lnTo>
                <a:lnTo>
                  <a:pt x="4806404" y="103038"/>
                </a:lnTo>
                <a:lnTo>
                  <a:pt x="4777867" y="68453"/>
                </a:lnTo>
                <a:lnTo>
                  <a:pt x="4743281" y="39915"/>
                </a:lnTo>
                <a:lnTo>
                  <a:pt x="4703587" y="18367"/>
                </a:lnTo>
                <a:lnTo>
                  <a:pt x="4659727" y="4748"/>
                </a:lnTo>
                <a:lnTo>
                  <a:pt x="461264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76400" y="2286000"/>
            <a:ext cx="4846320" cy="2718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2043" y="806195"/>
            <a:ext cx="5001767" cy="501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96062" y="1747646"/>
            <a:ext cx="8623300" cy="4391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32740" marR="889000" indent="-320040">
              <a:lnSpc>
                <a:spcPct val="100000"/>
              </a:lnSpc>
              <a:buClr>
                <a:srgbClr val="EFAC00"/>
              </a:buClr>
              <a:buSzPct val="78846"/>
              <a:buFont typeface="Wingdings"/>
              <a:buChar char=""/>
              <a:tabLst>
                <a:tab pos="332740" algn="l"/>
              </a:tabLst>
            </a:pPr>
            <a:r>
              <a:rPr dirty="0" sz="2600" spc="-5">
                <a:latin typeface="Corbel"/>
                <a:cs typeface="Corbel"/>
              </a:rPr>
              <a:t>Philip </a:t>
            </a:r>
            <a:r>
              <a:rPr dirty="0" sz="2600">
                <a:latin typeface="Corbel"/>
                <a:cs typeface="Corbel"/>
              </a:rPr>
              <a:t>Morris </a:t>
            </a:r>
            <a:r>
              <a:rPr dirty="0" sz="2600" spc="-5">
                <a:latin typeface="Corbel"/>
                <a:cs typeface="Corbel"/>
              </a:rPr>
              <a:t>executive: "hitting the </a:t>
            </a:r>
            <a:r>
              <a:rPr dirty="0" sz="2600">
                <a:latin typeface="Corbel"/>
                <a:cs typeface="Corbel"/>
              </a:rPr>
              <a:t>youth </a:t>
            </a:r>
            <a:r>
              <a:rPr dirty="0" sz="2600" spc="-5">
                <a:latin typeface="Corbel"/>
                <a:cs typeface="Corbel"/>
              </a:rPr>
              <a:t>can </a:t>
            </a:r>
            <a:r>
              <a:rPr dirty="0" sz="2600">
                <a:latin typeface="Corbel"/>
                <a:cs typeface="Corbel"/>
              </a:rPr>
              <a:t>be more  </a:t>
            </a:r>
            <a:r>
              <a:rPr dirty="0" sz="2600" spc="-5">
                <a:latin typeface="Corbel"/>
                <a:cs typeface="Corbel"/>
              </a:rPr>
              <a:t>efficient even </a:t>
            </a:r>
            <a:r>
              <a:rPr dirty="0" sz="2600">
                <a:latin typeface="Corbel"/>
                <a:cs typeface="Corbel"/>
              </a:rPr>
              <a:t>though </a:t>
            </a:r>
            <a:r>
              <a:rPr dirty="0" sz="2600" spc="-5">
                <a:latin typeface="Corbel"/>
                <a:cs typeface="Corbel"/>
              </a:rPr>
              <a:t>the cost to </a:t>
            </a:r>
            <a:r>
              <a:rPr dirty="0" sz="2600">
                <a:latin typeface="Corbel"/>
                <a:cs typeface="Corbel"/>
              </a:rPr>
              <a:t>reach </a:t>
            </a:r>
            <a:r>
              <a:rPr dirty="0" sz="2600" spc="-5">
                <a:latin typeface="Corbel"/>
                <a:cs typeface="Corbel"/>
              </a:rPr>
              <a:t>them </a:t>
            </a:r>
            <a:r>
              <a:rPr dirty="0" sz="2600">
                <a:latin typeface="Corbel"/>
                <a:cs typeface="Corbel"/>
              </a:rPr>
              <a:t>is </a:t>
            </a:r>
            <a:r>
              <a:rPr dirty="0" sz="2600" spc="-20">
                <a:latin typeface="Corbel"/>
                <a:cs typeface="Corbel"/>
              </a:rPr>
              <a:t>higher,  </a:t>
            </a:r>
            <a:r>
              <a:rPr dirty="0" sz="2600" spc="-5">
                <a:latin typeface="Corbel"/>
                <a:cs typeface="Corbel"/>
              </a:rPr>
              <a:t>because they </a:t>
            </a:r>
            <a:r>
              <a:rPr dirty="0" sz="2600">
                <a:latin typeface="Corbel"/>
                <a:cs typeface="Corbel"/>
              </a:rPr>
              <a:t>are </a:t>
            </a:r>
            <a:r>
              <a:rPr dirty="0" sz="2600" spc="-5">
                <a:latin typeface="Corbel"/>
                <a:cs typeface="Corbel"/>
              </a:rPr>
              <a:t>willing </a:t>
            </a:r>
            <a:r>
              <a:rPr dirty="0" sz="2600">
                <a:latin typeface="Corbel"/>
                <a:cs typeface="Corbel"/>
              </a:rPr>
              <a:t>to</a:t>
            </a:r>
            <a:r>
              <a:rPr dirty="0" sz="2600" spc="-25">
                <a:latin typeface="Corbel"/>
                <a:cs typeface="Corbel"/>
              </a:rPr>
              <a:t> </a:t>
            </a:r>
            <a:r>
              <a:rPr dirty="0" sz="2600" spc="-5">
                <a:latin typeface="Corbel"/>
                <a:cs typeface="Corbel"/>
              </a:rPr>
              <a:t>experiment.</a:t>
            </a:r>
            <a:endParaRPr sz="2600">
              <a:latin typeface="Corbel"/>
              <a:cs typeface="Corbel"/>
            </a:endParaRPr>
          </a:p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78846"/>
              <a:buFont typeface="Wingdings"/>
              <a:buChar char=""/>
              <a:tabLst>
                <a:tab pos="332740" algn="l"/>
              </a:tabLst>
            </a:pPr>
            <a:r>
              <a:rPr dirty="0" sz="2600" spc="-5">
                <a:latin typeface="Corbel"/>
                <a:cs typeface="Corbel"/>
              </a:rPr>
              <a:t>They have </a:t>
            </a:r>
            <a:r>
              <a:rPr dirty="0" sz="2600">
                <a:latin typeface="Corbel"/>
                <a:cs typeface="Corbel"/>
              </a:rPr>
              <a:t>more </a:t>
            </a:r>
            <a:r>
              <a:rPr dirty="0" sz="2600" spc="-5">
                <a:latin typeface="Corbel"/>
                <a:cs typeface="Corbel"/>
              </a:rPr>
              <a:t>influence over others </a:t>
            </a:r>
            <a:r>
              <a:rPr dirty="0" sz="2600">
                <a:latin typeface="Corbel"/>
                <a:cs typeface="Corbel"/>
              </a:rPr>
              <a:t>in their </a:t>
            </a:r>
            <a:r>
              <a:rPr dirty="0" sz="2600" spc="-5">
                <a:latin typeface="Corbel"/>
                <a:cs typeface="Corbel"/>
              </a:rPr>
              <a:t>age </a:t>
            </a:r>
            <a:r>
              <a:rPr dirty="0" sz="2600">
                <a:latin typeface="Corbel"/>
                <a:cs typeface="Corbel"/>
              </a:rPr>
              <a:t>group </a:t>
            </a:r>
            <a:r>
              <a:rPr dirty="0" sz="2600" spc="-10">
                <a:latin typeface="Corbel"/>
                <a:cs typeface="Corbel"/>
              </a:rPr>
              <a:t>than  </a:t>
            </a:r>
            <a:r>
              <a:rPr dirty="0" sz="2600" spc="-5">
                <a:latin typeface="Corbel"/>
                <a:cs typeface="Corbel"/>
              </a:rPr>
              <a:t>they will later </a:t>
            </a:r>
            <a:r>
              <a:rPr dirty="0" sz="2600">
                <a:latin typeface="Corbel"/>
                <a:cs typeface="Corbel"/>
              </a:rPr>
              <a:t>in life, </a:t>
            </a:r>
            <a:r>
              <a:rPr dirty="0" sz="2600" spc="-5">
                <a:latin typeface="Corbel"/>
                <a:cs typeface="Corbel"/>
              </a:rPr>
              <a:t>and they </a:t>
            </a:r>
            <a:r>
              <a:rPr dirty="0" sz="2600">
                <a:latin typeface="Corbel"/>
                <a:cs typeface="Corbel"/>
              </a:rPr>
              <a:t>are far more loyal </a:t>
            </a:r>
            <a:r>
              <a:rPr dirty="0" sz="2600" spc="-5">
                <a:latin typeface="Corbel"/>
                <a:cs typeface="Corbel"/>
              </a:rPr>
              <a:t>to their  </a:t>
            </a:r>
            <a:r>
              <a:rPr dirty="0" sz="2600" spc="-5">
                <a:latin typeface="Corbel"/>
                <a:cs typeface="Corbel"/>
              </a:rPr>
              <a:t>starting</a:t>
            </a:r>
            <a:r>
              <a:rPr dirty="0" sz="2600" spc="-55">
                <a:latin typeface="Corbel"/>
                <a:cs typeface="Corbel"/>
              </a:rPr>
              <a:t> </a:t>
            </a:r>
            <a:r>
              <a:rPr dirty="0" sz="2600" spc="-5">
                <a:latin typeface="Corbel"/>
                <a:cs typeface="Corbel"/>
              </a:rPr>
              <a:t>brand."</a:t>
            </a:r>
            <a:endParaRPr sz="2600">
              <a:latin typeface="Corbel"/>
              <a:cs typeface="Corbel"/>
            </a:endParaRPr>
          </a:p>
          <a:p>
            <a:pPr marL="332740" marR="387985" indent="-320040">
              <a:lnSpc>
                <a:spcPct val="100000"/>
              </a:lnSpc>
              <a:buClr>
                <a:srgbClr val="EFAC00"/>
              </a:buClr>
              <a:buSzPct val="78846"/>
              <a:buFont typeface="Wingdings"/>
              <a:buChar char=""/>
              <a:tabLst>
                <a:tab pos="332740" algn="l"/>
              </a:tabLst>
            </a:pPr>
            <a:r>
              <a:rPr dirty="0" sz="2600" spc="-5">
                <a:latin typeface="Corbel"/>
                <a:cs typeface="Corbel"/>
              </a:rPr>
              <a:t>The younger the age </a:t>
            </a:r>
            <a:r>
              <a:rPr dirty="0" sz="2600">
                <a:latin typeface="Corbel"/>
                <a:cs typeface="Corbel"/>
              </a:rPr>
              <a:t>when smoking </a:t>
            </a:r>
            <a:r>
              <a:rPr dirty="0" sz="2600" spc="-5">
                <a:latin typeface="Corbel"/>
                <a:cs typeface="Corbel"/>
              </a:rPr>
              <a:t>begins, the longer the  </a:t>
            </a:r>
            <a:r>
              <a:rPr dirty="0" sz="2600">
                <a:latin typeface="Corbel"/>
                <a:cs typeface="Corbel"/>
              </a:rPr>
              <a:t>smoking</a:t>
            </a:r>
            <a:r>
              <a:rPr dirty="0" sz="2600" spc="-120">
                <a:latin typeface="Corbel"/>
                <a:cs typeface="Corbel"/>
              </a:rPr>
              <a:t> </a:t>
            </a:r>
            <a:r>
              <a:rPr dirty="0" sz="2600" spc="-5">
                <a:latin typeface="Corbel"/>
                <a:cs typeface="Corbel"/>
              </a:rPr>
              <a:t>cycle.</a:t>
            </a:r>
            <a:endParaRPr sz="2600">
              <a:latin typeface="Corbel"/>
              <a:cs typeface="Corbel"/>
            </a:endParaRPr>
          </a:p>
          <a:p>
            <a:pPr marL="332740" marR="106680" indent="-320040">
              <a:lnSpc>
                <a:spcPct val="100000"/>
              </a:lnSpc>
              <a:buClr>
                <a:srgbClr val="EFAC00"/>
              </a:buClr>
              <a:buSzPct val="78846"/>
              <a:buFont typeface="Wingdings"/>
              <a:buChar char=""/>
              <a:tabLst>
                <a:tab pos="332740" algn="l"/>
              </a:tabLst>
            </a:pPr>
            <a:r>
              <a:rPr dirty="0" sz="2600" spc="-45">
                <a:latin typeface="Corbel"/>
                <a:cs typeface="Corbel"/>
              </a:rPr>
              <a:t>Young </a:t>
            </a:r>
            <a:r>
              <a:rPr dirty="0" sz="2600">
                <a:latin typeface="Corbel"/>
                <a:cs typeface="Corbel"/>
              </a:rPr>
              <a:t>persons are </a:t>
            </a:r>
            <a:r>
              <a:rPr dirty="0" sz="2600" spc="-5">
                <a:latin typeface="Corbel"/>
                <a:cs typeface="Corbel"/>
              </a:rPr>
              <a:t>also </a:t>
            </a:r>
            <a:r>
              <a:rPr dirty="0" sz="2600">
                <a:latin typeface="Corbel"/>
                <a:cs typeface="Corbel"/>
              </a:rPr>
              <a:t>more </a:t>
            </a:r>
            <a:r>
              <a:rPr dirty="0" sz="2600" spc="-5">
                <a:latin typeface="Corbel"/>
                <a:cs typeface="Corbel"/>
              </a:rPr>
              <a:t>vulnerable because they </a:t>
            </a:r>
            <a:r>
              <a:rPr dirty="0" sz="2600">
                <a:latin typeface="Corbel"/>
                <a:cs typeface="Corbel"/>
              </a:rPr>
              <a:t>are  </a:t>
            </a:r>
            <a:r>
              <a:rPr dirty="0" sz="2600" spc="-10">
                <a:latin typeface="Corbel"/>
                <a:cs typeface="Corbel"/>
              </a:rPr>
              <a:t>likely </a:t>
            </a:r>
            <a:r>
              <a:rPr dirty="0" sz="2600" spc="-5">
                <a:latin typeface="Corbel"/>
                <a:cs typeface="Corbel"/>
              </a:rPr>
              <a:t>to </a:t>
            </a:r>
            <a:r>
              <a:rPr dirty="0" sz="2600">
                <a:latin typeface="Corbel"/>
                <a:cs typeface="Corbel"/>
              </a:rPr>
              <a:t>be less </a:t>
            </a:r>
            <a:r>
              <a:rPr dirty="0" sz="2600" spc="-5">
                <a:latin typeface="Corbel"/>
                <a:cs typeface="Corbel"/>
              </a:rPr>
              <a:t>aware </a:t>
            </a:r>
            <a:r>
              <a:rPr dirty="0" sz="2600">
                <a:latin typeface="Corbel"/>
                <a:cs typeface="Corbel"/>
              </a:rPr>
              <a:t>of </a:t>
            </a:r>
            <a:r>
              <a:rPr dirty="0" sz="2600" spc="-5">
                <a:latin typeface="Corbel"/>
                <a:cs typeface="Corbel"/>
              </a:rPr>
              <a:t>the addictive nature of nicotine </a:t>
            </a:r>
            <a:r>
              <a:rPr dirty="0" sz="2600">
                <a:latin typeface="Corbel"/>
                <a:cs typeface="Corbel"/>
              </a:rPr>
              <a:t>and  </a:t>
            </a:r>
            <a:r>
              <a:rPr dirty="0" sz="2600" spc="-5">
                <a:latin typeface="Corbel"/>
                <a:cs typeface="Corbel"/>
              </a:rPr>
              <a:t>the harmful </a:t>
            </a:r>
            <a:r>
              <a:rPr dirty="0" sz="2600">
                <a:latin typeface="Corbel"/>
                <a:cs typeface="Corbel"/>
              </a:rPr>
              <a:t>effects </a:t>
            </a:r>
            <a:r>
              <a:rPr dirty="0" sz="2600" spc="-5">
                <a:latin typeface="Corbel"/>
                <a:cs typeface="Corbel"/>
              </a:rPr>
              <a:t>of </a:t>
            </a:r>
            <a:r>
              <a:rPr dirty="0" sz="2600" spc="-10">
                <a:latin typeface="Corbel"/>
                <a:cs typeface="Corbel"/>
              </a:rPr>
              <a:t>tobacco</a:t>
            </a:r>
            <a:r>
              <a:rPr dirty="0" sz="2600" spc="-65">
                <a:latin typeface="Corbel"/>
                <a:cs typeface="Corbel"/>
              </a:rPr>
              <a:t> </a:t>
            </a:r>
            <a:r>
              <a:rPr dirty="0" sz="2600" spc="-5">
                <a:latin typeface="Corbel"/>
                <a:cs typeface="Corbel"/>
              </a:rPr>
              <a:t>consumption.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51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043" y="848867"/>
            <a:ext cx="7886700" cy="393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0636" y="2047875"/>
            <a:ext cx="3050540" cy="9753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3375" algn="l"/>
              </a:tabLst>
            </a:pPr>
            <a:r>
              <a:rPr dirty="0" sz="3200" spc="-5"/>
              <a:t>These</a:t>
            </a:r>
            <a:r>
              <a:rPr dirty="0" sz="3200" spc="-85"/>
              <a:t> </a:t>
            </a:r>
            <a:r>
              <a:rPr dirty="0" sz="3200"/>
              <a:t>principles</a:t>
            </a:r>
            <a:endParaRPr sz="3200"/>
          </a:p>
          <a:p>
            <a:pPr algn="ctr" marR="109220">
              <a:lnSpc>
                <a:spcPct val="100000"/>
              </a:lnSpc>
            </a:pPr>
            <a:r>
              <a:rPr dirty="0" sz="3200"/>
              <a:t>also </a:t>
            </a:r>
            <a:r>
              <a:rPr dirty="0" sz="3200" spc="-5"/>
              <a:t>work</a:t>
            </a:r>
            <a:r>
              <a:rPr dirty="0" sz="3200" spc="-85"/>
              <a:t> </a:t>
            </a:r>
            <a:r>
              <a:rPr dirty="0" sz="3200"/>
              <a:t>for: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1109268" y="3110865"/>
            <a:ext cx="2157095" cy="2475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85115" indent="-272415">
              <a:lnSpc>
                <a:spcPct val="100000"/>
              </a:lnSpc>
              <a:buClr>
                <a:srgbClr val="5FB5CC"/>
              </a:buClr>
              <a:buSzPct val="89285"/>
              <a:buFont typeface="Wingdings"/>
              <a:buChar char=""/>
              <a:tabLst>
                <a:tab pos="285750" algn="l"/>
              </a:tabLst>
            </a:pPr>
            <a:r>
              <a:rPr dirty="0" sz="2800" spc="-5">
                <a:latin typeface="Corbel"/>
                <a:cs typeface="Corbel"/>
              </a:rPr>
              <a:t>Sports</a:t>
            </a:r>
            <a:endParaRPr sz="2800">
              <a:latin typeface="Corbel"/>
              <a:cs typeface="Corbel"/>
            </a:endParaRPr>
          </a:p>
          <a:p>
            <a:pPr marL="285115" indent="-272415">
              <a:lnSpc>
                <a:spcPct val="100000"/>
              </a:lnSpc>
              <a:spcBef>
                <a:spcPts val="670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285750" algn="l"/>
              </a:tabLst>
            </a:pPr>
            <a:r>
              <a:rPr dirty="0" sz="2800" spc="-10">
                <a:latin typeface="Corbel"/>
                <a:cs typeface="Corbel"/>
              </a:rPr>
              <a:t>Concerts</a:t>
            </a:r>
            <a:endParaRPr sz="2800">
              <a:latin typeface="Corbel"/>
              <a:cs typeface="Corbel"/>
            </a:endParaRPr>
          </a:p>
          <a:p>
            <a:pPr marL="285115" indent="-272415">
              <a:lnSpc>
                <a:spcPct val="100000"/>
              </a:lnSpc>
              <a:spcBef>
                <a:spcPts val="675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285750" algn="l"/>
              </a:tabLst>
            </a:pPr>
            <a:r>
              <a:rPr dirty="0" sz="2800" spc="-10">
                <a:latin typeface="Corbel"/>
                <a:cs typeface="Corbel"/>
              </a:rPr>
              <a:t>Parties</a:t>
            </a:r>
            <a:endParaRPr sz="2800">
              <a:latin typeface="Corbel"/>
              <a:cs typeface="Corbel"/>
            </a:endParaRPr>
          </a:p>
          <a:p>
            <a:pPr marL="285115" indent="-272415">
              <a:lnSpc>
                <a:spcPct val="100000"/>
              </a:lnSpc>
              <a:spcBef>
                <a:spcPts val="670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285750" algn="l"/>
              </a:tabLst>
            </a:pPr>
            <a:r>
              <a:rPr dirty="0" sz="2800" spc="-5">
                <a:latin typeface="Corbel"/>
                <a:cs typeface="Corbel"/>
              </a:rPr>
              <a:t>Movies</a:t>
            </a:r>
            <a:endParaRPr sz="2800">
              <a:latin typeface="Corbel"/>
              <a:cs typeface="Corbel"/>
            </a:endParaRPr>
          </a:p>
          <a:p>
            <a:pPr marL="285115" indent="-272415">
              <a:lnSpc>
                <a:spcPct val="100000"/>
              </a:lnSpc>
              <a:spcBef>
                <a:spcPts val="670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285750" algn="l"/>
              </a:tabLst>
            </a:pPr>
            <a:r>
              <a:rPr dirty="0" sz="2800" spc="-5">
                <a:latin typeface="Corbel"/>
                <a:cs typeface="Corbel"/>
              </a:rPr>
              <a:t>Other</a:t>
            </a:r>
            <a:r>
              <a:rPr dirty="0" sz="2800" spc="-6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media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52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14800" y="2057400"/>
            <a:ext cx="4419600" cy="106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19600" y="3276600"/>
            <a:ext cx="1447800" cy="2331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553200" y="3352800"/>
            <a:ext cx="1652016" cy="198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6927" y="268224"/>
            <a:ext cx="7246620" cy="1126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53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57400" y="2595372"/>
            <a:ext cx="4648200" cy="1661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221739" y="4519421"/>
            <a:ext cx="6691630" cy="739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940"/>
              </a:lnSpc>
              <a:tabLst>
                <a:tab pos="5913120" algn="l"/>
              </a:tabLst>
            </a:pPr>
            <a:r>
              <a:rPr dirty="0" sz="2500" spc="-625" i="1" u="heavy">
                <a:latin typeface="Times New Roman"/>
                <a:cs typeface="Times New Roman"/>
              </a:rPr>
              <a:t> </a:t>
            </a:r>
            <a:r>
              <a:rPr dirty="0" sz="2500" spc="-325" i="1" u="heavy">
                <a:latin typeface="Times New Roman"/>
                <a:cs typeface="Times New Roman"/>
              </a:rPr>
              <a:t>“</a:t>
            </a:r>
            <a:r>
              <a:rPr dirty="0" sz="2500" spc="95" i="1" u="heavy">
                <a:latin typeface="Times New Roman"/>
                <a:cs typeface="Times New Roman"/>
              </a:rPr>
              <a:t>Y</a:t>
            </a:r>
            <a:r>
              <a:rPr dirty="0" sz="2500" spc="-45" i="1" u="heavy">
                <a:latin typeface="Times New Roman"/>
                <a:cs typeface="Times New Roman"/>
              </a:rPr>
              <a:t>ou’</a:t>
            </a:r>
            <a:r>
              <a:rPr dirty="0" sz="2500" spc="-170" i="1" u="heavy">
                <a:latin typeface="Times New Roman"/>
                <a:cs typeface="Times New Roman"/>
              </a:rPr>
              <a:t>r</a:t>
            </a:r>
            <a:r>
              <a:rPr dirty="0" sz="2500" spc="-45" i="1" u="heavy">
                <a:latin typeface="Times New Roman"/>
                <a:cs typeface="Times New Roman"/>
              </a:rPr>
              <a:t>e</a:t>
            </a:r>
            <a:r>
              <a:rPr dirty="0" sz="2500" spc="-35" i="1" u="heavy">
                <a:latin typeface="Times New Roman"/>
                <a:cs typeface="Times New Roman"/>
              </a:rPr>
              <a:t> </a:t>
            </a:r>
            <a:r>
              <a:rPr dirty="0" sz="2500" spc="-40" i="1" u="heavy">
                <a:latin typeface="Times New Roman"/>
                <a:cs typeface="Times New Roman"/>
              </a:rPr>
              <a:t>cl</a:t>
            </a:r>
            <a:r>
              <a:rPr dirty="0" sz="2500" spc="-40" i="1" u="heavy">
                <a:latin typeface="Times New Roman"/>
                <a:cs typeface="Times New Roman"/>
              </a:rPr>
              <a:t>e</a:t>
            </a:r>
            <a:r>
              <a:rPr dirty="0" sz="2500" spc="-180" i="1" u="heavy">
                <a:latin typeface="Times New Roman"/>
                <a:cs typeface="Times New Roman"/>
              </a:rPr>
              <a:t>ar</a:t>
            </a:r>
            <a:r>
              <a:rPr dirty="0" sz="2500" spc="-25" i="1" u="heavy">
                <a:latin typeface="Times New Roman"/>
                <a:cs typeface="Times New Roman"/>
              </a:rPr>
              <a:t>l</a:t>
            </a:r>
            <a:r>
              <a:rPr dirty="0" sz="2500" spc="90" i="1" u="heavy">
                <a:latin typeface="Times New Roman"/>
                <a:cs typeface="Times New Roman"/>
              </a:rPr>
              <a:t>y</a:t>
            </a:r>
            <a:r>
              <a:rPr dirty="0" sz="2500" spc="-65" i="1" u="heavy">
                <a:latin typeface="Times New Roman"/>
                <a:cs typeface="Times New Roman"/>
              </a:rPr>
              <a:t> </a:t>
            </a:r>
            <a:r>
              <a:rPr dirty="0" sz="2500" spc="-10" i="1" u="heavy">
                <a:latin typeface="Times New Roman"/>
                <a:cs typeface="Times New Roman"/>
              </a:rPr>
              <a:t>so</a:t>
            </a:r>
            <a:r>
              <a:rPr dirty="0" sz="2500" spc="-35" i="1" u="heavy">
                <a:latin typeface="Times New Roman"/>
                <a:cs typeface="Times New Roman"/>
              </a:rPr>
              <a:t>m</a:t>
            </a:r>
            <a:r>
              <a:rPr dirty="0" sz="2500" spc="-50" i="1" u="heavy">
                <a:latin typeface="Times New Roman"/>
                <a:cs typeface="Times New Roman"/>
              </a:rPr>
              <a:t>eon</a:t>
            </a:r>
            <a:r>
              <a:rPr dirty="0" sz="2500" spc="-45" i="1" u="heavy">
                <a:latin typeface="Times New Roman"/>
                <a:cs typeface="Times New Roman"/>
              </a:rPr>
              <a:t>e</a:t>
            </a:r>
            <a:r>
              <a:rPr dirty="0" sz="2500" spc="-25" i="1" u="heavy">
                <a:latin typeface="Times New Roman"/>
                <a:cs typeface="Times New Roman"/>
              </a:rPr>
              <a:t> </a:t>
            </a:r>
            <a:r>
              <a:rPr dirty="0" sz="2500" spc="5" i="1" u="heavy">
                <a:latin typeface="Times New Roman"/>
                <a:cs typeface="Times New Roman"/>
              </a:rPr>
              <a:t>wh</a:t>
            </a:r>
            <a:r>
              <a:rPr dirty="0" sz="2500" spc="-50" i="1" u="heavy">
                <a:latin typeface="Times New Roman"/>
                <a:cs typeface="Times New Roman"/>
              </a:rPr>
              <a:t>o</a:t>
            </a:r>
            <a:r>
              <a:rPr dirty="0" sz="2500" spc="-20" i="1" u="heavy">
                <a:latin typeface="Times New Roman"/>
                <a:cs typeface="Times New Roman"/>
              </a:rPr>
              <a:t> </a:t>
            </a:r>
            <a:r>
              <a:rPr dirty="0" sz="2500" spc="-50" i="1" u="heavy">
                <a:latin typeface="Times New Roman"/>
                <a:cs typeface="Times New Roman"/>
              </a:rPr>
              <a:t>cons</a:t>
            </a:r>
            <a:r>
              <a:rPr dirty="0" sz="2500" spc="-25" i="1" u="heavy">
                <a:latin typeface="Times New Roman"/>
                <a:cs typeface="Times New Roman"/>
              </a:rPr>
              <a:t>i</a:t>
            </a:r>
            <a:r>
              <a:rPr dirty="0" sz="2500" spc="-50" i="1" u="heavy">
                <a:latin typeface="Times New Roman"/>
                <a:cs typeface="Times New Roman"/>
              </a:rPr>
              <a:t>de</a:t>
            </a:r>
            <a:r>
              <a:rPr dirty="0" sz="2500" spc="-175" i="1" u="heavy">
                <a:latin typeface="Times New Roman"/>
                <a:cs typeface="Times New Roman"/>
              </a:rPr>
              <a:t>r</a:t>
            </a:r>
            <a:r>
              <a:rPr dirty="0" sz="2500" spc="-40" i="1" u="heavy">
                <a:latin typeface="Times New Roman"/>
                <a:cs typeface="Times New Roman"/>
              </a:rPr>
              <a:t>s</a:t>
            </a:r>
            <a:r>
              <a:rPr dirty="0" sz="2500" spc="-50" i="1" u="heavy">
                <a:latin typeface="Times New Roman"/>
                <a:cs typeface="Times New Roman"/>
              </a:rPr>
              <a:t> </a:t>
            </a:r>
            <a:r>
              <a:rPr dirty="0" sz="2500" spc="-45" i="1" u="heavy">
                <a:latin typeface="Times New Roman"/>
                <a:cs typeface="Times New Roman"/>
              </a:rPr>
              <a:t>othe</a:t>
            </a:r>
            <a:r>
              <a:rPr dirty="0" sz="2500" spc="-170" i="1" u="heavy">
                <a:latin typeface="Times New Roman"/>
                <a:cs typeface="Times New Roman"/>
              </a:rPr>
              <a:t>r</a:t>
            </a:r>
            <a:r>
              <a:rPr dirty="0" sz="2500" spc="-40" i="1" u="heavy">
                <a:latin typeface="Times New Roman"/>
                <a:cs typeface="Times New Roman"/>
              </a:rPr>
              <a:t>s</a:t>
            </a:r>
            <a:r>
              <a:rPr dirty="0" sz="2500" spc="-25" i="1" u="heavy">
                <a:latin typeface="Times New Roman"/>
                <a:cs typeface="Times New Roman"/>
              </a:rPr>
              <a:t>.</a:t>
            </a:r>
            <a:r>
              <a:rPr dirty="0" sz="2500" i="1" u="heavy">
                <a:latin typeface="Times New Roman"/>
                <a:cs typeface="Times New Roman"/>
              </a:rPr>
              <a:t>	</a:t>
            </a:r>
            <a:r>
              <a:rPr dirty="0" sz="2500" spc="-55" i="1" u="heavy">
                <a:latin typeface="Times New Roman"/>
                <a:cs typeface="Times New Roman"/>
              </a:rPr>
              <a:t>Tha</a:t>
            </a:r>
            <a:r>
              <a:rPr dirty="0" sz="2500" spc="-30" i="1" u="heavy">
                <a:latin typeface="Times New Roman"/>
                <a:cs typeface="Times New Roman"/>
              </a:rPr>
              <a:t>t</a:t>
            </a:r>
            <a:r>
              <a:rPr dirty="0" sz="2500" spc="-160" i="1" u="heavy">
                <a:latin typeface="Times New Roman"/>
                <a:cs typeface="Times New Roman"/>
              </a:rPr>
              <a:t>’</a:t>
            </a:r>
            <a:r>
              <a:rPr dirty="0" sz="2500" spc="-25" i="1" u="heavy">
                <a:latin typeface="Times New Roman"/>
                <a:cs typeface="Times New Roman"/>
              </a:rPr>
              <a:t>s</a:t>
            </a: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ts val="2880"/>
              </a:lnSpc>
            </a:pPr>
            <a:r>
              <a:rPr dirty="0" sz="2500" spc="-625" i="1" u="heavy">
                <a:latin typeface="Times New Roman"/>
                <a:cs typeface="Times New Roman"/>
              </a:rPr>
              <a:t> </a:t>
            </a:r>
            <a:r>
              <a:rPr dirty="0" sz="2500" spc="35" i="1" u="heavy">
                <a:latin typeface="Times New Roman"/>
                <a:cs typeface="Times New Roman"/>
              </a:rPr>
              <a:t>why </a:t>
            </a:r>
            <a:r>
              <a:rPr dirty="0" sz="2500" spc="-30" i="1" u="heavy">
                <a:latin typeface="Times New Roman"/>
                <a:cs typeface="Times New Roman"/>
              </a:rPr>
              <a:t>Superslim </a:t>
            </a:r>
            <a:r>
              <a:rPr dirty="0" sz="2500" spc="-105" i="1" u="heavy">
                <a:latin typeface="Times New Roman"/>
                <a:cs typeface="Times New Roman"/>
              </a:rPr>
              <a:t>Capri </a:t>
            </a:r>
            <a:r>
              <a:rPr dirty="0" sz="2500" spc="-35" i="1" u="heavy">
                <a:latin typeface="Times New Roman"/>
                <a:cs typeface="Times New Roman"/>
              </a:rPr>
              <a:t>is </a:t>
            </a:r>
            <a:r>
              <a:rPr dirty="0" sz="2500" spc="-45" i="1" u="heavy">
                <a:latin typeface="Times New Roman"/>
                <a:cs typeface="Times New Roman"/>
              </a:rPr>
              <a:t>the choice </a:t>
            </a:r>
            <a:r>
              <a:rPr dirty="0" sz="2500" spc="-40" i="1" u="heavy">
                <a:latin typeface="Times New Roman"/>
                <a:cs typeface="Times New Roman"/>
              </a:rPr>
              <a:t>for</a:t>
            </a:r>
            <a:r>
              <a:rPr dirty="0" sz="2500" spc="-50" i="1" u="heavy">
                <a:latin typeface="Times New Roman"/>
                <a:cs typeface="Times New Roman"/>
              </a:rPr>
              <a:t> </a:t>
            </a:r>
            <a:r>
              <a:rPr dirty="0" sz="2500" spc="-35" i="1" u="heavy">
                <a:latin typeface="Times New Roman"/>
                <a:cs typeface="Times New Roman"/>
              </a:rPr>
              <a:t>you…great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1739" y="5258689"/>
            <a:ext cx="6527165" cy="374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940"/>
              </a:lnSpc>
            </a:pPr>
            <a:r>
              <a:rPr dirty="0" sz="2500" spc="-625" i="1" u="heavy">
                <a:latin typeface="Times New Roman"/>
                <a:cs typeface="Times New Roman"/>
              </a:rPr>
              <a:t> </a:t>
            </a:r>
            <a:r>
              <a:rPr dirty="0" sz="2500" spc="-65" i="1" u="heavy">
                <a:latin typeface="Times New Roman"/>
                <a:cs typeface="Times New Roman"/>
              </a:rPr>
              <a:t>tobacco </a:t>
            </a:r>
            <a:r>
              <a:rPr dirty="0" sz="2500" spc="-55" i="1" u="heavy">
                <a:latin typeface="Times New Roman"/>
                <a:cs typeface="Times New Roman"/>
              </a:rPr>
              <a:t>flavor, </a:t>
            </a:r>
            <a:r>
              <a:rPr dirty="0" sz="2500" spc="-45" i="1" u="heavy">
                <a:latin typeface="Times New Roman"/>
                <a:cs typeface="Times New Roman"/>
              </a:rPr>
              <a:t>but </a:t>
            </a:r>
            <a:r>
              <a:rPr dirty="0" sz="2500" spc="-40" i="1" u="heavy">
                <a:latin typeface="Times New Roman"/>
                <a:cs typeface="Times New Roman"/>
              </a:rPr>
              <a:t>less </a:t>
            </a:r>
            <a:r>
              <a:rPr dirty="0" sz="2500" spc="-5" i="1" u="heavy">
                <a:latin typeface="Times New Roman"/>
                <a:cs typeface="Times New Roman"/>
              </a:rPr>
              <a:t>smoke </a:t>
            </a:r>
            <a:r>
              <a:rPr dirty="0" sz="2500" spc="-40" i="1" u="heavy">
                <a:latin typeface="Times New Roman"/>
                <a:cs typeface="Times New Roman"/>
              </a:rPr>
              <a:t>for </a:t>
            </a:r>
            <a:r>
              <a:rPr dirty="0" sz="2500" spc="-45" i="1" u="heavy">
                <a:latin typeface="Times New Roman"/>
                <a:cs typeface="Times New Roman"/>
              </a:rPr>
              <a:t>those </a:t>
            </a:r>
            <a:r>
              <a:rPr dirty="0" sz="2500" spc="-95" i="1" u="heavy">
                <a:latin typeface="Times New Roman"/>
                <a:cs typeface="Times New Roman"/>
              </a:rPr>
              <a:t>around</a:t>
            </a:r>
            <a:r>
              <a:rPr dirty="0" sz="2500" spc="25" i="1" u="heavy">
                <a:latin typeface="Times New Roman"/>
                <a:cs typeface="Times New Roman"/>
              </a:rPr>
              <a:t> </a:t>
            </a:r>
            <a:r>
              <a:rPr dirty="0" sz="2500" spc="-70" i="1" u="heavy">
                <a:latin typeface="Times New Roman"/>
                <a:cs typeface="Times New Roman"/>
              </a:rPr>
              <a:t>you.”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34000" y="3183508"/>
            <a:ext cx="1014094" cy="1388745"/>
          </a:xfrm>
          <a:custGeom>
            <a:avLst/>
            <a:gdLst/>
            <a:ahLst/>
            <a:cxnLst/>
            <a:rect l="l" t="t" r="r" b="b"/>
            <a:pathLst>
              <a:path w="1014095" h="1388745">
                <a:moveTo>
                  <a:pt x="31241" y="1196847"/>
                </a:moveTo>
                <a:lnTo>
                  <a:pt x="0" y="1388490"/>
                </a:lnTo>
                <a:lnTo>
                  <a:pt x="172085" y="1298447"/>
                </a:lnTo>
                <a:lnTo>
                  <a:pt x="157648" y="1288033"/>
                </a:lnTo>
                <a:lnTo>
                  <a:pt x="108203" y="1288033"/>
                </a:lnTo>
                <a:lnTo>
                  <a:pt x="61340" y="1254124"/>
                </a:lnTo>
                <a:lnTo>
                  <a:pt x="78228" y="1230742"/>
                </a:lnTo>
                <a:lnTo>
                  <a:pt x="31241" y="1196847"/>
                </a:lnTo>
                <a:close/>
              </a:path>
              <a:path w="1014095" h="1388745">
                <a:moveTo>
                  <a:pt x="78228" y="1230742"/>
                </a:moveTo>
                <a:lnTo>
                  <a:pt x="61340" y="1254124"/>
                </a:lnTo>
                <a:lnTo>
                  <a:pt x="108203" y="1288033"/>
                </a:lnTo>
                <a:lnTo>
                  <a:pt x="125140" y="1264583"/>
                </a:lnTo>
                <a:lnTo>
                  <a:pt x="78228" y="1230742"/>
                </a:lnTo>
                <a:close/>
              </a:path>
              <a:path w="1014095" h="1388745">
                <a:moveTo>
                  <a:pt x="125140" y="1264583"/>
                </a:moveTo>
                <a:lnTo>
                  <a:pt x="108203" y="1288033"/>
                </a:lnTo>
                <a:lnTo>
                  <a:pt x="157648" y="1288033"/>
                </a:lnTo>
                <a:lnTo>
                  <a:pt x="125140" y="1264583"/>
                </a:lnTo>
                <a:close/>
              </a:path>
              <a:path w="1014095" h="1388745">
                <a:moveTo>
                  <a:pt x="967104" y="0"/>
                </a:moveTo>
                <a:lnTo>
                  <a:pt x="78228" y="1230742"/>
                </a:lnTo>
                <a:lnTo>
                  <a:pt x="125140" y="1264583"/>
                </a:lnTo>
                <a:lnTo>
                  <a:pt x="1014095" y="33781"/>
                </a:lnTo>
                <a:lnTo>
                  <a:pt x="9671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2098" y="0"/>
            <a:ext cx="9188196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35880"/>
          </a:xfrm>
          <a:custGeom>
            <a:avLst/>
            <a:gdLst/>
            <a:ahLst/>
            <a:cxnLst/>
            <a:rect l="l" t="t" r="r" b="b"/>
            <a:pathLst>
              <a:path w="9144000" h="5135880">
                <a:moveTo>
                  <a:pt x="0" y="5135880"/>
                </a:moveTo>
                <a:lnTo>
                  <a:pt x="9144000" y="5135880"/>
                </a:lnTo>
                <a:lnTo>
                  <a:pt x="9144000" y="0"/>
                </a:lnTo>
                <a:lnTo>
                  <a:pt x="0" y="0"/>
                </a:lnTo>
                <a:lnTo>
                  <a:pt x="0" y="5135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105400"/>
            <a:ext cx="9144000" cy="112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15112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571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06195" y="2610611"/>
            <a:ext cx="4530852" cy="592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756659" y="3459479"/>
            <a:ext cx="4629912" cy="3398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18285" y="4462398"/>
            <a:ext cx="3572510" cy="650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332740" algn="l"/>
              </a:tabLst>
            </a:pPr>
            <a:r>
              <a:rPr dirty="0" sz="4000" spc="-5">
                <a:latin typeface="Corbel"/>
                <a:cs typeface="Corbel"/>
              </a:rPr>
              <a:t>Active</a:t>
            </a:r>
            <a:r>
              <a:rPr dirty="0" sz="4000" spc="-80">
                <a:latin typeface="Corbel"/>
                <a:cs typeface="Corbel"/>
              </a:rPr>
              <a:t> </a:t>
            </a:r>
            <a:r>
              <a:rPr dirty="0" sz="4000" spc="-5">
                <a:latin typeface="Corbel"/>
                <a:cs typeface="Corbel"/>
              </a:rPr>
              <a:t>smoking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884" y="664463"/>
            <a:ext cx="6458712" cy="6193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0535" y="1664207"/>
            <a:ext cx="2167127" cy="3267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40735" y="106679"/>
            <a:ext cx="1709927" cy="2467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27575" y="492505"/>
            <a:ext cx="4021454" cy="74295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6235" algn="l"/>
              </a:tabLst>
            </a:pPr>
            <a:r>
              <a:rPr dirty="0" sz="2400" spc="-5" b="1">
                <a:solidFill>
                  <a:srgbClr val="FFD25D"/>
                </a:solidFill>
                <a:latin typeface="Times New Roman"/>
                <a:cs typeface="Times New Roman"/>
              </a:rPr>
              <a:t>Mainstream</a:t>
            </a:r>
            <a:r>
              <a:rPr dirty="0" sz="2400" spc="-114" b="1">
                <a:solidFill>
                  <a:srgbClr val="FFD25D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D25D"/>
                </a:solidFill>
                <a:latin typeface="Times New Roman"/>
                <a:cs typeface="Times New Roman"/>
              </a:rPr>
              <a:t>smoke: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D25D"/>
                </a:solidFill>
                <a:latin typeface="Times New Roman"/>
                <a:cs typeface="Times New Roman"/>
              </a:rPr>
              <a:t>The </a:t>
            </a:r>
            <a:r>
              <a:rPr dirty="0" sz="2400" spc="-5">
                <a:solidFill>
                  <a:srgbClr val="FFD25D"/>
                </a:solidFill>
                <a:latin typeface="Times New Roman"/>
                <a:cs typeface="Times New Roman"/>
              </a:rPr>
              <a:t>smoke </a:t>
            </a:r>
            <a:r>
              <a:rPr dirty="0" sz="2400">
                <a:solidFill>
                  <a:srgbClr val="FFD25D"/>
                </a:solidFill>
                <a:latin typeface="Times New Roman"/>
                <a:cs typeface="Times New Roman"/>
              </a:rPr>
              <a:t>exhaled by a</a:t>
            </a:r>
            <a:r>
              <a:rPr dirty="0" sz="2400" spc="-85">
                <a:solidFill>
                  <a:srgbClr val="FFD25D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FFD25D"/>
                </a:solidFill>
                <a:latin typeface="Times New Roman"/>
                <a:cs typeface="Times New Roman"/>
              </a:rPr>
              <a:t>smoker.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241" y="1829435"/>
            <a:ext cx="8423910" cy="3436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10870" marR="4080510" indent="118745">
              <a:lnSpc>
                <a:spcPct val="80000"/>
              </a:lnSpc>
              <a:buClr>
                <a:srgbClr val="EFAC00"/>
              </a:buClr>
              <a:buSzPct val="80000"/>
              <a:buFont typeface="Wingdings"/>
              <a:buChar char=""/>
              <a:tabLst>
                <a:tab pos="1050290" algn="l"/>
              </a:tabLst>
            </a:pPr>
            <a:r>
              <a:rPr dirty="0" sz="3000" spc="-5" b="1">
                <a:latin typeface="Corbel"/>
                <a:cs typeface="Corbel"/>
              </a:rPr>
              <a:t>Sidestream </a:t>
            </a:r>
            <a:r>
              <a:rPr dirty="0" sz="3000" spc="-15" b="1">
                <a:latin typeface="Corbel"/>
                <a:cs typeface="Corbel"/>
              </a:rPr>
              <a:t>smoke:  </a:t>
            </a:r>
            <a:r>
              <a:rPr dirty="0" sz="3000" spc="-15">
                <a:latin typeface="Corbel"/>
                <a:cs typeface="Corbel"/>
              </a:rPr>
              <a:t>Smoke </a:t>
            </a:r>
            <a:r>
              <a:rPr dirty="0" sz="3000" spc="-5">
                <a:latin typeface="Corbel"/>
                <a:cs typeface="Corbel"/>
              </a:rPr>
              <a:t>from the</a:t>
            </a:r>
            <a:r>
              <a:rPr dirty="0" sz="3000" spc="-65">
                <a:latin typeface="Corbel"/>
                <a:cs typeface="Corbel"/>
              </a:rPr>
              <a:t> </a:t>
            </a:r>
            <a:r>
              <a:rPr dirty="0" sz="3000">
                <a:latin typeface="Corbel"/>
                <a:cs typeface="Corbel"/>
              </a:rPr>
              <a:t>lighted  </a:t>
            </a:r>
            <a:r>
              <a:rPr dirty="0" sz="3000">
                <a:latin typeface="Corbel"/>
                <a:cs typeface="Corbel"/>
              </a:rPr>
              <a:t>end </a:t>
            </a:r>
            <a:r>
              <a:rPr dirty="0" sz="3000" spc="-5">
                <a:latin typeface="Corbel"/>
                <a:cs typeface="Corbel"/>
              </a:rPr>
              <a:t>of </a:t>
            </a:r>
            <a:r>
              <a:rPr dirty="0" sz="3000">
                <a:latin typeface="Corbel"/>
                <a:cs typeface="Corbel"/>
              </a:rPr>
              <a:t>a </a:t>
            </a:r>
            <a:r>
              <a:rPr dirty="0" sz="3000" spc="-5">
                <a:latin typeface="Corbel"/>
                <a:cs typeface="Corbel"/>
              </a:rPr>
              <a:t>cigarette, </a:t>
            </a:r>
            <a:r>
              <a:rPr dirty="0" sz="3000">
                <a:latin typeface="Corbel"/>
                <a:cs typeface="Corbel"/>
              </a:rPr>
              <a:t>pipe,  </a:t>
            </a:r>
            <a:r>
              <a:rPr dirty="0" sz="3000" spc="-5">
                <a:latin typeface="Corbel"/>
                <a:cs typeface="Corbel"/>
              </a:rPr>
              <a:t>or</a:t>
            </a:r>
            <a:r>
              <a:rPr dirty="0" sz="3000" spc="-80">
                <a:latin typeface="Corbel"/>
                <a:cs typeface="Corbel"/>
              </a:rPr>
              <a:t> </a:t>
            </a:r>
            <a:r>
              <a:rPr dirty="0" sz="3000" spc="-30">
                <a:latin typeface="Corbel"/>
                <a:cs typeface="Corbel"/>
              </a:rPr>
              <a:t>cigar.</a:t>
            </a:r>
            <a:endParaRPr sz="3000">
              <a:latin typeface="Corbel"/>
              <a:cs typeface="Corbel"/>
            </a:endParaRPr>
          </a:p>
          <a:p>
            <a:pPr algn="ctr" marL="97790" marR="85725">
              <a:lnSpc>
                <a:spcPct val="100000"/>
              </a:lnSpc>
              <a:spcBef>
                <a:spcPts val="1045"/>
              </a:spcBef>
            </a:pPr>
            <a:r>
              <a:rPr dirty="0" sz="2400" spc="-5">
                <a:latin typeface="Arial"/>
                <a:cs typeface="Arial"/>
              </a:rPr>
              <a:t>•</a:t>
            </a:r>
            <a:r>
              <a:rPr dirty="0" sz="2400" spc="-5" b="1">
                <a:latin typeface="Times New Roman"/>
                <a:cs typeface="Times New Roman"/>
              </a:rPr>
              <a:t>Sidestream </a:t>
            </a:r>
            <a:r>
              <a:rPr dirty="0" sz="2400" b="1">
                <a:latin typeface="Times New Roman"/>
                <a:cs typeface="Times New Roman"/>
              </a:rPr>
              <a:t>smoke </a:t>
            </a:r>
            <a:r>
              <a:rPr dirty="0" sz="2400" spc="-5" b="1">
                <a:latin typeface="Times New Roman"/>
                <a:cs typeface="Times New Roman"/>
              </a:rPr>
              <a:t>has higher </a:t>
            </a:r>
            <a:r>
              <a:rPr dirty="0" sz="2400" b="1">
                <a:latin typeface="Times New Roman"/>
                <a:cs typeface="Times New Roman"/>
              </a:rPr>
              <a:t>concentrations of</a:t>
            </a:r>
            <a:r>
              <a:rPr dirty="0" sz="2400" spc="-114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cancer-causing  </a:t>
            </a:r>
            <a:r>
              <a:rPr dirty="0" sz="2400" spc="-5" b="1">
                <a:latin typeface="Times New Roman"/>
                <a:cs typeface="Times New Roman"/>
              </a:rPr>
              <a:t>agents (carcinogens) and is </a:t>
            </a:r>
            <a:r>
              <a:rPr dirty="0" sz="2400" spc="-15" b="1">
                <a:latin typeface="Times New Roman"/>
                <a:cs typeface="Times New Roman"/>
              </a:rPr>
              <a:t>more </a:t>
            </a:r>
            <a:r>
              <a:rPr dirty="0" sz="2400" b="1">
                <a:latin typeface="Times New Roman"/>
                <a:cs typeface="Times New Roman"/>
              </a:rPr>
              <a:t>toxic </a:t>
            </a:r>
            <a:r>
              <a:rPr dirty="0" sz="2400" spc="-5" b="1">
                <a:latin typeface="Times New Roman"/>
                <a:cs typeface="Times New Roman"/>
              </a:rPr>
              <a:t>than mainstream</a:t>
            </a:r>
            <a:r>
              <a:rPr dirty="0" sz="2400" spc="1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smoke.</a:t>
            </a:r>
            <a:endParaRPr sz="2400">
              <a:latin typeface="Times New Roman"/>
              <a:cs typeface="Times New Roman"/>
            </a:endParaRPr>
          </a:p>
          <a:p>
            <a:pPr algn="ctr" marL="12065" marR="5080" indent="6985">
              <a:lnSpc>
                <a:spcPct val="100000"/>
              </a:lnSpc>
            </a:pPr>
            <a:r>
              <a:rPr dirty="0" sz="2400" spc="-5">
                <a:latin typeface="Arial"/>
                <a:cs typeface="Arial"/>
              </a:rPr>
              <a:t>•</a:t>
            </a:r>
            <a:r>
              <a:rPr dirty="0" sz="2400" spc="-5" b="1">
                <a:latin typeface="Times New Roman"/>
                <a:cs typeface="Times New Roman"/>
              </a:rPr>
              <a:t>it </a:t>
            </a:r>
            <a:r>
              <a:rPr dirty="0" sz="2400" b="1">
                <a:latin typeface="Times New Roman"/>
                <a:cs typeface="Times New Roman"/>
              </a:rPr>
              <a:t>has smaller particles than </a:t>
            </a:r>
            <a:r>
              <a:rPr dirty="0" sz="2400" spc="-5" b="1">
                <a:latin typeface="Times New Roman"/>
                <a:cs typeface="Times New Roman"/>
              </a:rPr>
              <a:t>mainstream </a:t>
            </a:r>
            <a:r>
              <a:rPr dirty="0" sz="2400" b="1">
                <a:latin typeface="Times New Roman"/>
                <a:cs typeface="Times New Roman"/>
              </a:rPr>
              <a:t>smoke. </a:t>
            </a:r>
            <a:r>
              <a:rPr dirty="0" sz="2400" spc="-5" b="1">
                <a:latin typeface="Times New Roman"/>
                <a:cs typeface="Times New Roman"/>
              </a:rPr>
              <a:t>These </a:t>
            </a:r>
            <a:r>
              <a:rPr dirty="0" sz="2400" b="1">
                <a:latin typeface="Times New Roman"/>
                <a:cs typeface="Times New Roman"/>
              </a:rPr>
              <a:t>smaller  </a:t>
            </a:r>
            <a:r>
              <a:rPr dirty="0" sz="2400" b="1">
                <a:latin typeface="Times New Roman"/>
                <a:cs typeface="Times New Roman"/>
              </a:rPr>
              <a:t>particles make their </a:t>
            </a:r>
            <a:r>
              <a:rPr dirty="0" sz="2400" spc="-10" b="1">
                <a:latin typeface="Times New Roman"/>
                <a:cs typeface="Times New Roman"/>
              </a:rPr>
              <a:t>way </a:t>
            </a:r>
            <a:r>
              <a:rPr dirty="0" sz="2400" b="1">
                <a:latin typeface="Times New Roman"/>
                <a:cs typeface="Times New Roman"/>
              </a:rPr>
              <a:t>into the lungs </a:t>
            </a:r>
            <a:r>
              <a:rPr dirty="0" sz="2400" spc="-5" b="1">
                <a:latin typeface="Times New Roman"/>
                <a:cs typeface="Times New Roman"/>
              </a:rPr>
              <a:t>and </a:t>
            </a:r>
            <a:r>
              <a:rPr dirty="0" sz="2400" b="1">
                <a:latin typeface="Times New Roman"/>
                <a:cs typeface="Times New Roman"/>
              </a:rPr>
              <a:t>the </a:t>
            </a:r>
            <a:r>
              <a:rPr dirty="0" sz="2400" spc="-15" b="1">
                <a:latin typeface="Times New Roman"/>
                <a:cs typeface="Times New Roman"/>
              </a:rPr>
              <a:t>body’s </a:t>
            </a:r>
            <a:r>
              <a:rPr dirty="0" sz="2400" b="1">
                <a:latin typeface="Times New Roman"/>
                <a:cs typeface="Times New Roman"/>
              </a:rPr>
              <a:t>cells</a:t>
            </a:r>
            <a:r>
              <a:rPr dirty="0" sz="2400" spc="-120" b="1">
                <a:latin typeface="Times New Roman"/>
                <a:cs typeface="Times New Roman"/>
              </a:rPr>
              <a:t> </a:t>
            </a:r>
            <a:r>
              <a:rPr dirty="0" sz="2400" spc="-15" b="1">
                <a:latin typeface="Times New Roman"/>
                <a:cs typeface="Times New Roman"/>
              </a:rPr>
              <a:t>more  </a:t>
            </a:r>
            <a:r>
              <a:rPr dirty="0" sz="2400" spc="-20" b="1">
                <a:latin typeface="Times New Roman"/>
                <a:cs typeface="Times New Roman"/>
              </a:rPr>
              <a:t>easily.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73379" y="1030224"/>
            <a:ext cx="7498080" cy="440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58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5800" y="1905000"/>
            <a:ext cx="7772400" cy="388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59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7347" y="615695"/>
            <a:ext cx="6615683" cy="493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191125" y="2739263"/>
            <a:ext cx="3785235" cy="3016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300990" indent="-320040">
              <a:lnSpc>
                <a:spcPct val="100000"/>
              </a:lnSpc>
              <a:buClr>
                <a:srgbClr val="168AB9"/>
              </a:buClr>
              <a:buSzPct val="64583"/>
              <a:buFont typeface="Wingdings"/>
              <a:buChar char=""/>
              <a:tabLst>
                <a:tab pos="332740" algn="l"/>
              </a:tabLst>
            </a:pPr>
            <a:r>
              <a:rPr dirty="0" sz="2400" spc="-5">
                <a:latin typeface="Corbel"/>
                <a:cs typeface="Corbel"/>
              </a:rPr>
              <a:t>Secondhand </a:t>
            </a:r>
            <a:r>
              <a:rPr dirty="0" sz="2400" spc="-15">
                <a:latin typeface="Corbel"/>
                <a:cs typeface="Corbel"/>
              </a:rPr>
              <a:t>smoke </a:t>
            </a:r>
            <a:r>
              <a:rPr dirty="0" sz="2400">
                <a:latin typeface="Corbel"/>
                <a:cs typeface="Corbel"/>
              </a:rPr>
              <a:t>is a  </a:t>
            </a:r>
            <a:r>
              <a:rPr dirty="0" sz="2400" spc="-5">
                <a:latin typeface="Corbel"/>
                <a:cs typeface="Corbel"/>
              </a:rPr>
              <a:t>mixture of </a:t>
            </a:r>
            <a:r>
              <a:rPr dirty="0" sz="2400">
                <a:latin typeface="Corbel"/>
                <a:cs typeface="Corbel"/>
              </a:rPr>
              <a:t>gases and</a:t>
            </a:r>
            <a:r>
              <a:rPr dirty="0" sz="2400" spc="-85">
                <a:latin typeface="Corbel"/>
                <a:cs typeface="Corbel"/>
              </a:rPr>
              <a:t> </a:t>
            </a:r>
            <a:r>
              <a:rPr dirty="0" sz="2400">
                <a:latin typeface="Corbel"/>
                <a:cs typeface="Corbel"/>
              </a:rPr>
              <a:t>fine  </a:t>
            </a:r>
            <a:r>
              <a:rPr dirty="0" sz="2400" spc="-5">
                <a:latin typeface="Corbel"/>
                <a:cs typeface="Corbel"/>
              </a:rPr>
              <a:t>particles that</a:t>
            </a:r>
            <a:r>
              <a:rPr dirty="0" sz="2400" spc="-45">
                <a:latin typeface="Corbel"/>
                <a:cs typeface="Corbel"/>
              </a:rPr>
              <a:t> </a:t>
            </a:r>
            <a:r>
              <a:rPr dirty="0" sz="2400">
                <a:latin typeface="Corbel"/>
                <a:cs typeface="Corbel"/>
              </a:rPr>
              <a:t>includes</a:t>
            </a:r>
            <a:endParaRPr sz="2400">
              <a:latin typeface="Corbel"/>
              <a:cs typeface="Corbel"/>
            </a:endParaRPr>
          </a:p>
          <a:p>
            <a:pPr lvl="1" marL="350520" indent="-238760">
              <a:lnSpc>
                <a:spcPct val="100000"/>
              </a:lnSpc>
              <a:spcBef>
                <a:spcPts val="545"/>
              </a:spcBef>
              <a:buClr>
                <a:srgbClr val="5FB5CC"/>
              </a:buClr>
              <a:buSzPct val="88636"/>
              <a:buFont typeface="Corbel"/>
              <a:buChar char="•"/>
              <a:tabLst>
                <a:tab pos="351155" algn="l"/>
              </a:tabLst>
            </a:pPr>
            <a:r>
              <a:rPr dirty="0" sz="2200" spc="-15">
                <a:latin typeface="Corbel"/>
                <a:cs typeface="Corbel"/>
              </a:rPr>
              <a:t>Smoke </a:t>
            </a:r>
            <a:r>
              <a:rPr dirty="0" sz="2200" spc="-5">
                <a:latin typeface="Corbel"/>
                <a:cs typeface="Corbel"/>
              </a:rPr>
              <a:t>from a</a:t>
            </a:r>
            <a:r>
              <a:rPr dirty="0" sz="2200" spc="-25">
                <a:latin typeface="Corbel"/>
                <a:cs typeface="Corbel"/>
              </a:rPr>
              <a:t> </a:t>
            </a:r>
            <a:r>
              <a:rPr dirty="0" sz="2200" spc="-5">
                <a:latin typeface="Corbel"/>
                <a:cs typeface="Corbel"/>
              </a:rPr>
              <a:t>burning</a:t>
            </a:r>
            <a:endParaRPr sz="2200">
              <a:latin typeface="Corbel"/>
              <a:cs typeface="Corbel"/>
            </a:endParaRPr>
          </a:p>
          <a:p>
            <a:pPr marL="350520">
              <a:lnSpc>
                <a:spcPct val="100000"/>
              </a:lnSpc>
            </a:pPr>
            <a:r>
              <a:rPr dirty="0" sz="2200" spc="-5">
                <a:latin typeface="Corbel"/>
                <a:cs typeface="Corbel"/>
              </a:rPr>
              <a:t>cigarette, </a:t>
            </a:r>
            <a:r>
              <a:rPr dirty="0" sz="2200" spc="-25">
                <a:latin typeface="Corbel"/>
                <a:cs typeface="Corbel"/>
              </a:rPr>
              <a:t>cigar, </a:t>
            </a:r>
            <a:r>
              <a:rPr dirty="0" sz="2200" spc="-5">
                <a:latin typeface="Corbel"/>
                <a:cs typeface="Corbel"/>
              </a:rPr>
              <a:t>or pipe</a:t>
            </a:r>
            <a:r>
              <a:rPr dirty="0" sz="2200" spc="-20">
                <a:latin typeface="Corbel"/>
                <a:cs typeface="Corbel"/>
              </a:rPr>
              <a:t> </a:t>
            </a:r>
            <a:r>
              <a:rPr dirty="0" sz="2200" spc="-5">
                <a:latin typeface="Corbel"/>
                <a:cs typeface="Corbel"/>
              </a:rPr>
              <a:t>tip</a:t>
            </a:r>
            <a:endParaRPr sz="2200">
              <a:latin typeface="Corbel"/>
              <a:cs typeface="Corbel"/>
            </a:endParaRPr>
          </a:p>
          <a:p>
            <a:pPr algn="just" lvl="1" marL="350520" marR="5080" indent="-238760">
              <a:lnSpc>
                <a:spcPct val="100000"/>
              </a:lnSpc>
              <a:spcBef>
                <a:spcPts val="1125"/>
              </a:spcBef>
              <a:buClr>
                <a:srgbClr val="5FB5CC"/>
              </a:buClr>
              <a:buSzPct val="88636"/>
              <a:buFont typeface="Corbel"/>
              <a:buChar char="•"/>
              <a:tabLst>
                <a:tab pos="351155" algn="l"/>
              </a:tabLst>
            </a:pPr>
            <a:r>
              <a:rPr dirty="0" sz="2200" spc="-15">
                <a:latin typeface="Corbel"/>
                <a:cs typeface="Corbel"/>
              </a:rPr>
              <a:t>Smoke </a:t>
            </a:r>
            <a:r>
              <a:rPr dirty="0" sz="2200" spc="-10">
                <a:latin typeface="Corbel"/>
                <a:cs typeface="Corbel"/>
              </a:rPr>
              <a:t>that has </a:t>
            </a:r>
            <a:r>
              <a:rPr dirty="0" sz="2200" spc="-5">
                <a:latin typeface="Corbel"/>
                <a:cs typeface="Corbel"/>
              </a:rPr>
              <a:t>been exhaled  </a:t>
            </a:r>
            <a:r>
              <a:rPr dirty="0" sz="2200" spc="-5">
                <a:latin typeface="Corbel"/>
                <a:cs typeface="Corbel"/>
              </a:rPr>
              <a:t>or breathed out by the person  or people</a:t>
            </a:r>
            <a:r>
              <a:rPr dirty="0" sz="2200" spc="-65">
                <a:latin typeface="Corbel"/>
                <a:cs typeface="Corbel"/>
              </a:rPr>
              <a:t> </a:t>
            </a:r>
            <a:r>
              <a:rPr dirty="0" sz="2200" spc="-5">
                <a:latin typeface="Corbel"/>
                <a:cs typeface="Corbel"/>
              </a:rPr>
              <a:t>smoking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600200"/>
            <a:ext cx="3962400" cy="990600"/>
          </a:xfrm>
          <a:custGeom>
            <a:avLst/>
            <a:gdLst/>
            <a:ahLst/>
            <a:cxnLst/>
            <a:rect l="l" t="t" r="r" b="b"/>
            <a:pathLst>
              <a:path w="3962400" h="990600">
                <a:moveTo>
                  <a:pt x="0" y="990600"/>
                </a:moveTo>
                <a:lnTo>
                  <a:pt x="3962400" y="990600"/>
                </a:lnTo>
                <a:lnTo>
                  <a:pt x="39624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5FB5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61036" y="1688719"/>
            <a:ext cx="3697604" cy="344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545"/>
              <a:buFont typeface="Wingdings"/>
              <a:buChar char=""/>
              <a:tabLst>
                <a:tab pos="332740" algn="l"/>
              </a:tabLst>
            </a:pPr>
            <a:r>
              <a:rPr dirty="0" sz="2200" spc="-114" b="1">
                <a:solidFill>
                  <a:srgbClr val="FFFFFF"/>
                </a:solidFill>
                <a:latin typeface="Trebuchet MS"/>
                <a:cs typeface="Trebuchet MS"/>
              </a:rPr>
              <a:t>I </a:t>
            </a:r>
            <a:r>
              <a:rPr dirty="0" sz="2200" spc="-220" b="1">
                <a:solidFill>
                  <a:srgbClr val="FFFFFF"/>
                </a:solidFill>
                <a:latin typeface="Trebuchet MS"/>
                <a:cs typeface="Trebuchet MS"/>
              </a:rPr>
              <a:t>don’t </a:t>
            </a:r>
            <a:r>
              <a:rPr dirty="0" sz="2200" spc="-200" b="1">
                <a:solidFill>
                  <a:srgbClr val="FFFFFF"/>
                </a:solidFill>
                <a:latin typeface="Trebuchet MS"/>
                <a:cs typeface="Trebuchet MS"/>
              </a:rPr>
              <a:t>smoke. </a:t>
            </a:r>
            <a:r>
              <a:rPr dirty="0" sz="2200" spc="-210" b="1">
                <a:solidFill>
                  <a:srgbClr val="FFFFFF"/>
                </a:solidFill>
                <a:latin typeface="Trebuchet MS"/>
                <a:cs typeface="Trebuchet MS"/>
              </a:rPr>
              <a:t>Why </a:t>
            </a:r>
            <a:r>
              <a:rPr dirty="0" sz="2200" spc="-140" b="1">
                <a:solidFill>
                  <a:srgbClr val="FFFFFF"/>
                </a:solidFill>
                <a:latin typeface="Trebuchet MS"/>
                <a:cs typeface="Trebuchet MS"/>
              </a:rPr>
              <a:t>should </a:t>
            </a:r>
            <a:r>
              <a:rPr dirty="0" sz="2200" spc="-114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2200" spc="-1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200" spc="-225" b="1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076" y="2023998"/>
            <a:ext cx="3377565" cy="410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60000"/>
              </a:lnSpc>
            </a:pPr>
            <a:r>
              <a:rPr dirty="0" sz="2200" spc="-229" b="1">
                <a:solidFill>
                  <a:srgbClr val="FFFFFF"/>
                </a:solidFill>
                <a:latin typeface="Arial"/>
                <a:cs typeface="Arial"/>
              </a:rPr>
              <a:t>concerned </a:t>
            </a:r>
            <a:r>
              <a:rPr dirty="0" sz="2200" spc="-225" b="1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dirty="0" sz="2200" spc="-215" b="1">
                <a:solidFill>
                  <a:srgbClr val="FFFFFF"/>
                </a:solidFill>
                <a:latin typeface="Arial"/>
                <a:cs typeface="Arial"/>
              </a:rPr>
              <a:t>being </a:t>
            </a:r>
            <a:r>
              <a:rPr dirty="0" sz="2200" spc="-229" b="1">
                <a:solidFill>
                  <a:srgbClr val="FFFFFF"/>
                </a:solidFill>
                <a:latin typeface="Arial"/>
                <a:cs typeface="Arial"/>
              </a:rPr>
              <a:t>around  </a:t>
            </a:r>
            <a:r>
              <a:rPr dirty="0" sz="2200" spc="-254" b="1">
                <a:solidFill>
                  <a:srgbClr val="FFFFFF"/>
                </a:solidFill>
                <a:latin typeface="Arial"/>
                <a:cs typeface="Arial"/>
              </a:rPr>
              <a:t>someone </a:t>
            </a:r>
            <a:r>
              <a:rPr dirty="0" sz="2200" spc="-270" b="1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dirty="0" sz="22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40" b="1">
                <a:solidFill>
                  <a:srgbClr val="FFFFFF"/>
                </a:solidFill>
                <a:latin typeface="Arial"/>
                <a:cs typeface="Arial"/>
              </a:rPr>
              <a:t>does?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29200" y="1600200"/>
            <a:ext cx="4114800" cy="990600"/>
          </a:xfrm>
          <a:custGeom>
            <a:avLst/>
            <a:gdLst/>
            <a:ahLst/>
            <a:cxnLst/>
            <a:rect l="l" t="t" r="r" b="b"/>
            <a:pathLst>
              <a:path w="4114800" h="990600">
                <a:moveTo>
                  <a:pt x="0" y="990600"/>
                </a:moveTo>
                <a:lnTo>
                  <a:pt x="4114800" y="990600"/>
                </a:lnTo>
                <a:lnTo>
                  <a:pt x="41148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7D4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191125" y="1717166"/>
            <a:ext cx="3863340" cy="7899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ts val="307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345" b="1">
                <a:solidFill>
                  <a:srgbClr val="FFFFFF"/>
                </a:solidFill>
                <a:latin typeface="Arial"/>
                <a:cs typeface="Arial"/>
              </a:rPr>
              <a:t>Secondhand </a:t>
            </a:r>
            <a:r>
              <a:rPr dirty="0" sz="3200" spc="-365" b="1">
                <a:solidFill>
                  <a:srgbClr val="FFFFFF"/>
                </a:solidFill>
                <a:latin typeface="Arial"/>
                <a:cs typeface="Arial"/>
              </a:rPr>
              <a:t>smoke </a:t>
            </a:r>
            <a:r>
              <a:rPr dirty="0" sz="3200" spc="-245" b="1">
                <a:solidFill>
                  <a:srgbClr val="FFFFFF"/>
                </a:solidFill>
                <a:latin typeface="Arial"/>
                <a:cs typeface="Arial"/>
              </a:rPr>
              <a:t>is  </a:t>
            </a:r>
            <a:r>
              <a:rPr dirty="0" sz="3200" spc="-315" b="1">
                <a:solidFill>
                  <a:srgbClr val="FFFFFF"/>
                </a:solidFill>
                <a:latin typeface="Arial"/>
                <a:cs typeface="Arial"/>
              </a:rPr>
              <a:t>dangerous.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7200" y="3429000"/>
            <a:ext cx="3936491" cy="2945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45792" y="1969007"/>
            <a:ext cx="4485132" cy="2641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2355" y="829055"/>
            <a:ext cx="3942588" cy="422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56361" y="2256790"/>
            <a:ext cx="7574280" cy="1859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201930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>
                <a:latin typeface="Corbel"/>
                <a:cs typeface="Corbel"/>
              </a:rPr>
              <a:t>In </a:t>
            </a:r>
            <a:r>
              <a:rPr dirty="0" sz="2400" spc="-10">
                <a:latin typeface="Corbel"/>
                <a:cs typeface="Corbel"/>
              </a:rPr>
              <a:t>2012, </a:t>
            </a:r>
            <a:r>
              <a:rPr dirty="0" sz="2400" spc="-5">
                <a:latin typeface="Corbel"/>
                <a:cs typeface="Corbel"/>
              </a:rPr>
              <a:t>21% of </a:t>
            </a:r>
            <a:r>
              <a:rPr dirty="0" sz="2400" spc="-10">
                <a:latin typeface="Corbel"/>
                <a:cs typeface="Corbel"/>
              </a:rPr>
              <a:t>the </a:t>
            </a:r>
            <a:r>
              <a:rPr dirty="0" sz="2400">
                <a:latin typeface="Corbel"/>
                <a:cs typeface="Corbel"/>
              </a:rPr>
              <a:t>global </a:t>
            </a:r>
            <a:r>
              <a:rPr dirty="0" sz="2400" spc="-5">
                <a:latin typeface="Corbel"/>
                <a:cs typeface="Corbel"/>
              </a:rPr>
              <a:t>population </a:t>
            </a:r>
            <a:r>
              <a:rPr dirty="0" sz="2400">
                <a:latin typeface="Corbel"/>
                <a:cs typeface="Corbel"/>
              </a:rPr>
              <a:t>aged </a:t>
            </a:r>
            <a:r>
              <a:rPr dirty="0" sz="2400" spc="-5">
                <a:latin typeface="Corbel"/>
                <a:cs typeface="Corbel"/>
              </a:rPr>
              <a:t>15 </a:t>
            </a:r>
            <a:r>
              <a:rPr dirty="0" sz="2400">
                <a:latin typeface="Corbel"/>
                <a:cs typeface="Corbel"/>
              </a:rPr>
              <a:t>and above  </a:t>
            </a:r>
            <a:r>
              <a:rPr dirty="0" sz="2400" spc="-10">
                <a:latin typeface="Corbel"/>
                <a:cs typeface="Corbel"/>
              </a:rPr>
              <a:t>smoked</a:t>
            </a:r>
            <a:r>
              <a:rPr dirty="0" sz="2400" spc="-90">
                <a:latin typeface="Corbel"/>
                <a:cs typeface="Corbel"/>
              </a:rPr>
              <a:t> </a:t>
            </a:r>
            <a:r>
              <a:rPr dirty="0" sz="2400" spc="-10">
                <a:latin typeface="Corbel"/>
                <a:cs typeface="Corbel"/>
              </a:rPr>
              <a:t>tobacco.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7"/>
              </a:spcBef>
              <a:buClr>
                <a:srgbClr val="EFAC00"/>
              </a:buClr>
              <a:buFont typeface="Wingdings"/>
              <a:buChar char=""/>
            </a:pPr>
            <a:endParaRPr sz="2500">
              <a:latin typeface="Times New Roman"/>
              <a:cs typeface="Times New Roman"/>
            </a:endParaRPr>
          </a:p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>
                <a:latin typeface="Corbel"/>
                <a:cs typeface="Corbel"/>
              </a:rPr>
              <a:t>Men </a:t>
            </a:r>
            <a:r>
              <a:rPr dirty="0" sz="2400" spc="-15">
                <a:latin typeface="Corbel"/>
                <a:cs typeface="Corbel"/>
              </a:rPr>
              <a:t>smoked </a:t>
            </a:r>
            <a:r>
              <a:rPr dirty="0" sz="2400">
                <a:latin typeface="Corbel"/>
                <a:cs typeface="Corbel"/>
              </a:rPr>
              <a:t>at five </a:t>
            </a:r>
            <a:r>
              <a:rPr dirty="0" sz="2400" spc="-5">
                <a:latin typeface="Corbel"/>
                <a:cs typeface="Corbel"/>
              </a:rPr>
              <a:t>times </a:t>
            </a:r>
            <a:r>
              <a:rPr dirty="0" sz="2400" spc="-10">
                <a:latin typeface="Corbel"/>
                <a:cs typeface="Corbel"/>
              </a:rPr>
              <a:t>the </a:t>
            </a:r>
            <a:r>
              <a:rPr dirty="0" sz="2400">
                <a:latin typeface="Corbel"/>
                <a:cs typeface="Corbel"/>
              </a:rPr>
              <a:t>rate </a:t>
            </a:r>
            <a:r>
              <a:rPr dirty="0" sz="2400" spc="-5">
                <a:latin typeface="Corbel"/>
                <a:cs typeface="Corbel"/>
              </a:rPr>
              <a:t>of </a:t>
            </a:r>
            <a:r>
              <a:rPr dirty="0" sz="2400">
                <a:latin typeface="Corbel"/>
                <a:cs typeface="Corbel"/>
              </a:rPr>
              <a:t>women. </a:t>
            </a:r>
            <a:r>
              <a:rPr dirty="0" sz="2400" spc="-5">
                <a:latin typeface="Corbel"/>
                <a:cs typeface="Corbel"/>
              </a:rPr>
              <a:t>the </a:t>
            </a:r>
            <a:r>
              <a:rPr dirty="0" sz="2400">
                <a:latin typeface="Corbel"/>
                <a:cs typeface="Corbel"/>
              </a:rPr>
              <a:t>average  </a:t>
            </a:r>
            <a:r>
              <a:rPr dirty="0" sz="2400">
                <a:latin typeface="Corbel"/>
                <a:cs typeface="Corbel"/>
              </a:rPr>
              <a:t>rates were 36% and 7%</a:t>
            </a:r>
            <a:r>
              <a:rPr dirty="0" sz="2400" spc="-100">
                <a:latin typeface="Corbel"/>
                <a:cs typeface="Corbel"/>
              </a:rPr>
              <a:t> </a:t>
            </a:r>
            <a:r>
              <a:rPr dirty="0" sz="2400" spc="-10">
                <a:latin typeface="Corbel"/>
                <a:cs typeface="Corbel"/>
              </a:rPr>
              <a:t>respectively.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5836" y="850646"/>
            <a:ext cx="7529830" cy="52387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5" b="1">
                <a:solidFill>
                  <a:srgbClr val="FFD25D"/>
                </a:solidFill>
                <a:latin typeface="Corbel"/>
                <a:cs typeface="Corbel"/>
              </a:rPr>
              <a:t>Third-hand </a:t>
            </a:r>
            <a:r>
              <a:rPr dirty="0" sz="3200" spc="-10" b="1">
                <a:solidFill>
                  <a:srgbClr val="FFD25D"/>
                </a:solidFill>
                <a:latin typeface="Corbel"/>
                <a:cs typeface="Corbel"/>
              </a:rPr>
              <a:t>smoke </a:t>
            </a:r>
            <a:r>
              <a:rPr dirty="0" sz="3200" b="1">
                <a:solidFill>
                  <a:srgbClr val="FFD25D"/>
                </a:solidFill>
                <a:latin typeface="Corbel"/>
                <a:cs typeface="Corbel"/>
              </a:rPr>
              <a:t>exposure </a:t>
            </a:r>
            <a:r>
              <a:rPr dirty="0" sz="3200">
                <a:solidFill>
                  <a:srgbClr val="FFD25D"/>
                </a:solidFill>
                <a:latin typeface="Corbel"/>
                <a:cs typeface="Corbel"/>
              </a:rPr>
              <a:t>— </a:t>
            </a:r>
            <a:r>
              <a:rPr dirty="0" sz="3200" spc="-5">
                <a:solidFill>
                  <a:srgbClr val="FFD25D"/>
                </a:solidFill>
              </a:rPr>
              <a:t>Third</a:t>
            </a:r>
            <a:r>
              <a:rPr dirty="0" sz="3200" spc="-270">
                <a:solidFill>
                  <a:srgbClr val="FFD25D"/>
                </a:solidFill>
              </a:rPr>
              <a:t> </a:t>
            </a:r>
            <a:r>
              <a:rPr dirty="0" sz="3200" spc="-5">
                <a:solidFill>
                  <a:srgbClr val="FFD25D"/>
                </a:solidFill>
              </a:rPr>
              <a:t>hand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5836" y="1767332"/>
            <a:ext cx="8114665" cy="38741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z="2800" spc="-20">
                <a:latin typeface="Corbel"/>
                <a:cs typeface="Corbel"/>
              </a:rPr>
              <a:t>smoke </a:t>
            </a:r>
            <a:r>
              <a:rPr dirty="0" sz="2800" spc="-5">
                <a:latin typeface="Corbel"/>
                <a:cs typeface="Corbel"/>
              </a:rPr>
              <a:t>exposure refers to exposure to </a:t>
            </a:r>
            <a:r>
              <a:rPr dirty="0" sz="2800" spc="-20">
                <a:latin typeface="Corbel"/>
                <a:cs typeface="Corbel"/>
              </a:rPr>
              <a:t>smoke  </a:t>
            </a:r>
            <a:r>
              <a:rPr dirty="0" sz="2800" spc="-5">
                <a:latin typeface="Corbel"/>
                <a:cs typeface="Corbel"/>
              </a:rPr>
              <a:t>components and their metabolic by-products from  </a:t>
            </a:r>
            <a:r>
              <a:rPr dirty="0" sz="2800" spc="-5">
                <a:latin typeface="Corbel"/>
                <a:cs typeface="Corbel"/>
              </a:rPr>
              <a:t>contact with surfaces that have adsorbed </a:t>
            </a:r>
            <a:r>
              <a:rPr dirty="0" sz="2800" spc="-15">
                <a:latin typeface="Corbel"/>
                <a:cs typeface="Corbel"/>
              </a:rPr>
              <a:t>smoke. </a:t>
            </a:r>
            <a:r>
              <a:rPr dirty="0" sz="2800" spc="-10">
                <a:latin typeface="Corbel"/>
                <a:cs typeface="Corbel"/>
              </a:rPr>
              <a:t>The  </a:t>
            </a:r>
            <a:r>
              <a:rPr dirty="0" sz="2800" spc="-20">
                <a:latin typeface="Corbel"/>
                <a:cs typeface="Corbel"/>
              </a:rPr>
              <a:t>smoke </a:t>
            </a:r>
            <a:r>
              <a:rPr dirty="0" sz="2800">
                <a:latin typeface="Corbel"/>
                <a:cs typeface="Corbel"/>
              </a:rPr>
              <a:t>leaves </a:t>
            </a:r>
            <a:r>
              <a:rPr dirty="0" sz="2800" spc="-5">
                <a:latin typeface="Corbel"/>
                <a:cs typeface="Corbel"/>
              </a:rPr>
              <a:t>a residue of nicotine and other </a:t>
            </a:r>
            <a:r>
              <a:rPr dirty="0" sz="2800" spc="-10">
                <a:latin typeface="Corbel"/>
                <a:cs typeface="Corbel"/>
              </a:rPr>
              <a:t>toxic  </a:t>
            </a:r>
            <a:r>
              <a:rPr dirty="0" sz="2800" spc="-5">
                <a:latin typeface="Corbel"/>
                <a:cs typeface="Corbel"/>
              </a:rPr>
              <a:t>substances in </a:t>
            </a:r>
            <a:r>
              <a:rPr dirty="0" sz="2800" spc="-10">
                <a:latin typeface="Corbel"/>
                <a:cs typeface="Corbel"/>
              </a:rPr>
              <a:t>household </a:t>
            </a:r>
            <a:r>
              <a:rPr dirty="0" sz="2800" spc="-5">
                <a:latin typeface="Corbel"/>
                <a:cs typeface="Corbel"/>
              </a:rPr>
              <a:t>dust and on surfaces.  </a:t>
            </a:r>
            <a:r>
              <a:rPr dirty="0" sz="2800" spc="-5">
                <a:latin typeface="Corbel"/>
                <a:cs typeface="Corbel"/>
              </a:rPr>
              <a:t>Although not yet well studied, there is concern </a:t>
            </a:r>
            <a:r>
              <a:rPr dirty="0" sz="2800" spc="-10">
                <a:latin typeface="Corbel"/>
                <a:cs typeface="Corbel"/>
              </a:rPr>
              <a:t>that  </a:t>
            </a:r>
            <a:r>
              <a:rPr dirty="0" sz="2800" spc="-5">
                <a:latin typeface="Corbel"/>
                <a:cs typeface="Corbel"/>
              </a:rPr>
              <a:t>contact with third </a:t>
            </a:r>
            <a:r>
              <a:rPr dirty="0" sz="2800" spc="-10">
                <a:latin typeface="Corbel"/>
                <a:cs typeface="Corbel"/>
              </a:rPr>
              <a:t>hand </a:t>
            </a:r>
            <a:r>
              <a:rPr dirty="0" sz="2800" spc="-20">
                <a:latin typeface="Corbel"/>
                <a:cs typeface="Corbel"/>
              </a:rPr>
              <a:t>smoke </a:t>
            </a:r>
            <a:r>
              <a:rPr dirty="0" sz="2800" spc="-5">
                <a:latin typeface="Corbel"/>
                <a:cs typeface="Corbel"/>
              </a:rPr>
              <a:t>will result in  </a:t>
            </a:r>
            <a:r>
              <a:rPr dirty="0" sz="2800" spc="-5">
                <a:latin typeface="Corbel"/>
                <a:cs typeface="Corbel"/>
              </a:rPr>
              <a:t>absorption of </a:t>
            </a:r>
            <a:r>
              <a:rPr dirty="0" sz="2800" spc="-10">
                <a:latin typeface="Corbel"/>
                <a:cs typeface="Corbel"/>
              </a:rPr>
              <a:t>toxins </a:t>
            </a:r>
            <a:r>
              <a:rPr dirty="0" sz="2800" spc="-5">
                <a:latin typeface="Corbel"/>
                <a:cs typeface="Corbel"/>
              </a:rPr>
              <a:t>through the </a:t>
            </a:r>
            <a:r>
              <a:rPr dirty="0" sz="2800" spc="-10">
                <a:latin typeface="Corbel"/>
                <a:cs typeface="Corbel"/>
              </a:rPr>
              <a:t>skin </a:t>
            </a:r>
            <a:r>
              <a:rPr dirty="0" sz="2800" spc="-5">
                <a:latin typeface="Corbel"/>
                <a:cs typeface="Corbel"/>
              </a:rPr>
              <a:t>or ingestion  </a:t>
            </a:r>
            <a:r>
              <a:rPr dirty="0" sz="2800" spc="-5">
                <a:latin typeface="Corbel"/>
                <a:cs typeface="Corbel"/>
              </a:rPr>
              <a:t>from contamination of the</a:t>
            </a:r>
            <a:r>
              <a:rPr dirty="0" sz="2800" spc="20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hands.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49668" y="4572000"/>
            <a:ext cx="1894331" cy="1988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 indent="2156460">
              <a:lnSpc>
                <a:spcPct val="100000"/>
              </a:lnSpc>
            </a:pPr>
            <a:r>
              <a:rPr dirty="0" sz="7200" spc="-5" b="1">
                <a:solidFill>
                  <a:srgbClr val="FFD25D"/>
                </a:solidFill>
                <a:latin typeface="Corbel"/>
                <a:cs typeface="Corbel"/>
              </a:rPr>
              <a:t>Solutions:  </a:t>
            </a:r>
            <a:r>
              <a:rPr dirty="0" sz="7200" spc="5" b="1">
                <a:solidFill>
                  <a:srgbClr val="FFD25D"/>
                </a:solidFill>
                <a:latin typeface="Corbel"/>
                <a:cs typeface="Corbel"/>
              </a:rPr>
              <a:t>Prevention </a:t>
            </a:r>
            <a:r>
              <a:rPr dirty="0" sz="7200" b="1">
                <a:solidFill>
                  <a:srgbClr val="FFD25D"/>
                </a:solidFill>
                <a:latin typeface="Corbel"/>
                <a:cs typeface="Corbel"/>
              </a:rPr>
              <a:t>&amp;</a:t>
            </a:r>
            <a:r>
              <a:rPr dirty="0" sz="7200" spc="-130" b="1">
                <a:solidFill>
                  <a:srgbClr val="FFD25D"/>
                </a:solidFill>
                <a:latin typeface="Corbel"/>
                <a:cs typeface="Corbel"/>
              </a:rPr>
              <a:t> </a:t>
            </a:r>
            <a:r>
              <a:rPr dirty="0" sz="7200" spc="-5" b="1">
                <a:solidFill>
                  <a:srgbClr val="FFD25D"/>
                </a:solidFill>
                <a:latin typeface="Corbel"/>
                <a:cs typeface="Corbel"/>
              </a:rPr>
              <a:t>Control</a:t>
            </a:r>
            <a:endParaRPr sz="7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556" y="918972"/>
            <a:ext cx="4075176" cy="336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6062" y="1592707"/>
            <a:ext cx="8498205" cy="12801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pc="-5">
                <a:solidFill>
                  <a:srgbClr val="FF0000"/>
                </a:solidFill>
              </a:rPr>
              <a:t>Globally</a:t>
            </a:r>
            <a:r>
              <a:rPr dirty="0" spc="-5"/>
              <a:t>: governed / advised by </a:t>
            </a:r>
            <a:r>
              <a:rPr dirty="0" spc="-10"/>
              <a:t>the Framework  </a:t>
            </a:r>
            <a:r>
              <a:rPr dirty="0" spc="-10"/>
              <a:t>Convention </a:t>
            </a:r>
            <a:r>
              <a:rPr dirty="0" spc="-5"/>
              <a:t>on </a:t>
            </a:r>
            <a:r>
              <a:rPr dirty="0" spc="-40"/>
              <a:t>Tobacco </a:t>
            </a:r>
            <a:r>
              <a:rPr dirty="0" spc="-10"/>
              <a:t>Control </a:t>
            </a:r>
            <a:r>
              <a:rPr dirty="0" spc="-25">
                <a:solidFill>
                  <a:srgbClr val="FFFF00"/>
                </a:solidFill>
              </a:rPr>
              <a:t>FCTC </a:t>
            </a:r>
            <a:r>
              <a:rPr dirty="0" spc="-5"/>
              <a:t>(ratified by KSA in  </a:t>
            </a:r>
            <a:r>
              <a:rPr dirty="0" spc="-15"/>
              <a:t>2005); </a:t>
            </a:r>
            <a:r>
              <a:rPr dirty="0" spc="-5">
                <a:solidFill>
                  <a:srgbClr val="FFFF00"/>
                </a:solidFill>
              </a:rPr>
              <a:t>WHO-MPOWER </a:t>
            </a:r>
            <a:r>
              <a:rPr dirty="0" spc="-5"/>
              <a:t>(first launched in</a:t>
            </a:r>
            <a:r>
              <a:rPr dirty="0" spc="-45"/>
              <a:t> </a:t>
            </a:r>
            <a:r>
              <a:rPr dirty="0" spc="-15"/>
              <a:t>2008)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6062" y="2873121"/>
            <a:ext cx="8396605" cy="2967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z="2800" spc="-10">
                <a:solidFill>
                  <a:srgbClr val="FF0000"/>
                </a:solidFill>
                <a:latin typeface="Corbel"/>
                <a:cs typeface="Corbel"/>
              </a:rPr>
              <a:t>Nationally</a:t>
            </a:r>
            <a:r>
              <a:rPr dirty="0" sz="2800" spc="-10">
                <a:latin typeface="Corbel"/>
                <a:cs typeface="Corbel"/>
              </a:rPr>
              <a:t>: coordinated </a:t>
            </a:r>
            <a:r>
              <a:rPr dirty="0" sz="2800" spc="-5">
                <a:latin typeface="Corbel"/>
                <a:cs typeface="Corbel"/>
              </a:rPr>
              <a:t>by Ministry of Health - </a:t>
            </a:r>
            <a:r>
              <a:rPr dirty="0" sz="2800" spc="-40">
                <a:latin typeface="Corbel"/>
                <a:cs typeface="Corbel"/>
              </a:rPr>
              <a:t>Tobacco  </a:t>
            </a:r>
            <a:r>
              <a:rPr dirty="0" sz="2800" spc="-5">
                <a:latin typeface="Corbel"/>
                <a:cs typeface="Corbel"/>
              </a:rPr>
              <a:t>Control Program in KSA </a:t>
            </a:r>
            <a:r>
              <a:rPr dirty="0" sz="2800" spc="-15">
                <a:latin typeface="Corbel"/>
                <a:cs typeface="Corbel"/>
              </a:rPr>
              <a:t>(TCP); </a:t>
            </a:r>
            <a:r>
              <a:rPr dirty="0" sz="2800" spc="-5">
                <a:latin typeface="Corbel"/>
                <a:cs typeface="Corbel"/>
              </a:rPr>
              <a:t>other agencies’</a:t>
            </a:r>
            <a:r>
              <a:rPr dirty="0" sz="2800" spc="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efforts</a:t>
            </a:r>
            <a:endParaRPr sz="28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z="2800" spc="-5">
                <a:solidFill>
                  <a:srgbClr val="FF0000"/>
                </a:solidFill>
                <a:latin typeface="Corbel"/>
                <a:cs typeface="Corbel"/>
              </a:rPr>
              <a:t>Conceptually:</a:t>
            </a:r>
            <a:endParaRPr sz="2800">
              <a:latin typeface="Corbel"/>
              <a:cs typeface="Corbel"/>
            </a:endParaRPr>
          </a:p>
          <a:p>
            <a:pPr lvl="1" marL="623570" indent="-273050">
              <a:lnSpc>
                <a:spcPct val="100000"/>
              </a:lnSpc>
              <a:spcBef>
                <a:spcPts val="605"/>
              </a:spcBef>
              <a:buClr>
                <a:srgbClr val="5FB5CC"/>
              </a:buClr>
              <a:buSzPct val="89583"/>
              <a:buFont typeface="Wingdings"/>
              <a:buChar char=""/>
              <a:tabLst>
                <a:tab pos="624205" algn="l"/>
              </a:tabLst>
            </a:pPr>
            <a:r>
              <a:rPr dirty="0" sz="2400" spc="-5">
                <a:latin typeface="Corbel"/>
                <a:cs typeface="Corbel"/>
              </a:rPr>
              <a:t>Primary prevention </a:t>
            </a:r>
            <a:r>
              <a:rPr dirty="0" sz="2400">
                <a:latin typeface="Corbel"/>
                <a:cs typeface="Corbel"/>
              </a:rPr>
              <a:t>= </a:t>
            </a:r>
            <a:r>
              <a:rPr dirty="0" sz="2400" spc="-10">
                <a:latin typeface="Corbel"/>
                <a:cs typeface="Corbel"/>
              </a:rPr>
              <a:t>tobacco </a:t>
            </a:r>
            <a:r>
              <a:rPr dirty="0" sz="2400">
                <a:latin typeface="Corbel"/>
                <a:cs typeface="Corbel"/>
              </a:rPr>
              <a:t>use </a:t>
            </a:r>
            <a:r>
              <a:rPr dirty="0" sz="2400" spc="-5">
                <a:latin typeface="Corbel"/>
                <a:cs typeface="Corbel"/>
              </a:rPr>
              <a:t>[smoking]</a:t>
            </a:r>
            <a:r>
              <a:rPr dirty="0" sz="2400" spc="-10"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Corbel"/>
                <a:cs typeface="Corbel"/>
              </a:rPr>
              <a:t>prevention</a:t>
            </a:r>
            <a:endParaRPr sz="2400">
              <a:latin typeface="Corbel"/>
              <a:cs typeface="Corbel"/>
            </a:endParaRPr>
          </a:p>
          <a:p>
            <a:pPr lvl="1" marL="623570" indent="-273050">
              <a:lnSpc>
                <a:spcPct val="100000"/>
              </a:lnSpc>
              <a:spcBef>
                <a:spcPts val="575"/>
              </a:spcBef>
              <a:buClr>
                <a:srgbClr val="5FB5CC"/>
              </a:buClr>
              <a:buSzPct val="89583"/>
              <a:buFont typeface="Wingdings"/>
              <a:buChar char=""/>
              <a:tabLst>
                <a:tab pos="624205" algn="l"/>
              </a:tabLst>
            </a:pPr>
            <a:r>
              <a:rPr dirty="0" sz="2400" spc="-5">
                <a:latin typeface="Corbel"/>
                <a:cs typeface="Corbel"/>
              </a:rPr>
              <a:t>Secondary prevention </a:t>
            </a:r>
            <a:r>
              <a:rPr dirty="0" sz="2400">
                <a:latin typeface="Corbel"/>
                <a:cs typeface="Corbel"/>
              </a:rPr>
              <a:t>= </a:t>
            </a:r>
            <a:r>
              <a:rPr dirty="0" sz="2400" spc="-10">
                <a:latin typeface="Corbel"/>
                <a:cs typeface="Corbel"/>
              </a:rPr>
              <a:t>tobacco </a:t>
            </a:r>
            <a:r>
              <a:rPr dirty="0" sz="2400">
                <a:latin typeface="Corbel"/>
                <a:cs typeface="Corbel"/>
              </a:rPr>
              <a:t>use </a:t>
            </a:r>
            <a:r>
              <a:rPr dirty="0" sz="2400" spc="-5">
                <a:latin typeface="Corbel"/>
                <a:cs typeface="Corbel"/>
              </a:rPr>
              <a:t>[smoking]</a:t>
            </a:r>
            <a:r>
              <a:rPr dirty="0" sz="2400" spc="-15"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Corbel"/>
                <a:cs typeface="Corbel"/>
              </a:rPr>
              <a:t>cessation</a:t>
            </a:r>
            <a:endParaRPr sz="2400">
              <a:latin typeface="Corbel"/>
              <a:cs typeface="Corbel"/>
            </a:endParaRPr>
          </a:p>
          <a:p>
            <a:pPr marL="623570">
              <a:lnSpc>
                <a:spcPct val="100000"/>
              </a:lnSpc>
            </a:pPr>
            <a:r>
              <a:rPr dirty="0" sz="2400" spc="-10">
                <a:solidFill>
                  <a:srgbClr val="FF0000"/>
                </a:solidFill>
                <a:latin typeface="Corbel"/>
                <a:cs typeface="Corbel"/>
              </a:rPr>
              <a:t>(quitting</a:t>
            </a:r>
            <a:r>
              <a:rPr dirty="0" sz="2400" spc="-5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Corbel"/>
                <a:cs typeface="Corbel"/>
              </a:rPr>
              <a:t>smoking)</a:t>
            </a:r>
            <a:endParaRPr sz="2400">
              <a:latin typeface="Corbel"/>
              <a:cs typeface="Corbel"/>
            </a:endParaRPr>
          </a:p>
          <a:p>
            <a:pPr lvl="1" marL="623570" indent="-273050">
              <a:lnSpc>
                <a:spcPct val="100000"/>
              </a:lnSpc>
              <a:spcBef>
                <a:spcPts val="575"/>
              </a:spcBef>
              <a:buClr>
                <a:srgbClr val="5FB5CC"/>
              </a:buClr>
              <a:buSzPct val="89583"/>
              <a:buFont typeface="Wingdings"/>
              <a:buChar char=""/>
              <a:tabLst>
                <a:tab pos="624205" algn="l"/>
              </a:tabLst>
            </a:pPr>
            <a:r>
              <a:rPr dirty="0" sz="2400" spc="-20">
                <a:latin typeface="Corbel"/>
                <a:cs typeface="Corbel"/>
              </a:rPr>
              <a:t>Tertiary </a:t>
            </a:r>
            <a:r>
              <a:rPr dirty="0" sz="2400" spc="-5">
                <a:latin typeface="Corbel"/>
                <a:cs typeface="Corbel"/>
              </a:rPr>
              <a:t>prevention </a:t>
            </a:r>
            <a:r>
              <a:rPr dirty="0" sz="2400">
                <a:latin typeface="Corbel"/>
                <a:cs typeface="Corbel"/>
              </a:rPr>
              <a:t>= </a:t>
            </a:r>
            <a:r>
              <a:rPr dirty="0" sz="2400" spc="-5">
                <a:latin typeface="Corbel"/>
                <a:cs typeface="Corbel"/>
              </a:rPr>
              <a:t>dealing with its</a:t>
            </a:r>
            <a:r>
              <a:rPr dirty="0" sz="2400" spc="60">
                <a:latin typeface="Corbel"/>
                <a:cs typeface="Corbel"/>
              </a:rPr>
              <a:t> </a:t>
            </a:r>
            <a:r>
              <a:rPr dirty="0" sz="2400" spc="-5">
                <a:latin typeface="Corbel"/>
                <a:cs typeface="Corbel"/>
              </a:rPr>
              <a:t>consequences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62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2043" y="925067"/>
            <a:ext cx="3953255" cy="394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96062" y="1971675"/>
            <a:ext cx="8263255" cy="3450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5">
                <a:latin typeface="Corbel"/>
                <a:cs typeface="Corbel"/>
              </a:rPr>
              <a:t>Monitoring </a:t>
            </a:r>
            <a:r>
              <a:rPr dirty="0" sz="3200" spc="-10">
                <a:latin typeface="Corbel"/>
                <a:cs typeface="Corbel"/>
              </a:rPr>
              <a:t>tobacco </a:t>
            </a:r>
            <a:r>
              <a:rPr dirty="0" sz="3200" spc="-5">
                <a:latin typeface="Corbel"/>
                <a:cs typeface="Corbel"/>
              </a:rPr>
              <a:t>use </a:t>
            </a:r>
            <a:r>
              <a:rPr dirty="0" sz="3200">
                <a:latin typeface="Corbel"/>
                <a:cs typeface="Corbel"/>
              </a:rPr>
              <a:t>and prevention</a:t>
            </a:r>
            <a:r>
              <a:rPr dirty="0" sz="3200" spc="-70">
                <a:latin typeface="Corbel"/>
                <a:cs typeface="Corbel"/>
              </a:rPr>
              <a:t> </a:t>
            </a:r>
            <a:r>
              <a:rPr dirty="0" sz="3200">
                <a:latin typeface="Corbel"/>
                <a:cs typeface="Corbel"/>
              </a:rPr>
              <a:t>policies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5">
                <a:latin typeface="Corbel"/>
                <a:cs typeface="Corbel"/>
              </a:rPr>
              <a:t>Protecting </a:t>
            </a:r>
            <a:r>
              <a:rPr dirty="0" sz="3200">
                <a:latin typeface="Corbel"/>
                <a:cs typeface="Corbel"/>
              </a:rPr>
              <a:t>people </a:t>
            </a:r>
            <a:r>
              <a:rPr dirty="0" sz="3200" spc="-5">
                <a:latin typeface="Corbel"/>
                <a:cs typeface="Corbel"/>
              </a:rPr>
              <a:t>from </a:t>
            </a:r>
            <a:r>
              <a:rPr dirty="0" sz="3200" spc="-10">
                <a:latin typeface="Corbel"/>
                <a:cs typeface="Corbel"/>
              </a:rPr>
              <a:t>tobacco</a:t>
            </a:r>
            <a:r>
              <a:rPr dirty="0" sz="3200" spc="-75">
                <a:latin typeface="Corbel"/>
                <a:cs typeface="Corbel"/>
              </a:rPr>
              <a:t> </a:t>
            </a:r>
            <a:r>
              <a:rPr dirty="0" sz="3200" spc="-15">
                <a:latin typeface="Corbel"/>
                <a:cs typeface="Corbel"/>
              </a:rPr>
              <a:t>smoke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5">
                <a:latin typeface="Corbel"/>
                <a:cs typeface="Corbel"/>
              </a:rPr>
              <a:t>Offering help to</a:t>
            </a:r>
            <a:r>
              <a:rPr dirty="0" sz="3200" spc="-70">
                <a:latin typeface="Corbel"/>
                <a:cs typeface="Corbel"/>
              </a:rPr>
              <a:t> </a:t>
            </a:r>
            <a:r>
              <a:rPr dirty="0" sz="3200" spc="-5">
                <a:latin typeface="Corbel"/>
                <a:cs typeface="Corbel"/>
              </a:rPr>
              <a:t>quit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>
                <a:latin typeface="Corbel"/>
                <a:cs typeface="Corbel"/>
              </a:rPr>
              <a:t>Warning </a:t>
            </a:r>
            <a:r>
              <a:rPr dirty="0" sz="3200" spc="-5">
                <a:latin typeface="Corbel"/>
                <a:cs typeface="Corbel"/>
              </a:rPr>
              <a:t>of </a:t>
            </a:r>
            <a:r>
              <a:rPr dirty="0" sz="3200">
                <a:latin typeface="Corbel"/>
                <a:cs typeface="Corbel"/>
              </a:rPr>
              <a:t>dangers </a:t>
            </a:r>
            <a:r>
              <a:rPr dirty="0" sz="3200" spc="-5">
                <a:latin typeface="Corbel"/>
                <a:cs typeface="Corbel"/>
              </a:rPr>
              <a:t>of</a:t>
            </a:r>
            <a:r>
              <a:rPr dirty="0" sz="3200" spc="-114">
                <a:latin typeface="Corbel"/>
                <a:cs typeface="Corbel"/>
              </a:rPr>
              <a:t> </a:t>
            </a:r>
            <a:r>
              <a:rPr dirty="0" sz="3200" spc="-10">
                <a:latin typeface="Corbel"/>
                <a:cs typeface="Corbel"/>
              </a:rPr>
              <a:t>tobacco</a:t>
            </a:r>
            <a:endParaRPr sz="3200">
              <a:latin typeface="Corbel"/>
              <a:cs typeface="Corbel"/>
            </a:endParaRPr>
          </a:p>
          <a:p>
            <a:pPr marL="332740" marR="46990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5">
                <a:latin typeface="Corbel"/>
                <a:cs typeface="Corbel"/>
              </a:rPr>
              <a:t>Banning </a:t>
            </a:r>
            <a:r>
              <a:rPr dirty="0" sz="3200" spc="-10">
                <a:latin typeface="Corbel"/>
                <a:cs typeface="Corbel"/>
              </a:rPr>
              <a:t>tobacco </a:t>
            </a:r>
            <a:r>
              <a:rPr dirty="0" sz="3200">
                <a:latin typeface="Corbel"/>
                <a:cs typeface="Corbel"/>
              </a:rPr>
              <a:t>advertising, </a:t>
            </a:r>
            <a:r>
              <a:rPr dirty="0" sz="3200" spc="-5">
                <a:latin typeface="Corbel"/>
                <a:cs typeface="Corbel"/>
              </a:rPr>
              <a:t>promotion </a:t>
            </a:r>
            <a:r>
              <a:rPr dirty="0" sz="3200">
                <a:latin typeface="Corbel"/>
                <a:cs typeface="Corbel"/>
              </a:rPr>
              <a:t>and  </a:t>
            </a:r>
            <a:r>
              <a:rPr dirty="0" sz="3200" spc="-5">
                <a:latin typeface="Corbel"/>
                <a:cs typeface="Corbel"/>
              </a:rPr>
              <a:t>sponsorship</a:t>
            </a:r>
            <a:endParaRPr sz="32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>
                <a:latin typeface="Corbel"/>
                <a:cs typeface="Corbel"/>
              </a:rPr>
              <a:t>Increasing taxing on</a:t>
            </a:r>
            <a:r>
              <a:rPr dirty="0" sz="3200" spc="-155">
                <a:latin typeface="Corbel"/>
                <a:cs typeface="Corbel"/>
              </a:rPr>
              <a:t> </a:t>
            </a:r>
            <a:r>
              <a:rPr dirty="0" sz="3200" spc="-10">
                <a:latin typeface="Corbel"/>
                <a:cs typeface="Corbel"/>
              </a:rPr>
              <a:t>tobacco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63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870203"/>
            <a:ext cx="4303776" cy="493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164" rIns="0" bIns="0" rtlCol="0" vert="horz">
            <a:spAutoFit/>
          </a:bodyPr>
          <a:lstStyle/>
          <a:p>
            <a:pPr marL="303530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04165" algn="l"/>
              </a:tabLst>
            </a:pPr>
            <a:r>
              <a:rPr dirty="0" spc="-5">
                <a:latin typeface="Corbel"/>
                <a:cs typeface="Corbel"/>
              </a:rPr>
              <a:t>Strengthening religious beliefs /</a:t>
            </a:r>
            <a:r>
              <a:rPr dirty="0" spc="50">
                <a:latin typeface="Corbel"/>
                <a:cs typeface="Corbel"/>
              </a:rPr>
              <a:t> </a:t>
            </a:r>
            <a:r>
              <a:rPr dirty="0" spc="-5">
                <a:latin typeface="Corbel"/>
                <a:cs typeface="Corbel"/>
              </a:rPr>
              <a:t>“fatwas”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76351" rIns="0" bIns="0" rtlCol="0" vert="horz">
            <a:spAutoFit/>
          </a:bodyPr>
          <a:lstStyle/>
          <a:p>
            <a:pPr marL="376555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76555" algn="l"/>
              </a:tabLst>
            </a:pPr>
            <a:r>
              <a:rPr dirty="0" sz="2800" spc="-5"/>
              <a:t>Legislations for banning </a:t>
            </a:r>
            <a:r>
              <a:rPr dirty="0" sz="2800" spc="-10"/>
              <a:t>smoking </a:t>
            </a:r>
            <a:r>
              <a:rPr dirty="0" sz="2800" spc="-5"/>
              <a:t>in public</a:t>
            </a:r>
            <a:r>
              <a:rPr dirty="0" sz="2800" spc="90"/>
              <a:t> </a:t>
            </a:r>
            <a:r>
              <a:rPr dirty="0" sz="2800" spc="-5"/>
              <a:t>places</a:t>
            </a:r>
            <a:endParaRPr sz="2800"/>
          </a:p>
          <a:p>
            <a:pPr marL="376555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76555" algn="l"/>
              </a:tabLst>
            </a:pPr>
            <a:r>
              <a:rPr dirty="0" sz="2800" spc="-5"/>
              <a:t>Banning advertising, especially to</a:t>
            </a:r>
            <a:r>
              <a:rPr dirty="0" sz="2800" spc="50"/>
              <a:t> </a:t>
            </a:r>
            <a:r>
              <a:rPr dirty="0" sz="2800" spc="-5"/>
              <a:t>youngsters</a:t>
            </a:r>
            <a:endParaRPr sz="2800"/>
          </a:p>
          <a:p>
            <a:pPr marL="376555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76555" algn="l"/>
              </a:tabLst>
            </a:pPr>
            <a:r>
              <a:rPr dirty="0" sz="2800" spc="-5"/>
              <a:t>Increasing </a:t>
            </a:r>
            <a:r>
              <a:rPr dirty="0" sz="2800" spc="-10"/>
              <a:t>taxation </a:t>
            </a:r>
            <a:r>
              <a:rPr dirty="0" sz="2800" spc="-5"/>
              <a:t>on </a:t>
            </a:r>
            <a:r>
              <a:rPr dirty="0" sz="2800" spc="-15"/>
              <a:t>tobacco</a:t>
            </a:r>
            <a:r>
              <a:rPr dirty="0" sz="2800" spc="45"/>
              <a:t> </a:t>
            </a:r>
            <a:r>
              <a:rPr dirty="0" sz="2800" spc="-5"/>
              <a:t>products</a:t>
            </a:r>
            <a:endParaRPr sz="2800"/>
          </a:p>
          <a:p>
            <a:pPr marL="376555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76555" algn="l"/>
              </a:tabLst>
            </a:pPr>
            <a:r>
              <a:rPr dirty="0" sz="2800" spc="-10"/>
              <a:t>Public health </a:t>
            </a:r>
            <a:r>
              <a:rPr dirty="0" sz="2800" spc="-5"/>
              <a:t>education</a:t>
            </a:r>
            <a:r>
              <a:rPr dirty="0" sz="2800" spc="35"/>
              <a:t> </a:t>
            </a:r>
            <a:r>
              <a:rPr dirty="0" sz="2800" spc="-10"/>
              <a:t>through:</a:t>
            </a:r>
            <a:endParaRPr sz="2800"/>
          </a:p>
          <a:p>
            <a:pPr lvl="1" marL="667385" indent="-273050">
              <a:lnSpc>
                <a:spcPct val="100000"/>
              </a:lnSpc>
              <a:spcBef>
                <a:spcPts val="675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668020" algn="l"/>
              </a:tabLst>
            </a:pPr>
            <a:r>
              <a:rPr dirty="0" sz="2800" spc="-10">
                <a:latin typeface="Corbel"/>
                <a:cs typeface="Corbel"/>
              </a:rPr>
              <a:t>Health </a:t>
            </a:r>
            <a:r>
              <a:rPr dirty="0" sz="2800" spc="-5">
                <a:latin typeface="Corbel"/>
                <a:cs typeface="Corbel"/>
              </a:rPr>
              <a:t>warning labeling on </a:t>
            </a:r>
            <a:r>
              <a:rPr dirty="0" sz="2800" spc="-15">
                <a:latin typeface="Corbel"/>
                <a:cs typeface="Corbel"/>
              </a:rPr>
              <a:t>tobacco</a:t>
            </a:r>
            <a:r>
              <a:rPr dirty="0" sz="2800" spc="7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products</a:t>
            </a:r>
            <a:endParaRPr sz="2800">
              <a:latin typeface="Corbel"/>
              <a:cs typeface="Corbel"/>
            </a:endParaRPr>
          </a:p>
          <a:p>
            <a:pPr lvl="1" marL="667385" indent="-273050">
              <a:lnSpc>
                <a:spcPct val="100000"/>
              </a:lnSpc>
              <a:spcBef>
                <a:spcPts val="670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668020" algn="l"/>
              </a:tabLst>
            </a:pPr>
            <a:r>
              <a:rPr dirty="0" sz="2800" spc="-5">
                <a:latin typeface="Corbel"/>
                <a:cs typeface="Corbel"/>
              </a:rPr>
              <a:t>Using mini and mass</a:t>
            </a:r>
            <a:r>
              <a:rPr dirty="0" sz="2800" spc="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media</a:t>
            </a:r>
            <a:endParaRPr sz="2800">
              <a:latin typeface="Corbel"/>
              <a:cs typeface="Corbel"/>
            </a:endParaRPr>
          </a:p>
          <a:p>
            <a:pPr lvl="1" marL="667385" indent="-273050">
              <a:lnSpc>
                <a:spcPct val="100000"/>
              </a:lnSpc>
              <a:spcBef>
                <a:spcPts val="670"/>
              </a:spcBef>
              <a:buClr>
                <a:srgbClr val="5FB5CC"/>
              </a:buClr>
              <a:buSzPct val="89285"/>
              <a:buFont typeface="Wingdings"/>
              <a:buChar char=""/>
              <a:tabLst>
                <a:tab pos="668020" algn="l"/>
              </a:tabLst>
            </a:pPr>
            <a:r>
              <a:rPr dirty="0" sz="2800" spc="-5">
                <a:latin typeface="Corbel"/>
                <a:cs typeface="Corbel"/>
              </a:rPr>
              <a:t>Banning smoking in</a:t>
            </a:r>
            <a:r>
              <a:rPr dirty="0" sz="2800" spc="-3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drama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64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395" y="864108"/>
            <a:ext cx="4632960" cy="548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6062" y="1981835"/>
            <a:ext cx="7674609" cy="7315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8000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332740" algn="l"/>
              </a:tabLst>
            </a:pPr>
            <a:r>
              <a:rPr dirty="0" sz="3000" spc="-5"/>
              <a:t>dramatically </a:t>
            </a:r>
            <a:r>
              <a:rPr dirty="0" sz="3000"/>
              <a:t>reduces </a:t>
            </a:r>
            <a:r>
              <a:rPr dirty="0" sz="3000" spc="-5"/>
              <a:t>the </a:t>
            </a:r>
            <a:r>
              <a:rPr dirty="0" sz="3000"/>
              <a:t>risk </a:t>
            </a:r>
            <a:r>
              <a:rPr dirty="0" sz="3000" spc="-5"/>
              <a:t>of </a:t>
            </a:r>
            <a:r>
              <a:rPr dirty="0" sz="3000"/>
              <a:t>most smoking-  </a:t>
            </a:r>
            <a:r>
              <a:rPr dirty="0" sz="3000" spc="-5"/>
              <a:t>related</a:t>
            </a:r>
            <a:r>
              <a:rPr dirty="0" sz="3000" spc="-80"/>
              <a:t> </a:t>
            </a:r>
            <a:r>
              <a:rPr dirty="0" sz="3000" spc="-5"/>
              <a:t>diseases.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296062" y="2713354"/>
            <a:ext cx="8383270" cy="182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ts val="2520"/>
              </a:lnSpc>
              <a:buClr>
                <a:srgbClr val="EFAC00"/>
              </a:buClr>
              <a:buSzPct val="80000"/>
              <a:buFont typeface="Wingdings"/>
              <a:buChar char=""/>
              <a:tabLst>
                <a:tab pos="332740" algn="l"/>
              </a:tabLst>
            </a:pPr>
            <a:r>
              <a:rPr dirty="0" sz="3000" spc="-5">
                <a:latin typeface="Corbel"/>
                <a:cs typeface="Corbel"/>
              </a:rPr>
              <a:t>One year after quitting, the </a:t>
            </a:r>
            <a:r>
              <a:rPr dirty="0" sz="3000">
                <a:latin typeface="Corbel"/>
                <a:cs typeface="Corbel"/>
              </a:rPr>
              <a:t>risk </a:t>
            </a:r>
            <a:r>
              <a:rPr dirty="0" sz="3000" spc="-5">
                <a:latin typeface="Corbel"/>
                <a:cs typeface="Corbel"/>
              </a:rPr>
              <a:t>of coronary</a:t>
            </a:r>
            <a:r>
              <a:rPr dirty="0" sz="3000" spc="-10">
                <a:latin typeface="Corbel"/>
                <a:cs typeface="Corbel"/>
              </a:rPr>
              <a:t> </a:t>
            </a:r>
            <a:r>
              <a:rPr dirty="0" sz="3000" spc="-5">
                <a:latin typeface="Corbel"/>
                <a:cs typeface="Corbel"/>
              </a:rPr>
              <a:t>heart</a:t>
            </a:r>
            <a:endParaRPr sz="3000">
              <a:latin typeface="Corbel"/>
              <a:cs typeface="Corbel"/>
            </a:endParaRPr>
          </a:p>
          <a:p>
            <a:pPr marL="332740">
              <a:lnSpc>
                <a:spcPts val="2880"/>
              </a:lnSpc>
            </a:pPr>
            <a:r>
              <a:rPr dirty="0" sz="3000" spc="-5">
                <a:latin typeface="Corbel"/>
                <a:cs typeface="Corbel"/>
              </a:rPr>
              <a:t>disease decreases </a:t>
            </a:r>
            <a:r>
              <a:rPr dirty="0" sz="3000" spc="-55">
                <a:latin typeface="Corbel"/>
                <a:cs typeface="Corbel"/>
              </a:rPr>
              <a:t>(CHD) </a:t>
            </a:r>
            <a:r>
              <a:rPr dirty="0" sz="3000">
                <a:latin typeface="Corbel"/>
                <a:cs typeface="Corbel"/>
              </a:rPr>
              <a:t>by</a:t>
            </a:r>
            <a:r>
              <a:rPr dirty="0" sz="3000" spc="40">
                <a:latin typeface="Corbel"/>
                <a:cs typeface="Corbel"/>
              </a:rPr>
              <a:t> </a:t>
            </a:r>
            <a:r>
              <a:rPr dirty="0" sz="3000" spc="-20">
                <a:latin typeface="Corbel"/>
                <a:cs typeface="Corbel"/>
              </a:rPr>
              <a:t>50%.</a:t>
            </a:r>
            <a:endParaRPr sz="3000">
              <a:latin typeface="Corbel"/>
              <a:cs typeface="Corbel"/>
            </a:endParaRPr>
          </a:p>
          <a:p>
            <a:pPr algn="just" marL="332740" marR="5080" indent="-320040">
              <a:lnSpc>
                <a:spcPct val="80000"/>
              </a:lnSpc>
              <a:spcBef>
                <a:spcPts val="360"/>
              </a:spcBef>
              <a:buClr>
                <a:srgbClr val="EFAC00"/>
              </a:buClr>
              <a:buSzPct val="80000"/>
              <a:buFont typeface="Wingdings"/>
              <a:buChar char=""/>
              <a:tabLst>
                <a:tab pos="389255" algn="l"/>
              </a:tabLst>
            </a:pPr>
            <a:r>
              <a:rPr dirty="0" sz="3000">
                <a:latin typeface="Corbel"/>
                <a:cs typeface="Corbel"/>
              </a:rPr>
              <a:t>Within </a:t>
            </a:r>
            <a:r>
              <a:rPr dirty="0" sz="3000" spc="-5">
                <a:latin typeface="Corbel"/>
                <a:cs typeface="Corbel"/>
              </a:rPr>
              <a:t>15 years, the relative </a:t>
            </a:r>
            <a:r>
              <a:rPr dirty="0" sz="3000">
                <a:latin typeface="Corbel"/>
                <a:cs typeface="Corbel"/>
              </a:rPr>
              <a:t>risk </a:t>
            </a:r>
            <a:r>
              <a:rPr dirty="0" sz="3000" spc="-5">
                <a:latin typeface="Corbel"/>
                <a:cs typeface="Corbel"/>
              </a:rPr>
              <a:t>of </a:t>
            </a:r>
            <a:r>
              <a:rPr dirty="0" sz="3000">
                <a:latin typeface="Corbel"/>
                <a:cs typeface="Corbel"/>
              </a:rPr>
              <a:t>dying from</a:t>
            </a:r>
            <a:r>
              <a:rPr dirty="0" sz="3000" spc="-160">
                <a:latin typeface="Corbel"/>
                <a:cs typeface="Corbel"/>
              </a:rPr>
              <a:t> </a:t>
            </a:r>
            <a:r>
              <a:rPr dirty="0" sz="3000" spc="-5">
                <a:latin typeface="Corbel"/>
                <a:cs typeface="Corbel"/>
              </a:rPr>
              <a:t>CHD  </a:t>
            </a:r>
            <a:r>
              <a:rPr dirty="0" sz="3000" spc="-5">
                <a:latin typeface="Corbel"/>
                <a:cs typeface="Corbel"/>
              </a:rPr>
              <a:t>for </a:t>
            </a:r>
            <a:r>
              <a:rPr dirty="0" sz="3000">
                <a:latin typeface="Corbel"/>
                <a:cs typeface="Corbel"/>
              </a:rPr>
              <a:t>an </a:t>
            </a:r>
            <a:r>
              <a:rPr dirty="0" sz="3000" spc="-10">
                <a:latin typeface="Corbel"/>
                <a:cs typeface="Corbel"/>
              </a:rPr>
              <a:t>ex-smoker </a:t>
            </a:r>
            <a:r>
              <a:rPr dirty="0" sz="3000" spc="-5">
                <a:latin typeface="Corbel"/>
                <a:cs typeface="Corbel"/>
              </a:rPr>
              <a:t>approaches that of </a:t>
            </a:r>
            <a:r>
              <a:rPr dirty="0" sz="3000">
                <a:latin typeface="Corbel"/>
                <a:cs typeface="Corbel"/>
              </a:rPr>
              <a:t>a </a:t>
            </a:r>
            <a:r>
              <a:rPr dirty="0" sz="3000" spc="-5">
                <a:latin typeface="Corbel"/>
                <a:cs typeface="Corbel"/>
              </a:rPr>
              <a:t>lifetime non-  </a:t>
            </a:r>
            <a:r>
              <a:rPr dirty="0" sz="3000" spc="-35">
                <a:latin typeface="Corbel"/>
                <a:cs typeface="Corbel"/>
              </a:rPr>
              <a:t>smoker.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65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075" y="826008"/>
            <a:ext cx="4631436" cy="548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6964" rIns="0" bIns="0" rtlCol="0" vert="horz">
            <a:spAutoFit/>
          </a:bodyPr>
          <a:lstStyle/>
          <a:p>
            <a:pPr marL="303530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04165" algn="l"/>
              </a:tabLst>
            </a:pPr>
            <a:r>
              <a:rPr dirty="0" spc="-5"/>
              <a:t>No amount of </a:t>
            </a:r>
            <a:r>
              <a:rPr dirty="0" spc="-15"/>
              <a:t>tobacco </a:t>
            </a:r>
            <a:r>
              <a:rPr dirty="0" spc="-5"/>
              <a:t>use is</a:t>
            </a:r>
            <a:r>
              <a:rPr dirty="0" spc="30"/>
              <a:t> </a:t>
            </a:r>
            <a:r>
              <a:rPr dirty="0" spc="-10"/>
              <a:t>safe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6062" y="2476627"/>
            <a:ext cx="8622665" cy="2987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346075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404495" algn="l"/>
              </a:tabLst>
            </a:pPr>
            <a:r>
              <a:rPr dirty="0" sz="2800" spc="-20">
                <a:latin typeface="Corbel"/>
                <a:cs typeface="Corbel"/>
              </a:rPr>
              <a:t>Moreover, </a:t>
            </a:r>
            <a:r>
              <a:rPr dirty="0" sz="2800" spc="-5">
                <a:latin typeface="Corbel"/>
                <a:cs typeface="Corbel"/>
              </a:rPr>
              <a:t>the relative risks of developing lung </a:t>
            </a:r>
            <a:r>
              <a:rPr dirty="0" sz="2800" spc="-25">
                <a:latin typeface="Corbel"/>
                <a:cs typeface="Corbel"/>
              </a:rPr>
              <a:t>cancer,  </a:t>
            </a:r>
            <a:r>
              <a:rPr dirty="0" sz="2800" spc="-10">
                <a:latin typeface="Corbel"/>
                <a:cs typeface="Corbel"/>
              </a:rPr>
              <a:t>chronic </a:t>
            </a:r>
            <a:r>
              <a:rPr dirty="0" sz="2800" spc="-5">
                <a:latin typeface="Corbel"/>
                <a:cs typeface="Corbel"/>
              </a:rPr>
              <a:t>obstructive lung diseases and </a:t>
            </a:r>
            <a:r>
              <a:rPr dirty="0" sz="2800" spc="-15">
                <a:latin typeface="Corbel"/>
                <a:cs typeface="Corbel"/>
              </a:rPr>
              <a:t>strokes </a:t>
            </a:r>
            <a:r>
              <a:rPr dirty="0" sz="2800" spc="-5">
                <a:latin typeface="Corbel"/>
                <a:cs typeface="Corbel"/>
              </a:rPr>
              <a:t>also  </a:t>
            </a:r>
            <a:r>
              <a:rPr dirty="0" sz="2800" spc="-5">
                <a:latin typeface="Corbel"/>
                <a:cs typeface="Corbel"/>
              </a:rPr>
              <a:t>decrease, but more</a:t>
            </a:r>
            <a:r>
              <a:rPr dirty="0" sz="2800" spc="-40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slowly</a:t>
            </a:r>
            <a:endParaRPr sz="2800">
              <a:latin typeface="Corbel"/>
              <a:cs typeface="Corbel"/>
            </a:endParaRPr>
          </a:p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z="2800" spc="-5">
                <a:latin typeface="Corbel"/>
                <a:cs typeface="Corbel"/>
              </a:rPr>
              <a:t>Smoking cessation also shows a beneficial effect </a:t>
            </a:r>
            <a:r>
              <a:rPr dirty="0" sz="2800" spc="-10">
                <a:latin typeface="Corbel"/>
                <a:cs typeface="Corbel"/>
              </a:rPr>
              <a:t>on  </a:t>
            </a:r>
            <a:r>
              <a:rPr dirty="0" sz="2800" spc="-5">
                <a:latin typeface="Corbel"/>
                <a:cs typeface="Corbel"/>
              </a:rPr>
              <a:t>pulmonary function, particularly in younger </a:t>
            </a:r>
            <a:r>
              <a:rPr dirty="0" sz="2800" spc="-10">
                <a:latin typeface="Corbel"/>
                <a:cs typeface="Corbel"/>
              </a:rPr>
              <a:t>subjects,  </a:t>
            </a:r>
            <a:r>
              <a:rPr dirty="0" sz="2800" spc="-5">
                <a:latin typeface="Corbel"/>
                <a:cs typeface="Corbel"/>
              </a:rPr>
              <a:t>and the rate of decline among former </a:t>
            </a:r>
            <a:r>
              <a:rPr dirty="0" sz="2800" spc="-15">
                <a:latin typeface="Corbel"/>
                <a:cs typeface="Corbel"/>
              </a:rPr>
              <a:t>smokers </a:t>
            </a:r>
            <a:r>
              <a:rPr dirty="0" sz="2800" spc="-5">
                <a:latin typeface="Corbel"/>
                <a:cs typeface="Corbel"/>
              </a:rPr>
              <a:t>returns </a:t>
            </a:r>
            <a:r>
              <a:rPr dirty="0" sz="2800" spc="-10">
                <a:latin typeface="Corbel"/>
                <a:cs typeface="Corbel"/>
              </a:rPr>
              <a:t>to  </a:t>
            </a:r>
            <a:r>
              <a:rPr dirty="0" sz="2800" spc="-5">
                <a:latin typeface="Corbel"/>
                <a:cs typeface="Corbel"/>
              </a:rPr>
              <a:t>that of those who have </a:t>
            </a:r>
            <a:r>
              <a:rPr dirty="0" sz="2800" spc="-10">
                <a:latin typeface="Corbel"/>
                <a:cs typeface="Corbel"/>
              </a:rPr>
              <a:t>never</a:t>
            </a:r>
            <a:r>
              <a:rPr dirty="0" sz="2800" spc="-50">
                <a:latin typeface="Corbel"/>
                <a:cs typeface="Corbel"/>
              </a:rPr>
              <a:t> </a:t>
            </a:r>
            <a:r>
              <a:rPr dirty="0" sz="2800" spc="-15">
                <a:latin typeface="Corbel"/>
                <a:cs typeface="Corbel"/>
              </a:rPr>
              <a:t>smoked.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66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379" y="441959"/>
            <a:ext cx="4684776" cy="989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80491" rIns="0" bIns="0" rtlCol="0" vert="horz">
            <a:spAutoFit/>
          </a:bodyPr>
          <a:lstStyle/>
          <a:p>
            <a:pPr marL="626110" indent="-320040">
              <a:lnSpc>
                <a:spcPts val="319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626745" algn="l"/>
              </a:tabLst>
            </a:pPr>
            <a:r>
              <a:rPr dirty="0" spc="-10"/>
              <a:t>Picking </a:t>
            </a:r>
            <a:r>
              <a:rPr dirty="0" spc="-5"/>
              <a:t>a </a:t>
            </a:r>
            <a:r>
              <a:rPr dirty="0" spc="-10"/>
              <a:t>quit</a:t>
            </a:r>
            <a:r>
              <a:rPr dirty="0" spc="10"/>
              <a:t> </a:t>
            </a:r>
            <a:r>
              <a:rPr dirty="0" spc="-5"/>
              <a:t>date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8236" y="2488819"/>
            <a:ext cx="8292465" cy="3479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ts val="3025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3375" algn="l"/>
              </a:tabLst>
            </a:pPr>
            <a:r>
              <a:rPr dirty="0" sz="2800" spc="-10">
                <a:latin typeface="Corbel"/>
                <a:cs typeface="Corbel"/>
              </a:rPr>
              <a:t>Keeping </a:t>
            </a:r>
            <a:r>
              <a:rPr dirty="0" sz="2800" spc="-5">
                <a:latin typeface="Corbel"/>
                <a:cs typeface="Corbel"/>
              </a:rPr>
              <a:t>a record of </a:t>
            </a:r>
            <a:r>
              <a:rPr dirty="0" sz="2800" spc="-25">
                <a:latin typeface="Corbel"/>
                <a:cs typeface="Corbel"/>
              </a:rPr>
              <a:t>why, </a:t>
            </a:r>
            <a:r>
              <a:rPr dirty="0" sz="2800" spc="-5">
                <a:latin typeface="Corbel"/>
                <a:cs typeface="Corbel"/>
              </a:rPr>
              <a:t>when, where and with</a:t>
            </a:r>
            <a:r>
              <a:rPr dirty="0" sz="2800" spc="1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whom</a:t>
            </a:r>
            <a:endParaRPr sz="2800">
              <a:latin typeface="Corbel"/>
              <a:cs typeface="Corbel"/>
            </a:endParaRPr>
          </a:p>
          <a:p>
            <a:pPr marL="332740">
              <a:lnSpc>
                <a:spcPts val="3025"/>
              </a:lnSpc>
            </a:pPr>
            <a:r>
              <a:rPr dirty="0" sz="2800" spc="-5">
                <a:latin typeface="Corbel"/>
                <a:cs typeface="Corbel"/>
              </a:rPr>
              <a:t>you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20">
                <a:latin typeface="Corbel"/>
                <a:cs typeface="Corbel"/>
              </a:rPr>
              <a:t>smoke</a:t>
            </a:r>
            <a:endParaRPr sz="2800">
              <a:latin typeface="Corbel"/>
              <a:cs typeface="Corbel"/>
            </a:endParaRPr>
          </a:p>
          <a:p>
            <a:pPr marL="332740" marR="5080" indent="-320040">
              <a:lnSpc>
                <a:spcPts val="3020"/>
              </a:lnSpc>
              <a:spcBef>
                <a:spcPts val="215"/>
              </a:spcBef>
              <a:buClr>
                <a:srgbClr val="EFAC00"/>
              </a:buClr>
              <a:buSzPct val="80357"/>
              <a:buFont typeface="Wingdings"/>
              <a:buChar char=""/>
              <a:tabLst>
                <a:tab pos="333375" algn="l"/>
              </a:tabLst>
            </a:pPr>
            <a:r>
              <a:rPr dirty="0" sz="2800" spc="-5">
                <a:latin typeface="Corbel"/>
                <a:cs typeface="Corbel"/>
              </a:rPr>
              <a:t>Getting support and </a:t>
            </a:r>
            <a:r>
              <a:rPr dirty="0" sz="2800" spc="-10">
                <a:latin typeface="Corbel"/>
                <a:cs typeface="Corbel"/>
              </a:rPr>
              <a:t>encouragement </a:t>
            </a:r>
            <a:r>
              <a:rPr dirty="0" sz="2800" spc="-5">
                <a:latin typeface="Corbel"/>
                <a:cs typeface="Corbel"/>
              </a:rPr>
              <a:t>from your </a:t>
            </a:r>
            <a:r>
              <a:rPr dirty="0" sz="2800" spc="-20">
                <a:latin typeface="Corbel"/>
                <a:cs typeface="Corbel"/>
              </a:rPr>
              <a:t>family,  </a:t>
            </a:r>
            <a:r>
              <a:rPr dirty="0" sz="2800" spc="-5">
                <a:latin typeface="Corbel"/>
                <a:cs typeface="Corbel"/>
              </a:rPr>
              <a:t>friends, and </a:t>
            </a:r>
            <a:r>
              <a:rPr dirty="0" sz="2800" spc="-10">
                <a:latin typeface="Corbel"/>
                <a:cs typeface="Corbel"/>
              </a:rPr>
              <a:t>health</a:t>
            </a:r>
            <a:r>
              <a:rPr dirty="0" sz="2800" spc="2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providers.</a:t>
            </a:r>
            <a:endParaRPr sz="2800">
              <a:latin typeface="Corbel"/>
              <a:cs typeface="Corbel"/>
            </a:endParaRPr>
          </a:p>
          <a:p>
            <a:pPr marL="332740" indent="-320040">
              <a:lnSpc>
                <a:spcPts val="2815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3375" algn="l"/>
              </a:tabLst>
            </a:pPr>
            <a:r>
              <a:rPr dirty="0" sz="2800" spc="-5">
                <a:latin typeface="Corbel"/>
                <a:cs typeface="Corbel"/>
              </a:rPr>
              <a:t>Joining a </a:t>
            </a:r>
            <a:r>
              <a:rPr dirty="0" sz="2800" spc="-10">
                <a:latin typeface="Corbel"/>
                <a:cs typeface="Corbel"/>
              </a:rPr>
              <a:t>quit</a:t>
            </a:r>
            <a:r>
              <a:rPr dirty="0" sz="2800" spc="-3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group</a:t>
            </a:r>
            <a:endParaRPr sz="2800">
              <a:latin typeface="Corbel"/>
              <a:cs typeface="Corbel"/>
            </a:endParaRPr>
          </a:p>
          <a:p>
            <a:pPr marL="332740" indent="-320040">
              <a:lnSpc>
                <a:spcPts val="3025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3375" algn="l"/>
              </a:tabLst>
            </a:pPr>
            <a:r>
              <a:rPr dirty="0" sz="2800" spc="-5">
                <a:latin typeface="Corbel"/>
                <a:cs typeface="Corbel"/>
              </a:rPr>
              <a:t>Getting individual</a:t>
            </a:r>
            <a:r>
              <a:rPr dirty="0" sz="2800" spc="-15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counseling</a:t>
            </a:r>
            <a:endParaRPr sz="2800">
              <a:latin typeface="Corbel"/>
              <a:cs typeface="Corbel"/>
            </a:endParaRPr>
          </a:p>
          <a:p>
            <a:pPr algn="just" marL="332740" marR="523875" indent="-320040">
              <a:lnSpc>
                <a:spcPct val="90000"/>
              </a:lnSpc>
              <a:spcBef>
                <a:spcPts val="165"/>
              </a:spcBef>
              <a:buClr>
                <a:srgbClr val="EFAC00"/>
              </a:buClr>
              <a:buSzPct val="80357"/>
              <a:buFont typeface="Wingdings"/>
              <a:buChar char=""/>
              <a:tabLst>
                <a:tab pos="333375" algn="l"/>
              </a:tabLst>
            </a:pPr>
            <a:r>
              <a:rPr dirty="0" sz="2800" spc="-10">
                <a:latin typeface="Corbel"/>
                <a:cs typeface="Corbel"/>
              </a:rPr>
              <a:t>Quitting Clinics </a:t>
            </a:r>
            <a:r>
              <a:rPr dirty="0" sz="2800" spc="-5">
                <a:latin typeface="Corbel"/>
                <a:cs typeface="Corbel"/>
              </a:rPr>
              <a:t>available at: KSU; </a:t>
            </a:r>
            <a:r>
              <a:rPr dirty="0" sz="2800" spc="-15">
                <a:latin typeface="Corbel"/>
                <a:cs typeface="Corbel"/>
              </a:rPr>
              <a:t>MoH-</a:t>
            </a:r>
            <a:r>
              <a:rPr dirty="0" sz="2800" spc="-15">
                <a:latin typeface="Corbel"/>
                <a:cs typeface="Corbel"/>
              </a:rPr>
              <a:t>TCP; </a:t>
            </a:r>
            <a:r>
              <a:rPr dirty="0" sz="2800" spc="-5">
                <a:latin typeface="Corbel"/>
                <a:cs typeface="Corbel"/>
              </a:rPr>
              <a:t>Naqa’  </a:t>
            </a:r>
            <a:r>
              <a:rPr dirty="0" sz="2800" spc="-15">
                <a:latin typeface="Corbel"/>
                <a:cs typeface="Corbel"/>
              </a:rPr>
              <a:t>(Charitable </a:t>
            </a:r>
            <a:r>
              <a:rPr dirty="0" sz="2800" spc="-5">
                <a:latin typeface="Corbel"/>
                <a:cs typeface="Corbel"/>
              </a:rPr>
              <a:t>Society for </a:t>
            </a:r>
            <a:r>
              <a:rPr dirty="0" sz="2800" spc="-40">
                <a:latin typeface="Corbel"/>
                <a:cs typeface="Corbel"/>
              </a:rPr>
              <a:t>Tobacco </a:t>
            </a:r>
            <a:r>
              <a:rPr dirty="0" sz="2800" spc="-5">
                <a:latin typeface="Corbel"/>
                <a:cs typeface="Corbel"/>
              </a:rPr>
              <a:t>control </a:t>
            </a:r>
            <a:r>
              <a:rPr dirty="0" sz="2800" spc="-490">
                <a:latin typeface="Tahoma"/>
                <a:cs typeface="Tahoma"/>
              </a:rPr>
              <a:t>ءاقن </a:t>
            </a:r>
            <a:r>
              <a:rPr dirty="0" sz="2800" spc="-220">
                <a:latin typeface="Tahoma"/>
                <a:cs typeface="Tahoma"/>
              </a:rPr>
              <a:t>ةيعمج</a:t>
            </a:r>
            <a:r>
              <a:rPr dirty="0" sz="2800" spc="-220">
                <a:latin typeface="Corbel"/>
                <a:cs typeface="Corbel"/>
              </a:rPr>
              <a:t>,  </a:t>
            </a:r>
            <a:r>
              <a:rPr dirty="0" sz="2800" spc="-10">
                <a:latin typeface="Corbel"/>
                <a:cs typeface="Corbel"/>
              </a:rPr>
              <a:t>others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67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379" y="365759"/>
            <a:ext cx="3706367" cy="989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4291" rIns="0" bIns="0" rtlCol="0" vert="horz">
            <a:spAutoFit/>
          </a:bodyPr>
          <a:lstStyle/>
          <a:p>
            <a:pPr marL="930910" indent="-320040">
              <a:lnSpc>
                <a:spcPts val="319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931544" algn="l"/>
              </a:tabLst>
            </a:pPr>
            <a:r>
              <a:rPr dirty="0" spc="-25"/>
              <a:t>Treating </a:t>
            </a:r>
            <a:r>
              <a:rPr dirty="0" spc="-10"/>
              <a:t>oneself</a:t>
            </a:r>
            <a:r>
              <a:rPr dirty="0" spc="-15"/>
              <a:t> </a:t>
            </a:r>
            <a:r>
              <a:rPr dirty="0" spc="-5"/>
              <a:t>well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17143" rIns="0" bIns="0" rtlCol="0" vert="horz">
            <a:spAutoFit/>
          </a:bodyPr>
          <a:lstStyle/>
          <a:p>
            <a:pPr marL="1003935" indent="-320040">
              <a:lnSpc>
                <a:spcPts val="3025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1003935" algn="l"/>
              </a:tabLst>
            </a:pPr>
            <a:r>
              <a:rPr dirty="0" sz="2800" spc="-5"/>
              <a:t>Drinking lots of</a:t>
            </a:r>
            <a:r>
              <a:rPr dirty="0" sz="2800" spc="-30"/>
              <a:t> </a:t>
            </a:r>
            <a:r>
              <a:rPr dirty="0" sz="2800" spc="-5"/>
              <a:t>water</a:t>
            </a:r>
            <a:endParaRPr sz="2800"/>
          </a:p>
          <a:p>
            <a:pPr marL="1003935" indent="-320040">
              <a:lnSpc>
                <a:spcPts val="3025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1003935" algn="l"/>
              </a:tabLst>
            </a:pPr>
            <a:r>
              <a:rPr dirty="0" sz="2800" spc="-10"/>
              <a:t>Changing</a:t>
            </a:r>
            <a:r>
              <a:rPr dirty="0" sz="2800" spc="-15"/>
              <a:t> </a:t>
            </a:r>
            <a:r>
              <a:rPr dirty="0" sz="2800" spc="-5"/>
              <a:t>routines</a:t>
            </a:r>
            <a:endParaRPr sz="2800"/>
          </a:p>
          <a:p>
            <a:pPr marL="1003935" indent="-320040">
              <a:lnSpc>
                <a:spcPts val="3025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1003935" algn="l"/>
              </a:tabLst>
            </a:pPr>
            <a:r>
              <a:rPr dirty="0" sz="2800" spc="-10"/>
              <a:t>Reducing</a:t>
            </a:r>
            <a:r>
              <a:rPr dirty="0" sz="2800" spc="-80"/>
              <a:t> </a:t>
            </a:r>
            <a:r>
              <a:rPr dirty="0" sz="2800" spc="-10"/>
              <a:t>stress</a:t>
            </a:r>
            <a:endParaRPr sz="2800"/>
          </a:p>
          <a:p>
            <a:pPr marL="1003935" indent="-320040">
              <a:lnSpc>
                <a:spcPts val="3025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1003935" algn="l"/>
              </a:tabLst>
            </a:pPr>
            <a:r>
              <a:rPr dirty="0" sz="2800" spc="-5"/>
              <a:t>Deep</a:t>
            </a:r>
            <a:r>
              <a:rPr dirty="0" sz="2800" spc="-70"/>
              <a:t> </a:t>
            </a:r>
            <a:r>
              <a:rPr dirty="0" sz="2800" spc="-5"/>
              <a:t>breathing</a:t>
            </a:r>
            <a:endParaRPr sz="2800"/>
          </a:p>
          <a:p>
            <a:pPr marL="1003935" indent="-320040">
              <a:lnSpc>
                <a:spcPts val="3025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1003935" algn="l"/>
              </a:tabLst>
            </a:pPr>
            <a:r>
              <a:rPr dirty="0" sz="2800" spc="-10"/>
              <a:t>Regular</a:t>
            </a:r>
            <a:r>
              <a:rPr dirty="0" sz="2800" spc="-95"/>
              <a:t> </a:t>
            </a:r>
            <a:r>
              <a:rPr dirty="0" sz="2800" spc="-5"/>
              <a:t>exercise</a:t>
            </a:r>
            <a:endParaRPr sz="2800"/>
          </a:p>
          <a:p>
            <a:pPr marL="1003935" indent="-320040">
              <a:lnSpc>
                <a:spcPts val="3025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1003935" algn="l"/>
              </a:tabLst>
            </a:pPr>
            <a:r>
              <a:rPr dirty="0" sz="2800" spc="-5"/>
              <a:t>Doing </a:t>
            </a:r>
            <a:r>
              <a:rPr dirty="0" sz="2800" spc="-10"/>
              <a:t>something </a:t>
            </a:r>
            <a:r>
              <a:rPr dirty="0" sz="2800" spc="-5"/>
              <a:t>enjoyable every</a:t>
            </a:r>
            <a:r>
              <a:rPr dirty="0" sz="2800"/>
              <a:t> </a:t>
            </a:r>
            <a:r>
              <a:rPr dirty="0" sz="2800" spc="-5"/>
              <a:t>day</a:t>
            </a:r>
            <a:endParaRPr sz="2800"/>
          </a:p>
          <a:p>
            <a:pPr marL="1003935" indent="-320040">
              <a:lnSpc>
                <a:spcPts val="319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1003935" algn="l"/>
              </a:tabLst>
            </a:pPr>
            <a:r>
              <a:rPr dirty="0" sz="2800" spc="-5"/>
              <a:t>Increasing </a:t>
            </a:r>
            <a:r>
              <a:rPr dirty="0" sz="2800" spc="-10"/>
              <a:t>non-smoking social</a:t>
            </a:r>
            <a:r>
              <a:rPr dirty="0" sz="2800" spc="85"/>
              <a:t> </a:t>
            </a:r>
            <a:r>
              <a:rPr dirty="0" sz="2800" spc="-10"/>
              <a:t>support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68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27803" y="826008"/>
            <a:ext cx="4239767" cy="1082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69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679" y="2057400"/>
            <a:ext cx="8808719" cy="419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2400" y="228600"/>
            <a:ext cx="4261104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7800" y="4953000"/>
            <a:ext cx="6172200" cy="1341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3212" y="347472"/>
            <a:ext cx="54132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196339"/>
            <a:ext cx="9144000" cy="460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35507" y="5854293"/>
            <a:ext cx="7067550" cy="981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54635" marR="245745">
              <a:lnSpc>
                <a:spcPts val="1920"/>
              </a:lnSpc>
            </a:pPr>
            <a:r>
              <a:rPr dirty="0" sz="1650" b="1" i="1" u="heavy">
                <a:solidFill>
                  <a:srgbClr val="585858"/>
                </a:solidFill>
                <a:latin typeface="Times New Roman"/>
                <a:cs typeface="Times New Roman"/>
              </a:rPr>
              <a:t>The </a:t>
            </a:r>
            <a:r>
              <a:rPr dirty="0" sz="1650" spc="-10" b="1" i="1" u="heavy">
                <a:solidFill>
                  <a:srgbClr val="585858"/>
                </a:solidFill>
                <a:latin typeface="Times New Roman"/>
                <a:cs typeface="Times New Roman"/>
              </a:rPr>
              <a:t>highest </a:t>
            </a:r>
            <a:r>
              <a:rPr dirty="0" sz="1650" spc="10" b="1" i="1" u="heavy">
                <a:solidFill>
                  <a:srgbClr val="585858"/>
                </a:solidFill>
                <a:latin typeface="Times New Roman"/>
                <a:cs typeface="Times New Roman"/>
              </a:rPr>
              <a:t>rates </a:t>
            </a:r>
            <a:r>
              <a:rPr dirty="0" sz="1650" spc="-5" b="1" i="1" u="heavy">
                <a:solidFill>
                  <a:srgbClr val="585858"/>
                </a:solidFill>
                <a:latin typeface="Times New Roman"/>
                <a:cs typeface="Times New Roman"/>
              </a:rPr>
              <a:t>are </a:t>
            </a:r>
            <a:r>
              <a:rPr dirty="0" sz="1650" spc="-20" b="1" i="1" u="heavy">
                <a:solidFill>
                  <a:srgbClr val="585858"/>
                </a:solidFill>
                <a:latin typeface="Times New Roman"/>
                <a:cs typeface="Times New Roman"/>
              </a:rPr>
              <a:t>all </a:t>
            </a:r>
            <a:r>
              <a:rPr dirty="0" sz="1650" spc="-25" b="1" i="1" u="heavy">
                <a:solidFill>
                  <a:srgbClr val="585858"/>
                </a:solidFill>
                <a:latin typeface="Times New Roman"/>
                <a:cs typeface="Times New Roman"/>
              </a:rPr>
              <a:t>in </a:t>
            </a:r>
            <a:r>
              <a:rPr dirty="0" sz="1650" b="1" i="1" u="heavy">
                <a:solidFill>
                  <a:srgbClr val="585858"/>
                </a:solidFill>
                <a:latin typeface="Times New Roman"/>
                <a:cs typeface="Times New Roman"/>
              </a:rPr>
              <a:t>Eastern </a:t>
            </a:r>
            <a:r>
              <a:rPr dirty="0" sz="1650" spc="-5" b="1" i="1" u="heavy">
                <a:solidFill>
                  <a:srgbClr val="585858"/>
                </a:solidFill>
                <a:latin typeface="Times New Roman"/>
                <a:cs typeface="Times New Roman"/>
              </a:rPr>
              <a:t>Europe </a:t>
            </a:r>
            <a:r>
              <a:rPr dirty="0" sz="1650" spc="-20" b="1" i="1" u="heavy">
                <a:solidFill>
                  <a:srgbClr val="585858"/>
                </a:solidFill>
                <a:latin typeface="Times New Roman"/>
                <a:cs typeface="Times New Roman"/>
              </a:rPr>
              <a:t>: </a:t>
            </a:r>
            <a:r>
              <a:rPr dirty="0" sz="1650" spc="-55" i="1" u="heavy">
                <a:solidFill>
                  <a:srgbClr val="585858"/>
                </a:solidFill>
                <a:latin typeface="Times New Roman"/>
                <a:cs typeface="Times New Roman"/>
              </a:rPr>
              <a:t>average annual </a:t>
            </a:r>
            <a:r>
              <a:rPr dirty="0" sz="1650" spc="-20" i="1" u="heavy">
                <a:solidFill>
                  <a:srgbClr val="585858"/>
                </a:solidFill>
                <a:latin typeface="Times New Roman"/>
                <a:cs typeface="Times New Roman"/>
              </a:rPr>
              <a:t>consumption </a:t>
            </a:r>
            <a:r>
              <a:rPr dirty="0" sz="1650" spc="-60" i="1" u="heavy">
                <a:solidFill>
                  <a:srgbClr val="585858"/>
                </a:solidFill>
                <a:latin typeface="Times New Roman"/>
                <a:cs typeface="Times New Roman"/>
              </a:rPr>
              <a:t>can  </a:t>
            </a:r>
            <a:r>
              <a:rPr dirty="0" sz="1650" spc="-10" i="1" u="sng">
                <a:solidFill>
                  <a:srgbClr val="585858"/>
                </a:solidFill>
                <a:latin typeface="Times New Roman"/>
                <a:cs typeface="Times New Roman"/>
              </a:rPr>
              <a:t>exceed </a:t>
            </a:r>
            <a:r>
              <a:rPr dirty="0" sz="1650" spc="-25" i="1" u="sng">
                <a:solidFill>
                  <a:srgbClr val="585858"/>
                </a:solidFill>
                <a:latin typeface="Times New Roman"/>
                <a:cs typeface="Times New Roman"/>
              </a:rPr>
              <a:t>2,000 </a:t>
            </a:r>
            <a:r>
              <a:rPr dirty="0" sz="1650" spc="-40" i="1" u="sng">
                <a:solidFill>
                  <a:srgbClr val="585858"/>
                </a:solidFill>
                <a:latin typeface="Times New Roman"/>
                <a:cs typeface="Times New Roman"/>
              </a:rPr>
              <a:t>cigarettes </a:t>
            </a:r>
            <a:r>
              <a:rPr dirty="0" sz="1650" spc="-55" i="1" u="sng">
                <a:solidFill>
                  <a:srgbClr val="585858"/>
                </a:solidFill>
                <a:latin typeface="Times New Roman"/>
                <a:cs typeface="Times New Roman"/>
              </a:rPr>
              <a:t>per</a:t>
            </a:r>
            <a:r>
              <a:rPr dirty="0" sz="1650" spc="30" i="1" u="sng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650" spc="-40" i="1" u="sng">
                <a:solidFill>
                  <a:srgbClr val="585858"/>
                </a:solidFill>
                <a:latin typeface="Times New Roman"/>
                <a:cs typeface="Times New Roman"/>
              </a:rPr>
              <a:t>person.</a:t>
            </a:r>
            <a:endParaRPr sz="1650">
              <a:latin typeface="Times New Roman"/>
              <a:cs typeface="Times New Roman"/>
            </a:endParaRPr>
          </a:p>
          <a:p>
            <a:pPr algn="ctr" marL="12700" marR="5080">
              <a:lnSpc>
                <a:spcPts val="1920"/>
              </a:lnSpc>
            </a:pPr>
            <a:r>
              <a:rPr dirty="0" sz="1650" b="1" i="1" u="heavy">
                <a:solidFill>
                  <a:srgbClr val="585858"/>
                </a:solidFill>
                <a:latin typeface="Times New Roman"/>
                <a:cs typeface="Times New Roman"/>
              </a:rPr>
              <a:t>The biggest </a:t>
            </a:r>
            <a:r>
              <a:rPr dirty="0" sz="1650" spc="5" b="1" i="1" u="heavy">
                <a:solidFill>
                  <a:srgbClr val="585858"/>
                </a:solidFill>
                <a:latin typeface="Times New Roman"/>
                <a:cs typeface="Times New Roman"/>
              </a:rPr>
              <a:t>smokers </a:t>
            </a:r>
            <a:r>
              <a:rPr dirty="0" sz="1650" b="1" i="1" u="heavy">
                <a:solidFill>
                  <a:srgbClr val="585858"/>
                </a:solidFill>
                <a:latin typeface="Times New Roman"/>
                <a:cs typeface="Times New Roman"/>
              </a:rPr>
              <a:t>outside </a:t>
            </a:r>
            <a:r>
              <a:rPr dirty="0" sz="1650" spc="-25" b="1" i="1" u="heavy">
                <a:solidFill>
                  <a:srgbClr val="585858"/>
                </a:solidFill>
                <a:latin typeface="Times New Roman"/>
                <a:cs typeface="Times New Roman"/>
              </a:rPr>
              <a:t>of </a:t>
            </a:r>
            <a:r>
              <a:rPr dirty="0" sz="1650" b="1" i="1" u="heavy">
                <a:solidFill>
                  <a:srgbClr val="585858"/>
                </a:solidFill>
                <a:latin typeface="Times New Roman"/>
                <a:cs typeface="Times New Roman"/>
              </a:rPr>
              <a:t>Eastern </a:t>
            </a:r>
            <a:r>
              <a:rPr dirty="0" sz="1650" spc="-5" b="1" i="1" u="heavy">
                <a:solidFill>
                  <a:srgbClr val="585858"/>
                </a:solidFill>
                <a:latin typeface="Times New Roman"/>
                <a:cs typeface="Times New Roman"/>
              </a:rPr>
              <a:t>Europe are </a:t>
            </a:r>
            <a:r>
              <a:rPr dirty="0" sz="1650" spc="-10" b="1" i="1" u="heavy">
                <a:solidFill>
                  <a:srgbClr val="585858"/>
                </a:solidFill>
                <a:latin typeface="Times New Roman"/>
                <a:cs typeface="Times New Roman"/>
              </a:rPr>
              <a:t>South </a:t>
            </a:r>
            <a:r>
              <a:rPr dirty="0" sz="1650" b="1" i="1" u="heavy">
                <a:solidFill>
                  <a:srgbClr val="585858"/>
                </a:solidFill>
                <a:latin typeface="Times New Roman"/>
                <a:cs typeface="Times New Roman"/>
              </a:rPr>
              <a:t>Koreans, </a:t>
            </a:r>
            <a:r>
              <a:rPr dirty="0" sz="1650" spc="10" b="1" i="1" u="heavy">
                <a:solidFill>
                  <a:srgbClr val="585858"/>
                </a:solidFill>
                <a:latin typeface="Times New Roman"/>
                <a:cs typeface="Times New Roman"/>
              </a:rPr>
              <a:t>Kazakhs, </a:t>
            </a:r>
            <a:r>
              <a:rPr dirty="0" sz="1650" b="1" i="1" u="heavy">
                <a:solidFill>
                  <a:srgbClr val="585858"/>
                </a:solidFill>
                <a:latin typeface="Times New Roman"/>
                <a:cs typeface="Times New Roman"/>
              </a:rPr>
              <a:t>and  </a:t>
            </a:r>
            <a:r>
              <a:rPr dirty="0" sz="1650" spc="-15" b="1" i="1" u="heavy">
                <a:solidFill>
                  <a:srgbClr val="585858"/>
                </a:solidFill>
                <a:latin typeface="Times New Roman"/>
                <a:cs typeface="Times New Roman"/>
              </a:rPr>
              <a:t>Japanese</a:t>
            </a:r>
            <a:endParaRPr sz="1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1188" y="958596"/>
            <a:ext cx="6251448" cy="501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89838" y="1595246"/>
            <a:ext cx="6448425" cy="2409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78846"/>
              <a:buFont typeface="Wingdings"/>
              <a:buChar char=""/>
              <a:tabLst>
                <a:tab pos="332740" algn="l"/>
              </a:tabLst>
            </a:pPr>
            <a:r>
              <a:rPr dirty="0" sz="2600" spc="-5">
                <a:latin typeface="Corbel"/>
                <a:cs typeface="Corbel"/>
              </a:rPr>
              <a:t>Physicians should </a:t>
            </a:r>
            <a:r>
              <a:rPr dirty="0" sz="2600">
                <a:latin typeface="Corbel"/>
                <a:cs typeface="Corbel"/>
              </a:rPr>
              <a:t>address smoking </a:t>
            </a:r>
            <a:r>
              <a:rPr dirty="0" sz="2600" spc="-5">
                <a:latin typeface="Corbel"/>
                <a:cs typeface="Corbel"/>
              </a:rPr>
              <a:t>cessation  </a:t>
            </a:r>
            <a:r>
              <a:rPr dirty="0" sz="2600" spc="-5">
                <a:latin typeface="Corbel"/>
                <a:cs typeface="Corbel"/>
              </a:rPr>
              <a:t>with all patients </a:t>
            </a:r>
            <a:r>
              <a:rPr dirty="0" sz="2600">
                <a:latin typeface="Corbel"/>
                <a:cs typeface="Corbel"/>
              </a:rPr>
              <a:t>who use</a:t>
            </a:r>
            <a:r>
              <a:rPr dirty="0" sz="2600" spc="-35">
                <a:latin typeface="Corbel"/>
                <a:cs typeface="Corbel"/>
              </a:rPr>
              <a:t> </a:t>
            </a:r>
            <a:r>
              <a:rPr dirty="0" sz="2600" spc="-10">
                <a:latin typeface="Corbel"/>
                <a:cs typeface="Corbel"/>
              </a:rPr>
              <a:t>tobacco.</a:t>
            </a:r>
            <a:endParaRPr sz="2600">
              <a:latin typeface="Corbel"/>
              <a:cs typeface="Corbel"/>
            </a:endParaRPr>
          </a:p>
          <a:p>
            <a:pPr marL="332740" marR="109855" indent="-320040">
              <a:lnSpc>
                <a:spcPct val="100000"/>
              </a:lnSpc>
              <a:buClr>
                <a:srgbClr val="EFAC00"/>
              </a:buClr>
              <a:buSzPct val="78846"/>
              <a:buFont typeface="Wingdings"/>
              <a:buChar char=""/>
              <a:tabLst>
                <a:tab pos="377190" algn="l"/>
              </a:tabLst>
            </a:pPr>
            <a:r>
              <a:rPr dirty="0" sz="2600" spc="-5">
                <a:latin typeface="Corbel"/>
                <a:cs typeface="Corbel"/>
              </a:rPr>
              <a:t>The </a:t>
            </a:r>
            <a:r>
              <a:rPr dirty="0" sz="2600">
                <a:latin typeface="Corbel"/>
                <a:cs typeface="Corbel"/>
              </a:rPr>
              <a:t>five </a:t>
            </a:r>
            <a:r>
              <a:rPr dirty="0" sz="2600" spc="-60">
                <a:latin typeface="Corbel"/>
                <a:cs typeface="Corbel"/>
              </a:rPr>
              <a:t>A's </a:t>
            </a:r>
            <a:r>
              <a:rPr dirty="0" sz="2600" spc="-5">
                <a:latin typeface="Corbel"/>
                <a:cs typeface="Corbel"/>
              </a:rPr>
              <a:t>framework </a:t>
            </a:r>
            <a:r>
              <a:rPr dirty="0" sz="2600">
                <a:latin typeface="Corbel"/>
                <a:cs typeface="Corbel"/>
              </a:rPr>
              <a:t>(ask, advise, assess,  </a:t>
            </a:r>
            <a:r>
              <a:rPr dirty="0" sz="2600">
                <a:latin typeface="Corbel"/>
                <a:cs typeface="Corbel"/>
              </a:rPr>
              <a:t>assist, </a:t>
            </a:r>
            <a:r>
              <a:rPr dirty="0" sz="2600" spc="-10">
                <a:latin typeface="Corbel"/>
                <a:cs typeface="Corbel"/>
              </a:rPr>
              <a:t>arrange) </a:t>
            </a:r>
            <a:r>
              <a:rPr dirty="0" sz="2600" spc="-5">
                <a:latin typeface="Corbel"/>
                <a:cs typeface="Corbel"/>
              </a:rPr>
              <a:t>has been developed to </a:t>
            </a:r>
            <a:r>
              <a:rPr dirty="0" sz="2600">
                <a:latin typeface="Corbel"/>
                <a:cs typeface="Corbel"/>
              </a:rPr>
              <a:t>allow  </a:t>
            </a:r>
            <a:r>
              <a:rPr dirty="0" sz="2600" spc="-5">
                <a:latin typeface="Corbel"/>
                <a:cs typeface="Corbel"/>
              </a:rPr>
              <a:t>physicians to incorporate </a:t>
            </a:r>
            <a:r>
              <a:rPr dirty="0" sz="2600">
                <a:latin typeface="Corbel"/>
                <a:cs typeface="Corbel"/>
              </a:rPr>
              <a:t>smoking </a:t>
            </a:r>
            <a:r>
              <a:rPr dirty="0" sz="2600" spc="-5">
                <a:latin typeface="Corbel"/>
                <a:cs typeface="Corbel"/>
              </a:rPr>
              <a:t>cessation  </a:t>
            </a:r>
            <a:r>
              <a:rPr dirty="0" sz="2600" spc="-5">
                <a:latin typeface="Corbel"/>
                <a:cs typeface="Corbel"/>
              </a:rPr>
              <a:t>counseling into </a:t>
            </a:r>
            <a:r>
              <a:rPr dirty="0" sz="2600">
                <a:latin typeface="Corbel"/>
                <a:cs typeface="Corbel"/>
              </a:rPr>
              <a:t>busy </a:t>
            </a:r>
            <a:r>
              <a:rPr dirty="0" sz="2600" spc="-5">
                <a:latin typeface="Corbel"/>
                <a:cs typeface="Corbel"/>
              </a:rPr>
              <a:t>clinical</a:t>
            </a:r>
            <a:r>
              <a:rPr dirty="0" sz="2600" spc="-65">
                <a:latin typeface="Corbel"/>
                <a:cs typeface="Corbel"/>
              </a:rPr>
              <a:t> </a:t>
            </a:r>
            <a:r>
              <a:rPr dirty="0" sz="2600">
                <a:latin typeface="Corbel"/>
                <a:cs typeface="Corbel"/>
              </a:rPr>
              <a:t>practices.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4068" y="565404"/>
            <a:ext cx="917447" cy="498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10388" y="1566545"/>
            <a:ext cx="5134610" cy="4426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102870" indent="-320040">
              <a:lnSpc>
                <a:spcPct val="9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5" b="1">
                <a:latin typeface="Corbel"/>
                <a:cs typeface="Corbel"/>
              </a:rPr>
              <a:t>All patients </a:t>
            </a:r>
            <a:r>
              <a:rPr dirty="0" sz="3200" b="1">
                <a:latin typeface="Corbel"/>
                <a:cs typeface="Corbel"/>
              </a:rPr>
              <a:t>should </a:t>
            </a:r>
            <a:r>
              <a:rPr dirty="0" sz="3200" spc="-5" b="1">
                <a:latin typeface="Corbel"/>
                <a:cs typeface="Corbel"/>
              </a:rPr>
              <a:t>be  </a:t>
            </a:r>
            <a:r>
              <a:rPr dirty="0" sz="3200" spc="-15" b="1">
                <a:latin typeface="Corbel"/>
                <a:cs typeface="Corbel"/>
              </a:rPr>
              <a:t>asked </a:t>
            </a:r>
            <a:r>
              <a:rPr dirty="0" sz="3200" b="1">
                <a:latin typeface="Corbel"/>
                <a:cs typeface="Corbel"/>
              </a:rPr>
              <a:t>about </a:t>
            </a:r>
            <a:r>
              <a:rPr dirty="0" sz="3200" spc="-10" b="1">
                <a:latin typeface="Corbel"/>
                <a:cs typeface="Corbel"/>
              </a:rPr>
              <a:t>tobacco </a:t>
            </a:r>
            <a:r>
              <a:rPr dirty="0" sz="3200" b="1">
                <a:latin typeface="Corbel"/>
                <a:cs typeface="Corbel"/>
              </a:rPr>
              <a:t>use  </a:t>
            </a:r>
            <a:r>
              <a:rPr dirty="0" sz="3200" b="1">
                <a:latin typeface="Corbel"/>
                <a:cs typeface="Corbel"/>
              </a:rPr>
              <a:t>and assessed </a:t>
            </a:r>
            <a:r>
              <a:rPr dirty="0" sz="3200" spc="-5" b="1">
                <a:latin typeface="Corbel"/>
                <a:cs typeface="Corbel"/>
              </a:rPr>
              <a:t>for  </a:t>
            </a:r>
            <a:r>
              <a:rPr dirty="0" sz="3200" spc="-5" b="1">
                <a:latin typeface="Corbel"/>
                <a:cs typeface="Corbel"/>
              </a:rPr>
              <a:t>motivation to </a:t>
            </a:r>
            <a:r>
              <a:rPr dirty="0" sz="3200" b="1">
                <a:latin typeface="Corbel"/>
                <a:cs typeface="Corbel"/>
              </a:rPr>
              <a:t>quit at </a:t>
            </a:r>
            <a:r>
              <a:rPr dirty="0" sz="3200" spc="-5" b="1">
                <a:latin typeface="Corbel"/>
                <a:cs typeface="Corbel"/>
              </a:rPr>
              <a:t>every  </a:t>
            </a:r>
            <a:r>
              <a:rPr dirty="0" sz="3200" spc="-5" b="1">
                <a:latin typeface="Corbel"/>
                <a:cs typeface="Corbel"/>
              </a:rPr>
              <a:t>clinical</a:t>
            </a:r>
            <a:r>
              <a:rPr dirty="0" sz="3200" spc="5" b="1">
                <a:latin typeface="Corbel"/>
                <a:cs typeface="Corbel"/>
              </a:rPr>
              <a:t> </a:t>
            </a:r>
            <a:r>
              <a:rPr dirty="0" sz="3200" spc="-20" b="1">
                <a:latin typeface="Corbel"/>
                <a:cs typeface="Corbel"/>
              </a:rPr>
              <a:t>encounter.</a:t>
            </a:r>
            <a:endParaRPr sz="32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Clr>
                <a:srgbClr val="EFAC00"/>
              </a:buClr>
              <a:buFont typeface="Wingdings"/>
              <a:buChar char=""/>
            </a:pPr>
            <a:endParaRPr sz="3000">
              <a:latin typeface="Times New Roman"/>
              <a:cs typeface="Times New Roman"/>
            </a:endParaRPr>
          </a:p>
          <a:p>
            <a:pPr marL="332740" marR="5080" indent="-320040">
              <a:lnSpc>
                <a:spcPct val="9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5" i="1">
                <a:latin typeface="Corbel"/>
                <a:cs typeface="Corbel"/>
              </a:rPr>
              <a:t>Have you </a:t>
            </a:r>
            <a:r>
              <a:rPr dirty="0" sz="3200" i="1">
                <a:latin typeface="Corbel"/>
                <a:cs typeface="Corbel"/>
              </a:rPr>
              <a:t>ever been a </a:t>
            </a:r>
            <a:r>
              <a:rPr dirty="0" sz="3200" spc="-10" i="1">
                <a:latin typeface="Corbel"/>
                <a:cs typeface="Corbel"/>
              </a:rPr>
              <a:t>smoker  </a:t>
            </a:r>
            <a:r>
              <a:rPr dirty="0" sz="3200" spc="-5" i="1">
                <a:latin typeface="Corbel"/>
                <a:cs typeface="Corbel"/>
              </a:rPr>
              <a:t>or used other </a:t>
            </a:r>
            <a:r>
              <a:rPr dirty="0" sz="3200" spc="-10" i="1">
                <a:latin typeface="Corbel"/>
                <a:cs typeface="Corbel"/>
              </a:rPr>
              <a:t>tobacco  </a:t>
            </a:r>
            <a:r>
              <a:rPr dirty="0" sz="3200" spc="-5" i="1">
                <a:latin typeface="Corbel"/>
                <a:cs typeface="Corbel"/>
              </a:rPr>
              <a:t>products? </a:t>
            </a:r>
            <a:r>
              <a:rPr dirty="0" sz="3200" i="1">
                <a:latin typeface="Corbel"/>
                <a:cs typeface="Corbel"/>
              </a:rPr>
              <a:t>Do </a:t>
            </a:r>
            <a:r>
              <a:rPr dirty="0" sz="3200" spc="-5" i="1">
                <a:latin typeface="Corbel"/>
                <a:cs typeface="Corbel"/>
              </a:rPr>
              <a:t>you use </a:t>
            </a:r>
            <a:r>
              <a:rPr dirty="0" sz="3200" spc="-10" i="1">
                <a:latin typeface="Corbel"/>
                <a:cs typeface="Corbel"/>
              </a:rPr>
              <a:t>tobacco  </a:t>
            </a:r>
            <a:r>
              <a:rPr dirty="0" sz="3200" spc="-25" i="1">
                <a:latin typeface="Corbel"/>
                <a:cs typeface="Corbel"/>
              </a:rPr>
              <a:t>now? </a:t>
            </a:r>
            <a:r>
              <a:rPr dirty="0" sz="3200" i="1">
                <a:latin typeface="Corbel"/>
                <a:cs typeface="Corbel"/>
              </a:rPr>
              <a:t>How</a:t>
            </a:r>
            <a:r>
              <a:rPr dirty="0" sz="3200" spc="-55" i="1">
                <a:latin typeface="Corbel"/>
                <a:cs typeface="Corbel"/>
              </a:rPr>
              <a:t> </a:t>
            </a:r>
            <a:r>
              <a:rPr dirty="0" sz="3200" spc="10" i="1">
                <a:latin typeface="Corbel"/>
                <a:cs typeface="Corbel"/>
              </a:rPr>
              <a:t>much?”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56147" y="4116323"/>
            <a:ext cx="3203448" cy="2148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71388" y="2008632"/>
            <a:ext cx="3173095" cy="2118360"/>
          </a:xfrm>
          <a:custGeom>
            <a:avLst/>
            <a:gdLst/>
            <a:ahLst/>
            <a:cxnLst/>
            <a:rect l="l" t="t" r="r" b="b"/>
            <a:pathLst>
              <a:path w="3173095" h="2118360">
                <a:moveTo>
                  <a:pt x="2990977" y="0"/>
                </a:moveTo>
                <a:lnTo>
                  <a:pt x="181990" y="0"/>
                </a:lnTo>
                <a:lnTo>
                  <a:pt x="133629" y="6504"/>
                </a:lnTo>
                <a:lnTo>
                  <a:pt x="90160" y="24859"/>
                </a:lnTo>
                <a:lnTo>
                  <a:pt x="53324" y="53324"/>
                </a:lnTo>
                <a:lnTo>
                  <a:pt x="24859" y="90160"/>
                </a:lnTo>
                <a:lnTo>
                  <a:pt x="6504" y="133629"/>
                </a:lnTo>
                <a:lnTo>
                  <a:pt x="0" y="181990"/>
                </a:lnTo>
                <a:lnTo>
                  <a:pt x="0" y="1936368"/>
                </a:lnTo>
                <a:lnTo>
                  <a:pt x="6504" y="1984730"/>
                </a:lnTo>
                <a:lnTo>
                  <a:pt x="24859" y="2028199"/>
                </a:lnTo>
                <a:lnTo>
                  <a:pt x="53324" y="2065035"/>
                </a:lnTo>
                <a:lnTo>
                  <a:pt x="90160" y="2093500"/>
                </a:lnTo>
                <a:lnTo>
                  <a:pt x="133629" y="2111855"/>
                </a:lnTo>
                <a:lnTo>
                  <a:pt x="181990" y="2118360"/>
                </a:lnTo>
                <a:lnTo>
                  <a:pt x="2990977" y="2118360"/>
                </a:lnTo>
                <a:lnTo>
                  <a:pt x="3039338" y="2111855"/>
                </a:lnTo>
                <a:lnTo>
                  <a:pt x="3082807" y="2093500"/>
                </a:lnTo>
                <a:lnTo>
                  <a:pt x="3119643" y="2065035"/>
                </a:lnTo>
                <a:lnTo>
                  <a:pt x="3148108" y="2028199"/>
                </a:lnTo>
                <a:lnTo>
                  <a:pt x="3166463" y="1984730"/>
                </a:lnTo>
                <a:lnTo>
                  <a:pt x="3172967" y="1936368"/>
                </a:lnTo>
                <a:lnTo>
                  <a:pt x="3172967" y="181990"/>
                </a:lnTo>
                <a:lnTo>
                  <a:pt x="3166463" y="133629"/>
                </a:lnTo>
                <a:lnTo>
                  <a:pt x="3148108" y="90160"/>
                </a:lnTo>
                <a:lnTo>
                  <a:pt x="3119643" y="53324"/>
                </a:lnTo>
                <a:lnTo>
                  <a:pt x="3082807" y="24859"/>
                </a:lnTo>
                <a:lnTo>
                  <a:pt x="3039338" y="6504"/>
                </a:lnTo>
                <a:lnTo>
                  <a:pt x="299097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71388" y="2008632"/>
            <a:ext cx="3172967" cy="2118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5591" y="565404"/>
            <a:ext cx="1632204" cy="498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69188" y="1763014"/>
            <a:ext cx="5395595" cy="36880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 spc="-5">
                <a:latin typeface="Corbel"/>
                <a:cs typeface="Corbel"/>
              </a:rPr>
              <a:t>Advice to patients should </a:t>
            </a:r>
            <a:r>
              <a:rPr dirty="0" sz="2400">
                <a:latin typeface="Corbel"/>
                <a:cs typeface="Corbel"/>
              </a:rPr>
              <a:t>be </a:t>
            </a:r>
            <a:r>
              <a:rPr dirty="0" sz="2400" spc="-5" b="1" i="1" u="heavy">
                <a:latin typeface="Corbel"/>
                <a:cs typeface="Corbel"/>
              </a:rPr>
              <a:t>clear  </a:t>
            </a:r>
            <a:r>
              <a:rPr dirty="0" sz="2400" spc="-10">
                <a:latin typeface="Corbel"/>
                <a:cs typeface="Corbel"/>
              </a:rPr>
              <a:t>(direct </a:t>
            </a:r>
            <a:r>
              <a:rPr dirty="0" sz="2400" spc="-5">
                <a:latin typeface="Corbel"/>
                <a:cs typeface="Corbel"/>
              </a:rPr>
              <a:t>expression of </a:t>
            </a:r>
            <a:r>
              <a:rPr dirty="0" sz="2400" spc="-10">
                <a:latin typeface="Corbel"/>
                <a:cs typeface="Corbel"/>
              </a:rPr>
              <a:t>the </a:t>
            </a:r>
            <a:r>
              <a:rPr dirty="0" sz="2400">
                <a:latin typeface="Corbel"/>
                <a:cs typeface="Corbel"/>
              </a:rPr>
              <a:t>need for  </a:t>
            </a:r>
            <a:r>
              <a:rPr dirty="0" sz="2400" spc="-5">
                <a:latin typeface="Corbel"/>
                <a:cs typeface="Corbel"/>
              </a:rPr>
              <a:t>smoking </a:t>
            </a:r>
            <a:r>
              <a:rPr dirty="0" sz="2400" spc="-10">
                <a:latin typeface="Corbel"/>
                <a:cs typeface="Corbel"/>
              </a:rPr>
              <a:t>cessation), </a:t>
            </a:r>
            <a:r>
              <a:rPr dirty="0" sz="2400" b="1" i="1" u="heavy">
                <a:latin typeface="Corbel"/>
                <a:cs typeface="Corbel"/>
              </a:rPr>
              <a:t>strong </a:t>
            </a:r>
            <a:r>
              <a:rPr dirty="0" sz="2400" spc="-5">
                <a:latin typeface="Corbel"/>
                <a:cs typeface="Corbel"/>
              </a:rPr>
              <a:t>(highlighting  </a:t>
            </a:r>
            <a:r>
              <a:rPr dirty="0" sz="2400" spc="-10">
                <a:latin typeface="Corbel"/>
                <a:cs typeface="Corbel"/>
              </a:rPr>
              <a:t>the </a:t>
            </a:r>
            <a:r>
              <a:rPr dirty="0" sz="2400" spc="-5">
                <a:latin typeface="Corbel"/>
                <a:cs typeface="Corbel"/>
              </a:rPr>
              <a:t>importance of </a:t>
            </a:r>
            <a:r>
              <a:rPr dirty="0" sz="2400" spc="-10">
                <a:latin typeface="Corbel"/>
                <a:cs typeface="Corbel"/>
              </a:rPr>
              <a:t>cessation), </a:t>
            </a:r>
            <a:r>
              <a:rPr dirty="0" sz="2400" spc="-5">
                <a:latin typeface="Corbel"/>
                <a:cs typeface="Corbel"/>
              </a:rPr>
              <a:t>and  </a:t>
            </a:r>
            <a:r>
              <a:rPr dirty="0" sz="2400" spc="-5" b="1" i="1" u="heavy">
                <a:latin typeface="Corbel"/>
                <a:cs typeface="Corbel"/>
              </a:rPr>
              <a:t>personalized </a:t>
            </a:r>
            <a:r>
              <a:rPr dirty="0" sz="2400" spc="-5">
                <a:latin typeface="Corbel"/>
                <a:cs typeface="Corbel"/>
              </a:rPr>
              <a:t>(linking </a:t>
            </a:r>
            <a:r>
              <a:rPr dirty="0" sz="2400" spc="-10">
                <a:latin typeface="Corbel"/>
                <a:cs typeface="Corbel"/>
              </a:rPr>
              <a:t>the </a:t>
            </a:r>
            <a:r>
              <a:rPr dirty="0" sz="2400" spc="-5">
                <a:latin typeface="Corbel"/>
                <a:cs typeface="Corbel"/>
              </a:rPr>
              <a:t>patient's  </a:t>
            </a:r>
            <a:r>
              <a:rPr dirty="0" sz="2400" spc="-5">
                <a:latin typeface="Corbel"/>
                <a:cs typeface="Corbel"/>
              </a:rPr>
              <a:t>health </a:t>
            </a:r>
            <a:r>
              <a:rPr dirty="0" sz="2400">
                <a:latin typeface="Corbel"/>
                <a:cs typeface="Corbel"/>
              </a:rPr>
              <a:t>goals </a:t>
            </a:r>
            <a:r>
              <a:rPr dirty="0" sz="2400" spc="-5">
                <a:latin typeface="Corbel"/>
                <a:cs typeface="Corbel"/>
              </a:rPr>
              <a:t>to</a:t>
            </a:r>
            <a:r>
              <a:rPr dirty="0" sz="2400" spc="-80">
                <a:latin typeface="Corbel"/>
                <a:cs typeface="Corbel"/>
              </a:rPr>
              <a:t> </a:t>
            </a:r>
            <a:r>
              <a:rPr dirty="0" sz="2400" spc="-10">
                <a:latin typeface="Corbel"/>
                <a:cs typeface="Corbel"/>
              </a:rPr>
              <a:t>cessation)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7"/>
              </a:spcBef>
              <a:buClr>
                <a:srgbClr val="EFAC00"/>
              </a:buClr>
              <a:buFont typeface="Wingdings"/>
              <a:buChar char=""/>
            </a:pPr>
            <a:endParaRPr sz="2500">
              <a:latin typeface="Times New Roman"/>
              <a:cs typeface="Times New Roman"/>
            </a:endParaRPr>
          </a:p>
          <a:p>
            <a:pPr algn="just" marL="332740" marR="951865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 spc="-5">
                <a:latin typeface="Corbel"/>
                <a:cs typeface="Corbel"/>
              </a:rPr>
              <a:t>Setting </a:t>
            </a:r>
            <a:r>
              <a:rPr dirty="0" sz="2400">
                <a:latin typeface="Corbel"/>
                <a:cs typeface="Corbel"/>
              </a:rPr>
              <a:t>a follow-up </a:t>
            </a:r>
            <a:r>
              <a:rPr dirty="0" sz="2400" spc="-5">
                <a:latin typeface="Corbel"/>
                <a:cs typeface="Corbel"/>
              </a:rPr>
              <a:t>appointment  </a:t>
            </a:r>
            <a:r>
              <a:rPr dirty="0" sz="2400" spc="-5">
                <a:latin typeface="Corbel"/>
                <a:cs typeface="Corbel"/>
              </a:rPr>
              <a:t>specifically to discuss this advice  </a:t>
            </a:r>
            <a:r>
              <a:rPr dirty="0" sz="2400" spc="-20">
                <a:latin typeface="Corbel"/>
                <a:cs typeface="Corbel"/>
              </a:rPr>
              <a:t>further.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95188" y="2875788"/>
            <a:ext cx="3006852" cy="1859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10428" y="1057655"/>
            <a:ext cx="2976880" cy="1828800"/>
          </a:xfrm>
          <a:custGeom>
            <a:avLst/>
            <a:gdLst/>
            <a:ahLst/>
            <a:cxnLst/>
            <a:rect l="l" t="t" r="r" b="b"/>
            <a:pathLst>
              <a:path w="2976879" h="1828800">
                <a:moveTo>
                  <a:pt x="2819146" y="0"/>
                </a:moveTo>
                <a:lnTo>
                  <a:pt x="157225" y="0"/>
                </a:lnTo>
                <a:lnTo>
                  <a:pt x="107517" y="8012"/>
                </a:lnTo>
                <a:lnTo>
                  <a:pt x="64355" y="30325"/>
                </a:lnTo>
                <a:lnTo>
                  <a:pt x="30325" y="64355"/>
                </a:lnTo>
                <a:lnTo>
                  <a:pt x="8012" y="107517"/>
                </a:lnTo>
                <a:lnTo>
                  <a:pt x="0" y="157226"/>
                </a:lnTo>
                <a:lnTo>
                  <a:pt x="0" y="1671574"/>
                </a:lnTo>
                <a:lnTo>
                  <a:pt x="8012" y="1721282"/>
                </a:lnTo>
                <a:lnTo>
                  <a:pt x="30325" y="1764444"/>
                </a:lnTo>
                <a:lnTo>
                  <a:pt x="64355" y="1798474"/>
                </a:lnTo>
                <a:lnTo>
                  <a:pt x="107517" y="1820787"/>
                </a:lnTo>
                <a:lnTo>
                  <a:pt x="157225" y="1828800"/>
                </a:lnTo>
                <a:lnTo>
                  <a:pt x="2819146" y="1828800"/>
                </a:lnTo>
                <a:lnTo>
                  <a:pt x="2868854" y="1820787"/>
                </a:lnTo>
                <a:lnTo>
                  <a:pt x="2912016" y="1798474"/>
                </a:lnTo>
                <a:lnTo>
                  <a:pt x="2946046" y="1764444"/>
                </a:lnTo>
                <a:lnTo>
                  <a:pt x="2968359" y="1721282"/>
                </a:lnTo>
                <a:lnTo>
                  <a:pt x="2976372" y="1671574"/>
                </a:lnTo>
                <a:lnTo>
                  <a:pt x="2976372" y="157226"/>
                </a:lnTo>
                <a:lnTo>
                  <a:pt x="2968359" y="107517"/>
                </a:lnTo>
                <a:lnTo>
                  <a:pt x="2946046" y="64355"/>
                </a:lnTo>
                <a:lnTo>
                  <a:pt x="2912016" y="30325"/>
                </a:lnTo>
                <a:lnTo>
                  <a:pt x="2868854" y="8012"/>
                </a:lnTo>
                <a:lnTo>
                  <a:pt x="281914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10428" y="1057655"/>
            <a:ext cx="2976372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5591" y="597408"/>
            <a:ext cx="1623059" cy="466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342389" y="1621535"/>
            <a:ext cx="6253480" cy="2957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685" marR="5080" indent="-514984">
              <a:lnSpc>
                <a:spcPct val="100000"/>
              </a:lnSpc>
              <a:buClr>
                <a:srgbClr val="EFAC00"/>
              </a:buClr>
              <a:buSzPct val="79166"/>
              <a:buAutoNum type="arabicPeriod"/>
              <a:tabLst>
                <a:tab pos="528320" algn="l"/>
              </a:tabLst>
            </a:pPr>
            <a:r>
              <a:rPr dirty="0" sz="2400" spc="-5" b="1" u="heavy">
                <a:latin typeface="Corbel"/>
                <a:cs typeface="Corbel"/>
              </a:rPr>
              <a:t>Smoking </a:t>
            </a:r>
            <a:r>
              <a:rPr dirty="0" sz="2400" b="1" u="heavy">
                <a:latin typeface="Corbel"/>
                <a:cs typeface="Corbel"/>
              </a:rPr>
              <a:t>history </a:t>
            </a:r>
            <a:r>
              <a:rPr dirty="0" sz="2400">
                <a:latin typeface="Corbel"/>
                <a:cs typeface="Corbel"/>
              </a:rPr>
              <a:t>and current </a:t>
            </a:r>
            <a:r>
              <a:rPr dirty="0" sz="2400" spc="-5">
                <a:latin typeface="Corbel"/>
                <a:cs typeface="Corbel"/>
              </a:rPr>
              <a:t>level of nicotine  </a:t>
            </a:r>
            <a:r>
              <a:rPr dirty="0" sz="2400">
                <a:latin typeface="Corbel"/>
                <a:cs typeface="Corbel"/>
              </a:rPr>
              <a:t>dependence.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7"/>
              </a:spcBef>
              <a:buClr>
                <a:srgbClr val="EFAC00"/>
              </a:buClr>
              <a:buFont typeface="Corbel"/>
              <a:buAutoNum type="arabicPeriod"/>
            </a:pPr>
            <a:endParaRPr sz="2500">
              <a:latin typeface="Times New Roman"/>
              <a:cs typeface="Times New Roman"/>
            </a:endParaRPr>
          </a:p>
          <a:p>
            <a:pPr marL="527685" marR="333375" indent="-514984">
              <a:lnSpc>
                <a:spcPct val="100000"/>
              </a:lnSpc>
              <a:buClr>
                <a:srgbClr val="EFAC00"/>
              </a:buClr>
              <a:buSzPct val="79166"/>
              <a:buAutoNum type="arabicPeriod"/>
              <a:tabLst>
                <a:tab pos="528320" algn="l"/>
              </a:tabLst>
            </a:pPr>
            <a:r>
              <a:rPr dirty="0" sz="2400" spc="-5" b="1" u="heavy">
                <a:latin typeface="Corbel"/>
                <a:cs typeface="Corbel"/>
              </a:rPr>
              <a:t>Willingness to </a:t>
            </a:r>
            <a:r>
              <a:rPr dirty="0" sz="2400" b="1" u="heavy">
                <a:latin typeface="Corbel"/>
                <a:cs typeface="Corbel"/>
              </a:rPr>
              <a:t>quit </a:t>
            </a:r>
            <a:r>
              <a:rPr dirty="0" sz="2400">
                <a:latin typeface="Corbel"/>
                <a:cs typeface="Corbel"/>
              </a:rPr>
              <a:t>and </a:t>
            </a:r>
            <a:r>
              <a:rPr dirty="0" sz="2400" spc="-5">
                <a:latin typeface="Corbel"/>
                <a:cs typeface="Corbel"/>
              </a:rPr>
              <a:t>barriers to quitting  </a:t>
            </a:r>
            <a:r>
              <a:rPr dirty="0" sz="2400" spc="-5">
                <a:latin typeface="Corbel"/>
                <a:cs typeface="Corbel"/>
              </a:rPr>
              <a:t>should </a:t>
            </a:r>
            <a:r>
              <a:rPr dirty="0" sz="2400">
                <a:latin typeface="Corbel"/>
                <a:cs typeface="Corbel"/>
              </a:rPr>
              <a:t>be</a:t>
            </a:r>
            <a:r>
              <a:rPr dirty="0" sz="2400" spc="-95">
                <a:latin typeface="Corbel"/>
                <a:cs typeface="Corbel"/>
              </a:rPr>
              <a:t> </a:t>
            </a:r>
            <a:r>
              <a:rPr dirty="0" sz="2400">
                <a:latin typeface="Corbel"/>
                <a:cs typeface="Corbel"/>
              </a:rPr>
              <a:t>assessed.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8"/>
              </a:spcBef>
            </a:pPr>
            <a:endParaRPr sz="2500">
              <a:latin typeface="Times New Roman"/>
              <a:cs typeface="Times New Roman"/>
            </a:endParaRPr>
          </a:p>
          <a:p>
            <a:pPr marL="527685" marR="7620" indent="-515620">
              <a:lnSpc>
                <a:spcPct val="100000"/>
              </a:lnSpc>
              <a:tabLst>
                <a:tab pos="527685" algn="l"/>
              </a:tabLst>
            </a:pPr>
            <a:r>
              <a:rPr dirty="0" sz="1900" spc="5">
                <a:solidFill>
                  <a:srgbClr val="EFAC00"/>
                </a:solidFill>
                <a:latin typeface="Corbel"/>
                <a:cs typeface="Corbel"/>
              </a:rPr>
              <a:t>3.	</a:t>
            </a:r>
            <a:r>
              <a:rPr dirty="0" sz="2400" spc="-5">
                <a:latin typeface="Corbel"/>
                <a:cs typeface="Corbel"/>
              </a:rPr>
              <a:t>Patients should </a:t>
            </a:r>
            <a:r>
              <a:rPr dirty="0" sz="2400">
                <a:latin typeface="Corbel"/>
                <a:cs typeface="Corbel"/>
              </a:rPr>
              <a:t>be </a:t>
            </a:r>
            <a:r>
              <a:rPr dirty="0" sz="2400" spc="-10">
                <a:latin typeface="Corbel"/>
                <a:cs typeface="Corbel"/>
              </a:rPr>
              <a:t>asked </a:t>
            </a:r>
            <a:r>
              <a:rPr dirty="0" sz="2400">
                <a:latin typeface="Corbel"/>
                <a:cs typeface="Corbel"/>
              </a:rPr>
              <a:t>about</a:t>
            </a:r>
            <a:r>
              <a:rPr dirty="0" sz="2400" spc="-55">
                <a:latin typeface="Corbel"/>
                <a:cs typeface="Corbel"/>
              </a:rPr>
              <a:t> </a:t>
            </a:r>
            <a:r>
              <a:rPr dirty="0" sz="2400" spc="-5">
                <a:latin typeface="Corbel"/>
                <a:cs typeface="Corbel"/>
              </a:rPr>
              <a:t>their</a:t>
            </a:r>
            <a:r>
              <a:rPr dirty="0" sz="2400" spc="15">
                <a:latin typeface="Corbel"/>
                <a:cs typeface="Corbel"/>
              </a:rPr>
              <a:t> </a:t>
            </a:r>
            <a:r>
              <a:rPr dirty="0" sz="2400" spc="-5" b="1" u="heavy">
                <a:latin typeface="Corbel"/>
                <a:cs typeface="Corbel"/>
              </a:rPr>
              <a:t>timeline </a:t>
            </a:r>
            <a:r>
              <a:rPr dirty="0" sz="2400" spc="-5" b="1">
                <a:latin typeface="Corbel"/>
                <a:cs typeface="Corbel"/>
              </a:rPr>
              <a:t> </a:t>
            </a:r>
            <a:r>
              <a:rPr dirty="0" sz="2400" spc="-5" b="1" u="heavy">
                <a:latin typeface="Corbel"/>
                <a:cs typeface="Corbel"/>
              </a:rPr>
              <a:t>for </a:t>
            </a:r>
            <a:r>
              <a:rPr dirty="0" sz="2400" b="1" u="heavy">
                <a:latin typeface="Corbel"/>
                <a:cs typeface="Corbel"/>
              </a:rPr>
              <a:t>quitting and about </a:t>
            </a:r>
            <a:r>
              <a:rPr dirty="0" sz="2400" spc="-5" b="1" u="heavy">
                <a:latin typeface="Corbel"/>
                <a:cs typeface="Corbel"/>
              </a:rPr>
              <a:t>previous</a:t>
            </a:r>
            <a:r>
              <a:rPr dirty="0" sz="2400" spc="-25" b="1" u="heavy">
                <a:latin typeface="Corbel"/>
                <a:cs typeface="Corbel"/>
              </a:rPr>
              <a:t> </a:t>
            </a:r>
            <a:r>
              <a:rPr dirty="0" sz="2400" spc="-5" b="1" u="heavy">
                <a:latin typeface="Corbel"/>
                <a:cs typeface="Corbel"/>
              </a:rPr>
              <a:t>attempts.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09032" y="3575303"/>
            <a:ext cx="3493008" cy="2334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24271" y="1281683"/>
            <a:ext cx="3462654" cy="2304415"/>
          </a:xfrm>
          <a:custGeom>
            <a:avLst/>
            <a:gdLst/>
            <a:ahLst/>
            <a:cxnLst/>
            <a:rect l="l" t="t" r="r" b="b"/>
            <a:pathLst>
              <a:path w="3462654" h="2304415">
                <a:moveTo>
                  <a:pt x="3264534" y="0"/>
                </a:moveTo>
                <a:lnTo>
                  <a:pt x="197992" y="0"/>
                </a:lnTo>
                <a:lnTo>
                  <a:pt x="152595" y="5229"/>
                </a:lnTo>
                <a:lnTo>
                  <a:pt x="110921" y="20124"/>
                </a:lnTo>
                <a:lnTo>
                  <a:pt x="74159" y="43497"/>
                </a:lnTo>
                <a:lnTo>
                  <a:pt x="43497" y="74159"/>
                </a:lnTo>
                <a:lnTo>
                  <a:pt x="20124" y="110921"/>
                </a:lnTo>
                <a:lnTo>
                  <a:pt x="5229" y="152595"/>
                </a:lnTo>
                <a:lnTo>
                  <a:pt x="0" y="197992"/>
                </a:lnTo>
                <a:lnTo>
                  <a:pt x="0" y="2106294"/>
                </a:lnTo>
                <a:lnTo>
                  <a:pt x="5229" y="2151692"/>
                </a:lnTo>
                <a:lnTo>
                  <a:pt x="20124" y="2193366"/>
                </a:lnTo>
                <a:lnTo>
                  <a:pt x="43497" y="2230128"/>
                </a:lnTo>
                <a:lnTo>
                  <a:pt x="74159" y="2260790"/>
                </a:lnTo>
                <a:lnTo>
                  <a:pt x="110921" y="2284163"/>
                </a:lnTo>
                <a:lnTo>
                  <a:pt x="152595" y="2299058"/>
                </a:lnTo>
                <a:lnTo>
                  <a:pt x="197992" y="2304288"/>
                </a:lnTo>
                <a:lnTo>
                  <a:pt x="3264534" y="2304288"/>
                </a:lnTo>
                <a:lnTo>
                  <a:pt x="3309932" y="2299058"/>
                </a:lnTo>
                <a:lnTo>
                  <a:pt x="3351606" y="2284163"/>
                </a:lnTo>
                <a:lnTo>
                  <a:pt x="3388368" y="2260790"/>
                </a:lnTo>
                <a:lnTo>
                  <a:pt x="3419030" y="2230128"/>
                </a:lnTo>
                <a:lnTo>
                  <a:pt x="3442403" y="2193366"/>
                </a:lnTo>
                <a:lnTo>
                  <a:pt x="3457298" y="2151692"/>
                </a:lnTo>
                <a:lnTo>
                  <a:pt x="3462528" y="2106294"/>
                </a:lnTo>
                <a:lnTo>
                  <a:pt x="3462528" y="197992"/>
                </a:lnTo>
                <a:lnTo>
                  <a:pt x="3457298" y="152595"/>
                </a:lnTo>
                <a:lnTo>
                  <a:pt x="3442403" y="110921"/>
                </a:lnTo>
                <a:lnTo>
                  <a:pt x="3419030" y="74159"/>
                </a:lnTo>
                <a:lnTo>
                  <a:pt x="3388368" y="43497"/>
                </a:lnTo>
                <a:lnTo>
                  <a:pt x="3351606" y="20124"/>
                </a:lnTo>
                <a:lnTo>
                  <a:pt x="3309932" y="5229"/>
                </a:lnTo>
                <a:lnTo>
                  <a:pt x="326453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24271" y="1281683"/>
            <a:ext cx="3462528" cy="2304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5591" y="565404"/>
            <a:ext cx="2898647" cy="4983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78663" y="1592707"/>
            <a:ext cx="4387215" cy="3020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z="2800" spc="-10">
                <a:latin typeface="Corbel"/>
                <a:cs typeface="Corbel"/>
              </a:rPr>
              <a:t>Offer </a:t>
            </a:r>
            <a:r>
              <a:rPr dirty="0" sz="2800" spc="-5">
                <a:latin typeface="Corbel"/>
                <a:cs typeface="Corbel"/>
              </a:rPr>
              <a:t>support and </a:t>
            </a:r>
            <a:r>
              <a:rPr dirty="0" sz="2800" spc="-10">
                <a:latin typeface="Corbel"/>
                <a:cs typeface="Corbel"/>
              </a:rPr>
              <a:t>help  </a:t>
            </a:r>
            <a:r>
              <a:rPr dirty="0" sz="2800" spc="-5">
                <a:latin typeface="Corbel"/>
                <a:cs typeface="Corbel"/>
              </a:rPr>
              <a:t>patients to anticipate  </a:t>
            </a:r>
            <a:r>
              <a:rPr dirty="0" sz="2800" spc="-5">
                <a:latin typeface="Corbel"/>
                <a:cs typeface="Corbel"/>
              </a:rPr>
              <a:t>difficulties and encourage  </a:t>
            </a:r>
            <a:r>
              <a:rPr dirty="0" sz="2800" spc="-10">
                <a:latin typeface="Corbel"/>
                <a:cs typeface="Corbel"/>
              </a:rPr>
              <a:t>them </a:t>
            </a:r>
            <a:r>
              <a:rPr dirty="0" sz="2800" spc="-5">
                <a:latin typeface="Corbel"/>
                <a:cs typeface="Corbel"/>
              </a:rPr>
              <a:t>to prepare </a:t>
            </a:r>
            <a:r>
              <a:rPr dirty="0" sz="2800" spc="-10">
                <a:latin typeface="Corbel"/>
                <a:cs typeface="Corbel"/>
              </a:rPr>
              <a:t>their social  </a:t>
            </a:r>
            <a:r>
              <a:rPr dirty="0" sz="2800" spc="-5">
                <a:latin typeface="Corbel"/>
                <a:cs typeface="Corbel"/>
              </a:rPr>
              <a:t>support </a:t>
            </a:r>
            <a:r>
              <a:rPr dirty="0" sz="2800" spc="-10">
                <a:latin typeface="Corbel"/>
                <a:cs typeface="Corbel"/>
              </a:rPr>
              <a:t>systems </a:t>
            </a:r>
            <a:r>
              <a:rPr dirty="0" sz="2800" spc="-5">
                <a:latin typeface="Corbel"/>
                <a:cs typeface="Corbel"/>
              </a:rPr>
              <a:t>and their  </a:t>
            </a:r>
            <a:r>
              <a:rPr dirty="0" sz="2800" spc="-5">
                <a:latin typeface="Corbel"/>
                <a:cs typeface="Corbel"/>
              </a:rPr>
              <a:t>environment for </a:t>
            </a:r>
            <a:r>
              <a:rPr dirty="0" sz="2800" spc="-10">
                <a:latin typeface="Corbel"/>
                <a:cs typeface="Corbel"/>
              </a:rPr>
              <a:t>the  </a:t>
            </a:r>
            <a:r>
              <a:rPr dirty="0" sz="2800" spc="-5">
                <a:latin typeface="Corbel"/>
                <a:cs typeface="Corbel"/>
              </a:rPr>
              <a:t>impending</a:t>
            </a:r>
            <a:r>
              <a:rPr dirty="0" sz="2800" spc="-40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change.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5591" y="565404"/>
            <a:ext cx="2898647" cy="498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436" y="1373885"/>
            <a:ext cx="4168140" cy="4597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80357"/>
              <a:buFont typeface="Wingdings"/>
              <a:buChar char=""/>
              <a:tabLst>
                <a:tab pos="332740" algn="l"/>
              </a:tabLst>
            </a:pPr>
            <a:r>
              <a:rPr dirty="0" spc="-5" b="1" i="1">
                <a:latin typeface="Corbel"/>
                <a:cs typeface="Corbel"/>
              </a:rPr>
              <a:t>These difficulties</a:t>
            </a:r>
            <a:r>
              <a:rPr dirty="0" spc="-30" b="1" i="1">
                <a:latin typeface="Corbel"/>
                <a:cs typeface="Corbel"/>
              </a:rPr>
              <a:t> </a:t>
            </a:r>
            <a:r>
              <a:rPr dirty="0" spc="-5" b="1" i="1">
                <a:latin typeface="Corbel"/>
                <a:cs typeface="Corbel"/>
              </a:rPr>
              <a:t>include: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4563" y="2001011"/>
            <a:ext cx="4872990" cy="2983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b="1" u="heavy">
                <a:latin typeface="Corbel"/>
                <a:cs typeface="Corbel"/>
              </a:rPr>
              <a:t>1) Nicotine withdrawal</a:t>
            </a:r>
            <a:r>
              <a:rPr dirty="0" sz="1800" spc="30" b="1" u="heavy">
                <a:latin typeface="Corbel"/>
                <a:cs typeface="Corbel"/>
              </a:rPr>
              <a:t> </a:t>
            </a:r>
            <a:r>
              <a:rPr dirty="0" sz="1800" spc="-5" b="1" u="heavy">
                <a:latin typeface="Corbel"/>
                <a:cs typeface="Corbel"/>
              </a:rPr>
              <a:t>symptoms:</a:t>
            </a:r>
            <a:endParaRPr sz="1800">
              <a:latin typeface="Corbel"/>
              <a:cs typeface="Corbel"/>
            </a:endParaRPr>
          </a:p>
          <a:p>
            <a:pPr marL="134620" indent="-121920">
              <a:lnSpc>
                <a:spcPct val="100000"/>
              </a:lnSpc>
              <a:spcBef>
                <a:spcPts val="384"/>
              </a:spcBef>
              <a:buChar char="-"/>
              <a:tabLst>
                <a:tab pos="134620" algn="l"/>
              </a:tabLst>
            </a:pPr>
            <a:r>
              <a:rPr dirty="0" sz="1800">
                <a:latin typeface="Corbel"/>
                <a:cs typeface="Corbel"/>
              </a:rPr>
              <a:t>e.g., </a:t>
            </a:r>
            <a:r>
              <a:rPr dirty="0" sz="1800" spc="-10">
                <a:latin typeface="Corbel"/>
                <a:cs typeface="Corbel"/>
              </a:rPr>
              <a:t>irritability, </a:t>
            </a:r>
            <a:r>
              <a:rPr dirty="0" sz="1800" spc="-15">
                <a:latin typeface="Corbel"/>
                <a:cs typeface="Corbel"/>
              </a:rPr>
              <a:t>anxiety,</a:t>
            </a:r>
            <a:r>
              <a:rPr dirty="0" sz="1800" spc="4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restlessness.</a:t>
            </a:r>
            <a:endParaRPr sz="1800">
              <a:latin typeface="Corbel"/>
              <a:cs typeface="Corbel"/>
            </a:endParaRPr>
          </a:p>
          <a:p>
            <a:pPr marL="134620" indent="-121920">
              <a:lnSpc>
                <a:spcPct val="100000"/>
              </a:lnSpc>
              <a:buChar char="-"/>
              <a:tabLst>
                <a:tab pos="134620" algn="l"/>
              </a:tabLst>
            </a:pPr>
            <a:r>
              <a:rPr dirty="0" sz="1800" spc="-20">
                <a:latin typeface="Corbel"/>
                <a:cs typeface="Corbel"/>
              </a:rPr>
              <a:t>Peak </a:t>
            </a:r>
            <a:r>
              <a:rPr dirty="0" sz="1800">
                <a:latin typeface="Corbel"/>
                <a:cs typeface="Corbel"/>
              </a:rPr>
              <a:t>within </a:t>
            </a:r>
            <a:r>
              <a:rPr dirty="0" sz="1800" spc="-5">
                <a:latin typeface="Corbel"/>
                <a:cs typeface="Corbel"/>
              </a:rPr>
              <a:t>the </a:t>
            </a:r>
            <a:r>
              <a:rPr dirty="0" sz="1800">
                <a:latin typeface="Corbel"/>
                <a:cs typeface="Corbel"/>
              </a:rPr>
              <a:t>first week </a:t>
            </a:r>
            <a:r>
              <a:rPr dirty="0" sz="1800" spc="-5">
                <a:latin typeface="Corbel"/>
                <a:cs typeface="Corbel"/>
              </a:rPr>
              <a:t>and </a:t>
            </a:r>
            <a:r>
              <a:rPr dirty="0" sz="1800">
                <a:latin typeface="Corbel"/>
                <a:cs typeface="Corbel"/>
              </a:rPr>
              <a:t>last for 2 </a:t>
            </a:r>
            <a:r>
              <a:rPr dirty="0" sz="1800" spc="-5">
                <a:latin typeface="Corbel"/>
                <a:cs typeface="Corbel"/>
              </a:rPr>
              <a:t>– </a:t>
            </a:r>
            <a:r>
              <a:rPr dirty="0" sz="1800">
                <a:latin typeface="Corbel"/>
                <a:cs typeface="Corbel"/>
              </a:rPr>
              <a:t>4</a:t>
            </a:r>
            <a:r>
              <a:rPr dirty="0" sz="1800" spc="-4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weeks.</a:t>
            </a:r>
            <a:endParaRPr sz="1800">
              <a:latin typeface="Corbel"/>
              <a:cs typeface="Corbel"/>
            </a:endParaRPr>
          </a:p>
          <a:p>
            <a:pPr marL="134620" indent="-121920">
              <a:lnSpc>
                <a:spcPct val="100000"/>
              </a:lnSpc>
              <a:buChar char="-"/>
              <a:tabLst>
                <a:tab pos="134620" algn="l"/>
              </a:tabLst>
            </a:pPr>
            <a:r>
              <a:rPr dirty="0" sz="1800" spc="-35">
                <a:latin typeface="Corbel"/>
                <a:cs typeface="Corbel"/>
              </a:rPr>
              <a:t>NRTs </a:t>
            </a:r>
            <a:r>
              <a:rPr dirty="0" sz="1800" spc="-5">
                <a:latin typeface="Corbel"/>
                <a:cs typeface="Corbel"/>
              </a:rPr>
              <a:t>can </a:t>
            </a:r>
            <a:r>
              <a:rPr dirty="0" sz="1800">
                <a:latin typeface="Corbel"/>
                <a:cs typeface="Corbel"/>
              </a:rPr>
              <a:t>be</a:t>
            </a:r>
            <a:r>
              <a:rPr dirty="0" sz="1800" spc="-3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helpful.</a:t>
            </a:r>
            <a:endParaRPr sz="1800">
              <a:latin typeface="Corbel"/>
              <a:cs typeface="Corbel"/>
            </a:endParaRPr>
          </a:p>
          <a:p>
            <a:pPr marL="243840" indent="-231140">
              <a:lnSpc>
                <a:spcPct val="100000"/>
              </a:lnSpc>
              <a:spcBef>
                <a:spcPts val="1080"/>
              </a:spcBef>
              <a:buAutoNum type="arabicParenR" startAt="2"/>
              <a:tabLst>
                <a:tab pos="244475" algn="l"/>
              </a:tabLst>
            </a:pPr>
            <a:r>
              <a:rPr dirty="0" sz="1800" spc="-5" b="1" u="heavy">
                <a:latin typeface="Corbel"/>
                <a:cs typeface="Corbel"/>
              </a:rPr>
              <a:t>Depression:</a:t>
            </a:r>
            <a:endParaRPr sz="1800">
              <a:latin typeface="Corbel"/>
              <a:cs typeface="Corbel"/>
            </a:endParaRPr>
          </a:p>
          <a:p>
            <a:pPr marL="12700" marR="5080">
              <a:lnSpc>
                <a:spcPct val="170000"/>
              </a:lnSpc>
            </a:pPr>
            <a:r>
              <a:rPr dirty="0" sz="1800" spc="-10">
                <a:latin typeface="Corbel"/>
                <a:cs typeface="Corbel"/>
              </a:rPr>
              <a:t>Smokers </a:t>
            </a:r>
            <a:r>
              <a:rPr dirty="0" sz="1800" spc="-5">
                <a:latin typeface="Corbel"/>
                <a:cs typeface="Corbel"/>
              </a:rPr>
              <a:t>are more </a:t>
            </a:r>
            <a:r>
              <a:rPr dirty="0" sz="1800" spc="-10">
                <a:latin typeface="Corbel"/>
                <a:cs typeface="Corbel"/>
              </a:rPr>
              <a:t>likely </a:t>
            </a:r>
            <a:r>
              <a:rPr dirty="0" sz="1800" spc="-5">
                <a:latin typeface="Corbel"/>
                <a:cs typeface="Corbel"/>
              </a:rPr>
              <a:t>than </a:t>
            </a:r>
            <a:r>
              <a:rPr dirty="0" sz="1800" spc="-10">
                <a:latin typeface="Corbel"/>
                <a:cs typeface="Corbel"/>
              </a:rPr>
              <a:t>nonsmokers </a:t>
            </a:r>
            <a:r>
              <a:rPr dirty="0" sz="1800" spc="-5">
                <a:latin typeface="Corbel"/>
                <a:cs typeface="Corbel"/>
              </a:rPr>
              <a:t>to have </a:t>
            </a:r>
            <a:r>
              <a:rPr dirty="0" sz="1800">
                <a:latin typeface="Corbel"/>
                <a:cs typeface="Corbel"/>
              </a:rPr>
              <a:t>a  </a:t>
            </a:r>
            <a:r>
              <a:rPr dirty="0" sz="1800">
                <a:latin typeface="Corbel"/>
                <a:cs typeface="Corbel"/>
              </a:rPr>
              <a:t>depressive</a:t>
            </a:r>
            <a:r>
              <a:rPr dirty="0" sz="1800" spc="-8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episode.</a:t>
            </a:r>
            <a:endParaRPr sz="1800">
              <a:latin typeface="Corbel"/>
              <a:cs typeface="Corbel"/>
            </a:endParaRPr>
          </a:p>
          <a:p>
            <a:pPr marL="228600" indent="-215900">
              <a:lnSpc>
                <a:spcPct val="100000"/>
              </a:lnSpc>
              <a:spcBef>
                <a:spcPts val="1515"/>
              </a:spcBef>
              <a:buAutoNum type="arabicParenR" startAt="3"/>
              <a:tabLst>
                <a:tab pos="229235" algn="l"/>
              </a:tabLst>
            </a:pPr>
            <a:r>
              <a:rPr dirty="0" sz="1800" spc="-15" b="1" u="heavy">
                <a:latin typeface="Corbel"/>
                <a:cs typeface="Corbel"/>
              </a:rPr>
              <a:t>Weight</a:t>
            </a:r>
            <a:r>
              <a:rPr dirty="0" sz="1800" spc="-130" b="1" u="heavy">
                <a:latin typeface="Corbel"/>
                <a:cs typeface="Corbel"/>
              </a:rPr>
              <a:t> </a:t>
            </a:r>
            <a:r>
              <a:rPr dirty="0" sz="1800" spc="-5" b="1" u="heavy">
                <a:latin typeface="Corbel"/>
                <a:cs typeface="Corbel"/>
              </a:rPr>
              <a:t>Gain.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09715" y="4052315"/>
            <a:ext cx="2107691" cy="1946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4955" y="2147316"/>
            <a:ext cx="2077212" cy="1915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5591" y="597408"/>
            <a:ext cx="1973580" cy="516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89838" y="1892046"/>
            <a:ext cx="5080000" cy="3938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 spc="-5">
                <a:latin typeface="Corbel"/>
                <a:cs typeface="Corbel"/>
              </a:rPr>
              <a:t>Follow-up </a:t>
            </a:r>
            <a:r>
              <a:rPr dirty="0" sz="3200">
                <a:latin typeface="Corbel"/>
                <a:cs typeface="Corbel"/>
              </a:rPr>
              <a:t>plans </a:t>
            </a:r>
            <a:r>
              <a:rPr dirty="0" sz="3200" spc="-5">
                <a:latin typeface="Corbel"/>
                <a:cs typeface="Corbel"/>
              </a:rPr>
              <a:t>should</a:t>
            </a:r>
            <a:r>
              <a:rPr dirty="0" sz="3200" spc="-55">
                <a:latin typeface="Corbel"/>
                <a:cs typeface="Corbel"/>
              </a:rPr>
              <a:t> </a:t>
            </a:r>
            <a:r>
              <a:rPr dirty="0" sz="3200" spc="-5">
                <a:latin typeface="Corbel"/>
                <a:cs typeface="Corbel"/>
              </a:rPr>
              <a:t>be</a:t>
            </a:r>
            <a:endParaRPr sz="3200">
              <a:latin typeface="Corbel"/>
              <a:cs typeface="Corbel"/>
            </a:endParaRPr>
          </a:p>
          <a:p>
            <a:pPr marL="332105">
              <a:lnSpc>
                <a:spcPct val="100000"/>
              </a:lnSpc>
            </a:pPr>
            <a:r>
              <a:rPr dirty="0" sz="3200" spc="-5">
                <a:latin typeface="Corbel"/>
                <a:cs typeface="Corbel"/>
              </a:rPr>
              <a:t>set.</a:t>
            </a:r>
            <a:endParaRPr sz="32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3300">
              <a:latin typeface="Times New Roman"/>
              <a:cs typeface="Times New Roman"/>
            </a:endParaRPr>
          </a:p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79687"/>
              <a:buFont typeface="Wingdings"/>
              <a:buChar char=""/>
              <a:tabLst>
                <a:tab pos="332740" algn="l"/>
              </a:tabLst>
            </a:pPr>
            <a:r>
              <a:rPr dirty="0" sz="3200">
                <a:latin typeface="Corbel"/>
                <a:cs typeface="Corbel"/>
              </a:rPr>
              <a:t>It is important </a:t>
            </a:r>
            <a:r>
              <a:rPr dirty="0" sz="3200" spc="-5">
                <a:latin typeface="Corbel"/>
                <a:cs typeface="Corbel"/>
              </a:rPr>
              <a:t>to </a:t>
            </a:r>
            <a:r>
              <a:rPr dirty="0" sz="3200">
                <a:latin typeface="Corbel"/>
                <a:cs typeface="Corbel"/>
              </a:rPr>
              <a:t>elicit </a:t>
            </a:r>
            <a:r>
              <a:rPr dirty="0" sz="3200" spc="-5">
                <a:latin typeface="Corbel"/>
                <a:cs typeface="Corbel"/>
              </a:rPr>
              <a:t>the  </a:t>
            </a:r>
            <a:r>
              <a:rPr dirty="0" sz="3200">
                <a:latin typeface="Corbel"/>
                <a:cs typeface="Corbel"/>
              </a:rPr>
              <a:t>benefits </a:t>
            </a:r>
            <a:r>
              <a:rPr dirty="0" sz="3200" spc="-5">
                <a:latin typeface="Corbel"/>
                <a:cs typeface="Corbel"/>
              </a:rPr>
              <a:t>of quitting </a:t>
            </a:r>
            <a:r>
              <a:rPr dirty="0" sz="3200">
                <a:latin typeface="Corbel"/>
                <a:cs typeface="Corbel"/>
              </a:rPr>
              <a:t>and ask  </a:t>
            </a:r>
            <a:r>
              <a:rPr dirty="0" sz="3200">
                <a:latin typeface="Corbel"/>
                <a:cs typeface="Corbel"/>
              </a:rPr>
              <a:t>patients to anticipate  </a:t>
            </a:r>
            <a:r>
              <a:rPr dirty="0" sz="3200" spc="-5">
                <a:latin typeface="Corbel"/>
                <a:cs typeface="Corbel"/>
              </a:rPr>
              <a:t>situations that </a:t>
            </a:r>
            <a:r>
              <a:rPr dirty="0" sz="3200">
                <a:latin typeface="Corbel"/>
                <a:cs typeface="Corbel"/>
              </a:rPr>
              <a:t>might lead</a:t>
            </a:r>
            <a:r>
              <a:rPr dirty="0" sz="3200" spc="-114">
                <a:latin typeface="Corbel"/>
                <a:cs typeface="Corbel"/>
              </a:rPr>
              <a:t> </a:t>
            </a:r>
            <a:r>
              <a:rPr dirty="0" sz="3200" spc="-5">
                <a:latin typeface="Corbel"/>
                <a:cs typeface="Corbel"/>
              </a:rPr>
              <a:t>to  </a:t>
            </a:r>
            <a:r>
              <a:rPr dirty="0" sz="3200">
                <a:latin typeface="Corbel"/>
                <a:cs typeface="Corbel"/>
              </a:rPr>
              <a:t>relapse.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79008" y="557783"/>
            <a:ext cx="3131819" cy="297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3652" y="902208"/>
            <a:ext cx="2424684" cy="388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6062" y="1530730"/>
            <a:ext cx="6800850" cy="32575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ts val="2565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 spc="-25"/>
              <a:t>World </a:t>
            </a:r>
            <a:r>
              <a:rPr dirty="0" sz="2400"/>
              <a:t>Health </a:t>
            </a:r>
            <a:r>
              <a:rPr dirty="0" sz="2400" spc="-10"/>
              <a:t>Organization </a:t>
            </a:r>
            <a:r>
              <a:rPr dirty="0" sz="2400" spc="-20"/>
              <a:t>(WHO):</a:t>
            </a:r>
            <a:r>
              <a:rPr dirty="0" sz="2400" spc="-60"/>
              <a:t> </a:t>
            </a:r>
            <a:r>
              <a:rPr dirty="0" sz="2400" spc="-15" u="heavy">
                <a:solidFill>
                  <a:srgbClr val="168AB9"/>
                </a:solidFill>
                <a:hlinkClick r:id="rId3"/>
              </a:rPr>
              <a:t>www.who.int/tfi</a:t>
            </a:r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76555" marR="2716530" indent="-320040">
              <a:lnSpc>
                <a:spcPct val="80000"/>
              </a:lnSpc>
              <a:buClr>
                <a:srgbClr val="EFAC00"/>
              </a:buClr>
              <a:buSzPct val="78846"/>
              <a:buFont typeface="Wingdings"/>
              <a:buChar char=""/>
              <a:tabLst>
                <a:tab pos="376555" algn="l"/>
              </a:tabLst>
            </a:pPr>
            <a:r>
              <a:rPr dirty="0"/>
              <a:t>Global </a:t>
            </a:r>
            <a:r>
              <a:rPr dirty="0" spc="-5"/>
              <a:t>Health Observatory </a:t>
            </a:r>
            <a:r>
              <a:rPr dirty="0" spc="-40"/>
              <a:t>(GHO) </a:t>
            </a:r>
            <a:r>
              <a:rPr dirty="0" spc="-5"/>
              <a:t>data:  </a:t>
            </a:r>
            <a:r>
              <a:rPr dirty="0" spc="-10" u="heavy">
                <a:solidFill>
                  <a:srgbClr val="168AB9"/>
                </a:solidFill>
                <a:hlinkClick r:id="rId4"/>
              </a:rPr>
              <a:t>http://www.who.int/gho/tobacco/use/en/</a:t>
            </a:r>
          </a:p>
          <a:p>
            <a:pPr marL="376555" indent="-320040">
              <a:lnSpc>
                <a:spcPts val="2185"/>
              </a:lnSpc>
              <a:buClr>
                <a:srgbClr val="EFAC00"/>
              </a:buClr>
              <a:buSzPct val="78846"/>
              <a:buFont typeface="Wingdings"/>
              <a:buChar char=""/>
              <a:tabLst>
                <a:tab pos="376555" algn="l"/>
              </a:tabLst>
            </a:pPr>
            <a:r>
              <a:rPr dirty="0"/>
              <a:t>WHO </a:t>
            </a:r>
            <a:r>
              <a:rPr dirty="0" spc="-10"/>
              <a:t>2015 </a:t>
            </a:r>
            <a:r>
              <a:rPr dirty="0" spc="-5"/>
              <a:t>global report </a:t>
            </a:r>
            <a:r>
              <a:rPr dirty="0"/>
              <a:t>on </a:t>
            </a:r>
            <a:r>
              <a:rPr dirty="0" spc="-5"/>
              <a:t>trends </a:t>
            </a:r>
            <a:r>
              <a:rPr dirty="0"/>
              <a:t>in </a:t>
            </a:r>
            <a:r>
              <a:rPr dirty="0" spc="-5"/>
              <a:t>prevalence </a:t>
            </a:r>
            <a:r>
              <a:rPr dirty="0"/>
              <a:t>of</a:t>
            </a:r>
            <a:r>
              <a:rPr dirty="0" spc="-20"/>
              <a:t> </a:t>
            </a:r>
            <a:r>
              <a:rPr dirty="0" spc="-10"/>
              <a:t>tobacco</a:t>
            </a:r>
          </a:p>
          <a:p>
            <a:pPr marL="376555" marR="5080">
              <a:lnSpc>
                <a:spcPct val="80000"/>
              </a:lnSpc>
              <a:spcBef>
                <a:spcPts val="310"/>
              </a:spcBef>
            </a:pPr>
            <a:r>
              <a:rPr dirty="0" spc="-10">
                <a:hlinkClick r:id="rId5"/>
              </a:rPr>
              <a:t>smoking:</a:t>
            </a:r>
            <a:r>
              <a:rPr dirty="0" spc="-10" u="heavy">
                <a:solidFill>
                  <a:srgbClr val="168AB9"/>
                </a:solidFill>
                <a:hlinkClick r:id="rId5"/>
              </a:rPr>
              <a:t>http://apps.who.int/iris/bitstream/10665/156262/1/9  </a:t>
            </a:r>
            <a:r>
              <a:rPr dirty="0" spc="-10" u="heavy">
                <a:solidFill>
                  <a:srgbClr val="168AB9"/>
                </a:solidFill>
                <a:hlinkClick r:id="rId5"/>
              </a:rPr>
              <a:t>789241564922_eng.pdf</a:t>
            </a:r>
          </a:p>
          <a:p>
            <a:pPr marL="376555" indent="-320040">
              <a:lnSpc>
                <a:spcPts val="2025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76555" algn="l"/>
              </a:tabLst>
            </a:pPr>
            <a:r>
              <a:rPr dirty="0" sz="2400" spc="-5"/>
              <a:t>Centers </a:t>
            </a:r>
            <a:r>
              <a:rPr dirty="0" sz="2400"/>
              <a:t>for Disease </a:t>
            </a:r>
            <a:r>
              <a:rPr dirty="0" sz="2400" spc="-5"/>
              <a:t>Control </a:t>
            </a:r>
            <a:r>
              <a:rPr dirty="0" sz="2400"/>
              <a:t>and </a:t>
            </a:r>
            <a:r>
              <a:rPr dirty="0" sz="2400" spc="-5"/>
              <a:t>Prevention:</a:t>
            </a:r>
            <a:r>
              <a:rPr dirty="0" sz="2400" spc="-60"/>
              <a:t> </a:t>
            </a:r>
            <a:r>
              <a:rPr dirty="0" sz="2400" spc="-15" u="heavy">
                <a:solidFill>
                  <a:srgbClr val="168AB9"/>
                </a:solidFill>
                <a:hlinkClick r:id="rId6"/>
              </a:rPr>
              <a:t>www.cdc.gov/</a:t>
            </a:r>
            <a:endParaRPr sz="2400"/>
          </a:p>
          <a:p>
            <a:pPr marL="376555" indent="-320040">
              <a:lnSpc>
                <a:spcPts val="2305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76555" algn="l"/>
              </a:tabLst>
            </a:pPr>
            <a:r>
              <a:rPr dirty="0" sz="2400" spc="-30"/>
              <a:t>Tobacco </a:t>
            </a:r>
            <a:r>
              <a:rPr dirty="0" sz="2400" spc="-5"/>
              <a:t>Control Journal.</a:t>
            </a:r>
            <a:r>
              <a:rPr dirty="0" sz="2400" spc="-135"/>
              <a:t> </a:t>
            </a:r>
            <a:r>
              <a:rPr dirty="0" sz="2400" spc="-10" u="heavy">
                <a:solidFill>
                  <a:srgbClr val="168AB9"/>
                </a:solidFill>
                <a:hlinkClick r:id="rId7"/>
              </a:rPr>
              <a:t>www.tobaccocontrol.com</a:t>
            </a:r>
            <a:endParaRPr sz="2400"/>
          </a:p>
          <a:p>
            <a:pPr marL="376555" indent="-320040">
              <a:lnSpc>
                <a:spcPts val="2305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76555" algn="l"/>
              </a:tabLst>
            </a:pPr>
            <a:r>
              <a:rPr dirty="0" sz="2400" spc="-5"/>
              <a:t>WHO-MPOWER:</a:t>
            </a:r>
            <a:endParaRPr sz="2400"/>
          </a:p>
          <a:p>
            <a:pPr marL="376555">
              <a:lnSpc>
                <a:spcPts val="2305"/>
              </a:lnSpc>
            </a:pPr>
            <a:r>
              <a:rPr dirty="0" sz="2400" spc="-10" u="heavy">
                <a:solidFill>
                  <a:srgbClr val="168AB9"/>
                </a:solidFill>
                <a:hlinkClick r:id="rId8"/>
              </a:rPr>
              <a:t>http://www.who.int/tobacco/mpower/2008/en/index.html</a:t>
            </a:r>
            <a:endParaRPr sz="2400"/>
          </a:p>
          <a:p>
            <a:pPr marL="376555" marR="949325" indent="-320040">
              <a:lnSpc>
                <a:spcPct val="80000"/>
              </a:lnSpc>
              <a:spcBef>
                <a:spcPts val="285"/>
              </a:spcBef>
              <a:buClr>
                <a:srgbClr val="EFAC00"/>
              </a:buClr>
              <a:buSzPct val="79166"/>
              <a:buFont typeface="Wingdings"/>
              <a:buChar char=""/>
              <a:tabLst>
                <a:tab pos="376555" algn="l"/>
              </a:tabLst>
            </a:pPr>
            <a:r>
              <a:rPr dirty="0" sz="2400"/>
              <a:t>Machen</a:t>
            </a:r>
            <a:r>
              <a:rPr dirty="0" sz="2400" spc="-15"/>
              <a:t> </a:t>
            </a:r>
            <a:r>
              <a:rPr dirty="0" sz="2400"/>
              <a:t>MB.</a:t>
            </a:r>
            <a:r>
              <a:rPr dirty="0" sz="2400" spc="-175"/>
              <a:t> </a:t>
            </a:r>
            <a:r>
              <a:rPr dirty="0" sz="2400" spc="-30"/>
              <a:t>Tobacco.</a:t>
            </a:r>
            <a:r>
              <a:rPr dirty="0" sz="2400" spc="-114"/>
              <a:t> </a:t>
            </a:r>
            <a:r>
              <a:rPr dirty="0" sz="2400" spc="-5"/>
              <a:t>City </a:t>
            </a:r>
            <a:r>
              <a:rPr dirty="0" sz="2400"/>
              <a:t>of</a:t>
            </a:r>
            <a:r>
              <a:rPr dirty="0" sz="2400" spc="-25"/>
              <a:t> </a:t>
            </a:r>
            <a:r>
              <a:rPr dirty="0" sz="2400" spc="-10"/>
              <a:t>Berkeley</a:t>
            </a:r>
            <a:r>
              <a:rPr dirty="0" sz="2400" spc="-175"/>
              <a:t> </a:t>
            </a:r>
            <a:r>
              <a:rPr dirty="0" sz="2400" spc="-30"/>
              <a:t>Tobacco</a:t>
            </a:r>
            <a:r>
              <a:rPr dirty="0" sz="2400" spc="-25"/>
              <a:t> </a:t>
            </a:r>
            <a:r>
              <a:rPr dirty="0" sz="2400" spc="-5"/>
              <a:t>Prevention  </a:t>
            </a:r>
            <a:r>
              <a:rPr dirty="0" sz="2400" spc="-5"/>
              <a:t>Program </a:t>
            </a:r>
            <a:r>
              <a:rPr dirty="0" sz="2400"/>
              <a:t>,</a:t>
            </a:r>
            <a:r>
              <a:rPr dirty="0" sz="2400" spc="-170"/>
              <a:t> </a:t>
            </a:r>
            <a:r>
              <a:rPr dirty="0" sz="2400" spc="-5"/>
              <a:t>USA</a:t>
            </a:r>
            <a:endParaRPr sz="2400"/>
          </a:p>
          <a:p>
            <a:pPr marL="376555" indent="-320040">
              <a:lnSpc>
                <a:spcPts val="2014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76555" algn="l"/>
              </a:tabLst>
            </a:pPr>
            <a:r>
              <a:rPr dirty="0" sz="2400" spc="-5"/>
              <a:t>Ling </a:t>
            </a:r>
            <a:r>
              <a:rPr dirty="0" sz="2400" spc="-145"/>
              <a:t>P, </a:t>
            </a:r>
            <a:r>
              <a:rPr dirty="0" sz="2400" spc="-5"/>
              <a:t>Glantz SA. Why and </a:t>
            </a:r>
            <a:r>
              <a:rPr dirty="0" sz="2400" spc="-10"/>
              <a:t>how </a:t>
            </a:r>
            <a:r>
              <a:rPr dirty="0" sz="2400" spc="-5"/>
              <a:t>the </a:t>
            </a:r>
            <a:r>
              <a:rPr dirty="0" sz="2400" spc="-10"/>
              <a:t>tobacco </a:t>
            </a:r>
            <a:r>
              <a:rPr dirty="0" sz="2400" spc="-5"/>
              <a:t>industry</a:t>
            </a:r>
            <a:r>
              <a:rPr dirty="0" sz="2400" spc="-100"/>
              <a:t> </a:t>
            </a:r>
            <a:r>
              <a:rPr dirty="0" sz="2400" spc="-5"/>
              <a:t>sells</a:t>
            </a:r>
            <a:endParaRPr sz="2400"/>
          </a:p>
          <a:p>
            <a:pPr marL="376555" marR="135890">
              <a:lnSpc>
                <a:spcPct val="80000"/>
              </a:lnSpc>
              <a:spcBef>
                <a:spcPts val="285"/>
              </a:spcBef>
            </a:pPr>
            <a:r>
              <a:rPr dirty="0" sz="2400" spc="-5"/>
              <a:t>cigarettes to </a:t>
            </a:r>
            <a:r>
              <a:rPr dirty="0" sz="2400"/>
              <a:t>young </a:t>
            </a:r>
            <a:r>
              <a:rPr dirty="0" sz="2400" spc="-5"/>
              <a:t>adults. University of California </a:t>
            </a:r>
            <a:r>
              <a:rPr dirty="0" sz="2400"/>
              <a:t>San</a:t>
            </a:r>
            <a:r>
              <a:rPr dirty="0" sz="2400" spc="-195"/>
              <a:t> </a:t>
            </a:r>
            <a:r>
              <a:rPr dirty="0" sz="2400" spc="-5"/>
              <a:t>Francisco,  </a:t>
            </a:r>
            <a:r>
              <a:rPr dirty="0" sz="2400" spc="-5"/>
              <a:t>USA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555751" y="6559346"/>
            <a:ext cx="10331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 i="1" u="sng">
                <a:solidFill>
                  <a:srgbClr val="3E3E3E"/>
                </a:solidFill>
                <a:latin typeface="Times New Roman"/>
                <a:cs typeface="Times New Roman"/>
              </a:rPr>
              <a:t>1 </a:t>
            </a:r>
            <a:r>
              <a:rPr dirty="0" sz="1250" spc="-55" i="1" u="sng">
                <a:solidFill>
                  <a:srgbClr val="3E3E3E"/>
                </a:solidFill>
                <a:latin typeface="Times New Roman"/>
                <a:cs typeface="Times New Roman"/>
              </a:rPr>
              <a:t>February</a:t>
            </a:r>
            <a:r>
              <a:rPr dirty="0" sz="1250" spc="-6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2016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5001" y="6559346"/>
            <a:ext cx="817244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45" i="1" u="sng">
                <a:solidFill>
                  <a:srgbClr val="3E3E3E"/>
                </a:solidFill>
                <a:latin typeface="Times New Roman"/>
                <a:cs typeface="Times New Roman"/>
              </a:rPr>
              <a:t>Tobacco</a:t>
            </a:r>
            <a:r>
              <a:rPr dirty="0" sz="1250" spc="-40" i="1" u="sng">
                <a:solidFill>
                  <a:srgbClr val="3E3E3E"/>
                </a:solidFill>
                <a:latin typeface="Times New Roman"/>
                <a:cs typeface="Times New Roman"/>
              </a:rPr>
              <a:t> </a:t>
            </a: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Use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1973" y="6559346"/>
            <a:ext cx="17780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30" i="1" u="sng">
                <a:solidFill>
                  <a:srgbClr val="3E3E3E"/>
                </a:solidFill>
                <a:latin typeface="Times New Roman"/>
                <a:cs typeface="Times New Roman"/>
              </a:rPr>
              <a:t>77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923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41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0" y="1434084"/>
                </a:moveTo>
                <a:lnTo>
                  <a:pt x="9144000" y="1434084"/>
                </a:lnTo>
                <a:lnTo>
                  <a:pt x="9144000" y="0"/>
                </a:lnTo>
                <a:lnTo>
                  <a:pt x="0" y="0"/>
                </a:lnTo>
                <a:lnTo>
                  <a:pt x="0" y="1434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954779" y="1170432"/>
            <a:ext cx="4544568" cy="4544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9976" y="557783"/>
            <a:ext cx="4105655" cy="495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61036" y="1438909"/>
            <a:ext cx="7440930" cy="4420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marR="981075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>
                <a:latin typeface="Corbel"/>
                <a:cs typeface="Corbel"/>
              </a:rPr>
              <a:t>In </a:t>
            </a:r>
            <a:r>
              <a:rPr dirty="0" sz="2400" spc="-10">
                <a:latin typeface="Corbel"/>
                <a:cs typeface="Corbel"/>
              </a:rPr>
              <a:t>2010, </a:t>
            </a:r>
            <a:r>
              <a:rPr dirty="0" sz="2400" spc="-5" b="1">
                <a:latin typeface="Corbel"/>
                <a:cs typeface="Corbel"/>
              </a:rPr>
              <a:t>WHO </a:t>
            </a:r>
            <a:r>
              <a:rPr dirty="0" sz="2400">
                <a:latin typeface="Corbel"/>
                <a:cs typeface="Corbel"/>
              </a:rPr>
              <a:t>estimates </a:t>
            </a:r>
            <a:r>
              <a:rPr dirty="0" sz="2400" spc="-5">
                <a:latin typeface="Corbel"/>
                <a:cs typeface="Corbel"/>
              </a:rPr>
              <a:t>that </a:t>
            </a:r>
            <a:r>
              <a:rPr dirty="0" sz="2400">
                <a:latin typeface="Corbel"/>
                <a:cs typeface="Corbel"/>
              </a:rPr>
              <a:t>about 16% </a:t>
            </a:r>
            <a:r>
              <a:rPr dirty="0" sz="2400" spc="-5">
                <a:latin typeface="Corbel"/>
                <a:cs typeface="Corbel"/>
              </a:rPr>
              <a:t>of</a:t>
            </a:r>
            <a:r>
              <a:rPr dirty="0" sz="2400" spc="-160">
                <a:latin typeface="Corbel"/>
                <a:cs typeface="Corbel"/>
              </a:rPr>
              <a:t> </a:t>
            </a:r>
            <a:r>
              <a:rPr dirty="0" sz="2400">
                <a:latin typeface="Corbel"/>
                <a:cs typeface="Corbel"/>
              </a:rPr>
              <a:t>Saudi  </a:t>
            </a:r>
            <a:r>
              <a:rPr dirty="0" sz="2400" spc="-5">
                <a:latin typeface="Corbel"/>
                <a:cs typeface="Corbel"/>
              </a:rPr>
              <a:t>Arabia's population </a:t>
            </a:r>
            <a:r>
              <a:rPr dirty="0" sz="2400" spc="-10">
                <a:latin typeface="Corbel"/>
                <a:cs typeface="Corbel"/>
              </a:rPr>
              <a:t>smoked </a:t>
            </a:r>
            <a:r>
              <a:rPr dirty="0" sz="2400">
                <a:latin typeface="Corbel"/>
                <a:cs typeface="Corbel"/>
              </a:rPr>
              <a:t>(3,092,300</a:t>
            </a:r>
            <a:r>
              <a:rPr dirty="0" sz="2400" spc="15">
                <a:latin typeface="Corbel"/>
                <a:cs typeface="Corbel"/>
              </a:rPr>
              <a:t> </a:t>
            </a:r>
            <a:r>
              <a:rPr dirty="0" sz="2400" spc="-5">
                <a:latin typeface="Corbel"/>
                <a:cs typeface="Corbel"/>
              </a:rPr>
              <a:t>persons).</a:t>
            </a:r>
            <a:endParaRPr sz="2400">
              <a:latin typeface="Corbel"/>
              <a:cs typeface="Corbel"/>
            </a:endParaRPr>
          </a:p>
          <a:p>
            <a:pPr algn="just" marL="332740" marR="5080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>
                <a:latin typeface="Corbel"/>
                <a:cs typeface="Corbel"/>
              </a:rPr>
              <a:t>If </a:t>
            </a:r>
            <a:r>
              <a:rPr dirty="0" sz="2400" spc="-10">
                <a:latin typeface="Corbel"/>
                <a:cs typeface="Corbel"/>
              </a:rPr>
              <a:t>tobacco </a:t>
            </a:r>
            <a:r>
              <a:rPr dirty="0" sz="2400" spc="-5">
                <a:latin typeface="Corbel"/>
                <a:cs typeface="Corbel"/>
              </a:rPr>
              <a:t>control </a:t>
            </a:r>
            <a:r>
              <a:rPr dirty="0" sz="2400">
                <a:latin typeface="Corbel"/>
                <a:cs typeface="Corbel"/>
              </a:rPr>
              <a:t>efforts </a:t>
            </a:r>
            <a:r>
              <a:rPr dirty="0" sz="2400" spc="-5">
                <a:latin typeface="Corbel"/>
                <a:cs typeface="Corbel"/>
              </a:rPr>
              <a:t>continue </a:t>
            </a:r>
            <a:r>
              <a:rPr dirty="0" sz="2400">
                <a:latin typeface="Corbel"/>
                <a:cs typeface="Corbel"/>
              </a:rPr>
              <a:t>at </a:t>
            </a:r>
            <a:r>
              <a:rPr dirty="0" sz="2400" spc="-10">
                <a:latin typeface="Corbel"/>
                <a:cs typeface="Corbel"/>
              </a:rPr>
              <a:t>the </a:t>
            </a:r>
            <a:r>
              <a:rPr dirty="0" sz="2400" spc="-5">
                <a:latin typeface="Corbel"/>
                <a:cs typeface="Corbel"/>
              </a:rPr>
              <a:t>same </a:t>
            </a:r>
            <a:r>
              <a:rPr dirty="0" sz="2400" spc="-15">
                <a:latin typeface="Corbel"/>
                <a:cs typeface="Corbel"/>
              </a:rPr>
              <a:t>intensity,  </a:t>
            </a:r>
            <a:r>
              <a:rPr dirty="0" sz="2400">
                <a:latin typeface="Corbel"/>
                <a:cs typeface="Corbel"/>
              </a:rPr>
              <a:t>WHO </a:t>
            </a:r>
            <a:r>
              <a:rPr dirty="0" sz="2400" spc="-5">
                <a:latin typeface="Corbel"/>
                <a:cs typeface="Corbel"/>
              </a:rPr>
              <a:t>projects that </a:t>
            </a:r>
            <a:r>
              <a:rPr dirty="0" sz="2400">
                <a:latin typeface="Corbel"/>
                <a:cs typeface="Corbel"/>
              </a:rPr>
              <a:t>in </a:t>
            </a:r>
            <a:r>
              <a:rPr dirty="0" sz="2400" spc="-45">
                <a:latin typeface="Corbel"/>
                <a:cs typeface="Corbel"/>
              </a:rPr>
              <a:t>2025 </a:t>
            </a:r>
            <a:r>
              <a:rPr dirty="0" sz="2400">
                <a:latin typeface="Corbel"/>
                <a:cs typeface="Corbel"/>
              </a:rPr>
              <a:t>around </a:t>
            </a:r>
            <a:r>
              <a:rPr dirty="0" sz="2400" spc="-5">
                <a:latin typeface="Corbel"/>
                <a:cs typeface="Corbel"/>
              </a:rPr>
              <a:t>24% of </a:t>
            </a:r>
            <a:r>
              <a:rPr dirty="0" sz="2400" spc="-10">
                <a:latin typeface="Corbel"/>
                <a:cs typeface="Corbel"/>
              </a:rPr>
              <a:t>the </a:t>
            </a:r>
            <a:r>
              <a:rPr dirty="0" sz="2400" spc="-5">
                <a:latin typeface="Corbel"/>
                <a:cs typeface="Corbel"/>
              </a:rPr>
              <a:t>population  </a:t>
            </a:r>
            <a:r>
              <a:rPr dirty="0" sz="2400" spc="-5">
                <a:latin typeface="Corbel"/>
                <a:cs typeface="Corbel"/>
              </a:rPr>
              <a:t>(approximately 6,268,400 persons) will </a:t>
            </a:r>
            <a:r>
              <a:rPr dirty="0" sz="2400">
                <a:latin typeface="Corbel"/>
                <a:cs typeface="Corbel"/>
              </a:rPr>
              <a:t>be</a:t>
            </a:r>
            <a:r>
              <a:rPr dirty="0" sz="2400" spc="105">
                <a:latin typeface="Corbel"/>
                <a:cs typeface="Corbel"/>
              </a:rPr>
              <a:t> </a:t>
            </a:r>
            <a:r>
              <a:rPr dirty="0" sz="2400" spc="-10">
                <a:latin typeface="Corbel"/>
                <a:cs typeface="Corbel"/>
              </a:rPr>
              <a:t>smokers.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7"/>
              </a:spcBef>
              <a:buClr>
                <a:srgbClr val="EFAC00"/>
              </a:buClr>
              <a:buFont typeface="Wingdings"/>
              <a:buChar char=""/>
            </a:pPr>
            <a:endParaRPr sz="2500">
              <a:latin typeface="Times New Roman"/>
              <a:cs typeface="Times New Roman"/>
            </a:endParaRPr>
          </a:p>
          <a:p>
            <a:pPr marL="332740" marR="382905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 spc="-5">
                <a:latin typeface="Corbel"/>
                <a:cs typeface="Corbel"/>
              </a:rPr>
              <a:t>26% </a:t>
            </a:r>
            <a:r>
              <a:rPr dirty="0" sz="2400">
                <a:latin typeface="Corbel"/>
                <a:cs typeface="Corbel"/>
              </a:rPr>
              <a:t>of men and about 3% </a:t>
            </a:r>
            <a:r>
              <a:rPr dirty="0" sz="2400" spc="-5">
                <a:latin typeface="Corbel"/>
                <a:cs typeface="Corbel"/>
              </a:rPr>
              <a:t>of </a:t>
            </a:r>
            <a:r>
              <a:rPr dirty="0" sz="2400">
                <a:latin typeface="Corbel"/>
                <a:cs typeface="Corbel"/>
              </a:rPr>
              <a:t>women </a:t>
            </a:r>
            <a:r>
              <a:rPr dirty="0" sz="2400" spc="-15">
                <a:latin typeface="Corbel"/>
                <a:cs typeface="Corbel"/>
              </a:rPr>
              <a:t>smoked </a:t>
            </a:r>
            <a:r>
              <a:rPr dirty="0" sz="2400">
                <a:latin typeface="Corbel"/>
                <a:cs typeface="Corbel"/>
              </a:rPr>
              <a:t>in</a:t>
            </a:r>
            <a:r>
              <a:rPr dirty="0" sz="2400" spc="-185">
                <a:latin typeface="Corbel"/>
                <a:cs typeface="Corbel"/>
              </a:rPr>
              <a:t> </a:t>
            </a:r>
            <a:r>
              <a:rPr dirty="0" sz="2400">
                <a:latin typeface="Corbel"/>
                <a:cs typeface="Corbel"/>
              </a:rPr>
              <a:t>Saudi  </a:t>
            </a:r>
            <a:r>
              <a:rPr dirty="0" sz="2400" spc="-5">
                <a:latin typeface="Corbel"/>
                <a:cs typeface="Corbel"/>
              </a:rPr>
              <a:t>Arabia.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EFAC00"/>
              </a:buClr>
              <a:buFont typeface="Wingdings"/>
              <a:buChar char=""/>
            </a:pPr>
            <a:endParaRPr sz="2500">
              <a:latin typeface="Times New Roman"/>
              <a:cs typeface="Times New Roman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 spc="-5">
                <a:latin typeface="Corbel"/>
                <a:cs typeface="Corbel"/>
              </a:rPr>
              <a:t>The highest rate of smoking among </a:t>
            </a:r>
            <a:r>
              <a:rPr dirty="0" sz="2400">
                <a:latin typeface="Corbel"/>
                <a:cs typeface="Corbel"/>
              </a:rPr>
              <a:t>men </a:t>
            </a:r>
            <a:r>
              <a:rPr dirty="0" sz="2400" spc="-5">
                <a:latin typeface="Corbel"/>
                <a:cs typeface="Corbel"/>
              </a:rPr>
              <a:t>was </a:t>
            </a:r>
            <a:r>
              <a:rPr dirty="0" sz="2400">
                <a:latin typeface="Corbel"/>
                <a:cs typeface="Corbel"/>
              </a:rPr>
              <a:t>seen </a:t>
            </a:r>
            <a:r>
              <a:rPr dirty="0" sz="2400" spc="-10">
                <a:latin typeface="Corbel"/>
                <a:cs typeface="Corbel"/>
              </a:rPr>
              <a:t>in</a:t>
            </a:r>
            <a:r>
              <a:rPr dirty="0" sz="2400" spc="-5">
                <a:latin typeface="Corbel"/>
                <a:cs typeface="Corbel"/>
              </a:rPr>
              <a:t> </a:t>
            </a:r>
            <a:r>
              <a:rPr dirty="0" sz="2400" spc="-10">
                <a:latin typeface="Corbel"/>
                <a:cs typeface="Corbel"/>
              </a:rPr>
              <a:t>the</a:t>
            </a:r>
            <a:endParaRPr sz="2400">
              <a:latin typeface="Corbel"/>
              <a:cs typeface="Corbel"/>
            </a:endParaRPr>
          </a:p>
          <a:p>
            <a:pPr marL="332740">
              <a:lnSpc>
                <a:spcPct val="100000"/>
              </a:lnSpc>
            </a:pPr>
            <a:r>
              <a:rPr dirty="0" sz="2400">
                <a:latin typeface="Corbel"/>
                <a:cs typeface="Corbel"/>
              </a:rPr>
              <a:t>age-group </a:t>
            </a:r>
            <a:r>
              <a:rPr dirty="0" sz="2400" spc="-40">
                <a:latin typeface="Corbel"/>
                <a:cs typeface="Corbel"/>
              </a:rPr>
              <a:t>25 </a:t>
            </a:r>
            <a:r>
              <a:rPr dirty="0" sz="2400" spc="-5">
                <a:latin typeface="Corbel"/>
                <a:cs typeface="Corbel"/>
              </a:rPr>
              <a:t>–</a:t>
            </a:r>
            <a:r>
              <a:rPr dirty="0" sz="2400" spc="-85">
                <a:latin typeface="Corbel"/>
                <a:cs typeface="Corbel"/>
              </a:rPr>
              <a:t> </a:t>
            </a:r>
            <a:r>
              <a:rPr dirty="0" sz="2400">
                <a:latin typeface="Corbel"/>
                <a:cs typeface="Corbel"/>
              </a:rPr>
              <a:t>39</a:t>
            </a:r>
            <a:endParaRPr sz="2400">
              <a:latin typeface="Corbel"/>
              <a:cs typeface="Corbel"/>
            </a:endParaRPr>
          </a:p>
          <a:p>
            <a:pPr marL="332740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>
                <a:latin typeface="Corbel"/>
                <a:cs typeface="Corbel"/>
              </a:rPr>
              <a:t>and among women in </a:t>
            </a:r>
            <a:r>
              <a:rPr dirty="0" sz="2400" spc="-10">
                <a:latin typeface="Corbel"/>
                <a:cs typeface="Corbel"/>
              </a:rPr>
              <a:t>the </a:t>
            </a:r>
            <a:r>
              <a:rPr dirty="0" sz="2400">
                <a:latin typeface="Corbel"/>
                <a:cs typeface="Corbel"/>
              </a:rPr>
              <a:t>age-group</a:t>
            </a:r>
            <a:r>
              <a:rPr dirty="0" sz="2400" spc="-114">
                <a:latin typeface="Corbel"/>
                <a:cs typeface="Corbel"/>
              </a:rPr>
              <a:t> </a:t>
            </a:r>
            <a:r>
              <a:rPr dirty="0" sz="2400">
                <a:latin typeface="Corbel"/>
                <a:cs typeface="Corbel"/>
              </a:rPr>
              <a:t>70+.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939028"/>
            <a:ext cx="9144000" cy="537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939028"/>
            <a:ext cx="9144000" cy="538480"/>
          </a:xfrm>
          <a:custGeom>
            <a:avLst/>
            <a:gdLst/>
            <a:ahLst/>
            <a:cxnLst/>
            <a:rect l="l" t="t" r="r" b="b"/>
            <a:pathLst>
              <a:path w="9144000" h="538479">
                <a:moveTo>
                  <a:pt x="0" y="537972"/>
                </a:moveTo>
                <a:lnTo>
                  <a:pt x="9144000" y="537972"/>
                </a:lnTo>
                <a:lnTo>
                  <a:pt x="9144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3776" y="323088"/>
            <a:ext cx="7258811" cy="1409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0563" y="1824863"/>
            <a:ext cx="4827905" cy="7315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32740" marR="5080" indent="-320040">
              <a:lnSpc>
                <a:spcPct val="100000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 spc="-10" b="1">
                <a:latin typeface="Corbel"/>
                <a:cs typeface="Corbel"/>
              </a:rPr>
              <a:t>smokers </a:t>
            </a:r>
            <a:r>
              <a:rPr dirty="0" sz="2400" b="1">
                <a:latin typeface="Corbel"/>
                <a:cs typeface="Corbel"/>
              </a:rPr>
              <a:t>represented 28.6% of</a:t>
            </a:r>
            <a:r>
              <a:rPr dirty="0" sz="2400" spc="-110" b="1">
                <a:latin typeface="Corbel"/>
                <a:cs typeface="Corbel"/>
              </a:rPr>
              <a:t> </a:t>
            </a:r>
            <a:r>
              <a:rPr dirty="0" sz="2400" spc="-5" b="1">
                <a:latin typeface="Corbel"/>
                <a:cs typeface="Corbel"/>
              </a:rPr>
              <a:t>the  </a:t>
            </a:r>
            <a:r>
              <a:rPr dirty="0" sz="2400" b="1">
                <a:latin typeface="Corbel"/>
                <a:cs typeface="Corbel"/>
              </a:rPr>
              <a:t>students.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0563" y="2556382"/>
            <a:ext cx="5580380" cy="793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740" indent="-320040">
              <a:lnSpc>
                <a:spcPts val="3329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332740" algn="l"/>
              </a:tabLst>
            </a:pPr>
            <a:r>
              <a:rPr dirty="0" sz="2400" spc="-5" b="1">
                <a:latin typeface="Corbel"/>
                <a:cs typeface="Corbel"/>
              </a:rPr>
              <a:t>The most common </a:t>
            </a:r>
            <a:r>
              <a:rPr dirty="0" sz="2400" b="1">
                <a:latin typeface="Corbel"/>
                <a:cs typeface="Corbel"/>
              </a:rPr>
              <a:t>reasons </a:t>
            </a:r>
            <a:r>
              <a:rPr dirty="0" sz="2800" spc="-5" b="1">
                <a:latin typeface="Corbel"/>
                <a:cs typeface="Corbel"/>
              </a:rPr>
              <a:t>for</a:t>
            </a:r>
            <a:r>
              <a:rPr dirty="0" sz="2800" spc="-85" b="1">
                <a:latin typeface="Corbel"/>
                <a:cs typeface="Corbel"/>
              </a:rPr>
              <a:t> </a:t>
            </a:r>
            <a:r>
              <a:rPr dirty="0" sz="2400" spc="-5" b="1">
                <a:latin typeface="Corbel"/>
                <a:cs typeface="Corbel"/>
              </a:rPr>
              <a:t>smoking</a:t>
            </a:r>
            <a:endParaRPr sz="2400">
              <a:latin typeface="Corbel"/>
              <a:cs typeface="Corbel"/>
            </a:endParaRPr>
          </a:p>
          <a:p>
            <a:pPr marL="332740">
              <a:lnSpc>
                <a:spcPct val="100000"/>
              </a:lnSpc>
              <a:spcBef>
                <a:spcPts val="30"/>
              </a:spcBef>
            </a:pPr>
            <a:r>
              <a:rPr dirty="0" sz="2400" b="1">
                <a:latin typeface="Corbel"/>
                <a:cs typeface="Corbel"/>
              </a:rPr>
              <a:t>were: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40552" y="3331464"/>
            <a:ext cx="2930652" cy="1824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955791" y="1548383"/>
            <a:ext cx="2900680" cy="1793875"/>
          </a:xfrm>
          <a:custGeom>
            <a:avLst/>
            <a:gdLst/>
            <a:ahLst/>
            <a:cxnLst/>
            <a:rect l="l" t="t" r="r" b="b"/>
            <a:pathLst>
              <a:path w="2900679" h="1793875">
                <a:moveTo>
                  <a:pt x="2745993" y="0"/>
                </a:moveTo>
                <a:lnTo>
                  <a:pt x="154178" y="0"/>
                </a:lnTo>
                <a:lnTo>
                  <a:pt x="105420" y="7853"/>
                </a:lnTo>
                <a:lnTo>
                  <a:pt x="63093" y="29728"/>
                </a:lnTo>
                <a:lnTo>
                  <a:pt x="29728" y="63093"/>
                </a:lnTo>
                <a:lnTo>
                  <a:pt x="7853" y="105420"/>
                </a:lnTo>
                <a:lnTo>
                  <a:pt x="0" y="154177"/>
                </a:lnTo>
                <a:lnTo>
                  <a:pt x="0" y="1639569"/>
                </a:lnTo>
                <a:lnTo>
                  <a:pt x="7853" y="1688327"/>
                </a:lnTo>
                <a:lnTo>
                  <a:pt x="29728" y="1730654"/>
                </a:lnTo>
                <a:lnTo>
                  <a:pt x="63093" y="1764019"/>
                </a:lnTo>
                <a:lnTo>
                  <a:pt x="105420" y="1785894"/>
                </a:lnTo>
                <a:lnTo>
                  <a:pt x="154178" y="1793748"/>
                </a:lnTo>
                <a:lnTo>
                  <a:pt x="2745993" y="1793748"/>
                </a:lnTo>
                <a:lnTo>
                  <a:pt x="2794751" y="1785894"/>
                </a:lnTo>
                <a:lnTo>
                  <a:pt x="2837078" y="1764019"/>
                </a:lnTo>
                <a:lnTo>
                  <a:pt x="2870443" y="1730654"/>
                </a:lnTo>
                <a:lnTo>
                  <a:pt x="2892318" y="1688327"/>
                </a:lnTo>
                <a:lnTo>
                  <a:pt x="2900172" y="1639569"/>
                </a:lnTo>
                <a:lnTo>
                  <a:pt x="2900172" y="154177"/>
                </a:lnTo>
                <a:lnTo>
                  <a:pt x="2892318" y="105420"/>
                </a:lnTo>
                <a:lnTo>
                  <a:pt x="2870443" y="63093"/>
                </a:lnTo>
                <a:lnTo>
                  <a:pt x="2837078" y="29728"/>
                </a:lnTo>
                <a:lnTo>
                  <a:pt x="2794751" y="7853"/>
                </a:lnTo>
                <a:lnTo>
                  <a:pt x="274599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955791" y="1548383"/>
            <a:ext cx="2900172" cy="17937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939028"/>
            <a:ext cx="7239000" cy="5379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5939028"/>
            <a:ext cx="7239000" cy="538480"/>
          </a:xfrm>
          <a:custGeom>
            <a:avLst/>
            <a:gdLst/>
            <a:ahLst/>
            <a:cxnLst/>
            <a:rect l="l" t="t" r="r" b="b"/>
            <a:pathLst>
              <a:path w="7239000" h="538479">
                <a:moveTo>
                  <a:pt x="0" y="537972"/>
                </a:moveTo>
                <a:lnTo>
                  <a:pt x="7239000" y="537972"/>
                </a:lnTo>
                <a:lnTo>
                  <a:pt x="7239000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6096">
            <a:solidFill>
              <a:srgbClr val="EFAC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53415" y="3413632"/>
            <a:ext cx="6901815" cy="3127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10895" indent="-273050">
              <a:lnSpc>
                <a:spcPct val="100000"/>
              </a:lnSpc>
              <a:buClr>
                <a:srgbClr val="5FB5CC"/>
              </a:buClr>
              <a:buSzPct val="90000"/>
              <a:buFont typeface="Wingdings"/>
              <a:buChar char=""/>
              <a:tabLst>
                <a:tab pos="811530" algn="l"/>
              </a:tabLst>
            </a:pPr>
            <a:r>
              <a:rPr dirty="0" sz="2000" b="1">
                <a:latin typeface="Corbel"/>
                <a:cs typeface="Corbel"/>
              </a:rPr>
              <a:t>having </a:t>
            </a:r>
            <a:r>
              <a:rPr dirty="0" sz="2000" spc="-5" b="1">
                <a:latin typeface="Corbel"/>
                <a:cs typeface="Corbel"/>
              </a:rPr>
              <a:t>free time</a:t>
            </a:r>
            <a:r>
              <a:rPr dirty="0" sz="2000" spc="-60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(81.6%)</a:t>
            </a:r>
            <a:endParaRPr sz="2000">
              <a:latin typeface="Corbel"/>
              <a:cs typeface="Corbel"/>
            </a:endParaRPr>
          </a:p>
          <a:p>
            <a:pPr marL="810895" indent="-273050">
              <a:lnSpc>
                <a:spcPct val="100000"/>
              </a:lnSpc>
              <a:spcBef>
                <a:spcPts val="480"/>
              </a:spcBef>
              <a:buClr>
                <a:srgbClr val="5FB5CC"/>
              </a:buClr>
              <a:buSzPct val="90000"/>
              <a:buFont typeface="Wingdings"/>
              <a:buChar char=""/>
              <a:tabLst>
                <a:tab pos="811530" algn="l"/>
              </a:tabLst>
            </a:pPr>
            <a:r>
              <a:rPr dirty="0" sz="2000" b="1">
                <a:latin typeface="Corbel"/>
                <a:cs typeface="Corbel"/>
              </a:rPr>
              <a:t>relief </a:t>
            </a:r>
            <a:r>
              <a:rPr dirty="0" sz="2000" spc="-5" b="1">
                <a:latin typeface="Corbel"/>
                <a:cs typeface="Corbel"/>
              </a:rPr>
              <a:t>of </a:t>
            </a:r>
            <a:r>
              <a:rPr dirty="0" sz="2000" b="1">
                <a:latin typeface="Corbel"/>
                <a:cs typeface="Corbel"/>
              </a:rPr>
              <a:t>stress</a:t>
            </a:r>
            <a:r>
              <a:rPr dirty="0" sz="2000" spc="-65" b="1">
                <a:latin typeface="Corbel"/>
                <a:cs typeface="Corbel"/>
              </a:rPr>
              <a:t> </a:t>
            </a:r>
            <a:r>
              <a:rPr dirty="0" sz="2000" spc="-5" b="1">
                <a:latin typeface="Corbel"/>
                <a:cs typeface="Corbel"/>
              </a:rPr>
              <a:t>(63.2%)</a:t>
            </a:r>
            <a:endParaRPr sz="2000">
              <a:latin typeface="Corbel"/>
              <a:cs typeface="Corbel"/>
            </a:endParaRPr>
          </a:p>
          <a:p>
            <a:pPr marL="810895" indent="-273050">
              <a:lnSpc>
                <a:spcPts val="2385"/>
              </a:lnSpc>
              <a:spcBef>
                <a:spcPts val="480"/>
              </a:spcBef>
              <a:buClr>
                <a:srgbClr val="5FB5CC"/>
              </a:buClr>
              <a:buSzPct val="90000"/>
              <a:buFont typeface="Wingdings"/>
              <a:buChar char=""/>
              <a:tabLst>
                <a:tab pos="811530" algn="l"/>
              </a:tabLst>
            </a:pPr>
            <a:r>
              <a:rPr dirty="0" sz="2000" b="1">
                <a:latin typeface="Corbel"/>
                <a:cs typeface="Corbel"/>
              </a:rPr>
              <a:t>seeing </a:t>
            </a:r>
            <a:r>
              <a:rPr dirty="0" sz="2000" spc="-5" b="1">
                <a:latin typeface="Corbel"/>
                <a:cs typeface="Corbel"/>
              </a:rPr>
              <a:t>some of their teachers </a:t>
            </a:r>
            <a:r>
              <a:rPr dirty="0" sz="2000" b="1">
                <a:latin typeface="Corbel"/>
                <a:cs typeface="Corbel"/>
              </a:rPr>
              <a:t>smoking</a:t>
            </a:r>
            <a:r>
              <a:rPr dirty="0" sz="2000" spc="25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(61.8%)</a:t>
            </a:r>
            <a:endParaRPr sz="2000">
              <a:latin typeface="Corbel"/>
              <a:cs typeface="Corbel"/>
            </a:endParaRPr>
          </a:p>
          <a:p>
            <a:pPr marL="519430" marR="1440180" indent="-320040">
              <a:lnSpc>
                <a:spcPts val="2880"/>
              </a:lnSpc>
              <a:spcBef>
                <a:spcPts val="80"/>
              </a:spcBef>
              <a:buClr>
                <a:srgbClr val="EFAC00"/>
              </a:buClr>
              <a:buSzPct val="79166"/>
              <a:buFont typeface="Wingdings"/>
              <a:buChar char=""/>
              <a:tabLst>
                <a:tab pos="520065" algn="l"/>
              </a:tabLst>
            </a:pPr>
            <a:r>
              <a:rPr dirty="0" sz="2400" spc="-5" b="1">
                <a:latin typeface="Corbel"/>
                <a:cs typeface="Corbel"/>
              </a:rPr>
              <a:t>Most </a:t>
            </a:r>
            <a:r>
              <a:rPr dirty="0" sz="2400" b="1">
                <a:latin typeface="Corbel"/>
                <a:cs typeface="Corbel"/>
              </a:rPr>
              <a:t>of </a:t>
            </a:r>
            <a:r>
              <a:rPr dirty="0" sz="2400" spc="-5" b="1">
                <a:latin typeface="Corbel"/>
                <a:cs typeface="Corbel"/>
              </a:rPr>
              <a:t>the </a:t>
            </a:r>
            <a:r>
              <a:rPr dirty="0" sz="2400" spc="-10" b="1">
                <a:latin typeface="Corbel"/>
                <a:cs typeface="Corbel"/>
              </a:rPr>
              <a:t>smokers </a:t>
            </a:r>
            <a:r>
              <a:rPr dirty="0" sz="2400" b="1">
                <a:latin typeface="Corbel"/>
                <a:cs typeface="Corbel"/>
              </a:rPr>
              <a:t>started </a:t>
            </a:r>
            <a:r>
              <a:rPr dirty="0" sz="2400" spc="-5" b="1">
                <a:latin typeface="Corbel"/>
                <a:cs typeface="Corbel"/>
              </a:rPr>
              <a:t>the</a:t>
            </a:r>
            <a:r>
              <a:rPr dirty="0" sz="2400" spc="-85" b="1">
                <a:latin typeface="Corbel"/>
                <a:cs typeface="Corbel"/>
              </a:rPr>
              <a:t> </a:t>
            </a:r>
            <a:r>
              <a:rPr dirty="0" sz="2400" b="1">
                <a:latin typeface="Corbel"/>
                <a:cs typeface="Corbel"/>
              </a:rPr>
              <a:t>habit  </a:t>
            </a:r>
            <a:r>
              <a:rPr dirty="0" sz="2400" spc="-5" b="1">
                <a:latin typeface="Corbel"/>
                <a:cs typeface="Corbel"/>
              </a:rPr>
              <a:t>before the </a:t>
            </a:r>
            <a:r>
              <a:rPr dirty="0" sz="2400" b="1">
                <a:latin typeface="Corbel"/>
                <a:cs typeface="Corbel"/>
              </a:rPr>
              <a:t>age of 15 years old</a:t>
            </a:r>
            <a:r>
              <a:rPr dirty="0" sz="2400" spc="-95" b="1">
                <a:latin typeface="Corbel"/>
                <a:cs typeface="Corbel"/>
              </a:rPr>
              <a:t> </a:t>
            </a:r>
            <a:r>
              <a:rPr dirty="0" sz="2400" spc="-5" b="1">
                <a:latin typeface="Corbel"/>
                <a:cs typeface="Corbel"/>
              </a:rPr>
              <a:t>(89%).</a:t>
            </a:r>
            <a:endParaRPr sz="2400">
              <a:latin typeface="Corbel"/>
              <a:cs typeface="Corbel"/>
            </a:endParaRPr>
          </a:p>
          <a:p>
            <a:pPr marL="519430" indent="-320040">
              <a:lnSpc>
                <a:spcPts val="2785"/>
              </a:lnSpc>
              <a:buClr>
                <a:srgbClr val="EFAC00"/>
              </a:buClr>
              <a:buSzPct val="79166"/>
              <a:buFont typeface="Wingdings"/>
              <a:buChar char=""/>
              <a:tabLst>
                <a:tab pos="520065" algn="l"/>
              </a:tabLst>
            </a:pPr>
            <a:r>
              <a:rPr dirty="0" sz="2400" b="1">
                <a:latin typeface="Corbel"/>
                <a:cs typeface="Corbel"/>
              </a:rPr>
              <a:t>42.2% of students </a:t>
            </a:r>
            <a:r>
              <a:rPr dirty="0" sz="2400" spc="-5" b="1">
                <a:latin typeface="Corbel"/>
                <a:cs typeface="Corbel"/>
              </a:rPr>
              <a:t>were planning to</a:t>
            </a:r>
            <a:r>
              <a:rPr dirty="0" sz="2400" spc="-35" b="1">
                <a:latin typeface="Corbel"/>
                <a:cs typeface="Corbel"/>
              </a:rPr>
              <a:t> </a:t>
            </a:r>
            <a:r>
              <a:rPr dirty="0" sz="2400" b="1">
                <a:latin typeface="Corbel"/>
                <a:cs typeface="Corbel"/>
              </a:rPr>
              <a:t>start</a:t>
            </a:r>
            <a:endParaRPr sz="2400">
              <a:latin typeface="Corbel"/>
              <a:cs typeface="Corbel"/>
            </a:endParaRPr>
          </a:p>
          <a:p>
            <a:pPr marL="519430">
              <a:lnSpc>
                <a:spcPts val="2750"/>
              </a:lnSpc>
            </a:pPr>
            <a:r>
              <a:rPr dirty="0" sz="2400" b="1">
                <a:latin typeface="Corbel"/>
                <a:cs typeface="Corbel"/>
              </a:rPr>
              <a:t>smoking in</a:t>
            </a:r>
            <a:r>
              <a:rPr dirty="0" sz="2400" spc="-70" b="1">
                <a:latin typeface="Corbel"/>
                <a:cs typeface="Corbel"/>
              </a:rPr>
              <a:t> </a:t>
            </a:r>
            <a:r>
              <a:rPr dirty="0" sz="2400" spc="-5" b="1">
                <a:latin typeface="Corbel"/>
                <a:cs typeface="Corbel"/>
              </a:rPr>
              <a:t>future.</a:t>
            </a:r>
            <a:endParaRPr sz="2400">
              <a:latin typeface="Corbel"/>
              <a:cs typeface="Corbel"/>
            </a:endParaRPr>
          </a:p>
          <a:p>
            <a:pPr algn="ctr">
              <a:lnSpc>
                <a:spcPts val="1550"/>
              </a:lnSpc>
            </a:pPr>
            <a:r>
              <a:rPr dirty="0" sz="1400">
                <a:latin typeface="Corbel"/>
                <a:cs typeface="Corbel"/>
              </a:rPr>
              <a:t>Sultan </a:t>
            </a:r>
            <a:r>
              <a:rPr dirty="0" sz="1400" spc="-15">
                <a:latin typeface="Corbel"/>
                <a:cs typeface="Corbel"/>
              </a:rPr>
              <a:t>Nohair. </a:t>
            </a:r>
            <a:r>
              <a:rPr dirty="0" sz="1400" spc="-5">
                <a:latin typeface="Corbel"/>
                <a:cs typeface="Corbel"/>
              </a:rPr>
              <a:t>Prevalence of </a:t>
            </a:r>
            <a:r>
              <a:rPr dirty="0" sz="1400">
                <a:latin typeface="Corbel"/>
                <a:cs typeface="Corbel"/>
              </a:rPr>
              <a:t>Smoking and its </a:t>
            </a:r>
            <a:r>
              <a:rPr dirty="0" sz="1400" spc="-5">
                <a:latin typeface="Corbel"/>
                <a:cs typeface="Corbel"/>
              </a:rPr>
              <a:t>Related Behaviors </a:t>
            </a:r>
            <a:r>
              <a:rPr dirty="0" sz="1400">
                <a:latin typeface="Corbel"/>
                <a:cs typeface="Corbel"/>
              </a:rPr>
              <a:t>and </a:t>
            </a:r>
            <a:r>
              <a:rPr dirty="0" sz="1400" spc="-5">
                <a:latin typeface="Corbel"/>
                <a:cs typeface="Corbel"/>
              </a:rPr>
              <a:t>Beliefs Among</a:t>
            </a:r>
            <a:r>
              <a:rPr dirty="0" sz="1400" spc="-65">
                <a:latin typeface="Corbel"/>
                <a:cs typeface="Corbel"/>
              </a:rPr>
              <a:t> </a:t>
            </a:r>
            <a:r>
              <a:rPr dirty="0" sz="1400" spc="-5">
                <a:latin typeface="Corbel"/>
                <a:cs typeface="Corbel"/>
              </a:rPr>
              <a:t>Secondary</a:t>
            </a:r>
            <a:endParaRPr sz="14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dirty="0" sz="1400" spc="-5">
                <a:latin typeface="Corbel"/>
                <a:cs typeface="Corbel"/>
              </a:rPr>
              <a:t>School </a:t>
            </a:r>
            <a:r>
              <a:rPr dirty="0" sz="1400">
                <a:latin typeface="Corbel"/>
                <a:cs typeface="Corbel"/>
              </a:rPr>
              <a:t>Students in </a:t>
            </a:r>
            <a:r>
              <a:rPr dirty="0" sz="1400" spc="-5">
                <a:latin typeface="Corbel"/>
                <a:cs typeface="Corbel"/>
              </a:rPr>
              <a:t>Riyadh, </a:t>
            </a:r>
            <a:r>
              <a:rPr dirty="0" sz="1400">
                <a:latin typeface="Corbel"/>
                <a:cs typeface="Corbel"/>
              </a:rPr>
              <a:t>Saudi </a:t>
            </a:r>
            <a:r>
              <a:rPr dirty="0" sz="1400" spc="-5">
                <a:latin typeface="Corbel"/>
                <a:cs typeface="Corbel"/>
              </a:rPr>
              <a:t>Arabia. </a:t>
            </a:r>
            <a:r>
              <a:rPr dirty="0" sz="1400" spc="-10">
                <a:latin typeface="Corbel"/>
                <a:cs typeface="Corbel"/>
              </a:rPr>
              <a:t>2011. </a:t>
            </a:r>
            <a:r>
              <a:rPr dirty="0" sz="1400" spc="-5">
                <a:latin typeface="Corbel"/>
                <a:cs typeface="Corbel"/>
              </a:rPr>
              <a:t>Available</a:t>
            </a:r>
            <a:r>
              <a:rPr dirty="0" sz="1400" spc="85">
                <a:latin typeface="Corbel"/>
                <a:cs typeface="Corbel"/>
              </a:rPr>
              <a:t> </a:t>
            </a:r>
            <a:r>
              <a:rPr dirty="0" sz="1400" spc="-5">
                <a:latin typeface="Corbel"/>
                <a:cs typeface="Corbel"/>
              </a:rPr>
              <a:t>from</a:t>
            </a:r>
            <a:endParaRPr sz="1400">
              <a:latin typeface="Corbel"/>
              <a:cs typeface="Corbel"/>
            </a:endParaRPr>
          </a:p>
          <a:p>
            <a:pPr algn="ctr" marL="1905">
              <a:lnSpc>
                <a:spcPct val="100000"/>
              </a:lnSpc>
            </a:pPr>
            <a:r>
              <a:rPr dirty="0" sz="1400" spc="-5">
                <a:latin typeface="Corbel"/>
                <a:cs typeface="Corbel"/>
                <a:hlinkClick r:id="rId6"/>
              </a:rPr>
              <a:t>http://www.ncbi.nlm.nih.gov/pmc/articles/PMC3312769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18604" y="4888991"/>
            <a:ext cx="1674876" cy="1761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sgould</dc:creator>
  <dc:title>Tobacco 101 Presentation</dc:title>
  <dcterms:created xsi:type="dcterms:W3CDTF">2016-02-01T14:13:43Z</dcterms:created>
  <dcterms:modified xsi:type="dcterms:W3CDTF">2016-02-01T14:13:43Z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2016-02-01T00:00:00Z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2016-02-01T00:00:00Z</vt:filetime>
  </property>
</Properties>
</file>