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1" r:id="rId3"/>
    <p:sldId id="313" r:id="rId4"/>
    <p:sldId id="271" r:id="rId5"/>
    <p:sldId id="290" r:id="rId6"/>
    <p:sldId id="305" r:id="rId7"/>
    <p:sldId id="297" r:id="rId8"/>
    <p:sldId id="288" r:id="rId9"/>
    <p:sldId id="287" r:id="rId10"/>
    <p:sldId id="291" r:id="rId11"/>
    <p:sldId id="306" r:id="rId12"/>
    <p:sldId id="302" r:id="rId13"/>
    <p:sldId id="263" r:id="rId14"/>
    <p:sldId id="292" r:id="rId15"/>
    <p:sldId id="307" r:id="rId16"/>
    <p:sldId id="301" r:id="rId17"/>
    <p:sldId id="265" r:id="rId18"/>
    <p:sldId id="293" r:id="rId19"/>
    <p:sldId id="308" r:id="rId20"/>
    <p:sldId id="266" r:id="rId21"/>
    <p:sldId id="294" r:id="rId22"/>
    <p:sldId id="309" r:id="rId23"/>
    <p:sldId id="298"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95" r:id="rId37"/>
    <p:sldId id="300" r:id="rId38"/>
    <p:sldId id="310" r:id="rId39"/>
    <p:sldId id="286" r:id="rId40"/>
    <p:sldId id="296" r:id="rId41"/>
    <p:sldId id="311" r:id="rId42"/>
    <p:sldId id="299" r:id="rId43"/>
    <p:sldId id="269" r:id="rId44"/>
    <p:sldId id="303" r:id="rId45"/>
    <p:sldId id="312" r:id="rId46"/>
    <p:sldId id="304" r:id="rId47"/>
    <p:sldId id="28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9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1" d="100"/>
          <a:sy n="51" d="100"/>
        </p:scale>
        <p:origin x="276" y="4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F9112F8-F615-4B10-8862-BB25F5CF288B}" type="datetimeFigureOut">
              <a:rPr lang="en-US" smtClean="0"/>
              <a:pPr/>
              <a:t>1/16/2016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8158EBF-8138-4483-A3C8-2B45ED97BA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9112F8-F615-4B10-8862-BB25F5CF288B}"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58EBF-8138-4483-A3C8-2B45ED97BA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9112F8-F615-4B10-8862-BB25F5CF288B}"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58EBF-8138-4483-A3C8-2B45ED97BA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9112F8-F615-4B10-8862-BB25F5CF288B}"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58EBF-8138-4483-A3C8-2B45ED97BA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9112F8-F615-4B10-8862-BB25F5CF288B}" type="datetimeFigureOut">
              <a:rPr lang="en-US" smtClean="0"/>
              <a:pPr/>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58EBF-8138-4483-A3C8-2B45ED97BA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9112F8-F615-4B10-8862-BB25F5CF288B}"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58EBF-8138-4483-A3C8-2B45ED97BA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9112F8-F615-4B10-8862-BB25F5CF288B}" type="datetimeFigureOut">
              <a:rPr lang="en-US" smtClean="0"/>
              <a:pPr/>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58EBF-8138-4483-A3C8-2B45ED97BA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9112F8-F615-4B10-8862-BB25F5CF288B}" type="datetimeFigureOut">
              <a:rPr lang="en-US" smtClean="0"/>
              <a:pPr/>
              <a:t>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158EBF-8138-4483-A3C8-2B45ED97BA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112F8-F615-4B10-8862-BB25F5CF288B}" type="datetimeFigureOut">
              <a:rPr lang="en-US" smtClean="0"/>
              <a:pPr/>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158EBF-8138-4483-A3C8-2B45ED97BA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9112F8-F615-4B10-8862-BB25F5CF288B}"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58EBF-8138-4483-A3C8-2B45ED97BA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9112F8-F615-4B10-8862-BB25F5CF288B}" type="datetimeFigureOut">
              <a:rPr lang="en-US" smtClean="0"/>
              <a:pPr/>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158EBF-8138-4483-A3C8-2B45ED97BA4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F9112F8-F615-4B10-8862-BB25F5CF288B}" type="datetimeFigureOut">
              <a:rPr lang="en-US" smtClean="0"/>
              <a:pPr/>
              <a:t>1/16/2016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158EBF-8138-4483-A3C8-2B45ED97BA4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mailto:marafah@hotmail.com" TargetMode="External"/><Relationship Id="rId2" Type="http://schemas.openxmlformats.org/officeDocument/2006/relationships/hyperlink" Target="mailto:ammar_rikabi@hotmail.com" TargetMode="External"/><Relationship Id="rId1" Type="http://schemas.openxmlformats.org/officeDocument/2006/relationships/slideLayout" Target="../slideLayouts/slideLayout7.xml"/><Relationship Id="rId4" Type="http://schemas.openxmlformats.org/officeDocument/2006/relationships/hyperlink" Target="mailto:snz24@yahoo.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E7F93F"/>
                </a:solidFill>
                <a:latin typeface="Footlight MT Light" pitchFamily="18" charset="0"/>
              </a:rPr>
              <a:t>Respiratory Block  </a:t>
            </a:r>
            <a:br>
              <a:rPr lang="en-US" dirty="0" smtClean="0">
                <a:solidFill>
                  <a:srgbClr val="E7F93F"/>
                </a:solidFill>
                <a:latin typeface="Footlight MT Light" pitchFamily="18" charset="0"/>
              </a:rPr>
            </a:br>
            <a:r>
              <a:rPr lang="en-US" dirty="0" smtClean="0">
                <a:solidFill>
                  <a:srgbClr val="E7F93F"/>
                </a:solidFill>
                <a:latin typeface="Footlight MT Light" pitchFamily="18" charset="0"/>
              </a:rPr>
              <a:t>(First year)</a:t>
            </a:r>
            <a:endParaRPr lang="en-US" dirty="0">
              <a:solidFill>
                <a:srgbClr val="E7F93F"/>
              </a:solidFill>
              <a:latin typeface="Footlight MT Light" pitchFamily="18" charset="0"/>
            </a:endParaRPr>
          </a:p>
        </p:txBody>
      </p:sp>
      <p:sp>
        <p:nvSpPr>
          <p:cNvPr id="3" name="Subtitle 2"/>
          <p:cNvSpPr>
            <a:spLocks noGrp="1"/>
          </p:cNvSpPr>
          <p:nvPr>
            <p:ph type="subTitle" idx="1"/>
          </p:nvPr>
        </p:nvSpPr>
        <p:spPr>
          <a:xfrm>
            <a:off x="304800" y="3733800"/>
            <a:ext cx="8610600" cy="2286000"/>
          </a:xfrm>
        </p:spPr>
        <p:txBody>
          <a:bodyPr>
            <a:noAutofit/>
          </a:bodyPr>
          <a:lstStyle/>
          <a:p>
            <a:pPr algn="ctr"/>
            <a:r>
              <a:rPr lang="en-US" sz="2800" b="1" dirty="0" smtClean="0"/>
              <a:t>INTRODUCTION</a:t>
            </a:r>
          </a:p>
          <a:p>
            <a:pPr algn="ctr"/>
            <a:r>
              <a:rPr lang="en-US" sz="2800" b="1" dirty="0" smtClean="0"/>
              <a:t>CHAIR PERSON: </a:t>
            </a:r>
            <a:r>
              <a:rPr lang="en-US" sz="2800" dirty="0" smtClean="0"/>
              <a:t>DR. MALAK EL-HAZMI</a:t>
            </a:r>
          </a:p>
          <a:p>
            <a:pPr algn="ctr"/>
            <a:r>
              <a:rPr lang="en-US" sz="2800" b="1" dirty="0" smtClean="0"/>
              <a:t>CO-CHAIR</a:t>
            </a:r>
            <a:r>
              <a:rPr lang="en-US" sz="2800" b="1" dirty="0"/>
              <a:t>: </a:t>
            </a:r>
            <a:r>
              <a:rPr lang="en-US" sz="2800" dirty="0" smtClean="0"/>
              <a:t>DR. SAMI AL-NASSAR</a:t>
            </a:r>
          </a:p>
          <a:p>
            <a:pPr algn="ctr"/>
            <a:r>
              <a:rPr lang="en-US" sz="2800" b="1" smtClean="0"/>
              <a:t>RESPIRATORY </a:t>
            </a:r>
            <a:r>
              <a:rPr lang="en-US" sz="2800" b="1" dirty="0"/>
              <a:t>BLOCK COMMITTEE</a:t>
            </a:r>
          </a:p>
          <a:p>
            <a:pPr algn="ctr"/>
            <a:r>
              <a:rPr lang="en-US" sz="2800" dirty="0" smtClean="0"/>
              <a:t> </a:t>
            </a:r>
            <a:endParaRPr lang="en-US" sz="2800" dirty="0">
              <a:latin typeface="Footlight MT Light" pitchFamily="18" charset="0"/>
            </a:endParaRPr>
          </a:p>
        </p:txBody>
      </p:sp>
    </p:spTree>
    <p:extLst>
      <p:ext uri="{BB962C8B-B14F-4D97-AF65-F5344CB8AC3E}">
        <p14:creationId xmlns:p14="http://schemas.microsoft.com/office/powerpoint/2010/main" val="541539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PHARMACOLOGY</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95400"/>
            <a:ext cx="7772400" cy="3139321"/>
          </a:xfrm>
          <a:prstGeom prst="rect">
            <a:avLst/>
          </a:prstGeom>
        </p:spPr>
        <p:txBody>
          <a:bodyPr wrap="square">
            <a:spAutoFit/>
          </a:bodyPr>
          <a:lstStyle/>
          <a:p>
            <a:r>
              <a:rPr lang="en-US" sz="3600" b="1" cap="all" dirty="0" smtClean="0">
                <a:latin typeface="Footlight MT Light" pitchFamily="18" charset="0"/>
              </a:rPr>
              <a:t>Pharmacology: Teaching staff</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Prof. </a:t>
            </a:r>
            <a:r>
              <a:rPr lang="en-US" sz="2400" dirty="0" err="1"/>
              <a:t>Hanan</a:t>
            </a:r>
            <a:r>
              <a:rPr lang="en-US" sz="2400" dirty="0"/>
              <a:t> </a:t>
            </a:r>
            <a:r>
              <a:rPr lang="en-US" sz="2400" dirty="0" smtClean="0"/>
              <a:t>Hagar</a:t>
            </a:r>
          </a:p>
          <a:p>
            <a:pPr marL="342900" indent="-342900">
              <a:buFont typeface="+mj-lt"/>
              <a:buAutoNum type="arabicPeriod"/>
            </a:pPr>
            <a:r>
              <a:rPr lang="en-US" sz="2400" dirty="0"/>
              <a:t>Prof. </a:t>
            </a:r>
            <a:r>
              <a:rPr lang="en-US" sz="2400" dirty="0" err="1"/>
              <a:t>Yieldez</a:t>
            </a:r>
            <a:r>
              <a:rPr lang="en-US" sz="2400" dirty="0"/>
              <a:t> </a:t>
            </a:r>
            <a:r>
              <a:rPr lang="en-US" sz="2400" dirty="0" err="1"/>
              <a:t>Basioni</a:t>
            </a:r>
            <a:endParaRPr lang="en-US" sz="2400" dirty="0"/>
          </a:p>
          <a:p>
            <a:pPr marL="342900" indent="-342900">
              <a:buFont typeface="+mj-lt"/>
              <a:buAutoNum type="arabicPeriod"/>
            </a:pPr>
            <a:r>
              <a:rPr lang="en-US" sz="2400" dirty="0"/>
              <a:t>Prof. Al </a:t>
            </a:r>
            <a:r>
              <a:rPr lang="en-US" sz="2400" dirty="0" err="1"/>
              <a:t>Humayyd</a:t>
            </a:r>
            <a:r>
              <a:rPr lang="en-US" sz="2400" dirty="0"/>
              <a:t> </a:t>
            </a:r>
          </a:p>
          <a:p>
            <a:pPr marL="342900" indent="-342900">
              <a:buFont typeface="+mj-lt"/>
              <a:buAutoNum type="arabicPeriod"/>
            </a:pPr>
            <a:r>
              <a:rPr lang="en-US" sz="2400" dirty="0" smtClean="0"/>
              <a:t>Dr</a:t>
            </a:r>
            <a:r>
              <a:rPr lang="en-US" sz="2400" dirty="0"/>
              <a:t>. Osama Yousef </a:t>
            </a:r>
            <a:endParaRPr lang="en-US" sz="2400" dirty="0" smtClean="0"/>
          </a:p>
          <a:p>
            <a:pPr marL="342900" indent="-342900">
              <a:buFont typeface="+mj-lt"/>
              <a:buAutoNum type="arabicPeriod"/>
            </a:pPr>
            <a:r>
              <a:rPr lang="en-US" sz="2400" dirty="0" smtClean="0"/>
              <a:t>Dr</a:t>
            </a:r>
            <a:r>
              <a:rPr lang="en-US" sz="2400" dirty="0"/>
              <a:t>. </a:t>
            </a:r>
            <a:r>
              <a:rPr lang="en-US" sz="2400" dirty="0" err="1"/>
              <a:t>Ishfaq</a:t>
            </a:r>
            <a:r>
              <a:rPr lang="en-US" sz="2400" dirty="0"/>
              <a:t> </a:t>
            </a:r>
            <a:r>
              <a:rPr lang="en-US" sz="2400" dirty="0" err="1"/>
              <a:t>Bukhari</a:t>
            </a:r>
            <a:r>
              <a:rPr lang="en-US" sz="2400" dirty="0"/>
              <a:t> </a:t>
            </a:r>
            <a:endParaRPr lang="en-US" sz="2400" dirty="0" smtClean="0"/>
          </a:p>
          <a:p>
            <a:pPr marL="342900" indent="-342900">
              <a:buFont typeface="+mj-lt"/>
              <a:buAutoNum type="arabicPeriod"/>
            </a:pPr>
            <a:r>
              <a:rPr lang="en-US" sz="2400" dirty="0" smtClean="0"/>
              <a:t>Dr</a:t>
            </a:r>
            <a:r>
              <a:rPr lang="en-US" sz="2400" dirty="0"/>
              <a:t>. Saeed </a:t>
            </a:r>
            <a:r>
              <a:rPr lang="en-US" sz="2400" dirty="0" smtClean="0"/>
              <a:t>Sheikh</a:t>
            </a:r>
            <a:endParaRPr lang="en-US" sz="2400" dirty="0">
              <a:latin typeface="Footlight MT Light" pitchFamily="18" charset="0"/>
            </a:endParaRPr>
          </a:p>
        </p:txBody>
      </p:sp>
    </p:spTree>
    <p:extLst>
      <p:ext uri="{BB962C8B-B14F-4D97-AF65-F5344CB8AC3E}">
        <p14:creationId xmlns:p14="http://schemas.microsoft.com/office/powerpoint/2010/main" val="2169493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66843"/>
            <a:ext cx="7772400" cy="4247317"/>
          </a:xfrm>
          <a:prstGeom prst="rect">
            <a:avLst/>
          </a:prstGeom>
        </p:spPr>
        <p:txBody>
          <a:bodyPr wrap="square">
            <a:spAutoFit/>
          </a:bodyPr>
          <a:lstStyle/>
          <a:p>
            <a:r>
              <a:rPr lang="en-US" sz="3600" b="1" cap="all" dirty="0" smtClean="0">
                <a:latin typeface="Footlight MT Light" pitchFamily="18" charset="0"/>
              </a:rPr>
              <a:t>Pharmacology’s lectures:</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Anti cholinergic drugs </a:t>
            </a:r>
            <a:endParaRPr lang="en-US" sz="2400" dirty="0" smtClean="0"/>
          </a:p>
          <a:p>
            <a:pPr marL="342900" indent="-342900">
              <a:buFont typeface="+mj-lt"/>
              <a:buAutoNum type="arabicPeriod"/>
            </a:pPr>
            <a:r>
              <a:rPr lang="en-US" sz="2400" dirty="0" smtClean="0"/>
              <a:t>Adrenergic </a:t>
            </a:r>
            <a:r>
              <a:rPr lang="en-US" sz="2400" dirty="0"/>
              <a:t>agonist </a:t>
            </a:r>
            <a:endParaRPr lang="en-US" sz="2400" dirty="0" smtClean="0"/>
          </a:p>
          <a:p>
            <a:pPr marL="342900" indent="-342900">
              <a:buFont typeface="+mj-lt"/>
              <a:buAutoNum type="arabicPeriod"/>
            </a:pPr>
            <a:r>
              <a:rPr lang="en-US" sz="2400" dirty="0" smtClean="0"/>
              <a:t>Drugs </a:t>
            </a:r>
            <a:r>
              <a:rPr lang="en-US" sz="2400" dirty="0"/>
              <a:t>used in </a:t>
            </a:r>
            <a:r>
              <a:rPr lang="en-US" sz="2400" dirty="0" smtClean="0"/>
              <a:t>anaphylaxis</a:t>
            </a:r>
          </a:p>
          <a:p>
            <a:pPr marL="342900" indent="-342900">
              <a:buFont typeface="+mj-lt"/>
              <a:buAutoNum type="arabicPeriod"/>
            </a:pPr>
            <a:r>
              <a:rPr lang="en-US" sz="2400" dirty="0" smtClean="0"/>
              <a:t>Pharmacology </a:t>
            </a:r>
            <a:r>
              <a:rPr lang="en-US" sz="2400" dirty="0"/>
              <a:t>of drugs used in bronchial asthma </a:t>
            </a:r>
            <a:endParaRPr lang="en-US" sz="2400" dirty="0" smtClean="0"/>
          </a:p>
          <a:p>
            <a:pPr marL="342900" indent="-342900">
              <a:buFont typeface="+mj-lt"/>
              <a:buAutoNum type="arabicPeriod"/>
            </a:pPr>
            <a:r>
              <a:rPr lang="en-US" sz="2400" dirty="0" smtClean="0"/>
              <a:t>Pharmacology </a:t>
            </a:r>
            <a:r>
              <a:rPr lang="en-US" sz="2400" dirty="0"/>
              <a:t>of drugs used in COPD </a:t>
            </a:r>
            <a:endParaRPr lang="en-US" sz="2400" dirty="0" smtClean="0"/>
          </a:p>
          <a:p>
            <a:pPr marL="342900" indent="-342900">
              <a:buFont typeface="+mj-lt"/>
              <a:buAutoNum type="arabicPeriod"/>
            </a:pPr>
            <a:r>
              <a:rPr lang="en-US" sz="2400" dirty="0" smtClean="0"/>
              <a:t>Antibiotics </a:t>
            </a:r>
          </a:p>
          <a:p>
            <a:pPr marL="342900" indent="-342900">
              <a:buFont typeface="+mj-lt"/>
              <a:buAutoNum type="arabicPeriod"/>
            </a:pPr>
            <a:r>
              <a:rPr lang="en-US" sz="2400" dirty="0" smtClean="0"/>
              <a:t>Treatment </a:t>
            </a:r>
            <a:r>
              <a:rPr lang="en-US" sz="2400" dirty="0"/>
              <a:t>of acute and chronic rhinitis and cough </a:t>
            </a:r>
            <a:endParaRPr lang="en-US" sz="2400" dirty="0" smtClean="0"/>
          </a:p>
          <a:p>
            <a:pPr marL="342900" indent="-342900">
              <a:buFont typeface="+mj-lt"/>
              <a:buAutoNum type="arabicPeriod"/>
            </a:pPr>
            <a:r>
              <a:rPr lang="en-US" sz="2400" dirty="0" smtClean="0"/>
              <a:t>Pharmacology </a:t>
            </a:r>
            <a:r>
              <a:rPr lang="en-US" sz="2400" dirty="0"/>
              <a:t>of drugs used in tuberculosis </a:t>
            </a:r>
            <a:endParaRPr lang="en-US" sz="2400" dirty="0" smtClean="0"/>
          </a:p>
          <a:p>
            <a:pPr marL="342900" indent="-342900">
              <a:buFont typeface="+mj-lt"/>
              <a:buAutoNum type="arabicPeriod"/>
            </a:pPr>
            <a:r>
              <a:rPr lang="en-US" sz="2400" dirty="0" smtClean="0"/>
              <a:t>Treatment of </a:t>
            </a:r>
            <a:r>
              <a:rPr lang="en-US" sz="2400" dirty="0"/>
              <a:t>respiratory tract </a:t>
            </a:r>
            <a:r>
              <a:rPr lang="en-US" sz="2400" dirty="0" smtClean="0"/>
              <a:t>infection</a:t>
            </a:r>
            <a:endParaRPr lang="en-US" sz="2400" dirty="0">
              <a:latin typeface="Footlight MT Light" pitchFamily="18" charset="0"/>
            </a:endParaRPr>
          </a:p>
        </p:txBody>
      </p:sp>
    </p:spTree>
    <p:extLst>
      <p:ext uri="{BB962C8B-B14F-4D97-AF65-F5344CB8AC3E}">
        <p14:creationId xmlns:p14="http://schemas.microsoft.com/office/powerpoint/2010/main" val="2383570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015224"/>
          </a:xfrm>
        </p:spPr>
        <p:txBody>
          <a:bodyPr/>
          <a:lstStyle/>
          <a:p>
            <a:pPr algn="ctr"/>
            <a:r>
              <a:rPr lang="en-US" dirty="0" smtClean="0">
                <a:latin typeface="Footlight MT Light" pitchFamily="18" charset="0"/>
              </a:rPr>
              <a:t>Pharmacology In Focus</a:t>
            </a:r>
            <a:endParaRPr lang="en-US" dirty="0">
              <a:latin typeface="Footlight MT Light" pitchFamily="18" charset="0"/>
            </a:endParaRPr>
          </a:p>
        </p:txBody>
      </p:sp>
      <p:sp>
        <p:nvSpPr>
          <p:cNvPr id="3" name="Content Placeholder 2"/>
          <p:cNvSpPr>
            <a:spLocks noGrp="1"/>
          </p:cNvSpPr>
          <p:nvPr>
            <p:ph idx="1"/>
          </p:nvPr>
        </p:nvSpPr>
        <p:spPr>
          <a:xfrm>
            <a:off x="323528" y="1646236"/>
            <a:ext cx="8712968" cy="4879107"/>
          </a:xfrm>
        </p:spPr>
        <p:txBody>
          <a:bodyPr>
            <a:normAutofit/>
          </a:bodyPr>
          <a:lstStyle/>
          <a:p>
            <a:r>
              <a:rPr lang="en-US" dirty="0" err="1" smtClean="0">
                <a:latin typeface="Footlight MT Light" pitchFamily="18" charset="0"/>
              </a:rPr>
              <a:t>Pharmacotherapeutic</a:t>
            </a:r>
            <a:r>
              <a:rPr lang="en-US" dirty="0" smtClean="0">
                <a:latin typeface="Footlight MT Light" pitchFamily="18" charset="0"/>
              </a:rPr>
              <a:t> profile of </a:t>
            </a:r>
            <a:r>
              <a:rPr lang="en-US" dirty="0" err="1" smtClean="0">
                <a:latin typeface="Footlight MT Light" pitchFamily="18" charset="0"/>
              </a:rPr>
              <a:t>anticholinergic</a:t>
            </a:r>
            <a:r>
              <a:rPr lang="en-US" dirty="0" smtClean="0">
                <a:latin typeface="Footlight MT Light" pitchFamily="18" charset="0"/>
              </a:rPr>
              <a:t> and </a:t>
            </a:r>
            <a:r>
              <a:rPr lang="en-US" dirty="0" err="1" smtClean="0">
                <a:latin typeface="Footlight MT Light" pitchFamily="18" charset="0"/>
              </a:rPr>
              <a:t>agrenergic</a:t>
            </a:r>
            <a:r>
              <a:rPr lang="en-US" dirty="0" smtClean="0">
                <a:latin typeface="Footlight MT Light" pitchFamily="18" charset="0"/>
              </a:rPr>
              <a:t> drugs</a:t>
            </a:r>
          </a:p>
          <a:p>
            <a:r>
              <a:rPr lang="en-US" dirty="0" smtClean="0">
                <a:latin typeface="Footlight MT Light" pitchFamily="18" charset="0"/>
              </a:rPr>
              <a:t>Pharmacology of various classes of drugs used in the management of Asthma and COIPD.</a:t>
            </a:r>
          </a:p>
          <a:p>
            <a:r>
              <a:rPr lang="en-US" dirty="0" smtClean="0">
                <a:latin typeface="Footlight MT Light" pitchFamily="18" charset="0"/>
              </a:rPr>
              <a:t>Drugs used in the management of anaphylaxis, cough and rhinitis.</a:t>
            </a:r>
          </a:p>
          <a:p>
            <a:r>
              <a:rPr lang="en-US" dirty="0" smtClean="0">
                <a:latin typeface="Footlight MT Light" pitchFamily="18" charset="0"/>
              </a:rPr>
              <a:t>General concept of antibiotics and rational of the use of antibiotics in respiratory tract infections.</a:t>
            </a:r>
          </a:p>
          <a:p>
            <a:r>
              <a:rPr lang="en-US" dirty="0" smtClean="0">
                <a:latin typeface="Footlight MT Light" pitchFamily="18" charset="0"/>
              </a:rPr>
              <a:t>Pharmacotherapy of </a:t>
            </a:r>
            <a:r>
              <a:rPr lang="en-US" dirty="0" err="1" smtClean="0">
                <a:latin typeface="Footlight MT Light" pitchFamily="18" charset="0"/>
              </a:rPr>
              <a:t>Tubercolosis</a:t>
            </a:r>
            <a:r>
              <a:rPr lang="en-US" dirty="0" smtClean="0">
                <a:latin typeface="Footlight MT Light" pitchFamily="18" charset="0"/>
              </a:rPr>
              <a:t> , </a:t>
            </a:r>
            <a:r>
              <a:rPr lang="en-US" dirty="0" err="1" smtClean="0">
                <a:latin typeface="Footlight MT Light" pitchFamily="18" charset="0"/>
              </a:rPr>
              <a:t>mechasim</a:t>
            </a:r>
            <a:r>
              <a:rPr lang="en-US" dirty="0" smtClean="0">
                <a:latin typeface="Footlight MT Light" pitchFamily="18" charset="0"/>
              </a:rPr>
              <a:t>, selection and safety  profile of Anti-TB drugs.  </a:t>
            </a:r>
            <a:endParaRPr lang="en-US" dirty="0">
              <a:latin typeface="Footlight MT Light" pitchFamily="18" charset="0"/>
            </a:endParaRPr>
          </a:p>
        </p:txBody>
      </p:sp>
    </p:spTree>
    <p:extLst>
      <p:ext uri="{BB962C8B-B14F-4D97-AF65-F5344CB8AC3E}">
        <p14:creationId xmlns:p14="http://schemas.microsoft.com/office/powerpoint/2010/main" val="1628297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BIOCHEMISTRY</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95400"/>
            <a:ext cx="7772400" cy="3508653"/>
          </a:xfrm>
          <a:prstGeom prst="rect">
            <a:avLst/>
          </a:prstGeom>
        </p:spPr>
        <p:txBody>
          <a:bodyPr wrap="square">
            <a:spAutoFit/>
          </a:bodyPr>
          <a:lstStyle/>
          <a:p>
            <a:r>
              <a:rPr lang="en-US" sz="3600" b="1" cap="all" dirty="0" smtClean="0">
                <a:latin typeface="Footlight MT Light" pitchFamily="18" charset="0"/>
              </a:rPr>
              <a:t>Biochemistry’s Teaching staff</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Dr. </a:t>
            </a:r>
            <a:r>
              <a:rPr lang="en-US" sz="2400" dirty="0" err="1"/>
              <a:t>Rana</a:t>
            </a:r>
            <a:r>
              <a:rPr lang="en-US" sz="2400" dirty="0"/>
              <a:t> </a:t>
            </a:r>
            <a:r>
              <a:rPr lang="en-US" sz="2400" dirty="0" err="1" smtClean="0"/>
              <a:t>Hasanato</a:t>
            </a:r>
            <a:endParaRPr lang="en-US" sz="2400" dirty="0" smtClean="0"/>
          </a:p>
          <a:p>
            <a:pPr marL="342900" indent="-342900">
              <a:buFont typeface="+mj-lt"/>
              <a:buAutoNum type="arabicPeriod"/>
            </a:pPr>
            <a:r>
              <a:rPr lang="en-US" sz="2400" dirty="0"/>
              <a:t>Dr. Reem Sallam</a:t>
            </a:r>
          </a:p>
          <a:p>
            <a:pPr marL="342900" indent="-342900">
              <a:buFont typeface="+mj-lt"/>
              <a:buAutoNum type="arabicPeriod"/>
            </a:pPr>
            <a:r>
              <a:rPr lang="en-US" sz="2400" dirty="0"/>
              <a:t>Dr. </a:t>
            </a:r>
            <a:r>
              <a:rPr lang="en-US" sz="2400" dirty="0" err="1"/>
              <a:t>Sumbul</a:t>
            </a:r>
            <a:r>
              <a:rPr lang="en-US" sz="2400" dirty="0"/>
              <a:t> </a:t>
            </a:r>
            <a:r>
              <a:rPr lang="en-US" sz="2400" dirty="0" err="1"/>
              <a:t>Fatma</a:t>
            </a:r>
            <a:endParaRPr lang="en-US" sz="2400" dirty="0"/>
          </a:p>
          <a:p>
            <a:pPr marL="342900" indent="-342900">
              <a:buFont typeface="+mj-lt"/>
              <a:buAutoNum type="arabicPeriod"/>
            </a:pPr>
            <a:r>
              <a:rPr lang="en-US" sz="2400" dirty="0"/>
              <a:t>Dr. </a:t>
            </a:r>
            <a:r>
              <a:rPr lang="en-US" sz="2400" dirty="0" err="1"/>
              <a:t>Amr</a:t>
            </a:r>
            <a:r>
              <a:rPr lang="en-US" sz="2400" dirty="0"/>
              <a:t> </a:t>
            </a:r>
            <a:r>
              <a:rPr lang="en-US" sz="2400" dirty="0" err="1"/>
              <a:t>Moustafa</a:t>
            </a:r>
            <a:endParaRPr lang="en-US" sz="2400" dirty="0"/>
          </a:p>
          <a:p>
            <a:pPr marL="342900" indent="-342900">
              <a:buFont typeface="+mj-lt"/>
              <a:buAutoNum type="arabicPeriod"/>
            </a:pPr>
            <a:r>
              <a:rPr lang="en-US" sz="2400" dirty="0" smtClean="0"/>
              <a:t>Dr</a:t>
            </a:r>
            <a:r>
              <a:rPr lang="en-US" sz="2400" dirty="0"/>
              <a:t>. Usman </a:t>
            </a:r>
            <a:r>
              <a:rPr lang="en-US" sz="2400" dirty="0" err="1" smtClean="0"/>
              <a:t>Ghani</a:t>
            </a:r>
            <a:endParaRPr lang="en-US" sz="2400" dirty="0" smtClean="0"/>
          </a:p>
          <a:p>
            <a:pPr marL="342900" indent="-342900">
              <a:buFont typeface="+mj-lt"/>
              <a:buAutoNum type="arabicPeriod"/>
            </a:pPr>
            <a:r>
              <a:rPr lang="en-US" sz="2400" dirty="0" smtClean="0"/>
              <a:t>Dr</a:t>
            </a:r>
            <a:r>
              <a:rPr lang="en-US" sz="2400" dirty="0"/>
              <a:t>. Ahmed </a:t>
            </a:r>
            <a:r>
              <a:rPr lang="en-US" sz="2400" dirty="0" err="1"/>
              <a:t>Mujamammi</a:t>
            </a:r>
            <a:r>
              <a:rPr lang="en-US" sz="2400" dirty="0"/>
              <a:t> </a:t>
            </a:r>
          </a:p>
          <a:p>
            <a:pPr marL="342900" indent="-342900">
              <a:buFont typeface="+mj-lt"/>
              <a:buAutoNum type="arabicPeriod"/>
            </a:pPr>
            <a:endParaRPr lang="en-US" sz="2400" dirty="0">
              <a:latin typeface="Footlight MT Light" pitchFamily="18" charset="0"/>
            </a:endParaRPr>
          </a:p>
        </p:txBody>
      </p:sp>
    </p:spTree>
    <p:extLst>
      <p:ext uri="{BB962C8B-B14F-4D97-AF65-F5344CB8AC3E}">
        <p14:creationId xmlns:p14="http://schemas.microsoft.com/office/powerpoint/2010/main" val="3752350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981200"/>
            <a:ext cx="7772400" cy="2031325"/>
          </a:xfrm>
          <a:prstGeom prst="rect">
            <a:avLst/>
          </a:prstGeom>
        </p:spPr>
        <p:txBody>
          <a:bodyPr wrap="square">
            <a:spAutoFit/>
          </a:bodyPr>
          <a:lstStyle/>
          <a:p>
            <a:r>
              <a:rPr lang="en-US" sz="3600" b="1" cap="all" dirty="0" smtClean="0">
                <a:latin typeface="Footlight MT Light" pitchFamily="18" charset="0"/>
              </a:rPr>
              <a:t>Biochemistry’s</a:t>
            </a:r>
            <a:r>
              <a:rPr lang="en-US" sz="3600" b="1" cap="all" dirty="0" smtClean="0">
                <a:latin typeface="Footlight MT Light" pitchFamily="18" charset="0"/>
              </a:rPr>
              <a:t> LECTURES</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Globular proteins </a:t>
            </a:r>
            <a:endParaRPr lang="en-US" sz="2400" dirty="0" smtClean="0"/>
          </a:p>
          <a:p>
            <a:pPr marL="342900" indent="-342900">
              <a:buFont typeface="+mj-lt"/>
              <a:buAutoNum type="arabicPeriod"/>
            </a:pPr>
            <a:r>
              <a:rPr lang="en-US" sz="2400" dirty="0" smtClean="0"/>
              <a:t>Phospholipids </a:t>
            </a:r>
            <a:r>
              <a:rPr lang="en-US" sz="2400" dirty="0"/>
              <a:t>of clinical significance </a:t>
            </a:r>
            <a:endParaRPr lang="en-US" sz="2400" dirty="0" smtClean="0"/>
          </a:p>
          <a:p>
            <a:pPr marL="342900" indent="-342900">
              <a:buFont typeface="+mj-lt"/>
              <a:buAutoNum type="arabicPeriod"/>
            </a:pPr>
            <a:r>
              <a:rPr lang="en-US" sz="2400" dirty="0" smtClean="0"/>
              <a:t>Respiratory </a:t>
            </a:r>
            <a:r>
              <a:rPr lang="en-US" sz="2400" dirty="0"/>
              <a:t>chain </a:t>
            </a:r>
          </a:p>
        </p:txBody>
      </p:sp>
    </p:spTree>
    <p:extLst>
      <p:ext uri="{BB962C8B-B14F-4D97-AF65-F5344CB8AC3E}">
        <p14:creationId xmlns:p14="http://schemas.microsoft.com/office/powerpoint/2010/main" val="187560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7924800" cy="914400"/>
          </a:xfrm>
        </p:spPr>
        <p:txBody>
          <a:bodyPr>
            <a:noAutofit/>
          </a:bodyPr>
          <a:lstStyle/>
          <a:p>
            <a:r>
              <a:rPr lang="en-US" sz="2000" b="1" dirty="0" smtClean="0">
                <a:latin typeface="Footlight MT Light" pitchFamily="18" charset="0"/>
              </a:rPr>
              <a:t>Respiratory Block</a:t>
            </a:r>
            <a:br>
              <a:rPr lang="en-US" sz="2000" b="1" dirty="0" smtClean="0">
                <a:latin typeface="Footlight MT Light" pitchFamily="18" charset="0"/>
              </a:rPr>
            </a:br>
            <a:r>
              <a:rPr lang="en-US" sz="2000" b="1" dirty="0" smtClean="0">
                <a:latin typeface="Footlight MT Light" pitchFamily="18" charset="0"/>
              </a:rPr>
              <a:t>Biochemistry</a:t>
            </a:r>
            <a:br>
              <a:rPr lang="en-US" sz="2000" b="1" dirty="0" smtClean="0">
                <a:latin typeface="Footlight MT Light" pitchFamily="18" charset="0"/>
              </a:rPr>
            </a:br>
            <a:r>
              <a:rPr lang="en-US" sz="2000" b="1" dirty="0" smtClean="0">
                <a:latin typeface="Footlight MT Light" pitchFamily="18" charset="0"/>
              </a:rPr>
              <a:t>2012-2013</a:t>
            </a:r>
            <a:endParaRPr lang="en-US" sz="2000" b="1" dirty="0">
              <a:latin typeface="Footlight MT Light" pitchFamily="18" charset="0"/>
            </a:endParaRPr>
          </a:p>
        </p:txBody>
      </p:sp>
      <p:sp>
        <p:nvSpPr>
          <p:cNvPr id="5" name="Content Placeholder 4"/>
          <p:cNvSpPr>
            <a:spLocks noGrp="1"/>
          </p:cNvSpPr>
          <p:nvPr>
            <p:ph sz="half" idx="1"/>
          </p:nvPr>
        </p:nvSpPr>
        <p:spPr>
          <a:xfrm>
            <a:off x="228600" y="1066800"/>
            <a:ext cx="2895600" cy="5638800"/>
          </a:xfrm>
          <a:ln>
            <a:solidFill>
              <a:srgbClr val="FF0000"/>
            </a:solidFill>
          </a:ln>
        </p:spPr>
        <p:txBody>
          <a:bodyPr>
            <a:noAutofit/>
          </a:bodyPr>
          <a:lstStyle/>
          <a:p>
            <a:pPr algn="ctr">
              <a:buNone/>
            </a:pPr>
            <a:r>
              <a:rPr lang="en-US" sz="2000" b="1" dirty="0" err="1" smtClean="0">
                <a:latin typeface="Footlight MT Light" pitchFamily="18" charset="0"/>
              </a:rPr>
              <a:t>Lec</a:t>
            </a:r>
            <a:r>
              <a:rPr lang="en-US" sz="2000" b="1" dirty="0" smtClean="0">
                <a:latin typeface="Footlight MT Light" pitchFamily="18" charset="0"/>
              </a:rPr>
              <a:t> 1: Globular Proteins</a:t>
            </a:r>
          </a:p>
          <a:p>
            <a:pPr marL="0" indent="3175">
              <a:lnSpc>
                <a:spcPct val="110000"/>
              </a:lnSpc>
              <a:spcBef>
                <a:spcPts val="0"/>
              </a:spcBef>
              <a:buNone/>
            </a:pPr>
            <a:r>
              <a:rPr lang="en-US" sz="2000" i="1" dirty="0" smtClean="0">
                <a:latin typeface="Footlight MT Light" pitchFamily="18" charset="0"/>
              </a:rPr>
              <a:t>Upon completion of this lecture, students should be able to:</a:t>
            </a:r>
          </a:p>
          <a:p>
            <a:pPr>
              <a:lnSpc>
                <a:spcPct val="110000"/>
              </a:lnSpc>
              <a:spcBef>
                <a:spcPts val="0"/>
              </a:spcBef>
            </a:pPr>
            <a:r>
              <a:rPr lang="en-US" sz="2000" dirty="0" smtClean="0">
                <a:latin typeface="Footlight MT Light" pitchFamily="18" charset="0"/>
              </a:rPr>
              <a:t>understand what are globular proteins; their types &amp; functions; with special emphasis on hemoglobin, </a:t>
            </a:r>
            <a:r>
              <a:rPr lang="en-US" sz="2000" dirty="0" err="1" smtClean="0">
                <a:latin typeface="Footlight MT Light" pitchFamily="18" charset="0"/>
              </a:rPr>
              <a:t>myoglobin</a:t>
            </a:r>
            <a:r>
              <a:rPr lang="en-US" sz="2000" dirty="0" smtClean="0">
                <a:latin typeface="Footlight MT Light" pitchFamily="18" charset="0"/>
              </a:rPr>
              <a:t>, &amp; globulins</a:t>
            </a:r>
          </a:p>
          <a:p>
            <a:pPr>
              <a:lnSpc>
                <a:spcPct val="110000"/>
              </a:lnSpc>
              <a:spcBef>
                <a:spcPts val="0"/>
              </a:spcBef>
            </a:pPr>
            <a:r>
              <a:rPr lang="en-US" sz="2000" dirty="0" smtClean="0">
                <a:latin typeface="Footlight MT Light" pitchFamily="18" charset="0"/>
              </a:rPr>
              <a:t>be familiar with Diseases associated with globular proteins</a:t>
            </a:r>
          </a:p>
          <a:p>
            <a:pPr marL="0">
              <a:lnSpc>
                <a:spcPct val="110000"/>
              </a:lnSpc>
              <a:spcBef>
                <a:spcPts val="0"/>
              </a:spcBef>
            </a:pPr>
            <a:endParaRPr lang="en-US" sz="2000" dirty="0">
              <a:latin typeface="Footlight MT Light" pitchFamily="18" charset="0"/>
            </a:endParaRPr>
          </a:p>
        </p:txBody>
      </p:sp>
      <p:sp>
        <p:nvSpPr>
          <p:cNvPr id="8" name="Content Placeholder 4"/>
          <p:cNvSpPr>
            <a:spLocks noGrp="1"/>
          </p:cNvSpPr>
          <p:nvPr>
            <p:ph sz="half" idx="2"/>
          </p:nvPr>
        </p:nvSpPr>
        <p:spPr>
          <a:xfrm>
            <a:off x="6096000" y="1066800"/>
            <a:ext cx="2667000" cy="5638800"/>
          </a:xfrm>
          <a:ln>
            <a:solidFill>
              <a:srgbClr val="FF0000"/>
            </a:solidFill>
          </a:ln>
        </p:spPr>
        <p:txBody>
          <a:bodyPr>
            <a:normAutofit/>
          </a:bodyPr>
          <a:lstStyle/>
          <a:p>
            <a:pPr marL="53975" indent="3175" algn="ctr">
              <a:buNone/>
            </a:pPr>
            <a:r>
              <a:rPr lang="en-US" sz="2000" b="1" dirty="0" err="1" smtClean="0">
                <a:latin typeface="Footlight MT Light" pitchFamily="18" charset="0"/>
              </a:rPr>
              <a:t>Lec</a:t>
            </a:r>
            <a:r>
              <a:rPr lang="en-US" sz="2000" b="1" dirty="0" smtClean="0">
                <a:latin typeface="Footlight MT Light" pitchFamily="18" charset="0"/>
              </a:rPr>
              <a:t> 3: Respiratory Chain</a:t>
            </a:r>
          </a:p>
          <a:p>
            <a:pPr marL="53975" indent="3175">
              <a:buNone/>
            </a:pPr>
            <a:r>
              <a:rPr lang="en-US" sz="2000" i="1" dirty="0">
                <a:latin typeface="Footlight MT Light" pitchFamily="18" charset="0"/>
              </a:rPr>
              <a:t>Upon completion of this lecture, students should be able to:</a:t>
            </a:r>
          </a:p>
          <a:p>
            <a:pPr marL="53975" indent="3175">
              <a:buNone/>
            </a:pPr>
            <a:r>
              <a:rPr lang="en-US" sz="2000" dirty="0" smtClean="0">
                <a:latin typeface="Footlight MT Light" pitchFamily="18" charset="0"/>
              </a:rPr>
              <a:t>•understand </a:t>
            </a:r>
            <a:r>
              <a:rPr lang="en-US" sz="2000" dirty="0">
                <a:latin typeface="Footlight MT Light" pitchFamily="18" charset="0"/>
              </a:rPr>
              <a:t>how Energy-rich </a:t>
            </a:r>
            <a:r>
              <a:rPr lang="en-US" sz="2000" dirty="0" smtClean="0">
                <a:latin typeface="Footlight MT Light" pitchFamily="18" charset="0"/>
              </a:rPr>
              <a:t>molecules </a:t>
            </a:r>
            <a:r>
              <a:rPr lang="en-US" sz="2000" dirty="0">
                <a:latin typeface="Footlight MT Light" pitchFamily="18" charset="0"/>
              </a:rPr>
              <a:t>are metabolized by a series of oxidation </a:t>
            </a:r>
            <a:r>
              <a:rPr lang="en-US" sz="2000" dirty="0" smtClean="0">
                <a:latin typeface="Footlight MT Light" pitchFamily="18" charset="0"/>
              </a:rPr>
              <a:t>reactions.</a:t>
            </a:r>
            <a:endParaRPr lang="en-US" sz="2000" dirty="0">
              <a:latin typeface="Footlight MT Light" pitchFamily="18" charset="0"/>
            </a:endParaRPr>
          </a:p>
          <a:p>
            <a:pPr marL="53975" indent="3175">
              <a:buNone/>
            </a:pPr>
            <a:r>
              <a:rPr lang="en-US" sz="2000" dirty="0" smtClean="0">
                <a:latin typeface="Footlight MT Light" pitchFamily="18" charset="0"/>
              </a:rPr>
              <a:t>•be </a:t>
            </a:r>
            <a:r>
              <a:rPr lang="en-US" sz="2000" dirty="0">
                <a:latin typeface="Footlight MT Light" pitchFamily="18" charset="0"/>
              </a:rPr>
              <a:t>familiar </a:t>
            </a:r>
            <a:r>
              <a:rPr lang="en-US" sz="2000" dirty="0" smtClean="0">
                <a:latin typeface="Footlight MT Light" pitchFamily="18" charset="0"/>
              </a:rPr>
              <a:t>with the process </a:t>
            </a:r>
            <a:r>
              <a:rPr lang="en-US" sz="2000" dirty="0">
                <a:latin typeface="Footlight MT Light" pitchFamily="18" charset="0"/>
              </a:rPr>
              <a:t>of electron transport </a:t>
            </a:r>
            <a:r>
              <a:rPr lang="en-US" sz="2000" dirty="0" smtClean="0">
                <a:latin typeface="Footlight MT Light" pitchFamily="18" charset="0"/>
              </a:rPr>
              <a:t>chain and the relevant reactions taking </a:t>
            </a:r>
            <a:r>
              <a:rPr lang="en-US" sz="2000" dirty="0">
                <a:latin typeface="Footlight MT Light" pitchFamily="18" charset="0"/>
              </a:rPr>
              <a:t>place in mitochondria.</a:t>
            </a:r>
          </a:p>
          <a:p>
            <a:pPr marL="53975" indent="3175" algn="ctr">
              <a:buNone/>
            </a:pPr>
            <a:endParaRPr lang="en-US" sz="2000" b="1" dirty="0"/>
          </a:p>
        </p:txBody>
      </p:sp>
      <p:sp>
        <p:nvSpPr>
          <p:cNvPr id="7" name="Content Placeholder 4"/>
          <p:cNvSpPr txBox="1">
            <a:spLocks/>
          </p:cNvSpPr>
          <p:nvPr/>
        </p:nvSpPr>
        <p:spPr>
          <a:xfrm>
            <a:off x="3200400" y="1066800"/>
            <a:ext cx="2819400" cy="5638800"/>
          </a:xfrm>
          <a:prstGeom prst="rect">
            <a:avLst/>
          </a:prstGeom>
          <a:ln>
            <a:solidFill>
              <a:srgbClr val="FF0000"/>
            </a:solidFill>
          </a:ln>
        </p:spPr>
        <p:txBody>
          <a:bodyPr vert="horz" lIns="91440" tIns="45720" rIns="91440" bIns="45720" rtlCol="0">
            <a:noAutofit/>
          </a:bodyPr>
          <a:lstStyle/>
          <a:p>
            <a:pPr marL="53975" lvl="0" indent="3175" algn="ctr">
              <a:spcBef>
                <a:spcPct val="20000"/>
              </a:spcBef>
            </a:pPr>
            <a:r>
              <a:rPr lang="en-US" b="1" dirty="0" err="1" smtClean="0">
                <a:latin typeface="Footlight MT Light" pitchFamily="18" charset="0"/>
              </a:rPr>
              <a:t>Lec</a:t>
            </a:r>
            <a:r>
              <a:rPr lang="en-US" b="1" dirty="0" smtClean="0">
                <a:latin typeface="Footlight MT Light" pitchFamily="18" charset="0"/>
              </a:rPr>
              <a:t> 2: </a:t>
            </a:r>
            <a:r>
              <a:rPr lang="en-US" b="1" dirty="0" err="1" smtClean="0">
                <a:latin typeface="Footlight MT Light" pitchFamily="18" charset="0"/>
              </a:rPr>
              <a:t>Phospholipid</a:t>
            </a:r>
            <a:r>
              <a:rPr lang="en-US" b="1" dirty="0" smtClean="0">
                <a:latin typeface="Footlight MT Light" pitchFamily="18" charset="0"/>
              </a:rPr>
              <a:t> (PL) Compounds</a:t>
            </a:r>
          </a:p>
          <a:p>
            <a:pPr marL="53975" lvl="0" indent="3175" algn="ctr">
              <a:spcBef>
                <a:spcPct val="20000"/>
              </a:spcBef>
            </a:pPr>
            <a:r>
              <a:rPr lang="en-US" b="1" dirty="0" smtClean="0">
                <a:latin typeface="Footlight MT Light" pitchFamily="18" charset="0"/>
              </a:rPr>
              <a:t>of </a:t>
            </a:r>
            <a:r>
              <a:rPr lang="en-US" b="1" dirty="0">
                <a:latin typeface="Footlight MT Light" pitchFamily="18" charset="0"/>
              </a:rPr>
              <a:t>Physiological </a:t>
            </a:r>
            <a:r>
              <a:rPr lang="en-US" b="1" dirty="0" smtClean="0">
                <a:latin typeface="Footlight MT Light" pitchFamily="18" charset="0"/>
              </a:rPr>
              <a:t>Importance</a:t>
            </a:r>
          </a:p>
          <a:p>
            <a:pPr lvl="0" indent="3175">
              <a:spcBef>
                <a:spcPct val="20000"/>
              </a:spcBef>
              <a:tabLst>
                <a:tab pos="231775" algn="l"/>
              </a:tabLst>
            </a:pPr>
            <a:r>
              <a:rPr lang="en-US" dirty="0" smtClean="0">
                <a:latin typeface="Footlight MT Light" pitchFamily="18" charset="0"/>
              </a:rPr>
              <a:t>In this lecture, students will be introduced to the following:</a:t>
            </a:r>
          </a:p>
          <a:p>
            <a:pPr marL="347663" lvl="1" indent="-342900">
              <a:spcBef>
                <a:spcPct val="20000"/>
              </a:spcBef>
              <a:buFont typeface="Arial" pitchFamily="34" charset="0"/>
              <a:buChar char="•"/>
            </a:pPr>
            <a:r>
              <a:rPr lang="en-US" dirty="0" smtClean="0">
                <a:latin typeface="Footlight MT Light" pitchFamily="18" charset="0"/>
              </a:rPr>
              <a:t>Selected </a:t>
            </a:r>
            <a:r>
              <a:rPr lang="en-US" dirty="0">
                <a:latin typeface="Footlight MT Light" pitchFamily="18" charset="0"/>
              </a:rPr>
              <a:t>members of </a:t>
            </a:r>
            <a:r>
              <a:rPr lang="en-US" dirty="0" smtClean="0">
                <a:latin typeface="Footlight MT Light" pitchFamily="18" charset="0"/>
              </a:rPr>
              <a:t>PLs </a:t>
            </a:r>
            <a:endParaRPr lang="en-US" dirty="0">
              <a:latin typeface="Footlight MT Light" pitchFamily="18" charset="0"/>
            </a:endParaRPr>
          </a:p>
          <a:p>
            <a:pPr marL="347663" lvl="1" indent="-342900">
              <a:spcBef>
                <a:spcPct val="20000"/>
              </a:spcBef>
              <a:buFont typeface="Arial" pitchFamily="34" charset="0"/>
              <a:buChar char="•"/>
            </a:pPr>
            <a:r>
              <a:rPr lang="en-US" dirty="0" smtClean="0">
                <a:latin typeface="Footlight MT Light" pitchFamily="18" charset="0"/>
              </a:rPr>
              <a:t>Physiological </a:t>
            </a:r>
            <a:r>
              <a:rPr lang="en-US" dirty="0">
                <a:latin typeface="Footlight MT Light" pitchFamily="18" charset="0"/>
              </a:rPr>
              <a:t>importance of </a:t>
            </a:r>
            <a:r>
              <a:rPr lang="en-US" dirty="0" smtClean="0">
                <a:latin typeface="Footlight MT Light" pitchFamily="18" charset="0"/>
              </a:rPr>
              <a:t>PLs</a:t>
            </a:r>
            <a:endParaRPr lang="en-US" dirty="0">
              <a:latin typeface="Footlight MT Light" pitchFamily="18" charset="0"/>
            </a:endParaRPr>
          </a:p>
          <a:p>
            <a:pPr marL="347663" lvl="1" indent="-342900">
              <a:spcBef>
                <a:spcPct val="20000"/>
              </a:spcBef>
              <a:buFont typeface="Arial" pitchFamily="34" charset="0"/>
              <a:buChar char="•"/>
            </a:pPr>
            <a:r>
              <a:rPr lang="en-US" dirty="0" smtClean="0">
                <a:latin typeface="Footlight MT Light" pitchFamily="18" charset="0"/>
              </a:rPr>
              <a:t>Lung surfactant: structure, function, &amp; clinical application.</a:t>
            </a:r>
          </a:p>
          <a:p>
            <a:pPr marL="347663" lvl="1" indent="-342900">
              <a:spcBef>
                <a:spcPct val="20000"/>
              </a:spcBef>
              <a:buFont typeface="Arial" pitchFamily="34" charset="0"/>
              <a:buChar char="•"/>
            </a:pPr>
            <a:r>
              <a:rPr lang="en-US" dirty="0" smtClean="0">
                <a:latin typeface="Footlight MT Light" pitchFamily="18" charset="0"/>
              </a:rPr>
              <a:t>Types and functions of </a:t>
            </a:r>
            <a:r>
              <a:rPr lang="en-US" dirty="0" err="1" smtClean="0">
                <a:latin typeface="Footlight MT Light" pitchFamily="18" charset="0"/>
              </a:rPr>
              <a:t>Plospholipases</a:t>
            </a:r>
            <a:endParaRPr kumimoji="0" lang="en-US" b="0" i="0" u="none" strike="noStrike" kern="1200" cap="none" spc="0" normalizeH="0" baseline="0" noProof="0" dirty="0" smtClean="0">
              <a:ln>
                <a:noFill/>
              </a:ln>
              <a:solidFill>
                <a:schemeClr val="tx1"/>
              </a:solidFill>
              <a:effectLst/>
              <a:uLnTx/>
              <a:uFillTx/>
              <a:latin typeface="Footlight MT Light" pitchFamily="18" charset="0"/>
            </a:endParaRPr>
          </a:p>
        </p:txBody>
      </p:sp>
    </p:spTree>
    <p:extLst>
      <p:ext uri="{BB962C8B-B14F-4D97-AF65-F5344CB8AC3E}">
        <p14:creationId xmlns:p14="http://schemas.microsoft.com/office/powerpoint/2010/main" val="2830615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PHYSIOLOGY</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09800"/>
            <a:ext cx="7772400" cy="1661993"/>
          </a:xfrm>
          <a:prstGeom prst="rect">
            <a:avLst/>
          </a:prstGeom>
        </p:spPr>
        <p:txBody>
          <a:bodyPr wrap="square">
            <a:spAutoFit/>
          </a:bodyPr>
          <a:lstStyle/>
          <a:p>
            <a:r>
              <a:rPr lang="en-US" sz="3600" b="1" cap="all" dirty="0" smtClean="0">
                <a:latin typeface="Footlight MT Light" pitchFamily="18" charset="0"/>
              </a:rPr>
              <a:t>physiology’s Teaching staff</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Dr. Aida </a:t>
            </a:r>
            <a:r>
              <a:rPr lang="en-US" sz="2400" dirty="0" err="1"/>
              <a:t>Korish</a:t>
            </a:r>
            <a:endParaRPr lang="en-US" sz="2400" dirty="0">
              <a:latin typeface="Footlight MT Light" pitchFamily="18" charset="0"/>
            </a:endParaRPr>
          </a:p>
          <a:p>
            <a:pPr marL="342900" indent="-342900">
              <a:buFont typeface="+mj-lt"/>
              <a:buAutoNum type="arabicPeriod"/>
            </a:pPr>
            <a:r>
              <a:rPr lang="en-US" sz="2400" dirty="0" smtClean="0"/>
              <a:t>Dr</a:t>
            </a:r>
            <a:r>
              <a:rPr lang="en-US" sz="2400" dirty="0"/>
              <a:t>. </a:t>
            </a:r>
            <a:r>
              <a:rPr lang="en-US" sz="2400" dirty="0" err="1"/>
              <a:t>Abdulrahman</a:t>
            </a:r>
            <a:r>
              <a:rPr lang="en-US" sz="2400" dirty="0"/>
              <a:t> Al </a:t>
            </a:r>
            <a:r>
              <a:rPr lang="en-US" sz="2400" dirty="0" err="1" smtClean="0"/>
              <a:t>Howaikan</a:t>
            </a:r>
            <a:endParaRPr lang="en-US" sz="2400" dirty="0" smtClean="0"/>
          </a:p>
        </p:txBody>
      </p:sp>
    </p:spTree>
    <p:extLst>
      <p:ext uri="{BB962C8B-B14F-4D97-AF65-F5344CB8AC3E}">
        <p14:creationId xmlns:p14="http://schemas.microsoft.com/office/powerpoint/2010/main" val="3407207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368" y="152400"/>
            <a:ext cx="8229600" cy="1270464"/>
          </a:xfrm>
        </p:spPr>
        <p:txBody>
          <a:bodyPr>
            <a:normAutofit fontScale="90000"/>
          </a:bodyPr>
          <a:lstStyle/>
          <a:p>
            <a:pPr algn="ctr"/>
            <a:r>
              <a:rPr lang="en-US" dirty="0" smtClean="0"/>
              <a:t>General objectives of </a:t>
            </a:r>
            <a:r>
              <a:rPr lang="en-US" dirty="0"/>
              <a:t>RESPIRATORY block</a:t>
            </a:r>
            <a:endParaRPr lang="en-US" dirty="0"/>
          </a:p>
        </p:txBody>
      </p:sp>
      <p:sp>
        <p:nvSpPr>
          <p:cNvPr id="3" name="Content Placeholder 2"/>
          <p:cNvSpPr>
            <a:spLocks noGrp="1"/>
          </p:cNvSpPr>
          <p:nvPr>
            <p:ph idx="1"/>
          </p:nvPr>
        </p:nvSpPr>
        <p:spPr>
          <a:xfrm>
            <a:off x="152400" y="1422864"/>
            <a:ext cx="8715536" cy="5446022"/>
          </a:xfrm>
        </p:spPr>
        <p:txBody>
          <a:bodyPr>
            <a:noAutofit/>
          </a:bodyPr>
          <a:lstStyle/>
          <a:p>
            <a:pPr>
              <a:buNone/>
            </a:pPr>
            <a:r>
              <a:rPr lang="en-US" sz="2400" b="1" dirty="0"/>
              <a:t>The </a:t>
            </a:r>
            <a:r>
              <a:rPr lang="en-US" sz="2400" b="1" dirty="0" smtClean="0"/>
              <a:t>block is for </a:t>
            </a:r>
            <a:r>
              <a:rPr lang="en-US" sz="2400" b="1" u="sng" dirty="0"/>
              <a:t>4 </a:t>
            </a:r>
            <a:r>
              <a:rPr lang="en-US" sz="2400" b="1" u="sng" dirty="0" smtClean="0"/>
              <a:t>week.</a:t>
            </a:r>
            <a:r>
              <a:rPr lang="en-US" sz="2400" b="1" dirty="0" smtClean="0"/>
              <a:t> The major </a:t>
            </a:r>
            <a:r>
              <a:rPr lang="en-US" sz="2400" b="1" dirty="0"/>
              <a:t>learning objectives</a:t>
            </a:r>
            <a:r>
              <a:rPr lang="en-US" sz="2400" b="1" dirty="0" smtClean="0"/>
              <a:t>.</a:t>
            </a:r>
            <a:endParaRPr lang="en-US" sz="2400" dirty="0"/>
          </a:p>
          <a:p>
            <a:pPr algn="just">
              <a:buNone/>
            </a:pPr>
            <a:r>
              <a:rPr lang="en-US" sz="2400" dirty="0"/>
              <a:t>1. Understand normal structure and function of the Respiratory system.</a:t>
            </a:r>
          </a:p>
          <a:p>
            <a:pPr algn="just"/>
            <a:endParaRPr lang="en-US" sz="800" dirty="0"/>
          </a:p>
          <a:p>
            <a:pPr algn="just">
              <a:buNone/>
            </a:pPr>
            <a:r>
              <a:rPr lang="en-US" sz="2400" dirty="0" smtClean="0"/>
              <a:t>2.Describe </a:t>
            </a:r>
            <a:r>
              <a:rPr lang="en-US" sz="2400" dirty="0"/>
              <a:t>the etiology and the pathogenesis of common respiratory disorders </a:t>
            </a:r>
            <a:r>
              <a:rPr lang="en-US" sz="2400" dirty="0" smtClean="0"/>
              <a:t>(Bronchial </a:t>
            </a:r>
            <a:r>
              <a:rPr lang="en-US" sz="2400" dirty="0"/>
              <a:t>asthma, Allergy, COPD, respiratory tract infections and pulmonary tuberculosis).  </a:t>
            </a:r>
          </a:p>
          <a:p>
            <a:pPr algn="just"/>
            <a:endParaRPr lang="en-US" sz="800" dirty="0"/>
          </a:p>
          <a:p>
            <a:pPr algn="just">
              <a:buNone/>
            </a:pPr>
            <a:r>
              <a:rPr lang="en-US" sz="2400" dirty="0"/>
              <a:t>3. Correlate clinical features to the </a:t>
            </a:r>
            <a:r>
              <a:rPr lang="en-US" sz="2400" dirty="0" err="1"/>
              <a:t>pathophysiology</a:t>
            </a:r>
            <a:r>
              <a:rPr lang="en-US" sz="2400" dirty="0"/>
              <a:t> of the disease.</a:t>
            </a:r>
          </a:p>
          <a:p>
            <a:pPr algn="just"/>
            <a:endParaRPr lang="en-US" sz="800" dirty="0"/>
          </a:p>
          <a:p>
            <a:pPr algn="just">
              <a:buNone/>
            </a:pPr>
            <a:r>
              <a:rPr lang="en-US" sz="2400" dirty="0"/>
              <a:t>4. </a:t>
            </a:r>
            <a:r>
              <a:rPr lang="en-US" sz="2400" dirty="0"/>
              <a:t>Take a relevant history and perform a clinical examination to diagnose respiratory tract disorders</a:t>
            </a:r>
            <a:r>
              <a:rPr lang="en-US" sz="2400" dirty="0" smtClean="0"/>
              <a:t>.</a:t>
            </a:r>
          </a:p>
          <a:p>
            <a:pPr algn="just">
              <a:buNone/>
            </a:pPr>
            <a:endParaRPr lang="en-US" sz="800" dirty="0"/>
          </a:p>
          <a:p>
            <a:pPr algn="just">
              <a:buNone/>
            </a:pPr>
            <a:r>
              <a:rPr lang="en-US" sz="2400" dirty="0"/>
              <a:t>5. Plan out investigations to diagnose and manage respiratory disorders.</a:t>
            </a:r>
          </a:p>
        </p:txBody>
      </p:sp>
    </p:spTree>
    <p:extLst>
      <p:ext uri="{BB962C8B-B14F-4D97-AF65-F5344CB8AC3E}">
        <p14:creationId xmlns:p14="http://schemas.microsoft.com/office/powerpoint/2010/main" val="3402148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66843"/>
            <a:ext cx="7772400" cy="4616648"/>
          </a:xfrm>
          <a:prstGeom prst="rect">
            <a:avLst/>
          </a:prstGeom>
        </p:spPr>
        <p:txBody>
          <a:bodyPr wrap="square">
            <a:spAutoFit/>
          </a:bodyPr>
          <a:lstStyle/>
          <a:p>
            <a:r>
              <a:rPr lang="en-US" sz="3600" b="1" cap="all" dirty="0" smtClean="0">
                <a:latin typeface="Footlight MT Light" pitchFamily="18" charset="0"/>
              </a:rPr>
              <a:t>Physiology’s lectures</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b="1" dirty="0">
                <a:latin typeface="Footlight MT Light" pitchFamily="18" charset="0"/>
              </a:rPr>
              <a:t>Functions and Organization of the Respiratory System</a:t>
            </a:r>
            <a:endParaRPr lang="en-US" sz="2400" dirty="0">
              <a:latin typeface="Footlight MT Light" pitchFamily="18" charset="0"/>
            </a:endParaRPr>
          </a:p>
          <a:p>
            <a:pPr marL="342900" indent="-342900">
              <a:buFont typeface="+mj-lt"/>
              <a:buAutoNum type="arabicPeriod"/>
            </a:pPr>
            <a:r>
              <a:rPr lang="en-US" sz="2400" b="1" dirty="0">
                <a:latin typeface="Footlight MT Light" pitchFamily="18" charset="0"/>
              </a:rPr>
              <a:t>Mechanics of breathing</a:t>
            </a:r>
            <a:endParaRPr lang="en-US" sz="2400" dirty="0">
              <a:latin typeface="Footlight MT Light" pitchFamily="18" charset="0"/>
            </a:endParaRPr>
          </a:p>
          <a:p>
            <a:pPr marL="342900" indent="-342900">
              <a:buFont typeface="+mj-lt"/>
              <a:buAutoNum type="arabicPeriod"/>
            </a:pPr>
            <a:r>
              <a:rPr lang="en-US" sz="2400" b="1" dirty="0">
                <a:latin typeface="Footlight MT Light" pitchFamily="18" charset="0"/>
              </a:rPr>
              <a:t>Respiratory ventilation</a:t>
            </a:r>
            <a:endParaRPr lang="en-US" sz="2400" dirty="0">
              <a:latin typeface="Footlight MT Light" pitchFamily="18" charset="0"/>
            </a:endParaRPr>
          </a:p>
          <a:p>
            <a:pPr marL="342900" indent="-342900">
              <a:buFont typeface="+mj-lt"/>
              <a:buAutoNum type="arabicPeriod"/>
            </a:pPr>
            <a:r>
              <a:rPr lang="en-US" sz="2400" b="1" dirty="0">
                <a:latin typeface="Footlight MT Light" pitchFamily="18" charset="0"/>
              </a:rPr>
              <a:t>Lung Function in Health and disease</a:t>
            </a:r>
            <a:endParaRPr lang="en-US" sz="2400" dirty="0">
              <a:latin typeface="Footlight MT Light" pitchFamily="18" charset="0"/>
            </a:endParaRPr>
          </a:p>
          <a:p>
            <a:pPr marL="342900" indent="-342900">
              <a:buFont typeface="+mj-lt"/>
              <a:buAutoNum type="arabicPeriod"/>
            </a:pPr>
            <a:r>
              <a:rPr lang="en-US" sz="2400" b="1" dirty="0">
                <a:latin typeface="Footlight MT Light" pitchFamily="18" charset="0"/>
              </a:rPr>
              <a:t>Gas Exchange and Gas Transfer</a:t>
            </a:r>
            <a:endParaRPr lang="en-US" sz="2400" dirty="0">
              <a:latin typeface="Footlight MT Light" pitchFamily="18" charset="0"/>
            </a:endParaRPr>
          </a:p>
          <a:p>
            <a:pPr marL="342900" indent="-342900">
              <a:buFont typeface="+mj-lt"/>
              <a:buAutoNum type="arabicPeriod"/>
            </a:pPr>
            <a:r>
              <a:rPr lang="en-US" sz="2400" b="1" dirty="0">
                <a:latin typeface="Footlight MT Light" pitchFamily="18" charset="0"/>
              </a:rPr>
              <a:t>Oxygen and Carbon dioxide Transport</a:t>
            </a:r>
            <a:endParaRPr lang="en-US" sz="2400" dirty="0">
              <a:latin typeface="Footlight MT Light" pitchFamily="18" charset="0"/>
            </a:endParaRPr>
          </a:p>
          <a:p>
            <a:pPr marL="342900" indent="-342900">
              <a:buFont typeface="+mj-lt"/>
              <a:buAutoNum type="arabicPeriod"/>
            </a:pPr>
            <a:r>
              <a:rPr lang="en-US" sz="2400" b="1" dirty="0">
                <a:latin typeface="Footlight MT Light" pitchFamily="18" charset="0"/>
              </a:rPr>
              <a:t>Hypoxia and cyanosis</a:t>
            </a:r>
            <a:endParaRPr lang="en-US" sz="2400" dirty="0">
              <a:latin typeface="Footlight MT Light" pitchFamily="18" charset="0"/>
            </a:endParaRPr>
          </a:p>
          <a:p>
            <a:pPr marL="342900" indent="-342900">
              <a:buFont typeface="+mj-lt"/>
              <a:buAutoNum type="arabicPeriod"/>
            </a:pPr>
            <a:r>
              <a:rPr lang="en-US" sz="2400" b="1" dirty="0" smtClean="0">
                <a:latin typeface="Footlight MT Light" pitchFamily="18" charset="0"/>
              </a:rPr>
              <a:t>Control </a:t>
            </a:r>
            <a:r>
              <a:rPr lang="en-US" sz="2400" b="1" dirty="0">
                <a:latin typeface="Footlight MT Light" pitchFamily="18" charset="0"/>
              </a:rPr>
              <a:t>of breathing  </a:t>
            </a:r>
            <a:endParaRPr lang="en-US" sz="2400" dirty="0">
              <a:latin typeface="Footlight MT Light" pitchFamily="18" charset="0"/>
            </a:endParaRPr>
          </a:p>
          <a:p>
            <a:pPr marL="342900" indent="-342900">
              <a:buFont typeface="+mj-lt"/>
              <a:buAutoNum type="arabicPeriod"/>
            </a:pPr>
            <a:r>
              <a:rPr lang="en-US" sz="2400" b="1" dirty="0">
                <a:latin typeface="Footlight MT Light" pitchFamily="18" charset="0"/>
              </a:rPr>
              <a:t>Effects of low and high gas pressure on the body</a:t>
            </a:r>
            <a:endParaRPr lang="en-US" sz="2400" dirty="0">
              <a:latin typeface="Footlight MT Light" pitchFamily="18" charset="0"/>
            </a:endParaRPr>
          </a:p>
          <a:p>
            <a:pPr marL="342900" indent="-342900">
              <a:buFont typeface="+mj-lt"/>
              <a:buAutoNum type="arabicPeriod"/>
            </a:pPr>
            <a:r>
              <a:rPr lang="en-US" sz="2400" b="1" dirty="0" smtClean="0">
                <a:latin typeface="Footlight MT Light" pitchFamily="18" charset="0"/>
              </a:rPr>
              <a:t>Effects </a:t>
            </a:r>
            <a:r>
              <a:rPr lang="en-US" sz="2400" b="1" dirty="0">
                <a:latin typeface="Footlight MT Light" pitchFamily="18" charset="0"/>
              </a:rPr>
              <a:t>of exercise on the respiratory system</a:t>
            </a:r>
            <a:endParaRPr lang="en-US" sz="2400" dirty="0">
              <a:latin typeface="Footlight MT Light" pitchFamily="18" charset="0"/>
            </a:endParaRPr>
          </a:p>
        </p:txBody>
      </p:sp>
    </p:spTree>
    <p:extLst>
      <p:ext uri="{BB962C8B-B14F-4D97-AF65-F5344CB8AC3E}">
        <p14:creationId xmlns:p14="http://schemas.microsoft.com/office/powerpoint/2010/main" val="355306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PATHOLOGY</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09800"/>
            <a:ext cx="8534400" cy="3877985"/>
          </a:xfrm>
          <a:prstGeom prst="rect">
            <a:avLst/>
          </a:prstGeom>
        </p:spPr>
        <p:txBody>
          <a:bodyPr wrap="square">
            <a:spAutoFit/>
          </a:bodyPr>
          <a:lstStyle/>
          <a:p>
            <a:r>
              <a:rPr lang="en-US" sz="3600" b="1" cap="all" dirty="0" smtClean="0">
                <a:latin typeface="Footlight MT Light" pitchFamily="18" charset="0"/>
              </a:rPr>
              <a:t>pathology’s Teaching staff</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681038" indent="-457200">
              <a:buFont typeface="+mj-lt"/>
              <a:buAutoNum type="arabicPeriod"/>
            </a:pPr>
            <a:r>
              <a:rPr lang="en-US" sz="2400" dirty="0"/>
              <a:t>Dr. </a:t>
            </a:r>
            <a:r>
              <a:rPr lang="en-US" sz="2400" dirty="0" err="1"/>
              <a:t>Ammar</a:t>
            </a:r>
            <a:r>
              <a:rPr lang="en-US" sz="2400" dirty="0"/>
              <a:t> </a:t>
            </a:r>
            <a:r>
              <a:rPr lang="en-US" sz="2400" dirty="0" smtClean="0"/>
              <a:t>Al </a:t>
            </a:r>
            <a:r>
              <a:rPr lang="en-US" sz="2400" dirty="0" err="1" smtClean="0"/>
              <a:t>Rikabi</a:t>
            </a:r>
            <a:r>
              <a:rPr lang="en-US" sz="2400" dirty="0" smtClean="0"/>
              <a:t> </a:t>
            </a:r>
            <a:r>
              <a:rPr lang="en-US" sz="2400" dirty="0" smtClean="0">
                <a:solidFill>
                  <a:schemeClr val="tx2"/>
                </a:solidFill>
                <a:hlinkClick r:id="rId2"/>
              </a:rPr>
              <a:t>ammar_rikabi@hotmail.com</a:t>
            </a:r>
            <a:endParaRPr lang="en-US" sz="2400" dirty="0">
              <a:solidFill>
                <a:schemeClr val="tx2"/>
              </a:solidFill>
            </a:endParaRPr>
          </a:p>
          <a:p>
            <a:pPr marL="681038" indent="-457200">
              <a:buFont typeface="+mj-lt"/>
              <a:buAutoNum type="arabicPeriod"/>
            </a:pPr>
            <a:r>
              <a:rPr lang="en-US" sz="2400" dirty="0"/>
              <a:t>Dr. </a:t>
            </a:r>
            <a:r>
              <a:rPr lang="en-US" sz="2400" dirty="0" err="1"/>
              <a:t>Maha</a:t>
            </a:r>
            <a:r>
              <a:rPr lang="en-US" sz="2400" dirty="0"/>
              <a:t> </a:t>
            </a:r>
            <a:r>
              <a:rPr lang="en-US" sz="2400" dirty="0" err="1"/>
              <a:t>Arafah</a:t>
            </a:r>
            <a:r>
              <a:rPr lang="en-US" sz="2400" dirty="0"/>
              <a:t> </a:t>
            </a:r>
            <a:r>
              <a:rPr lang="en-US" sz="2400" dirty="0" smtClean="0"/>
              <a:t> </a:t>
            </a:r>
            <a:r>
              <a:rPr lang="en-US" sz="2400" dirty="0" smtClean="0">
                <a:hlinkClick r:id="rId3"/>
              </a:rPr>
              <a:t>marafah@hotmail.com</a:t>
            </a:r>
            <a:endParaRPr lang="en-US" sz="2400" dirty="0"/>
          </a:p>
          <a:p>
            <a:pPr marL="681038" indent="-457200">
              <a:buFont typeface="+mj-lt"/>
              <a:buAutoNum type="arabicPeriod"/>
            </a:pPr>
            <a:r>
              <a:rPr lang="en-US" sz="2400" dirty="0"/>
              <a:t>Dr. Marie (male </a:t>
            </a:r>
            <a:r>
              <a:rPr lang="en-US" sz="2400" dirty="0" err="1"/>
              <a:t>practicals</a:t>
            </a:r>
            <a:r>
              <a:rPr lang="en-US" sz="2400" dirty="0"/>
              <a:t>) </a:t>
            </a:r>
          </a:p>
          <a:p>
            <a:pPr marL="681038" indent="-457200">
              <a:buFont typeface="+mj-lt"/>
              <a:buAutoNum type="arabicPeriod"/>
            </a:pPr>
            <a:r>
              <a:rPr lang="en-US" sz="2400" dirty="0"/>
              <a:t>Dr. </a:t>
            </a:r>
            <a:r>
              <a:rPr lang="en-US" sz="2400" dirty="0" err="1"/>
              <a:t>Shaesta</a:t>
            </a:r>
            <a:r>
              <a:rPr lang="en-US" sz="2400" dirty="0"/>
              <a:t> Zaidi (female </a:t>
            </a:r>
            <a:r>
              <a:rPr lang="en-US" sz="2400" dirty="0" err="1"/>
              <a:t>practicals</a:t>
            </a:r>
            <a:r>
              <a:rPr lang="en-US" sz="2400" dirty="0"/>
              <a:t>) </a:t>
            </a:r>
            <a:r>
              <a:rPr lang="en-US" sz="2400" dirty="0" smtClean="0">
                <a:hlinkClick r:id="rId4"/>
              </a:rPr>
              <a:t>snz24@yahoo.com</a:t>
            </a:r>
            <a:endParaRPr lang="en-US" sz="2400" dirty="0" smtClean="0"/>
          </a:p>
          <a:p>
            <a:pPr marL="681038" indent="-457200">
              <a:buFont typeface="+mj-lt"/>
              <a:buAutoNum type="arabicPeriod"/>
            </a:pPr>
            <a:endParaRPr lang="en-US" sz="2400" dirty="0"/>
          </a:p>
          <a:p>
            <a:pPr marL="223838"/>
            <a:r>
              <a:rPr lang="en-US" sz="2400" dirty="0">
                <a:latin typeface="Footlight MT Light" pitchFamily="18" charset="0"/>
              </a:rPr>
              <a:t>Number of Lectures: 6</a:t>
            </a:r>
          </a:p>
          <a:p>
            <a:pPr marL="223838"/>
            <a:r>
              <a:rPr lang="en-US" sz="2400" dirty="0" smtClean="0">
                <a:latin typeface="Footlight MT Light" pitchFamily="18" charset="0"/>
              </a:rPr>
              <a:t>Number </a:t>
            </a:r>
            <a:r>
              <a:rPr lang="en-US" sz="2400" dirty="0">
                <a:latin typeface="Footlight MT Light" pitchFamily="18" charset="0"/>
              </a:rPr>
              <a:t>of </a:t>
            </a:r>
            <a:r>
              <a:rPr lang="en-US" sz="2400" dirty="0" err="1">
                <a:latin typeface="Footlight MT Light" pitchFamily="18" charset="0"/>
              </a:rPr>
              <a:t>Practicals</a:t>
            </a:r>
            <a:r>
              <a:rPr lang="en-US" sz="2400" dirty="0">
                <a:latin typeface="Footlight MT Light" pitchFamily="18" charset="0"/>
              </a:rPr>
              <a:t>: 2</a:t>
            </a:r>
          </a:p>
          <a:p>
            <a:pPr marL="223838"/>
            <a:endParaRPr lang="en-US" sz="2400" dirty="0"/>
          </a:p>
        </p:txBody>
      </p:sp>
    </p:spTree>
    <p:extLst>
      <p:ext uri="{BB962C8B-B14F-4D97-AF65-F5344CB8AC3E}">
        <p14:creationId xmlns:p14="http://schemas.microsoft.com/office/powerpoint/2010/main" val="8561199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66843"/>
            <a:ext cx="7772400" cy="3877985"/>
          </a:xfrm>
          <a:prstGeom prst="rect">
            <a:avLst/>
          </a:prstGeom>
        </p:spPr>
        <p:txBody>
          <a:bodyPr wrap="square">
            <a:spAutoFit/>
          </a:bodyPr>
          <a:lstStyle/>
          <a:p>
            <a:r>
              <a:rPr lang="en-US" sz="3600" b="1" cap="all" dirty="0" err="1" smtClean="0">
                <a:latin typeface="Footlight MT Light" pitchFamily="18" charset="0"/>
              </a:rPr>
              <a:t>PATH</a:t>
            </a:r>
            <a:r>
              <a:rPr lang="en-US" sz="3600" b="1" cap="all" dirty="0" err="1" smtClean="0">
                <a:latin typeface="Footlight MT Light" pitchFamily="18" charset="0"/>
              </a:rPr>
              <a:t>ology’S</a:t>
            </a:r>
            <a:r>
              <a:rPr lang="en-US" sz="3600" b="1" cap="all" dirty="0" smtClean="0">
                <a:latin typeface="Footlight MT Light" pitchFamily="18" charset="0"/>
              </a:rPr>
              <a:t> LECTURES</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Pathology of bronchial asthma </a:t>
            </a:r>
            <a:endParaRPr lang="en-US" sz="2400" dirty="0" smtClean="0"/>
          </a:p>
          <a:p>
            <a:pPr marL="342900" indent="-342900">
              <a:buFont typeface="+mj-lt"/>
              <a:buAutoNum type="arabicPeriod"/>
            </a:pPr>
            <a:r>
              <a:rPr lang="en-US" sz="2400" dirty="0" smtClean="0"/>
              <a:t>Pathology </a:t>
            </a:r>
            <a:r>
              <a:rPr lang="en-US" sz="2400" dirty="0"/>
              <a:t>of restrictive lung disease including allergic </a:t>
            </a:r>
            <a:r>
              <a:rPr lang="en-US" sz="2400" dirty="0" err="1"/>
              <a:t>alveolitis</a:t>
            </a:r>
            <a:r>
              <a:rPr lang="en-US" sz="2400" dirty="0"/>
              <a:t> </a:t>
            </a:r>
            <a:endParaRPr lang="en-US" sz="2400" dirty="0" smtClean="0"/>
          </a:p>
          <a:p>
            <a:pPr marL="342900" indent="-342900">
              <a:buFont typeface="+mj-lt"/>
              <a:buAutoNum type="arabicPeriod"/>
            </a:pPr>
            <a:r>
              <a:rPr lang="en-US" sz="2400" dirty="0" smtClean="0"/>
              <a:t>Introduction </a:t>
            </a:r>
            <a:r>
              <a:rPr lang="en-US" sz="2400" dirty="0"/>
              <a:t>to COPD including bronchiectasis, chronic bronchitis &amp; emphysema. </a:t>
            </a:r>
            <a:endParaRPr lang="en-US" sz="2400" dirty="0" smtClean="0"/>
          </a:p>
          <a:p>
            <a:pPr marL="342900" indent="-342900">
              <a:buFont typeface="+mj-lt"/>
              <a:buAutoNum type="arabicPeriod"/>
            </a:pPr>
            <a:r>
              <a:rPr lang="en-US" sz="2400" dirty="0" smtClean="0"/>
              <a:t>Pathology </a:t>
            </a:r>
            <a:r>
              <a:rPr lang="en-US" sz="2400" dirty="0"/>
              <a:t>of Tuberculosis </a:t>
            </a:r>
            <a:endParaRPr lang="en-US" sz="2400" dirty="0" smtClean="0"/>
          </a:p>
          <a:p>
            <a:pPr marL="342900" indent="-342900">
              <a:buFont typeface="+mj-lt"/>
              <a:buAutoNum type="arabicPeriod"/>
            </a:pPr>
            <a:r>
              <a:rPr lang="en-US" sz="2400" dirty="0" smtClean="0"/>
              <a:t>Pathology </a:t>
            </a:r>
            <a:r>
              <a:rPr lang="en-US" sz="2400" dirty="0"/>
              <a:t>of Lobar pneumonia&amp; </a:t>
            </a:r>
            <a:r>
              <a:rPr lang="en-US" sz="2400" dirty="0" err="1"/>
              <a:t>broncho</a:t>
            </a:r>
            <a:r>
              <a:rPr lang="en-US" sz="2400" dirty="0"/>
              <a:t> pneumonia </a:t>
            </a:r>
            <a:endParaRPr lang="en-US" sz="2400" dirty="0" smtClean="0"/>
          </a:p>
          <a:p>
            <a:pPr marL="342900" indent="-342900">
              <a:buFont typeface="+mj-lt"/>
              <a:buAutoNum type="arabicPeriod"/>
            </a:pPr>
            <a:r>
              <a:rPr lang="en-US" sz="2400" dirty="0" err="1" smtClean="0"/>
              <a:t>Tumours</a:t>
            </a:r>
            <a:r>
              <a:rPr lang="en-US" sz="2400" dirty="0" smtClean="0"/>
              <a:t> </a:t>
            </a:r>
            <a:r>
              <a:rPr lang="en-US" sz="2400" dirty="0"/>
              <a:t>of the </a:t>
            </a:r>
            <a:r>
              <a:rPr lang="en-US" sz="2400" dirty="0" smtClean="0"/>
              <a:t>lung</a:t>
            </a:r>
            <a:endParaRPr lang="en-US" sz="2400" dirty="0"/>
          </a:p>
        </p:txBody>
      </p:sp>
    </p:spTree>
    <p:extLst>
      <p:ext uri="{BB962C8B-B14F-4D97-AF65-F5344CB8AC3E}">
        <p14:creationId xmlns:p14="http://schemas.microsoft.com/office/powerpoint/2010/main" val="3929370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35846"/>
            <a:ext cx="7467600" cy="4524315"/>
          </a:xfrm>
          <a:prstGeom prst="rect">
            <a:avLst/>
          </a:prstGeom>
        </p:spPr>
        <p:txBody>
          <a:bodyPr wrap="square">
            <a:spAutoFit/>
          </a:bodyPr>
          <a:lstStyle/>
          <a:p>
            <a:r>
              <a:rPr lang="en-US" b="1" u="sng" dirty="0">
                <a:latin typeface="Footlight MT Light" pitchFamily="18" charset="0"/>
              </a:rPr>
              <a:t>LECTURE ONE :  Pathology and pathogenesis of bronchial asthma.</a:t>
            </a:r>
            <a:endParaRPr lang="en-US" dirty="0">
              <a:latin typeface="Footlight MT Light" pitchFamily="18" charset="0"/>
            </a:endParaRPr>
          </a:p>
          <a:p>
            <a:r>
              <a:rPr lang="en-US" dirty="0">
                <a:latin typeface="Footlight MT Light" pitchFamily="18" charset="0"/>
              </a:rPr>
              <a:t> </a:t>
            </a:r>
          </a:p>
          <a:p>
            <a:r>
              <a:rPr lang="en-US" b="1" u="sng" dirty="0">
                <a:latin typeface="Footlight MT Light" pitchFamily="18" charset="0"/>
              </a:rPr>
              <a:t>OBJECTIVES:  </a:t>
            </a:r>
            <a:endParaRPr lang="en-US" dirty="0">
              <a:latin typeface="Footlight MT Light" pitchFamily="18" charset="0"/>
            </a:endParaRPr>
          </a:p>
          <a:p>
            <a:r>
              <a:rPr lang="en-US" dirty="0">
                <a:latin typeface="Footlight MT Light" pitchFamily="18" charset="0"/>
              </a:rPr>
              <a:t> </a:t>
            </a:r>
          </a:p>
          <a:p>
            <a:r>
              <a:rPr lang="en-US" dirty="0">
                <a:latin typeface="Footlight MT Light" pitchFamily="18" charset="0"/>
              </a:rPr>
              <a:t>At the end of this lecture, the student should be capable of:</a:t>
            </a:r>
          </a:p>
          <a:p>
            <a:r>
              <a:rPr lang="en-US" dirty="0">
                <a:latin typeface="Footlight MT Light" pitchFamily="18" charset="0"/>
              </a:rPr>
              <a:t> </a:t>
            </a:r>
          </a:p>
          <a:p>
            <a:r>
              <a:rPr lang="en-US" dirty="0">
                <a:latin typeface="Footlight MT Light" pitchFamily="18" charset="0"/>
              </a:rPr>
              <a:t>A]	Understanding asthma as an episodic, reversible bronchoconstriction caused by increased responsiveness of the tracheobronchial tree to various stimuli.</a:t>
            </a:r>
          </a:p>
          <a:p>
            <a:r>
              <a:rPr lang="en-US" dirty="0">
                <a:latin typeface="Footlight MT Light" pitchFamily="18" charset="0"/>
              </a:rPr>
              <a:t> </a:t>
            </a:r>
          </a:p>
          <a:p>
            <a:r>
              <a:rPr lang="en-US" dirty="0">
                <a:latin typeface="Footlight MT Light" pitchFamily="18" charset="0"/>
              </a:rPr>
              <a:t>B]	Knowing that asthma is divided into two basic types: extrinsic or atopic allergic and intrinsic asthma.</a:t>
            </a:r>
          </a:p>
          <a:p>
            <a:r>
              <a:rPr lang="en-US" dirty="0">
                <a:latin typeface="Footlight MT Light" pitchFamily="18" charset="0"/>
              </a:rPr>
              <a:t> </a:t>
            </a:r>
          </a:p>
          <a:p>
            <a:r>
              <a:rPr lang="en-US" dirty="0">
                <a:latin typeface="Footlight MT Light" pitchFamily="18" charset="0"/>
              </a:rPr>
              <a:t>C]	Understanding the morphological changes seen in the lungs in cases of severe asthma.</a:t>
            </a:r>
          </a:p>
          <a:p>
            <a:r>
              <a:rPr lang="en-US" dirty="0"/>
              <a:t> </a:t>
            </a:r>
          </a:p>
        </p:txBody>
      </p:sp>
    </p:spTree>
    <p:extLst>
      <p:ext uri="{BB962C8B-B14F-4D97-AF65-F5344CB8AC3E}">
        <p14:creationId xmlns:p14="http://schemas.microsoft.com/office/powerpoint/2010/main" val="702803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35846"/>
            <a:ext cx="7162800" cy="5078313"/>
          </a:xfrm>
          <a:prstGeom prst="rect">
            <a:avLst/>
          </a:prstGeom>
        </p:spPr>
        <p:txBody>
          <a:bodyPr wrap="square">
            <a:spAutoFit/>
          </a:bodyPr>
          <a:lstStyle/>
          <a:p>
            <a:r>
              <a:rPr lang="en-US" b="1" u="sng" dirty="0">
                <a:latin typeface="Footlight MT Light" pitchFamily="18" charset="0"/>
              </a:rPr>
              <a:t>CONTENTS:</a:t>
            </a:r>
            <a:endParaRPr lang="en-US" dirty="0">
              <a:latin typeface="Footlight MT Light" pitchFamily="18" charset="0"/>
            </a:endParaRPr>
          </a:p>
          <a:p>
            <a:r>
              <a:rPr lang="en-US" dirty="0">
                <a:latin typeface="Footlight MT Light" pitchFamily="18" charset="0"/>
              </a:rPr>
              <a:t> </a:t>
            </a:r>
          </a:p>
          <a:p>
            <a:r>
              <a:rPr lang="en-US" dirty="0">
                <a:latin typeface="Footlight MT Light" pitchFamily="18" charset="0"/>
              </a:rPr>
              <a:t>1]	Definitions of asthma as one of the chronic obstruction airway diseases.</a:t>
            </a:r>
          </a:p>
          <a:p>
            <a:r>
              <a:rPr lang="en-US" dirty="0">
                <a:latin typeface="Footlight MT Light" pitchFamily="18" charset="0"/>
              </a:rPr>
              <a:t> </a:t>
            </a:r>
          </a:p>
          <a:p>
            <a:r>
              <a:rPr lang="en-US" dirty="0">
                <a:latin typeface="Footlight MT Light" pitchFamily="18" charset="0"/>
              </a:rPr>
              <a:t>2]	Types and pathogenesis of extrinsic (immune) asthma and extrinsic (non-immune) asthma.</a:t>
            </a:r>
          </a:p>
          <a:p>
            <a:r>
              <a:rPr lang="en-US" dirty="0">
                <a:latin typeface="Footlight MT Light" pitchFamily="18" charset="0"/>
              </a:rPr>
              <a:t> </a:t>
            </a:r>
          </a:p>
          <a:p>
            <a:r>
              <a:rPr lang="en-US" dirty="0">
                <a:latin typeface="Footlight MT Light" pitchFamily="18" charset="0"/>
              </a:rPr>
              <a:t>3]	Clinical presentation and pathological changes seen in the bronchial tree in cases of asthma.</a:t>
            </a:r>
          </a:p>
          <a:p>
            <a:r>
              <a:rPr lang="en-US" dirty="0">
                <a:latin typeface="Footlight MT Light" pitchFamily="18" charset="0"/>
              </a:rPr>
              <a:t> </a:t>
            </a:r>
          </a:p>
          <a:p>
            <a:r>
              <a:rPr lang="en-US" dirty="0">
                <a:latin typeface="Footlight MT Light" pitchFamily="18" charset="0"/>
              </a:rPr>
              <a:t>4]	Complications of asthma: superimposed infection, chronic bronchitis and pulmonary emphysema.</a:t>
            </a:r>
          </a:p>
          <a:p>
            <a:r>
              <a:rPr lang="en-US" dirty="0">
                <a:latin typeface="Footlight MT Light" pitchFamily="18" charset="0"/>
              </a:rPr>
              <a:t> </a:t>
            </a:r>
          </a:p>
          <a:p>
            <a:r>
              <a:rPr lang="en-US" dirty="0">
                <a:latin typeface="Footlight MT Light" pitchFamily="18" charset="0"/>
              </a:rPr>
              <a:t>5]	Definition and manifestations of status </a:t>
            </a:r>
            <a:r>
              <a:rPr lang="en-US" dirty="0" err="1">
                <a:latin typeface="Footlight MT Light" pitchFamily="18" charset="0"/>
              </a:rPr>
              <a:t>asthmaticus</a:t>
            </a:r>
            <a:r>
              <a:rPr lang="en-US" dirty="0">
                <a:latin typeface="Footlight MT Light" pitchFamily="18" charset="0"/>
              </a:rPr>
              <a:t>.</a:t>
            </a:r>
          </a:p>
          <a:p>
            <a:r>
              <a:rPr lang="en-US" dirty="0">
                <a:latin typeface="Footlight MT Light" pitchFamily="18" charset="0"/>
              </a:rPr>
              <a:t> </a:t>
            </a:r>
          </a:p>
          <a:p>
            <a:r>
              <a:rPr lang="en-US" dirty="0"/>
              <a:t/>
            </a:r>
            <a:br>
              <a:rPr lang="en-US" dirty="0"/>
            </a:br>
            <a:r>
              <a:rPr lang="en-US" dirty="0"/>
              <a:t> </a:t>
            </a:r>
          </a:p>
        </p:txBody>
      </p:sp>
    </p:spTree>
    <p:extLst>
      <p:ext uri="{BB962C8B-B14F-4D97-AF65-F5344CB8AC3E}">
        <p14:creationId xmlns:p14="http://schemas.microsoft.com/office/powerpoint/2010/main" val="29957615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7992"/>
            <a:ext cx="8610600" cy="6555641"/>
          </a:xfrm>
          <a:prstGeom prst="rect">
            <a:avLst/>
          </a:prstGeom>
        </p:spPr>
        <p:txBody>
          <a:bodyPr wrap="square">
            <a:spAutoFit/>
          </a:bodyPr>
          <a:lstStyle/>
          <a:p>
            <a:r>
              <a:rPr lang="en-US" sz="2000" b="1" u="sng" dirty="0">
                <a:latin typeface="Footlight MT Light" pitchFamily="18" charset="0"/>
              </a:rPr>
              <a:t>LECTURE TWO: :  Chronic obstructive airway diseases: chronic bronchitis, </a:t>
            </a:r>
            <a:endParaRPr lang="en-US" sz="2000" dirty="0">
              <a:latin typeface="Footlight MT Light" pitchFamily="18" charset="0"/>
            </a:endParaRPr>
          </a:p>
          <a:p>
            <a:r>
              <a:rPr lang="en-US" sz="2000" b="1" u="sng" dirty="0" smtClean="0">
                <a:latin typeface="Footlight MT Light" pitchFamily="18" charset="0"/>
              </a:rPr>
              <a:t>emphysema </a:t>
            </a:r>
            <a:r>
              <a:rPr lang="en-US" sz="2000" b="1" u="sng" dirty="0">
                <a:latin typeface="Footlight MT Light" pitchFamily="18" charset="0"/>
              </a:rPr>
              <a:t>and bronchiectasis.</a:t>
            </a:r>
            <a:endParaRPr lang="en-US" sz="2000" dirty="0">
              <a:latin typeface="Footlight MT Light" pitchFamily="18" charset="0"/>
            </a:endParaRPr>
          </a:p>
          <a:p>
            <a:r>
              <a:rPr lang="en-US" sz="2000" dirty="0">
                <a:latin typeface="Footlight MT Light" pitchFamily="18" charset="0"/>
              </a:rPr>
              <a:t> </a:t>
            </a:r>
          </a:p>
          <a:p>
            <a:r>
              <a:rPr lang="en-US" sz="2000" dirty="0">
                <a:latin typeface="Footlight MT Light" pitchFamily="18" charset="0"/>
              </a:rPr>
              <a:t> </a:t>
            </a:r>
          </a:p>
          <a:p>
            <a:r>
              <a:rPr lang="en-US" sz="2000" b="1" u="sng" dirty="0">
                <a:latin typeface="Footlight MT Light" pitchFamily="18" charset="0"/>
              </a:rPr>
              <a:t>OBJECTIVES:</a:t>
            </a:r>
            <a:endParaRPr lang="en-US" sz="2000" dirty="0">
              <a:latin typeface="Footlight MT Light" pitchFamily="18" charset="0"/>
            </a:endParaRPr>
          </a:p>
          <a:p>
            <a:r>
              <a:rPr lang="en-US" sz="2000" dirty="0">
                <a:latin typeface="Footlight MT Light" pitchFamily="18" charset="0"/>
              </a:rPr>
              <a:t> </a:t>
            </a:r>
          </a:p>
          <a:p>
            <a:r>
              <a:rPr lang="en-US" sz="2000" dirty="0">
                <a:latin typeface="Footlight MT Light" pitchFamily="18" charset="0"/>
              </a:rPr>
              <a:t>At the end of this lecture, the students should be able to:</a:t>
            </a:r>
          </a:p>
          <a:p>
            <a:r>
              <a:rPr lang="en-US" sz="2000" dirty="0">
                <a:latin typeface="Footlight MT Light" pitchFamily="18" charset="0"/>
              </a:rPr>
              <a:t> </a:t>
            </a:r>
          </a:p>
          <a:p>
            <a:r>
              <a:rPr lang="en-US" sz="2000" dirty="0">
                <a:latin typeface="Footlight MT Light" pitchFamily="18" charset="0"/>
              </a:rPr>
              <a:t>A]	Understand that this group of disorders is characterized by an increase in resistance to airflow, owing to partial or complete obstruction at any level of the  bronchial/bronchiolar.</a:t>
            </a:r>
          </a:p>
          <a:p>
            <a:r>
              <a:rPr lang="en-US" sz="2000" dirty="0">
                <a:latin typeface="Footlight MT Light" pitchFamily="18" charset="0"/>
              </a:rPr>
              <a:t> </a:t>
            </a:r>
          </a:p>
          <a:p>
            <a:r>
              <a:rPr lang="en-US" sz="2000" dirty="0">
                <a:latin typeface="Footlight MT Light" pitchFamily="18" charset="0"/>
              </a:rPr>
              <a:t>B]	Know that the major obstructive disorders are chronic bronchitis, emphysema, asthma and bronchiectasis.</a:t>
            </a:r>
          </a:p>
          <a:p>
            <a:r>
              <a:rPr lang="en-US" sz="2000" dirty="0">
                <a:latin typeface="Footlight MT Light" pitchFamily="18" charset="0"/>
              </a:rPr>
              <a:t> </a:t>
            </a:r>
          </a:p>
          <a:p>
            <a:r>
              <a:rPr lang="en-US" sz="2000" dirty="0">
                <a:latin typeface="Footlight MT Light" pitchFamily="18" charset="0"/>
              </a:rPr>
              <a:t>C]	Is aware that the symptom common to all these disorders is "dyspnea" (difficulty  in breathing) but each have their own clinical and anatomical characteristics.</a:t>
            </a:r>
          </a:p>
          <a:p>
            <a:r>
              <a:rPr lang="en-US" sz="2000" dirty="0">
                <a:latin typeface="Footlight MT Light" pitchFamily="18" charset="0"/>
              </a:rPr>
              <a:t> </a:t>
            </a:r>
          </a:p>
          <a:p>
            <a:r>
              <a:rPr lang="en-US" sz="2000" dirty="0">
                <a:latin typeface="Footlight MT Light" pitchFamily="18" charset="0"/>
              </a:rPr>
              <a:t>D]	Chronic bronchitis and emphysema almost always coexists.</a:t>
            </a:r>
          </a:p>
          <a:p>
            <a:r>
              <a:rPr lang="en-US" sz="2000" dirty="0">
                <a:latin typeface="Footlight MT Light" pitchFamily="18" charset="0"/>
              </a:rPr>
              <a:t> </a:t>
            </a:r>
          </a:p>
        </p:txBody>
      </p:sp>
    </p:spTree>
    <p:extLst>
      <p:ext uri="{BB962C8B-B14F-4D97-AF65-F5344CB8AC3E}">
        <p14:creationId xmlns:p14="http://schemas.microsoft.com/office/powerpoint/2010/main" val="165801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399"/>
            <a:ext cx="7924800" cy="5355312"/>
          </a:xfrm>
          <a:prstGeom prst="rect">
            <a:avLst/>
          </a:prstGeom>
        </p:spPr>
        <p:txBody>
          <a:bodyPr wrap="square">
            <a:spAutoFit/>
          </a:bodyPr>
          <a:lstStyle/>
          <a:p>
            <a:r>
              <a:rPr lang="en-US" b="1" u="sng" dirty="0">
                <a:latin typeface="Footlight MT Light" pitchFamily="18" charset="0"/>
              </a:rPr>
              <a:t>CONTENTS:</a:t>
            </a:r>
            <a:br>
              <a:rPr lang="en-US" b="1" u="sng" dirty="0">
                <a:latin typeface="Footlight MT Light" pitchFamily="18" charset="0"/>
              </a:rPr>
            </a:br>
            <a:endParaRPr lang="en-US" dirty="0">
              <a:latin typeface="Footlight MT Light" pitchFamily="18" charset="0"/>
            </a:endParaRPr>
          </a:p>
          <a:p>
            <a:r>
              <a:rPr lang="en-US" dirty="0">
                <a:latin typeface="Footlight MT Light" pitchFamily="18" charset="0"/>
              </a:rPr>
              <a:t>1]	Chronic bronchitis: definition, clinical presentation, role of cigarette smoking and air pollution, pathological changes and complications with special emphasis on </a:t>
            </a:r>
            <a:r>
              <a:rPr lang="en-US" dirty="0" err="1">
                <a:latin typeface="Footlight MT Light" pitchFamily="18" charset="0"/>
              </a:rPr>
              <a:t>cor</a:t>
            </a:r>
            <a:r>
              <a:rPr lang="en-US" dirty="0">
                <a:latin typeface="Footlight MT Light" pitchFamily="18" charset="0"/>
              </a:rPr>
              <a:t> </a:t>
            </a:r>
            <a:r>
              <a:rPr lang="en-US" dirty="0" err="1">
                <a:latin typeface="Footlight MT Light" pitchFamily="18" charset="0"/>
              </a:rPr>
              <a:t>pulmonale</a:t>
            </a:r>
            <a:r>
              <a:rPr lang="en-US" dirty="0">
                <a:latin typeface="Footlight MT Light" pitchFamily="18" charset="0"/>
              </a:rPr>
              <a:t>.</a:t>
            </a:r>
          </a:p>
          <a:p>
            <a:r>
              <a:rPr lang="en-US" dirty="0">
                <a:latin typeface="Footlight MT Light" pitchFamily="18" charset="0"/>
              </a:rPr>
              <a:t> </a:t>
            </a:r>
          </a:p>
          <a:p>
            <a:r>
              <a:rPr lang="en-US" dirty="0">
                <a:latin typeface="Footlight MT Light" pitchFamily="18" charset="0"/>
              </a:rPr>
              <a:t>2]	Emphysema: definition and clinical characteristics.  Types of emphysema including </a:t>
            </a:r>
            <a:r>
              <a:rPr lang="en-US" dirty="0" err="1">
                <a:latin typeface="Footlight MT Light" pitchFamily="18" charset="0"/>
              </a:rPr>
              <a:t>centrilobular</a:t>
            </a:r>
            <a:r>
              <a:rPr lang="en-US" dirty="0">
                <a:latin typeface="Footlight MT Light" pitchFamily="18" charset="0"/>
              </a:rPr>
              <a:t> emphysema, </a:t>
            </a:r>
            <a:r>
              <a:rPr lang="en-US" dirty="0" err="1">
                <a:latin typeface="Footlight MT Light" pitchFamily="18" charset="0"/>
              </a:rPr>
              <a:t>panacinar</a:t>
            </a:r>
            <a:r>
              <a:rPr lang="en-US" dirty="0">
                <a:latin typeface="Footlight MT Light" pitchFamily="18" charset="0"/>
              </a:rPr>
              <a:t>  emphysema (deficiency of alpha one antitrypsin), </a:t>
            </a:r>
            <a:r>
              <a:rPr lang="en-US" dirty="0" err="1">
                <a:latin typeface="Footlight MT Light" pitchFamily="18" charset="0"/>
              </a:rPr>
              <a:t>paraseptal</a:t>
            </a:r>
            <a:r>
              <a:rPr lang="en-US" dirty="0">
                <a:latin typeface="Footlight MT Light" pitchFamily="18" charset="0"/>
              </a:rPr>
              <a:t> and irregular emphysema.</a:t>
            </a:r>
          </a:p>
          <a:p>
            <a:r>
              <a:rPr lang="en-US" dirty="0">
                <a:latin typeface="Footlight MT Light" pitchFamily="18" charset="0"/>
              </a:rPr>
              <a:t> </a:t>
            </a:r>
          </a:p>
          <a:p>
            <a:r>
              <a:rPr lang="en-US" dirty="0">
                <a:latin typeface="Footlight MT Light" pitchFamily="18" charset="0"/>
              </a:rPr>
              <a:t>3]	Complications of emphysema with special emphasis on interstitial emphysema and pneumothorax.</a:t>
            </a:r>
          </a:p>
          <a:p>
            <a:r>
              <a:rPr lang="en-US" dirty="0">
                <a:latin typeface="Footlight MT Light" pitchFamily="18" charset="0"/>
              </a:rPr>
              <a:t> </a:t>
            </a:r>
          </a:p>
          <a:p>
            <a:r>
              <a:rPr lang="en-US" dirty="0">
                <a:latin typeface="Footlight MT Light" pitchFamily="18" charset="0"/>
              </a:rPr>
              <a:t>4]	Bronchiectasis: definition, predisposing factors, </a:t>
            </a:r>
            <a:r>
              <a:rPr lang="en-US" dirty="0" err="1">
                <a:latin typeface="Footlight MT Light" pitchFamily="18" charset="0"/>
              </a:rPr>
              <a:t>kartagener's</a:t>
            </a:r>
            <a:r>
              <a:rPr lang="en-US" dirty="0">
                <a:latin typeface="Footlight MT Light" pitchFamily="18" charset="0"/>
              </a:rPr>
              <a:t> syndrome (primary </a:t>
            </a:r>
            <a:r>
              <a:rPr lang="en-US" dirty="0" err="1">
                <a:latin typeface="Footlight MT Light" pitchFamily="18" charset="0"/>
              </a:rPr>
              <a:t>ciliary</a:t>
            </a:r>
            <a:r>
              <a:rPr lang="en-US" dirty="0">
                <a:latin typeface="Footlight MT Light" pitchFamily="18" charset="0"/>
              </a:rPr>
              <a:t> dyskinesia) and pathological features of bronchiectasis.</a:t>
            </a:r>
          </a:p>
          <a:p>
            <a:r>
              <a:rPr lang="en-US" b="1" dirty="0">
                <a:latin typeface="Footlight MT Light" pitchFamily="18" charset="0"/>
              </a:rPr>
              <a:t> </a:t>
            </a:r>
            <a:endParaRPr lang="en-US"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r>
              <a:rPr lang="en-US" b="1" dirty="0"/>
              <a:t> </a:t>
            </a:r>
            <a:endParaRPr lang="en-US" dirty="0"/>
          </a:p>
          <a:p>
            <a:r>
              <a:rPr lang="en-US" b="1" dirty="0"/>
              <a:t> </a:t>
            </a:r>
            <a:endParaRPr lang="en-US" dirty="0"/>
          </a:p>
        </p:txBody>
      </p:sp>
    </p:spTree>
    <p:extLst>
      <p:ext uri="{BB962C8B-B14F-4D97-AF65-F5344CB8AC3E}">
        <p14:creationId xmlns:p14="http://schemas.microsoft.com/office/powerpoint/2010/main" val="2531963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7924800" cy="4801314"/>
          </a:xfrm>
          <a:prstGeom prst="rect">
            <a:avLst/>
          </a:prstGeom>
        </p:spPr>
        <p:txBody>
          <a:bodyPr wrap="square">
            <a:spAutoFit/>
          </a:bodyPr>
          <a:lstStyle/>
          <a:p>
            <a:r>
              <a:rPr lang="en-US" b="1" u="sng" dirty="0">
                <a:latin typeface="Footlight MT Light" pitchFamily="18" charset="0"/>
              </a:rPr>
              <a:t>LECTURE THREE</a:t>
            </a:r>
            <a:r>
              <a:rPr lang="en-US" u="sng" dirty="0">
                <a:latin typeface="Footlight MT Light" pitchFamily="18" charset="0"/>
              </a:rPr>
              <a:t>: </a:t>
            </a:r>
            <a:r>
              <a:rPr lang="en-US" b="1" u="sng" dirty="0">
                <a:latin typeface="Footlight MT Light" pitchFamily="18" charset="0"/>
              </a:rPr>
              <a:t> Restrictive lung diseases.</a:t>
            </a:r>
            <a:endParaRPr lang="en-US" dirty="0">
              <a:latin typeface="Footlight MT Light" pitchFamily="18" charset="0"/>
            </a:endParaRPr>
          </a:p>
          <a:p>
            <a:r>
              <a:rPr lang="en-US" dirty="0">
                <a:latin typeface="Footlight MT Light" pitchFamily="18" charset="0"/>
              </a:rPr>
              <a:t> </a:t>
            </a:r>
          </a:p>
          <a:p>
            <a:r>
              <a:rPr lang="en-US" b="1" u="sng" dirty="0">
                <a:latin typeface="Footlight MT Light" pitchFamily="18" charset="0"/>
              </a:rPr>
              <a:t>OBJECTIVES:</a:t>
            </a:r>
            <a:endParaRPr lang="en-US" dirty="0">
              <a:latin typeface="Footlight MT Light" pitchFamily="18" charset="0"/>
            </a:endParaRPr>
          </a:p>
          <a:p>
            <a:r>
              <a:rPr lang="en-US" dirty="0">
                <a:latin typeface="Footlight MT Light" pitchFamily="18" charset="0"/>
              </a:rPr>
              <a:t> </a:t>
            </a:r>
          </a:p>
          <a:p>
            <a:r>
              <a:rPr lang="en-US" dirty="0">
                <a:latin typeface="Footlight MT Light" pitchFamily="18" charset="0"/>
              </a:rPr>
              <a:t>At the end of this lecture, the student should be able to:</a:t>
            </a:r>
          </a:p>
          <a:p>
            <a:r>
              <a:rPr lang="en-US" dirty="0">
                <a:latin typeface="Footlight MT Light" pitchFamily="18" charset="0"/>
              </a:rPr>
              <a:t> </a:t>
            </a:r>
          </a:p>
          <a:p>
            <a:r>
              <a:rPr lang="en-US" dirty="0">
                <a:latin typeface="Footlight MT Light" pitchFamily="18" charset="0"/>
              </a:rPr>
              <a:t>A]	Understand the structure and constituents of the lung </a:t>
            </a:r>
            <a:r>
              <a:rPr lang="en-US" dirty="0" err="1">
                <a:latin typeface="Footlight MT Light" pitchFamily="18" charset="0"/>
              </a:rPr>
              <a:t>interstitium</a:t>
            </a:r>
            <a:r>
              <a:rPr lang="en-US" dirty="0">
                <a:latin typeface="Footlight MT Light" pitchFamily="18" charset="0"/>
              </a:rPr>
              <a:t> as well as the restrictive changes which occur in these diseases and lead to the development of symptoms of progressive breathlessness and cough in affected patients.</a:t>
            </a:r>
          </a:p>
          <a:p>
            <a:r>
              <a:rPr lang="en-US" dirty="0">
                <a:latin typeface="Footlight MT Light" pitchFamily="18" charset="0"/>
              </a:rPr>
              <a:t> </a:t>
            </a:r>
          </a:p>
          <a:p>
            <a:r>
              <a:rPr lang="en-US" dirty="0">
                <a:latin typeface="Footlight MT Light" pitchFamily="18" charset="0"/>
              </a:rPr>
              <a:t>B]	Appreciate the pathogenesis of interstitial lung diseases regardless of their type. This pathogenesis include the influx of inflammatory cells into the alveoli and alveolar walls, distortion of the normal structure of alveoli, release of chemical mediators and promotion of fibrosis (honey-comb lung).</a:t>
            </a:r>
          </a:p>
          <a:p>
            <a:r>
              <a:rPr lang="en-US" dirty="0">
                <a:latin typeface="Footlight MT Light" pitchFamily="18" charset="0"/>
              </a:rPr>
              <a:t> </a:t>
            </a:r>
          </a:p>
          <a:p>
            <a:r>
              <a:rPr lang="en-US" dirty="0">
                <a:latin typeface="Footlight MT Light" pitchFamily="18" charset="0"/>
              </a:rPr>
              <a:t>C]	Become aware of the classification of interstitial lung diseases.</a:t>
            </a:r>
          </a:p>
        </p:txBody>
      </p:sp>
    </p:spTree>
    <p:extLst>
      <p:ext uri="{BB962C8B-B14F-4D97-AF65-F5344CB8AC3E}">
        <p14:creationId xmlns:p14="http://schemas.microsoft.com/office/powerpoint/2010/main" val="14111191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305800" cy="6247864"/>
          </a:xfrm>
          <a:prstGeom prst="rect">
            <a:avLst/>
          </a:prstGeom>
        </p:spPr>
        <p:txBody>
          <a:bodyPr wrap="square">
            <a:spAutoFit/>
          </a:bodyPr>
          <a:lstStyle/>
          <a:p>
            <a:r>
              <a:rPr lang="en-US" sz="1600" b="1" u="sng" dirty="0">
                <a:latin typeface="Footlight MT Light" pitchFamily="18" charset="0"/>
              </a:rPr>
              <a:t>CONTENTS:</a:t>
            </a:r>
            <a:endParaRPr lang="en-US" sz="1600" dirty="0">
              <a:latin typeface="Footlight MT Light" pitchFamily="18" charset="0"/>
            </a:endParaRPr>
          </a:p>
          <a:p>
            <a:r>
              <a:rPr lang="en-US" sz="1600" dirty="0">
                <a:latin typeface="Footlight MT Light" pitchFamily="18" charset="0"/>
              </a:rPr>
              <a:t> </a:t>
            </a:r>
          </a:p>
          <a:p>
            <a:r>
              <a:rPr lang="en-US" sz="1600" dirty="0">
                <a:latin typeface="Footlight MT Light" pitchFamily="18" charset="0"/>
              </a:rPr>
              <a:t>1]	Definition and causes of restrictive pulmonary diseases.</a:t>
            </a:r>
          </a:p>
          <a:p>
            <a:r>
              <a:rPr lang="en-US" sz="1600" dirty="0">
                <a:latin typeface="Footlight MT Light" pitchFamily="18" charset="0"/>
              </a:rPr>
              <a:t> </a:t>
            </a:r>
          </a:p>
          <a:p>
            <a:r>
              <a:rPr lang="en-US" sz="1600" dirty="0">
                <a:latin typeface="Footlight MT Light" pitchFamily="18" charset="0"/>
              </a:rPr>
              <a:t>2]	Pathogenesis of restrictive pulmonary diseases which include abnormalities in the chest wall or neuromuscular diseases that restrict lung expansion or conditions leading to interstitial accumulations of cells or non-cellular substances.</a:t>
            </a:r>
          </a:p>
          <a:p>
            <a:r>
              <a:rPr lang="en-US" sz="1600" dirty="0">
                <a:latin typeface="Footlight MT Light" pitchFamily="18" charset="0"/>
              </a:rPr>
              <a:t> </a:t>
            </a:r>
          </a:p>
          <a:p>
            <a:r>
              <a:rPr lang="en-US" sz="1600" dirty="0">
                <a:latin typeface="Footlight MT Light" pitchFamily="18" charset="0"/>
              </a:rPr>
              <a:t>3]	</a:t>
            </a:r>
            <a:r>
              <a:rPr lang="en-US" sz="1600" b="1" dirty="0">
                <a:latin typeface="Footlight MT Light" pitchFamily="18" charset="0"/>
              </a:rPr>
              <a:t>Brief</a:t>
            </a:r>
            <a:r>
              <a:rPr lang="en-US" sz="1600" dirty="0">
                <a:latin typeface="Footlight MT Light" pitchFamily="18" charset="0"/>
              </a:rPr>
              <a:t> account on the </a:t>
            </a:r>
            <a:r>
              <a:rPr lang="en-US" sz="1600" dirty="0" err="1">
                <a:latin typeface="Footlight MT Light" pitchFamily="18" charset="0"/>
              </a:rPr>
              <a:t>clinicopathological</a:t>
            </a:r>
            <a:r>
              <a:rPr lang="en-US" sz="1600" dirty="0">
                <a:latin typeface="Footlight MT Light" pitchFamily="18" charset="0"/>
              </a:rPr>
              <a:t> features of:</a:t>
            </a:r>
          </a:p>
          <a:p>
            <a:r>
              <a:rPr lang="en-US" sz="1600" dirty="0">
                <a:latin typeface="Footlight MT Light" pitchFamily="18" charset="0"/>
              </a:rPr>
              <a:t> </a:t>
            </a:r>
          </a:p>
          <a:p>
            <a:r>
              <a:rPr lang="en-US" sz="1600" dirty="0">
                <a:latin typeface="Footlight MT Light" pitchFamily="18" charset="0"/>
              </a:rPr>
              <a:t>Adult and neonatal respiratory distress syndromes.</a:t>
            </a:r>
          </a:p>
          <a:p>
            <a:r>
              <a:rPr lang="en-US" sz="1600" dirty="0">
                <a:latin typeface="Footlight MT Light" pitchFamily="18" charset="0"/>
              </a:rPr>
              <a:t> </a:t>
            </a:r>
          </a:p>
          <a:p>
            <a:pPr lvl="0"/>
            <a:r>
              <a:rPr lang="en-US" sz="1600" dirty="0" err="1">
                <a:latin typeface="Footlight MT Light" pitchFamily="18" charset="0"/>
              </a:rPr>
              <a:t>Anthracosis</a:t>
            </a:r>
            <a:r>
              <a:rPr lang="en-US" sz="1600" dirty="0">
                <a:latin typeface="Footlight MT Light" pitchFamily="18" charset="0"/>
              </a:rPr>
              <a:t> and coal worker's pneumoconiosis.</a:t>
            </a:r>
          </a:p>
          <a:p>
            <a:r>
              <a:rPr lang="en-US" sz="1600" dirty="0">
                <a:latin typeface="Footlight MT Light" pitchFamily="18" charset="0"/>
              </a:rPr>
              <a:t> </a:t>
            </a:r>
          </a:p>
          <a:p>
            <a:pPr lvl="0"/>
            <a:r>
              <a:rPr lang="en-US" sz="1600" dirty="0">
                <a:latin typeface="Footlight MT Light" pitchFamily="18" charset="0"/>
              </a:rPr>
              <a:t>Silicosis and asbestosis.</a:t>
            </a:r>
          </a:p>
          <a:p>
            <a:r>
              <a:rPr lang="en-US" sz="1600" dirty="0">
                <a:latin typeface="Footlight MT Light" pitchFamily="18" charset="0"/>
              </a:rPr>
              <a:t> </a:t>
            </a:r>
          </a:p>
          <a:p>
            <a:pPr lvl="0"/>
            <a:r>
              <a:rPr lang="en-US" sz="1600" dirty="0">
                <a:latin typeface="Footlight MT Light" pitchFamily="18" charset="0"/>
              </a:rPr>
              <a:t>Hypersensitivity pneumonitis (extrinsic allergic </a:t>
            </a:r>
            <a:r>
              <a:rPr lang="en-US" sz="1600" dirty="0" err="1">
                <a:latin typeface="Footlight MT Light" pitchFamily="18" charset="0"/>
              </a:rPr>
              <a:t>alveolitis</a:t>
            </a:r>
            <a:r>
              <a:rPr lang="en-US" sz="1600" dirty="0">
                <a:latin typeface="Footlight MT Light" pitchFamily="18" charset="0"/>
              </a:rPr>
              <a:t>).</a:t>
            </a:r>
          </a:p>
          <a:p>
            <a:r>
              <a:rPr lang="en-US" sz="1600" dirty="0">
                <a:latin typeface="Footlight MT Light" pitchFamily="18" charset="0"/>
              </a:rPr>
              <a:t> </a:t>
            </a:r>
          </a:p>
          <a:p>
            <a:pPr lvl="0"/>
            <a:r>
              <a:rPr lang="en-US" sz="1600" dirty="0" err="1">
                <a:latin typeface="Footlight MT Light" pitchFamily="18" charset="0"/>
              </a:rPr>
              <a:t>Goodpasture</a:t>
            </a:r>
            <a:r>
              <a:rPr lang="en-US" sz="1600" dirty="0">
                <a:latin typeface="Footlight MT Light" pitchFamily="18" charset="0"/>
              </a:rPr>
              <a:t> syndrome.</a:t>
            </a:r>
          </a:p>
          <a:p>
            <a:r>
              <a:rPr lang="en-US" sz="1600" dirty="0">
                <a:latin typeface="Footlight MT Light" pitchFamily="18" charset="0"/>
              </a:rPr>
              <a:t> </a:t>
            </a:r>
          </a:p>
          <a:p>
            <a:pPr lvl="0"/>
            <a:r>
              <a:rPr lang="en-US" sz="1600" dirty="0" err="1">
                <a:latin typeface="Footlight MT Light" pitchFamily="18" charset="0"/>
              </a:rPr>
              <a:t>Eosinophilic</a:t>
            </a:r>
            <a:r>
              <a:rPr lang="en-US" sz="1600" dirty="0">
                <a:latin typeface="Footlight MT Light" pitchFamily="18" charset="0"/>
              </a:rPr>
              <a:t> granuloma.</a:t>
            </a:r>
          </a:p>
          <a:p>
            <a:r>
              <a:rPr lang="en-US" sz="1600" dirty="0">
                <a:latin typeface="Footlight MT Light" pitchFamily="18" charset="0"/>
              </a:rPr>
              <a:t> </a:t>
            </a:r>
          </a:p>
          <a:p>
            <a:pPr lvl="0"/>
            <a:r>
              <a:rPr lang="en-US" sz="1600" dirty="0">
                <a:latin typeface="Footlight MT Light" pitchFamily="18" charset="0"/>
              </a:rPr>
              <a:t>Idiopathic pulmonary fibrosis.</a:t>
            </a:r>
          </a:p>
          <a:p>
            <a:r>
              <a:rPr lang="en-US" sz="1600" dirty="0">
                <a:latin typeface="Footlight MT Light" pitchFamily="18" charset="0"/>
              </a:rPr>
              <a:t> </a:t>
            </a:r>
          </a:p>
          <a:p>
            <a:pPr lvl="0"/>
            <a:r>
              <a:rPr lang="en-US" sz="1600" dirty="0" err="1">
                <a:latin typeface="Footlight MT Light" pitchFamily="18" charset="0"/>
              </a:rPr>
              <a:t>Sarcoidosis</a:t>
            </a:r>
            <a:r>
              <a:rPr lang="en-US" sz="1600" dirty="0">
                <a:latin typeface="Footlight MT Light" pitchFamily="18" charset="0"/>
              </a:rPr>
              <a:t>.</a:t>
            </a:r>
          </a:p>
        </p:txBody>
      </p:sp>
    </p:spTree>
    <p:extLst>
      <p:ext uri="{BB962C8B-B14F-4D97-AF65-F5344CB8AC3E}">
        <p14:creationId xmlns:p14="http://schemas.microsoft.com/office/powerpoint/2010/main" val="4068126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86800" cy="1422864"/>
          </a:xfrm>
        </p:spPr>
        <p:txBody>
          <a:bodyPr>
            <a:normAutofit fontScale="90000"/>
          </a:bodyPr>
          <a:lstStyle/>
          <a:p>
            <a:pPr algn="ctr"/>
            <a:r>
              <a:rPr lang="en-US" dirty="0" smtClean="0"/>
              <a:t>General objectives of </a:t>
            </a:r>
            <a:r>
              <a:rPr lang="en-US" dirty="0" smtClean="0"/>
              <a:t>RESPIRATORY  </a:t>
            </a:r>
            <a:r>
              <a:rPr lang="en-US" dirty="0" smtClean="0"/>
              <a:t>block</a:t>
            </a:r>
            <a:endParaRPr lang="en-US" dirty="0"/>
          </a:p>
        </p:txBody>
      </p:sp>
      <p:sp>
        <p:nvSpPr>
          <p:cNvPr id="3" name="Content Placeholder 2"/>
          <p:cNvSpPr>
            <a:spLocks noGrp="1"/>
          </p:cNvSpPr>
          <p:nvPr>
            <p:ph idx="1"/>
          </p:nvPr>
        </p:nvSpPr>
        <p:spPr>
          <a:xfrm>
            <a:off x="304800" y="1981200"/>
            <a:ext cx="8591872" cy="4876800"/>
          </a:xfrm>
        </p:spPr>
        <p:txBody>
          <a:bodyPr>
            <a:noAutofit/>
          </a:bodyPr>
          <a:lstStyle/>
          <a:p>
            <a:pPr algn="just">
              <a:buNone/>
            </a:pPr>
            <a:r>
              <a:rPr lang="en-US" sz="2400" dirty="0" smtClean="0"/>
              <a:t>6</a:t>
            </a:r>
            <a:r>
              <a:rPr lang="en-US" sz="2400" dirty="0"/>
              <a:t>. Describe principles of the pharmacological basis in the treatment of  respiratory disorders </a:t>
            </a:r>
            <a:r>
              <a:rPr lang="en-US" sz="2400" dirty="0" smtClean="0"/>
              <a:t>(Bronchial </a:t>
            </a:r>
            <a:r>
              <a:rPr lang="en-US" sz="2400" dirty="0"/>
              <a:t>asthma, Allergy, COPD, respiratory tract infections and pulmonary tuberculosis).</a:t>
            </a:r>
          </a:p>
          <a:p>
            <a:pPr algn="just"/>
            <a:endParaRPr lang="en-US" sz="800" dirty="0"/>
          </a:p>
          <a:p>
            <a:pPr algn="just">
              <a:buNone/>
            </a:pPr>
            <a:r>
              <a:rPr lang="en-US" sz="2400" dirty="0"/>
              <a:t>8. Describe cigarette smoking problems and their solution .</a:t>
            </a:r>
          </a:p>
          <a:p>
            <a:pPr algn="just"/>
            <a:endParaRPr lang="en-US" sz="800" dirty="0"/>
          </a:p>
          <a:p>
            <a:pPr algn="just">
              <a:buNone/>
            </a:pPr>
            <a:r>
              <a:rPr lang="en-US" sz="2400" dirty="0"/>
              <a:t>9. Describe the basic management of the respiratory disorders</a:t>
            </a:r>
          </a:p>
          <a:p>
            <a:pPr algn="just">
              <a:buNone/>
            </a:pPr>
            <a:endParaRPr lang="en-US" sz="800" dirty="0"/>
          </a:p>
          <a:p>
            <a:pPr algn="just">
              <a:buNone/>
            </a:pPr>
            <a:r>
              <a:rPr lang="en-US" sz="2400" dirty="0"/>
              <a:t>10. </a:t>
            </a:r>
            <a:r>
              <a:rPr lang="en-US" sz="2400" dirty="0"/>
              <a:t>Be able to diagnose, manage and counsel patients with  respiratory disorders </a:t>
            </a:r>
          </a:p>
        </p:txBody>
      </p:sp>
    </p:spTree>
    <p:extLst>
      <p:ext uri="{BB962C8B-B14F-4D97-AF65-F5344CB8AC3E}">
        <p14:creationId xmlns:p14="http://schemas.microsoft.com/office/powerpoint/2010/main" val="35353684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8001000" cy="3416320"/>
          </a:xfrm>
          <a:prstGeom prst="rect">
            <a:avLst/>
          </a:prstGeom>
        </p:spPr>
        <p:txBody>
          <a:bodyPr wrap="square">
            <a:spAutoFit/>
          </a:bodyPr>
          <a:lstStyle/>
          <a:p>
            <a:r>
              <a:rPr lang="en-US" b="1" u="sng" dirty="0">
                <a:latin typeface="Footlight MT Light" pitchFamily="18" charset="0"/>
              </a:rPr>
              <a:t>LECTURE FOUR:  TUBERCULOSIS </a:t>
            </a:r>
            <a:endParaRPr lang="en-US" dirty="0">
              <a:latin typeface="Footlight MT Light" pitchFamily="18" charset="0"/>
            </a:endParaRPr>
          </a:p>
          <a:p>
            <a:r>
              <a:rPr lang="en-US" b="1" u="sng" dirty="0">
                <a:latin typeface="Footlight MT Light" pitchFamily="18" charset="0"/>
              </a:rPr>
              <a:t> </a:t>
            </a:r>
            <a:endParaRPr lang="en-US" dirty="0">
              <a:latin typeface="Footlight MT Light" pitchFamily="18" charset="0"/>
            </a:endParaRPr>
          </a:p>
          <a:p>
            <a:r>
              <a:rPr lang="en-US" b="1" u="sng" dirty="0">
                <a:latin typeface="Footlight MT Light" pitchFamily="18" charset="0"/>
              </a:rPr>
              <a:t>OBJECTIVES </a:t>
            </a:r>
            <a:endParaRPr lang="en-US" dirty="0">
              <a:latin typeface="Footlight MT Light" pitchFamily="18" charset="0"/>
            </a:endParaRPr>
          </a:p>
          <a:p>
            <a:r>
              <a:rPr lang="en-US" dirty="0">
                <a:latin typeface="Footlight MT Light" pitchFamily="18" charset="0"/>
              </a:rPr>
              <a:t>At the end of this lecture, the student should be able to:</a:t>
            </a:r>
          </a:p>
          <a:p>
            <a:r>
              <a:rPr lang="en-US" dirty="0">
                <a:latin typeface="Footlight MT Light" pitchFamily="18" charset="0"/>
              </a:rPr>
              <a:t>A]     Define tuberculosis.</a:t>
            </a:r>
          </a:p>
          <a:p>
            <a:r>
              <a:rPr lang="en-US" dirty="0">
                <a:latin typeface="Footlight MT Light" pitchFamily="18" charset="0"/>
              </a:rPr>
              <a:t>B]    List organs that are commonly affected by tuberculosis.</a:t>
            </a:r>
          </a:p>
          <a:p>
            <a:r>
              <a:rPr lang="en-US" dirty="0">
                <a:latin typeface="Footlight MT Light" pitchFamily="18" charset="0"/>
              </a:rPr>
              <a:t>C]    Epidemiology of Tuberculosis.</a:t>
            </a:r>
          </a:p>
          <a:p>
            <a:r>
              <a:rPr lang="en-US" dirty="0">
                <a:latin typeface="Footlight MT Light" pitchFamily="18" charset="0"/>
              </a:rPr>
              <a:t>D]    Recognize the morphology of Mycobacteria. </a:t>
            </a:r>
          </a:p>
          <a:p>
            <a:r>
              <a:rPr lang="en-US" dirty="0">
                <a:latin typeface="Footlight MT Light" pitchFamily="18" charset="0"/>
              </a:rPr>
              <a:t>E]    Recognize different phases of tuberculosis</a:t>
            </a:r>
          </a:p>
          <a:p>
            <a:r>
              <a:rPr lang="en-US" dirty="0">
                <a:latin typeface="Footlight MT Light" pitchFamily="18" charset="0"/>
              </a:rPr>
              <a:t>F]    Know the basis and use of tuberculin skin (</a:t>
            </a:r>
            <a:r>
              <a:rPr lang="en-US" dirty="0" err="1">
                <a:latin typeface="Footlight MT Light" pitchFamily="18" charset="0"/>
              </a:rPr>
              <a:t>Mantoux</a:t>
            </a:r>
            <a:r>
              <a:rPr lang="en-US" dirty="0">
                <a:latin typeface="Footlight MT Light" pitchFamily="18" charset="0"/>
              </a:rPr>
              <a:t>) test. </a:t>
            </a:r>
          </a:p>
          <a:p>
            <a:r>
              <a:rPr lang="en-US" dirty="0">
                <a:latin typeface="Footlight MT Light" pitchFamily="18" charset="0"/>
              </a:rPr>
              <a:t>G]   List the common clinical presentations, complications and prognosis of tuberculosis. </a:t>
            </a:r>
          </a:p>
        </p:txBody>
      </p:sp>
    </p:spTree>
    <p:extLst>
      <p:ext uri="{BB962C8B-B14F-4D97-AF65-F5344CB8AC3E}">
        <p14:creationId xmlns:p14="http://schemas.microsoft.com/office/powerpoint/2010/main" val="14692283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43000"/>
            <a:ext cx="7924800" cy="3970318"/>
          </a:xfrm>
          <a:prstGeom prst="rect">
            <a:avLst/>
          </a:prstGeom>
        </p:spPr>
        <p:txBody>
          <a:bodyPr wrap="square">
            <a:spAutoFit/>
          </a:bodyPr>
          <a:lstStyle/>
          <a:p>
            <a:r>
              <a:rPr lang="en-US" b="1" u="sng" dirty="0">
                <a:latin typeface="Footlight MT Light" pitchFamily="18" charset="0"/>
              </a:rPr>
              <a:t>CONTENTS:</a:t>
            </a:r>
            <a:endParaRPr lang="en-US" dirty="0">
              <a:latin typeface="Footlight MT Light" pitchFamily="18" charset="0"/>
            </a:endParaRPr>
          </a:p>
          <a:p>
            <a:r>
              <a:rPr lang="en-US" dirty="0">
                <a:latin typeface="Footlight MT Light" pitchFamily="18" charset="0"/>
              </a:rPr>
              <a:t>1]     Definition and causes of Tuberculosis including its epidemiology.</a:t>
            </a:r>
          </a:p>
          <a:p>
            <a:r>
              <a:rPr lang="en-US" dirty="0">
                <a:latin typeface="Footlight MT Light" pitchFamily="18" charset="0"/>
              </a:rPr>
              <a:t>2]     Pathogenesis of granuloma formation and its morphology.</a:t>
            </a:r>
          </a:p>
          <a:p>
            <a:r>
              <a:rPr lang="en-US" dirty="0">
                <a:latin typeface="Footlight MT Light" pitchFamily="18" charset="0"/>
              </a:rPr>
              <a:t>3]    In regard to Mycobacterial lung infection:  Compare and contrast the following in   relation to their gross and histologic lung pathology: </a:t>
            </a:r>
          </a:p>
          <a:p>
            <a:pPr lvl="0"/>
            <a:r>
              <a:rPr lang="en-US" dirty="0">
                <a:latin typeface="Footlight MT Light" pitchFamily="18" charset="0"/>
              </a:rPr>
              <a:t>primary tuberculosis (include a definition of the </a:t>
            </a:r>
            <a:r>
              <a:rPr lang="en-US" dirty="0" err="1">
                <a:latin typeface="Footlight MT Light" pitchFamily="18" charset="0"/>
              </a:rPr>
              <a:t>Ghon</a:t>
            </a:r>
            <a:r>
              <a:rPr lang="en-US" dirty="0">
                <a:latin typeface="Footlight MT Light" pitchFamily="18" charset="0"/>
              </a:rPr>
              <a:t> complex).</a:t>
            </a:r>
          </a:p>
          <a:p>
            <a:pPr lvl="0"/>
            <a:r>
              <a:rPr lang="en-US" dirty="0">
                <a:latin typeface="Footlight MT Light" pitchFamily="18" charset="0"/>
              </a:rPr>
              <a:t>secondary or reactivation tuberculosis.</a:t>
            </a:r>
          </a:p>
          <a:p>
            <a:pPr lvl="0"/>
            <a:r>
              <a:rPr lang="en-US" dirty="0" err="1">
                <a:latin typeface="Footlight MT Light" pitchFamily="18" charset="0"/>
              </a:rPr>
              <a:t>miliary</a:t>
            </a:r>
            <a:r>
              <a:rPr lang="en-US" dirty="0">
                <a:latin typeface="Footlight MT Light" pitchFamily="18" charset="0"/>
              </a:rPr>
              <a:t> tuberculosis.</a:t>
            </a:r>
          </a:p>
          <a:p>
            <a:r>
              <a:rPr lang="en-US" dirty="0">
                <a:latin typeface="Footlight MT Light" pitchFamily="18" charset="0"/>
              </a:rPr>
              <a:t>4]   </a:t>
            </a:r>
            <a:r>
              <a:rPr lang="en-US" b="1" dirty="0">
                <a:latin typeface="Footlight MT Light" pitchFamily="18" charset="0"/>
              </a:rPr>
              <a:t>Brief</a:t>
            </a:r>
            <a:r>
              <a:rPr lang="en-US" dirty="0">
                <a:latin typeface="Footlight MT Light" pitchFamily="18" charset="0"/>
              </a:rPr>
              <a:t> account on the </a:t>
            </a:r>
            <a:r>
              <a:rPr lang="en-US" dirty="0" err="1">
                <a:latin typeface="Footlight MT Light" pitchFamily="18" charset="0"/>
              </a:rPr>
              <a:t>clinicopathological</a:t>
            </a:r>
            <a:r>
              <a:rPr lang="en-US" dirty="0">
                <a:latin typeface="Footlight MT Light" pitchFamily="18" charset="0"/>
              </a:rPr>
              <a:t> features of tuberculosis.</a:t>
            </a:r>
          </a:p>
          <a:p>
            <a:r>
              <a:rPr lang="en-US" dirty="0">
                <a:latin typeface="Footlight MT Light" pitchFamily="18" charset="0"/>
              </a:rPr>
              <a:t>5]   Diagnosis and the basis of tuberculin skin (</a:t>
            </a:r>
            <a:r>
              <a:rPr lang="en-US" dirty="0" err="1">
                <a:latin typeface="Footlight MT Light" pitchFamily="18" charset="0"/>
              </a:rPr>
              <a:t>Mantoux</a:t>
            </a:r>
            <a:r>
              <a:rPr lang="en-US" dirty="0">
                <a:latin typeface="Footlight MT Light" pitchFamily="18" charset="0"/>
              </a:rPr>
              <a:t>) test.</a:t>
            </a:r>
          </a:p>
          <a:p>
            <a:r>
              <a:rPr lang="en-US" dirty="0">
                <a:latin typeface="Footlight MT Light" pitchFamily="18" charset="0"/>
              </a:rPr>
              <a:t>6]   </a:t>
            </a:r>
            <a:r>
              <a:rPr lang="en-US" b="1" dirty="0">
                <a:latin typeface="Footlight MT Light" pitchFamily="18" charset="0"/>
              </a:rPr>
              <a:t>Brief</a:t>
            </a:r>
            <a:r>
              <a:rPr lang="en-US" dirty="0">
                <a:latin typeface="Footlight MT Light" pitchFamily="18" charset="0"/>
              </a:rPr>
              <a:t> account on the complications and prognosis of tuberculosis.</a:t>
            </a:r>
          </a:p>
          <a:p>
            <a:r>
              <a:rPr lang="ar-SA" dirty="0">
                <a:latin typeface="Footlight MT Light" pitchFamily="18" charset="0"/>
              </a:rPr>
              <a:t> </a:t>
            </a:r>
            <a:endParaRPr lang="en-US"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r>
              <a:rPr lang="en-US" b="1" dirty="0"/>
              <a:t> </a:t>
            </a:r>
            <a:endParaRPr lang="en-US" dirty="0"/>
          </a:p>
        </p:txBody>
      </p:sp>
    </p:spTree>
    <p:extLst>
      <p:ext uri="{BB962C8B-B14F-4D97-AF65-F5344CB8AC3E}">
        <p14:creationId xmlns:p14="http://schemas.microsoft.com/office/powerpoint/2010/main" val="2638581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8077200" cy="4247317"/>
          </a:xfrm>
          <a:prstGeom prst="rect">
            <a:avLst/>
          </a:prstGeom>
        </p:spPr>
        <p:txBody>
          <a:bodyPr wrap="square">
            <a:spAutoFit/>
          </a:bodyPr>
          <a:lstStyle/>
          <a:p>
            <a:r>
              <a:rPr lang="en-US" dirty="0"/>
              <a:t> </a:t>
            </a:r>
          </a:p>
          <a:p>
            <a:r>
              <a:rPr lang="en-US" b="1" u="sng" dirty="0">
                <a:latin typeface="Footlight MT Light" pitchFamily="18" charset="0"/>
              </a:rPr>
              <a:t>LECTURE FIVE:  Pathology of lobar pneumonia and bronchopneumonia.</a:t>
            </a:r>
            <a:endParaRPr lang="en-US" dirty="0">
              <a:latin typeface="Footlight MT Light" pitchFamily="18" charset="0"/>
            </a:endParaRPr>
          </a:p>
          <a:p>
            <a:r>
              <a:rPr lang="en-US" dirty="0">
                <a:latin typeface="Footlight MT Light" pitchFamily="18" charset="0"/>
              </a:rPr>
              <a:t> </a:t>
            </a:r>
          </a:p>
          <a:p>
            <a:r>
              <a:rPr lang="en-US" b="1" u="sng" dirty="0">
                <a:latin typeface="Footlight MT Light" pitchFamily="18" charset="0"/>
              </a:rPr>
              <a:t>OBJECTIVES:</a:t>
            </a:r>
            <a:endParaRPr lang="en-US" dirty="0">
              <a:latin typeface="Footlight MT Light" pitchFamily="18" charset="0"/>
            </a:endParaRPr>
          </a:p>
          <a:p>
            <a:r>
              <a:rPr lang="en-US" dirty="0">
                <a:latin typeface="Footlight MT Light" pitchFamily="18" charset="0"/>
              </a:rPr>
              <a:t> </a:t>
            </a:r>
          </a:p>
          <a:p>
            <a:r>
              <a:rPr lang="en-US" dirty="0">
                <a:latin typeface="Footlight MT Light" pitchFamily="18" charset="0"/>
              </a:rPr>
              <a:t>At the end of this lecture, the student should be able to:</a:t>
            </a:r>
          </a:p>
          <a:p>
            <a:r>
              <a:rPr lang="en-US" dirty="0">
                <a:latin typeface="Footlight MT Light" pitchFamily="18" charset="0"/>
              </a:rPr>
              <a:t> </a:t>
            </a:r>
          </a:p>
          <a:p>
            <a:r>
              <a:rPr lang="en-US" dirty="0">
                <a:latin typeface="Footlight MT Light" pitchFamily="18" charset="0"/>
              </a:rPr>
              <a:t>A]	Understand that pneumonia is an inflammatory condition of the lung characterized by consolidation (solidification) of the pulmonary tissue.</a:t>
            </a:r>
          </a:p>
          <a:p>
            <a:r>
              <a:rPr lang="en-US" dirty="0">
                <a:latin typeface="Footlight MT Light" pitchFamily="18" charset="0"/>
              </a:rPr>
              <a:t>	</a:t>
            </a:r>
          </a:p>
          <a:p>
            <a:r>
              <a:rPr lang="en-US" dirty="0">
                <a:latin typeface="Footlight MT Light" pitchFamily="18" charset="0"/>
              </a:rPr>
              <a:t>B]	Is aware of the pathogenesis of pneumonia and its classification which principally include </a:t>
            </a:r>
            <a:r>
              <a:rPr lang="en-US" dirty="0" err="1">
                <a:latin typeface="Footlight MT Light" pitchFamily="18" charset="0"/>
              </a:rPr>
              <a:t>bronchopneumoniae</a:t>
            </a:r>
            <a:r>
              <a:rPr lang="en-US" dirty="0">
                <a:latin typeface="Footlight MT Light" pitchFamily="18" charset="0"/>
              </a:rPr>
              <a:t>, lobar pneumonia and atypical pneumonia.</a:t>
            </a:r>
          </a:p>
          <a:p>
            <a:r>
              <a:rPr lang="en-US" dirty="0">
                <a:latin typeface="Footlight MT Light" pitchFamily="18" charset="0"/>
              </a:rPr>
              <a:t> </a:t>
            </a:r>
          </a:p>
          <a:p>
            <a:r>
              <a:rPr lang="en-US" dirty="0">
                <a:latin typeface="Footlight MT Light" pitchFamily="18" charset="0"/>
              </a:rPr>
              <a:t>C]	Is able to appreciate the </a:t>
            </a:r>
            <a:r>
              <a:rPr lang="en-US" dirty="0" err="1">
                <a:latin typeface="Footlight MT Light" pitchFamily="18" charset="0"/>
              </a:rPr>
              <a:t>aetiology</a:t>
            </a:r>
            <a:r>
              <a:rPr lang="en-US" dirty="0">
                <a:latin typeface="Footlight MT Light" pitchFamily="18" charset="0"/>
              </a:rPr>
              <a:t> and pathogenesis of lung abscess.</a:t>
            </a:r>
          </a:p>
        </p:txBody>
      </p:sp>
    </p:spTree>
    <p:extLst>
      <p:ext uri="{BB962C8B-B14F-4D97-AF65-F5344CB8AC3E}">
        <p14:creationId xmlns:p14="http://schemas.microsoft.com/office/powerpoint/2010/main" val="35957569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153400" cy="5355312"/>
          </a:xfrm>
          <a:prstGeom prst="rect">
            <a:avLst/>
          </a:prstGeom>
        </p:spPr>
        <p:txBody>
          <a:bodyPr wrap="square">
            <a:spAutoFit/>
          </a:bodyPr>
          <a:lstStyle/>
          <a:p>
            <a:r>
              <a:rPr lang="en-US" b="1" u="sng" dirty="0">
                <a:latin typeface="Footlight MT Light" pitchFamily="18" charset="0"/>
              </a:rPr>
              <a:t>CONTENTS:</a:t>
            </a:r>
            <a:endParaRPr lang="en-US" dirty="0">
              <a:latin typeface="Footlight MT Light" pitchFamily="18" charset="0"/>
            </a:endParaRPr>
          </a:p>
          <a:p>
            <a:r>
              <a:rPr lang="en-US" dirty="0">
                <a:latin typeface="Footlight MT Light" pitchFamily="18" charset="0"/>
              </a:rPr>
              <a:t> </a:t>
            </a:r>
          </a:p>
          <a:p>
            <a:r>
              <a:rPr lang="en-US" dirty="0">
                <a:latin typeface="Footlight MT Light" pitchFamily="18" charset="0"/>
              </a:rPr>
              <a:t>1]	General considerations and clinical characteristics of pneumonia.</a:t>
            </a:r>
          </a:p>
          <a:p>
            <a:r>
              <a:rPr lang="en-US" dirty="0">
                <a:latin typeface="Footlight MT Light" pitchFamily="18" charset="0"/>
              </a:rPr>
              <a:t> </a:t>
            </a:r>
          </a:p>
          <a:p>
            <a:r>
              <a:rPr lang="en-US" dirty="0">
                <a:latin typeface="Footlight MT Light" pitchFamily="18" charset="0"/>
              </a:rPr>
              <a:t>2]	Morphologic types of pneumonias including lobar pneumonia, bronchopneumonia and interstitial pneumonia (atypical pneumonia) with special emphasis on mycoplasma pneumonia, viral pneumonia and </a:t>
            </a:r>
            <a:r>
              <a:rPr lang="en-US" dirty="0" err="1">
                <a:latin typeface="Footlight MT Light" pitchFamily="18" charset="0"/>
              </a:rPr>
              <a:t>ornithosis</a:t>
            </a:r>
            <a:r>
              <a:rPr lang="en-US" dirty="0">
                <a:latin typeface="Footlight MT Light" pitchFamily="18" charset="0"/>
              </a:rPr>
              <a:t> (Chlamydia induced).</a:t>
            </a:r>
          </a:p>
          <a:p>
            <a:r>
              <a:rPr lang="en-US" dirty="0">
                <a:latin typeface="Footlight MT Light" pitchFamily="18" charset="0"/>
              </a:rPr>
              <a:t> </a:t>
            </a:r>
          </a:p>
          <a:p>
            <a:r>
              <a:rPr lang="en-US" dirty="0">
                <a:latin typeface="Footlight MT Light" pitchFamily="18" charset="0"/>
              </a:rPr>
              <a:t>3]	Pneumocystis </a:t>
            </a:r>
            <a:r>
              <a:rPr lang="en-US" dirty="0" err="1">
                <a:latin typeface="Footlight MT Light" pitchFamily="18" charset="0"/>
              </a:rPr>
              <a:t>carinii</a:t>
            </a:r>
            <a:r>
              <a:rPr lang="en-US" dirty="0">
                <a:latin typeface="Footlight MT Light" pitchFamily="18" charset="0"/>
              </a:rPr>
              <a:t> pneumonia as the most common opportunistic infection in patients with AIDS.</a:t>
            </a:r>
          </a:p>
          <a:p>
            <a:r>
              <a:rPr lang="en-US" dirty="0">
                <a:latin typeface="Footlight MT Light" pitchFamily="18" charset="0"/>
              </a:rPr>
              <a:t> </a:t>
            </a:r>
          </a:p>
          <a:p>
            <a:r>
              <a:rPr lang="en-US" dirty="0">
                <a:latin typeface="Footlight MT Light" pitchFamily="18" charset="0"/>
              </a:rPr>
              <a:t>4]	Hospital acquired gram negative pneumonias.</a:t>
            </a:r>
          </a:p>
          <a:p>
            <a:r>
              <a:rPr lang="en-US" dirty="0">
                <a:latin typeface="Footlight MT Light" pitchFamily="18" charset="0"/>
              </a:rPr>
              <a:t> </a:t>
            </a:r>
          </a:p>
          <a:p>
            <a:r>
              <a:rPr lang="en-US" dirty="0">
                <a:latin typeface="Footlight MT Light" pitchFamily="18" charset="0"/>
              </a:rPr>
              <a:t>5]	Lung abscess:  causes and manifestations.</a:t>
            </a:r>
          </a:p>
          <a:p>
            <a:r>
              <a:rPr lang="en-US" dirty="0">
                <a:latin typeface="Footlight MT Light" pitchFamily="18" charset="0"/>
              </a:rPr>
              <a:t> </a:t>
            </a:r>
          </a:p>
          <a:p>
            <a:r>
              <a:rPr lang="en-US" dirty="0">
                <a:latin typeface="Footlight MT Light" pitchFamily="18" charset="0"/>
              </a:rPr>
              <a:t> </a:t>
            </a:r>
          </a:p>
          <a:p>
            <a:r>
              <a:rPr lang="en-US" dirty="0">
                <a:latin typeface="Footlight MT Light" pitchFamily="18" charset="0"/>
              </a:rPr>
              <a:t> </a:t>
            </a:r>
          </a:p>
          <a:p>
            <a:r>
              <a:rPr lang="en-US" dirty="0"/>
              <a:t> </a:t>
            </a:r>
          </a:p>
        </p:txBody>
      </p:sp>
    </p:spTree>
    <p:extLst>
      <p:ext uri="{BB962C8B-B14F-4D97-AF65-F5344CB8AC3E}">
        <p14:creationId xmlns:p14="http://schemas.microsoft.com/office/powerpoint/2010/main" val="2550220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85800"/>
            <a:ext cx="8077200" cy="5632311"/>
          </a:xfrm>
          <a:prstGeom prst="rect">
            <a:avLst/>
          </a:prstGeom>
        </p:spPr>
        <p:txBody>
          <a:bodyPr wrap="square">
            <a:spAutoFit/>
          </a:bodyPr>
          <a:lstStyle/>
          <a:p>
            <a:r>
              <a:rPr lang="en-US" b="1" u="sng" dirty="0">
                <a:latin typeface="Footlight MT Light" pitchFamily="18" charset="0"/>
              </a:rPr>
              <a:t>LECTURE SIX: TUMOURS OF THE LUNG</a:t>
            </a:r>
            <a:endParaRPr lang="en-US" dirty="0">
              <a:latin typeface="Footlight MT Light" pitchFamily="18" charset="0"/>
            </a:endParaRPr>
          </a:p>
          <a:p>
            <a:r>
              <a:rPr lang="en-US" dirty="0">
                <a:latin typeface="Footlight MT Light" pitchFamily="18" charset="0"/>
              </a:rPr>
              <a:t> </a:t>
            </a:r>
          </a:p>
          <a:p>
            <a:r>
              <a:rPr lang="en-US" b="1" u="sng" dirty="0">
                <a:latin typeface="Footlight MT Light" pitchFamily="18" charset="0"/>
              </a:rPr>
              <a:t>OBJECTIVES:</a:t>
            </a:r>
            <a:endParaRPr lang="en-US" dirty="0">
              <a:latin typeface="Footlight MT Light" pitchFamily="18" charset="0"/>
            </a:endParaRPr>
          </a:p>
          <a:p>
            <a:r>
              <a:rPr lang="en-US" dirty="0">
                <a:latin typeface="Footlight MT Light" pitchFamily="18" charset="0"/>
              </a:rPr>
              <a:t> </a:t>
            </a:r>
          </a:p>
          <a:p>
            <a:r>
              <a:rPr lang="en-US" dirty="0">
                <a:latin typeface="Footlight MT Light" pitchFamily="18" charset="0"/>
              </a:rPr>
              <a:t>At the end of this lecture, the student should be able to:</a:t>
            </a:r>
          </a:p>
          <a:p>
            <a:r>
              <a:rPr lang="en-US" dirty="0">
                <a:latin typeface="Footlight MT Light" pitchFamily="18" charset="0"/>
              </a:rPr>
              <a:t> </a:t>
            </a:r>
          </a:p>
          <a:p>
            <a:r>
              <a:rPr lang="en-US" dirty="0">
                <a:latin typeface="Footlight MT Light" pitchFamily="18" charset="0"/>
              </a:rPr>
              <a:t>A]	Understand the incidence, age group of affected patients and predisposing factors of bronchogenic carcinoma.</a:t>
            </a:r>
          </a:p>
          <a:p>
            <a:r>
              <a:rPr lang="en-US" dirty="0">
                <a:latin typeface="Footlight MT Light" pitchFamily="18" charset="0"/>
              </a:rPr>
              <a:t> </a:t>
            </a:r>
          </a:p>
          <a:p>
            <a:r>
              <a:rPr lang="en-US" dirty="0">
                <a:latin typeface="Footlight MT Light" pitchFamily="18" charset="0"/>
              </a:rPr>
              <a:t>B]	Is aware of the classification of bronchogenic carcinoma which include: squamous carcinoma, adenocarcinoma, small cell and large cell (anaplastic) carcinomas.</a:t>
            </a:r>
          </a:p>
          <a:p>
            <a:r>
              <a:rPr lang="en-US" dirty="0">
                <a:latin typeface="Footlight MT Light" pitchFamily="18" charset="0"/>
              </a:rPr>
              <a:t> </a:t>
            </a:r>
          </a:p>
          <a:p>
            <a:r>
              <a:rPr lang="en-US" dirty="0">
                <a:latin typeface="Footlight MT Light" pitchFamily="18" charset="0"/>
              </a:rPr>
              <a:t>C]	Understands the clinical features and gross pathology of bronchogenic carcinoma.</a:t>
            </a:r>
          </a:p>
          <a:p>
            <a:r>
              <a:rPr lang="en-US" dirty="0">
                <a:latin typeface="Footlight MT Light" pitchFamily="18" charset="0"/>
              </a:rPr>
              <a:t> </a:t>
            </a:r>
          </a:p>
          <a:p>
            <a:r>
              <a:rPr lang="en-US" dirty="0">
                <a:latin typeface="Footlight MT Light" pitchFamily="18" charset="0"/>
              </a:rPr>
              <a:t>D]	Have a basic knowledge about neuroendocrine </a:t>
            </a:r>
            <a:r>
              <a:rPr lang="en-US" dirty="0" err="1">
                <a:latin typeface="Footlight MT Light" pitchFamily="18" charset="0"/>
              </a:rPr>
              <a:t>tumours</a:t>
            </a:r>
            <a:r>
              <a:rPr lang="en-US" dirty="0">
                <a:latin typeface="Footlight MT Light" pitchFamily="18" charset="0"/>
              </a:rPr>
              <a:t> with special emphasis on small cell carcinoma and bronchial carcinoid. </a:t>
            </a:r>
          </a:p>
          <a:p>
            <a:r>
              <a:rPr lang="en-US" dirty="0">
                <a:latin typeface="Footlight MT Light" pitchFamily="18" charset="0"/>
              </a:rPr>
              <a:t> </a:t>
            </a:r>
          </a:p>
          <a:p>
            <a:r>
              <a:rPr lang="en-US" dirty="0">
                <a:latin typeface="Footlight MT Light" pitchFamily="18" charset="0"/>
              </a:rPr>
              <a:t>E]	Is aware that the lung is a frequent site for metastatic neoplasms.</a:t>
            </a:r>
          </a:p>
        </p:txBody>
      </p:sp>
    </p:spTree>
    <p:extLst>
      <p:ext uri="{BB962C8B-B14F-4D97-AF65-F5344CB8AC3E}">
        <p14:creationId xmlns:p14="http://schemas.microsoft.com/office/powerpoint/2010/main" val="20841763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447800"/>
            <a:ext cx="7924800" cy="3416320"/>
          </a:xfrm>
          <a:prstGeom prst="rect">
            <a:avLst/>
          </a:prstGeom>
        </p:spPr>
        <p:txBody>
          <a:bodyPr wrap="square">
            <a:spAutoFit/>
          </a:bodyPr>
          <a:lstStyle/>
          <a:p>
            <a:r>
              <a:rPr lang="en-US" b="1" u="sng" dirty="0">
                <a:latin typeface="Footlight MT Light" pitchFamily="18" charset="0"/>
              </a:rPr>
              <a:t>CONTENTS:</a:t>
            </a:r>
            <a:endParaRPr lang="en-US" dirty="0">
              <a:latin typeface="Footlight MT Light" pitchFamily="18" charset="0"/>
            </a:endParaRPr>
          </a:p>
          <a:p>
            <a:r>
              <a:rPr lang="en-US" dirty="0">
                <a:latin typeface="Footlight MT Light" pitchFamily="18" charset="0"/>
              </a:rPr>
              <a:t> </a:t>
            </a:r>
          </a:p>
          <a:p>
            <a:r>
              <a:rPr lang="en-US" dirty="0">
                <a:latin typeface="Footlight MT Light" pitchFamily="18" charset="0"/>
              </a:rPr>
              <a:t>1]	Bronchogenic carcinoma: </a:t>
            </a:r>
            <a:r>
              <a:rPr lang="en-US" dirty="0" err="1">
                <a:latin typeface="Footlight MT Light" pitchFamily="18" charset="0"/>
              </a:rPr>
              <a:t>aetiology</a:t>
            </a:r>
            <a:r>
              <a:rPr lang="en-US" dirty="0">
                <a:latin typeface="Footlight MT Light" pitchFamily="18" charset="0"/>
              </a:rPr>
              <a:t>, epidemiology, clinical features including superior Vena Cava syndrome, </a:t>
            </a:r>
            <a:r>
              <a:rPr lang="en-US" dirty="0" err="1">
                <a:latin typeface="Footlight MT Light" pitchFamily="18" charset="0"/>
              </a:rPr>
              <a:t>pancoast</a:t>
            </a:r>
            <a:r>
              <a:rPr lang="en-US" dirty="0">
                <a:latin typeface="Footlight MT Light" pitchFamily="18" charset="0"/>
              </a:rPr>
              <a:t> </a:t>
            </a:r>
            <a:r>
              <a:rPr lang="en-US" dirty="0" err="1">
                <a:latin typeface="Footlight MT Light" pitchFamily="18" charset="0"/>
              </a:rPr>
              <a:t>tumour</a:t>
            </a:r>
            <a:r>
              <a:rPr lang="en-US" dirty="0">
                <a:latin typeface="Footlight MT Light" pitchFamily="18" charset="0"/>
              </a:rPr>
              <a:t>, hoarseness, pleural effusion and  </a:t>
            </a:r>
            <a:r>
              <a:rPr lang="en-US" dirty="0" err="1">
                <a:latin typeface="Footlight MT Light" pitchFamily="18" charset="0"/>
              </a:rPr>
              <a:t>paraneoplastic</a:t>
            </a:r>
            <a:r>
              <a:rPr lang="en-US" dirty="0">
                <a:latin typeface="Footlight MT Light" pitchFamily="18" charset="0"/>
              </a:rPr>
              <a:t> endocrine syndromes.</a:t>
            </a:r>
          </a:p>
          <a:p>
            <a:r>
              <a:rPr lang="en-US" dirty="0">
                <a:latin typeface="Footlight MT Light" pitchFamily="18" charset="0"/>
              </a:rPr>
              <a:t> </a:t>
            </a:r>
          </a:p>
          <a:p>
            <a:r>
              <a:rPr lang="en-US" dirty="0">
                <a:latin typeface="Footlight MT Light" pitchFamily="18" charset="0"/>
              </a:rPr>
              <a:t>2]	Types, location and </a:t>
            </a:r>
            <a:r>
              <a:rPr lang="en-US" dirty="0" err="1">
                <a:latin typeface="Footlight MT Light" pitchFamily="18" charset="0"/>
              </a:rPr>
              <a:t>clinicopathological</a:t>
            </a:r>
            <a:r>
              <a:rPr lang="en-US" dirty="0">
                <a:latin typeface="Footlight MT Light" pitchFamily="18" charset="0"/>
              </a:rPr>
              <a:t> characteristics of squamous cell carcinoma, adenocarcinoma, </a:t>
            </a:r>
            <a:r>
              <a:rPr lang="en-US" dirty="0" err="1">
                <a:latin typeface="Footlight MT Light" pitchFamily="18" charset="0"/>
              </a:rPr>
              <a:t>bronchioloalveolar</a:t>
            </a:r>
            <a:r>
              <a:rPr lang="en-US" dirty="0">
                <a:latin typeface="Footlight MT Light" pitchFamily="18" charset="0"/>
              </a:rPr>
              <a:t> carcinoma, small cell carcinoma, large cell carcinoma, carcinoid </a:t>
            </a:r>
            <a:r>
              <a:rPr lang="en-US" dirty="0" err="1">
                <a:latin typeface="Footlight MT Light" pitchFamily="18" charset="0"/>
              </a:rPr>
              <a:t>tumour</a:t>
            </a:r>
            <a:r>
              <a:rPr lang="en-US" dirty="0">
                <a:latin typeface="Footlight MT Light" pitchFamily="18" charset="0"/>
              </a:rPr>
              <a:t> and metastatic carcinoma to the lung.</a:t>
            </a:r>
          </a:p>
          <a:p>
            <a:r>
              <a:rPr lang="en-US" dirty="0">
                <a:latin typeface="Footlight MT Light" pitchFamily="18" charset="0"/>
              </a:rPr>
              <a:t> </a:t>
            </a:r>
          </a:p>
          <a:p>
            <a:r>
              <a:rPr lang="en-US" dirty="0">
                <a:latin typeface="Footlight MT Light" pitchFamily="18" charset="0"/>
              </a:rPr>
              <a:t>3]	Primary and secondary </a:t>
            </a:r>
            <a:r>
              <a:rPr lang="en-US" dirty="0" err="1">
                <a:latin typeface="Footlight MT Light" pitchFamily="18" charset="0"/>
              </a:rPr>
              <a:t>tumours</a:t>
            </a:r>
            <a:r>
              <a:rPr lang="en-US" dirty="0">
                <a:latin typeface="Footlight MT Light" pitchFamily="18" charset="0"/>
              </a:rPr>
              <a:t> of the pleura.</a:t>
            </a:r>
          </a:p>
          <a:p>
            <a:r>
              <a:rPr lang="en-US" dirty="0">
                <a:latin typeface="Footlight MT Light" pitchFamily="18" charset="0"/>
              </a:rPr>
              <a:t> </a:t>
            </a:r>
          </a:p>
        </p:txBody>
      </p:sp>
    </p:spTree>
    <p:extLst>
      <p:ext uri="{BB962C8B-B14F-4D97-AF65-F5344CB8AC3E}">
        <p14:creationId xmlns:p14="http://schemas.microsoft.com/office/powerpoint/2010/main" val="4431183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IMMUNOLOGY</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66843"/>
            <a:ext cx="7772400" cy="2031325"/>
          </a:xfrm>
          <a:prstGeom prst="rect">
            <a:avLst/>
          </a:prstGeom>
        </p:spPr>
        <p:txBody>
          <a:bodyPr wrap="square">
            <a:spAutoFit/>
          </a:bodyPr>
          <a:lstStyle/>
          <a:p>
            <a:r>
              <a:rPr lang="en-US" sz="3600" b="1" cap="all" dirty="0" err="1" smtClean="0">
                <a:latin typeface="Footlight MT Light" pitchFamily="18" charset="0"/>
              </a:rPr>
              <a:t>Immun</a:t>
            </a:r>
            <a:r>
              <a:rPr lang="en-US" sz="3600" b="1" cap="all" dirty="0" err="1" smtClean="0">
                <a:latin typeface="Footlight MT Light" pitchFamily="18" charset="0"/>
              </a:rPr>
              <a:t>ology’S</a:t>
            </a:r>
            <a:r>
              <a:rPr lang="en-US" sz="3600" b="1" cap="all" dirty="0" smtClean="0">
                <a:latin typeface="Footlight MT Light" pitchFamily="18" charset="0"/>
              </a:rPr>
              <a:t> Teaching staff</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smtClean="0"/>
              <a:t>Dr</a:t>
            </a:r>
            <a:r>
              <a:rPr lang="en-US" sz="2400" dirty="0"/>
              <a:t>. </a:t>
            </a:r>
            <a:r>
              <a:rPr lang="en-US" sz="2400" dirty="0" err="1"/>
              <a:t>Hend</a:t>
            </a:r>
            <a:r>
              <a:rPr lang="en-US" sz="2400" dirty="0"/>
              <a:t> </a:t>
            </a:r>
            <a:r>
              <a:rPr lang="en-US" sz="2400" dirty="0" smtClean="0"/>
              <a:t>Al-</a:t>
            </a:r>
            <a:r>
              <a:rPr lang="en-US" sz="2400" dirty="0" err="1" smtClean="0"/>
              <a:t>Otaibi</a:t>
            </a:r>
            <a:endParaRPr lang="en-US" sz="2400" dirty="0" smtClean="0"/>
          </a:p>
          <a:p>
            <a:pPr marL="342900" indent="-342900">
              <a:buFont typeface="+mj-lt"/>
              <a:buAutoNum type="arabicPeriod"/>
            </a:pPr>
            <a:r>
              <a:rPr lang="en-US" sz="2400" dirty="0"/>
              <a:t>Prof. </a:t>
            </a:r>
            <a:r>
              <a:rPr lang="en-US" sz="2400" dirty="0" err="1"/>
              <a:t>Zahid</a:t>
            </a:r>
            <a:r>
              <a:rPr lang="en-US" sz="2400" dirty="0"/>
              <a:t> </a:t>
            </a:r>
            <a:r>
              <a:rPr lang="en-US" sz="2400" dirty="0" err="1"/>
              <a:t>Shakoor</a:t>
            </a:r>
            <a:endParaRPr lang="en-US" sz="2400" dirty="0"/>
          </a:p>
          <a:p>
            <a:pPr marL="342900" indent="-342900">
              <a:buFont typeface="+mj-lt"/>
              <a:buAutoNum type="arabicPeriod"/>
            </a:pPr>
            <a:r>
              <a:rPr lang="en-US" sz="2400" dirty="0" smtClean="0"/>
              <a:t>Dr</a:t>
            </a:r>
            <a:r>
              <a:rPr lang="en-US" sz="2400" dirty="0"/>
              <a:t>. Adel Al </a:t>
            </a:r>
            <a:r>
              <a:rPr lang="en-US" sz="2400" dirty="0" err="1" smtClean="0"/>
              <a:t>Mogren</a:t>
            </a:r>
            <a:endParaRPr lang="en-US" sz="2400" dirty="0" smtClean="0"/>
          </a:p>
        </p:txBody>
      </p:sp>
    </p:spTree>
    <p:extLst>
      <p:ext uri="{BB962C8B-B14F-4D97-AF65-F5344CB8AC3E}">
        <p14:creationId xmlns:p14="http://schemas.microsoft.com/office/powerpoint/2010/main" val="23945224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66843"/>
            <a:ext cx="7772400" cy="1661993"/>
          </a:xfrm>
          <a:prstGeom prst="rect">
            <a:avLst/>
          </a:prstGeom>
        </p:spPr>
        <p:txBody>
          <a:bodyPr wrap="square">
            <a:spAutoFit/>
          </a:bodyPr>
          <a:lstStyle/>
          <a:p>
            <a:r>
              <a:rPr lang="en-US" sz="3600" b="1" cap="all" dirty="0" err="1" smtClean="0">
                <a:latin typeface="Footlight MT Light" pitchFamily="18" charset="0"/>
              </a:rPr>
              <a:t>Immun</a:t>
            </a:r>
            <a:r>
              <a:rPr lang="en-US" sz="3600" b="1" cap="all" dirty="0" err="1" smtClean="0">
                <a:latin typeface="Footlight MT Light" pitchFamily="18" charset="0"/>
              </a:rPr>
              <a:t>ology’S</a:t>
            </a:r>
            <a:r>
              <a:rPr lang="en-US" sz="3600" b="1" cap="all" dirty="0" smtClean="0">
                <a:latin typeface="Footlight MT Light" pitchFamily="18" charset="0"/>
              </a:rPr>
              <a:t> LECTURES</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Immunology of bronchial asthma </a:t>
            </a:r>
            <a:endParaRPr lang="en-US" sz="2400" dirty="0" smtClean="0"/>
          </a:p>
          <a:p>
            <a:pPr marL="342900" indent="-342900">
              <a:buFont typeface="+mj-lt"/>
              <a:buAutoNum type="arabicPeriod"/>
            </a:pPr>
            <a:r>
              <a:rPr lang="en-US" sz="2400" dirty="0" smtClean="0"/>
              <a:t>Immunology </a:t>
            </a:r>
            <a:r>
              <a:rPr lang="en-US" sz="2400" dirty="0"/>
              <a:t>of T.B </a:t>
            </a:r>
          </a:p>
        </p:txBody>
      </p:sp>
    </p:spTree>
    <p:extLst>
      <p:ext uri="{BB962C8B-B14F-4D97-AF65-F5344CB8AC3E}">
        <p14:creationId xmlns:p14="http://schemas.microsoft.com/office/powerpoint/2010/main" val="37256108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27" y="1295400"/>
            <a:ext cx="9144000" cy="3908762"/>
          </a:xfrm>
          <a:prstGeom prst="rect">
            <a:avLst/>
          </a:prstGeom>
        </p:spPr>
        <p:txBody>
          <a:bodyPr wrap="square">
            <a:spAutoFit/>
          </a:bodyPr>
          <a:lstStyle/>
          <a:p>
            <a:r>
              <a:rPr lang="en-US" sz="3200" b="1" dirty="0">
                <a:latin typeface="Footlight MT Light" pitchFamily="18" charset="0"/>
              </a:rPr>
              <a:t>Immunology Unit</a:t>
            </a:r>
            <a:endParaRPr lang="en-US" sz="3200" dirty="0">
              <a:latin typeface="Footlight MT Light" pitchFamily="18" charset="0"/>
            </a:endParaRPr>
          </a:p>
          <a:p>
            <a:r>
              <a:rPr lang="en-US" sz="2400" b="1" dirty="0" smtClean="0">
                <a:latin typeface="Footlight MT Light" pitchFamily="18" charset="0"/>
              </a:rPr>
              <a:t>Immunology </a:t>
            </a:r>
            <a:r>
              <a:rPr lang="en-US" sz="2400" b="1" dirty="0">
                <a:latin typeface="Footlight MT Light" pitchFamily="18" charset="0"/>
              </a:rPr>
              <a:t>of bronchial asthma</a:t>
            </a:r>
            <a:endParaRPr lang="en-US" sz="2400" dirty="0">
              <a:latin typeface="Footlight MT Light" pitchFamily="18" charset="0"/>
            </a:endParaRPr>
          </a:p>
          <a:p>
            <a:pPr lvl="0"/>
            <a:r>
              <a:rPr lang="en-US" sz="2400" dirty="0">
                <a:latin typeface="Footlight MT Light" pitchFamily="18" charset="0"/>
              </a:rPr>
              <a:t>Allergens in induction of allergic inflammation</a:t>
            </a:r>
          </a:p>
          <a:p>
            <a:pPr lvl="0"/>
            <a:r>
              <a:rPr lang="en-US" sz="2400" dirty="0">
                <a:latin typeface="Footlight MT Light" pitchFamily="18" charset="0"/>
              </a:rPr>
              <a:t>Cytokines in pathogenesis of asthma</a:t>
            </a:r>
          </a:p>
          <a:p>
            <a:pPr lvl="0"/>
            <a:r>
              <a:rPr lang="en-US" sz="2400" dirty="0">
                <a:latin typeface="Footlight MT Light" pitchFamily="18" charset="0"/>
              </a:rPr>
              <a:t>Airway remodeling in asthma</a:t>
            </a:r>
          </a:p>
          <a:p>
            <a:r>
              <a:rPr lang="en-US" sz="2400" dirty="0">
                <a:latin typeface="Footlight MT Light" pitchFamily="18" charset="0"/>
              </a:rPr>
              <a:t> </a:t>
            </a:r>
          </a:p>
          <a:p>
            <a:pPr lvl="0"/>
            <a:r>
              <a:rPr lang="en-US" sz="2400" b="1" dirty="0">
                <a:latin typeface="Footlight MT Light" pitchFamily="18" charset="0"/>
              </a:rPr>
              <a:t>Immunology of tuberculosis</a:t>
            </a:r>
            <a:endParaRPr lang="en-US" sz="2400" dirty="0">
              <a:latin typeface="Footlight MT Light" pitchFamily="18" charset="0"/>
            </a:endParaRPr>
          </a:p>
          <a:p>
            <a:pPr lvl="0"/>
            <a:r>
              <a:rPr lang="en-US" sz="2400" dirty="0">
                <a:latin typeface="Footlight MT Light" pitchFamily="18" charset="0"/>
              </a:rPr>
              <a:t>Immune handling of </a:t>
            </a:r>
            <a:r>
              <a:rPr lang="en-US" sz="2400" i="1" dirty="0">
                <a:latin typeface="Footlight MT Light" pitchFamily="18" charset="0"/>
              </a:rPr>
              <a:t>M. tuberculosis</a:t>
            </a:r>
            <a:endParaRPr lang="en-US" sz="2400" dirty="0">
              <a:latin typeface="Footlight MT Light" pitchFamily="18" charset="0"/>
            </a:endParaRPr>
          </a:p>
          <a:p>
            <a:pPr lvl="0"/>
            <a:r>
              <a:rPr lang="en-US" sz="2400" dirty="0">
                <a:latin typeface="Footlight MT Light" pitchFamily="18" charset="0"/>
              </a:rPr>
              <a:t>Cytokines and TB</a:t>
            </a:r>
          </a:p>
          <a:p>
            <a:pPr lvl="0"/>
            <a:r>
              <a:rPr lang="en-US" sz="2400" dirty="0">
                <a:latin typeface="Footlight MT Light" pitchFamily="18" charset="0"/>
              </a:rPr>
              <a:t>Tuberculin </a:t>
            </a:r>
            <a:r>
              <a:rPr lang="en-US" sz="2400" dirty="0" smtClean="0">
                <a:latin typeface="Footlight MT Light" pitchFamily="18" charset="0"/>
              </a:rPr>
              <a:t>test</a:t>
            </a:r>
            <a:endParaRPr lang="en-US" sz="2400" dirty="0">
              <a:latin typeface="Footlight MT Light" pitchFamily="18" charset="0"/>
            </a:endParaRPr>
          </a:p>
        </p:txBody>
      </p:sp>
    </p:spTree>
    <p:extLst>
      <p:ext uri="{BB962C8B-B14F-4D97-AF65-F5344CB8AC3E}">
        <p14:creationId xmlns:p14="http://schemas.microsoft.com/office/powerpoint/2010/main" val="2718153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Footlight MT Light" pitchFamily="18" charset="0"/>
              </a:rPr>
              <a:t>Modes of teaching</a:t>
            </a:r>
            <a:endParaRPr lang="en-US" dirty="0">
              <a:latin typeface="Footlight MT Light" pitchFamily="18" charset="0"/>
            </a:endParaRPr>
          </a:p>
        </p:txBody>
      </p:sp>
      <p:sp>
        <p:nvSpPr>
          <p:cNvPr id="3" name="Content Placeholder 2"/>
          <p:cNvSpPr>
            <a:spLocks noGrp="1"/>
          </p:cNvSpPr>
          <p:nvPr>
            <p:ph idx="1"/>
          </p:nvPr>
        </p:nvSpPr>
        <p:spPr/>
        <p:txBody>
          <a:bodyPr/>
          <a:lstStyle/>
          <a:p>
            <a:pPr marL="0" indent="0">
              <a:buNone/>
            </a:pPr>
            <a:r>
              <a:rPr lang="en-US" dirty="0" smtClean="0">
                <a:latin typeface="Footlight MT Light" pitchFamily="18" charset="0"/>
              </a:rPr>
              <a:t>Teaching of this block contents will be in the form of :</a:t>
            </a:r>
          </a:p>
          <a:p>
            <a:r>
              <a:rPr lang="en-US" dirty="0" smtClean="0">
                <a:latin typeface="Footlight MT Light" pitchFamily="18" charset="0"/>
              </a:rPr>
              <a:t>Lectures</a:t>
            </a:r>
          </a:p>
          <a:p>
            <a:r>
              <a:rPr lang="en-US" dirty="0" smtClean="0">
                <a:latin typeface="Footlight MT Light" pitchFamily="18" charset="0"/>
              </a:rPr>
              <a:t>Problem </a:t>
            </a:r>
            <a:r>
              <a:rPr lang="en-US" dirty="0" smtClean="0">
                <a:latin typeface="Footlight MT Light" pitchFamily="18" charset="0"/>
              </a:rPr>
              <a:t>based learning</a:t>
            </a:r>
          </a:p>
          <a:p>
            <a:r>
              <a:rPr lang="en-US" dirty="0" smtClean="0">
                <a:latin typeface="Footlight MT Light" pitchFamily="18" charset="0"/>
              </a:rPr>
              <a:t>Practical.</a:t>
            </a:r>
            <a:endParaRPr lang="en-US" dirty="0">
              <a:latin typeface="Footlight MT Light" pitchFamily="18" charset="0"/>
            </a:endParaRPr>
          </a:p>
        </p:txBody>
      </p:sp>
    </p:spTree>
    <p:extLst>
      <p:ext uri="{BB962C8B-B14F-4D97-AF65-F5344CB8AC3E}">
        <p14:creationId xmlns:p14="http://schemas.microsoft.com/office/powerpoint/2010/main" val="17112300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MICROBIOLOGY</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52600"/>
            <a:ext cx="7772400" cy="3877985"/>
          </a:xfrm>
          <a:prstGeom prst="rect">
            <a:avLst/>
          </a:prstGeom>
        </p:spPr>
        <p:txBody>
          <a:bodyPr wrap="square">
            <a:spAutoFit/>
          </a:bodyPr>
          <a:lstStyle/>
          <a:p>
            <a:r>
              <a:rPr lang="en-US" sz="3600" b="1" cap="all" dirty="0" err="1" smtClean="0">
                <a:latin typeface="Footlight MT Light" pitchFamily="18" charset="0"/>
              </a:rPr>
              <a:t>microbi</a:t>
            </a:r>
            <a:r>
              <a:rPr lang="en-US" sz="3600" b="1" cap="all" dirty="0" err="1" smtClean="0">
                <a:latin typeface="Footlight MT Light" pitchFamily="18" charset="0"/>
              </a:rPr>
              <a:t>ology’S</a:t>
            </a:r>
            <a:r>
              <a:rPr lang="en-US" sz="3600" b="1" cap="all" dirty="0" smtClean="0">
                <a:latin typeface="Footlight MT Light" pitchFamily="18" charset="0"/>
              </a:rPr>
              <a:t> Teaching staff</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Prof. </a:t>
            </a:r>
            <a:r>
              <a:rPr lang="en-US" sz="2400" dirty="0" err="1"/>
              <a:t>Hanan</a:t>
            </a:r>
            <a:r>
              <a:rPr lang="en-US" sz="2400" dirty="0"/>
              <a:t> </a:t>
            </a:r>
            <a:r>
              <a:rPr lang="en-US" sz="2400" dirty="0" smtClean="0"/>
              <a:t>Habib</a:t>
            </a:r>
          </a:p>
          <a:p>
            <a:pPr marL="342900" indent="-342900">
              <a:buFont typeface="+mj-lt"/>
              <a:buAutoNum type="arabicPeriod"/>
            </a:pPr>
            <a:r>
              <a:rPr lang="en-US" sz="2400" dirty="0" smtClean="0"/>
              <a:t>Dr</a:t>
            </a:r>
            <a:r>
              <a:rPr lang="en-US" sz="2400" dirty="0"/>
              <a:t>. </a:t>
            </a:r>
            <a:r>
              <a:rPr lang="en-US" sz="2400" dirty="0" err="1"/>
              <a:t>Fawzia</a:t>
            </a:r>
            <a:r>
              <a:rPr lang="en-US" sz="2400" dirty="0"/>
              <a:t> Al </a:t>
            </a:r>
            <a:r>
              <a:rPr lang="en-US" sz="2400" dirty="0" err="1" smtClean="0"/>
              <a:t>Otaibi</a:t>
            </a:r>
            <a:endParaRPr lang="en-US" sz="2400" dirty="0" smtClean="0"/>
          </a:p>
          <a:p>
            <a:pPr marL="342900" indent="-342900">
              <a:buFont typeface="+mj-lt"/>
              <a:buAutoNum type="arabicPeriod"/>
            </a:pPr>
            <a:r>
              <a:rPr lang="en-US" sz="2400" dirty="0"/>
              <a:t>Prof. </a:t>
            </a:r>
            <a:r>
              <a:rPr lang="en-US" sz="2400" dirty="0" err="1"/>
              <a:t>Kambal</a:t>
            </a:r>
            <a:r>
              <a:rPr lang="en-US" sz="2400" dirty="0"/>
              <a:t> </a:t>
            </a:r>
          </a:p>
          <a:p>
            <a:pPr marL="342900" indent="-342900">
              <a:buFont typeface="+mj-lt"/>
              <a:buAutoNum type="arabicPeriod"/>
            </a:pPr>
            <a:r>
              <a:rPr lang="en-US" sz="2400" dirty="0" smtClean="0"/>
              <a:t>Dr</a:t>
            </a:r>
            <a:r>
              <a:rPr lang="en-US" sz="2400" dirty="0"/>
              <a:t>. Ali </a:t>
            </a:r>
            <a:r>
              <a:rPr lang="en-US" sz="2400" dirty="0" err="1" smtClean="0"/>
              <a:t>Somily</a:t>
            </a:r>
            <a:endParaRPr lang="en-US" sz="2400" dirty="0" smtClean="0"/>
          </a:p>
          <a:p>
            <a:pPr marL="342900" indent="-342900">
              <a:buFont typeface="+mj-lt"/>
              <a:buAutoNum type="arabicPeriod"/>
            </a:pPr>
            <a:r>
              <a:rPr lang="en-US" sz="2400" dirty="0" smtClean="0"/>
              <a:t>Dr</a:t>
            </a:r>
            <a:r>
              <a:rPr lang="en-US" sz="2400" dirty="0"/>
              <a:t>. Mona </a:t>
            </a:r>
            <a:r>
              <a:rPr lang="en-US" sz="2400" dirty="0" err="1"/>
              <a:t>Badr</a:t>
            </a:r>
            <a:r>
              <a:rPr lang="en-US" sz="2400" dirty="0"/>
              <a:t> </a:t>
            </a:r>
            <a:endParaRPr lang="en-US" sz="2400" dirty="0" smtClean="0"/>
          </a:p>
          <a:p>
            <a:pPr marL="342900" indent="-342900">
              <a:buFont typeface="+mj-lt"/>
              <a:buAutoNum type="arabicPeriod"/>
            </a:pPr>
            <a:r>
              <a:rPr lang="en-US" sz="2400" dirty="0" smtClean="0"/>
              <a:t>Dr</a:t>
            </a:r>
            <a:r>
              <a:rPr lang="en-US" sz="2400" dirty="0"/>
              <a:t>. Al </a:t>
            </a:r>
            <a:r>
              <a:rPr lang="en-US" sz="2400" dirty="0" err="1"/>
              <a:t>Hetheel</a:t>
            </a:r>
            <a:r>
              <a:rPr lang="en-US" sz="2400" dirty="0"/>
              <a:t> </a:t>
            </a:r>
            <a:endParaRPr lang="en-US" sz="2400" dirty="0" smtClean="0"/>
          </a:p>
          <a:p>
            <a:pPr marL="342900" indent="-342900">
              <a:buFont typeface="+mj-lt"/>
              <a:buAutoNum type="arabicPeriod"/>
            </a:pPr>
            <a:r>
              <a:rPr lang="en-US" sz="2400" dirty="0" smtClean="0"/>
              <a:t>Dr</a:t>
            </a:r>
            <a:r>
              <a:rPr lang="en-US" sz="2400" dirty="0"/>
              <a:t>. </a:t>
            </a:r>
            <a:r>
              <a:rPr lang="en-US" sz="2400" dirty="0" err="1"/>
              <a:t>Maha</a:t>
            </a:r>
            <a:r>
              <a:rPr lang="en-US" sz="2400" dirty="0"/>
              <a:t> Al </a:t>
            </a:r>
            <a:r>
              <a:rPr lang="en-US" sz="2400" dirty="0" err="1" smtClean="0"/>
              <a:t>Muhaizea</a:t>
            </a:r>
            <a:endParaRPr lang="en-US" sz="2400" dirty="0" smtClean="0"/>
          </a:p>
          <a:p>
            <a:pPr marL="342900" indent="-342900">
              <a:buFont typeface="+mj-lt"/>
              <a:buAutoNum type="arabicPeriod"/>
            </a:pPr>
            <a:r>
              <a:rPr lang="en-US" sz="2400" dirty="0" smtClean="0"/>
              <a:t>Dr</a:t>
            </a:r>
            <a:r>
              <a:rPr lang="en-US" sz="2400" dirty="0"/>
              <a:t>. Ahmed Al </a:t>
            </a:r>
            <a:r>
              <a:rPr lang="en-US" sz="2400" dirty="0" err="1"/>
              <a:t>Barrag</a:t>
            </a:r>
            <a:r>
              <a:rPr lang="en-US" sz="2400" dirty="0"/>
              <a:t> </a:t>
            </a:r>
            <a:endParaRPr lang="en-US" sz="2400" dirty="0" smtClean="0"/>
          </a:p>
        </p:txBody>
      </p:sp>
    </p:spTree>
    <p:extLst>
      <p:ext uri="{BB962C8B-B14F-4D97-AF65-F5344CB8AC3E}">
        <p14:creationId xmlns:p14="http://schemas.microsoft.com/office/powerpoint/2010/main" val="7845697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66843"/>
            <a:ext cx="7772400" cy="3877985"/>
          </a:xfrm>
          <a:prstGeom prst="rect">
            <a:avLst/>
          </a:prstGeom>
        </p:spPr>
        <p:txBody>
          <a:bodyPr wrap="square">
            <a:spAutoFit/>
          </a:bodyPr>
          <a:lstStyle/>
          <a:p>
            <a:r>
              <a:rPr lang="en-US" sz="3600" b="1" cap="all" dirty="0" err="1" smtClean="0">
                <a:latin typeface="Footlight MT Light" pitchFamily="18" charset="0"/>
              </a:rPr>
              <a:t>microbi</a:t>
            </a:r>
            <a:r>
              <a:rPr lang="en-US" sz="3600" b="1" cap="all" dirty="0" err="1" smtClean="0">
                <a:latin typeface="Footlight MT Light" pitchFamily="18" charset="0"/>
              </a:rPr>
              <a:t>ology’S</a:t>
            </a:r>
            <a:r>
              <a:rPr lang="en-US" sz="3600" b="1" cap="all" dirty="0" smtClean="0">
                <a:latin typeface="Footlight MT Light" pitchFamily="18" charset="0"/>
              </a:rPr>
              <a:t> LECTURES</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Bacteria causing upper respiratory tract infection </a:t>
            </a:r>
            <a:endParaRPr lang="en-US" sz="2400" dirty="0" smtClean="0"/>
          </a:p>
          <a:p>
            <a:pPr marL="342900" indent="-342900">
              <a:buFont typeface="+mj-lt"/>
              <a:buAutoNum type="arabicPeriod"/>
            </a:pPr>
            <a:r>
              <a:rPr lang="en-US" sz="2400" dirty="0" smtClean="0"/>
              <a:t>Community </a:t>
            </a:r>
            <a:r>
              <a:rPr lang="en-US" sz="2400" dirty="0"/>
              <a:t>acquired pneumonia </a:t>
            </a:r>
            <a:endParaRPr lang="en-US" sz="2400" dirty="0" smtClean="0"/>
          </a:p>
          <a:p>
            <a:pPr marL="342900" indent="-342900">
              <a:buFont typeface="+mj-lt"/>
              <a:buAutoNum type="arabicPeriod"/>
            </a:pPr>
            <a:r>
              <a:rPr lang="en-US" sz="2400" dirty="0" smtClean="0"/>
              <a:t>Tuberculosis </a:t>
            </a:r>
          </a:p>
          <a:p>
            <a:pPr marL="342900" indent="-342900">
              <a:buFont typeface="+mj-lt"/>
              <a:buAutoNum type="arabicPeriod"/>
            </a:pPr>
            <a:r>
              <a:rPr lang="en-US" sz="2400" dirty="0" smtClean="0"/>
              <a:t>Viral </a:t>
            </a:r>
            <a:r>
              <a:rPr lang="en-US" sz="2400" dirty="0"/>
              <a:t>infection of respiratory tract “influenza and adenoviruses </a:t>
            </a:r>
            <a:endParaRPr lang="en-US" sz="2400" dirty="0" smtClean="0"/>
          </a:p>
          <a:p>
            <a:pPr marL="342900" indent="-342900">
              <a:buFont typeface="+mj-lt"/>
              <a:buAutoNum type="arabicPeriod"/>
            </a:pPr>
            <a:r>
              <a:rPr lang="en-US" sz="2400" dirty="0" smtClean="0"/>
              <a:t>Respiratory </a:t>
            </a:r>
            <a:r>
              <a:rPr lang="en-US" sz="2400" dirty="0"/>
              <a:t>fungal infection and </a:t>
            </a:r>
            <a:r>
              <a:rPr lang="en-US" sz="2400" dirty="0" err="1"/>
              <a:t>aspergelosis</a:t>
            </a:r>
            <a:r>
              <a:rPr lang="en-US" sz="2400" dirty="0"/>
              <a:t> </a:t>
            </a:r>
            <a:endParaRPr lang="en-US" sz="2400" dirty="0" smtClean="0"/>
          </a:p>
          <a:p>
            <a:pPr marL="342900" indent="-342900">
              <a:buFont typeface="+mj-lt"/>
              <a:buAutoNum type="arabicPeriod"/>
            </a:pPr>
            <a:r>
              <a:rPr lang="en-US" sz="2400" dirty="0" smtClean="0"/>
              <a:t>Hospital </a:t>
            </a:r>
            <a:r>
              <a:rPr lang="en-US" sz="2400" dirty="0"/>
              <a:t>acquired </a:t>
            </a:r>
            <a:r>
              <a:rPr lang="en-US" sz="2400" dirty="0" smtClean="0"/>
              <a:t>pneumonia</a:t>
            </a:r>
          </a:p>
          <a:p>
            <a:pPr marL="342900" indent="-342900">
              <a:buFont typeface="+mj-lt"/>
              <a:buAutoNum type="arabicPeriod"/>
            </a:pPr>
            <a:r>
              <a:rPr lang="en-US" sz="2400" dirty="0" smtClean="0"/>
              <a:t>MERS-</a:t>
            </a:r>
            <a:r>
              <a:rPr lang="en-US" sz="2400" dirty="0" err="1" smtClean="0"/>
              <a:t>Cov</a:t>
            </a:r>
            <a:r>
              <a:rPr lang="en-US" sz="2400" dirty="0" smtClean="0"/>
              <a:t> </a:t>
            </a:r>
            <a:r>
              <a:rPr lang="en-US" sz="2400" dirty="0"/>
              <a:t>and other viral </a:t>
            </a:r>
            <a:r>
              <a:rPr lang="en-US" sz="2400" dirty="0" smtClean="0"/>
              <a:t>infections</a:t>
            </a:r>
            <a:endParaRPr lang="en-US" sz="2400" dirty="0"/>
          </a:p>
        </p:txBody>
      </p:sp>
    </p:spTree>
    <p:extLst>
      <p:ext uri="{BB962C8B-B14F-4D97-AF65-F5344CB8AC3E}">
        <p14:creationId xmlns:p14="http://schemas.microsoft.com/office/powerpoint/2010/main" val="8962389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6" y="0"/>
            <a:ext cx="9144000" cy="6863417"/>
          </a:xfrm>
          <a:prstGeom prst="rect">
            <a:avLst/>
          </a:prstGeom>
        </p:spPr>
        <p:txBody>
          <a:bodyPr wrap="square">
            <a:spAutoFit/>
          </a:bodyPr>
          <a:lstStyle/>
          <a:p>
            <a:r>
              <a:rPr lang="en-US" sz="3600" b="1" dirty="0" smtClean="0">
                <a:latin typeface="Footlight MT Light" pitchFamily="18" charset="0"/>
              </a:rPr>
              <a:t>Microbiology </a:t>
            </a:r>
            <a:endParaRPr lang="en-US" sz="2400" b="1" dirty="0" smtClean="0">
              <a:latin typeface="Footlight MT Light" pitchFamily="18" charset="0"/>
            </a:endParaRPr>
          </a:p>
          <a:p>
            <a:endParaRPr lang="en-US" sz="2400" b="1" u="sng" dirty="0">
              <a:latin typeface="Footlight MT Light" pitchFamily="18" charset="0"/>
            </a:endParaRPr>
          </a:p>
          <a:p>
            <a:r>
              <a:rPr lang="en-US" sz="2400" u="sng" dirty="0" smtClean="0">
                <a:latin typeface="Footlight MT Light" pitchFamily="18" charset="0"/>
              </a:rPr>
              <a:t>Tuberculosis</a:t>
            </a:r>
            <a:endParaRPr lang="en-US" sz="2400" dirty="0">
              <a:latin typeface="Footlight MT Light" pitchFamily="18" charset="0"/>
            </a:endParaRPr>
          </a:p>
          <a:p>
            <a:r>
              <a:rPr lang="en-US" sz="2400" dirty="0">
                <a:latin typeface="Footlight MT Light" pitchFamily="18" charset="0"/>
              </a:rPr>
              <a:t>Causative agents mycobacterium tuberculosis complex (MTBC)</a:t>
            </a:r>
          </a:p>
          <a:p>
            <a:pPr lvl="0"/>
            <a:r>
              <a:rPr lang="en-US" sz="2400" dirty="0">
                <a:latin typeface="Footlight MT Light" pitchFamily="18" charset="0"/>
              </a:rPr>
              <a:t>Non tuberculosis mycobacterium (NTM)</a:t>
            </a:r>
          </a:p>
          <a:p>
            <a:pPr lvl="0"/>
            <a:r>
              <a:rPr lang="en-US" sz="2400" dirty="0">
                <a:latin typeface="Footlight MT Light" pitchFamily="18" charset="0"/>
              </a:rPr>
              <a:t>Difference between MTBC &amp; NTM</a:t>
            </a:r>
          </a:p>
          <a:p>
            <a:pPr lvl="0"/>
            <a:r>
              <a:rPr lang="en-US" sz="2400" dirty="0">
                <a:latin typeface="Footlight MT Light" pitchFamily="18" charset="0"/>
              </a:rPr>
              <a:t>Morphology differences</a:t>
            </a:r>
          </a:p>
          <a:p>
            <a:pPr lvl="0"/>
            <a:r>
              <a:rPr lang="en-US" sz="2400" dirty="0">
                <a:latin typeface="Footlight MT Light" pitchFamily="18" charset="0"/>
              </a:rPr>
              <a:t>Culture methods</a:t>
            </a:r>
          </a:p>
          <a:p>
            <a:pPr lvl="0"/>
            <a:r>
              <a:rPr lang="en-US" sz="2400" dirty="0">
                <a:latin typeface="Footlight MT Light" pitchFamily="18" charset="0"/>
              </a:rPr>
              <a:t>Susceptibility Testing</a:t>
            </a:r>
          </a:p>
          <a:p>
            <a:pPr lvl="0"/>
            <a:r>
              <a:rPr lang="en-US" sz="2400" dirty="0">
                <a:latin typeface="Footlight MT Light" pitchFamily="18" charset="0"/>
              </a:rPr>
              <a:t>Importance of tuberculosis as a mainly respiratory diseases</a:t>
            </a:r>
          </a:p>
          <a:p>
            <a:r>
              <a:rPr lang="en-US" sz="2400" dirty="0">
                <a:latin typeface="Footlight MT Light" pitchFamily="18" charset="0"/>
              </a:rPr>
              <a:t> </a:t>
            </a:r>
          </a:p>
          <a:p>
            <a:r>
              <a:rPr lang="en-US" sz="2400" u="sng" dirty="0">
                <a:latin typeface="Footlight MT Light" pitchFamily="18" charset="0"/>
              </a:rPr>
              <a:t>Cause of Upper Respiratory Tract Infection  </a:t>
            </a:r>
            <a:endParaRPr lang="en-US" sz="2400" dirty="0">
              <a:latin typeface="Footlight MT Light" pitchFamily="18" charset="0"/>
            </a:endParaRPr>
          </a:p>
          <a:p>
            <a:pPr lvl="0"/>
            <a:r>
              <a:rPr lang="en-US" sz="2400" dirty="0">
                <a:latin typeface="Footlight MT Light" pitchFamily="18" charset="0"/>
              </a:rPr>
              <a:t>Importance of sore throat  by group A and </a:t>
            </a:r>
            <a:r>
              <a:rPr lang="en-US" sz="2400" dirty="0" smtClean="0">
                <a:latin typeface="Footlight MT Light" pitchFamily="18" charset="0"/>
              </a:rPr>
              <a:t>its </a:t>
            </a:r>
            <a:r>
              <a:rPr lang="en-US" sz="2400" dirty="0">
                <a:latin typeface="Footlight MT Light" pitchFamily="18" charset="0"/>
              </a:rPr>
              <a:t>complications.</a:t>
            </a:r>
          </a:p>
          <a:p>
            <a:pPr lvl="0"/>
            <a:r>
              <a:rPr lang="en-US" sz="2400" dirty="0">
                <a:latin typeface="Footlight MT Light" pitchFamily="18" charset="0"/>
              </a:rPr>
              <a:t>Viral causes of Respiratory  Tract Infection - Influenza, Rhinoviruses etc.</a:t>
            </a:r>
          </a:p>
          <a:p>
            <a:pPr lvl="0"/>
            <a:r>
              <a:rPr lang="en-US" sz="2400" dirty="0">
                <a:latin typeface="Footlight MT Light" pitchFamily="18" charset="0"/>
              </a:rPr>
              <a:t>Fungal causes of Respiratory Infection.</a:t>
            </a:r>
          </a:p>
          <a:p>
            <a:pPr lvl="0"/>
            <a:r>
              <a:rPr lang="en-US" sz="2400" dirty="0">
                <a:latin typeface="Footlight MT Light" pitchFamily="18" charset="0"/>
              </a:rPr>
              <a:t>Commonly acquired pneumonia (bacterial cause).</a:t>
            </a:r>
          </a:p>
          <a:p>
            <a:pPr lvl="0"/>
            <a:r>
              <a:rPr lang="en-US" sz="2400" dirty="0">
                <a:latin typeface="Footlight MT Light" pitchFamily="18" charset="0"/>
              </a:rPr>
              <a:t>Hospital acquired pneumonia caused by multidrug resistant bacteria</a:t>
            </a:r>
            <a:r>
              <a:rPr lang="en-US" sz="2400" dirty="0"/>
              <a:t>.</a:t>
            </a:r>
          </a:p>
        </p:txBody>
      </p:sp>
    </p:spTree>
    <p:extLst>
      <p:ext uri="{BB962C8B-B14F-4D97-AF65-F5344CB8AC3E}">
        <p14:creationId xmlns:p14="http://schemas.microsoft.com/office/powerpoint/2010/main" val="4932165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FAMILY </a:t>
            </a:r>
            <a:r>
              <a:rPr lang="en-US" dirty="0" smtClean="0"/>
              <a:t>MEDICINE</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293061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52600"/>
            <a:ext cx="7772400" cy="1661993"/>
          </a:xfrm>
          <a:prstGeom prst="rect">
            <a:avLst/>
          </a:prstGeom>
        </p:spPr>
        <p:txBody>
          <a:bodyPr wrap="square">
            <a:spAutoFit/>
          </a:bodyPr>
          <a:lstStyle/>
          <a:p>
            <a:r>
              <a:rPr lang="en-US" sz="3600" b="1" cap="all" dirty="0" smtClean="0">
                <a:latin typeface="Footlight MT Light" pitchFamily="18" charset="0"/>
              </a:rPr>
              <a:t>Family </a:t>
            </a:r>
            <a:r>
              <a:rPr lang="en-US" sz="3600" b="1" cap="all" dirty="0" err="1" smtClean="0">
                <a:latin typeface="Footlight MT Light" pitchFamily="18" charset="0"/>
              </a:rPr>
              <a:t>medicine’S</a:t>
            </a:r>
            <a:r>
              <a:rPr lang="en-US" sz="3600" b="1" cap="all" dirty="0" smtClean="0">
                <a:latin typeface="Footlight MT Light" pitchFamily="18" charset="0"/>
              </a:rPr>
              <a:t> Teaching staff</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Dr. Nada Al </a:t>
            </a:r>
            <a:r>
              <a:rPr lang="en-US" sz="2400" dirty="0" err="1" smtClean="0"/>
              <a:t>Yousefi</a:t>
            </a:r>
            <a:endParaRPr lang="en-US" sz="2400" dirty="0" smtClean="0"/>
          </a:p>
          <a:p>
            <a:pPr marL="342900" indent="-342900">
              <a:buFont typeface="+mj-lt"/>
              <a:buAutoNum type="arabicPeriod"/>
            </a:pPr>
            <a:r>
              <a:rPr lang="en-US" sz="2400" dirty="0" smtClean="0"/>
              <a:t>Dr</a:t>
            </a:r>
            <a:r>
              <a:rPr lang="en-US" sz="2400" dirty="0"/>
              <a:t>. Ali </a:t>
            </a:r>
            <a:r>
              <a:rPr lang="en-US" sz="2400" dirty="0" err="1"/>
              <a:t>AlHazmi</a:t>
            </a:r>
            <a:endParaRPr lang="en-US" sz="2400" dirty="0" smtClean="0"/>
          </a:p>
        </p:txBody>
      </p:sp>
    </p:spTree>
    <p:extLst>
      <p:ext uri="{BB962C8B-B14F-4D97-AF65-F5344CB8AC3E}">
        <p14:creationId xmlns:p14="http://schemas.microsoft.com/office/powerpoint/2010/main" val="30012301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09800"/>
            <a:ext cx="7772400" cy="1292662"/>
          </a:xfrm>
          <a:prstGeom prst="rect">
            <a:avLst/>
          </a:prstGeom>
        </p:spPr>
        <p:txBody>
          <a:bodyPr wrap="square">
            <a:spAutoFit/>
          </a:bodyPr>
          <a:lstStyle/>
          <a:p>
            <a:r>
              <a:rPr lang="en-US" sz="3600" b="1" cap="all" dirty="0" smtClean="0">
                <a:latin typeface="Footlight MT Light" pitchFamily="18" charset="0"/>
              </a:rPr>
              <a:t>Family medicine's</a:t>
            </a:r>
            <a:r>
              <a:rPr lang="en-US" sz="3600" b="1" cap="all" dirty="0" smtClean="0">
                <a:latin typeface="Footlight MT Light" pitchFamily="18" charset="0"/>
              </a:rPr>
              <a:t> LECTURE</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smtClean="0"/>
              <a:t>Tobacco </a:t>
            </a:r>
            <a:r>
              <a:rPr lang="en-US" sz="2400" dirty="0"/>
              <a:t>consumption, problems and </a:t>
            </a:r>
            <a:r>
              <a:rPr lang="en-US" sz="2400" dirty="0" smtClean="0"/>
              <a:t>solutions.</a:t>
            </a:r>
          </a:p>
        </p:txBody>
      </p:sp>
    </p:spTree>
    <p:extLst>
      <p:ext uri="{BB962C8B-B14F-4D97-AF65-F5344CB8AC3E}">
        <p14:creationId xmlns:p14="http://schemas.microsoft.com/office/powerpoint/2010/main" val="20326152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82789"/>
            <a:ext cx="7772400" cy="1362456"/>
          </a:xfrm>
        </p:spPr>
        <p:txBody>
          <a:bodyPr/>
          <a:lstStyle/>
          <a:p>
            <a:pPr algn="ctr"/>
            <a:r>
              <a:rPr lang="en-US" sz="4400" dirty="0" smtClean="0">
                <a:solidFill>
                  <a:srgbClr val="FFFF00"/>
                </a:solidFill>
              </a:rPr>
              <a:t>FINAL BLOCK, OSPE &amp; SAQ  EXAMS: </a:t>
            </a:r>
            <a:endParaRPr lang="en-US" sz="4400" dirty="0">
              <a:solidFill>
                <a:srgbClr val="FFFF00"/>
              </a:solidFill>
            </a:endParaRPr>
          </a:p>
        </p:txBody>
      </p:sp>
      <p:sp>
        <p:nvSpPr>
          <p:cNvPr id="3" name="Text Placeholder 2"/>
          <p:cNvSpPr>
            <a:spLocks noGrp="1"/>
          </p:cNvSpPr>
          <p:nvPr>
            <p:ph type="body" idx="1"/>
          </p:nvPr>
        </p:nvSpPr>
        <p:spPr>
          <a:xfrm>
            <a:off x="516356" y="2286000"/>
            <a:ext cx="7772400" cy="3162736"/>
          </a:xfrm>
        </p:spPr>
        <p:txBody>
          <a:bodyPr>
            <a:noAutofit/>
          </a:bodyPr>
          <a:lstStyle/>
          <a:p>
            <a:r>
              <a:rPr lang="en-US" sz="2800" b="1" u="sng" dirty="0" smtClean="0"/>
              <a:t>TIME</a:t>
            </a:r>
            <a:r>
              <a:rPr lang="en-US" sz="2800" dirty="0" smtClean="0"/>
              <a:t>:</a:t>
            </a:r>
          </a:p>
          <a:p>
            <a:r>
              <a:rPr lang="en-US" sz="2800" dirty="0"/>
              <a:t>	</a:t>
            </a:r>
            <a:r>
              <a:rPr lang="en-US" sz="2800" b="1" dirty="0" smtClean="0"/>
              <a:t>Final MCQ:</a:t>
            </a:r>
            <a:r>
              <a:rPr lang="en-US" sz="2800" dirty="0"/>
              <a:t> </a:t>
            </a:r>
            <a:r>
              <a:rPr lang="en-US" sz="2800" b="1" dirty="0"/>
              <a:t> 15 February </a:t>
            </a:r>
            <a:r>
              <a:rPr lang="en-US" sz="2800" b="1" dirty="0" smtClean="0"/>
              <a:t>2016</a:t>
            </a:r>
          </a:p>
          <a:p>
            <a:r>
              <a:rPr lang="en-US" sz="2800" b="1" dirty="0" smtClean="0"/>
              <a:t>	OSPE </a:t>
            </a:r>
            <a:r>
              <a:rPr lang="en-US" sz="2800" b="1" dirty="0"/>
              <a:t>&amp;  </a:t>
            </a:r>
            <a:r>
              <a:rPr lang="en-US" sz="2800" b="1" dirty="0" smtClean="0"/>
              <a:t>SAQs: 18</a:t>
            </a:r>
            <a:r>
              <a:rPr lang="en-US" sz="2800" b="1" dirty="0"/>
              <a:t> February</a:t>
            </a:r>
            <a:r>
              <a:rPr lang="en-US" sz="2800" dirty="0"/>
              <a:t> </a:t>
            </a:r>
            <a:r>
              <a:rPr lang="en-US" sz="2800" b="1" dirty="0"/>
              <a:t>2016</a:t>
            </a:r>
            <a:r>
              <a:rPr lang="en-US" sz="2800" dirty="0"/>
              <a:t> </a:t>
            </a:r>
            <a:endParaRPr lang="en-US" sz="2800" dirty="0" smtClean="0"/>
          </a:p>
          <a:p>
            <a:endParaRPr lang="en-US" sz="2800" dirty="0" smtClean="0"/>
          </a:p>
          <a:p>
            <a:r>
              <a:rPr lang="en-US" sz="2800" b="1" u="sng" dirty="0" smtClean="0"/>
              <a:t>CONTENTS</a:t>
            </a:r>
            <a:r>
              <a:rPr lang="en-US" sz="2800" dirty="0" smtClean="0"/>
              <a:t>: Assessment for the subjects covered in the </a:t>
            </a:r>
            <a:r>
              <a:rPr lang="en-US" sz="2800" dirty="0" smtClean="0"/>
              <a:t>ALL the weeks </a:t>
            </a:r>
            <a:r>
              <a:rPr lang="en-US" sz="2800" dirty="0" smtClean="0"/>
              <a:t>of the block.</a:t>
            </a:r>
            <a:endParaRPr lang="en-US" sz="2800" dirty="0"/>
          </a:p>
        </p:txBody>
      </p:sp>
      <p:sp>
        <p:nvSpPr>
          <p:cNvPr id="5" name="TextBox 4"/>
          <p:cNvSpPr txBox="1"/>
          <p:nvPr/>
        </p:nvSpPr>
        <p:spPr>
          <a:xfrm>
            <a:off x="5699072" y="6096000"/>
            <a:ext cx="2583464" cy="369332"/>
          </a:xfrm>
          <a:prstGeom prst="rect">
            <a:avLst/>
          </a:prstGeom>
          <a:noFill/>
        </p:spPr>
        <p:txBody>
          <a:bodyPr wrap="none" rtlCol="0">
            <a:spAutoFit/>
          </a:bodyPr>
          <a:lstStyle/>
          <a:p>
            <a:r>
              <a:rPr lang="en-US" dirty="0" smtClean="0"/>
              <a:t>GOOD LUCK FOR 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ANATOMY &amp; HISTOLOGY</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95400"/>
            <a:ext cx="7772400" cy="4616648"/>
          </a:xfrm>
          <a:prstGeom prst="rect">
            <a:avLst/>
          </a:prstGeom>
        </p:spPr>
        <p:txBody>
          <a:bodyPr wrap="square">
            <a:spAutoFit/>
          </a:bodyPr>
          <a:lstStyle/>
          <a:p>
            <a:r>
              <a:rPr lang="en-US" sz="3600" b="1" cap="all" dirty="0" smtClean="0">
                <a:latin typeface="Footlight MT Light" pitchFamily="18" charset="0"/>
              </a:rPr>
              <a:t>ANATOMY: Teaching staff</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smtClean="0"/>
              <a:t>Dr</a:t>
            </a:r>
            <a:r>
              <a:rPr lang="en-US" sz="2400" dirty="0"/>
              <a:t>. </a:t>
            </a:r>
            <a:r>
              <a:rPr lang="en-US" sz="2400" dirty="0" err="1" smtClean="0"/>
              <a:t>Jamilah</a:t>
            </a:r>
            <a:r>
              <a:rPr lang="en-US" sz="2400" dirty="0" smtClean="0"/>
              <a:t> Al </a:t>
            </a:r>
            <a:r>
              <a:rPr lang="en-US" sz="2400" dirty="0" err="1"/>
              <a:t>Medany</a:t>
            </a:r>
            <a:r>
              <a:rPr lang="en-US" sz="2400" dirty="0"/>
              <a:t> </a:t>
            </a:r>
            <a:endParaRPr lang="en-US" sz="2400" dirty="0" smtClean="0"/>
          </a:p>
          <a:p>
            <a:pPr marL="342900" indent="-342900">
              <a:buFont typeface="+mj-lt"/>
              <a:buAutoNum type="arabicPeriod"/>
            </a:pPr>
            <a:r>
              <a:rPr lang="en-US" sz="2400" dirty="0"/>
              <a:t>Dr. Sanaa </a:t>
            </a:r>
            <a:r>
              <a:rPr lang="en-US" sz="2400" dirty="0" err="1"/>
              <a:t>Shaarawy</a:t>
            </a:r>
            <a:endParaRPr lang="en-US" sz="2400" dirty="0"/>
          </a:p>
          <a:p>
            <a:pPr marL="342900" indent="-342900">
              <a:buFont typeface="+mj-lt"/>
              <a:buAutoNum type="arabicPeriod"/>
            </a:pPr>
            <a:r>
              <a:rPr lang="en-US" sz="2400" dirty="0" smtClean="0"/>
              <a:t>Dr</a:t>
            </a:r>
            <a:r>
              <a:rPr lang="en-US" sz="2400" dirty="0"/>
              <a:t>. </a:t>
            </a:r>
            <a:r>
              <a:rPr lang="en-US" sz="2400" dirty="0" err="1" smtClean="0"/>
              <a:t>Raeesa</a:t>
            </a:r>
            <a:r>
              <a:rPr lang="en-US" sz="2400" dirty="0" smtClean="0"/>
              <a:t> Mohammad </a:t>
            </a:r>
          </a:p>
          <a:p>
            <a:pPr marL="342900" indent="-342900">
              <a:buFont typeface="+mj-lt"/>
              <a:buAutoNum type="arabicPeriod"/>
            </a:pPr>
            <a:r>
              <a:rPr lang="en-US" sz="2400" dirty="0" smtClean="0"/>
              <a:t>Prof</a:t>
            </a:r>
            <a:r>
              <a:rPr lang="en-US" sz="2400" dirty="0"/>
              <a:t>. Saeed </a:t>
            </a:r>
            <a:r>
              <a:rPr lang="en-US" sz="2400" dirty="0" err="1"/>
              <a:t>Abumakarem</a:t>
            </a:r>
            <a:endParaRPr lang="en-US" sz="2400" dirty="0"/>
          </a:p>
          <a:p>
            <a:pPr marL="342900" indent="-342900">
              <a:buFont typeface="+mj-lt"/>
              <a:buAutoNum type="arabicPeriod"/>
            </a:pPr>
            <a:r>
              <a:rPr lang="en-US" sz="2400" dirty="0"/>
              <a:t>Prof. Ahmed </a:t>
            </a:r>
            <a:r>
              <a:rPr lang="en-US" sz="2400" dirty="0" err="1"/>
              <a:t>Fathalla</a:t>
            </a:r>
            <a:endParaRPr lang="en-US" sz="2400" dirty="0"/>
          </a:p>
          <a:p>
            <a:pPr marL="342900" indent="-342900">
              <a:buFont typeface="+mj-lt"/>
              <a:buAutoNum type="arabicPeriod"/>
            </a:pPr>
            <a:r>
              <a:rPr lang="en-US" sz="2400" dirty="0" smtClean="0"/>
              <a:t>Dr</a:t>
            </a:r>
            <a:r>
              <a:rPr lang="en-US" sz="2400" dirty="0"/>
              <a:t>. </a:t>
            </a:r>
            <a:r>
              <a:rPr lang="en-US" sz="2400" dirty="0" err="1"/>
              <a:t>Essam</a:t>
            </a:r>
            <a:r>
              <a:rPr lang="en-US" sz="2400" dirty="0"/>
              <a:t> </a:t>
            </a:r>
            <a:r>
              <a:rPr lang="en-US" sz="2400" dirty="0" err="1" smtClean="0"/>
              <a:t>Salama</a:t>
            </a:r>
            <a:endParaRPr lang="en-US" sz="2400" dirty="0" smtClean="0"/>
          </a:p>
          <a:p>
            <a:pPr marL="342900" indent="-342900">
              <a:buFont typeface="+mj-lt"/>
              <a:buAutoNum type="arabicPeriod"/>
            </a:pPr>
            <a:r>
              <a:rPr lang="en-US" sz="2400" dirty="0" smtClean="0"/>
              <a:t>Dr</a:t>
            </a:r>
            <a:r>
              <a:rPr lang="en-US" sz="2400" dirty="0"/>
              <a:t>. </a:t>
            </a:r>
            <a:r>
              <a:rPr lang="en-US" sz="2400" dirty="0" err="1"/>
              <a:t>Aly</a:t>
            </a:r>
            <a:r>
              <a:rPr lang="en-US" sz="2400" dirty="0"/>
              <a:t> </a:t>
            </a:r>
            <a:r>
              <a:rPr lang="en-US" sz="2400" dirty="0" smtClean="0"/>
              <a:t>Mohammad</a:t>
            </a:r>
          </a:p>
          <a:p>
            <a:pPr marL="342900" indent="-342900">
              <a:buFont typeface="+mj-lt"/>
              <a:buAutoNum type="arabicPeriod"/>
            </a:pPr>
            <a:r>
              <a:rPr lang="en-US" sz="2400" dirty="0" smtClean="0"/>
              <a:t>Dr</a:t>
            </a:r>
            <a:r>
              <a:rPr lang="en-US" sz="2400" dirty="0"/>
              <a:t>. Saeed Vohra </a:t>
            </a:r>
            <a:endParaRPr lang="en-US" sz="2400" dirty="0" smtClean="0"/>
          </a:p>
          <a:p>
            <a:pPr marL="342900" indent="-342900">
              <a:buFont typeface="+mj-lt"/>
              <a:buAutoNum type="arabicPeriod"/>
            </a:pPr>
            <a:r>
              <a:rPr lang="en-US" sz="2400" dirty="0" smtClean="0">
                <a:latin typeface="Footlight MT Light" pitchFamily="18" charset="0"/>
              </a:rPr>
              <a:t>Additional Team of Doctors and technicians for the practical</a:t>
            </a:r>
            <a:endParaRPr lang="en-US" sz="2400" dirty="0">
              <a:latin typeface="Footlight MT Light" pitchFamily="18" charset="0"/>
            </a:endParaRPr>
          </a:p>
        </p:txBody>
      </p:sp>
    </p:spTree>
    <p:extLst>
      <p:ext uri="{BB962C8B-B14F-4D97-AF65-F5344CB8AC3E}">
        <p14:creationId xmlns:p14="http://schemas.microsoft.com/office/powerpoint/2010/main" val="2127929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66843"/>
            <a:ext cx="7772400" cy="3508653"/>
          </a:xfrm>
          <a:prstGeom prst="rect">
            <a:avLst/>
          </a:prstGeom>
        </p:spPr>
        <p:txBody>
          <a:bodyPr wrap="square">
            <a:spAutoFit/>
          </a:bodyPr>
          <a:lstStyle/>
          <a:p>
            <a:r>
              <a:rPr lang="en-US" sz="3600" b="1" cap="all" dirty="0" smtClean="0">
                <a:latin typeface="Footlight MT Light" pitchFamily="18" charset="0"/>
              </a:rPr>
              <a:t>ANATOMY’s lectures:</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Anatomy and histology of the Nasal cavity &amp; pharynx </a:t>
            </a:r>
            <a:endParaRPr lang="en-US" sz="2400" dirty="0" smtClean="0"/>
          </a:p>
          <a:p>
            <a:pPr marL="342900" indent="-342900">
              <a:buFont typeface="+mj-lt"/>
              <a:buAutoNum type="arabicPeriod"/>
            </a:pPr>
            <a:r>
              <a:rPr lang="en-US" sz="2400" dirty="0" smtClean="0"/>
              <a:t>Muscles </a:t>
            </a:r>
            <a:r>
              <a:rPr lang="en-US" sz="2400" dirty="0"/>
              <a:t>involved in Normal Respiration </a:t>
            </a:r>
            <a:endParaRPr lang="en-US" sz="2400" dirty="0" smtClean="0"/>
          </a:p>
          <a:p>
            <a:pPr marL="342900" indent="-342900">
              <a:buFont typeface="+mj-lt"/>
              <a:buAutoNum type="arabicPeriod"/>
            </a:pPr>
            <a:r>
              <a:rPr lang="en-US" sz="2400" dirty="0" smtClean="0"/>
              <a:t>Embryology </a:t>
            </a:r>
            <a:r>
              <a:rPr lang="en-US" sz="2400" dirty="0"/>
              <a:t>of the Respiratory System </a:t>
            </a:r>
            <a:endParaRPr lang="en-US" sz="2400" dirty="0" smtClean="0"/>
          </a:p>
          <a:p>
            <a:pPr marL="342900" indent="-342900">
              <a:buFont typeface="+mj-lt"/>
              <a:buAutoNum type="arabicPeriod"/>
            </a:pPr>
            <a:r>
              <a:rPr lang="en-US" sz="2400" dirty="0" smtClean="0"/>
              <a:t>Anatomy </a:t>
            </a:r>
            <a:r>
              <a:rPr lang="en-US" sz="2400" dirty="0"/>
              <a:t>of Larynx, Trachea &amp; bronchi </a:t>
            </a:r>
            <a:endParaRPr lang="en-US" sz="2400" dirty="0" smtClean="0"/>
          </a:p>
          <a:p>
            <a:pPr marL="342900" indent="-342900">
              <a:buFont typeface="+mj-lt"/>
              <a:buAutoNum type="arabicPeriod"/>
            </a:pPr>
            <a:r>
              <a:rPr lang="en-US" sz="2400" dirty="0" smtClean="0"/>
              <a:t>Anatomy </a:t>
            </a:r>
            <a:r>
              <a:rPr lang="en-US" sz="2400" dirty="0"/>
              <a:t>of lungs and pleura </a:t>
            </a:r>
            <a:endParaRPr lang="en-US" sz="2400" dirty="0" smtClean="0"/>
          </a:p>
          <a:p>
            <a:pPr marL="342900" indent="-342900">
              <a:buFont typeface="+mj-lt"/>
              <a:buAutoNum type="arabicPeriod"/>
            </a:pPr>
            <a:r>
              <a:rPr lang="en-US" sz="2400" dirty="0" smtClean="0"/>
              <a:t>Radiological </a:t>
            </a:r>
            <a:r>
              <a:rPr lang="en-US" sz="2400" dirty="0"/>
              <a:t>anatomy of the chest </a:t>
            </a:r>
            <a:endParaRPr lang="en-US" sz="2400" dirty="0" smtClean="0"/>
          </a:p>
          <a:p>
            <a:pPr marL="342900" indent="-342900">
              <a:buFont typeface="+mj-lt"/>
              <a:buAutoNum type="arabicPeriod"/>
            </a:pPr>
            <a:r>
              <a:rPr lang="en-US" sz="2400" dirty="0" smtClean="0"/>
              <a:t>Mediastinum </a:t>
            </a:r>
            <a:endParaRPr lang="en-US" sz="2400" dirty="0">
              <a:latin typeface="Footlight MT Light" pitchFamily="18" charset="0"/>
            </a:endParaRPr>
          </a:p>
        </p:txBody>
      </p:sp>
      <p:sp>
        <p:nvSpPr>
          <p:cNvPr id="3" name="Rectangle 2"/>
          <p:cNvSpPr/>
          <p:nvPr/>
        </p:nvSpPr>
        <p:spPr>
          <a:xfrm>
            <a:off x="765110" y="4876800"/>
            <a:ext cx="7772400" cy="1292662"/>
          </a:xfrm>
          <a:prstGeom prst="rect">
            <a:avLst/>
          </a:prstGeom>
        </p:spPr>
        <p:txBody>
          <a:bodyPr wrap="square">
            <a:spAutoFit/>
          </a:bodyPr>
          <a:lstStyle/>
          <a:p>
            <a:r>
              <a:rPr lang="en-US" sz="3600" b="1" cap="all" dirty="0" smtClean="0">
                <a:latin typeface="Footlight MT Light" pitchFamily="18" charset="0"/>
              </a:rPr>
              <a:t>histology's</a:t>
            </a:r>
            <a:r>
              <a:rPr lang="en-US" sz="3600" b="1" cap="all" dirty="0" smtClean="0">
                <a:latin typeface="Footlight MT Light" pitchFamily="18" charset="0"/>
              </a:rPr>
              <a:t> lecture</a:t>
            </a:r>
            <a:r>
              <a:rPr lang="en-US" sz="3600" b="1" cap="all" dirty="0" smtClean="0">
                <a:latin typeface="Footlight MT Light" pitchFamily="18" charset="0"/>
              </a:rPr>
              <a:t>:</a:t>
            </a:r>
            <a:endParaRPr lang="en-US" sz="3600" dirty="0">
              <a:latin typeface="Footlight MT Light" pitchFamily="18" charset="0"/>
            </a:endParaRPr>
          </a:p>
          <a:p>
            <a:r>
              <a:rPr lang="en-US" b="1" dirty="0">
                <a:latin typeface="Footlight MT Light" pitchFamily="18" charset="0"/>
              </a:rPr>
              <a:t> </a:t>
            </a:r>
            <a:endParaRPr lang="en-US" dirty="0">
              <a:latin typeface="Footlight MT Light" pitchFamily="18" charset="0"/>
            </a:endParaRPr>
          </a:p>
          <a:p>
            <a:pPr marL="342900" indent="-342900">
              <a:buFont typeface="+mj-lt"/>
              <a:buAutoNum type="arabicPeriod"/>
            </a:pPr>
            <a:r>
              <a:rPr lang="en-US" sz="2400" dirty="0"/>
              <a:t>Histology of the lung and bronchial tree</a:t>
            </a:r>
            <a:endParaRPr lang="en-US" sz="2400" dirty="0" smtClean="0"/>
          </a:p>
        </p:txBody>
      </p:sp>
    </p:spTree>
    <p:extLst>
      <p:ext uri="{BB962C8B-B14F-4D97-AF65-F5344CB8AC3E}">
        <p14:creationId xmlns:p14="http://schemas.microsoft.com/office/powerpoint/2010/main" val="1637739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lnSpcReduction="10000"/>
          </a:bodyPr>
          <a:lstStyle/>
          <a:p>
            <a:r>
              <a:rPr lang="en-US" sz="2800" dirty="0" smtClean="0">
                <a:latin typeface="Footlight MT Light" pitchFamily="18" charset="0"/>
              </a:rPr>
              <a:t>ANATOMY &amp; HISTOLOGY OF NASAL CAVITY &amp; PHARYNX</a:t>
            </a:r>
          </a:p>
          <a:p>
            <a:pPr lvl="1"/>
            <a:r>
              <a:rPr lang="en-US" sz="2400" dirty="0" smtClean="0">
                <a:latin typeface="Footlight MT Light" pitchFamily="18" charset="0"/>
              </a:rPr>
              <a:t>Nasal cavity: boundaries, lateral wall.</a:t>
            </a:r>
          </a:p>
          <a:p>
            <a:pPr lvl="1"/>
            <a:r>
              <a:rPr lang="en-US" sz="2400" dirty="0" err="1" smtClean="0">
                <a:latin typeface="Footlight MT Light" pitchFamily="18" charset="0"/>
              </a:rPr>
              <a:t>Paranasal</a:t>
            </a:r>
            <a:r>
              <a:rPr lang="en-US" sz="2400" dirty="0" smtClean="0">
                <a:latin typeface="Footlight MT Light" pitchFamily="18" charset="0"/>
              </a:rPr>
              <a:t> sinuses: names, functions, openings.</a:t>
            </a:r>
          </a:p>
          <a:p>
            <a:pPr lvl="1"/>
            <a:r>
              <a:rPr lang="en-US" sz="2400" dirty="0" smtClean="0">
                <a:latin typeface="Footlight MT Light" pitchFamily="18" charset="0"/>
              </a:rPr>
              <a:t>Pharynx: parts.</a:t>
            </a:r>
          </a:p>
          <a:p>
            <a:pPr lvl="1"/>
            <a:r>
              <a:rPr lang="en-US" sz="2400" dirty="0" smtClean="0">
                <a:latin typeface="Footlight MT Light" pitchFamily="18" charset="0"/>
              </a:rPr>
              <a:t>Microscopic structures of: vestibule of nose, respiratory &amp; olfactory mucosa, nasal septum, mucosa of </a:t>
            </a:r>
            <a:r>
              <a:rPr lang="en-US" sz="2400" dirty="0" err="1" smtClean="0">
                <a:latin typeface="Footlight MT Light" pitchFamily="18" charset="0"/>
              </a:rPr>
              <a:t>paranasal</a:t>
            </a:r>
            <a:r>
              <a:rPr lang="en-US" sz="2400" dirty="0" smtClean="0">
                <a:latin typeface="Footlight MT Light" pitchFamily="18" charset="0"/>
              </a:rPr>
              <a:t> sinuses, larynx..</a:t>
            </a:r>
          </a:p>
          <a:p>
            <a:r>
              <a:rPr lang="en-US" sz="2800" dirty="0" smtClean="0">
                <a:latin typeface="Footlight MT Light" pitchFamily="18" charset="0"/>
              </a:rPr>
              <a:t>MUSCLES INVOLVED IN NORMAL RESPIRATION</a:t>
            </a:r>
          </a:p>
          <a:p>
            <a:pPr>
              <a:buNone/>
            </a:pPr>
            <a:r>
              <a:rPr lang="en-US" sz="2800" dirty="0">
                <a:latin typeface="Footlight MT Light" pitchFamily="18" charset="0"/>
              </a:rPr>
              <a:t>	</a:t>
            </a:r>
            <a:r>
              <a:rPr lang="en-US" sz="2800" dirty="0" smtClean="0">
                <a:latin typeface="Footlight MT Light" pitchFamily="18" charset="0"/>
              </a:rPr>
              <a:t>- Bones and joints of thoracic cage.</a:t>
            </a:r>
          </a:p>
          <a:p>
            <a:pPr>
              <a:buNone/>
            </a:pPr>
            <a:r>
              <a:rPr lang="en-US" sz="2800" dirty="0" smtClean="0">
                <a:latin typeface="Footlight MT Light" pitchFamily="18" charset="0"/>
              </a:rPr>
              <a:t>	- Respiratory movements</a:t>
            </a:r>
          </a:p>
          <a:p>
            <a:pPr>
              <a:buNone/>
            </a:pPr>
            <a:r>
              <a:rPr lang="en-US" sz="2800" dirty="0">
                <a:latin typeface="Footlight MT Light" pitchFamily="18" charset="0"/>
              </a:rPr>
              <a:t>	</a:t>
            </a:r>
            <a:r>
              <a:rPr lang="en-US" sz="2800" dirty="0" smtClean="0">
                <a:latin typeface="Footlight MT Light" pitchFamily="18" charset="0"/>
              </a:rPr>
              <a:t>- </a:t>
            </a:r>
            <a:r>
              <a:rPr lang="en-US" sz="2800" dirty="0" err="1" smtClean="0">
                <a:latin typeface="Footlight MT Light" pitchFamily="18" charset="0"/>
              </a:rPr>
              <a:t>Inspiratory</a:t>
            </a:r>
            <a:r>
              <a:rPr lang="en-US" sz="2800" dirty="0" smtClean="0">
                <a:latin typeface="Footlight MT Light" pitchFamily="18" charset="0"/>
              </a:rPr>
              <a:t> &amp; expiratory muscles.</a:t>
            </a:r>
          </a:p>
          <a:p>
            <a:r>
              <a:rPr lang="en-US" sz="2800" dirty="0" smtClean="0">
                <a:latin typeface="Footlight MT Light" pitchFamily="18" charset="0"/>
              </a:rPr>
              <a:t>ANATOMY OF LARYNX, TRACHEA &amp; BRONCHI</a:t>
            </a:r>
          </a:p>
          <a:p>
            <a:pPr>
              <a:buNone/>
            </a:pPr>
            <a:r>
              <a:rPr lang="en-US" sz="2800" dirty="0">
                <a:latin typeface="Footlight MT Light" pitchFamily="18" charset="0"/>
              </a:rPr>
              <a:t>	</a:t>
            </a:r>
            <a:r>
              <a:rPr lang="en-US" sz="2800" dirty="0" smtClean="0">
                <a:latin typeface="Footlight MT Light" pitchFamily="18" charset="0"/>
              </a:rPr>
              <a:t>- Larynx &amp; trachea: extent, structure &amp; functions.</a:t>
            </a:r>
          </a:p>
          <a:p>
            <a:pPr>
              <a:buNone/>
            </a:pPr>
            <a:r>
              <a:rPr lang="en-US" sz="2800" dirty="0">
                <a:latin typeface="Footlight MT Light" pitchFamily="18" charset="0"/>
              </a:rPr>
              <a:t>	</a:t>
            </a:r>
            <a:r>
              <a:rPr lang="en-US" sz="2800" dirty="0" smtClean="0">
                <a:latin typeface="Footlight MT Light" pitchFamily="18" charset="0"/>
              </a:rPr>
              <a:t>- Bronchial tree: structure, subdivisions &amp; functions.</a:t>
            </a:r>
          </a:p>
          <a:p>
            <a:r>
              <a:rPr lang="en-US" sz="2800" dirty="0" smtClean="0">
                <a:latin typeface="Footlight MT Light" pitchFamily="18" charset="0"/>
              </a:rPr>
              <a:t>EMBRYOLOGY OF RESPIRATORY SYSTEM </a:t>
            </a:r>
          </a:p>
          <a:p>
            <a:pPr>
              <a:buNone/>
            </a:pPr>
            <a:r>
              <a:rPr lang="en-US" sz="2800" dirty="0">
                <a:latin typeface="Footlight MT Light" pitchFamily="18" charset="0"/>
              </a:rPr>
              <a:t>	</a:t>
            </a:r>
            <a:r>
              <a:rPr lang="en-US" sz="2800" dirty="0" smtClean="0">
                <a:latin typeface="Footlight MT Light" pitchFamily="18" charset="0"/>
              </a:rPr>
              <a:t>- Important notes in development of larynx, trachea &amp; lung.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lnSpcReduction="10000"/>
          </a:bodyPr>
          <a:lstStyle/>
          <a:p>
            <a:r>
              <a:rPr lang="en-US" sz="2800" dirty="0" smtClean="0">
                <a:latin typeface="Footlight MT Light" pitchFamily="18" charset="0"/>
              </a:rPr>
              <a:t>ANATOMY OF PLEURA &amp; LUNG</a:t>
            </a:r>
          </a:p>
          <a:p>
            <a:pPr>
              <a:buNone/>
            </a:pPr>
            <a:r>
              <a:rPr lang="en-US" sz="2800" dirty="0">
                <a:latin typeface="Footlight MT Light" pitchFamily="18" charset="0"/>
              </a:rPr>
              <a:t>	</a:t>
            </a:r>
            <a:r>
              <a:rPr lang="en-US" sz="2800" dirty="0" smtClean="0">
                <a:latin typeface="Footlight MT Light" pitchFamily="18" charset="0"/>
              </a:rPr>
              <a:t>- Pleura: subdivisions, recesses, surface anatomy, supply.</a:t>
            </a:r>
          </a:p>
          <a:p>
            <a:pPr>
              <a:buNone/>
            </a:pPr>
            <a:r>
              <a:rPr lang="en-US" sz="2800" dirty="0">
                <a:latin typeface="Footlight MT Light" pitchFamily="18" charset="0"/>
              </a:rPr>
              <a:t>	</a:t>
            </a:r>
            <a:r>
              <a:rPr lang="en-US" sz="2800" dirty="0" smtClean="0">
                <a:latin typeface="Footlight MT Light" pitchFamily="18" charset="0"/>
              </a:rPr>
              <a:t>- Lungs: shape, relations, supply.</a:t>
            </a:r>
          </a:p>
          <a:p>
            <a:pPr>
              <a:buNone/>
            </a:pPr>
            <a:r>
              <a:rPr lang="en-US" sz="2800" dirty="0" smtClean="0">
                <a:latin typeface="Footlight MT Light" pitchFamily="18" charset="0"/>
              </a:rPr>
              <a:t>	- Difference between right &amp; left lungs.</a:t>
            </a:r>
          </a:p>
          <a:p>
            <a:r>
              <a:rPr lang="en-US" sz="2800" dirty="0" smtClean="0">
                <a:latin typeface="Footlight MT Light" pitchFamily="18" charset="0"/>
              </a:rPr>
              <a:t>HISTOLOGY OF LUNG &amp; BRONCHIAL TREE</a:t>
            </a:r>
          </a:p>
          <a:p>
            <a:pPr>
              <a:buNone/>
            </a:pPr>
            <a:r>
              <a:rPr lang="en-US" sz="2800" dirty="0">
                <a:latin typeface="Footlight MT Light" pitchFamily="18" charset="0"/>
              </a:rPr>
              <a:t>	</a:t>
            </a:r>
            <a:r>
              <a:rPr lang="en-US" sz="2800" dirty="0" smtClean="0">
                <a:latin typeface="Footlight MT Light" pitchFamily="18" charset="0"/>
              </a:rPr>
              <a:t>- Microscopic structures of the wall of: trachea, bronchi, bronchioles, pleura.</a:t>
            </a:r>
          </a:p>
          <a:p>
            <a:r>
              <a:rPr lang="en-US" sz="2800" dirty="0" smtClean="0">
                <a:latin typeface="Footlight MT Light" pitchFamily="18" charset="0"/>
              </a:rPr>
              <a:t>RADIOLOGICAL ANATOMY OF CHEST</a:t>
            </a:r>
          </a:p>
          <a:p>
            <a:pPr lvl="1"/>
            <a:r>
              <a:rPr lang="en-US" sz="2400" dirty="0" err="1" smtClean="0">
                <a:latin typeface="Footlight MT Light" pitchFamily="18" charset="0"/>
              </a:rPr>
              <a:t>Postero</a:t>
            </a:r>
            <a:r>
              <a:rPr lang="en-US" sz="2400" dirty="0" smtClean="0">
                <a:latin typeface="Footlight MT Light" pitchFamily="18" charset="0"/>
              </a:rPr>
              <a:t>-anterior radiograph of chest.</a:t>
            </a:r>
          </a:p>
          <a:p>
            <a:pPr lvl="1"/>
            <a:r>
              <a:rPr lang="en-US" sz="2400" dirty="0" err="1" smtClean="0">
                <a:latin typeface="Footlight MT Light" pitchFamily="18" charset="0"/>
              </a:rPr>
              <a:t>Postero</a:t>
            </a:r>
            <a:r>
              <a:rPr lang="en-US" sz="2400" dirty="0" smtClean="0">
                <a:latin typeface="Footlight MT Light" pitchFamily="18" charset="0"/>
              </a:rPr>
              <a:t>-anterior </a:t>
            </a:r>
            <a:r>
              <a:rPr lang="en-US" sz="2400" dirty="0" err="1" smtClean="0">
                <a:latin typeface="Footlight MT Light" pitchFamily="18" charset="0"/>
              </a:rPr>
              <a:t>bronchogram</a:t>
            </a:r>
            <a:r>
              <a:rPr lang="en-US" sz="2400" dirty="0" smtClean="0">
                <a:latin typeface="Footlight MT Light" pitchFamily="18" charset="0"/>
              </a:rPr>
              <a:t> .</a:t>
            </a:r>
          </a:p>
          <a:p>
            <a:pPr lvl="1"/>
            <a:r>
              <a:rPr lang="en-US" sz="2400" dirty="0" smtClean="0">
                <a:latin typeface="Footlight MT Light" pitchFamily="18" charset="0"/>
              </a:rPr>
              <a:t>Lateral radiograph of chest, after barium swallow.</a:t>
            </a:r>
          </a:p>
          <a:p>
            <a:pPr lvl="1"/>
            <a:r>
              <a:rPr lang="en-US" sz="2400" dirty="0" smtClean="0">
                <a:latin typeface="Footlight MT Light" pitchFamily="18" charset="0"/>
              </a:rPr>
              <a:t>Coronary angiogram.</a:t>
            </a:r>
          </a:p>
          <a:p>
            <a:r>
              <a:rPr lang="en-US" sz="2800" dirty="0" smtClean="0">
                <a:latin typeface="Footlight MT Light" pitchFamily="18" charset="0"/>
              </a:rPr>
              <a:t>MEDIASTINUM</a:t>
            </a:r>
          </a:p>
          <a:p>
            <a:pPr>
              <a:buNone/>
            </a:pPr>
            <a:r>
              <a:rPr lang="en-US" sz="2800" dirty="0">
                <a:latin typeface="Footlight MT Light" pitchFamily="18" charset="0"/>
              </a:rPr>
              <a:t>	</a:t>
            </a:r>
            <a:r>
              <a:rPr lang="en-US" sz="2800" dirty="0" smtClean="0">
                <a:latin typeface="Footlight MT Light" pitchFamily="18" charset="0"/>
              </a:rPr>
              <a:t>- Definition, subdivisions, boundaries &amp; contents of each </a:t>
            </a:r>
            <a:r>
              <a:rPr lang="en-US" sz="2800" dirty="0" err="1" smtClean="0">
                <a:latin typeface="Footlight MT Light" pitchFamily="18" charset="0"/>
              </a:rPr>
              <a:t>mediastinum</a:t>
            </a:r>
            <a:r>
              <a:rPr lang="en-US" sz="2800" dirty="0" smtClean="0">
                <a:latin typeface="Footlight MT Light" pitchFamily="18" charset="0"/>
              </a:rPr>
              <a:t>.</a:t>
            </a:r>
            <a:endParaRPr lang="en-US" sz="2800" dirty="0">
              <a:latin typeface="Footlight MT Light"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563</TotalTime>
  <Words>849</Words>
  <Application>Microsoft Office PowerPoint</Application>
  <PresentationFormat>On-screen Show (4:3)</PresentationFormat>
  <Paragraphs>405</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Constantia</vt:lpstr>
      <vt:lpstr>Footlight MT Light</vt:lpstr>
      <vt:lpstr>Majalla UI</vt:lpstr>
      <vt:lpstr>Wingdings 2</vt:lpstr>
      <vt:lpstr>Flow</vt:lpstr>
      <vt:lpstr>Respiratory Block   (First year)</vt:lpstr>
      <vt:lpstr>General objectives of RESPIRATORY block</vt:lpstr>
      <vt:lpstr>General objectives of RESPIRATORY  block</vt:lpstr>
      <vt:lpstr>Modes of teaching</vt:lpstr>
      <vt:lpstr>ANATOMY &amp; HISTOLOGY</vt:lpstr>
      <vt:lpstr>PowerPoint Presentation</vt:lpstr>
      <vt:lpstr>PowerPoint Presentation</vt:lpstr>
      <vt:lpstr>PowerPoint Presentation</vt:lpstr>
      <vt:lpstr>PowerPoint Presentation</vt:lpstr>
      <vt:lpstr>PHARMACOLOGY</vt:lpstr>
      <vt:lpstr>PowerPoint Presentation</vt:lpstr>
      <vt:lpstr>PowerPoint Presentation</vt:lpstr>
      <vt:lpstr>Pharmacology In Focus</vt:lpstr>
      <vt:lpstr>BIOCHEMISTRY</vt:lpstr>
      <vt:lpstr>PowerPoint Presentation</vt:lpstr>
      <vt:lpstr>PowerPoint Presentation</vt:lpstr>
      <vt:lpstr>Respiratory Block Biochemistry 2012-2013</vt:lpstr>
      <vt:lpstr>PHYSIOLOGY</vt:lpstr>
      <vt:lpstr>PowerPoint Presentation</vt:lpstr>
      <vt:lpstr>PowerPoint Presentation</vt:lpstr>
      <vt:lpstr>PATHOLOGY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IMMUNOLOGY</vt:lpstr>
      <vt:lpstr>PowerPoint Presentation</vt:lpstr>
      <vt:lpstr>PowerPoint Presentation</vt:lpstr>
      <vt:lpstr>PowerPoint Presentation</vt:lpstr>
      <vt:lpstr>MICROBIOLOGY</vt:lpstr>
      <vt:lpstr>PowerPoint Presentation</vt:lpstr>
      <vt:lpstr>PowerPoint Presentation</vt:lpstr>
      <vt:lpstr>PowerPoint Presentation</vt:lpstr>
      <vt:lpstr>FAMILY MEDICINE</vt:lpstr>
      <vt:lpstr>PowerPoint Presentation</vt:lpstr>
      <vt:lpstr>PowerPoint Presentation</vt:lpstr>
      <vt:lpstr>FINAL BLOCK, OSPE &amp; SAQ  EXAMS: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RESPIRTORY BLOCK</dc:title>
  <dc:creator>user1</dc:creator>
  <cp:lastModifiedBy>Reem Sallam</cp:lastModifiedBy>
  <cp:revision>34</cp:revision>
  <cp:lastPrinted>2013-01-23T08:39:08Z</cp:lastPrinted>
  <dcterms:created xsi:type="dcterms:W3CDTF">2013-01-22T11:26:43Z</dcterms:created>
  <dcterms:modified xsi:type="dcterms:W3CDTF">2016-01-16T17:28:04Z</dcterms:modified>
</cp:coreProperties>
</file>