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55"/>
  </p:notesMasterIdLst>
  <p:sldIdLst>
    <p:sldId id="257" r:id="rId2"/>
    <p:sldId id="259" r:id="rId3"/>
    <p:sldId id="368" r:id="rId4"/>
    <p:sldId id="261" r:id="rId5"/>
    <p:sldId id="263" r:id="rId6"/>
    <p:sldId id="358" r:id="rId7"/>
    <p:sldId id="267" r:id="rId8"/>
    <p:sldId id="271" r:id="rId9"/>
    <p:sldId id="347" r:id="rId10"/>
    <p:sldId id="277" r:id="rId11"/>
    <p:sldId id="369" r:id="rId12"/>
    <p:sldId id="365" r:id="rId13"/>
    <p:sldId id="363" r:id="rId14"/>
    <p:sldId id="281" r:id="rId15"/>
    <p:sldId id="283" r:id="rId16"/>
    <p:sldId id="285" r:id="rId17"/>
    <p:sldId id="362" r:id="rId18"/>
    <p:sldId id="289" r:id="rId19"/>
    <p:sldId id="291" r:id="rId20"/>
    <p:sldId id="293" r:id="rId21"/>
    <p:sldId id="295" r:id="rId22"/>
    <p:sldId id="297" r:id="rId23"/>
    <p:sldId id="299" r:id="rId24"/>
    <p:sldId id="303" r:id="rId25"/>
    <p:sldId id="355" r:id="rId26"/>
    <p:sldId id="348" r:id="rId27"/>
    <p:sldId id="344" r:id="rId28"/>
    <p:sldId id="356" r:id="rId29"/>
    <p:sldId id="305" r:id="rId30"/>
    <p:sldId id="350" r:id="rId31"/>
    <p:sldId id="345" r:id="rId32"/>
    <p:sldId id="349" r:id="rId33"/>
    <p:sldId id="351" r:id="rId34"/>
    <p:sldId id="320" r:id="rId35"/>
    <p:sldId id="322" r:id="rId36"/>
    <p:sldId id="324" r:id="rId37"/>
    <p:sldId id="357" r:id="rId38"/>
    <p:sldId id="342" r:id="rId39"/>
    <p:sldId id="343" r:id="rId40"/>
    <p:sldId id="330" r:id="rId41"/>
    <p:sldId id="353" r:id="rId42"/>
    <p:sldId id="354" r:id="rId43"/>
    <p:sldId id="331" r:id="rId44"/>
    <p:sldId id="333" r:id="rId45"/>
    <p:sldId id="334" r:id="rId46"/>
    <p:sldId id="359" r:id="rId47"/>
    <p:sldId id="335" r:id="rId48"/>
    <p:sldId id="336" r:id="rId49"/>
    <p:sldId id="337" r:id="rId50"/>
    <p:sldId id="338" r:id="rId51"/>
    <p:sldId id="339" r:id="rId52"/>
    <p:sldId id="340" r:id="rId53"/>
    <p:sldId id="341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660066"/>
    <a:srgbClr val="92085A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2124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6E864-E6B9-44EE-B07F-5137E9F9E90B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F8011-4812-453D-A67E-55AD6F7FD2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82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F8011-4812-453D-A67E-55AD6F7FD2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E0501-3831-47AE-9A7D-38235C29308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3262E-FA81-4CD9-8187-876FA525CC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2977A-50ED-4454-83C3-4E0291AC6F14}" type="datetimeFigureOut">
              <a:rPr lang="en-US" smtClean="0"/>
              <a:pPr/>
              <a:t>07/02/16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D6D2F-DC25-4D3A-AB12-CD171421E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57400"/>
            <a:ext cx="8229600" cy="18113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Respiratory Tract Infection </a:t>
            </a:r>
            <a:r>
              <a:rPr lang="en-US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6600" dirty="0" smtClean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1928813" y="5072063"/>
            <a:ext cx="5111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dirty="0">
                <a:solidFill>
                  <a:srgbClr val="FF3399"/>
                </a:solidFill>
                <a:latin typeface="Tahoma" pitchFamily="34" charset="0"/>
              </a:rPr>
              <a:t>DR   MONA BADR</a:t>
            </a:r>
          </a:p>
        </p:txBody>
      </p:sp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1547813" y="3716338"/>
            <a:ext cx="6553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3077" name="Text Box 17"/>
          <p:cNvSpPr txBox="1">
            <a:spLocks noChangeArrowheads="1"/>
          </p:cNvSpPr>
          <p:nvPr/>
        </p:nvSpPr>
        <p:spPr bwMode="auto">
          <a:xfrm>
            <a:off x="2895600" y="600075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Assistant Professor &amp; Consultant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Microbiologist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College of Medicine &amp; KKUH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gd-a06e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916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7813"/>
            <a:ext cx="7897812" cy="1139825"/>
          </a:xfrm>
        </p:spPr>
        <p:txBody>
          <a:bodyPr lIns="90488" tIns="44450" rIns="90488" bIns="44450" anchorCtr="0"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</a:rPr>
              <a:t>Past Antigenic Shifts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483475" cy="4495800"/>
          </a:xfrm>
        </p:spPr>
        <p:txBody>
          <a:bodyPr lIns="90488" tIns="44450" rIns="90488" bIns="44450"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latin typeface="Times New Roman" pitchFamily="18" charset="0"/>
              </a:rPr>
              <a:t>1918	H1N1	“Spanish Influenza” 	20-40 million deaths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800" b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latin typeface="Times New Roman" pitchFamily="18" charset="0"/>
              </a:rPr>
              <a:t>1957	H2N2	“Asian Flu”		1-2 million deaths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800" b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latin typeface="Times New Roman" pitchFamily="18" charset="0"/>
              </a:rPr>
              <a:t>1968	H3N2	“Hong Kong Flu”	700,000 deaths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800" b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latin typeface="Times New Roman" pitchFamily="18" charset="0"/>
              </a:rPr>
              <a:t>1977	H1N1	 Re-emergence	No pandemic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800" b="1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1100" dirty="0" smtClean="0">
              <a:latin typeface="Times New Roman" pitchFamily="18" charset="0"/>
            </a:endParaRPr>
          </a:p>
          <a:p>
            <a:pPr eaLnBrk="1" hangingPunct="1">
              <a:buFont typeface="Monotype Sorts" pitchFamily="2" charset="2"/>
              <a:buChar char=" "/>
              <a:defRPr/>
            </a:pPr>
            <a:r>
              <a:rPr lang="en-US" sz="2400" b="1" dirty="0" smtClean="0">
                <a:latin typeface="Times New Roman" pitchFamily="18" charset="0"/>
              </a:rPr>
              <a:t>At least 15 HA subtypes and 9 NA subtypes occur in nature. Up until 1997, only viruses of H1, H2, and H3 are known to infect and cause disease in humans.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80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80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9" dur="indefinite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4" dur="indefinite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9" dur="indefinite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180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4" dur="indefinite"/>
                                        <p:tgtEl>
                                          <p:spTgt spid="180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allAtOnce"/>
      <p:bldP spid="180227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5400" b="1" dirty="0" smtClean="0"/>
              <a:t>Avian flu</a:t>
            </a:r>
            <a:endParaRPr lang="en-US" sz="5400" b="1" dirty="0"/>
          </a:p>
        </p:txBody>
      </p:sp>
      <p:pic>
        <p:nvPicPr>
          <p:cNvPr id="2050" name="Picture 2" descr="C:\Users\mona\Picture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410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CA" sz="4800" b="1" dirty="0" smtClean="0"/>
              <a:t>Swine flu</a:t>
            </a:r>
            <a:endParaRPr lang="en-US" sz="4800" b="1" dirty="0"/>
          </a:p>
        </p:txBody>
      </p:sp>
      <p:pic>
        <p:nvPicPr>
          <p:cNvPr id="25603" name="Picture 2" descr="1241222885image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Pathogenesis &amp; Immunity: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Influenza virus establish a local upper respiratory tract infection.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According to the immunity of the host, it can cause  localized infection  or spread to the lower  respiratory  tract  infection.  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Viremia usually&amp; occurs (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fever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Influenza infection is self limiting condition in </a:t>
            </a:r>
            <a:r>
              <a:rPr lang="en-US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Immunocompetent  person.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48768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Clinical Syndrome: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04800" y="1752600"/>
            <a:ext cx="86106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Transmission		inhalation of respiratory secretion 	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Incubation period		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- 4 days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Seasonal variation		usually in winter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prognosis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self limiting disease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Symptoms: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Sudden onset of fever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Malaise – Headache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Sneezing – sore throat 	</a:t>
            </a: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en-US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It takes 3 days.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Non-productive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cough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2987675" y="2420938"/>
            <a:ext cx="1296988" cy="228600"/>
          </a:xfrm>
          <a:prstGeom prst="rightArrow">
            <a:avLst>
              <a:gd name="adj1" fmla="val 50000"/>
              <a:gd name="adj2" fmla="val 141840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365" name="AutoShape 5"/>
          <p:cNvSpPr>
            <a:spLocks/>
          </p:cNvSpPr>
          <p:nvPr/>
        </p:nvSpPr>
        <p:spPr bwMode="auto">
          <a:xfrm>
            <a:off x="5486400" y="4114800"/>
            <a:ext cx="304800" cy="2743200"/>
          </a:xfrm>
          <a:prstGeom prst="rightBrace">
            <a:avLst>
              <a:gd name="adj1" fmla="val 7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6" name="AutoShape 8"/>
          <p:cNvSpPr>
            <a:spLocks noChangeArrowheads="1"/>
          </p:cNvSpPr>
          <p:nvPr/>
        </p:nvSpPr>
        <p:spPr bwMode="auto">
          <a:xfrm>
            <a:off x="2455863" y="1916113"/>
            <a:ext cx="1395412" cy="228600"/>
          </a:xfrm>
          <a:prstGeom prst="rightArrow">
            <a:avLst>
              <a:gd name="adj1" fmla="val 50000"/>
              <a:gd name="adj2" fmla="val 152604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367" name="AutoShape 9"/>
          <p:cNvSpPr>
            <a:spLocks noChangeArrowheads="1"/>
          </p:cNvSpPr>
          <p:nvPr/>
        </p:nvSpPr>
        <p:spPr bwMode="auto">
          <a:xfrm>
            <a:off x="3132138" y="2997200"/>
            <a:ext cx="792162" cy="228600"/>
          </a:xfrm>
          <a:prstGeom prst="rightArrow">
            <a:avLst>
              <a:gd name="adj1" fmla="val 50000"/>
              <a:gd name="adj2" fmla="val 86632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905000" y="3505200"/>
            <a:ext cx="978408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6534150" cy="1000125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Complication of Influenza: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0" y="928688"/>
            <a:ext cx="8786813" cy="5929312"/>
          </a:xfrm>
        </p:spPr>
        <p:txBody>
          <a:bodyPr>
            <a:normAutofit fontScale="25000" lnSpcReduction="20000"/>
          </a:bodyPr>
          <a:lstStyle/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Primary Influenza Pneumonia</a:t>
            </a:r>
            <a:r>
              <a:rPr lang="en-US" sz="128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sz="12800" b="1" baseline="30000" dirty="0" smtClean="0">
                <a:effectLst/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12800" b="1" dirty="0" smtClean="0">
                <a:latin typeface="Times New Roman" pitchFamily="18" charset="0"/>
                <a:cs typeface="Times New Roman" pitchFamily="18" charset="0"/>
              </a:rPr>
              <a:t>bacterial-pneuomonia</a:t>
            </a: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en-US" sz="12800" b="1" i="1" dirty="0" smtClean="0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Strep. </a:t>
            </a:r>
            <a:r>
              <a:rPr lang="en-US" sz="12800" b="1" i="1" dirty="0" err="1" smtClean="0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pneumoniae</a:t>
            </a:r>
            <a:r>
              <a:rPr lang="en-US" sz="12800" b="1" i="1" dirty="0" smtClean="0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12800" b="1" i="1" dirty="0" err="1" smtClean="0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H.influenzae</a:t>
            </a:r>
            <a:r>
              <a:rPr lang="en-US" sz="12800" b="1" i="1" dirty="0" smtClean="0">
                <a:solidFill>
                  <a:schemeClr val="hlin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en-US" sz="128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err="1" smtClean="0">
                <a:effectLst/>
                <a:latin typeface="Times New Roman" pitchFamily="18" charset="0"/>
                <a:cs typeface="Times New Roman" pitchFamily="18" charset="0"/>
              </a:rPr>
              <a:t>Myositis</a:t>
            </a: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inflammation of the muscle).</a:t>
            </a:r>
          </a:p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Post influenza encephalitis.</a:t>
            </a:r>
          </a:p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Bronchial Asthma.</a:t>
            </a:r>
          </a:p>
          <a:p>
            <a:pPr lvl="1"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b="1" dirty="0" smtClean="0">
                <a:effectLst/>
                <a:latin typeface="Times New Roman" pitchFamily="18" charset="0"/>
                <a:cs typeface="Times New Roman" pitchFamily="18" charset="0"/>
              </a:rPr>
              <a:t>Sinusitis.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48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48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en-US" sz="48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48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354013" y="609601"/>
            <a:ext cx="878998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Clinical diagnosis.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Laboratory investigation done to distinguish influenza viruses from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other respiratory viruses and to identify the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strain.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Specimen: Nasopharyngeal aspirate, nasal washing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012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5105400" cy="1417638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Laboratory Diagnosis:</a:t>
            </a:r>
            <a:r>
              <a:rPr lang="en-US" sz="4000" b="1" u="sng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u="sng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000" b="1" u="sng" dirty="0" smtClean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Text Box 9"/>
          <p:cNvSpPr txBox="1">
            <a:spLocks noChangeArrowheads="1"/>
          </p:cNvSpPr>
          <p:nvPr/>
        </p:nvSpPr>
        <p:spPr bwMode="auto">
          <a:xfrm>
            <a:off x="285750" y="3124200"/>
            <a:ext cx="8467725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Culture: on primary Monkey Kidney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cytopathic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effect occur 2- 3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days.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Rapid and direct detection of influenza virus A or B from   nasopharyngeal aspirate by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immunofluorescence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ELISA. This  is the most common laboratory diagnosis.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RT-PCR (Nucleic acid testing)</a:t>
            </a:r>
            <a:endParaRPr lang="en-US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900" b="1" dirty="0" smtClean="0">
                <a:solidFill>
                  <a:srgbClr val="C00000"/>
                </a:solidFill>
              </a:rPr>
              <a:t>Rapid antigen </a:t>
            </a:r>
            <a:r>
              <a:rPr lang="en-US" sz="3200" b="1" dirty="0" smtClean="0">
                <a:solidFill>
                  <a:srgbClr val="C00000"/>
                </a:solidFill>
              </a:rPr>
              <a:t/>
            </a:r>
            <a:br>
              <a:rPr lang="en-US" sz="3200" b="1" dirty="0" smtClean="0">
                <a:solidFill>
                  <a:srgbClr val="C00000"/>
                </a:solidFill>
              </a:rPr>
            </a:br>
            <a:r>
              <a:rPr lang="en-US" sz="4900" b="1" dirty="0" err="1" smtClean="0">
                <a:solidFill>
                  <a:srgbClr val="C00000"/>
                </a:solidFill>
              </a:rPr>
              <a:t>immunofluorescence</a:t>
            </a:r>
            <a:r>
              <a:rPr lang="en-US" sz="4900" b="1" dirty="0" smtClean="0">
                <a:solidFill>
                  <a:srgbClr val="C00000"/>
                </a:solidFill>
              </a:rPr>
              <a:t>  assay</a:t>
            </a:r>
            <a:r>
              <a:rPr lang="en-US" sz="4900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060575"/>
            <a:ext cx="3321050" cy="4176713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Assay performed on cells from a nasopharyngeal aspirate, showing typical </a:t>
            </a:r>
            <a:r>
              <a:rPr lang="en-US" sz="2800" b="1" dirty="0" smtClean="0">
                <a:solidFill>
                  <a:srgbClr val="66FF33"/>
                </a:solidFill>
              </a:rPr>
              <a:t>nuclear and </a:t>
            </a:r>
            <a:r>
              <a:rPr lang="en-US" sz="2800" b="1" dirty="0" err="1" smtClean="0">
                <a:solidFill>
                  <a:srgbClr val="66FF33"/>
                </a:solidFill>
              </a:rPr>
              <a:t>cytoplasmic</a:t>
            </a:r>
            <a:r>
              <a:rPr lang="en-US" sz="2800" b="1" dirty="0" smtClean="0">
                <a:solidFill>
                  <a:srgbClr val="66FF33"/>
                </a:solidFill>
              </a:rPr>
              <a:t> “apple-green” fluorescence </a:t>
            </a:r>
            <a:r>
              <a:rPr lang="en-US" sz="2800" dirty="0" smtClean="0"/>
              <a:t>after staining with monoclonal antibodies specific for influenza A.</a:t>
            </a:r>
          </a:p>
        </p:txBody>
      </p:sp>
      <p:pic>
        <p:nvPicPr>
          <p:cNvPr id="18436" name="Picture 4" descr="dwy10867_fm-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1524000"/>
            <a:ext cx="5562600" cy="533399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304800" y="604838"/>
            <a:ext cx="8610600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Treatment:</a:t>
            </a:r>
          </a:p>
          <a:p>
            <a:pPr>
              <a:spcBef>
                <a:spcPct val="50000"/>
              </a:spcBef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  <a:defRPr/>
            </a:pPr>
            <a:r>
              <a:rPr lang="en-US" sz="4000" b="1" u="sng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Amantadine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Is only effective against </a:t>
            </a:r>
            <a:r>
              <a:rPr lang="en-US" sz="3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influenza A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virus.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inhibiting the un coating step of influenza A virus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         It has both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therapeutic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prophylactic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         It significantly reduced the duration of fever and  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illness is given to </a:t>
            </a:r>
            <a:r>
              <a:rPr lang="en-US" sz="24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high risk group of patients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who are </a:t>
            </a:r>
          </a:p>
          <a:p>
            <a:pPr algn="just">
              <a:spcBef>
                <a:spcPct val="5000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not vaccinated because they have allergy from egg.</a:t>
            </a:r>
          </a:p>
          <a:p>
            <a:pPr algn="just">
              <a:spcBef>
                <a:spcPct val="50000"/>
              </a:spcBef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990600"/>
            <a:ext cx="9144000" cy="32766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Viral Infection of Respiratory Tract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514600"/>
            <a:ext cx="8591550" cy="3616325"/>
          </a:xfrm>
        </p:spPr>
        <p:txBody>
          <a:bodyPr/>
          <a:lstStyle/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1-Influenza virus 		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Orthomyxoviridae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2-Rhinovirus 		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Picornaviridae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family</a:t>
            </a:r>
          </a:p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3-Coronavirus		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Coronaviridae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family</a:t>
            </a:r>
          </a:p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4-Para influenza viruses	 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Paramyxoviridae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family</a:t>
            </a:r>
          </a:p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5-Respiratory 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Synctial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viruses 	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Paramyxoviridae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 eaLnBrk="1" hangingPunct="1"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6-Adenovirus 	      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Adenoviridae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family.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200400" y="27432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2743200" y="3200400"/>
            <a:ext cx="1036638" cy="238125"/>
          </a:xfrm>
          <a:prstGeom prst="rightArrow">
            <a:avLst>
              <a:gd name="adj1" fmla="val 50000"/>
              <a:gd name="adj2" fmla="val 1088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971800" y="3733800"/>
            <a:ext cx="960438" cy="195262"/>
          </a:xfrm>
          <a:prstGeom prst="rightArrow">
            <a:avLst>
              <a:gd name="adj1" fmla="val 50000"/>
              <a:gd name="adj2" fmla="val 12296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AutoShape 8"/>
          <p:cNvSpPr>
            <a:spLocks noChangeArrowheads="1"/>
          </p:cNvSpPr>
          <p:nvPr/>
        </p:nvSpPr>
        <p:spPr bwMode="auto">
          <a:xfrm>
            <a:off x="4191000" y="4191000"/>
            <a:ext cx="665163" cy="223837"/>
          </a:xfrm>
          <a:prstGeom prst="rightArrow">
            <a:avLst>
              <a:gd name="adj1" fmla="val 50000"/>
              <a:gd name="adj2" fmla="val 7429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AutoShape 9"/>
          <p:cNvSpPr>
            <a:spLocks noChangeArrowheads="1"/>
          </p:cNvSpPr>
          <p:nvPr/>
        </p:nvSpPr>
        <p:spPr bwMode="auto">
          <a:xfrm flipV="1">
            <a:off x="5181600" y="4724400"/>
            <a:ext cx="533400" cy="3048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                  </a:t>
            </a:r>
            <a:endParaRPr lang="en-US" dirty="0"/>
          </a:p>
        </p:txBody>
      </p:sp>
      <p:sp>
        <p:nvSpPr>
          <p:cNvPr id="4105" name="AutoShape 10"/>
          <p:cNvSpPr>
            <a:spLocks noChangeArrowheads="1"/>
          </p:cNvSpPr>
          <p:nvPr/>
        </p:nvSpPr>
        <p:spPr bwMode="auto">
          <a:xfrm>
            <a:off x="2667000" y="52578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1295401"/>
            <a:ext cx="9144000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Virus infection of the respiratory tract are the commonest of human infection and cause a large amount of morbidity and loss of time at work.</a:t>
            </a:r>
          </a:p>
          <a:p>
            <a:pPr marL="457200" indent="-457200" algn="just">
              <a:spcBef>
                <a:spcPct val="50000"/>
              </a:spcBef>
              <a:defRPr/>
            </a:pP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04800" y="604838"/>
            <a:ext cx="8610600" cy="63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dirty="0" smtClean="0"/>
              <a:t> </a:t>
            </a:r>
            <a:r>
              <a:rPr lang="en-US" sz="4800" b="1" u="sng" dirty="0" err="1" smtClean="0">
                <a:solidFill>
                  <a:srgbClr val="FF0000"/>
                </a:solidFill>
              </a:rPr>
              <a:t>Oseltamivir</a:t>
            </a:r>
            <a:r>
              <a:rPr lang="en-US" sz="4800" b="1" u="sng" dirty="0" smtClean="0">
                <a:solidFill>
                  <a:srgbClr val="FF0000"/>
                </a:solidFill>
              </a:rPr>
              <a:t> </a:t>
            </a:r>
            <a:r>
              <a:rPr lang="en-US" sz="4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Tamiflu</a:t>
            </a:r>
            <a:r>
              <a:rPr lang="en-US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:</a:t>
            </a:r>
            <a:endParaRPr lang="en-US" sz="40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It is </a:t>
            </a:r>
            <a:r>
              <a:rPr lang="en-US" sz="36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Neuraminidase inhibitor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that act by blocking the viral enzyme neuraminidase which help the </a:t>
            </a: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influenza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virus invade respiratory tract cells.</a:t>
            </a:r>
          </a:p>
          <a:p>
            <a:pPr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It has to be given within the </a:t>
            </a:r>
            <a:r>
              <a:rPr lang="en-US" sz="3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first 48 hours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after the exposure of cases or  appearance of symptoms.</a:t>
            </a:r>
          </a:p>
          <a:p>
            <a:pPr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Recommended dose is 75 mg twice daily for 5 days.</a:t>
            </a:r>
          </a:p>
          <a:p>
            <a:pPr algn="just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Ø"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INFLUANZA VACCINE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Tow types of vaccine ,both contain the current influenza </a:t>
            </a:r>
            <a:r>
              <a:rPr lang="en-US" sz="4000" b="1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&amp;</a:t>
            </a:r>
            <a:r>
              <a:rPr lang="en-US" sz="4000" b="1" dirty="0" smtClean="0">
                <a:solidFill>
                  <a:srgbClr val="FF0000"/>
                </a:solidFill>
              </a:rPr>
              <a:t> B</a:t>
            </a:r>
            <a:r>
              <a:rPr lang="en-US" dirty="0" smtClean="0"/>
              <a:t> .</a:t>
            </a:r>
          </a:p>
          <a:p>
            <a:pPr>
              <a:defRPr/>
            </a:pPr>
            <a:r>
              <a:rPr lang="en-US" dirty="0" smtClean="0"/>
              <a:t>Vaccine should be given in October or November ,before the influenza season begins.</a:t>
            </a:r>
          </a:p>
          <a:p>
            <a:pPr>
              <a:defRPr/>
            </a:pPr>
            <a:r>
              <a:rPr lang="en-US" dirty="0" smtClean="0"/>
              <a:t>Yearly booster dose recommended.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1-The  Flu  shot vaccine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4102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2060"/>
                </a:solidFill>
              </a:rPr>
              <a:t>Inactivated (Killed vaccine),consists of virus particles which are grown in culture and then </a:t>
            </a:r>
            <a:r>
              <a:rPr lang="en-US" sz="3600" b="1" dirty="0" smtClean="0">
                <a:solidFill>
                  <a:srgbClr val="FF0000"/>
                </a:solidFill>
              </a:rPr>
              <a:t>killed</a:t>
            </a:r>
            <a:r>
              <a:rPr lang="en-US" b="1" dirty="0" smtClean="0">
                <a:solidFill>
                  <a:srgbClr val="002060"/>
                </a:solidFill>
              </a:rPr>
              <a:t> using a method such as heat or formaldehyde. </a:t>
            </a:r>
          </a:p>
          <a:p>
            <a:pPr>
              <a:defRPr/>
            </a:pPr>
            <a:r>
              <a:rPr lang="en-US" b="1" dirty="0" smtClean="0">
                <a:solidFill>
                  <a:srgbClr val="002060"/>
                </a:solidFill>
              </a:rPr>
              <a:t>Given to people older than 6 months, including healthy people as well as high risk groups (elderly,  pregnant lady, patients with chronic pulmonary or cardiac diseases).</a:t>
            </a:r>
          </a:p>
          <a:p>
            <a:pPr>
              <a:defRPr/>
            </a:pPr>
            <a:r>
              <a:rPr lang="en-US" b="1" dirty="0" smtClean="0">
                <a:solidFill>
                  <a:srgbClr val="002060"/>
                </a:solidFill>
              </a:rPr>
              <a:t>Given annually  by intramuscular injection ,vaccines includes tow influenza A virus and one influenza B virus.</a:t>
            </a:r>
          </a:p>
          <a:p>
            <a:pPr>
              <a:defRPr/>
            </a:pP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b="1" u="sng" dirty="0" smtClean="0">
                <a:solidFill>
                  <a:srgbClr val="FF3399"/>
                </a:solidFill>
              </a:rPr>
              <a:t>2-The Nasal spray flue vaccine         (Flu mist)</a:t>
            </a:r>
            <a:endParaRPr lang="en-US" b="1" u="sng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/>
              <a:t>This is </a:t>
            </a:r>
            <a:r>
              <a:rPr lang="en-US" sz="4400" b="1" dirty="0" smtClean="0"/>
              <a:t>a </a:t>
            </a:r>
            <a:r>
              <a:rPr lang="en-US" sz="4400" b="1" dirty="0" smtClean="0">
                <a:solidFill>
                  <a:srgbClr val="66FF33"/>
                </a:solidFill>
              </a:rPr>
              <a:t>live attenuated </a:t>
            </a:r>
            <a:r>
              <a:rPr lang="en-US" b="1" dirty="0" smtClean="0"/>
              <a:t>vaccine, vaccine created by reducing the virulence of a pathogen, but still keeping it viable .</a:t>
            </a:r>
          </a:p>
          <a:p>
            <a:pPr>
              <a:defRPr/>
            </a:pPr>
            <a:r>
              <a:rPr lang="en-US" b="1" dirty="0" smtClean="0"/>
              <a:t>Approved for use in </a:t>
            </a:r>
            <a:r>
              <a:rPr lang="en-US" sz="4400" b="1" dirty="0" smtClean="0">
                <a:solidFill>
                  <a:srgbClr val="66FF33"/>
                </a:solidFill>
              </a:rPr>
              <a:t>healthy</a:t>
            </a:r>
            <a:r>
              <a:rPr lang="en-US" b="1" dirty="0" smtClean="0"/>
              <a:t> people only between 5- 49 years age.</a:t>
            </a:r>
          </a:p>
          <a:p>
            <a:pPr>
              <a:defRPr/>
            </a:pPr>
            <a:r>
              <a:rPr lang="en-US" b="1" dirty="0" smtClean="0"/>
              <a:t>Can not be given to person at high risk ,people with asthma ,pregnant lady or </a:t>
            </a:r>
            <a:r>
              <a:rPr lang="en-US" b="1" dirty="0" err="1" smtClean="0"/>
              <a:t>immuonosuppresd</a:t>
            </a:r>
            <a:r>
              <a:rPr lang="en-US" b="1" dirty="0" smtClean="0"/>
              <a:t> persons. </a:t>
            </a:r>
          </a:p>
          <a:p>
            <a:pPr>
              <a:defRPr/>
            </a:pPr>
            <a:r>
              <a:rPr lang="en-US" b="1" dirty="0" smtClean="0"/>
              <a:t>It must be given  annually 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571500"/>
            <a:ext cx="8229600" cy="2552700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b="1" i="1" u="sng" dirty="0" smtClean="0">
                <a:solidFill>
                  <a:srgbClr val="C00000"/>
                </a:solidFill>
              </a:rPr>
              <a:t>2-RHINOVIRUSES</a:t>
            </a:r>
            <a:r>
              <a:rPr lang="en-US" dirty="0" smtClean="0">
                <a:solidFill>
                  <a:srgbClr val="FFFF66"/>
                </a:solidFill>
              </a:rPr>
              <a:t>.</a:t>
            </a:r>
            <a:br>
              <a:rPr lang="en-US" dirty="0" smtClean="0">
                <a:solidFill>
                  <a:srgbClr val="FFFF66"/>
                </a:solidFill>
              </a:rPr>
            </a:br>
            <a:endParaRPr lang="en-US" dirty="0" smtClean="0">
              <a:solidFill>
                <a:srgbClr val="FFFF66"/>
              </a:solidFill>
            </a:endParaRPr>
          </a:p>
        </p:txBody>
      </p:sp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87201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cs typeface="+mj-cs"/>
              </a:rPr>
              <a:t>Common cold accounts for 1/3 to  of all acute respiratory infections in humans.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b="1" dirty="0" smtClean="0">
                <a:solidFill>
                  <a:srgbClr val="002060"/>
                </a:solidFill>
                <a:cs typeface="+mj-cs"/>
              </a:rPr>
              <a:t>Rhinoviruses are responsible for 60% of common colds cases, </a:t>
            </a:r>
            <a:endParaRPr lang="en-US" sz="3600" dirty="0" smtClean="0">
              <a:solidFill>
                <a:srgbClr val="002060"/>
              </a:solidFill>
              <a:cs typeface="+mj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i="1" dirty="0" smtClean="0">
                <a:solidFill>
                  <a:srgbClr val="002060"/>
                </a:solidFill>
                <a:cs typeface="+mj-cs"/>
              </a:rPr>
              <a:t>Common cold is a self-limited illness.</a:t>
            </a:r>
            <a:endParaRPr lang="en-US" sz="2400" dirty="0" smtClean="0">
              <a:solidFill>
                <a:srgbClr val="002060"/>
              </a:solidFill>
              <a:cs typeface="+mj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cs typeface="+mj-cs"/>
              </a:rPr>
              <a:t>More than 100 serologic types of rhinoviruses                         No vaccine available.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Transmitted directly from person to person by respiratory droplet.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RHINOVIRUSES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 is one  of  </a:t>
            </a:r>
            <a:r>
              <a:rPr lang="en-US" sz="2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PICORNAVIRUS family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small  non enveloped virus(20-30 nm),</a:t>
            </a:r>
            <a:r>
              <a:rPr lang="en-US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SS-RNA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+mj-cs"/>
              </a:rPr>
              <a:t> virus.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002060"/>
                </a:solidFill>
              </a:rPr>
              <a:t>RHINOVIRUS are acid labile(sensitive).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3" dur="indefinite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8" dur="indefinite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3" dur="indefinite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8" dur="indefinite"/>
                                        <p:tgtEl>
                                          <p:spTgt spid="187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52" dur="indefinite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53" dur="indefinite"/>
                                        <p:tgtEl>
                                          <p:spTgt spid="187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57" dur="indefinite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58" dur="indefinite"/>
                                        <p:tgtEl>
                                          <p:spTgt spid="187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2" dur="indefinite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63" dur="indefinite"/>
                                        <p:tgtEl>
                                          <p:spTgt spid="187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68" dur="indefinite"/>
                                        <p:tgtEl>
                                          <p:spTgt spid="187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build="allAtOnce"/>
      <p:bldP spid="187395" grpI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8"/>
          <p:cNvSpPr txBox="1">
            <a:spLocks noChangeArrowheads="1"/>
          </p:cNvSpPr>
          <p:nvPr/>
        </p:nvSpPr>
        <p:spPr bwMode="auto">
          <a:xfrm>
            <a:off x="2841625" y="188913"/>
            <a:ext cx="3098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rtl="0">
              <a:spcBef>
                <a:spcPct val="50000"/>
              </a:spcBef>
              <a:buFont typeface="Wingdings" pitchFamily="2" charset="2"/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Rhinovirus</a:t>
            </a:r>
          </a:p>
        </p:txBody>
      </p:sp>
      <p:sp>
        <p:nvSpPr>
          <p:cNvPr id="20483" name="Text Box 9"/>
          <p:cNvSpPr txBox="1">
            <a:spLocks noChangeArrowheads="1"/>
          </p:cNvSpPr>
          <p:nvPr/>
        </p:nvSpPr>
        <p:spPr bwMode="auto">
          <a:xfrm>
            <a:off x="0" y="764704"/>
            <a:ext cx="6300788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Family: </a:t>
            </a:r>
            <a:r>
              <a:rPr lang="en-US" sz="2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Picornaviridae</a:t>
            </a:r>
            <a:r>
              <a:rPr lang="en-US" sz="2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features: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Unenveloped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virus </a:t>
            </a: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   </a:t>
            </a:r>
            <a:r>
              <a:rPr lang="en-US" sz="24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-RNA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genome, more than 100 serotypes available.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Transmission: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Inhalation of infectious aerosol droplets.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symptoms</a:t>
            </a:r>
            <a:r>
              <a:rPr lang="en-US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Common cause of common cold.</a:t>
            </a:r>
            <a:endParaRPr lang="en-US" sz="2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Lab diagnosis: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Direct detection of the Ag from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NPA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direct I.F.</a:t>
            </a:r>
            <a:endParaRPr lang="en-US" sz="2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Treatment and prevention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Usually self-limiting disease, no specific treatment, and no vaccine available.</a:t>
            </a:r>
          </a:p>
        </p:txBody>
      </p:sp>
      <p:pic>
        <p:nvPicPr>
          <p:cNvPr id="20484" name="Picture 5" descr="http://www.virology.ws/wp-content/uploads/2009/02/phil_235_lores-300x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14400"/>
            <a:ext cx="9144000" cy="59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oronavirus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533400" y="381000"/>
            <a:ext cx="678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609600" y="381000"/>
            <a:ext cx="746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3-Coronaviruses</a:t>
            </a:r>
            <a:endParaRPr lang="en-US" sz="44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304800" y="1574800"/>
            <a:ext cx="8839200" cy="510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The name   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 means Crown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(when viewed with an electron microscope).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ssRNA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enveloped with positive polarity.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are  the second cause 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common </a:t>
            </a:r>
            <a:r>
              <a:rPr lang="en-US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cold </a:t>
            </a: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323850" y="4724400"/>
            <a:ext cx="8686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8"/>
          <p:cNvSpPr txBox="1">
            <a:spLocks noChangeArrowheads="1"/>
          </p:cNvSpPr>
          <p:nvPr/>
        </p:nvSpPr>
        <p:spPr bwMode="auto">
          <a:xfrm>
            <a:off x="2627313" y="252413"/>
            <a:ext cx="45386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 rtl="0">
              <a:spcBef>
                <a:spcPct val="50000"/>
              </a:spcBef>
              <a:buFont typeface="Wingdings" pitchFamily="2" charset="2"/>
              <a:buNone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Coronavirus</a:t>
            </a:r>
            <a:endParaRPr lang="en-US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Text Box 13"/>
          <p:cNvSpPr txBox="1">
            <a:spLocks noChangeArrowheads="1"/>
          </p:cNvSpPr>
          <p:nvPr/>
        </p:nvSpPr>
        <p:spPr bwMode="auto">
          <a:xfrm>
            <a:off x="250825" y="1265238"/>
            <a:ext cx="6192838" cy="589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Family: </a:t>
            </a:r>
            <a:r>
              <a:rPr lang="en-US" sz="2200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Coronaviridae</a:t>
            </a:r>
            <a:r>
              <a:rPr lang="en-US" sz="2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Structural features: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Enveloped virus with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-RNA genome.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Transmission: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Inhalation of infectious aerosol droplets.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symptoms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The 2</a:t>
            </a:r>
            <a:r>
              <a:rPr lang="en-US" sz="22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cause of common cold.</a:t>
            </a:r>
          </a:p>
          <a:p>
            <a:pPr algn="l" rtl="0"/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Severe Acute Respiratory Syndrome (SARS)</a:t>
            </a:r>
            <a:endParaRPr lang="en-US" sz="22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In winter of 2002, a new respiratory disease known as (SARS) emerged in China.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 new mutation of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a </a:t>
            </a:r>
            <a:r>
              <a:rPr lang="en-US" sz="2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zoonosis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disease the animal reservoir may be</a:t>
            </a: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cat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cause atypical pneumonia with difficulty in breathing.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Treatment and prevention: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specific treatment or vaccine available.</a:t>
            </a:r>
          </a:p>
          <a:p>
            <a:pPr algn="l" rtl="0">
              <a:spcBef>
                <a:spcPct val="50000"/>
              </a:spcBef>
            </a:pP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1508" name="Picture 5" descr="http://pathmicro.med.sc.edu/graduate/corona-c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39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228600" y="44450"/>
            <a:ext cx="8664575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Clinical </a:t>
            </a:r>
            <a:r>
              <a:rPr lang="en-US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presentation  of common cold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Symptoms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runny nose, sneezing and nasal obstruction, mild sore throat, headache and malaise that last for one week.</a:t>
            </a:r>
          </a:p>
          <a:p>
            <a:pPr marL="342900" indent="-342900">
              <a:spcBef>
                <a:spcPct val="50000"/>
              </a:spcBef>
            </a:pPr>
            <a:r>
              <a:rPr lang="en-US" sz="3200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Complication:</a:t>
            </a:r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Usually due to secondary bacterial infection</a:t>
            </a:r>
          </a:p>
          <a:p>
            <a:pPr marL="800100" lvl="1" indent="-342900">
              <a:spcBef>
                <a:spcPct val="50000"/>
              </a:spcBef>
              <a:buFontTx/>
              <a:buAutoNum type="arabicPeriod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Acute sinusitis 2) Acute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media.</a:t>
            </a:r>
          </a:p>
          <a:p>
            <a:pPr marL="800100" lvl="1" indent="-342900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3) Exacerbation of chronic bronchitis ,bronchial asthma.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395288" y="3933825"/>
            <a:ext cx="68643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200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Usually no need.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None/>
            </a:pPr>
            <a:r>
              <a:rPr lang="en-US" sz="2800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Treatment and Prevention: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No specific treatment.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No vaccine available.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19113" y="3429002"/>
          <a:ext cx="8229600" cy="3187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3056"/>
                <a:gridCol w="4896544"/>
              </a:tblGrid>
              <a:tr h="47081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 of the virus </a:t>
                      </a:r>
                      <a:endParaRPr lang="en-US" sz="20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Family </a:t>
                      </a:r>
                      <a:endParaRPr lang="en-US" sz="20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7081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Influenza virus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Orthomyxoviridae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7081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Parainfluenza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virus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Paramyxoviridae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7081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Respiratory </a:t>
                      </a:r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syncytial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virus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Paramyxoviridae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47081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Rhinovirus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Picornaviridae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  <a:tr h="83298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Coronavirous</a:t>
                      </a:r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	</a:t>
                      </a:r>
                    </a:p>
                    <a:p>
                      <a:r>
                        <a:rPr lang="en-US" sz="2000" b="0" i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6-Adenovius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Coronaviridae</a:t>
                      </a:r>
                      <a:endParaRPr lang="en-US" sz="2000" b="0" i="1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000" b="0" i="1" u="non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Adenoviradia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alpha val="78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24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775575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Viral Infection of the Respiratory Tract</a:t>
            </a:r>
            <a:r>
              <a:rPr lang="en-US" sz="48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50825" y="1268413"/>
            <a:ext cx="86423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 rtl="0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Virus infection of the respiratory tract are the commonest of human infection and cause a large amount of morbidity and loss of time at work.</a:t>
            </a:r>
          </a:p>
          <a:p>
            <a:pPr marL="457200" indent="-457200" algn="just" rtl="0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common respiratory viruses.</a:t>
            </a:r>
            <a:r>
              <a:rPr lang="en-US" sz="24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	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kitten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8991600" cy="685799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04800" y="257175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Severe Acute Respiratory Syndrome SARS</a:t>
            </a:r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301625" y="1377950"/>
            <a:ext cx="859155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SARS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is a viral infection, causes </a:t>
            </a:r>
            <a:r>
              <a:rPr lang="en-US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Atypical pneumonia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can infect all age groups, and can lead to death especially among people with existing chronic condition.</a:t>
            </a:r>
          </a:p>
          <a:p>
            <a:pPr>
              <a:spcBef>
                <a:spcPct val="50000"/>
              </a:spcBef>
            </a:pPr>
            <a:r>
              <a:rPr lang="en-US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SARS</a:t>
            </a:r>
            <a:r>
              <a:rPr lang="en-US" sz="2200" b="1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suspected to be originated in China and Hong Kong.</a:t>
            </a:r>
          </a:p>
          <a:p>
            <a:pPr>
              <a:spcBef>
                <a:spcPct val="50000"/>
              </a:spcBef>
            </a:pPr>
            <a:r>
              <a:rPr lang="en-US" sz="28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we know about the causative agent of SARS?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 new mutation of </a:t>
            </a:r>
            <a:r>
              <a:rPr lang="en-US" sz="36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3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apparently a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zoonosis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of which  the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animal reservoir may be the 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cat.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difficult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to isolate and not easily grown in tissue culture.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is able to survive in dry air for up to 3 hours, but can be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killed by exposure to ultra-violet light.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226" name="Picture 2" descr="C:\Users\mona\Pictures\is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3- </a:t>
            </a:r>
            <a:r>
              <a:rPr lang="en-US" b="1" u="sng" dirty="0" err="1" smtClean="0">
                <a:solidFill>
                  <a:schemeClr val="tx2">
                    <a:lumMod val="75000"/>
                  </a:schemeClr>
                </a:solidFill>
              </a:rPr>
              <a:t>Coronavirus</a:t>
            </a:r>
            <a:r>
              <a:rPr lang="en-US" dirty="0" smtClean="0">
                <a:solidFill>
                  <a:srgbClr val="FFFF66"/>
                </a:solidFill>
              </a:rPr>
              <a:t/>
            </a:r>
            <a:br>
              <a:rPr lang="en-US" dirty="0" smtClean="0">
                <a:solidFill>
                  <a:srgbClr val="FFFF66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>
            <a:normAutofit lnSpcReduction="10000"/>
          </a:bodyPr>
          <a:lstStyle/>
          <a:p>
            <a:pPr algn="l">
              <a:buNone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 September 2012 ,a case of novel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coronavirus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infection was reported involving a man in </a:t>
            </a:r>
            <a:r>
              <a:rPr lang="en-US" b="1" u="sng" dirty="0" smtClean="0">
                <a:solidFill>
                  <a:srgbClr val="FF0066"/>
                </a:solidFill>
              </a:rPr>
              <a:t>Saudi Arabia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who was admitted to a hospital with pneumonia and acute kidney injury.</a:t>
            </a:r>
          </a:p>
          <a:p>
            <a:pPr algn="l">
              <a:buNone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This virus has been named as Middle East respiratory syndrome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coronavirus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          (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MERS-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CoV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,virus closely related to several 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bat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coronaviruses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l">
              <a:buNone/>
              <a:defRPr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MERS-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CoV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infected several human cells , including lower  </a:t>
            </a:r>
            <a:r>
              <a:rPr lang="en-US" b="1" dirty="0" smtClean="0">
                <a:solidFill>
                  <a:srgbClr val="FF0066"/>
                </a:solidFill>
              </a:rPr>
              <a:t>but not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upper respiratory, kidney ,intestinal, and liver cells.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228600" y="0"/>
            <a:ext cx="80883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4-Para </a:t>
            </a:r>
            <a:r>
              <a:rPr lang="en-US" sz="44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Influenza Viruses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14313" y="1214438"/>
            <a:ext cx="8458200" cy="834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3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paramyxoviridae</a:t>
            </a:r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family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Enveloped SS RNA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There are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four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–influenza viruses:  </a:t>
            </a:r>
            <a:r>
              <a:rPr lang="en-US" sz="32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1, 2, 3, 4 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Para - influenza virus infection occur mainly in winter.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Transmitted by respiratory droplets.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Envelop surface projection presents as </a:t>
            </a:r>
            <a:r>
              <a:rPr lang="en-US" sz="2800" b="1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Heamagglutinin</a:t>
            </a:r>
            <a:r>
              <a:rPr lang="en-US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HA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Neuroamindase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sz="3200" b="1" dirty="0">
                <a:solidFill>
                  <a:srgbClr val="99FF99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F-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glucoprotins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which cause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cell  TO cell  membrane to </a:t>
            </a:r>
            <a:r>
              <a:rPr lang="en-US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fuse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syncytia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§"/>
            </a:pPr>
            <a:endParaRPr lang="en-US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en-US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en-US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 flipV="1">
            <a:off x="1371600" y="6096000"/>
            <a:ext cx="976313" cy="142875"/>
          </a:xfrm>
          <a:prstGeom prst="rightArrow">
            <a:avLst>
              <a:gd name="adj1" fmla="val 50000"/>
              <a:gd name="adj2" fmla="val 17080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Clinical Syndromes: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23850" y="609600"/>
            <a:ext cx="8458200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1-   </a:t>
            </a:r>
            <a:r>
              <a:rPr lang="en-US" sz="32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Croup or Acute </a:t>
            </a:r>
            <a:r>
              <a:rPr lang="en-US" sz="3200" b="1" i="1" u="sng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Laryngotracheobronchitis</a:t>
            </a:r>
            <a:r>
              <a:rPr lang="en-US" sz="32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en-US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parainfulenza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Type I,II seen in infants &amp; young </a:t>
            </a: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children &lt; 5 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years.</a:t>
            </a:r>
          </a:p>
          <a:p>
            <a:pPr algn="just"/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Harsh cough,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inspiratory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stridor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with Hoarse voice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difficult inspiration which can lead to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airway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obstruction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which  need  hospitalization to do tracheotomy.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95288" y="3429000"/>
            <a:ext cx="8497887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4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u="sng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sz="24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b="1" i="1" u="sng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pneumonia</a:t>
            </a:r>
            <a:r>
              <a:rPr lang="en-US" sz="24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Sometime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parainfluenza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type 3 can cause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and 	pneumonia  in young children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95288" y="4724400"/>
            <a:ext cx="8497887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4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Common Cold: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Seen in older children and adult.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395288" y="5589588"/>
            <a:ext cx="8497887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4- </a:t>
            </a:r>
            <a:r>
              <a:rPr lang="en-US" sz="24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u="sng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Immunocompromized</a:t>
            </a:r>
            <a:r>
              <a:rPr lang="en-US" sz="24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Parainfluenza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type 3 very dangerous, especially in bone 	marrow transplant patient.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228600" y="0"/>
            <a:ext cx="6629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81000" y="609600"/>
            <a:ext cx="84582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A-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detection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parainfluenza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virus from </a:t>
            </a:r>
          </a:p>
          <a:p>
            <a:pPr algn="just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nasopharyngeal aspirate by </a:t>
            </a:r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direct </a:t>
            </a:r>
            <a:r>
              <a:rPr lang="en-US" sz="28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immunofluorescent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CA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B-Culture :</a:t>
            </a:r>
            <a:endParaRPr lang="en-US" sz="28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Isolation of the virus from nasopharyngeal aspirate OR mouth  wash in cell culture will appear as </a:t>
            </a:r>
            <a:r>
              <a:rPr lang="en-US" sz="36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multinucleated giant cell  (</a:t>
            </a:r>
            <a:r>
              <a:rPr lang="en-US" sz="3600" b="1" dirty="0" err="1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syncitia</a:t>
            </a:r>
            <a:r>
              <a:rPr lang="en-US" sz="36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4000" b="1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Treatment and Prevention:</a:t>
            </a:r>
          </a:p>
          <a:p>
            <a:pPr algn="just"/>
            <a:endParaRPr lang="en-US" sz="3600" b="1" i="1" u="sng" dirty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Hospital admission for infant having </a:t>
            </a:r>
            <a:r>
              <a:rPr lang="en-US" sz="32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Croup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careful</a:t>
            </a:r>
          </a:p>
          <a:p>
            <a:pPr algn="just">
              <a:buFont typeface="Wingdings" pitchFamily="2" charset="2"/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monitoring of upper airway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endotracheal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intubation    and tracheotomy)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No specific antiviral treatment, no vaccine available.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636912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Viral protein that mediates fusion of an infected cell with neighboring cells leading to the formation of multi-nucleate enlarged cells called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. Usually these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are the result of expression of a viral fusion protein at the host cell membrane during viral replication. Viruses such as </a:t>
            </a:r>
            <a:r>
              <a:rPr lang="en-US" sz="2800" b="1" i="1" dirty="0" err="1" smtClean="0">
                <a:solidFill>
                  <a:srgbClr val="FF0066"/>
                </a:solidFill>
              </a:rPr>
              <a:t>para</a:t>
            </a:r>
            <a:r>
              <a:rPr lang="en-US" sz="2800" b="1" i="1" dirty="0" smtClean="0">
                <a:solidFill>
                  <a:srgbClr val="FF0066"/>
                </a:solidFill>
              </a:rPr>
              <a:t>-influenza virus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are known to induce the formation of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sz="1400" dirty="0" smtClean="0">
                <a:solidFill>
                  <a:srgbClr val="FFFF00"/>
                </a:solidFill>
              </a:rPr>
              <a:t/>
            </a:r>
            <a:br>
              <a:rPr lang="en-US" sz="1400" dirty="0" smtClean="0">
                <a:solidFill>
                  <a:srgbClr val="FFFF00"/>
                </a:solidFill>
              </a:rPr>
            </a:br>
            <a:endParaRPr lang="en-US" sz="1400" dirty="0" smtClean="0"/>
          </a:p>
        </p:txBody>
      </p:sp>
      <p:pic>
        <p:nvPicPr>
          <p:cNvPr id="18435" name="Picture 3" descr="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362200"/>
            <a:ext cx="9144000" cy="4495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93688" y="411163"/>
            <a:ext cx="838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i="1" u="sng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5-Respiratory </a:t>
            </a:r>
            <a:r>
              <a:rPr lang="en-US" sz="4000" b="1" i="1" u="sng" dirty="0" err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Syncytial</a:t>
            </a:r>
            <a:r>
              <a:rPr lang="en-US" sz="4000" b="1" i="1" u="sng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Virus (RSV)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468313" y="1214438"/>
            <a:ext cx="8351837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One of the </a:t>
            </a:r>
            <a:r>
              <a:rPr lang="en-US" sz="3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paramyxoviridae</a:t>
            </a:r>
            <a:r>
              <a:rPr lang="en-US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family</a:t>
            </a:r>
            <a:r>
              <a:rPr lang="en-US" sz="3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Enveloped ,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RNA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The virus transmitted by respiratory droplets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RSV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virus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very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contagious with( I.P. 3-6 days) infection mainly in winter.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importance of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RSV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lies in its tendency to invade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lower respiratory tract of infant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&lt;6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months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pneumonia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,,</a:t>
            </a:r>
          </a:p>
          <a:p>
            <a:pPr algn="just">
              <a:buFont typeface="Wingdings" pitchFamily="2" charset="2"/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390525" y="401638"/>
            <a:ext cx="6629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Syndromes</a:t>
            </a:r>
            <a:r>
              <a:rPr lang="en-US" sz="3200" b="1" i="1" u="sng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73050" y="1000125"/>
            <a:ext cx="85471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RSV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 cause any respiratory tract illness from </a:t>
            </a:r>
            <a:r>
              <a:rPr lang="en-US" sz="4000" b="1" dirty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common</a:t>
            </a:r>
            <a:r>
              <a:rPr lang="en-US" sz="4000" dirty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cold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pneumonia</a:t>
            </a:r>
          </a:p>
          <a:p>
            <a:pPr algn="just"/>
            <a:r>
              <a:rPr lang="en-US" sz="3200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old children and adult can cause common cold 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2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 important and life –threatening disease in </a:t>
            </a:r>
            <a:r>
              <a:rPr lang="en-US" sz="40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infant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especially under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months of life,  started with fever, nasal discharge, rapid breathing,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respiratory distress and cyanosis, it may be fatal in premature infant or infant with underlying disease or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immunocompromised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infant, also can lead to chronic lung disease in later life.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Pneumonia</a:t>
            </a:r>
            <a:r>
              <a:rPr lang="en-US" sz="24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also an important and life threatening disease in infant with case fatality rate of 2-5% .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3357563" y="1857375"/>
            <a:ext cx="1857375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153400" cy="1447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1-Orthomyxoviruses                  </a:t>
            </a:r>
            <a:r>
              <a:rPr lang="en-US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Influenza Virus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85875"/>
            <a:ext cx="8686800" cy="6000750"/>
          </a:xfrm>
        </p:spPr>
        <p:txBody>
          <a:bodyPr>
            <a:normAutofit lnSpcReduction="10000"/>
          </a:bodyPr>
          <a:lstStyle/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1)	Single, Stranded negative </a:t>
            </a:r>
            <a:r>
              <a:rPr lang="en-US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sense RNA 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40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helical segments,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This virus is highly susceptible to mutations and rearrangements within the infected host.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egmenteRNA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2)	Helical </a:t>
            </a:r>
            <a:r>
              <a:rPr lang="en-US" sz="240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capsid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symmetry 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3)	Enveloped viruses which contains 2 projecting glycoprotein spikes.</a:t>
            </a: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3200" b="1" dirty="0" err="1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Heamagglutinin</a:t>
            </a:r>
            <a:r>
              <a:rPr lang="en-US" sz="3200" b="1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 HA </a:t>
            </a:r>
            <a:r>
              <a:rPr lang="en-US" sz="2000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	   </a:t>
            </a:r>
            <a:r>
              <a:rPr lang="en-US" sz="3600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attachment.</a:t>
            </a: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3600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e virus can agglutinate  certain  erythrocyte.   </a:t>
            </a:r>
            <a:r>
              <a:rPr lang="en-US" sz="2000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					</a:t>
            </a: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3200" b="1" dirty="0" err="1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Neuroamindase</a:t>
            </a:r>
            <a:r>
              <a:rPr lang="en-US" sz="3200" b="1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 NA </a:t>
            </a:r>
            <a:r>
              <a:rPr lang="en-US" sz="2000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dirty="0" smtClean="0">
                <a:solidFill>
                  <a:srgbClr val="660066"/>
                </a:solidFill>
                <a:effectLst/>
                <a:latin typeface="Times New Roman" pitchFamily="18" charset="0"/>
                <a:cs typeface="Times New Roman" pitchFamily="18" charset="0"/>
              </a:rPr>
              <a:t>an enzyme help in releasing progeny  virus formation from  infected cell.</a:t>
            </a:r>
            <a:r>
              <a:rPr lang="en-US" sz="2000" dirty="0" smtClean="0">
                <a:effectLst/>
                <a:latin typeface="Times New Roman" pitchFamily="18" charset="0"/>
                <a:cs typeface="Times New Roman" pitchFamily="18" charset="0"/>
              </a:rPr>
              <a:t>				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990600" lvl="1" indent="-533400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5105400" y="46482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4800600" y="5791200"/>
            <a:ext cx="838200" cy="228600"/>
          </a:xfrm>
          <a:prstGeom prst="rightArrow">
            <a:avLst>
              <a:gd name="adj1" fmla="val 50000"/>
              <a:gd name="adj2" fmla="val 91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4"/>
          <p:cNvSpPr txBox="1">
            <a:spLocks noChangeArrowheads="1"/>
          </p:cNvSpPr>
          <p:nvPr/>
        </p:nvSpPr>
        <p:spPr bwMode="auto">
          <a:xfrm>
            <a:off x="468313" y="484188"/>
            <a:ext cx="6629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 i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Laboratory Diagnosis</a:t>
            </a:r>
            <a:r>
              <a:rPr lang="en-US" sz="3600" b="1" i="1" u="sng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395288" y="1428750"/>
            <a:ext cx="8353425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Isolation of the virus from nasopharyngeal aspirate OR mouth  wash in cell culture will appear as </a:t>
            </a:r>
            <a:r>
              <a:rPr lang="en-US" sz="44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multinucleated giant cell  (</a:t>
            </a:r>
            <a:r>
              <a:rPr lang="en-US" sz="4400" b="1" dirty="0" err="1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syncitia</a:t>
            </a:r>
            <a:r>
              <a:rPr lang="en-US" sz="44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ELISA and </a:t>
            </a:r>
            <a:r>
              <a:rPr lang="en-US" sz="4800" i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immunofluorescent</a:t>
            </a:r>
            <a:r>
              <a:rPr lang="en-US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for direct detection from</a:t>
            </a:r>
          </a:p>
          <a:p>
            <a:pPr algn="just">
              <a:buFont typeface="Wingdings" pitchFamily="2" charset="2"/>
              <a:buNone/>
            </a:pPr>
            <a:r>
              <a:rPr lang="en-US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nasopharyngeal aspirate.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6369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Viral protein that mediates fusion of an infected cell with neighboring cells leading to the formation of multi-nucleate enlarged cells called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. Usually these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are the result of expression of a viral fusion protein at the host cell membrane during viral replication. Viruses such as </a:t>
            </a:r>
            <a:r>
              <a:rPr lang="en-US" sz="3600" b="1" dirty="0" smtClean="0">
                <a:solidFill>
                  <a:srgbClr val="FF0000"/>
                </a:solidFill>
              </a:rPr>
              <a:t>RSV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are known to induce the formation of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</a:rPr>
              <a:t>syncytia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sz="1400" dirty="0" smtClean="0">
                <a:solidFill>
                  <a:srgbClr val="FFFF00"/>
                </a:solidFill>
              </a:rPr>
              <a:t/>
            </a:r>
            <a:br>
              <a:rPr lang="en-US" sz="1400" dirty="0" smtClean="0">
                <a:solidFill>
                  <a:srgbClr val="FFFF00"/>
                </a:solidFill>
              </a:rPr>
            </a:br>
            <a:endParaRPr lang="en-US" sz="1400" dirty="0" smtClean="0"/>
          </a:p>
        </p:txBody>
      </p:sp>
      <p:pic>
        <p:nvPicPr>
          <p:cNvPr id="18435" name="Picture 3" descr="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362200"/>
            <a:ext cx="9144000" cy="4495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45060" name="Content Placeholder 4" descr="rsv-cp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5572125"/>
          </a:xfrm>
          <a:noFill/>
          <a:ln>
            <a:solidFill>
              <a:srgbClr val="3333FF"/>
            </a:solidFill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625" y="5643563"/>
            <a:ext cx="8115300" cy="76835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defRPr/>
            </a:pPr>
            <a:r>
              <a:rPr lang="en-US" sz="2400" dirty="0" smtClean="0"/>
              <a:t>Isolation in cell culture </a:t>
            </a:r>
          </a:p>
          <a:p>
            <a:pPr algn="ctr" eaLnBrk="1" hangingPunct="1">
              <a:defRPr/>
            </a:pPr>
            <a:r>
              <a:rPr lang="en-US" sz="2400" dirty="0" smtClean="0"/>
              <a:t>(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multinucleated giant cells or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syncytia</a:t>
            </a:r>
            <a:r>
              <a:rPr lang="en-US" sz="2400" dirty="0" smtClean="0"/>
              <a:t>) 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44036" name="Picture 7" descr="rsv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"/>
            <a:ext cx="9144000" cy="4419600"/>
          </a:xfrm>
          <a:noFill/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625" y="4648200"/>
            <a:ext cx="7972425" cy="1906588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3200" b="1" dirty="0" err="1" smtClean="0"/>
              <a:t>Immunoflurescence</a:t>
            </a:r>
            <a:r>
              <a:rPr lang="en-US" sz="3200" b="1" dirty="0" smtClean="0"/>
              <a:t> on smears of respiratory secretions</a:t>
            </a:r>
            <a:r>
              <a:rPr lang="en-US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immunofluorescent</a:t>
            </a:r>
            <a:r>
              <a:rPr lang="en-US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for direct detection from</a:t>
            </a:r>
          </a:p>
          <a:p>
            <a:pPr algn="just"/>
            <a:r>
              <a:rPr lang="en-US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nasopharyngeal aspirate.</a:t>
            </a:r>
          </a:p>
          <a:p>
            <a:pPr algn="ctr" eaLnBrk="1" hangingPunct="1">
              <a:defRPr/>
            </a:pPr>
            <a:endParaRPr lang="en-US" sz="3200" b="1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463550" y="195263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Treatment and Prevention: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81000" y="838200"/>
            <a:ext cx="8458200" cy="64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Infant will be hypoxic and need hospitalization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pPr algn="just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(oxygen 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inhalation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Ribavirin</a:t>
            </a:r>
            <a:r>
              <a:rPr lang="en-US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given</a:t>
            </a:r>
            <a:r>
              <a:rPr lang="en-US" sz="32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by inhalation to treat severe</a:t>
            </a:r>
          </a:p>
          <a:p>
            <a:pPr algn="just"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36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Bronchiolitis</a:t>
            </a:r>
            <a:r>
              <a:rPr lang="en-US" sz="36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and pneumonia.</a:t>
            </a:r>
          </a:p>
          <a:p>
            <a:pPr algn="just">
              <a:buFontTx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Passive immunization with anti-RSV immunoglobulin is </a:t>
            </a:r>
          </a:p>
          <a:p>
            <a:pPr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available  for premature infant.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Hospital staff caring for these</a:t>
            </a:r>
            <a:r>
              <a:rPr lang="en-US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isolated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infants have to follow</a:t>
            </a:r>
          </a:p>
          <a:p>
            <a:pPr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control measure as hand washing, wearing of gowns, goggles and</a:t>
            </a:r>
          </a:p>
          <a:p>
            <a:pPr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mask.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No vaccine is available</a:t>
            </a:r>
            <a:r>
              <a:rPr lang="en-US" sz="5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6084" name="AutoShape 5"/>
          <p:cNvSpPr>
            <a:spLocks noChangeArrowheads="1"/>
          </p:cNvSpPr>
          <p:nvPr/>
        </p:nvSpPr>
        <p:spPr bwMode="auto">
          <a:xfrm>
            <a:off x="1066800" y="1524000"/>
            <a:ext cx="1008063" cy="215900"/>
          </a:xfrm>
          <a:prstGeom prst="rightArrow">
            <a:avLst>
              <a:gd name="adj1" fmla="val 50000"/>
              <a:gd name="adj2" fmla="val 116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228600" y="0"/>
            <a:ext cx="8382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6-Family </a:t>
            </a:r>
            <a:r>
              <a:rPr lang="en-US" sz="3600" b="1" i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Adenoviridae</a:t>
            </a:r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4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(Adenoviruses)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631825" y="1103313"/>
            <a:ext cx="8512175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dsDNA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, non-enveloped viruses with 47serogroup,</a:t>
            </a:r>
          </a:p>
          <a:p>
            <a:pPr algn="just">
              <a:buFont typeface="Wingdings" pitchFamily="2" charset="2"/>
              <a:buNone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  , grouped into 6 group from </a:t>
            </a:r>
            <a:r>
              <a:rPr lang="en-US" sz="32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A –F.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Adenoviruses infect epithelial cells lining respiratory tract, 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conjunctiva, gastrointestinal tract, and genital tract 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Viremia may occur after this local replication of the viruses 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so virus can spread to other visceral organs… e.g.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Urinary bladder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The Adenoviruses have the tendency to become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u="sng" dirty="0">
                <a:latin typeface="Times New Roman" pitchFamily="18" charset="0"/>
                <a:cs typeface="Times New Roman" pitchFamily="18" charset="0"/>
              </a:rPr>
              <a:t>latent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</a:t>
            </a: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lymphoid tissue and can be reactivated if immunity become low.</a:t>
            </a:r>
          </a:p>
          <a:p>
            <a:pPr algn="just">
              <a:buFontTx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8"/>
          <p:cNvSpPr txBox="1">
            <a:spLocks noChangeArrowheads="1"/>
          </p:cNvSpPr>
          <p:nvPr/>
        </p:nvSpPr>
        <p:spPr bwMode="auto">
          <a:xfrm>
            <a:off x="1" y="4445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 rtl="0">
              <a:spcBef>
                <a:spcPct val="50000"/>
              </a:spcBef>
              <a:buFont typeface="Wingdings" pitchFamily="2" charset="2"/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Adenovirus</a:t>
            </a:r>
            <a:endParaRPr lang="en-US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Text Box 9"/>
          <p:cNvSpPr txBox="1">
            <a:spLocks noChangeArrowheads="1"/>
          </p:cNvSpPr>
          <p:nvPr/>
        </p:nvSpPr>
        <p:spPr bwMode="auto">
          <a:xfrm>
            <a:off x="323850" y="620688"/>
            <a:ext cx="882015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 rtl="0">
              <a:buClr>
                <a:schemeClr val="bg1"/>
              </a:buClr>
            </a:pP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nom</a:t>
            </a: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Adenovirus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infects epithelial cell lining respiratory tract, Conjunctiva, urinary tract, gastrointestinal  tract and genital tract.</a:t>
            </a:r>
          </a:p>
          <a:p>
            <a:pPr marL="457200" indent="-457200" algn="l" rtl="0">
              <a:buClr>
                <a:schemeClr val="bg1"/>
              </a:buClr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syndrome: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Phrayngitis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tonsilitis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Pharyngio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conjunctivitis 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Kerato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conjunctivitis (serous infection).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Pneumonia: in preschool children.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Gastroenteritis. 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Acute hemorrhagic cystitis.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Cervicitis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urethritis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l" rtl="0">
              <a:buClr>
                <a:schemeClr val="bg1"/>
              </a:buClr>
              <a:buFontTx/>
              <a:buAutoNum type="arabicPeriod"/>
            </a:pP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 rtl="0">
              <a:buClr>
                <a:schemeClr val="bg1"/>
              </a:buClr>
              <a:buFont typeface="Wingdings" pitchFamily="2" charset="2"/>
              <a:buChar char="Ø"/>
            </a:pP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Treatment and prevention</a:t>
            </a:r>
            <a:r>
              <a:rPr lang="en-US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 specific treatment or vaccine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en-US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5" descr="http://www.virology.ws/wp-content/uploads/2009/01/adenovir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0043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5" descr="adenoic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14313"/>
            <a:ext cx="8929688" cy="5045075"/>
          </a:xfrm>
          <a:noFill/>
        </p:spPr>
      </p:pic>
      <p:sp>
        <p:nvSpPr>
          <p:cNvPr id="48131" name="TextBox 4"/>
          <p:cNvSpPr txBox="1">
            <a:spLocks noChangeArrowheads="1"/>
          </p:cNvSpPr>
          <p:nvPr/>
        </p:nvSpPr>
        <p:spPr bwMode="auto">
          <a:xfrm>
            <a:off x="500063" y="5572125"/>
            <a:ext cx="8215312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69900" indent="-469900" algn="ctr">
              <a:lnSpc>
                <a:spcPct val="80000"/>
              </a:lnSpc>
            </a:pPr>
            <a:r>
              <a:rPr lang="en-US" sz="2400" b="1">
                <a:solidFill>
                  <a:srgbClr val="FF0000"/>
                </a:solidFill>
              </a:rPr>
              <a:t>The fibers possess hemagglutinating activity and mediate the attachment of the virus to cellular receptors.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Spread and Transmission</a:t>
            </a:r>
            <a:r>
              <a:rPr lang="en-US" sz="3600" b="1" i="1" u="sng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81000" y="1374775"/>
            <a:ext cx="84582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Fecal – oral route by fingers, fomit and poorly chlorinated </a:t>
            </a:r>
          </a:p>
          <a:p>
            <a:pPr algn="just"/>
            <a:r>
              <a:rPr lang="en-US" sz="2400">
                <a:latin typeface="Times New Roman" pitchFamily="18" charset="0"/>
                <a:cs typeface="Times New Roman" pitchFamily="18" charset="0"/>
              </a:rPr>
              <a:t>  swimming pool.</a:t>
            </a:r>
          </a:p>
          <a:p>
            <a:pPr algn="just"/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Respiratory – via respiratory droplets.</a:t>
            </a:r>
          </a:p>
          <a:p>
            <a:pPr algn="just">
              <a:buFontTx/>
              <a:buChar char="•"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Contaminated instruments at eye – clinics.</a:t>
            </a:r>
          </a:p>
          <a:p>
            <a:pPr algn="just">
              <a:buFontTx/>
              <a:buChar char="•"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Adenovirus has been cultured from semen, so can be spread by </a:t>
            </a:r>
          </a:p>
          <a:p>
            <a:pPr algn="just"/>
            <a:r>
              <a:rPr lang="en-US" sz="2400">
                <a:latin typeface="Times New Roman" pitchFamily="18" charset="0"/>
                <a:cs typeface="Times New Roman" pitchFamily="18" charset="0"/>
              </a:rPr>
              <a:t>  sexual transmission??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Clinical Syndrome:</a:t>
            </a:r>
          </a:p>
        </p:txBody>
      </p:sp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8367713" cy="9140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Adenovirus primary infect children and less commonly infect adult.</a:t>
            </a: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Reactivation occur if the patient become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immunocompromised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children or adult.</a:t>
            </a:r>
          </a:p>
          <a:p>
            <a:pPr marL="342900" indent="-342900" algn="just">
              <a:buFont typeface="Wingdings" pitchFamily="2" charset="2"/>
              <a:buNone/>
              <a:defRPr/>
            </a:pPr>
            <a:endParaRPr lang="en-US" sz="3600" u="sng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  <a:defRPr/>
            </a:pPr>
            <a:r>
              <a:rPr lang="en-US" sz="3600" b="1" i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The main clinical syndromes</a:t>
            </a:r>
            <a:r>
              <a:rPr lang="en-US" sz="3600" i="1" u="sng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00100" lvl="1" indent="-342900" algn="just">
              <a:buFont typeface="Wingdings" pitchFamily="2" charset="2"/>
              <a:buNone/>
              <a:defRPr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Acute Febrile </a:t>
            </a:r>
            <a:r>
              <a:rPr lang="en-US" sz="2400" b="1" u="sng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pharyngitis</a:t>
            </a:r>
            <a:r>
              <a:rPr lang="en-US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Occur in preschool children , fever nasal congestion and cough (URTI) 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00100" lvl="1" indent="-342900" algn="just">
              <a:buFont typeface="Wingdings" pitchFamily="2" charset="2"/>
              <a:buAutoNum type="arabicParenR" startAt="2"/>
              <a:defRPr/>
            </a:pPr>
            <a:r>
              <a:rPr lang="en-US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Conjunctivitis: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Follicular conjunctivitis, can occur as sporadic cases or as an outbreaks 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00100" lvl="1" indent="-342900" algn="just">
              <a:buFont typeface="Wingdings" pitchFamily="2" charset="2"/>
              <a:buAutoNum type="arabicParenR" startAt="2"/>
              <a:defRPr/>
            </a:pPr>
            <a:r>
              <a:rPr lang="en-US" sz="2400" b="1" u="sng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Pharyngo-conjunctival</a:t>
            </a:r>
            <a:r>
              <a:rPr lang="en-US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fever: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It occurs more often in children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presents with </a:t>
            </a:r>
            <a:r>
              <a:rPr lang="en-US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pharyngitis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conjunctivitis and fever  </a:t>
            </a:r>
          </a:p>
          <a:p>
            <a:pPr marL="800100" lvl="1" indent="-342900" algn="just">
              <a:buFont typeface="Wingdings" pitchFamily="2" charset="2"/>
              <a:buNone/>
              <a:defRPr/>
            </a:pPr>
            <a:endParaRPr lang="en-US" sz="320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AutoNum type="arabicParenR" startAt="2"/>
              <a:defRPr/>
            </a:pPr>
            <a:endParaRPr lang="en-US" sz="240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None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Image_HIPO_EN_25020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15400" cy="685799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28600" y="44450"/>
            <a:ext cx="662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Clinical Syndrome: </a:t>
            </a:r>
            <a:r>
              <a:rPr lang="en-US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(Continued)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-323850" y="836613"/>
            <a:ext cx="9217025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00100" lvl="1" indent="-342900" algn="just">
              <a:buFont typeface="Wingdings" pitchFamily="2" charset="2"/>
              <a:buAutoNum type="arabicParenR" startAt="4"/>
            </a:pPr>
            <a:r>
              <a:rPr lang="en-US" sz="2800" b="1" u="sng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Keratoconjunctivitis</a:t>
            </a:r>
            <a:r>
              <a:rPr lang="en-US" sz="28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(Infection of </a:t>
            </a:r>
            <a:r>
              <a:rPr lang="en-US" sz="36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Cornea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and Conjunctiva) It is due to irritation of the eye by a foreign bodies, dust or debris, or contaminated instruments at eye – clinic.</a:t>
            </a:r>
          </a:p>
          <a:p>
            <a:pPr marL="800100" lvl="1" indent="-342900" algn="just">
              <a:buFont typeface="Wingdings" pitchFamily="2" charset="2"/>
              <a:buAutoNum type="arabicParenR" startAt="5"/>
            </a:pPr>
            <a:r>
              <a:rPr lang="en-US" sz="28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Acute respiratory tract disease: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Fever, cough, </a:t>
            </a:r>
            <a:r>
              <a:rPr lang="en-US" sz="2400" dirty="0" err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pharyngitis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and cervical adenitis it is mainly occur in Military recruits serotype 4,7).</a:t>
            </a:r>
          </a:p>
          <a:p>
            <a:pPr marL="800100" lvl="1" indent="-342900" algn="just">
              <a:buFont typeface="Wingdings" pitchFamily="2" charset="2"/>
              <a:buAutoNum type="arabicParenR" startAt="5"/>
            </a:pPr>
            <a:r>
              <a:rPr lang="en-US" sz="32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Pneumonia: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Particularly type 3-7 are a significant cause of pneumonia in preschool children which can be followed by residual lung damage.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00100" lvl="1" indent="-342900" algn="just">
              <a:buFont typeface="Wingdings" pitchFamily="2" charset="2"/>
              <a:buAutoNum type="arabicParenR" startAt="5"/>
            </a:pPr>
            <a:r>
              <a:rPr lang="en-US" sz="36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Viral gastro-</a:t>
            </a:r>
            <a:r>
              <a:rPr lang="en-US" sz="3600" b="1" u="sng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entrites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diarrhea mainly in young children and infant (serotypes 40 and 41).  </a:t>
            </a:r>
          </a:p>
          <a:p>
            <a:pPr marL="800100" lvl="1" indent="-342900" algn="just">
              <a:buFont typeface="Wingdings" pitchFamily="2" charset="2"/>
              <a:buAutoNum type="arabicParenR" startAt="5"/>
            </a:pPr>
            <a:r>
              <a:rPr lang="en-US" sz="36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Mesenteric adenitis and intussusceptions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mainly in children.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81000" y="3876675"/>
            <a:ext cx="876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>
              <a:buFont typeface="Wingdings" pitchFamily="2" charset="2"/>
              <a:buAutoNum type="arabicParenR" startAt="7"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b="1" i="1" u="sng" dirty="0" smtClean="0">
                <a:solidFill>
                  <a:srgbClr val="C00000"/>
                </a:solidFill>
                <a:effectLst/>
              </a:rPr>
              <a:t>Clinical Syndrome: </a:t>
            </a:r>
            <a:r>
              <a:rPr lang="en-US" sz="4000" b="1" i="1" dirty="0" smtClean="0">
                <a:solidFill>
                  <a:srgbClr val="C00000"/>
                </a:solidFill>
                <a:effectLst/>
              </a:rPr>
              <a:t>(Continued)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effectLst/>
              </a:rPr>
              <a:t>9) </a:t>
            </a:r>
            <a:r>
              <a:rPr lang="en-US" sz="3200" b="1" u="sng" dirty="0" smtClean="0">
                <a:solidFill>
                  <a:srgbClr val="002060"/>
                </a:solidFill>
                <a:effectLst/>
              </a:rPr>
              <a:t>Acute hemorrhagic cystitis</a:t>
            </a:r>
            <a:r>
              <a:rPr lang="en-US" sz="2400" dirty="0" smtClean="0">
                <a:solidFill>
                  <a:schemeClr val="hlink"/>
                </a:solidFill>
                <a:effectLst/>
              </a:rPr>
              <a:t>,                            </a:t>
            </a:r>
            <a:r>
              <a:rPr lang="en-US" sz="2400" dirty="0" err="1" smtClean="0">
                <a:solidFill>
                  <a:schemeClr val="hlink"/>
                </a:solidFill>
                <a:effectLst/>
              </a:rPr>
              <a:t>dysuria</a:t>
            </a:r>
            <a:r>
              <a:rPr lang="en-US" sz="2400" dirty="0" smtClean="0">
                <a:solidFill>
                  <a:schemeClr val="hlink"/>
                </a:solidFill>
                <a:effectLst/>
              </a:rPr>
              <a:t> and </a:t>
            </a:r>
            <a:r>
              <a:rPr lang="en-US" sz="2400" dirty="0" err="1" smtClean="0">
                <a:solidFill>
                  <a:schemeClr val="hlink"/>
                </a:solidFill>
                <a:effectLst/>
              </a:rPr>
              <a:t>heamaturia</a:t>
            </a:r>
            <a:r>
              <a:rPr lang="en-US" sz="2400" dirty="0" smtClean="0">
                <a:solidFill>
                  <a:schemeClr val="hlink"/>
                </a:solidFill>
                <a:effectLst/>
              </a:rPr>
              <a:t>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solidFill>
                <a:schemeClr val="hlink"/>
              </a:solidFill>
              <a:effectLst/>
            </a:endParaRP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effectLst/>
              </a:rPr>
              <a:t>10)  </a:t>
            </a:r>
            <a:r>
              <a:rPr lang="en-US" sz="3200" b="1" u="sng" dirty="0" err="1" smtClean="0">
                <a:solidFill>
                  <a:srgbClr val="002060"/>
                </a:solidFill>
                <a:effectLst/>
              </a:rPr>
              <a:t>Cervicitis</a:t>
            </a:r>
            <a:r>
              <a:rPr lang="en-US" sz="3200" b="1" u="sng" dirty="0" smtClean="0">
                <a:solidFill>
                  <a:srgbClr val="002060"/>
                </a:solidFill>
                <a:effectLst/>
              </a:rPr>
              <a:t> and </a:t>
            </a:r>
            <a:r>
              <a:rPr lang="en-US" sz="3200" b="1" u="sng" dirty="0" err="1" smtClean="0">
                <a:solidFill>
                  <a:srgbClr val="002060"/>
                </a:solidFill>
                <a:effectLst/>
              </a:rPr>
              <a:t>urethritis</a:t>
            </a:r>
            <a:r>
              <a:rPr lang="en-US" sz="3200" b="1" dirty="0" smtClean="0">
                <a:solidFill>
                  <a:srgbClr val="002060"/>
                </a:solidFill>
                <a:effectLst/>
              </a:rPr>
              <a:t> </a:t>
            </a:r>
            <a:r>
              <a:rPr lang="en-US" sz="2400" dirty="0" smtClean="0">
                <a:solidFill>
                  <a:schemeClr val="hlink"/>
                </a:solidFill>
                <a:effectLst/>
              </a:rPr>
              <a:t>? Sexually Transmitted.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solidFill>
                <a:schemeClr val="hlink"/>
              </a:solidFill>
              <a:effectLst/>
            </a:endParaRP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3200" b="1" dirty="0" smtClean="0">
                <a:solidFill>
                  <a:srgbClr val="002060"/>
                </a:solidFill>
                <a:effectLst/>
              </a:rPr>
              <a:t>11)  </a:t>
            </a:r>
            <a:r>
              <a:rPr lang="en-US" sz="3200" b="1" u="sng" dirty="0" smtClean="0">
                <a:solidFill>
                  <a:srgbClr val="002060"/>
                </a:solidFill>
                <a:effectLst/>
              </a:rPr>
              <a:t>Systemic infection in </a:t>
            </a:r>
            <a:r>
              <a:rPr lang="en-US" sz="3200" b="1" u="sng" dirty="0" err="1" smtClean="0">
                <a:solidFill>
                  <a:srgbClr val="002060"/>
                </a:solidFill>
                <a:effectLst/>
              </a:rPr>
              <a:t>immunocompromised</a:t>
            </a:r>
            <a:r>
              <a:rPr lang="en-US" sz="3200" b="1" u="sng" dirty="0" smtClean="0">
                <a:solidFill>
                  <a:srgbClr val="002060"/>
                </a:solidFill>
                <a:effectLst/>
              </a:rPr>
              <a:t> patient.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solidFill>
                  <a:schemeClr val="hlink"/>
                </a:solidFill>
                <a:effectLst/>
              </a:rPr>
              <a:t>	In these group of patient infection become severe as pneumonia or hepatitis it can be primary exogenous infection or reactivation</a:t>
            </a:r>
            <a:r>
              <a:rPr lang="en-US" sz="2400" dirty="0" smtClean="0">
                <a:effectLst/>
              </a:rPr>
              <a:t>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endParaRPr lang="en-US" sz="3600" b="1" dirty="0" smtClean="0">
              <a:solidFill>
                <a:srgbClr val="FF3399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381000" y="188913"/>
            <a:ext cx="8458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Laboratory Diagnosis: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228600" y="152400"/>
            <a:ext cx="868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2" name="Text Box 5"/>
          <p:cNvSpPr txBox="1">
            <a:spLocks noChangeArrowheads="1"/>
          </p:cNvSpPr>
          <p:nvPr/>
        </p:nvSpPr>
        <p:spPr bwMode="auto">
          <a:xfrm>
            <a:off x="381000" y="836613"/>
            <a:ext cx="87630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 u="sng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Specimens: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nasopharyngeal aspirate ( respiratory cells),</a:t>
            </a:r>
            <a:r>
              <a:rPr lang="en-US" sz="24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Conjunctival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swab and  Stool.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Mainly the diagnosis by direct detection of viral antigen by  </a:t>
            </a:r>
          </a:p>
          <a:p>
            <a:pPr>
              <a:spcBef>
                <a:spcPct val="50000"/>
              </a:spcBef>
            </a:pPr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Immunofluorescence</a:t>
            </a:r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ELISA.</a:t>
            </a:r>
          </a:p>
          <a:p>
            <a:pPr>
              <a:spcBef>
                <a:spcPct val="50000"/>
              </a:spcBef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3" name="Text Box 6"/>
          <p:cNvSpPr txBox="1">
            <a:spLocks noChangeArrowheads="1"/>
          </p:cNvSpPr>
          <p:nvPr/>
        </p:nvSpPr>
        <p:spPr bwMode="auto">
          <a:xfrm>
            <a:off x="381000" y="4038600"/>
            <a:ext cx="8610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 specific treatment available  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Live Oral vaccine		used to prevent acute respiratory tract 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infection for Military recruits [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adenovirus serotype 4 –7].</a:t>
            </a: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4" name="AutoShape 7"/>
          <p:cNvSpPr>
            <a:spLocks noChangeArrowheads="1"/>
          </p:cNvSpPr>
          <p:nvPr/>
        </p:nvSpPr>
        <p:spPr bwMode="auto">
          <a:xfrm>
            <a:off x="2987675" y="4724400"/>
            <a:ext cx="1008063" cy="215900"/>
          </a:xfrm>
          <a:prstGeom prst="rightArrow">
            <a:avLst>
              <a:gd name="adj1" fmla="val 50000"/>
              <a:gd name="adj2" fmla="val 116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Text Box 8"/>
          <p:cNvSpPr txBox="1">
            <a:spLocks noChangeArrowheads="1"/>
          </p:cNvSpPr>
          <p:nvPr/>
        </p:nvSpPr>
        <p:spPr bwMode="auto">
          <a:xfrm>
            <a:off x="395288" y="3357563"/>
            <a:ext cx="5400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Treatment</a:t>
            </a:r>
            <a:r>
              <a:rPr lang="en-US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Prevention </a:t>
            </a:r>
            <a:r>
              <a:rPr lang="en-US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Control</a:t>
            </a:r>
            <a:endParaRPr lang="en-US" sz="2400" b="1" u="sng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8800" b="1" i="1" dirty="0" smtClean="0">
                <a:solidFill>
                  <a:srgbClr val="FF0000"/>
                </a:solidFill>
              </a:rPr>
              <a:t>Good luck</a:t>
            </a:r>
          </a:p>
        </p:txBody>
      </p:sp>
      <p:pic>
        <p:nvPicPr>
          <p:cNvPr id="54276" name="Picture 5" descr="j0295241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066800"/>
            <a:ext cx="9144000" cy="5257800"/>
          </a:xfrm>
        </p:spPr>
      </p:pic>
      <p:pic>
        <p:nvPicPr>
          <p:cNvPr id="15155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1515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155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influenza%2520virus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73100" y="692150"/>
            <a:ext cx="7556500" cy="725488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sz="4800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Influenza Virus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Epidemiology:</a:t>
            </a: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Winter months mostly </a:t>
            </a: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Influenza A 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can cause </a:t>
            </a:r>
            <a:r>
              <a:rPr lang="en-US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epidemic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44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pandemic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which is usually associated with Antigenic shift,  while </a:t>
            </a:r>
            <a:r>
              <a:rPr lang="en-US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Influenza B 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can cause </a:t>
            </a:r>
            <a:r>
              <a:rPr lang="en-US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outbreaks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&amp; epidemic  </a:t>
            </a:r>
            <a:r>
              <a:rPr lang="en-US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which associated only with Antigenic drift.</a:t>
            </a: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US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8638" y="260350"/>
            <a:ext cx="8005762" cy="725488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sz="5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 of Influenza Viruses</a:t>
            </a:r>
          </a:p>
        </p:txBody>
      </p:sp>
      <p:sp>
        <p:nvSpPr>
          <p:cNvPr id="9219" name="Line 5"/>
          <p:cNvSpPr>
            <a:spLocks noChangeShapeType="1"/>
          </p:cNvSpPr>
          <p:nvPr/>
        </p:nvSpPr>
        <p:spPr bwMode="auto">
          <a:xfrm>
            <a:off x="990600" y="1143000"/>
            <a:ext cx="731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0" name="Line 6"/>
          <p:cNvSpPr>
            <a:spLocks noChangeShapeType="1"/>
          </p:cNvSpPr>
          <p:nvPr/>
        </p:nvSpPr>
        <p:spPr bwMode="auto">
          <a:xfrm>
            <a:off x="990600" y="1219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8"/>
          <p:cNvSpPr>
            <a:spLocks noChangeShapeType="1"/>
          </p:cNvSpPr>
          <p:nvPr/>
        </p:nvSpPr>
        <p:spPr bwMode="auto">
          <a:xfrm>
            <a:off x="8305800" y="11430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2" name="Line 9"/>
          <p:cNvSpPr>
            <a:spLocks noChangeShapeType="1"/>
          </p:cNvSpPr>
          <p:nvPr/>
        </p:nvSpPr>
        <p:spPr bwMode="auto">
          <a:xfrm>
            <a:off x="4419600" y="1066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381000" y="1828800"/>
            <a:ext cx="3048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Influenza  A</a:t>
            </a:r>
          </a:p>
        </p:txBody>
      </p:sp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3657600" y="1600200"/>
            <a:ext cx="2590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Influenza  B</a:t>
            </a:r>
          </a:p>
        </p:txBody>
      </p:sp>
      <p:sp>
        <p:nvSpPr>
          <p:cNvPr id="9225" name="Text Box 12"/>
          <p:cNvSpPr txBox="1">
            <a:spLocks noChangeArrowheads="1"/>
          </p:cNvSpPr>
          <p:nvPr/>
        </p:nvSpPr>
        <p:spPr bwMode="auto">
          <a:xfrm>
            <a:off x="6629400" y="1676400"/>
            <a:ext cx="2514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Influenza  C</a:t>
            </a:r>
          </a:p>
        </p:txBody>
      </p:sp>
      <p:sp>
        <p:nvSpPr>
          <p:cNvPr id="9226" name="Text Box 13"/>
          <p:cNvSpPr txBox="1">
            <a:spLocks noChangeArrowheads="1"/>
          </p:cNvSpPr>
          <p:nvPr/>
        </p:nvSpPr>
        <p:spPr bwMode="auto">
          <a:xfrm>
            <a:off x="228600" y="2362200"/>
            <a:ext cx="25908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Infect human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Animals and birds.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7" name="Text Box 14"/>
          <p:cNvSpPr txBox="1">
            <a:spLocks noChangeArrowheads="1"/>
          </p:cNvSpPr>
          <p:nvPr/>
        </p:nvSpPr>
        <p:spPr bwMode="auto">
          <a:xfrm>
            <a:off x="228600" y="3810000"/>
            <a:ext cx="3276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Can cause </a:t>
            </a:r>
            <a:r>
              <a:rPr lang="en-US" sz="2800" b="1" u="sng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epidemic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and </a:t>
            </a:r>
            <a:r>
              <a:rPr lang="en-US" sz="2800" b="1" u="sng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pandemic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3505200" y="2209800"/>
            <a:ext cx="2819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Infect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human only</a:t>
            </a:r>
            <a:endParaRPr lang="en-US" sz="24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3505200" y="3276600"/>
            <a:ext cx="25908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en-US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outbreaks&amp;epidemic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4" name="Text Box 17"/>
          <p:cNvSpPr txBox="1">
            <a:spLocks noChangeArrowheads="1"/>
          </p:cNvSpPr>
          <p:nvPr/>
        </p:nvSpPr>
        <p:spPr bwMode="auto">
          <a:xfrm>
            <a:off x="3505200" y="5143500"/>
            <a:ext cx="2590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92085A"/>
                </a:solidFill>
                <a:latin typeface="Times New Roman" pitchFamily="18" charset="0"/>
                <a:cs typeface="Times New Roman" pitchFamily="18" charset="0"/>
              </a:rPr>
              <a:t>Antigenic</a:t>
            </a:r>
            <a:r>
              <a:rPr lang="en-US" sz="3600" dirty="0">
                <a:solidFill>
                  <a:srgbClr val="92085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92085A"/>
                </a:solidFill>
                <a:latin typeface="Times New Roman" pitchFamily="18" charset="0"/>
                <a:cs typeface="Times New Roman" pitchFamily="18" charset="0"/>
              </a:rPr>
              <a:t>drift only  </a:t>
            </a:r>
            <a:endParaRPr lang="en-US" sz="3600" b="1" dirty="0">
              <a:solidFill>
                <a:srgbClr val="92085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1" name="Text Box 18"/>
          <p:cNvSpPr txBox="1">
            <a:spLocks noChangeArrowheads="1"/>
          </p:cNvSpPr>
          <p:nvPr/>
        </p:nvSpPr>
        <p:spPr bwMode="auto">
          <a:xfrm>
            <a:off x="6324600" y="2057400"/>
            <a:ext cx="2819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Infect human only  </a:t>
            </a:r>
          </a:p>
        </p:txBody>
      </p:sp>
      <p:sp>
        <p:nvSpPr>
          <p:cNvPr id="9232" name="Text Box 19"/>
          <p:cNvSpPr txBox="1">
            <a:spLocks noChangeArrowheads="1"/>
          </p:cNvSpPr>
          <p:nvPr/>
        </p:nvSpPr>
        <p:spPr bwMode="auto">
          <a:xfrm>
            <a:off x="6324600" y="32766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Cause mild illness</a:t>
            </a:r>
          </a:p>
        </p:txBody>
      </p:sp>
      <p:sp>
        <p:nvSpPr>
          <p:cNvPr id="9233" name="Text Box 20"/>
          <p:cNvSpPr txBox="1">
            <a:spLocks noChangeArrowheads="1"/>
          </p:cNvSpPr>
          <p:nvPr/>
        </p:nvSpPr>
        <p:spPr bwMode="auto">
          <a:xfrm>
            <a:off x="228600" y="4938713"/>
            <a:ext cx="41989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epizootic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Antigenic drift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9234" name="Text Box 21"/>
          <p:cNvSpPr txBox="1">
            <a:spLocks noChangeArrowheads="1"/>
          </p:cNvSpPr>
          <p:nvPr/>
        </p:nvSpPr>
        <p:spPr bwMode="auto">
          <a:xfrm>
            <a:off x="215900" y="5445125"/>
            <a:ext cx="32766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antigenic shift</a:t>
            </a:r>
            <a:r>
              <a:rPr lang="en-US" sz="24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nfluenza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</TotalTime>
  <Words>2337</Words>
  <Application>Microsoft Office PowerPoint</Application>
  <PresentationFormat>On-screen Show (4:3)</PresentationFormat>
  <Paragraphs>355</Paragraphs>
  <Slides>53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Respiratory Tract Infection  </vt:lpstr>
      <vt:lpstr>Viral Infection of Respiratory Tract</vt:lpstr>
      <vt:lpstr>Viral Infection of the Respiratory Tract </vt:lpstr>
      <vt:lpstr> 1-Orthomyxoviruses                  Influenza Virus</vt:lpstr>
      <vt:lpstr>PowerPoint Presentation</vt:lpstr>
      <vt:lpstr>PowerPoint Presentation</vt:lpstr>
      <vt:lpstr>Influenza Virus</vt:lpstr>
      <vt:lpstr>Types of Influenza Viruses</vt:lpstr>
      <vt:lpstr>PowerPoint Presentation</vt:lpstr>
      <vt:lpstr>PowerPoint Presentation</vt:lpstr>
      <vt:lpstr>Past Antigenic Shifts</vt:lpstr>
      <vt:lpstr>Avian flu</vt:lpstr>
      <vt:lpstr>Swine flu</vt:lpstr>
      <vt:lpstr>Pathogenesis &amp; Immunity:</vt:lpstr>
      <vt:lpstr>Clinical Syndrome:</vt:lpstr>
      <vt:lpstr>Complication of Influenza:</vt:lpstr>
      <vt:lpstr>Laboratory Diagnosis: </vt:lpstr>
      <vt:lpstr>Rapid antigen  immunofluorescence  assay </vt:lpstr>
      <vt:lpstr>PowerPoint Presentation</vt:lpstr>
      <vt:lpstr>PowerPoint Presentation</vt:lpstr>
      <vt:lpstr>INFLUANZA VACCINE</vt:lpstr>
      <vt:lpstr>1-The  Flu  shot vaccine</vt:lpstr>
      <vt:lpstr>2-The Nasal spray flue vaccine         (Flu mist)</vt:lpstr>
      <vt:lpstr>2-RHINOVIRUSES.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3- Coronavirus </vt:lpstr>
      <vt:lpstr>PowerPoint Presentation</vt:lpstr>
      <vt:lpstr>PowerPoint Presentation</vt:lpstr>
      <vt:lpstr>PowerPoint Presentation</vt:lpstr>
      <vt:lpstr>Viral protein that mediates fusion of an infected cell with neighboring cells leading to the formation of multi-nucleate enlarged cells called syncytia. Usually these syncytia are the result of expression of a viral fusion protein at the host cell membrane during viral replication. Viruses such as para-influenza virus are known to induce the formation of syncytia. </vt:lpstr>
      <vt:lpstr>PowerPoint Presentation</vt:lpstr>
      <vt:lpstr>PowerPoint Presentation</vt:lpstr>
      <vt:lpstr>PowerPoint Presentation</vt:lpstr>
      <vt:lpstr>Viral protein that mediates fusion of an infected cell with neighboring cells leading to the formation of multi-nucleate enlarged cells called syncytia. Usually these syncytia are the result of expression of a viral fusion protein at the host cell membrane during viral replication. Viruses such as RSV are known to induce the formation of syncytia.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Clinical Syndrome: (Continued)</vt:lpstr>
      <vt:lpstr>PowerPoint Presentation</vt:lpstr>
      <vt:lpstr>Good luck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Respiratory Tract Infection</dc:title>
  <dc:creator>Dr.Mona</dc:creator>
  <cp:lastModifiedBy>amal</cp:lastModifiedBy>
  <cp:revision>210</cp:revision>
  <dcterms:created xsi:type="dcterms:W3CDTF">2010-03-06T11:36:41Z</dcterms:created>
  <dcterms:modified xsi:type="dcterms:W3CDTF">2016-02-07T09:10:59Z</dcterms:modified>
</cp:coreProperties>
</file>