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5"/>
  </p:notesMasterIdLst>
  <p:sldIdLst>
    <p:sldId id="297" r:id="rId2"/>
    <p:sldId id="303" r:id="rId3"/>
    <p:sldId id="304" r:id="rId4"/>
    <p:sldId id="371" r:id="rId5"/>
    <p:sldId id="340" r:id="rId6"/>
    <p:sldId id="268" r:id="rId7"/>
    <p:sldId id="328" r:id="rId8"/>
    <p:sldId id="257" r:id="rId9"/>
    <p:sldId id="337" r:id="rId10"/>
    <p:sldId id="322" r:id="rId11"/>
    <p:sldId id="342" r:id="rId12"/>
    <p:sldId id="314" r:id="rId13"/>
    <p:sldId id="360" r:id="rId14"/>
    <p:sldId id="358" r:id="rId15"/>
    <p:sldId id="370" r:id="rId16"/>
    <p:sldId id="323" r:id="rId17"/>
    <p:sldId id="347" r:id="rId18"/>
    <p:sldId id="332" r:id="rId19"/>
    <p:sldId id="333" r:id="rId20"/>
    <p:sldId id="369" r:id="rId21"/>
    <p:sldId id="380" r:id="rId22"/>
    <p:sldId id="381" r:id="rId23"/>
    <p:sldId id="298" r:id="rId24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035" autoAdjust="0"/>
    <p:restoredTop sz="94695" autoAdjust="0"/>
  </p:normalViewPr>
  <p:slideViewPr>
    <p:cSldViewPr>
      <p:cViewPr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0AD0503-44E5-4F81-B207-40E077BFF91D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5A2049F-DDCD-49BE-9769-1284452D98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58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CB2F12-E42F-4336-A834-E50277A2D52D}" type="slidenum">
              <a:rPr lang="x-none"/>
              <a:pPr/>
              <a:t>20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3E348-9AEE-407C-B97E-F7F3DEBE95E1}" type="slidenum">
              <a:rPr lang="x-none"/>
              <a:pPr/>
              <a:t>4</a:t>
            </a:fld>
            <a:endParaRPr lang="en-US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x-non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2049F-DDCD-49BE-9769-1284452D98D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AE03A-E150-4F3F-9969-D9F7404E1E92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850DDE-69CD-4910-B3CD-DF4FB6FB1AA9}" type="datetimeFigureOut">
              <a:rPr lang="en-US" smtClean="0"/>
              <a:pPr/>
              <a:t>02/02/16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9AFE4B-7850-49C5-9028-9E0FF43CD8F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179388" y="1341438"/>
            <a:ext cx="8743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44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Respiratory Fungal Infections</a:t>
            </a:r>
            <a:endParaRPr lang="en-US" sz="4400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9925" name="Rectangle 5"/>
          <p:cNvSpPr>
            <a:spLocks noChangeArrowheads="1"/>
          </p:cNvSpPr>
          <p:nvPr/>
        </p:nvSpPr>
        <p:spPr bwMode="auto">
          <a:xfrm>
            <a:off x="468313" y="4218610"/>
            <a:ext cx="7886700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>
              <a:defRPr/>
            </a:pPr>
            <a:endParaRPr 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09625" y="821656"/>
            <a:ext cx="7631113" cy="51911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800" b="1" dirty="0"/>
              <a:t>Simple (single) </a:t>
            </a:r>
            <a:r>
              <a:rPr lang="en-GB" sz="2800" b="1" dirty="0" err="1"/>
              <a:t>aspergilloma</a:t>
            </a:r>
            <a:endParaRPr lang="en-GB" sz="2800" b="1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444208" y="2564904"/>
            <a:ext cx="248706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endParaRPr lang="en-GB" sz="2800" b="1" dirty="0"/>
          </a:p>
          <a:p>
            <a:pPr algn="l"/>
            <a:r>
              <a:rPr lang="en-GB" sz="2800" b="1" dirty="0" smtClean="0"/>
              <a:t>Note the Air crescent </a:t>
            </a:r>
            <a:endParaRPr lang="en-GB" sz="2800" b="1" dirty="0"/>
          </a:p>
          <a:p>
            <a:pPr algn="l"/>
            <a:endParaRPr lang="en-GB" sz="2800" b="1" dirty="0"/>
          </a:p>
        </p:txBody>
      </p:sp>
      <p:pic>
        <p:nvPicPr>
          <p:cNvPr id="8" name="Picture 6" descr="Riswana Kauser5166"/>
          <p:cNvPicPr>
            <a:picLocks noChangeAspect="1" noChangeArrowheads="1"/>
          </p:cNvPicPr>
          <p:nvPr/>
        </p:nvPicPr>
        <p:blipFill>
          <a:blip r:embed="rId3" cstate="print"/>
          <a:srcRect l="1473"/>
          <a:stretch>
            <a:fillRect/>
          </a:stretch>
        </p:blipFill>
        <p:spPr bwMode="auto">
          <a:xfrm>
            <a:off x="395536" y="1567582"/>
            <a:ext cx="5472608" cy="4957762"/>
          </a:xfrm>
          <a:prstGeom prst="rect">
            <a:avLst/>
          </a:prstGeom>
          <a:noFill/>
        </p:spPr>
      </p:pic>
      <p:sp>
        <p:nvSpPr>
          <p:cNvPr id="7" name="Left Arrow 6"/>
          <p:cNvSpPr/>
          <p:nvPr/>
        </p:nvSpPr>
        <p:spPr>
          <a:xfrm rot="20587546">
            <a:off x="4416584" y="4081523"/>
            <a:ext cx="2029722" cy="209530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81000"/>
            <a:ext cx="7620000" cy="1143000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lvl="0" algn="l" rtl="0">
              <a:spcBef>
                <a:spcPct val="0"/>
              </a:spcBef>
              <a:defRPr/>
            </a:pPr>
            <a:r>
              <a:rPr lang="en-US" sz="3600" b="1" dirty="0" smtClean="0">
                <a:ln w="635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Allergic </a:t>
            </a:r>
            <a:r>
              <a:rPr lang="en-US" sz="3600" b="1" dirty="0" err="1" smtClean="0">
                <a:ln w="635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bronchopulmonary</a:t>
            </a:r>
            <a:r>
              <a:rPr lang="en-US" sz="3600" b="1" dirty="0" smtClean="0">
                <a:ln w="635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(ABPA)</a:t>
            </a:r>
            <a:endParaRPr kumimoji="0" lang="en-US" sz="3600" b="1" i="0" u="none" strike="noStrike" kern="1200" cap="none" spc="0" normalizeH="0" baseline="0" noProof="0" dirty="0">
              <a:ln w="635"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19200" y="1828800"/>
            <a:ext cx="7162800" cy="4114800"/>
          </a:xfrm>
          <a:prstGeom prst="rect">
            <a:avLst/>
          </a:prstGeom>
        </p:spPr>
        <p:txBody>
          <a:bodyPr vert="horz" lIns="45720" rIns="45720" anchor="t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lang="en-US" sz="2800" dirty="0" smtClean="0"/>
              <a:t>S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ymptoms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Asthma</a:t>
            </a:r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smtClean="0"/>
              <a:t>Bronchial obstruction</a:t>
            </a:r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smtClean="0"/>
              <a:t>Fever, malaise</a:t>
            </a:r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err="1" smtClean="0"/>
              <a:t>Eosinophilia</a:t>
            </a:r>
            <a:endParaRPr lang="en-US" sz="2800" dirty="0" smtClean="0"/>
          </a:p>
          <a:p>
            <a:pPr lvl="0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lang="en-US" sz="2800" dirty="0" smtClean="0"/>
              <a:t>Wheezing +/-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Also: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Skin test reactivity to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Aspergillus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Serum antibodies to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Aspergillus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Serum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 1000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/ml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§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Pulmonary infiltrates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3528" y="1124744"/>
            <a:ext cx="7189125" cy="584775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482600" indent="-482600" algn="l">
              <a:spcBef>
                <a:spcPct val="5000"/>
              </a:spcBef>
              <a:spcAft>
                <a:spcPct val="25000"/>
              </a:spcAft>
            </a:pPr>
            <a:r>
              <a:rPr lang="en-GB" sz="3200" dirty="0" smtClean="0"/>
              <a:t>Common airborne Fungi</a:t>
            </a:r>
            <a:endParaRPr lang="en-GB" sz="32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331640" y="5805264"/>
            <a:ext cx="237626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GB" sz="2000" i="1" dirty="0" err="1">
                <a:solidFill>
                  <a:schemeClr val="accent2"/>
                </a:solidFill>
              </a:rPr>
              <a:t>Aspergillus</a:t>
            </a:r>
            <a:r>
              <a:rPr lang="en-GB" sz="2000" i="1" dirty="0">
                <a:solidFill>
                  <a:schemeClr val="accent2"/>
                </a:solidFill>
              </a:rPr>
              <a:t> </a:t>
            </a:r>
            <a:r>
              <a:rPr lang="en-GB" sz="2000" i="1" dirty="0" err="1">
                <a:solidFill>
                  <a:schemeClr val="accent2"/>
                </a:solidFill>
              </a:rPr>
              <a:t>niger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076056" y="5765194"/>
            <a:ext cx="2990257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GB" sz="2000" i="1" dirty="0" err="1">
                <a:solidFill>
                  <a:schemeClr val="accent2"/>
                </a:solidFill>
              </a:rPr>
              <a:t>Aspergillus</a:t>
            </a:r>
            <a:r>
              <a:rPr lang="en-GB" sz="2000" i="1" dirty="0">
                <a:solidFill>
                  <a:schemeClr val="accent2"/>
                </a:solidFill>
              </a:rPr>
              <a:t> </a:t>
            </a:r>
            <a:r>
              <a:rPr lang="en-GB" sz="2000" i="1" dirty="0" err="1">
                <a:solidFill>
                  <a:schemeClr val="accent2"/>
                </a:solidFill>
              </a:rPr>
              <a:t>fumigatus</a:t>
            </a:r>
            <a:endParaRPr lang="en-US" sz="2000" i="1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396" y="1988840"/>
            <a:ext cx="8366068" cy="3635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Fungal sinusitis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48072" y="404664"/>
            <a:ext cx="7772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en-US" sz="3600" b="1" u="sng" dirty="0" smtClean="0"/>
              <a:t>Fungal sinusitis</a:t>
            </a:r>
            <a:endParaRPr lang="en-US" sz="3600" b="1" u="sng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3568" y="1412777"/>
            <a:ext cx="8136904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1600" b="1" dirty="0" smtClean="0">
                <a:cs typeface="Times New Roman" pitchFamily="18" charset="0"/>
              </a:rPr>
              <a:t>Clinical:</a:t>
            </a: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Nasal polyps – and other symptoms of sinusitis </a:t>
            </a: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In </a:t>
            </a:r>
            <a:r>
              <a:rPr lang="en-US" sz="1600" dirty="0" err="1" smtClean="0">
                <a:cs typeface="Times New Roman" pitchFamily="18" charset="0"/>
              </a:rPr>
              <a:t>immunocompromised</a:t>
            </a:r>
            <a:r>
              <a:rPr lang="en-US" sz="1600" dirty="0" smtClean="0">
                <a:cs typeface="Times New Roman" pitchFamily="18" charset="0"/>
              </a:rPr>
              <a:t>, Could disseminate  to  – eye             </a:t>
            </a:r>
            <a:r>
              <a:rPr lang="en-US" sz="1600" dirty="0" err="1" smtClean="0">
                <a:cs typeface="Times New Roman" pitchFamily="18" charset="0"/>
              </a:rPr>
              <a:t>craneum</a:t>
            </a:r>
            <a:r>
              <a:rPr lang="en-US" sz="1600" dirty="0" smtClean="0">
                <a:cs typeface="Times New Roman" pitchFamily="18" charset="0"/>
              </a:rPr>
              <a:t> (</a:t>
            </a:r>
            <a:r>
              <a:rPr lang="en-US" sz="1600" dirty="0" err="1" smtClean="0">
                <a:cs typeface="Times New Roman" pitchFamily="18" charset="0"/>
              </a:rPr>
              <a:t>Rhinocerebral</a:t>
            </a:r>
            <a:r>
              <a:rPr lang="en-US" sz="1600" dirty="0" smtClean="0">
                <a:cs typeface="Times New Roman" pitchFamily="18" charset="0"/>
              </a:rPr>
              <a:t>)</a:t>
            </a: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endParaRPr lang="en-US" sz="1600" dirty="0" smtClean="0">
              <a:cs typeface="Times New Roman" pitchFamily="18" charset="0"/>
            </a:endParaRP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The most common cause in KSA  is </a:t>
            </a:r>
            <a:r>
              <a:rPr lang="en-US" sz="1600" i="1" dirty="0" err="1" smtClean="0">
                <a:cs typeface="Times New Roman" pitchFamily="18" charset="0"/>
              </a:rPr>
              <a:t>Aspergillus</a:t>
            </a:r>
            <a:r>
              <a:rPr lang="en-US" sz="1600" i="1" dirty="0" smtClean="0">
                <a:cs typeface="Times New Roman" pitchFamily="18" charset="0"/>
              </a:rPr>
              <a:t> </a:t>
            </a:r>
            <a:r>
              <a:rPr lang="en-US" sz="1600" i="1" dirty="0" err="1" smtClean="0">
                <a:cs typeface="Times New Roman" pitchFamily="18" charset="0"/>
              </a:rPr>
              <a:t>flavus</a:t>
            </a:r>
            <a:r>
              <a:rPr lang="en-US" sz="1600" dirty="0" smtClean="0">
                <a:cs typeface="Times New Roman" pitchFamily="18" charset="0"/>
              </a:rPr>
              <a:t> </a:t>
            </a:r>
          </a:p>
          <a:p>
            <a:pPr marL="342900" indent="-342900" algn="l" rtl="0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 dirty="0" smtClean="0">
                <a:cs typeface="Times New Roman" pitchFamily="18" charset="0"/>
              </a:rPr>
              <a:t>In addition  to </a:t>
            </a:r>
            <a:r>
              <a:rPr lang="en-US" sz="1600" i="1" dirty="0" err="1" smtClean="0">
                <a:cs typeface="Times New Roman" pitchFamily="18" charset="0"/>
              </a:rPr>
              <a:t>Aspergillus</a:t>
            </a:r>
            <a:r>
              <a:rPr lang="en-US" sz="1600" dirty="0" smtClean="0">
                <a:cs typeface="Times New Roman" pitchFamily="18" charset="0"/>
              </a:rPr>
              <a:t>, there are other fungi that can cause fungal sinusitis</a:t>
            </a:r>
          </a:p>
          <a:p>
            <a:pPr algn="l" rtl="0">
              <a:buFont typeface="Wingdings" pitchFamily="2" charset="2"/>
              <a:buChar char="Ø"/>
            </a:pPr>
            <a:endParaRPr lang="en-US" sz="16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1600" dirty="0" err="1" smtClean="0"/>
              <a:t>Aspergillus</a:t>
            </a:r>
            <a:r>
              <a:rPr lang="en-US" sz="1600" dirty="0" smtClean="0"/>
              <a:t> sinusitis has the </a:t>
            </a:r>
            <a:r>
              <a:rPr lang="en-US" sz="1600" dirty="0"/>
              <a:t>same spectrum of </a:t>
            </a:r>
            <a:r>
              <a:rPr lang="en-US" sz="1600" dirty="0" err="1"/>
              <a:t>Aspergillus</a:t>
            </a:r>
            <a:r>
              <a:rPr lang="en-US" sz="1600" dirty="0"/>
              <a:t> disease in the lung </a:t>
            </a:r>
            <a:endParaRPr lang="en-US" sz="1600" dirty="0" smtClean="0"/>
          </a:p>
          <a:p>
            <a:pPr algn="l" rtl="0"/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Diagnosis</a:t>
            </a:r>
          </a:p>
          <a:p>
            <a:pPr algn="l" rtl="0"/>
            <a:endParaRPr lang="en-US" sz="1600" dirty="0" smtClean="0"/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Clinical and Radiology</a:t>
            </a:r>
            <a:endParaRPr lang="en-US" sz="1600" dirty="0"/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Histology</a:t>
            </a:r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Culture</a:t>
            </a:r>
            <a:r>
              <a:rPr lang="en-US" sz="1600" dirty="0"/>
              <a:t/>
            </a:r>
            <a:br>
              <a:rPr lang="en-US" sz="1600" dirty="0"/>
            </a:br>
            <a:endParaRPr lang="x-none" sz="1600" dirty="0" smtClean="0"/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Precipitating </a:t>
            </a:r>
            <a:r>
              <a:rPr lang="en-US" sz="1600" dirty="0"/>
              <a:t>antibodies useful in </a:t>
            </a:r>
            <a:r>
              <a:rPr lang="en-US" sz="1600" dirty="0" smtClean="0"/>
              <a:t>diagnosis</a:t>
            </a:r>
          </a:p>
          <a:p>
            <a:pPr lvl="1" algn="l" rtl="0">
              <a:buFont typeface="Wingdings" pitchFamily="2" charset="2"/>
              <a:buChar char="§"/>
            </a:pPr>
            <a:r>
              <a:rPr lang="en-US" sz="1600" dirty="0" smtClean="0"/>
              <a:t>Measurement of </a:t>
            </a:r>
            <a:r>
              <a:rPr lang="en-US" sz="1600" dirty="0" err="1" smtClean="0"/>
              <a:t>IgE</a:t>
            </a:r>
            <a:r>
              <a:rPr lang="en-US" sz="1600" dirty="0" smtClean="0"/>
              <a:t> level, RAST test</a:t>
            </a:r>
            <a:endParaRPr lang="en-US" sz="1600" dirty="0"/>
          </a:p>
          <a:p>
            <a:pPr lvl="1" algn="l" rtl="0">
              <a:buFont typeface="Wingdings" pitchFamily="2" charset="2"/>
              <a:buChar char="§"/>
            </a:pPr>
            <a:endParaRPr lang="en-US" sz="1600" dirty="0" smtClean="0"/>
          </a:p>
          <a:p>
            <a:pPr algn="l" rtl="0"/>
            <a:r>
              <a:rPr lang="en-US" sz="1600" b="1" dirty="0" smtClean="0"/>
              <a:t>Treatment : </a:t>
            </a:r>
            <a:r>
              <a:rPr lang="en-US" sz="1600" dirty="0" smtClean="0">
                <a:solidFill>
                  <a:srgbClr val="FF9900"/>
                </a:solidFill>
              </a:rPr>
              <a:t>depends </a:t>
            </a:r>
            <a:r>
              <a:rPr lang="en-US" sz="1600" dirty="0">
                <a:solidFill>
                  <a:srgbClr val="FF9900"/>
                </a:solidFill>
              </a:rPr>
              <a:t>on the type </a:t>
            </a:r>
            <a:r>
              <a:rPr lang="en-US" sz="1600" dirty="0" smtClean="0">
                <a:solidFill>
                  <a:srgbClr val="FF9900"/>
                </a:solidFill>
              </a:rPr>
              <a:t>and severity of the disease and the immunological status of the patient</a:t>
            </a:r>
            <a:endParaRPr lang="en-US" sz="1600" dirty="0">
              <a:solidFill>
                <a:srgbClr val="FF990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6012160" y="1916832"/>
            <a:ext cx="360040" cy="7200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476672"/>
            <a:ext cx="7772400" cy="618344"/>
          </a:xfrm>
        </p:spPr>
        <p:txBody>
          <a:bodyPr/>
          <a:lstStyle/>
          <a:p>
            <a:r>
              <a:rPr lang="en-US" sz="4000" dirty="0" smtClean="0"/>
              <a:t>Diagnosis of </a:t>
            </a:r>
            <a:r>
              <a:rPr lang="en-US" sz="4000" dirty="0" err="1" smtClean="0"/>
              <a:t>Aspergillosis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124744"/>
            <a:ext cx="7772400" cy="532859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 smtClean="0">
                <a:cs typeface="Times New Roman" pitchFamily="18" charset="0"/>
              </a:rPr>
              <a:t>Specimen: </a:t>
            </a:r>
          </a:p>
          <a:p>
            <a:pPr marL="982980" lvl="1" indent="-3429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Respiratory specimens: Sputum, BAL, Lung biopsy,</a:t>
            </a:r>
          </a:p>
          <a:p>
            <a:pPr marL="982980" lvl="1" indent="-3429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Other  samples: </a:t>
            </a:r>
          </a:p>
          <a:p>
            <a:pPr marL="982980" lvl="1" indent="-3429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cs typeface="Times New Roman" pitchFamily="18" charset="0"/>
              </a:rPr>
              <a:t>Blood, etc.</a:t>
            </a:r>
          </a:p>
          <a:p>
            <a:r>
              <a:rPr lang="en-US" sz="2400" b="1" dirty="0" smtClean="0">
                <a:cs typeface="Times New Roman" pitchFamily="18" charset="0"/>
              </a:rPr>
              <a:t>Lab. Investigations</a:t>
            </a:r>
            <a:r>
              <a:rPr lang="en-US" sz="2400" dirty="0" smtClean="0">
                <a:cs typeface="Times New Roman" pitchFamily="18" charset="0"/>
              </a:rPr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tx1"/>
                </a:solidFill>
                <a:cs typeface="Times New Roman" pitchFamily="18" charset="0"/>
              </a:rPr>
              <a:t>Direct Microscopy:</a:t>
            </a:r>
          </a:p>
          <a:p>
            <a:pPr lvl="1"/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Giemsa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Stain,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Grecott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methenamine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silver stain (GMS)</a:t>
            </a:r>
          </a:p>
          <a:p>
            <a:pPr lvl="3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Will show fungal </a:t>
            </a:r>
            <a:r>
              <a:rPr lang="en-US" sz="1600" dirty="0" err="1" smtClean="0">
                <a:solidFill>
                  <a:srgbClr val="C00000"/>
                </a:solidFill>
                <a:cs typeface="Times New Roman" pitchFamily="18" charset="0"/>
              </a:rPr>
              <a:t>septate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rgbClr val="C00000"/>
                </a:solidFill>
                <a:cs typeface="Times New Roman" pitchFamily="18" charset="0"/>
              </a:rPr>
              <a:t>hyphae</a:t>
            </a: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lvl="1"/>
            <a:endParaRPr lang="en-US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Culture </a:t>
            </a:r>
            <a:r>
              <a:rPr lang="en-US" dirty="0" smtClean="0">
                <a:solidFill>
                  <a:schemeClr val="tx1"/>
                </a:solidFill>
                <a:cs typeface="Times New Roman" pitchFamily="18" charset="0"/>
              </a:rPr>
              <a:t>on </a:t>
            </a:r>
            <a:r>
              <a:rPr lang="en-US" dirty="0" err="1" smtClean="0">
                <a:solidFill>
                  <a:schemeClr val="tx1"/>
                </a:solidFill>
                <a:cs typeface="Times New Roman" pitchFamily="18" charset="0"/>
              </a:rPr>
              <a:t>SDA</a:t>
            </a:r>
            <a:endParaRPr lang="en-US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Serology: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Test for Antibody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ELISA test for </a:t>
            </a:r>
            <a:r>
              <a:rPr lang="en-US" sz="1400" dirty="0" err="1" smtClean="0">
                <a:solidFill>
                  <a:schemeClr val="tx1"/>
                </a:solidFill>
                <a:cs typeface="Times New Roman" pitchFamily="18" charset="0"/>
              </a:rPr>
              <a:t>galactomannan</a:t>
            </a:r>
            <a:r>
              <a:rPr lang="en-US" sz="1400" dirty="0" smtClean="0">
                <a:solidFill>
                  <a:schemeClr val="tx1"/>
                </a:solidFill>
                <a:cs typeface="Times New Roman" pitchFamily="18" charset="0"/>
              </a:rPr>
              <a:t> Antigen</a:t>
            </a:r>
          </a:p>
          <a:p>
            <a:pPr lvl="2"/>
            <a:endParaRPr lang="en-US" sz="1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chemeClr val="tx1"/>
                </a:solidFill>
                <a:cs typeface="Times New Roman" pitchFamily="18" charset="0"/>
              </a:rPr>
              <a:t>PCR</a:t>
            </a:r>
            <a:r>
              <a:rPr lang="en-US" sz="2000" b="1" dirty="0" smtClean="0">
                <a:solidFill>
                  <a:schemeClr val="tx1"/>
                </a:solidFill>
                <a:cs typeface="Times New Roman" pitchFamily="18" charset="0"/>
              </a:rPr>
              <a:t>: 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Detection of </a:t>
            </a:r>
            <a:r>
              <a:rPr lang="en-US" sz="1600" dirty="0" err="1" smtClean="0">
                <a:solidFill>
                  <a:schemeClr val="tx1"/>
                </a:solidFill>
                <a:cs typeface="Times New Roman" pitchFamily="18" charset="0"/>
              </a:rPr>
              <a:t>Aspergillus</a:t>
            </a:r>
            <a:r>
              <a:rPr lang="en-US" sz="1600" dirty="0" smtClean="0">
                <a:solidFill>
                  <a:schemeClr val="tx1"/>
                </a:solidFill>
                <a:cs typeface="Times New Roman" pitchFamily="18" charset="0"/>
              </a:rPr>
              <a:t> DNA in clinical samples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576" y="4437112"/>
            <a:ext cx="3096146" cy="576064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Cultures of  </a:t>
            </a:r>
            <a:r>
              <a:rPr kumimoji="0" lang="en-US" sz="2000" b="1" i="0" u="none" strike="noStrike" kern="1200" cap="none" spc="0" normalizeH="0" baseline="0" noProof="0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Aspergillus</a:t>
            </a:r>
            <a:endParaRPr kumimoji="0" lang="en-US" sz="2000" b="1" i="0" u="none" strike="noStrike" kern="1200" cap="none" spc="0" normalizeH="0" baseline="0" noProof="0" dirty="0">
              <a:ln w="635">
                <a:noFill/>
              </a:ln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aspergill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628800"/>
            <a:ext cx="3672408" cy="2673513"/>
          </a:xfrm>
          <a:prstGeom prst="rect">
            <a:avLst/>
          </a:prstGeom>
        </p:spPr>
      </p:pic>
      <p:pic>
        <p:nvPicPr>
          <p:cNvPr id="8" name="Picture 3" descr="Asp%5B1%5Dfumigat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3568" y="1700808"/>
            <a:ext cx="3480387" cy="2610291"/>
          </a:xfrm>
          <a:prstGeom prst="rect">
            <a:avLst/>
          </a:prstGeom>
          <a:noFill/>
          <a:ln/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644008" y="4653136"/>
            <a:ext cx="3096146" cy="576064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Smear: </a:t>
            </a:r>
            <a:r>
              <a:rPr kumimoji="0" lang="en-US" sz="2000" b="1" i="0" u="none" strike="noStrike" kern="1200" cap="none" spc="0" normalizeH="0" baseline="0" noProof="0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Septat</a:t>
            </a:r>
            <a:r>
              <a:rPr kumimoji="0" lang="en-US" sz="2000" b="1" i="0" u="none" strike="noStrike" kern="1200" cap="none" spc="0" normalizeH="0" baseline="0" noProof="0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funga</a:t>
            </a:r>
            <a:r>
              <a:rPr lang="en-US" sz="2000" b="1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l </a:t>
            </a:r>
            <a:r>
              <a:rPr lang="en-US" sz="2000" b="1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hyphae</a:t>
            </a:r>
            <a:r>
              <a:rPr lang="en-US" sz="2000" b="1" dirty="0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. </a:t>
            </a:r>
            <a:r>
              <a:rPr lang="en-US" sz="2000" b="1" dirty="0" err="1" smtClean="0">
                <a:ln w="635"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Aspergillosis</a:t>
            </a:r>
            <a:endParaRPr kumimoji="0" lang="en-US" sz="2000" b="1" i="0" u="none" strike="noStrike" kern="1200" cap="none" spc="0" normalizeH="0" baseline="0" noProof="0" dirty="0">
              <a:ln w="635">
                <a:noFill/>
              </a:ln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95337" y="692696"/>
            <a:ext cx="83486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GB" sz="3200" b="1" u="sng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Choice of antifungal for </a:t>
            </a:r>
            <a:r>
              <a:rPr lang="en-GB" sz="3200" b="1" u="sng" dirty="0" err="1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aspergillosis</a:t>
            </a:r>
            <a:endParaRPr lang="en-US" sz="3200" b="1" u="sng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5638" y="1676400"/>
            <a:ext cx="799465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457200" indent="-457200" algn="l" defTabSz="187325" rtl="0">
              <a:spcBef>
                <a:spcPct val="40000"/>
              </a:spcBef>
              <a:buFont typeface="Wingdings" pitchFamily="2" charset="2"/>
              <a:buChar char="Ø"/>
            </a:pPr>
            <a:r>
              <a:rPr lang="en-GB" sz="2800" dirty="0" err="1" smtClean="0"/>
              <a:t>Voriconazole</a:t>
            </a:r>
            <a:endParaRPr lang="en-GB" sz="2800" dirty="0"/>
          </a:p>
          <a:p>
            <a:pPr marL="457200" indent="-457200" algn="l" defTabSz="187325" rtl="0">
              <a:spcBef>
                <a:spcPct val="40000"/>
              </a:spcBef>
            </a:pPr>
            <a:endParaRPr lang="en-GB" sz="2800" dirty="0" smtClean="0"/>
          </a:p>
          <a:p>
            <a:pPr marL="457200" indent="-457200" algn="l" defTabSz="187325" rtl="0">
              <a:spcBef>
                <a:spcPct val="40000"/>
              </a:spcBef>
              <a:buFont typeface="Wingdings" pitchFamily="2" charset="2"/>
              <a:buChar char="Ø"/>
            </a:pPr>
            <a:r>
              <a:rPr lang="en-GB" sz="2800" dirty="0" smtClean="0"/>
              <a:t>Alternative therapy</a:t>
            </a:r>
          </a:p>
          <a:p>
            <a:pPr marL="914400" lvl="1" indent="-457200" algn="l" defTabSz="187325" rtl="0">
              <a:spcBef>
                <a:spcPct val="40000"/>
              </a:spcBef>
            </a:pPr>
            <a:r>
              <a:rPr lang="en-GB" sz="2800" dirty="0" smtClean="0"/>
              <a:t>Am</a:t>
            </a:r>
            <a:r>
              <a:rPr lang="en-US" sz="2800" dirty="0" err="1" smtClean="0"/>
              <a:t>photericin</a:t>
            </a:r>
            <a:r>
              <a:rPr lang="en-US" sz="2800" dirty="0" smtClean="0"/>
              <a:t> </a:t>
            </a:r>
            <a:r>
              <a:rPr lang="en-GB" sz="2800" dirty="0" smtClean="0"/>
              <a:t>B, </a:t>
            </a:r>
            <a:r>
              <a:rPr lang="en-GB" sz="2800" dirty="0" err="1" smtClean="0"/>
              <a:t>Itraconazole</a:t>
            </a:r>
            <a:r>
              <a:rPr lang="en-GB" sz="2800" dirty="0" smtClean="0"/>
              <a:t>, </a:t>
            </a:r>
            <a:r>
              <a:rPr lang="en-GB" sz="2800" dirty="0" err="1" smtClean="0"/>
              <a:t>Caspofungin</a:t>
            </a:r>
            <a:endParaRPr lang="en-GB" sz="2800" dirty="0"/>
          </a:p>
          <a:p>
            <a:pPr marL="457200" indent="-457200" algn="l" defTabSz="187325" rtl="0">
              <a:spcBef>
                <a:spcPct val="40000"/>
              </a:spcBef>
            </a:pPr>
            <a:r>
              <a:rPr lang="en-GB" sz="2800" dirty="0" smtClean="0"/>
              <a:t> </a:t>
            </a:r>
            <a:endParaRPr lang="en-GB" sz="2800" dirty="0"/>
          </a:p>
          <a:p>
            <a:pPr marL="457200" indent="-457200" algn="l" defTabSz="187325" rtl="0">
              <a:spcBef>
                <a:spcPct val="40000"/>
              </a:spcBef>
            </a:pPr>
            <a:r>
              <a:rPr lang="en-GB" sz="2800" dirty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146432"/>
          </a:xfrm>
        </p:spPr>
        <p:txBody>
          <a:bodyPr/>
          <a:lstStyle/>
          <a:p>
            <a:r>
              <a:rPr lang="en-US" u="sng" dirty="0" err="1" smtClean="0"/>
              <a:t>Zygomycosis</a:t>
            </a:r>
            <a:endParaRPr lang="en-US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844824"/>
            <a:ext cx="7772400" cy="424847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 smtClean="0"/>
              <a:t>Pulmonary </a:t>
            </a:r>
            <a:r>
              <a:rPr lang="en-US" sz="3600" dirty="0" err="1" smtClean="0"/>
              <a:t>zygomycosis</a:t>
            </a:r>
            <a:endParaRPr lang="en-US" sz="3600" dirty="0" smtClean="0"/>
          </a:p>
          <a:p>
            <a:pPr>
              <a:buFont typeface="Wingdings" pitchFamily="2" charset="2"/>
              <a:buChar char="Ø"/>
            </a:pPr>
            <a:r>
              <a:rPr lang="en-US" sz="3600" dirty="0" err="1" smtClean="0"/>
              <a:t>Rhinocerebral</a:t>
            </a:r>
            <a:r>
              <a:rPr lang="en-US" sz="3600" dirty="0" smtClean="0"/>
              <a:t> </a:t>
            </a:r>
            <a:r>
              <a:rPr lang="en-US" sz="3600" dirty="0" err="1" smtClean="0"/>
              <a:t>zygomycosis</a:t>
            </a:r>
            <a:endParaRPr lang="en-US" sz="3600" dirty="0" smtClean="0"/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endParaRPr lang="en-US" sz="3600" dirty="0" smtClean="0">
              <a:solidFill>
                <a:srgbClr val="FFFF00"/>
              </a:solidFill>
            </a:endParaRPr>
          </a:p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</a:rPr>
              <a:t>Risk factors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Transplant patients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Malignancy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AIDS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Diabetic </a:t>
            </a:r>
            <a:r>
              <a:rPr lang="en-US" dirty="0" err="1" smtClean="0">
                <a:solidFill>
                  <a:schemeClr val="tx1"/>
                </a:solidFill>
              </a:rPr>
              <a:t>ketoacidosis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Many others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7772400" cy="1362456"/>
          </a:xfrm>
        </p:spPr>
        <p:txBody>
          <a:bodyPr/>
          <a:lstStyle/>
          <a:p>
            <a:r>
              <a:rPr lang="en-US" sz="4000" dirty="0" err="1" smtClean="0"/>
              <a:t>Pumonary</a:t>
            </a:r>
            <a:r>
              <a:rPr lang="en-US" sz="4000" dirty="0" smtClean="0"/>
              <a:t> </a:t>
            </a:r>
            <a:r>
              <a:rPr lang="en-US" sz="4000" dirty="0" err="1" smtClean="0"/>
              <a:t>Zygomycosis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7772400" cy="4752528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 Acute 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Consolidation , nodules, </a:t>
            </a:r>
            <a:r>
              <a:rPr lang="en-US" dirty="0" err="1" smtClean="0"/>
              <a:t>cavitation</a:t>
            </a:r>
            <a:r>
              <a:rPr lang="en-US" dirty="0" smtClean="0"/>
              <a:t>, pleural effusion,  </a:t>
            </a:r>
            <a:r>
              <a:rPr lang="en-US" dirty="0" err="1" smtClean="0"/>
              <a:t>hemoptysis</a:t>
            </a:r>
            <a:endParaRPr lang="en-US" dirty="0" smtClean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/>
              <a:t>Infection may extend to chest wall, diaphragm, pericardium.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Pulmonary infractions and hemorrhage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Rapid evolving clinical course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Early recognition and intervention are critical</a:t>
            </a:r>
          </a:p>
          <a:p>
            <a:pPr>
              <a:buFont typeface="Wingdings" pitchFamily="2" charset="2"/>
              <a:buChar char="Ø"/>
            </a:pPr>
            <a:endParaRPr lang="en-US" u="sng" dirty="0" smtClean="0"/>
          </a:p>
          <a:p>
            <a:pPr>
              <a:buFont typeface="Wingdings" pitchFamily="2" charset="2"/>
              <a:buChar char="Ø"/>
            </a:pPr>
            <a:r>
              <a:rPr lang="en-US" u="sng" dirty="0" smtClean="0"/>
              <a:t>Etiology: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Zygomycetes</a:t>
            </a:r>
            <a:r>
              <a:rPr lang="en-US" dirty="0" smtClean="0">
                <a:solidFill>
                  <a:schemeClr val="tx1"/>
                </a:solidFill>
              </a:rPr>
              <a:t> , </a:t>
            </a:r>
            <a:r>
              <a:rPr lang="en-US" dirty="0" smtClean="0">
                <a:solidFill>
                  <a:srgbClr val="FFC000"/>
                </a:solidFill>
              </a:rPr>
              <a:t>Non-</a:t>
            </a:r>
            <a:r>
              <a:rPr lang="en-US" dirty="0" err="1" smtClean="0">
                <a:solidFill>
                  <a:srgbClr val="FFC000"/>
                </a:solidFill>
              </a:rPr>
              <a:t>septate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hyphae</a:t>
            </a:r>
            <a:endParaRPr lang="en-US" dirty="0" smtClean="0">
              <a:solidFill>
                <a:srgbClr val="FFC000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e.g. </a:t>
            </a:r>
            <a:r>
              <a:rPr lang="en-US" dirty="0" err="1" smtClean="0">
                <a:solidFill>
                  <a:schemeClr val="tx1"/>
                </a:solidFill>
              </a:rPr>
              <a:t>Rhizopus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772400" cy="864096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effectLst/>
              </a:rPr>
              <a:t>Respiratory fungal infections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412776"/>
            <a:ext cx="7772400" cy="4032448"/>
          </a:xfrm>
        </p:spPr>
        <p:txBody>
          <a:bodyPr>
            <a:noAutofit/>
          </a:bodyPr>
          <a:lstStyle/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Respiratory System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Rout of infection?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Oral Cavity, any role?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Respiratory fungal infections are less common than viral and bacterial infections.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defRPr/>
            </a:pPr>
            <a:endParaRPr lang="en-US" sz="1800" dirty="0" smtClean="0"/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800" dirty="0" smtClean="0"/>
              <a:t>Have significant difficulties in diagnosis and treatment.</a:t>
            </a:r>
          </a:p>
          <a:p>
            <a:pPr marL="342900" indent="-342900" algn="just">
              <a:buClr>
                <a:schemeClr val="tx1"/>
              </a:buClr>
              <a:buSzPct val="80000"/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>
              <a:buClr>
                <a:schemeClr val="tx1"/>
              </a:buClr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827584" y="122328"/>
            <a:ext cx="7772400" cy="78639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Diagnosis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932405"/>
            <a:ext cx="7560840" cy="5515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Specimen: 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Respiratory specimens: Sputum, BAL, Lung biopsy,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 samples</a:t>
            </a: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Lab. Investigations: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Direct Microscopy:</a:t>
            </a:r>
          </a:p>
          <a:p>
            <a:pPr marL="1257300" lvl="2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Giemsa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Grecott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methenamine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silver stain (GMS)</a:t>
            </a:r>
          </a:p>
          <a:p>
            <a:pPr marL="1714500" lvl="3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Will show broad non-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septate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fungal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hyphae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Culture on SDA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(no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cycloheximide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Serology: Not available</a:t>
            </a: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latin typeface="+mj-lt"/>
                <a:cs typeface="Times New Roman" pitchFamily="18" charset="0"/>
              </a:rPr>
              <a:t>Treatment: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Amphotericin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 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Surgery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zygo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3784" y="4149080"/>
            <a:ext cx="4248472" cy="25571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63713" y="483394"/>
            <a:ext cx="5976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3200" b="1" u="sng" dirty="0" err="1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  <a:cs typeface="Times New Roman" pitchFamily="18" charset="0"/>
              </a:rPr>
              <a:t>Pneumocystosis</a:t>
            </a:r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  <a:cs typeface="Times New Roman" pitchFamily="18" charset="0"/>
              </a:rPr>
              <a:t> (PCP)</a:t>
            </a:r>
            <a:endParaRPr lang="en-US" sz="3200" b="1" u="sng" dirty="0">
              <a:solidFill>
                <a:schemeClr val="accent2">
                  <a:lumMod val="75000"/>
                </a:schemeClr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99592" y="2132856"/>
            <a:ext cx="7561263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>
                <a:latin typeface="Constantia" pitchFamily="18" charset="0"/>
                <a:cs typeface="Times New Roman" pitchFamily="18" charset="0"/>
              </a:rPr>
              <a:t>It is interstitial pneumonia of the alveolar area.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Affect </a:t>
            </a:r>
            <a:r>
              <a:rPr lang="en-US" sz="2000" dirty="0">
                <a:latin typeface="Constantia" pitchFamily="18" charset="0"/>
                <a:cs typeface="Times New Roman" pitchFamily="18" charset="0"/>
              </a:rPr>
              <a:t>compromised host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>
                <a:latin typeface="Constantia" pitchFamily="18" charset="0"/>
                <a:cs typeface="Times New Roman" pitchFamily="18" charset="0"/>
              </a:rPr>
              <a:t>Especially common in AIDS patients</a:t>
            </a: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.</a:t>
            </a:r>
            <a:endParaRPr lang="en-US" sz="2000" u="sng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</a:rPr>
              <a:t>Etiology:</a:t>
            </a:r>
          </a:p>
          <a:p>
            <a:pPr marL="1371600" lvl="2" indent="-457200" algn="l" rtl="0">
              <a:spcBef>
                <a:spcPct val="50000"/>
              </a:spcBef>
            </a:pPr>
            <a:r>
              <a:rPr lang="en-US" sz="2000" i="1" dirty="0" err="1" smtClean="0">
                <a:latin typeface="Constantia" pitchFamily="18" charset="0"/>
                <a:cs typeface="Times New Roman" pitchFamily="18" charset="0"/>
              </a:rPr>
              <a:t>Pneumocystis</a:t>
            </a:r>
            <a:r>
              <a:rPr lang="en-US" sz="2000" i="1" dirty="0" smtClean="0">
                <a:latin typeface="Constantia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Constantia" pitchFamily="18" charset="0"/>
                <a:cs typeface="Times New Roman" pitchFamily="18" charset="0"/>
              </a:rPr>
              <a:t>jiroveci</a:t>
            </a:r>
            <a:endParaRPr lang="en-US" sz="2000" i="1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5000"/>
              </a:lnSpc>
              <a:spcBef>
                <a:spcPct val="50000"/>
              </a:spcBef>
            </a:pPr>
            <a:endParaRPr lang="en-US" sz="2000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5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Previously thought to be a protozoan parasite, but later it has been proven to be a fungus 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Does not grow in laboratory media e.g. SDA</a:t>
            </a:r>
          </a:p>
          <a:p>
            <a:pPr marL="342900" indent="-342900" algn="l" rtl="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 dirty="0" smtClean="0">
                <a:latin typeface="Constantia" pitchFamily="18" charset="0"/>
                <a:cs typeface="Times New Roman" pitchFamily="18" charset="0"/>
              </a:rPr>
              <a:t>Naturally found in rodents (rats), other animals (goats, horses), Humans may contract it during childhood</a:t>
            </a:r>
            <a:endParaRPr lang="en-US" sz="2000" u="sng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55650" y="1196752"/>
            <a:ext cx="6840538" cy="97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 rtl="0">
              <a:spcBef>
                <a:spcPct val="50000"/>
              </a:spcBef>
            </a:pPr>
            <a:r>
              <a:rPr lang="en-US" sz="2300" b="1" dirty="0" err="1" smtClean="0">
                <a:latin typeface="Constantia" pitchFamily="18" charset="0"/>
                <a:cs typeface="Times New Roman" pitchFamily="18" charset="0"/>
              </a:rPr>
              <a:t>Pneumocystis</a:t>
            </a:r>
            <a:r>
              <a:rPr lang="en-US" sz="2300" b="1" dirty="0" smtClean="0">
                <a:latin typeface="Constantia" pitchFamily="18" charset="0"/>
                <a:cs typeface="Times New Roman" pitchFamily="18" charset="0"/>
              </a:rPr>
              <a:t> pneumonia (PCP)</a:t>
            </a:r>
          </a:p>
          <a:p>
            <a:pPr marL="342900" indent="-342900" algn="l" rtl="0">
              <a:spcBef>
                <a:spcPct val="50000"/>
              </a:spcBef>
            </a:pPr>
            <a:r>
              <a:rPr lang="en-US" sz="2300" b="1" dirty="0" smtClean="0">
                <a:latin typeface="Constantia" pitchFamily="18" charset="0"/>
                <a:cs typeface="Times New Roman" pitchFamily="18" charset="0"/>
              </a:rPr>
              <a:t>Opportunistic </a:t>
            </a:r>
            <a:r>
              <a:rPr lang="en-US" sz="2300" b="1" dirty="0">
                <a:latin typeface="Constantia" pitchFamily="18" charset="0"/>
                <a:cs typeface="Times New Roman" pitchFamily="18" charset="0"/>
              </a:rPr>
              <a:t>fungal pneumonia </a:t>
            </a:r>
            <a:endParaRPr lang="en-US" sz="2000" b="1" dirty="0">
              <a:latin typeface="Constant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28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475656" y="692696"/>
            <a:ext cx="5976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 algn="l">
              <a:spcBef>
                <a:spcPct val="50000"/>
              </a:spcBef>
            </a:pPr>
            <a:r>
              <a:rPr lang="en-US" sz="3600" b="1" dirty="0" err="1">
                <a:latin typeface="Constantia" pitchFamily="18" charset="0"/>
                <a:cs typeface="Times New Roman" pitchFamily="18" charset="0"/>
              </a:rPr>
              <a:t>Pneumocystosis</a:t>
            </a:r>
            <a:r>
              <a:rPr lang="en-US" sz="3600" b="1" u="sng" dirty="0">
                <a:latin typeface="Constantia" pitchFamily="18" charset="0"/>
                <a:cs typeface="Times New Roman" pitchFamily="18" charset="0"/>
              </a:rPr>
              <a:t> </a:t>
            </a:r>
            <a:endParaRPr lang="en-US" sz="36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11560" y="1412776"/>
            <a:ext cx="8353425" cy="471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lnSpc>
                <a:spcPct val="80000"/>
              </a:lnSpc>
            </a:pPr>
            <a:r>
              <a:rPr lang="en-US" sz="2200" b="1" dirty="0">
                <a:latin typeface="Constantia" pitchFamily="18" charset="0"/>
                <a:cs typeface="Times New Roman" pitchFamily="18" charset="0"/>
              </a:rPr>
              <a:t>Laboratory Diagnosis:</a:t>
            </a:r>
            <a:r>
              <a:rPr lang="en-US" sz="2200" dirty="0">
                <a:latin typeface="Constantia" pitchFamily="18" charset="0"/>
                <a:cs typeface="Times New Roman" pitchFamily="18" charset="0"/>
              </a:rPr>
              <a:t> </a:t>
            </a:r>
            <a:endParaRPr lang="en-US" sz="2200" dirty="0" smtClean="0">
              <a:latin typeface="Constantia" pitchFamily="18" charset="0"/>
              <a:cs typeface="Times New Roman" pitchFamily="18" charset="0"/>
            </a:endParaRPr>
          </a:p>
          <a:p>
            <a:pPr marL="914400" lvl="1" indent="-457200" algn="l" rtl="0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Patient </a:t>
            </a:r>
            <a:r>
              <a:rPr lang="en-US" dirty="0">
                <a:latin typeface="Constantia" pitchFamily="18" charset="0"/>
                <a:cs typeface="Times New Roman" pitchFamily="18" charset="0"/>
              </a:rPr>
              <a:t>specimen: </a:t>
            </a:r>
            <a:r>
              <a:rPr lang="en-US" dirty="0" err="1">
                <a:latin typeface="Constantia" pitchFamily="18" charset="0"/>
                <a:cs typeface="Times New Roman" pitchFamily="18" charset="0"/>
              </a:rPr>
              <a:t>Bronchoscopic</a:t>
            </a:r>
            <a:r>
              <a:rPr lang="en-US" dirty="0">
                <a:latin typeface="Constantia" pitchFamily="18" charset="0"/>
                <a:cs typeface="Times New Roman" pitchFamily="18" charset="0"/>
              </a:rPr>
              <a:t> specimens (B.A.L.), Sputum, Lung biopsy tissue.</a:t>
            </a: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dirty="0">
                <a:latin typeface="Constantia" pitchFamily="18" charset="0"/>
                <a:cs typeface="Times New Roman" pitchFamily="18" charset="0"/>
              </a:rPr>
              <a:t>	</a:t>
            </a:r>
            <a:endParaRPr lang="en-US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Histological </a:t>
            </a:r>
            <a:r>
              <a:rPr lang="en-US" dirty="0">
                <a:latin typeface="Constantia" pitchFamily="18" charset="0"/>
                <a:cs typeface="Times New Roman" pitchFamily="18" charset="0"/>
              </a:rPr>
              <a:t>sections or smears stained 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by GMS stain. </a:t>
            </a:r>
          </a:p>
          <a:p>
            <a:pPr marL="914400" lvl="1" indent="-457200" algn="l" rtl="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x-none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Immunuofluorescence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(better sensitivity)</a:t>
            </a:r>
          </a:p>
          <a:p>
            <a:pPr marL="914400" lvl="1" indent="-457200" algn="l" rtl="0"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If positive will see </a:t>
            </a:r>
            <a:r>
              <a:rPr lang="en-US" u="sng" dirty="0" smtClean="0">
                <a:latin typeface="Constantia" pitchFamily="18" charset="0"/>
                <a:cs typeface="Times New Roman" pitchFamily="18" charset="0"/>
              </a:rPr>
              <a:t>cysts 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of hat-shape, </a:t>
            </a:r>
          </a:p>
          <a:p>
            <a:pPr marL="914400" lvl="1" indent="-457200" algn="l" rtl="0">
              <a:lnSpc>
                <a:spcPct val="90000"/>
              </a:lnSpc>
              <a:spcBef>
                <a:spcPct val="50000"/>
              </a:spcBef>
            </a:pPr>
            <a:r>
              <a:rPr lang="en-US" dirty="0" smtClean="0">
                <a:latin typeface="Constantia" pitchFamily="18" charset="0"/>
                <a:cs typeface="Times New Roman" pitchFamily="18" charset="0"/>
              </a:rPr>
              <a:t>cup shape, crescent</a:t>
            </a: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endParaRPr lang="en-US" sz="2200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endParaRPr lang="en-US" sz="2200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400" b="1" dirty="0" smtClean="0">
                <a:latin typeface="Constantia" pitchFamily="18" charset="0"/>
                <a:cs typeface="Times New Roman" pitchFamily="18" charset="0"/>
              </a:rPr>
              <a:t>Treatment: </a:t>
            </a: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Trimethoprim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sulfamethoxazole</a:t>
            </a:r>
            <a:endParaRPr lang="en-US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Dapsone</a:t>
            </a:r>
            <a:endParaRPr lang="en-US" dirty="0" smtClean="0">
              <a:latin typeface="Constantia" pitchFamily="18" charset="0"/>
              <a:cs typeface="Times New Roman" pitchFamily="18" charset="0"/>
            </a:endParaRPr>
          </a:p>
          <a:p>
            <a:pPr marL="457200" indent="-457200" algn="l" rtl="0">
              <a:lnSpc>
                <a:spcPct val="60000"/>
              </a:lnSpc>
              <a:spcBef>
                <a:spcPct val="50000"/>
              </a:spcBef>
            </a:pPr>
            <a:endParaRPr lang="en-US" sz="2200" dirty="0">
              <a:latin typeface="Constantia" pitchFamily="18" charset="0"/>
              <a:cs typeface="Times New Roman" pitchFamily="18" charset="0"/>
            </a:endParaRPr>
          </a:p>
        </p:txBody>
      </p:sp>
      <p:pic>
        <p:nvPicPr>
          <p:cNvPr id="7" name="Picture 6" descr="17FF2.jpg"/>
          <p:cNvPicPr>
            <a:picLocks noChangeAspect="1"/>
          </p:cNvPicPr>
          <p:nvPr/>
        </p:nvPicPr>
        <p:blipFill>
          <a:blip r:embed="rId3" cstate="print"/>
          <a:srcRect b="6315"/>
          <a:stretch>
            <a:fillRect/>
          </a:stretch>
        </p:blipFill>
        <p:spPr>
          <a:xfrm>
            <a:off x="5868144" y="3812622"/>
            <a:ext cx="2952328" cy="213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38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bg2">
                    <a:lumMod val="50000"/>
                  </a:schemeClr>
                </a:solidFill>
              </a:rPr>
              <a:t>Thank you</a:t>
            </a:r>
            <a:endParaRPr lang="en-US" sz="7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786392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effectLst/>
              </a:rPr>
              <a:t>Respiratory fungal infection - Etiology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7772400" cy="1080120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20000"/>
              </a:lnSpc>
              <a:buClrTx/>
              <a:buSzPct val="80000"/>
              <a:buFont typeface="Wingdings" pitchFamily="2" charset="2"/>
              <a:buChar char="Ø"/>
            </a:pPr>
            <a:r>
              <a:rPr lang="en-AU" sz="2400" dirty="0" smtClean="0"/>
              <a:t>YEAST</a:t>
            </a:r>
          </a:p>
          <a:p>
            <a:pPr marL="982980" lvl="1" indent="-342900">
              <a:lnSpc>
                <a:spcPct val="120000"/>
              </a:lnSpc>
              <a:buClrTx/>
              <a:buSzPct val="80000"/>
              <a:buFont typeface="Wingdings" pitchFamily="2" charset="2"/>
              <a:buChar char="Ø"/>
            </a:pPr>
            <a:r>
              <a:rPr lang="en-AU" sz="2300" dirty="0" err="1" smtClean="0">
                <a:solidFill>
                  <a:schemeClr val="tx1"/>
                </a:solidFill>
              </a:rPr>
              <a:t>Candidiasis</a:t>
            </a:r>
            <a:r>
              <a:rPr lang="en-AU" sz="2300" dirty="0" smtClean="0">
                <a:solidFill>
                  <a:schemeClr val="tx1"/>
                </a:solidFill>
              </a:rPr>
              <a:t> (</a:t>
            </a:r>
            <a:r>
              <a:rPr lang="en-AU" sz="2300" i="1" dirty="0" smtClean="0">
                <a:solidFill>
                  <a:schemeClr val="tx1"/>
                </a:solidFill>
              </a:rPr>
              <a:t>Candida</a:t>
            </a:r>
            <a:r>
              <a:rPr lang="en-AU" sz="2300" dirty="0" smtClean="0">
                <a:solidFill>
                  <a:schemeClr val="tx1"/>
                </a:solidFill>
              </a:rPr>
              <a:t> and other yeast)</a:t>
            </a:r>
          </a:p>
          <a:p>
            <a:pPr marL="982980" lvl="1" indent="-342900">
              <a:lnSpc>
                <a:spcPct val="120000"/>
              </a:lnSpc>
              <a:buClrTx/>
              <a:buSzPct val="80000"/>
              <a:buFont typeface="Wingdings" pitchFamily="2" charset="2"/>
              <a:buChar char="Ø"/>
            </a:pPr>
            <a:r>
              <a:rPr lang="en-AU" sz="2300" dirty="0" err="1" smtClean="0">
                <a:solidFill>
                  <a:schemeClr val="tx1"/>
                </a:solidFill>
              </a:rPr>
              <a:t>Cryptococcosis</a:t>
            </a:r>
            <a:r>
              <a:rPr lang="en-AU" sz="2300" dirty="0" smtClean="0">
                <a:solidFill>
                  <a:schemeClr val="tx1"/>
                </a:solidFill>
              </a:rPr>
              <a:t> (</a:t>
            </a:r>
            <a:r>
              <a:rPr lang="en-AU" sz="2300" i="1" dirty="0" smtClean="0">
                <a:solidFill>
                  <a:schemeClr val="tx1"/>
                </a:solidFill>
              </a:rPr>
              <a:t>Cryptococcus </a:t>
            </a:r>
            <a:r>
              <a:rPr lang="en-AU" sz="2300" i="1" dirty="0" err="1" smtClean="0">
                <a:solidFill>
                  <a:schemeClr val="tx1"/>
                </a:solidFill>
              </a:rPr>
              <a:t>neoformans</a:t>
            </a:r>
            <a:r>
              <a:rPr lang="en-AU" sz="2300" dirty="0" smtClean="0">
                <a:solidFill>
                  <a:schemeClr val="tx1"/>
                </a:solidFill>
              </a:rPr>
              <a:t>, </a:t>
            </a:r>
            <a:r>
              <a:rPr lang="en-AU" sz="2300" i="1" dirty="0" smtClean="0">
                <a:solidFill>
                  <a:schemeClr val="tx1"/>
                </a:solidFill>
              </a:rPr>
              <a:t>C. </a:t>
            </a:r>
            <a:r>
              <a:rPr lang="en-AU" sz="2300" i="1" dirty="0" err="1" smtClean="0">
                <a:solidFill>
                  <a:schemeClr val="tx1"/>
                </a:solidFill>
              </a:rPr>
              <a:t>gattii</a:t>
            </a:r>
            <a:r>
              <a:rPr lang="en-AU" sz="2300" dirty="0" smtClean="0">
                <a:solidFill>
                  <a:schemeClr val="tx1"/>
                </a:solidFill>
              </a:rPr>
              <a:t>)</a:t>
            </a:r>
            <a:endParaRPr lang="en-AU" sz="2400" b="1" dirty="0" smtClean="0">
              <a:solidFill>
                <a:schemeClr val="tx1"/>
              </a:solidFill>
            </a:endParaRPr>
          </a:p>
          <a:p>
            <a:pPr marL="342900" indent="-342900">
              <a:buClrTx/>
              <a:buSzPct val="80000"/>
            </a:pPr>
            <a:endParaRPr lang="en-AU" sz="2400" b="1" dirty="0" smtClean="0"/>
          </a:p>
          <a:p>
            <a:pPr>
              <a:buClrTx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9552" y="2924944"/>
            <a:ext cx="7776864" cy="14588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dirty="0" smtClean="0"/>
              <a:t>Mould fungi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Aspergillosis</a:t>
            </a:r>
            <a:r>
              <a:rPr lang="en-AU" sz="1600" dirty="0" smtClean="0"/>
              <a:t> (</a:t>
            </a:r>
            <a:r>
              <a:rPr lang="en-AU" sz="1600" i="1" dirty="0" err="1" smtClean="0"/>
              <a:t>Aspergillus</a:t>
            </a:r>
            <a:r>
              <a:rPr lang="en-AU" sz="1600" dirty="0" smtClean="0"/>
              <a:t> species)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Zygomycosis</a:t>
            </a:r>
            <a:r>
              <a:rPr lang="en-AU" sz="1600" dirty="0" smtClean="0"/>
              <a:t> (</a:t>
            </a:r>
            <a:r>
              <a:rPr lang="en-AU" sz="1600" i="1" dirty="0" err="1" smtClean="0"/>
              <a:t>Zygomycetes</a:t>
            </a:r>
            <a:r>
              <a:rPr lang="en-AU" sz="1600" i="1" dirty="0" smtClean="0"/>
              <a:t>, </a:t>
            </a:r>
            <a:r>
              <a:rPr lang="en-AU" sz="1600" dirty="0" smtClean="0"/>
              <a:t>e.g. </a:t>
            </a:r>
            <a:r>
              <a:rPr lang="en-AU" sz="1600" i="1" dirty="0" err="1" smtClean="0"/>
              <a:t>Rhizopus</a:t>
            </a:r>
            <a:r>
              <a:rPr lang="en-AU" sz="1600" i="1" dirty="0" smtClean="0"/>
              <a:t>, </a:t>
            </a:r>
            <a:r>
              <a:rPr lang="en-AU" sz="1600" i="1" dirty="0" err="1" smtClean="0"/>
              <a:t>Mucor</a:t>
            </a:r>
            <a:r>
              <a:rPr lang="en-AU" sz="1600" dirty="0" smtClean="0"/>
              <a:t>)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smtClean="0"/>
              <a:t>Other mould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539552" y="4653136"/>
            <a:ext cx="7776864" cy="11141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0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dirty="0" smtClean="0"/>
              <a:t>Dimorphic fungi</a:t>
            </a:r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Histoplasma</a:t>
            </a:r>
            <a:r>
              <a:rPr lang="en-AU" sz="1600" dirty="0" smtClean="0"/>
              <a:t> </a:t>
            </a:r>
            <a:r>
              <a:rPr lang="en-AU" sz="1600" dirty="0" err="1" smtClean="0"/>
              <a:t>capsulatum</a:t>
            </a:r>
            <a:endParaRPr lang="en-AU" sz="1600" dirty="0" smtClean="0"/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Blastomyces</a:t>
            </a:r>
            <a:r>
              <a:rPr lang="en-AU" sz="1600" dirty="0" smtClean="0"/>
              <a:t> </a:t>
            </a:r>
            <a:r>
              <a:rPr lang="en-AU" sz="1600" dirty="0" err="1" smtClean="0"/>
              <a:t>dermatitidis</a:t>
            </a:r>
            <a:endParaRPr lang="en-AU" sz="1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139952" y="4994139"/>
            <a:ext cx="3672408" cy="73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Paracoccidioides</a:t>
            </a:r>
            <a:r>
              <a:rPr lang="en-AU" sz="1600" dirty="0" smtClean="0"/>
              <a:t> </a:t>
            </a:r>
            <a:r>
              <a:rPr lang="en-AU" sz="1600" dirty="0" err="1" smtClean="0"/>
              <a:t>brasiliensis</a:t>
            </a:r>
            <a:endParaRPr lang="en-AU" sz="1600" dirty="0" smtClean="0"/>
          </a:p>
          <a:p>
            <a:pPr marL="800100" lvl="1" indent="-342900" algn="l" rtl="0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AU" sz="1600" dirty="0" err="1" smtClean="0"/>
              <a:t>Coccidioides</a:t>
            </a:r>
            <a:r>
              <a:rPr lang="en-AU" sz="1600" dirty="0" smtClean="0"/>
              <a:t> </a:t>
            </a:r>
            <a:r>
              <a:rPr lang="en-AU" sz="1600" dirty="0" err="1" smtClean="0"/>
              <a:t>immitis</a:t>
            </a:r>
            <a:endParaRPr lang="en-AU" sz="1600" dirty="0" smtClean="0"/>
          </a:p>
        </p:txBody>
      </p:sp>
      <p:sp>
        <p:nvSpPr>
          <p:cNvPr id="8" name="Rectangle 7"/>
          <p:cNvSpPr/>
          <p:nvPr/>
        </p:nvSpPr>
        <p:spPr>
          <a:xfrm rot="19435340">
            <a:off x="6243831" y="2833533"/>
            <a:ext cx="2592288" cy="6528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Opportunistic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19469306">
            <a:off x="7022579" y="5180223"/>
            <a:ext cx="1748748" cy="5679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Primary  infections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187624" y="620688"/>
            <a:ext cx="5975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600" b="1" dirty="0">
                <a:latin typeface="Constantia" pitchFamily="18" charset="0"/>
                <a:cs typeface="Times New Roman" pitchFamily="18" charset="0"/>
              </a:rPr>
              <a:t>Primary Systemic </a:t>
            </a:r>
            <a:r>
              <a:rPr lang="en-US" sz="3600" b="1" dirty="0" smtClean="0">
                <a:latin typeface="Constantia" pitchFamily="18" charset="0"/>
                <a:cs typeface="Times New Roman" pitchFamily="18" charset="0"/>
              </a:rPr>
              <a:t>Mycoses</a:t>
            </a:r>
            <a:endParaRPr lang="en-US" sz="36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23528" y="1412776"/>
            <a:ext cx="8497887" cy="529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0100" lvl="1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Infections of the respiratory system, (Inhalation )</a:t>
            </a:r>
          </a:p>
          <a:p>
            <a:pPr marL="800100" lvl="1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Dissemination seen in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immunocompromised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hosts</a:t>
            </a:r>
          </a:p>
          <a:p>
            <a:pPr marL="800100" lvl="1" indent="-342900" algn="l" rtl="0">
              <a:spcBef>
                <a:spcPct val="50000"/>
              </a:spcBef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North America and to a lesser extent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South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America.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common in other parts of the World. </a:t>
            </a:r>
          </a:p>
          <a:p>
            <a:pPr marL="800100" lvl="1" indent="-342900" algn="l" rtl="0">
              <a:spcBef>
                <a:spcPct val="50000"/>
              </a:spcBef>
            </a:pPr>
            <a:r>
              <a:rPr lang="en-US" u="sng" dirty="0">
                <a:latin typeface="Times New Roman" pitchFamily="18" charset="0"/>
                <a:cs typeface="Times New Roman" pitchFamily="18" charset="0"/>
              </a:rPr>
              <a:t>Etiologies are dimorphic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fungi</a:t>
            </a:r>
          </a:p>
          <a:p>
            <a:pPr marL="800100" lvl="1" indent="-342900" algn="l" rtl="0">
              <a:spcBef>
                <a:spcPct val="50000"/>
              </a:spcBef>
            </a:pPr>
            <a:endParaRPr lang="en-US" u="sng" dirty="0" smtClean="0"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nature found in soil of restricted habitats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257300" lvl="2" indent="-34290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Primary pathogens </a:t>
            </a:r>
          </a:p>
          <a:p>
            <a:pPr marL="1257300" lvl="2" indent="-342900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They are highly infectious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include: 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Histoplasmosis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Blastomycosis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Coccidioidomycosis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Paracoccidioidomycosis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332656"/>
            <a:ext cx="7772400" cy="838200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 w="635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+mj-cs"/>
              </a:rPr>
              <a:t>Aspergillosis</a:t>
            </a:r>
            <a:endParaRPr kumimoji="0" lang="en-AU" sz="3200" b="1" i="0" u="none" strike="noStrike" kern="1200" cap="none" spc="0" normalizeH="0" baseline="0" noProof="0" dirty="0">
              <a:ln w="635"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67544" y="1268760"/>
            <a:ext cx="8153400" cy="465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err="1">
                <a:cs typeface="Times New Roman" pitchFamily="18" charset="0"/>
              </a:rPr>
              <a:t>Aspergillosis</a:t>
            </a:r>
            <a:r>
              <a:rPr lang="en-AU" dirty="0">
                <a:cs typeface="Times New Roman" pitchFamily="18" charset="0"/>
              </a:rPr>
              <a:t> is a spectrum of diseases of humans and animals caused by members of the genus </a:t>
            </a:r>
            <a:r>
              <a:rPr lang="en-AU" i="1" dirty="0" err="1">
                <a:cs typeface="Times New Roman" pitchFamily="18" charset="0"/>
              </a:rPr>
              <a:t>Aspergillus</a:t>
            </a:r>
            <a:r>
              <a:rPr lang="en-AU" dirty="0">
                <a:cs typeface="Times New Roman" pitchFamily="18" charset="0"/>
              </a:rPr>
              <a:t>.  </a:t>
            </a: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These </a:t>
            </a:r>
            <a:r>
              <a:rPr lang="en-AU" dirty="0">
                <a:cs typeface="Times New Roman" pitchFamily="18" charset="0"/>
              </a:rPr>
              <a:t>include </a:t>
            </a:r>
            <a:endParaRPr lang="x-none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1) </a:t>
            </a:r>
            <a:r>
              <a:rPr lang="en-AU" dirty="0" err="1">
                <a:cs typeface="Times New Roman" pitchFamily="18" charset="0"/>
              </a:rPr>
              <a:t>M</a:t>
            </a:r>
            <a:r>
              <a:rPr lang="en-AU" dirty="0" err="1" smtClean="0">
                <a:cs typeface="Times New Roman" pitchFamily="18" charset="0"/>
              </a:rPr>
              <a:t>ycotoxicosis</a:t>
            </a:r>
            <a:r>
              <a:rPr lang="en-AU" dirty="0" smtClean="0">
                <a:cs typeface="Times New Roman" pitchFamily="18" charset="0"/>
              </a:rPr>
              <a:t> </a:t>
            </a:r>
            <a:endParaRPr lang="x-none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2) </a:t>
            </a:r>
            <a:r>
              <a:rPr lang="en-AU" dirty="0" smtClean="0">
                <a:cs typeface="Times New Roman" pitchFamily="18" charset="0"/>
              </a:rPr>
              <a:t>Allergy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3) </a:t>
            </a:r>
            <a:r>
              <a:rPr lang="en-AU" dirty="0" smtClean="0">
                <a:cs typeface="Times New Roman" pitchFamily="18" charset="0"/>
              </a:rPr>
              <a:t>Colonization (without </a:t>
            </a:r>
            <a:r>
              <a:rPr lang="en-US" dirty="0" smtClean="0">
                <a:cs typeface="Times New Roman" pitchFamily="18" charset="0"/>
              </a:rPr>
              <a:t>invasion and </a:t>
            </a:r>
            <a:r>
              <a:rPr lang="en-AU" dirty="0" smtClean="0">
                <a:cs typeface="Times New Roman" pitchFamily="18" charset="0"/>
              </a:rPr>
              <a:t>extension ) in </a:t>
            </a:r>
            <a:r>
              <a:rPr lang="en-AU" dirty="0">
                <a:cs typeface="Times New Roman" pitchFamily="18" charset="0"/>
              </a:rPr>
              <a:t>preformed cavities </a:t>
            </a: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</a:t>
            </a:r>
            <a:r>
              <a:rPr lang="en-AU" dirty="0">
                <a:cs typeface="Times New Roman" pitchFamily="18" charset="0"/>
              </a:rPr>
              <a:t>4) </a:t>
            </a:r>
            <a:r>
              <a:rPr lang="en-AU" dirty="0" smtClean="0">
                <a:cs typeface="Times New Roman" pitchFamily="18" charset="0"/>
              </a:rPr>
              <a:t>Invasive disease </a:t>
            </a:r>
            <a:r>
              <a:rPr lang="en-AU" dirty="0">
                <a:cs typeface="Times New Roman" pitchFamily="18" charset="0"/>
              </a:rPr>
              <a:t>of </a:t>
            </a:r>
            <a:r>
              <a:rPr lang="en-AU" dirty="0" smtClean="0">
                <a:cs typeface="Times New Roman" pitchFamily="18" charset="0"/>
              </a:rPr>
              <a:t>lungs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dirty="0" smtClean="0">
                <a:cs typeface="Times New Roman" pitchFamily="18" charset="0"/>
              </a:rPr>
              <a:t>(5</a:t>
            </a:r>
            <a:r>
              <a:rPr lang="en-AU" dirty="0">
                <a:cs typeface="Times New Roman" pitchFamily="18" charset="0"/>
              </a:rPr>
              <a:t>) </a:t>
            </a:r>
            <a:r>
              <a:rPr lang="en-AU" dirty="0" smtClean="0">
                <a:cs typeface="Times New Roman" pitchFamily="18" charset="0"/>
              </a:rPr>
              <a:t>Systemic and </a:t>
            </a:r>
            <a:r>
              <a:rPr lang="en-AU" dirty="0">
                <a:cs typeface="Times New Roman" pitchFamily="18" charset="0"/>
              </a:rPr>
              <a:t>disseminated disease</a:t>
            </a:r>
            <a:r>
              <a:rPr lang="en-AU" dirty="0" smtClean="0">
                <a:cs typeface="Times New Roman" pitchFamily="18" charset="0"/>
              </a:rPr>
              <a:t>.   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u="sng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endParaRPr lang="en-AU" u="sng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sz="2400" b="1" u="sng" dirty="0" smtClean="0">
                <a:cs typeface="Times New Roman" pitchFamily="18" charset="0"/>
              </a:rPr>
              <a:t>Aetiological </a:t>
            </a:r>
            <a:r>
              <a:rPr lang="en-AU" sz="2400" b="1" u="sng" dirty="0">
                <a:cs typeface="Times New Roman" pitchFamily="18" charset="0"/>
              </a:rPr>
              <a:t>Agents:</a:t>
            </a:r>
            <a:r>
              <a:rPr lang="en-AU" sz="2400" b="1" dirty="0">
                <a:cs typeface="Times New Roman" pitchFamily="18" charset="0"/>
              </a:rPr>
              <a:t>  </a:t>
            </a:r>
            <a:r>
              <a:rPr lang="en-AU" i="1" dirty="0" err="1" smtClean="0">
                <a:cs typeface="Times New Roman" pitchFamily="18" charset="0"/>
              </a:rPr>
              <a:t>Aspergillus</a:t>
            </a:r>
            <a:r>
              <a:rPr lang="en-AU" i="1" dirty="0" smtClean="0">
                <a:cs typeface="Times New Roman" pitchFamily="18" charset="0"/>
              </a:rPr>
              <a:t> species, 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i="1" dirty="0" smtClean="0">
                <a:cs typeface="Times New Roman" pitchFamily="18" charset="0"/>
              </a:rPr>
              <a:t>common species are:</a:t>
            </a:r>
          </a:p>
          <a:p>
            <a:pPr algn="l" rtl="0">
              <a:lnSpc>
                <a:spcPct val="90000"/>
              </a:lnSpc>
              <a:spcBef>
                <a:spcPct val="20000"/>
              </a:spcBef>
            </a:pPr>
            <a:r>
              <a:rPr lang="en-AU" i="1" dirty="0" smtClean="0">
                <a:cs typeface="Times New Roman" pitchFamily="18" charset="0"/>
              </a:rPr>
              <a:t>  A. </a:t>
            </a:r>
            <a:r>
              <a:rPr lang="en-AU" i="1" dirty="0" err="1" smtClean="0">
                <a:cs typeface="Times New Roman" pitchFamily="18" charset="0"/>
              </a:rPr>
              <a:t>fumigatus</a:t>
            </a:r>
            <a:r>
              <a:rPr lang="en-AU" i="1" dirty="0">
                <a:cs typeface="Times New Roman" pitchFamily="18" charset="0"/>
              </a:rPr>
              <a:t>,</a:t>
            </a:r>
            <a:r>
              <a:rPr lang="en-AU" dirty="0">
                <a:cs typeface="Times New Roman" pitchFamily="18" charset="0"/>
              </a:rPr>
              <a:t> </a:t>
            </a:r>
            <a:r>
              <a:rPr lang="en-AU" dirty="0" smtClean="0">
                <a:cs typeface="Times New Roman" pitchFamily="18" charset="0"/>
              </a:rPr>
              <a:t> </a:t>
            </a:r>
            <a:r>
              <a:rPr lang="en-AU" i="1" dirty="0" smtClean="0">
                <a:cs typeface="Times New Roman" pitchFamily="18" charset="0"/>
              </a:rPr>
              <a:t>A</a:t>
            </a:r>
            <a:r>
              <a:rPr lang="en-AU" i="1" dirty="0">
                <a:cs typeface="Times New Roman" pitchFamily="18" charset="0"/>
              </a:rPr>
              <a:t>. </a:t>
            </a:r>
            <a:r>
              <a:rPr lang="en-AU" i="1" dirty="0" err="1">
                <a:cs typeface="Times New Roman" pitchFamily="18" charset="0"/>
              </a:rPr>
              <a:t>flavus</a:t>
            </a:r>
            <a:r>
              <a:rPr lang="en-AU" i="1" dirty="0">
                <a:cs typeface="Times New Roman" pitchFamily="18" charset="0"/>
              </a:rPr>
              <a:t>, </a:t>
            </a:r>
            <a:r>
              <a:rPr lang="en-AU" i="1" dirty="0" smtClean="0">
                <a:cs typeface="Times New Roman" pitchFamily="18" charset="0"/>
              </a:rPr>
              <a:t> A</a:t>
            </a:r>
            <a:r>
              <a:rPr lang="en-AU" i="1" dirty="0">
                <a:cs typeface="Times New Roman" pitchFamily="18" charset="0"/>
              </a:rPr>
              <a:t>. </a:t>
            </a:r>
            <a:r>
              <a:rPr lang="en-AU" i="1" dirty="0" err="1">
                <a:cs typeface="Times New Roman" pitchFamily="18" charset="0"/>
              </a:rPr>
              <a:t>niger</a:t>
            </a:r>
            <a:r>
              <a:rPr lang="en-AU" i="1" dirty="0">
                <a:cs typeface="Times New Roman" pitchFamily="18" charset="0"/>
              </a:rPr>
              <a:t>, </a:t>
            </a:r>
            <a:r>
              <a:rPr lang="en-AU" i="1" dirty="0" smtClean="0">
                <a:cs typeface="Times New Roman" pitchFamily="18" charset="0"/>
              </a:rPr>
              <a:t> A</a:t>
            </a:r>
            <a:r>
              <a:rPr lang="en-AU" i="1" dirty="0">
                <a:cs typeface="Times New Roman" pitchFamily="18" charset="0"/>
              </a:rPr>
              <a:t>. </a:t>
            </a:r>
            <a:r>
              <a:rPr lang="en-AU" i="1" dirty="0" err="1" smtClean="0">
                <a:cs typeface="Times New Roman" pitchFamily="18" charset="0"/>
              </a:rPr>
              <a:t>terreus</a:t>
            </a:r>
            <a:r>
              <a:rPr lang="en-US" i="1" dirty="0" smtClean="0">
                <a:cs typeface="Times New Roman" pitchFamily="18" charset="0"/>
              </a:rPr>
              <a:t> </a:t>
            </a:r>
            <a:r>
              <a:rPr lang="en-AU" dirty="0" smtClean="0">
                <a:cs typeface="Times New Roman" pitchFamily="18" charset="0"/>
              </a:rPr>
              <a:t>and  </a:t>
            </a:r>
            <a:r>
              <a:rPr lang="en-AU" i="1" dirty="0" smtClean="0">
                <a:cs typeface="Times New Roman" pitchFamily="18" charset="0"/>
              </a:rPr>
              <a:t>A. </a:t>
            </a:r>
            <a:r>
              <a:rPr lang="en-AU" i="1" dirty="0" err="1" smtClean="0">
                <a:cs typeface="Times New Roman" pitchFamily="18" charset="0"/>
              </a:rPr>
              <a:t>nidulans</a:t>
            </a:r>
            <a:r>
              <a:rPr lang="en-AU" dirty="0" smtClean="0">
                <a:cs typeface="Times New Roman" pitchFamily="18" charset="0"/>
              </a:rPr>
              <a:t>.</a:t>
            </a:r>
            <a:endParaRPr lang="en-A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2377" y="306536"/>
            <a:ext cx="7772400" cy="749300"/>
          </a:xfrm>
        </p:spPr>
        <p:txBody>
          <a:bodyPr/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CLASSIFICATION OF ASPERGILLOSIS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30014" y="1868636"/>
            <a:ext cx="21145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Airways/nasal exposure to airborne Aspergillus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endParaRPr lang="en-US" sz="2800"/>
          </a:p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en-US" sz="2800"/>
              <a:t>     </a:t>
            </a: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2430214" y="1208236"/>
            <a:ext cx="6292850" cy="1190625"/>
            <a:chOff x="1272" y="730"/>
            <a:chExt cx="3964" cy="750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2080" y="730"/>
              <a:ext cx="3156" cy="6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u="sng" dirty="0" smtClean="0"/>
                <a:t>Invasive  </a:t>
              </a:r>
              <a:r>
                <a:rPr lang="en-US" sz="1800" u="sng" dirty="0" err="1" smtClean="0"/>
                <a:t>aspergillosis</a:t>
              </a:r>
              <a:r>
                <a:rPr lang="en-US" sz="2800" dirty="0" smtClean="0"/>
                <a:t>     </a:t>
              </a:r>
              <a:endParaRPr lang="en-US" sz="2800" dirty="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V="1">
              <a:off x="1272" y="1056"/>
              <a:ext cx="760" cy="4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2442914" y="2465536"/>
            <a:ext cx="6292850" cy="1866900"/>
            <a:chOff x="1280" y="1522"/>
            <a:chExt cx="3964" cy="1176"/>
          </a:xfrm>
        </p:grpSpPr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2080" y="1522"/>
              <a:ext cx="3164" cy="11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u="sng" dirty="0"/>
                <a:t>Chronic </a:t>
              </a:r>
              <a:r>
                <a:rPr lang="en-US" sz="1800" u="sng" dirty="0" err="1" smtClean="0"/>
                <a:t>aspergillosis</a:t>
              </a:r>
              <a:endParaRPr lang="en-US" sz="1800" dirty="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 err="1" smtClean="0"/>
                <a:t>Aspergilloma</a:t>
              </a:r>
              <a:r>
                <a:rPr lang="en-US" sz="1800" dirty="0" smtClean="0"/>
                <a:t> </a:t>
              </a:r>
              <a:r>
                <a:rPr lang="en-US" sz="1800" dirty="0"/>
                <a:t>of lung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 smtClean="0"/>
                <a:t>Maxillary (sinus) </a:t>
              </a:r>
              <a:r>
                <a:rPr lang="en-US" sz="1800" dirty="0" err="1" smtClean="0"/>
                <a:t>aspergilloma</a:t>
              </a:r>
              <a:endParaRPr lang="en-US" sz="1800" dirty="0" smtClean="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sz="2800" dirty="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 dirty="0"/>
                <a:t>     </a:t>
              </a: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280" y="1536"/>
              <a:ext cx="728" cy="4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2379414" y="2627461"/>
            <a:ext cx="6369050" cy="3249613"/>
            <a:chOff x="1240" y="1624"/>
            <a:chExt cx="4012" cy="2047"/>
          </a:xfrm>
        </p:grpSpPr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2088" y="2874"/>
              <a:ext cx="3164" cy="7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u="sng" dirty="0"/>
                <a:t>Allergic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/>
                <a:t> Allergic </a:t>
              </a:r>
              <a:r>
                <a:rPr lang="en-US" sz="1800" dirty="0" err="1"/>
                <a:t>bronchopulmonary</a:t>
              </a:r>
              <a:r>
                <a:rPr lang="en-US" sz="1800" dirty="0"/>
                <a:t> (ABPA</a:t>
              </a:r>
              <a:r>
                <a:rPr lang="en-US" sz="1800" dirty="0" smtClean="0"/>
                <a:t>)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 dirty="0" smtClean="0"/>
                <a:t> </a:t>
              </a:r>
              <a:r>
                <a:rPr lang="en-US" sz="1800" dirty="0"/>
                <a:t>Allergic </a:t>
              </a:r>
              <a:r>
                <a:rPr lang="en-US" sz="1800" dirty="0" err="1"/>
                <a:t>Aspergillus</a:t>
              </a:r>
              <a:r>
                <a:rPr lang="en-US" sz="1800" dirty="0"/>
                <a:t> </a:t>
              </a:r>
              <a:r>
                <a:rPr lang="en-US" sz="1800" dirty="0" smtClean="0"/>
                <a:t>sinusitis</a:t>
              </a:r>
              <a:endParaRPr lang="en-US" sz="1800" dirty="0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1240" y="1624"/>
              <a:ext cx="760" cy="15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</p:grpSp>
      <p:grpSp>
        <p:nvGrpSpPr>
          <p:cNvPr id="17" name="Group 13"/>
          <p:cNvGrpSpPr>
            <a:grpSpLocks/>
          </p:cNvGrpSpPr>
          <p:nvPr/>
        </p:nvGrpSpPr>
        <p:grpSpPr bwMode="auto">
          <a:xfrm>
            <a:off x="714127" y="3021161"/>
            <a:ext cx="1976437" cy="2486025"/>
            <a:chOff x="191" y="1872"/>
            <a:chExt cx="1245" cy="1566"/>
          </a:xfrm>
        </p:grpSpPr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680" y="1872"/>
              <a:ext cx="0" cy="5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0" tIns="0" rIns="0" bIns="0" anchor="ctr"/>
            <a:lstStyle/>
            <a:p>
              <a:endParaRPr lang="en-US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191" y="2491"/>
              <a:ext cx="1245" cy="94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/>
                <a:t>Persistence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/>
                <a:t>without disease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buFontTx/>
                <a:buChar char="-"/>
              </a:pPr>
              <a:r>
                <a:rPr lang="en-US" sz="1800"/>
                <a:t> colonisation of 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1800"/>
                <a:t>the airways or nose/sinuses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endParaRPr lang="en-US" sz="2800"/>
            </a:p>
            <a:p>
              <a:pPr algn="l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/>
                <a:t>    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78904" y="476672"/>
            <a:ext cx="8229600" cy="914400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Risk factors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412776"/>
            <a:ext cx="8229600" cy="496855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en-US" sz="2200" dirty="0" smtClean="0"/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Bone marrow/ organ transplantation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Cancer: Leukemia, lymphoma,.. etc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200" dirty="0" smtClean="0"/>
              <a:t>AIDS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Drugs: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Cytotoxic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drugs, steroids,..  etc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Diabetes</a:t>
            </a:r>
          </a:p>
          <a:p>
            <a:pPr lvl="1" algn="l" rtl="0">
              <a:spcBef>
                <a:spcPct val="50000"/>
              </a:spcBef>
            </a:pPr>
            <a:r>
              <a:rPr lang="en-US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Others</a:t>
            </a:r>
          </a:p>
          <a:p>
            <a:pPr lvl="1" algn="l" rtl="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554376"/>
            <a:ext cx="7772400" cy="786392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Aspergillosis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539552" y="1700808"/>
            <a:ext cx="7920037" cy="421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 b="1" u="sng" dirty="0" smtClean="0">
                <a:cs typeface="Times New Roman" pitchFamily="18" charset="0"/>
              </a:rPr>
              <a:t>Chronic </a:t>
            </a:r>
            <a:r>
              <a:rPr lang="en-US" sz="2100" b="1" u="sng" dirty="0" err="1" smtClean="0">
                <a:cs typeface="Times New Roman" pitchFamily="18" charset="0"/>
              </a:rPr>
              <a:t>Aspergillosis</a:t>
            </a:r>
            <a:r>
              <a:rPr lang="en-US" sz="2100" b="1" u="sng" dirty="0" smtClean="0">
                <a:cs typeface="Times New Roman" pitchFamily="18" charset="0"/>
              </a:rPr>
              <a:t> </a:t>
            </a:r>
            <a:r>
              <a:rPr lang="en-US" sz="2100" b="1" dirty="0" smtClean="0">
                <a:cs typeface="Times New Roman" pitchFamily="18" charset="0"/>
              </a:rPr>
              <a:t>(Colonizing </a:t>
            </a:r>
            <a:r>
              <a:rPr lang="en-US" sz="2100" b="1" dirty="0" err="1" smtClean="0">
                <a:cs typeface="Times New Roman" pitchFamily="18" charset="0"/>
              </a:rPr>
              <a:t>aspergillosis</a:t>
            </a:r>
            <a:r>
              <a:rPr lang="en-US" sz="2100" b="1" dirty="0" smtClean="0">
                <a:cs typeface="Times New Roman" pitchFamily="18" charset="0"/>
              </a:rPr>
              <a:t>) </a:t>
            </a:r>
            <a:endParaRPr lang="en-US" sz="2100" b="1" dirty="0">
              <a:cs typeface="Times New Roman" pitchFamily="18" charset="0"/>
            </a:endParaRP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100" dirty="0">
                <a:cs typeface="Times New Roman" pitchFamily="18" charset="0"/>
              </a:rPr>
              <a:t>	</a:t>
            </a:r>
            <a:r>
              <a:rPr lang="en-US" sz="2100" dirty="0" smtClean="0">
                <a:cs typeface="Times New Roman" pitchFamily="18" charset="0"/>
              </a:rPr>
              <a:t>         </a:t>
            </a:r>
            <a:r>
              <a:rPr lang="en-US" sz="2000" dirty="0" smtClean="0">
                <a:cs typeface="Times New Roman" pitchFamily="18" charset="0"/>
              </a:rPr>
              <a:t>(</a:t>
            </a:r>
            <a:r>
              <a:rPr lang="en-US" sz="2000" dirty="0" err="1" smtClean="0">
                <a:cs typeface="Times New Roman" pitchFamily="18" charset="0"/>
              </a:rPr>
              <a:t>Aspergilloma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</a:rPr>
              <a:t>OR </a:t>
            </a:r>
            <a:r>
              <a:rPr lang="en-US" sz="2000" dirty="0" err="1">
                <a:cs typeface="Times New Roman" pitchFamily="18" charset="0"/>
              </a:rPr>
              <a:t>Aspergillus</a:t>
            </a:r>
            <a:r>
              <a:rPr lang="en-US" sz="2000" dirty="0">
                <a:cs typeface="Times New Roman" pitchFamily="18" charset="0"/>
              </a:rPr>
              <a:t> fungus ball)</a:t>
            </a: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000" dirty="0">
                <a:cs typeface="Times New Roman" pitchFamily="18" charset="0"/>
              </a:rPr>
              <a:t>	</a:t>
            </a:r>
            <a:endParaRPr lang="en-US" sz="2000" dirty="0" smtClean="0">
              <a:cs typeface="Times New Roman" pitchFamily="18" charset="0"/>
            </a:endParaRP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Signs </a:t>
            </a:r>
            <a:r>
              <a:rPr lang="en-US" sz="2000" dirty="0">
                <a:cs typeface="Times New Roman" pitchFamily="18" charset="0"/>
              </a:rPr>
              <a:t>include</a:t>
            </a:r>
            <a:r>
              <a:rPr lang="en-US" sz="2000" dirty="0" smtClean="0">
                <a:cs typeface="Times New Roman" pitchFamily="18" charset="0"/>
              </a:rPr>
              <a:t>: Cough, </a:t>
            </a:r>
            <a:r>
              <a:rPr lang="en-US" sz="2000" dirty="0" err="1" smtClean="0">
                <a:cs typeface="Times New Roman" pitchFamily="18" charset="0"/>
              </a:rPr>
              <a:t>hemoptysis</a:t>
            </a:r>
            <a:r>
              <a:rPr lang="en-US" sz="2000" dirty="0" smtClean="0">
                <a:cs typeface="Times New Roman" pitchFamily="18" charset="0"/>
              </a:rPr>
              <a:t>, </a:t>
            </a:r>
            <a:r>
              <a:rPr lang="en-US" sz="2000" dirty="0">
                <a:cs typeface="Times New Roman" pitchFamily="18" charset="0"/>
              </a:rPr>
              <a:t>variable </a:t>
            </a:r>
            <a:r>
              <a:rPr lang="en-US" sz="2000" dirty="0" smtClean="0">
                <a:cs typeface="Times New Roman" pitchFamily="18" charset="0"/>
              </a:rPr>
              <a:t>fever</a:t>
            </a: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000" dirty="0" smtClean="0">
                <a:cs typeface="Times New Roman" pitchFamily="18" charset="0"/>
              </a:rPr>
              <a:t>Radiology  will show mass in the lung , radiolucent crescent</a:t>
            </a:r>
          </a:p>
          <a:p>
            <a:pPr marL="800100" lvl="1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§"/>
            </a:pPr>
            <a:endParaRPr lang="en-US" sz="2000" dirty="0" smtClean="0">
              <a:cs typeface="Times New Roman" pitchFamily="18" charset="0"/>
            </a:endParaRPr>
          </a:p>
          <a:p>
            <a:pPr marL="800100" lvl="1" indent="-342900" algn="l" rtl="0">
              <a:lnSpc>
                <a:spcPct val="60000"/>
              </a:lnSpc>
              <a:spcBef>
                <a:spcPct val="50000"/>
              </a:spcBef>
            </a:pPr>
            <a:endParaRPr lang="en-US" sz="2000" b="1" dirty="0" smtClean="0">
              <a:cs typeface="Times New Roman" pitchFamily="18" charset="0"/>
            </a:endParaRPr>
          </a:p>
          <a:p>
            <a:pPr marL="342900" indent="-3429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000" b="1" u="sng" dirty="0" smtClean="0">
                <a:cs typeface="Times New Roman" pitchFamily="18" charset="0"/>
              </a:rPr>
              <a:t>Invasive pulmonary </a:t>
            </a:r>
            <a:r>
              <a:rPr lang="en-US" sz="2000" b="1" u="sng" dirty="0" err="1" smtClean="0">
                <a:cs typeface="Times New Roman" pitchFamily="18" charset="0"/>
              </a:rPr>
              <a:t>Aspergillosis</a:t>
            </a:r>
            <a:r>
              <a:rPr lang="en-US" sz="2000" b="1" u="sng" dirty="0" smtClean="0">
                <a:cs typeface="Times New Roman" pitchFamily="18" charset="0"/>
              </a:rPr>
              <a:t> </a:t>
            </a: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</a:pPr>
            <a:endParaRPr lang="en-US" sz="2000" dirty="0" smtClean="0">
              <a:cs typeface="Times New Roman" pitchFamily="18" charset="0"/>
            </a:endParaRP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000" dirty="0" smtClean="0">
                <a:cs typeface="Times New Roman" pitchFamily="18" charset="0"/>
              </a:rPr>
              <a:t>Signs: Cough , </a:t>
            </a:r>
            <a:r>
              <a:rPr lang="en-US" sz="2000" dirty="0" err="1" smtClean="0">
                <a:cs typeface="Times New Roman" pitchFamily="18" charset="0"/>
              </a:rPr>
              <a:t>hemoptysis</a:t>
            </a:r>
            <a:r>
              <a:rPr lang="en-US" sz="2000" dirty="0" smtClean="0">
                <a:cs typeface="Times New Roman" pitchFamily="18" charset="0"/>
              </a:rPr>
              <a:t>, fever, </a:t>
            </a:r>
            <a:r>
              <a:rPr lang="en-US" sz="2000" dirty="0" err="1" smtClean="0">
                <a:cs typeface="Times New Roman" pitchFamily="18" charset="0"/>
              </a:rPr>
              <a:t>Leukocytosis</a:t>
            </a:r>
            <a:endParaRPr lang="en-US" sz="2000" dirty="0" smtClean="0">
              <a:cs typeface="Times New Roman" pitchFamily="18" charset="0"/>
            </a:endParaRPr>
          </a:p>
          <a:p>
            <a:pPr marL="1257300" lvl="2" indent="-342900" algn="l" rtl="0">
              <a:lnSpc>
                <a:spcPct val="60000"/>
              </a:lnSpc>
              <a:spcBef>
                <a:spcPct val="50000"/>
              </a:spcBef>
            </a:pPr>
            <a:r>
              <a:rPr lang="en-US" sz="2000" dirty="0" smtClean="0">
                <a:cs typeface="Times New Roman" pitchFamily="18" charset="0"/>
              </a:rPr>
              <a:t>Radiology  will show</a:t>
            </a:r>
            <a:r>
              <a:rPr lang="en-US" sz="2000" dirty="0" smtClean="0"/>
              <a:t> lesions  with halo sign</a:t>
            </a:r>
            <a:r>
              <a:rPr lang="en-US" sz="2000" dirty="0" smtClean="0">
                <a:cs typeface="Times New Roman" pitchFamily="18" charset="0"/>
              </a:rPr>
              <a:t>  </a:t>
            </a:r>
          </a:p>
          <a:p>
            <a:pPr marL="800100" lvl="1" indent="-342900" algn="l"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0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3356992"/>
            <a:ext cx="3537592" cy="150971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Note the Halo sign</a:t>
            </a:r>
            <a:endParaRPr lang="en-US" sz="2800" b="1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68201" y="749648"/>
            <a:ext cx="8396287" cy="519112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800" dirty="0"/>
              <a:t>Invasive pulmonary </a:t>
            </a:r>
            <a:r>
              <a:rPr lang="en-GB" sz="2800" dirty="0" err="1" smtClean="0"/>
              <a:t>aspergillosis</a:t>
            </a:r>
            <a:endParaRPr lang="en-GB" sz="2800" dirty="0"/>
          </a:p>
        </p:txBody>
      </p:sp>
      <p:pic>
        <p:nvPicPr>
          <p:cNvPr id="8" name="Picture 6" descr="PtDF10 CT Feb 2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5038" y="1369814"/>
            <a:ext cx="3805237" cy="2635250"/>
          </a:xfrm>
          <a:prstGeom prst="rect">
            <a:avLst/>
          </a:prstGeom>
          <a:noFill/>
        </p:spPr>
      </p:pic>
      <p:pic>
        <p:nvPicPr>
          <p:cNvPr id="9" name="Picture 7" descr="PtDFctscan06 feb 2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5038" y="4057922"/>
            <a:ext cx="3836987" cy="2611438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 rot="401902" flipV="1">
            <a:off x="4341609" y="4839690"/>
            <a:ext cx="1028562" cy="186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401902" flipV="1">
            <a:off x="4338147" y="2188237"/>
            <a:ext cx="1251510" cy="232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6792</TotalTime>
  <Words>783</Words>
  <Application>Microsoft Office PowerPoint</Application>
  <PresentationFormat>On-screen Show (4:3)</PresentationFormat>
  <Paragraphs>252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PowerPoint Presentation</vt:lpstr>
      <vt:lpstr>Respiratory fungal infections</vt:lpstr>
      <vt:lpstr>Respiratory fungal infection - Etiology</vt:lpstr>
      <vt:lpstr>PowerPoint Presentation</vt:lpstr>
      <vt:lpstr>PowerPoint Presentation</vt:lpstr>
      <vt:lpstr>CLASSIFICATION OF ASPERGILLOSIS</vt:lpstr>
      <vt:lpstr>PowerPoint Presentation</vt:lpstr>
      <vt:lpstr>Aspergillosis</vt:lpstr>
      <vt:lpstr>PowerPoint Presentation</vt:lpstr>
      <vt:lpstr>PowerPoint Presentation</vt:lpstr>
      <vt:lpstr>PowerPoint Presentation</vt:lpstr>
      <vt:lpstr>PowerPoint Presentation</vt:lpstr>
      <vt:lpstr>Fungal sinusitis</vt:lpstr>
      <vt:lpstr>PowerPoint Presentation</vt:lpstr>
      <vt:lpstr>Diagnosis of Aspergillosis</vt:lpstr>
      <vt:lpstr>PowerPoint Presentation</vt:lpstr>
      <vt:lpstr>PowerPoint Presentation</vt:lpstr>
      <vt:lpstr>Zygomycosis</vt:lpstr>
      <vt:lpstr>Pumonary Zygomycosis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Prof. Al-Hedaithy</dc:creator>
  <cp:lastModifiedBy>amal</cp:lastModifiedBy>
  <cp:revision>133</cp:revision>
  <dcterms:created xsi:type="dcterms:W3CDTF">2011-01-18T14:07:27Z</dcterms:created>
  <dcterms:modified xsi:type="dcterms:W3CDTF">2016-02-02T12:28:03Z</dcterms:modified>
</cp:coreProperties>
</file>