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sldIdLst>
    <p:sldId id="295" r:id="rId2"/>
    <p:sldId id="389" r:id="rId3"/>
    <p:sldId id="439" r:id="rId4"/>
    <p:sldId id="495" r:id="rId5"/>
    <p:sldId id="486" r:id="rId6"/>
    <p:sldId id="502" r:id="rId7"/>
    <p:sldId id="496" r:id="rId8"/>
    <p:sldId id="497" r:id="rId9"/>
    <p:sldId id="500" r:id="rId10"/>
    <p:sldId id="475" r:id="rId11"/>
    <p:sldId id="503" r:id="rId12"/>
    <p:sldId id="476" r:id="rId13"/>
    <p:sldId id="485" r:id="rId14"/>
    <p:sldId id="499" r:id="rId15"/>
    <p:sldId id="491" r:id="rId16"/>
    <p:sldId id="492" r:id="rId17"/>
    <p:sldId id="447" r:id="rId18"/>
    <p:sldId id="449" r:id="rId19"/>
    <p:sldId id="493" r:id="rId20"/>
    <p:sldId id="494" r:id="rId21"/>
    <p:sldId id="452" r:id="rId22"/>
    <p:sldId id="478" r:id="rId23"/>
    <p:sldId id="479" r:id="rId24"/>
    <p:sldId id="480" r:id="rId25"/>
    <p:sldId id="481" r:id="rId26"/>
    <p:sldId id="484" r:id="rId2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FF33CC"/>
    <a:srgbClr val="FFFF00"/>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4403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Arial" charset="0"/>
              </a:defRPr>
            </a:lvl1pPr>
          </a:lstStyle>
          <a:p>
            <a:pPr>
              <a:defRPr/>
            </a:pPr>
            <a:endParaRPr lang="en-CA"/>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AFFE59EC-395A-43EE-A0BE-D0B5E629C927}" type="slidenum">
              <a:rPr lang="ar-S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altLang="en-US" smtClean="0"/>
          </a:p>
        </p:txBody>
      </p:sp>
      <p:sp>
        <p:nvSpPr>
          <p:cNvPr id="24580" name="Slide Number Placeholder 3"/>
          <p:cNvSpPr>
            <a:spLocks noGrp="1"/>
          </p:cNvSpPr>
          <p:nvPr>
            <p:ph type="sldNum" sz="quarter" idx="5"/>
          </p:nvPr>
        </p:nvSpPr>
        <p:spPr>
          <a:noFill/>
        </p:spPr>
        <p:txBody>
          <a:bodyPr/>
          <a:lstStyle/>
          <a:p>
            <a:fld id="{25F84273-FC84-4CE9-BC8F-A8CD4FB4B5DF}" type="slidenum">
              <a:rPr lang="ar-SA" altLang="en-US" smtClean="0"/>
              <a:pPr/>
              <a:t>10</a:t>
            </a:fld>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0927A8-8E57-42CC-BE29-3082B37B5098}" type="slidenum">
              <a:rPr lang="ar-SA" altLang="en-US"/>
              <a:pPr>
                <a:defRPr/>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CB7A5-BABE-4AD7-BD84-77850C252FAD}" type="slidenum">
              <a:rPr lang="ar-SA" altLang="en-US"/>
              <a:pPr>
                <a:defRPr/>
              </a:pPr>
              <a:t>‹#›</a:t>
            </a:fld>
            <a:endParaRPr lang="en-C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625FDE-10CA-4443-8E31-2D68E11C19B3}" type="slidenum">
              <a:rPr lang="ar-SA" altLang="en-US"/>
              <a:pPr>
                <a:defRPr/>
              </a:pPr>
              <a:t>‹#›</a:t>
            </a:fld>
            <a:endParaRPr lang="en-CA"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43C1A2-00D5-48BE-9E82-6C996A7ACA72}" type="slidenum">
              <a:rPr lang="ar-SA" altLang="en-US"/>
              <a:pPr>
                <a:defRPr/>
              </a:pPr>
              <a:t>‹#›</a:t>
            </a:fld>
            <a:endParaRPr lang="en-C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5A50C8-25C2-4F99-B3BE-82A83041AF56}" type="slidenum">
              <a:rPr lang="ar-SA" altLang="en-US"/>
              <a:pPr>
                <a:defRPr/>
              </a:pPr>
              <a:t>‹#›</a:t>
            </a:fld>
            <a:endParaRPr lang="en-C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A60507-DE9A-4A4C-86EE-BD2650EB1EDF}" type="slidenum">
              <a:rPr lang="ar-SA" altLang="en-US"/>
              <a:pPr>
                <a:defRPr/>
              </a:pPr>
              <a:t>‹#›</a:t>
            </a:fld>
            <a:endParaRPr lang="en-CA"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64DA43-71D6-48F8-80B4-FDE7704B3C0F}" type="slidenum">
              <a:rPr lang="ar-SA" altLang="en-US"/>
              <a:pPr>
                <a:defRPr/>
              </a:pPr>
              <a:t>‹#›</a:t>
            </a:fld>
            <a:endParaRPr lang="en-C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E489E7-BFB6-4A4B-80B5-4E72598F33C2}" type="slidenum">
              <a:rPr lang="ar-SA" altLang="en-US"/>
              <a:pPr>
                <a:defRPr/>
              </a:pPr>
              <a:t>‹#›</a:t>
            </a:fld>
            <a:endParaRPr lang="en-C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89C481-C9C3-4A0F-B0AC-DE25BD859F21}" type="slidenum">
              <a:rPr lang="ar-SA" altLang="en-US"/>
              <a:pPr>
                <a:defRPr/>
              </a:pPr>
              <a:t>‹#›</a:t>
            </a:fld>
            <a:endParaRPr lang="en-C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8B0900-7FB2-4DD8-9D74-6EE3CCE479B1}" type="slidenum">
              <a:rPr lang="ar-SA" altLang="en-US"/>
              <a:pPr>
                <a:defRPr/>
              </a:pPr>
              <a:t>‹#›</a:t>
            </a:fld>
            <a:endParaRPr lang="en-C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423E95-A790-4846-B8B2-363BBC4C248B}" type="slidenum">
              <a:rPr lang="ar-SA" altLang="en-US"/>
              <a:pPr>
                <a:defRPr/>
              </a:pPr>
              <a:t>‹#›</a:t>
            </a:fld>
            <a:endParaRPr lang="en-C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7E934B-58FC-41E1-A4FF-DEFCFAF8057F}" type="slidenum">
              <a:rPr lang="ar-SA" altLang="en-US"/>
              <a:pPr>
                <a:defRPr/>
              </a:pPr>
              <a:t>‹#›</a:t>
            </a:fld>
            <a:endParaRPr lang="en-CA"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fld id="{D7CC37E0-331F-4B7E-ADEF-B5C81CF13FA7}" type="slidenum">
              <a:rPr lang="ar-S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Arial" charset="0"/>
          <a:cs typeface="+mj-cs"/>
        </a:defRPr>
      </a:lvl1pPr>
      <a:lvl2pPr algn="ctr" rtl="1" eaLnBrk="0" fontAlgn="base" hangingPunct="0">
        <a:spcBef>
          <a:spcPct val="0"/>
        </a:spcBef>
        <a:spcAft>
          <a:spcPct val="0"/>
        </a:spcAft>
        <a:defRPr sz="4400">
          <a:solidFill>
            <a:schemeClr val="tx2"/>
          </a:solidFill>
          <a:latin typeface="Arial" charset="0"/>
          <a:ea typeface="Arial" charset="0"/>
          <a:cs typeface="Arial" charset="0"/>
        </a:defRPr>
      </a:lvl2pPr>
      <a:lvl3pPr algn="ctr" rtl="1" eaLnBrk="0" fontAlgn="base" hangingPunct="0">
        <a:spcBef>
          <a:spcPct val="0"/>
        </a:spcBef>
        <a:spcAft>
          <a:spcPct val="0"/>
        </a:spcAft>
        <a:defRPr sz="4400">
          <a:solidFill>
            <a:schemeClr val="tx2"/>
          </a:solidFill>
          <a:latin typeface="Arial" charset="0"/>
          <a:ea typeface="Arial" charset="0"/>
          <a:cs typeface="Arial" charset="0"/>
        </a:defRPr>
      </a:lvl3pPr>
      <a:lvl4pPr algn="ctr" rtl="1" eaLnBrk="0" fontAlgn="base" hangingPunct="0">
        <a:spcBef>
          <a:spcPct val="0"/>
        </a:spcBef>
        <a:spcAft>
          <a:spcPct val="0"/>
        </a:spcAft>
        <a:defRPr sz="4400">
          <a:solidFill>
            <a:schemeClr val="tx2"/>
          </a:solidFill>
          <a:latin typeface="Arial" charset="0"/>
          <a:ea typeface="Arial" charset="0"/>
          <a:cs typeface="Arial" charset="0"/>
        </a:defRPr>
      </a:lvl4pPr>
      <a:lvl5pPr algn="ctr" rtl="1"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uptodate.com/contents/middle-east-respiratory-syndrome-coronavirus?source=search_result&amp;search=MERS&amp;selectedTitle=1~9"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mazon.com/Notes-Medical-Microbiology-Morag-Timbury/dp/0443071640/ref=sr_1_6?s=books&amp;ie=UTF8&amp;qid=1309599210&amp;sr=1-6"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92275" y="4005263"/>
            <a:ext cx="5184775" cy="1322387"/>
          </a:xfrm>
          <a:prstGeom prst="rect">
            <a:avLst/>
          </a:prstGeom>
          <a:noFill/>
          <a:ln w="9525">
            <a:noFill/>
            <a:miter lim="800000"/>
            <a:headEnd/>
            <a:tailEnd/>
          </a:ln>
        </p:spPr>
        <p:txBody>
          <a:bodyPr>
            <a:spAutoFit/>
          </a:bodyPr>
          <a:lstStyle/>
          <a:p>
            <a:pPr algn="ctr" rtl="0">
              <a:spcBef>
                <a:spcPct val="50000"/>
              </a:spcBef>
            </a:pPr>
            <a:r>
              <a:rPr lang="en-US" altLang="en-US" sz="2000" dirty="0">
                <a:solidFill>
                  <a:schemeClr val="bg1"/>
                </a:solidFill>
                <a:latin typeface="Times New Roman" pitchFamily="18" charset="0"/>
                <a:cs typeface="Times New Roman" pitchFamily="18" charset="0"/>
              </a:rPr>
              <a:t>Dr. </a:t>
            </a:r>
            <a:r>
              <a:rPr lang="en-US" altLang="en-US" sz="2000" dirty="0" smtClean="0">
                <a:solidFill>
                  <a:schemeClr val="bg1"/>
                </a:solidFill>
                <a:latin typeface="Times New Roman" pitchFamily="18" charset="0"/>
                <a:cs typeface="Times New Roman" pitchFamily="18" charset="0"/>
              </a:rPr>
              <a:t>MONA BADR</a:t>
            </a:r>
            <a:endParaRPr lang="en-US" altLang="en-US" sz="2000" dirty="0">
              <a:solidFill>
                <a:schemeClr val="bg1"/>
              </a:solidFill>
              <a:latin typeface="Times New Roman" pitchFamily="18" charset="0"/>
              <a:cs typeface="Times New Roman" pitchFamily="18" charset="0"/>
            </a:endParaRPr>
          </a:p>
          <a:p>
            <a:pPr algn="ctr" rtl="0">
              <a:spcBef>
                <a:spcPct val="50000"/>
              </a:spcBef>
            </a:pPr>
            <a:r>
              <a:rPr lang="en-US" altLang="en-US" sz="2000" dirty="0">
                <a:solidFill>
                  <a:schemeClr val="bg1"/>
                </a:solidFill>
                <a:latin typeface="Times New Roman" pitchFamily="18" charset="0"/>
                <a:cs typeface="Times New Roman" pitchFamily="18" charset="0"/>
              </a:rPr>
              <a:t>Assistant Professor</a:t>
            </a:r>
          </a:p>
          <a:p>
            <a:pPr algn="ctr" rtl="0">
              <a:spcBef>
                <a:spcPct val="50000"/>
              </a:spcBef>
            </a:pPr>
            <a:r>
              <a:rPr lang="en-US" altLang="en-US" sz="2000" dirty="0">
                <a:solidFill>
                  <a:schemeClr val="bg1"/>
                </a:solidFill>
                <a:latin typeface="Times New Roman" pitchFamily="18" charset="0"/>
                <a:cs typeface="Times New Roman" pitchFamily="18" charset="0"/>
              </a:rPr>
              <a:t>College of Medicine &amp; KKUH</a:t>
            </a:r>
          </a:p>
        </p:txBody>
      </p:sp>
      <p:sp>
        <p:nvSpPr>
          <p:cNvPr id="4" name="Rectangle 14"/>
          <p:cNvSpPr>
            <a:spLocks noChangeArrowheads="1"/>
          </p:cNvSpPr>
          <p:nvPr/>
        </p:nvSpPr>
        <p:spPr bwMode="auto">
          <a:xfrm>
            <a:off x="179388" y="1700213"/>
            <a:ext cx="8820150" cy="15240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rtl="0" eaLnBrk="1" hangingPunct="1">
              <a:defRPr/>
            </a:pPr>
            <a:r>
              <a:rPr lang="en-US" altLang="en-US" sz="4000" dirty="0" smtClean="0">
                <a:solidFill>
                  <a:srgbClr val="FFFF00"/>
                </a:solidFill>
                <a:effectLst>
                  <a:outerShdw blurRad="38100" dist="38100" dir="2700000" algn="tl">
                    <a:srgbClr val="FFFFFF"/>
                  </a:outerShdw>
                </a:effectLst>
                <a:latin typeface="Times New Roman" pitchFamily="18" charset="0"/>
                <a:cs typeface="Times New Roman" pitchFamily="18" charset="0"/>
              </a:rPr>
              <a:t>MERS-</a:t>
            </a:r>
            <a:r>
              <a:rPr lang="en-US" altLang="en-US" sz="4000" dirty="0" err="1" smtClean="0">
                <a:solidFill>
                  <a:srgbClr val="FFFF00"/>
                </a:solidFill>
                <a:effectLst>
                  <a:outerShdw blurRad="38100" dist="38100" dir="2700000" algn="tl">
                    <a:srgbClr val="FFFFFF"/>
                  </a:outerShdw>
                </a:effectLst>
                <a:latin typeface="Times New Roman" pitchFamily="18" charset="0"/>
                <a:cs typeface="Times New Roman" pitchFamily="18" charset="0"/>
              </a:rPr>
              <a:t>CoV</a:t>
            </a:r>
            <a:r>
              <a:rPr lang="en-US" altLang="en-US" sz="4000" dirty="0" smtClean="0">
                <a:solidFill>
                  <a:srgbClr val="FFFF00"/>
                </a:solidFill>
                <a:effectLst>
                  <a:outerShdw blurRad="38100" dist="38100" dir="2700000" algn="tl">
                    <a:srgbClr val="FFFFFF"/>
                  </a:outerShdw>
                </a:effectLst>
                <a:latin typeface="Times New Roman" pitchFamily="18" charset="0"/>
                <a:cs typeface="Times New Roman" pitchFamily="18" charset="0"/>
              </a:rPr>
              <a:t> &amp; other viruses transmitted by respiratory system</a:t>
            </a:r>
            <a:endParaRPr lang="en-US" altLang="en-US" sz="4000" dirty="0" smtClean="0">
              <a:solidFill>
                <a:srgbClr val="FF33CC"/>
              </a:solidFill>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4450"/>
            <a:ext cx="8229600" cy="864270"/>
          </a:xfrm>
        </p:spPr>
        <p:txBody>
          <a:bodyPr/>
          <a:lstStyle/>
          <a:p>
            <a:pPr rtl="0"/>
            <a:r>
              <a:rPr lang="en-US" altLang="en-US" dirty="0" smtClean="0">
                <a:solidFill>
                  <a:srgbClr val="FFFF00"/>
                </a:solidFill>
                <a:latin typeface="Times New Roman" pitchFamily="18" charset="0"/>
                <a:cs typeface="Times New Roman" pitchFamily="18" charset="0"/>
              </a:rPr>
              <a:t>MERS-</a:t>
            </a:r>
            <a:r>
              <a:rPr lang="en-US" altLang="en-US" dirty="0" err="1" smtClean="0">
                <a:solidFill>
                  <a:srgbClr val="FFFF00"/>
                </a:solidFill>
                <a:latin typeface="Times New Roman" pitchFamily="18" charset="0"/>
                <a:cs typeface="Times New Roman" pitchFamily="18" charset="0"/>
              </a:rPr>
              <a:t>CoV</a:t>
            </a:r>
            <a:endParaRPr lang="en-US" altLang="en-US" dirty="0" smtClean="0">
              <a:solidFill>
                <a:srgbClr val="FFFF00"/>
              </a:solidFill>
              <a:latin typeface="Times New Roman" pitchFamily="18" charset="0"/>
              <a:cs typeface="Times New Roman" pitchFamily="18" charset="0"/>
            </a:endParaRPr>
          </a:p>
        </p:txBody>
      </p:sp>
      <p:sp>
        <p:nvSpPr>
          <p:cNvPr id="6147" name="Text Box 9"/>
          <p:cNvSpPr txBox="1">
            <a:spLocks noChangeArrowheads="1"/>
          </p:cNvSpPr>
          <p:nvPr/>
        </p:nvSpPr>
        <p:spPr bwMode="auto">
          <a:xfrm>
            <a:off x="179512" y="620688"/>
            <a:ext cx="8713663" cy="6709529"/>
          </a:xfrm>
          <a:prstGeom prst="rect">
            <a:avLst/>
          </a:prstGeom>
          <a:noFill/>
          <a:ln w="9525">
            <a:noFill/>
            <a:miter lim="800000"/>
            <a:headEnd/>
            <a:tailEnd/>
          </a:ln>
        </p:spPr>
        <p:txBody>
          <a:bodyPr wrap="square">
            <a:spAutoFit/>
          </a:bodyPr>
          <a:lstStyle/>
          <a:p>
            <a:pPr algn="l" rtl="0"/>
            <a:r>
              <a:rPr lang="en-US" altLang="en-US" sz="2200" b="1" dirty="0">
                <a:solidFill>
                  <a:schemeClr val="bg1"/>
                </a:solidFill>
                <a:latin typeface="Times New Roman" pitchFamily="18" charset="0"/>
                <a:cs typeface="Times New Roman" pitchFamily="18" charset="0"/>
              </a:rPr>
              <a:t>Middle East Respiratory Syndrome </a:t>
            </a:r>
            <a:r>
              <a:rPr lang="en-US" altLang="en-US" sz="2800" b="1" dirty="0">
                <a:solidFill>
                  <a:srgbClr val="FFFF00"/>
                </a:solidFill>
                <a:latin typeface="Times New Roman" pitchFamily="18" charset="0"/>
                <a:cs typeface="Times New Roman" pitchFamily="18" charset="0"/>
              </a:rPr>
              <a:t>(</a:t>
            </a:r>
            <a:r>
              <a:rPr lang="en-US" altLang="en-US" sz="2800" b="1" dirty="0" smtClean="0">
                <a:solidFill>
                  <a:srgbClr val="FFFF00"/>
                </a:solidFill>
                <a:latin typeface="Times New Roman" pitchFamily="18" charset="0"/>
                <a:cs typeface="Times New Roman" pitchFamily="18" charset="0"/>
              </a:rPr>
              <a:t>MERS-</a:t>
            </a:r>
            <a:r>
              <a:rPr lang="en-US" altLang="en-US" sz="3200" b="1" dirty="0" err="1" smtClean="0">
                <a:solidFill>
                  <a:srgbClr val="FFFF00"/>
                </a:solidFill>
                <a:latin typeface="Times New Roman" pitchFamily="18" charset="0"/>
                <a:cs typeface="Times New Roman" pitchFamily="18" charset="0"/>
              </a:rPr>
              <a:t>CoV</a:t>
            </a:r>
            <a:r>
              <a:rPr lang="en-US" altLang="en-US" sz="2400" b="1" dirty="0" smtClean="0">
                <a:solidFill>
                  <a:srgbClr val="FFFF00"/>
                </a:solidFill>
                <a:latin typeface="Times New Roman" pitchFamily="18" charset="0"/>
                <a:cs typeface="Times New Roman" pitchFamily="18" charset="0"/>
              </a:rPr>
              <a:t>) </a:t>
            </a:r>
            <a:r>
              <a:rPr lang="en-US" altLang="en-US" sz="2200" b="1" dirty="0">
                <a:solidFill>
                  <a:schemeClr val="bg1"/>
                </a:solidFill>
                <a:latin typeface="Times New Roman" pitchFamily="18" charset="0"/>
                <a:cs typeface="Times New Roman" pitchFamily="18" charset="0"/>
              </a:rPr>
              <a:t>is viral respiratory illness </a:t>
            </a:r>
            <a:r>
              <a:rPr lang="en-US" altLang="en-US" sz="2200" b="1" dirty="0" smtClean="0">
                <a:solidFill>
                  <a:schemeClr val="bg1"/>
                </a:solidFill>
                <a:latin typeface="Times New Roman" pitchFamily="18" charset="0"/>
                <a:cs typeface="Times New Roman" pitchFamily="18" charset="0"/>
              </a:rPr>
              <a:t>first  </a:t>
            </a:r>
            <a:r>
              <a:rPr lang="en-US" altLang="en-US" sz="2200" b="1" dirty="0">
                <a:solidFill>
                  <a:schemeClr val="bg1"/>
                </a:solidFill>
                <a:latin typeface="Times New Roman" pitchFamily="18" charset="0"/>
                <a:cs typeface="Times New Roman" pitchFamily="18" charset="0"/>
              </a:rPr>
              <a:t>reported </a:t>
            </a:r>
            <a:r>
              <a:rPr lang="en-US" altLang="en-US" sz="2200" b="1" dirty="0" smtClean="0">
                <a:solidFill>
                  <a:schemeClr val="bg1"/>
                </a:solidFill>
                <a:latin typeface="Times New Roman" pitchFamily="18" charset="0"/>
                <a:cs typeface="Times New Roman" pitchFamily="18" charset="0"/>
              </a:rPr>
              <a:t> in </a:t>
            </a:r>
            <a:r>
              <a:rPr lang="en-US" altLang="en-US" sz="2200" b="1" dirty="0">
                <a:solidFill>
                  <a:schemeClr val="bg1"/>
                </a:solidFill>
                <a:latin typeface="Times New Roman" pitchFamily="18" charset="0"/>
                <a:cs typeface="Times New Roman" pitchFamily="18" charset="0"/>
              </a:rPr>
              <a:t>Saudi Arabia in </a:t>
            </a:r>
            <a:r>
              <a:rPr lang="en-US" altLang="en-US" sz="2200" b="1" dirty="0" smtClean="0">
                <a:solidFill>
                  <a:schemeClr val="bg1"/>
                </a:solidFill>
                <a:latin typeface="Times New Roman" pitchFamily="18" charset="0"/>
                <a:cs typeface="Times New Roman" pitchFamily="18" charset="0"/>
              </a:rPr>
              <a:t>2012 </a:t>
            </a:r>
            <a:r>
              <a:rPr lang="en-US" altLang="en-US" sz="2200" b="1" dirty="0" smtClean="0">
                <a:solidFill>
                  <a:schemeClr val="bg1"/>
                </a:solidFill>
                <a:latin typeface="Times New Roman" pitchFamily="18" charset="0"/>
                <a:cs typeface="Times New Roman" pitchFamily="18" charset="0"/>
              </a:rPr>
              <a:t>.                    </a:t>
            </a:r>
            <a:r>
              <a:rPr lang="en-US" altLang="en-US" sz="2200" b="1" dirty="0">
                <a:solidFill>
                  <a:schemeClr val="bg1"/>
                </a:solidFill>
                <a:latin typeface="Times New Roman" pitchFamily="18" charset="0"/>
                <a:cs typeface="Times New Roman" pitchFamily="18" charset="0"/>
              </a:rPr>
              <a:t>It is caused by a </a:t>
            </a:r>
            <a:r>
              <a:rPr lang="en-US" altLang="en-US" sz="3200" b="1" dirty="0" err="1">
                <a:solidFill>
                  <a:schemeClr val="bg1"/>
                </a:solidFill>
                <a:latin typeface="Times New Roman" pitchFamily="18" charset="0"/>
                <a:cs typeface="Times New Roman" pitchFamily="18" charset="0"/>
              </a:rPr>
              <a:t>coronavirus</a:t>
            </a:r>
            <a:r>
              <a:rPr lang="en-US" altLang="en-US" sz="3200" b="1" dirty="0" smtClean="0">
                <a:solidFill>
                  <a:schemeClr val="bg1"/>
                </a:solidFill>
                <a:latin typeface="Times New Roman" pitchFamily="18" charset="0"/>
                <a:cs typeface="Times New Roman" pitchFamily="18" charset="0"/>
              </a:rPr>
              <a:t>.</a:t>
            </a:r>
            <a:r>
              <a:rPr lang="en-US" sz="2400" dirty="0" smtClean="0"/>
              <a:t> </a:t>
            </a:r>
            <a:r>
              <a:rPr lang="en-US" b="1" dirty="0" smtClean="0">
                <a:solidFill>
                  <a:schemeClr val="bg1"/>
                </a:solidFill>
              </a:rPr>
              <a:t>Cases have also been reported from other regions, including North Africa, Europe, Asia, and North America</a:t>
            </a:r>
            <a:endParaRPr lang="en-US" altLang="en-US" sz="3200" b="1" dirty="0">
              <a:solidFill>
                <a:schemeClr val="bg1"/>
              </a:solidFill>
              <a:latin typeface="Times New Roman" pitchFamily="18" charset="0"/>
              <a:cs typeface="Times New Roman" pitchFamily="18" charset="0"/>
            </a:endParaRPr>
          </a:p>
          <a:p>
            <a:pPr algn="l" rtl="0"/>
            <a:r>
              <a:rPr lang="en-US" altLang="en-US" sz="2200" dirty="0">
                <a:solidFill>
                  <a:schemeClr val="bg1"/>
                </a:solidFill>
                <a:latin typeface="Times New Roman" pitchFamily="18" charset="0"/>
                <a:cs typeface="Times New Roman" pitchFamily="18" charset="0"/>
              </a:rPr>
              <a:t>   </a:t>
            </a:r>
          </a:p>
          <a:p>
            <a:pPr algn="l" rtl="0">
              <a:buFont typeface="Wingdings" pitchFamily="2" charset="2"/>
              <a:buChar char="Ø"/>
            </a:pPr>
            <a:r>
              <a:rPr lang="en-US" altLang="en-US" sz="2200" dirty="0">
                <a:solidFill>
                  <a:srgbClr val="FF0000"/>
                </a:solidFill>
                <a:latin typeface="Times New Roman" pitchFamily="18" charset="0"/>
                <a:cs typeface="Times New Roman" pitchFamily="18" charset="0"/>
              </a:rPr>
              <a:t> </a:t>
            </a:r>
            <a:r>
              <a:rPr lang="en-US" altLang="en-US" sz="2400" b="1" u="sng" dirty="0">
                <a:solidFill>
                  <a:srgbClr val="FF0000"/>
                </a:solidFill>
                <a:latin typeface="Times New Roman" pitchFamily="18" charset="0"/>
                <a:cs typeface="Times New Roman" pitchFamily="18" charset="0"/>
              </a:rPr>
              <a:t>Epidemiology: </a:t>
            </a:r>
            <a:r>
              <a:rPr lang="en-US" altLang="en-US" sz="2200" b="1" dirty="0">
                <a:solidFill>
                  <a:schemeClr val="bg1"/>
                </a:solidFill>
                <a:latin typeface="Times New Roman" pitchFamily="18" charset="0"/>
                <a:cs typeface="Times New Roman" pitchFamily="18" charset="0"/>
              </a:rPr>
              <a:t>So far, all the cases have been linked to countries in and near the Arabian Peninsula. </a:t>
            </a:r>
          </a:p>
          <a:p>
            <a:pPr algn="l" rtl="0">
              <a:buFontTx/>
              <a:buChar char="•"/>
            </a:pPr>
            <a:r>
              <a:rPr lang="en-US" altLang="en-US" sz="2200" b="1" dirty="0">
                <a:solidFill>
                  <a:schemeClr val="bg1"/>
                </a:solidFill>
                <a:latin typeface="Times New Roman" pitchFamily="18" charset="0"/>
                <a:cs typeface="Times New Roman" pitchFamily="18" charset="0"/>
              </a:rPr>
              <a:t> Highly infectious, peak in winter.</a:t>
            </a:r>
          </a:p>
          <a:p>
            <a:pPr algn="l" rtl="0">
              <a:buFontTx/>
              <a:buChar char="•"/>
            </a:pPr>
            <a:r>
              <a:rPr lang="en-US" altLang="en-US" sz="2200" b="1" dirty="0">
                <a:solidFill>
                  <a:schemeClr val="bg1"/>
                </a:solidFill>
                <a:latin typeface="Times New Roman" pitchFamily="18" charset="0"/>
                <a:cs typeface="Times New Roman" pitchFamily="18" charset="0"/>
              </a:rPr>
              <a:t> Incubation period 2-14 days.</a:t>
            </a:r>
          </a:p>
          <a:p>
            <a:pPr algn="l" rtl="0">
              <a:buFontTx/>
              <a:buChar char="•"/>
            </a:pPr>
            <a:endParaRPr lang="en-US" altLang="en-US" sz="2200" dirty="0" smtClean="0">
              <a:solidFill>
                <a:schemeClr val="bg1"/>
              </a:solidFill>
              <a:latin typeface="Times New Roman" pitchFamily="18" charset="0"/>
              <a:cs typeface="Times New Roman" pitchFamily="18" charset="0"/>
            </a:endParaRPr>
          </a:p>
          <a:p>
            <a:pPr algn="l" rtl="0">
              <a:buFontTx/>
              <a:buChar char="•"/>
            </a:pPr>
            <a:r>
              <a:rPr lang="en-US" altLang="en-US" sz="2400" b="1" u="sng" dirty="0" smtClean="0">
                <a:solidFill>
                  <a:srgbClr val="FF0000"/>
                </a:solidFill>
                <a:latin typeface="Times New Roman" pitchFamily="18" charset="0"/>
                <a:cs typeface="Times New Roman" pitchFamily="18" charset="0"/>
              </a:rPr>
              <a:t>Transmission:</a:t>
            </a:r>
          </a:p>
          <a:p>
            <a:pPr algn="l" rtl="0"/>
            <a:r>
              <a:rPr lang="en-US" altLang="en-US" sz="2200" b="1" dirty="0" smtClean="0">
                <a:solidFill>
                  <a:schemeClr val="bg1"/>
                </a:solidFill>
                <a:latin typeface="Times New Roman" pitchFamily="18" charset="0"/>
                <a:cs typeface="Times New Roman" pitchFamily="18" charset="0"/>
              </a:rPr>
              <a:t>This </a:t>
            </a:r>
            <a:r>
              <a:rPr lang="en-US" altLang="en-US" sz="2200" b="1" dirty="0">
                <a:solidFill>
                  <a:schemeClr val="bg1"/>
                </a:solidFill>
                <a:latin typeface="Times New Roman" pitchFamily="18" charset="0"/>
                <a:cs typeface="Times New Roman" pitchFamily="18" charset="0"/>
              </a:rPr>
              <a:t>virus spread from ill people to others through close contact, such as caring for or living with an infected person. However, there is no evidence of sustained spreading in community settings.</a:t>
            </a:r>
          </a:p>
          <a:p>
            <a:pPr algn="l" rtl="0"/>
            <a:endParaRPr lang="en-US" altLang="en-US" sz="2200" dirty="0">
              <a:solidFill>
                <a:schemeClr val="bg1"/>
              </a:solidFill>
              <a:latin typeface="Times New Roman" pitchFamily="18" charset="0"/>
              <a:cs typeface="Times New Roman" pitchFamily="18" charset="0"/>
            </a:endParaRPr>
          </a:p>
          <a:p>
            <a:pPr algn="l" rtl="0"/>
            <a:r>
              <a:rPr lang="en-US" altLang="en-US" sz="2200" b="1" dirty="0">
                <a:solidFill>
                  <a:schemeClr val="bg1"/>
                </a:solidFill>
                <a:latin typeface="Times New Roman" pitchFamily="18" charset="0"/>
                <a:cs typeface="Times New Roman" pitchFamily="18" charset="0"/>
              </a:rPr>
              <a:t>Evidence also suggested that the virus can be acquired from direct close contact with animals.  </a:t>
            </a:r>
          </a:p>
          <a:p>
            <a:pPr algn="l" rtl="0">
              <a:buFont typeface="Wingdings" pitchFamily="2" charset="2"/>
              <a:buChar char="Ø"/>
            </a:pPr>
            <a:endParaRPr lang="en-US" altLang="en-US" sz="2200" dirty="0">
              <a:solidFill>
                <a:schemeClr val="bg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altLang="en-US" dirty="0" smtClean="0">
                <a:solidFill>
                  <a:srgbClr val="FFFF00"/>
                </a:solidFill>
                <a:latin typeface="Times New Roman" pitchFamily="18" charset="0"/>
                <a:cs typeface="Times New Roman" pitchFamily="18" charset="0"/>
              </a:rPr>
              <a:t>MERS-</a:t>
            </a:r>
            <a:r>
              <a:rPr lang="en-US" altLang="en-US" dirty="0" err="1" smtClean="0">
                <a:solidFill>
                  <a:srgbClr val="FFFF00"/>
                </a:solidFill>
                <a:latin typeface="Times New Roman" pitchFamily="18" charset="0"/>
                <a:cs typeface="Times New Roman" pitchFamily="18" charset="0"/>
              </a:rPr>
              <a:t>CoV</a:t>
            </a:r>
            <a:endParaRPr lang="en-US" dirty="0"/>
          </a:p>
        </p:txBody>
      </p:sp>
      <p:sp>
        <p:nvSpPr>
          <p:cNvPr id="3" name="Content Placeholder 2"/>
          <p:cNvSpPr>
            <a:spLocks noGrp="1"/>
          </p:cNvSpPr>
          <p:nvPr>
            <p:ph idx="1"/>
          </p:nvPr>
        </p:nvSpPr>
        <p:spPr>
          <a:xfrm>
            <a:off x="0" y="764704"/>
            <a:ext cx="9144000" cy="6093296"/>
          </a:xfrm>
        </p:spPr>
        <p:txBody>
          <a:bodyPr/>
          <a:lstStyle/>
          <a:p>
            <a:pPr algn="l"/>
            <a:r>
              <a:rPr lang="en-US" b="1" dirty="0" smtClean="0">
                <a:solidFill>
                  <a:schemeClr val="bg1"/>
                </a:solidFill>
              </a:rPr>
              <a:t>Possible sources and modes of </a:t>
            </a:r>
            <a:r>
              <a:rPr lang="en-US" b="1" dirty="0" smtClean="0">
                <a:solidFill>
                  <a:schemeClr val="bg1"/>
                </a:solidFill>
              </a:rPr>
              <a:t>transmission:</a:t>
            </a:r>
          </a:p>
          <a:p>
            <a:pPr algn="l"/>
            <a:r>
              <a:rPr lang="en-US" sz="2400" dirty="0" smtClean="0">
                <a:solidFill>
                  <a:schemeClr val="bg1"/>
                </a:solidFill>
              </a:rPr>
              <a:t>It seems likely that </a:t>
            </a:r>
            <a:r>
              <a:rPr lang="en-US" sz="2400" b="1" dirty="0" smtClean="0">
                <a:solidFill>
                  <a:srgbClr val="FFFF00"/>
                </a:solidFill>
              </a:rPr>
              <a:t>dromedary </a:t>
            </a:r>
            <a:r>
              <a:rPr lang="en-US" sz="2400" b="1" dirty="0" smtClean="0">
                <a:solidFill>
                  <a:srgbClr val="FFFF00"/>
                </a:solidFill>
              </a:rPr>
              <a:t>camels </a:t>
            </a:r>
            <a:r>
              <a:rPr lang="en-US" sz="2400" dirty="0" smtClean="0">
                <a:solidFill>
                  <a:schemeClr val="bg1"/>
                </a:solidFill>
              </a:rPr>
              <a:t>are the primary </a:t>
            </a:r>
            <a:r>
              <a:rPr lang="en-US" sz="2400" dirty="0" smtClean="0">
                <a:solidFill>
                  <a:schemeClr val="bg1"/>
                </a:solidFill>
              </a:rPr>
              <a:t>animal </a:t>
            </a:r>
            <a:r>
              <a:rPr lang="en-US" sz="2400" dirty="0" smtClean="0">
                <a:solidFill>
                  <a:schemeClr val="bg1"/>
                </a:solidFill>
              </a:rPr>
              <a:t>host for </a:t>
            </a:r>
            <a:r>
              <a:rPr lang="en-US" sz="2400" dirty="0" smtClean="0">
                <a:solidFill>
                  <a:schemeClr val="bg1"/>
                </a:solidFill>
              </a:rPr>
              <a:t>MERS-</a:t>
            </a:r>
            <a:r>
              <a:rPr lang="en-US" sz="2400" dirty="0" err="1" smtClean="0">
                <a:solidFill>
                  <a:schemeClr val="bg1"/>
                </a:solidFill>
              </a:rPr>
              <a:t>CoV</a:t>
            </a:r>
            <a:r>
              <a:rPr lang="en-US" sz="2400" dirty="0" smtClean="0">
                <a:solidFill>
                  <a:schemeClr val="bg1"/>
                </a:solidFill>
              </a:rPr>
              <a:t> ,</a:t>
            </a:r>
            <a:r>
              <a:rPr lang="en-US" sz="2800" dirty="0" smtClean="0"/>
              <a:t> </a:t>
            </a:r>
            <a:r>
              <a:rPr lang="en-US" sz="2800" dirty="0" smtClean="0"/>
              <a:t> </a:t>
            </a:r>
            <a:r>
              <a:rPr lang="en-US" sz="2800" dirty="0" smtClean="0">
                <a:solidFill>
                  <a:schemeClr val="bg1"/>
                </a:solidFill>
              </a:rPr>
              <a:t>the</a:t>
            </a:r>
            <a:r>
              <a:rPr lang="en-US" sz="2800" dirty="0" smtClean="0"/>
              <a:t> </a:t>
            </a:r>
            <a:r>
              <a:rPr lang="en-US" sz="2800" dirty="0" smtClean="0">
                <a:solidFill>
                  <a:schemeClr val="bg1"/>
                </a:solidFill>
              </a:rPr>
              <a:t>presence </a:t>
            </a:r>
            <a:r>
              <a:rPr lang="en-US" sz="2800" dirty="0" smtClean="0">
                <a:solidFill>
                  <a:schemeClr val="bg1"/>
                </a:solidFill>
              </a:rPr>
              <a:t>of case clusters strongly suggests that </a:t>
            </a:r>
            <a:r>
              <a:rPr lang="en-US" sz="2800" dirty="0" smtClean="0">
                <a:solidFill>
                  <a:schemeClr val="bg1"/>
                </a:solidFill>
              </a:rPr>
              <a:t>human-to human </a:t>
            </a:r>
            <a:r>
              <a:rPr lang="en-US" sz="2800" dirty="0" smtClean="0">
                <a:solidFill>
                  <a:schemeClr val="bg1"/>
                </a:solidFill>
              </a:rPr>
              <a:t>transmission </a:t>
            </a:r>
            <a:r>
              <a:rPr lang="en-US" sz="2800" dirty="0" smtClean="0">
                <a:solidFill>
                  <a:schemeClr val="bg1"/>
                </a:solidFill>
              </a:rPr>
              <a:t> can </a:t>
            </a:r>
            <a:r>
              <a:rPr lang="en-US" sz="2800" dirty="0" err="1" smtClean="0">
                <a:solidFill>
                  <a:schemeClr val="bg1"/>
                </a:solidFill>
              </a:rPr>
              <a:t>occure</a:t>
            </a:r>
            <a:r>
              <a:rPr lang="en-US" sz="2800" dirty="0" smtClean="0">
                <a:solidFill>
                  <a:schemeClr val="bg1"/>
                </a:solidFill>
              </a:rPr>
              <a:t>.</a:t>
            </a:r>
          </a:p>
          <a:p>
            <a:pPr algn="l">
              <a:buNone/>
            </a:pPr>
            <a:r>
              <a:rPr lang="en-US" b="1" dirty="0" smtClean="0">
                <a:solidFill>
                  <a:srgbClr val="FFFF00"/>
                </a:solidFill>
              </a:rPr>
              <a:t>Bats</a:t>
            </a:r>
            <a:r>
              <a:rPr lang="en-US" sz="2800" dirty="0" smtClean="0">
                <a:solidFill>
                  <a:schemeClr val="bg1"/>
                </a:solidFill>
              </a:rPr>
              <a:t> — Studies performed in Europe, Africa, and Asia, including the Middle East, have shown that </a:t>
            </a:r>
            <a:r>
              <a:rPr lang="en-US" sz="2800" dirty="0" err="1" smtClean="0">
                <a:solidFill>
                  <a:schemeClr val="bg1"/>
                </a:solidFill>
              </a:rPr>
              <a:t>coronavirus</a:t>
            </a:r>
            <a:r>
              <a:rPr lang="en-US" sz="2800" dirty="0" smtClean="0">
                <a:solidFill>
                  <a:schemeClr val="bg1"/>
                </a:solidFill>
              </a:rPr>
              <a:t> RNA sequences are found frequently in bat fecal samples and that some of these sequences </a:t>
            </a:r>
            <a:r>
              <a:rPr lang="en-US" sz="2800" dirty="0" smtClean="0"/>
              <a:t>. </a:t>
            </a:r>
            <a:r>
              <a:rPr lang="en-US" sz="2400" dirty="0" smtClean="0">
                <a:solidFill>
                  <a:srgbClr val="FFFF00"/>
                </a:solidFill>
              </a:rPr>
              <a:t>In a study from Saudi Arabia, 823 fecal and rectal swab samples were collected from bats, and, using a PCR assay, many </a:t>
            </a:r>
            <a:r>
              <a:rPr lang="en-US" sz="2400" dirty="0" err="1" smtClean="0">
                <a:solidFill>
                  <a:srgbClr val="FFFF00"/>
                </a:solidFill>
              </a:rPr>
              <a:t>coronavirus</a:t>
            </a:r>
            <a:r>
              <a:rPr lang="en-US" sz="2400" dirty="0" smtClean="0">
                <a:solidFill>
                  <a:srgbClr val="FFFF00"/>
                </a:solidFill>
              </a:rPr>
              <a:t> sequences were found </a:t>
            </a:r>
            <a:r>
              <a:rPr lang="en-US" sz="2400" dirty="0" smtClean="0">
                <a:solidFill>
                  <a:srgbClr val="FFFF00"/>
                </a:solidFill>
              </a:rPr>
              <a:t>are </a:t>
            </a:r>
            <a:r>
              <a:rPr lang="en-US" sz="2400" dirty="0" smtClean="0">
                <a:solidFill>
                  <a:srgbClr val="FFFF00"/>
                </a:solidFill>
              </a:rPr>
              <a:t>closely related to MERS-</a:t>
            </a:r>
            <a:r>
              <a:rPr lang="en-US" sz="2400" dirty="0" err="1" smtClean="0">
                <a:solidFill>
                  <a:srgbClr val="FFFF00"/>
                </a:solidFill>
              </a:rPr>
              <a:t>CoV</a:t>
            </a:r>
            <a:r>
              <a:rPr lang="en-US" sz="2400" dirty="0" smtClean="0">
                <a:solidFill>
                  <a:srgbClr val="FFFF00"/>
                </a:solidFill>
              </a:rPr>
              <a:t> sequences </a:t>
            </a:r>
            <a:r>
              <a:rPr lang="en-US" sz="2800" dirty="0" smtClean="0"/>
              <a:t>,</a:t>
            </a:r>
            <a:endParaRPr lang="en-US" sz="28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9"/>
          <p:cNvSpPr txBox="1">
            <a:spLocks noChangeArrowheads="1"/>
          </p:cNvSpPr>
          <p:nvPr/>
        </p:nvSpPr>
        <p:spPr bwMode="auto">
          <a:xfrm>
            <a:off x="682625" y="508000"/>
            <a:ext cx="8210550" cy="6044732"/>
          </a:xfrm>
          <a:prstGeom prst="rect">
            <a:avLst/>
          </a:prstGeom>
          <a:noFill/>
          <a:ln w="9525">
            <a:noFill/>
            <a:miter lim="800000"/>
            <a:headEnd/>
            <a:tailEnd/>
          </a:ln>
        </p:spPr>
        <p:txBody>
          <a:bodyPr>
            <a:spAutoFit/>
          </a:bodyPr>
          <a:lstStyle/>
          <a:p>
            <a:pPr algn="l" rtl="0">
              <a:buFont typeface="Wingdings" pitchFamily="2" charset="2"/>
              <a:buChar char="Ø"/>
            </a:pPr>
            <a:r>
              <a:rPr lang="en-US" altLang="en-US" sz="2400" b="1" u="sng" dirty="0">
                <a:solidFill>
                  <a:srgbClr val="FF0000"/>
                </a:solidFill>
                <a:latin typeface="Times New Roman" pitchFamily="18" charset="0"/>
                <a:cs typeface="Times New Roman" pitchFamily="18" charset="0"/>
              </a:rPr>
              <a:t>  Clinical Features:</a:t>
            </a:r>
          </a:p>
          <a:p>
            <a:pPr algn="l" rtl="0">
              <a:buFontTx/>
              <a:buChar char="•"/>
            </a:pPr>
            <a:r>
              <a:rPr lang="en-US" altLang="en-US" sz="2200" dirty="0">
                <a:solidFill>
                  <a:schemeClr val="bg1"/>
                </a:solidFill>
                <a:latin typeface="Times New Roman" pitchFamily="18" charset="0"/>
                <a:cs typeface="Times New Roman" pitchFamily="18" charset="0"/>
              </a:rPr>
              <a:t>  Most people with confirmed MERS-</a:t>
            </a:r>
            <a:r>
              <a:rPr lang="en-US" altLang="en-US" sz="2200" dirty="0" err="1">
                <a:solidFill>
                  <a:schemeClr val="bg1"/>
                </a:solidFill>
                <a:latin typeface="Times New Roman" pitchFamily="18" charset="0"/>
                <a:cs typeface="Times New Roman" pitchFamily="18" charset="0"/>
              </a:rPr>
              <a:t>CoV</a:t>
            </a:r>
            <a:r>
              <a:rPr lang="en-US" altLang="en-US" sz="2200" dirty="0">
                <a:solidFill>
                  <a:schemeClr val="bg1"/>
                </a:solidFill>
                <a:latin typeface="Times New Roman" pitchFamily="18" charset="0"/>
                <a:cs typeface="Times New Roman" pitchFamily="18" charset="0"/>
              </a:rPr>
              <a:t> infection developed severe acute respiratory illness. </a:t>
            </a:r>
          </a:p>
          <a:p>
            <a:pPr algn="l" rtl="0">
              <a:buFontTx/>
              <a:buChar char="•"/>
            </a:pPr>
            <a:r>
              <a:rPr lang="en-US" altLang="en-US" sz="2200" dirty="0">
                <a:solidFill>
                  <a:schemeClr val="bg1"/>
                </a:solidFill>
                <a:latin typeface="Times New Roman" pitchFamily="18" charset="0"/>
                <a:cs typeface="Times New Roman" pitchFamily="18" charset="0"/>
              </a:rPr>
              <a:t> They had fever, cough, and shortness of breath. </a:t>
            </a:r>
          </a:p>
          <a:p>
            <a:pPr algn="l" rtl="0">
              <a:buFontTx/>
              <a:buChar char="•"/>
            </a:pPr>
            <a:r>
              <a:rPr lang="en-US" altLang="en-US" sz="2200" dirty="0">
                <a:solidFill>
                  <a:schemeClr val="bg1"/>
                </a:solidFill>
                <a:latin typeface="Times New Roman" pitchFamily="18" charset="0"/>
                <a:cs typeface="Times New Roman" pitchFamily="18" charset="0"/>
              </a:rPr>
              <a:t> Some people also had gastrointestinal symptoms including diarrhea and nausea/vomiting. </a:t>
            </a:r>
          </a:p>
          <a:p>
            <a:pPr algn="l" rtl="0">
              <a:buFontTx/>
              <a:buChar char="•"/>
            </a:pPr>
            <a:r>
              <a:rPr lang="en-US" altLang="en-US" sz="2200" dirty="0">
                <a:solidFill>
                  <a:schemeClr val="bg1"/>
                </a:solidFill>
                <a:latin typeface="Times New Roman" pitchFamily="18" charset="0"/>
                <a:cs typeface="Times New Roman" pitchFamily="18" charset="0"/>
              </a:rPr>
              <a:t> Some infected people had mild symptoms (such as cold-like symptoms) or no symptoms at all and they recovered completely.</a:t>
            </a:r>
          </a:p>
          <a:p>
            <a:pPr algn="l" rtl="0">
              <a:buFont typeface="Wingdings" pitchFamily="2" charset="2"/>
              <a:buChar char="Ø"/>
            </a:pPr>
            <a:r>
              <a:rPr lang="en-US" altLang="en-US" sz="2200" dirty="0">
                <a:solidFill>
                  <a:srgbClr val="FF0000"/>
                </a:solidFill>
                <a:latin typeface="Times New Roman" pitchFamily="18" charset="0"/>
                <a:cs typeface="Times New Roman" pitchFamily="18" charset="0"/>
              </a:rPr>
              <a:t>  </a:t>
            </a:r>
            <a:r>
              <a:rPr lang="en-US" altLang="en-US" sz="2400" b="1" u="sng" dirty="0">
                <a:solidFill>
                  <a:srgbClr val="FF0000"/>
                </a:solidFill>
                <a:latin typeface="Times New Roman" pitchFamily="18" charset="0"/>
                <a:cs typeface="Times New Roman" pitchFamily="18" charset="0"/>
              </a:rPr>
              <a:t>Complications:</a:t>
            </a:r>
            <a:endParaRPr lang="en-US" altLang="en-US" sz="2200" b="1" u="sng" dirty="0">
              <a:solidFill>
                <a:srgbClr val="FF0000"/>
              </a:solidFill>
              <a:latin typeface="Times New Roman" pitchFamily="18" charset="0"/>
              <a:cs typeface="Times New Roman" pitchFamily="18" charset="0"/>
            </a:endParaRPr>
          </a:p>
          <a:p>
            <a:pPr algn="l" rtl="0">
              <a:spcBef>
                <a:spcPct val="20000"/>
              </a:spcBef>
              <a:buFontTx/>
              <a:buChar char="•"/>
            </a:pPr>
            <a:r>
              <a:rPr lang="en-US" altLang="en-US" sz="2200" dirty="0">
                <a:solidFill>
                  <a:schemeClr val="bg1"/>
                </a:solidFill>
                <a:latin typeface="Times New Roman" pitchFamily="18" charset="0"/>
                <a:cs typeface="Times New Roman" pitchFamily="18" charset="0"/>
              </a:rPr>
              <a:t> Severe complications include pneumonia and kidney failure. About 30% of people with </a:t>
            </a:r>
            <a:r>
              <a:rPr lang="en-US" altLang="en-US" sz="2200" dirty="0" smtClean="0">
                <a:solidFill>
                  <a:schemeClr val="bg1"/>
                </a:solidFill>
                <a:latin typeface="Times New Roman" pitchFamily="18" charset="0"/>
                <a:cs typeface="Times New Roman" pitchFamily="18" charset="0"/>
              </a:rPr>
              <a:t>MERS-Co </a:t>
            </a:r>
            <a:r>
              <a:rPr lang="en-US" altLang="en-US" sz="2200" dirty="0">
                <a:solidFill>
                  <a:schemeClr val="bg1"/>
                </a:solidFill>
                <a:latin typeface="Times New Roman" pitchFamily="18" charset="0"/>
                <a:cs typeface="Times New Roman" pitchFamily="18" charset="0"/>
              </a:rPr>
              <a:t>died. </a:t>
            </a:r>
          </a:p>
          <a:p>
            <a:pPr algn="l" rtl="0">
              <a:spcBef>
                <a:spcPct val="20000"/>
              </a:spcBef>
              <a:buFontTx/>
              <a:buChar char="•"/>
            </a:pPr>
            <a:r>
              <a:rPr lang="en-US" altLang="en-US" sz="2200" dirty="0">
                <a:solidFill>
                  <a:schemeClr val="bg1"/>
                </a:solidFill>
                <a:latin typeface="Times New Roman" pitchFamily="18" charset="0"/>
                <a:cs typeface="Times New Roman" pitchFamily="18" charset="0"/>
              </a:rPr>
              <a:t> Most of the people who died had an underlying medical condition. People with pre-existing medical conditions </a:t>
            </a:r>
            <a:r>
              <a:rPr lang="en-US" altLang="en-US" sz="2200" dirty="0" smtClean="0">
                <a:solidFill>
                  <a:schemeClr val="bg1"/>
                </a:solidFill>
                <a:latin typeface="Times New Roman" pitchFamily="18" charset="0"/>
                <a:cs typeface="Times New Roman" pitchFamily="18" charset="0"/>
              </a:rPr>
              <a:t>( co morbidities) </a:t>
            </a:r>
            <a:r>
              <a:rPr lang="en-US" altLang="en-US" sz="2200" dirty="0">
                <a:solidFill>
                  <a:schemeClr val="bg1"/>
                </a:solidFill>
                <a:latin typeface="Times New Roman" pitchFamily="18" charset="0"/>
                <a:cs typeface="Times New Roman" pitchFamily="18" charset="0"/>
              </a:rPr>
              <a:t>such as diabetes, cancer, and chronic lung, heart, and kidney disease may be more likely to become infected with </a:t>
            </a:r>
            <a:r>
              <a:rPr lang="en-US" altLang="en-US" sz="2200" dirty="0" smtClean="0">
                <a:solidFill>
                  <a:schemeClr val="bg1"/>
                </a:solidFill>
                <a:latin typeface="Times New Roman" pitchFamily="18" charset="0"/>
                <a:cs typeface="Times New Roman" pitchFamily="18" charset="0"/>
              </a:rPr>
              <a:t>MERS-Co, </a:t>
            </a:r>
            <a:r>
              <a:rPr lang="en-US" altLang="en-US" sz="2200" dirty="0">
                <a:solidFill>
                  <a:schemeClr val="bg1"/>
                </a:solidFill>
                <a:latin typeface="Times New Roman" pitchFamily="18" charset="0"/>
                <a:cs typeface="Times New Roman" pitchFamily="18" charset="0"/>
              </a:rPr>
              <a:t>or have a severe case. Individuals with weakened immune systems are also at higher risk for getting MERS or having a severe case.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4213" y="549275"/>
            <a:ext cx="8135937" cy="5909310"/>
          </a:xfrm>
          <a:prstGeom prst="rect">
            <a:avLst/>
          </a:prstGeom>
        </p:spPr>
        <p:txBody>
          <a:bodyPr>
            <a:spAutoFit/>
          </a:bodyPr>
          <a:lstStyle/>
          <a:p>
            <a:pPr algn="l" rtl="0">
              <a:buFont typeface="Wingdings" pitchFamily="2" charset="2"/>
              <a:buChar char="Ø"/>
              <a:defRPr/>
            </a:pPr>
            <a:r>
              <a:rPr lang="en-US" altLang="en-US" sz="2400" b="1" u="sng" dirty="0">
                <a:solidFill>
                  <a:srgbClr val="FF0000"/>
                </a:solidFill>
                <a:latin typeface="Times New Roman" pitchFamily="18" charset="0"/>
                <a:cs typeface="Times New Roman" pitchFamily="18" charset="0"/>
              </a:rPr>
              <a:t>  Lab diagnosis:</a:t>
            </a:r>
            <a:r>
              <a:rPr lang="en-US" altLang="en-US" sz="2400" b="1" u="sng" dirty="0">
                <a:solidFill>
                  <a:schemeClr val="bg1"/>
                </a:solidFill>
                <a:latin typeface="Times New Roman" pitchFamily="18" charset="0"/>
                <a:cs typeface="Times New Roman" pitchFamily="18" charset="0"/>
              </a:rPr>
              <a:t> </a:t>
            </a:r>
            <a:r>
              <a:rPr lang="en-US" altLang="en-US" sz="2200" dirty="0">
                <a:solidFill>
                  <a:schemeClr val="bg1"/>
                </a:solidFill>
                <a:latin typeface="Times New Roman" pitchFamily="18" charset="0"/>
                <a:cs typeface="Times New Roman" pitchFamily="18" charset="0"/>
              </a:rPr>
              <a:t>Detection of the viral nucleic acid by </a:t>
            </a:r>
            <a:r>
              <a:rPr lang="en-US" altLang="en-US" sz="2200" dirty="0" smtClean="0">
                <a:solidFill>
                  <a:schemeClr val="bg1"/>
                </a:solidFill>
                <a:latin typeface="Times New Roman" pitchFamily="18" charset="0"/>
                <a:cs typeface="Times New Roman" pitchFamily="18" charset="0"/>
              </a:rPr>
              <a:t>PCR,&amp; </a:t>
            </a:r>
            <a:r>
              <a:rPr lang="en-US" altLang="en-US" sz="2200" dirty="0">
                <a:solidFill>
                  <a:schemeClr val="bg1"/>
                </a:solidFill>
                <a:latin typeface="Times New Roman" pitchFamily="18" charset="0"/>
                <a:cs typeface="Times New Roman" pitchFamily="18" charset="0"/>
              </a:rPr>
              <a:t>serology by detection of </a:t>
            </a:r>
            <a:r>
              <a:rPr lang="en-US" altLang="en-US" sz="2200" dirty="0" err="1" smtClean="0">
                <a:solidFill>
                  <a:schemeClr val="bg1"/>
                </a:solidFill>
                <a:latin typeface="Times New Roman" pitchFamily="18" charset="0"/>
                <a:cs typeface="Times New Roman" pitchFamily="18" charset="0"/>
              </a:rPr>
              <a:t>IgM</a:t>
            </a:r>
            <a:r>
              <a:rPr lang="en-US" altLang="en-US" sz="2200" dirty="0" smtClean="0">
                <a:solidFill>
                  <a:schemeClr val="bg1"/>
                </a:solidFill>
                <a:latin typeface="Times New Roman" pitchFamily="18" charset="0"/>
                <a:cs typeface="Times New Roman" pitchFamily="18" charset="0"/>
              </a:rPr>
              <a:t> , and by </a:t>
            </a:r>
            <a:r>
              <a:rPr lang="en-US" altLang="en-US" sz="2200" dirty="0">
                <a:solidFill>
                  <a:schemeClr val="bg1"/>
                </a:solidFill>
                <a:latin typeface="Times New Roman" pitchFamily="18" charset="0"/>
                <a:cs typeface="Times New Roman" pitchFamily="18" charset="0"/>
              </a:rPr>
              <a:t>isolation of the virus </a:t>
            </a:r>
            <a:r>
              <a:rPr lang="en-US" altLang="en-US" sz="2200" dirty="0" smtClean="0">
                <a:solidFill>
                  <a:schemeClr val="bg1"/>
                </a:solidFill>
                <a:latin typeface="Times New Roman" pitchFamily="18" charset="0"/>
                <a:cs typeface="Times New Roman" pitchFamily="18" charset="0"/>
              </a:rPr>
              <a:t>from   Nasopharyngeal aspiration (NPA) </a:t>
            </a:r>
            <a:r>
              <a:rPr lang="en-US" altLang="en-US" sz="2200" dirty="0">
                <a:solidFill>
                  <a:schemeClr val="bg1"/>
                </a:solidFill>
                <a:latin typeface="Times New Roman" pitchFamily="18" charset="0"/>
                <a:cs typeface="Times New Roman" pitchFamily="18" charset="0"/>
              </a:rPr>
              <a:t>by cell culture.</a:t>
            </a:r>
            <a:endParaRPr lang="en-US" altLang="en-US" sz="2200" dirty="0">
              <a:solidFill>
                <a:srgbClr val="FF0000"/>
              </a:solidFill>
              <a:latin typeface="Times New Roman" pitchFamily="18" charset="0"/>
              <a:cs typeface="Times New Roman" pitchFamily="18" charset="0"/>
            </a:endParaRPr>
          </a:p>
          <a:p>
            <a:pPr algn="l" rtl="0">
              <a:buFont typeface="Wingdings" pitchFamily="2" charset="2"/>
              <a:buChar char="Ø"/>
              <a:defRPr/>
            </a:pPr>
            <a:r>
              <a:rPr lang="en-US" altLang="en-US" sz="2200" dirty="0">
                <a:solidFill>
                  <a:srgbClr val="FF0000"/>
                </a:solidFill>
                <a:latin typeface="Times New Roman" pitchFamily="18" charset="0"/>
                <a:cs typeface="Times New Roman" pitchFamily="18" charset="0"/>
              </a:rPr>
              <a:t>  </a:t>
            </a:r>
            <a:r>
              <a:rPr lang="en-US" altLang="en-US" sz="2400" b="1" u="sng" dirty="0">
                <a:solidFill>
                  <a:srgbClr val="FF0000"/>
                </a:solidFill>
                <a:latin typeface="Times New Roman" pitchFamily="18" charset="0"/>
                <a:cs typeface="Times New Roman" pitchFamily="18" charset="0"/>
              </a:rPr>
              <a:t>Treatment: </a:t>
            </a:r>
            <a:r>
              <a:rPr lang="en-US" altLang="en-US" sz="2200" dirty="0">
                <a:solidFill>
                  <a:schemeClr val="bg1"/>
                </a:solidFill>
                <a:latin typeface="Times New Roman" pitchFamily="18" charset="0"/>
                <a:cs typeface="Times New Roman" pitchFamily="18" charset="0"/>
              </a:rPr>
              <a:t>No specific antiviral treatment.</a:t>
            </a:r>
            <a:r>
              <a:rPr lang="en-US" sz="2200" dirty="0">
                <a:solidFill>
                  <a:schemeClr val="bg1"/>
                </a:solidFill>
                <a:latin typeface="Times New Roman" panose="02020603050405020304" pitchFamily="18" charset="0"/>
                <a:cs typeface="Times New Roman" panose="02020603050405020304" pitchFamily="18" charset="0"/>
              </a:rPr>
              <a:t> For severe cases, current treatment includes care to support vital organ functions. </a:t>
            </a:r>
            <a:endParaRPr lang="en-US" altLang="en-US" sz="2200" dirty="0">
              <a:solidFill>
                <a:schemeClr val="bg1"/>
              </a:solidFill>
              <a:latin typeface="Times New Roman" pitchFamily="18" charset="0"/>
              <a:cs typeface="Times New Roman" pitchFamily="18" charset="0"/>
            </a:endParaRPr>
          </a:p>
          <a:p>
            <a:pPr marL="342900" indent="-342900" algn="l" rtl="0">
              <a:buFont typeface="Wingdings" panose="05000000000000000000" pitchFamily="2" charset="2"/>
              <a:buChar char="Ø"/>
              <a:defRPr/>
            </a:pPr>
            <a:r>
              <a:rPr lang="en-US" altLang="en-US" sz="2400" b="1" u="sng" dirty="0">
                <a:solidFill>
                  <a:srgbClr val="FF0000"/>
                </a:solidFill>
                <a:latin typeface="Times New Roman" pitchFamily="18" charset="0"/>
                <a:cs typeface="Times New Roman" pitchFamily="18" charset="0"/>
              </a:rPr>
              <a:t>Prevention:</a:t>
            </a:r>
            <a:endParaRPr lang="en-US" sz="2400" b="1" u="sng" dirty="0">
              <a:solidFill>
                <a:schemeClr val="bg1"/>
              </a:solidFill>
              <a:latin typeface="Times New Roman" panose="02020603050405020304" pitchFamily="18" charset="0"/>
              <a:cs typeface="Times New Roman" panose="02020603050405020304" pitchFamily="18" charset="0"/>
            </a:endParaRPr>
          </a:p>
          <a:p>
            <a:pPr algn="l" rtl="0">
              <a:defRPr/>
            </a:pPr>
            <a:r>
              <a:rPr lang="en-US" sz="2200" dirty="0">
                <a:solidFill>
                  <a:schemeClr val="bg1"/>
                </a:solidFill>
                <a:latin typeface="Times New Roman" panose="02020603050405020304" pitchFamily="18" charset="0"/>
                <a:cs typeface="Times New Roman" panose="02020603050405020304" pitchFamily="18" charset="0"/>
              </a:rPr>
              <a:t>People are advised to protect themselves from respiratory illnesses by taking everyday preventive actions: </a:t>
            </a:r>
          </a:p>
          <a:p>
            <a:pPr algn="l" rtl="0">
              <a:defRPr/>
            </a:pPr>
            <a:r>
              <a:rPr lang="en-US" sz="2200" dirty="0">
                <a:solidFill>
                  <a:schemeClr val="bg1"/>
                </a:solidFill>
                <a:latin typeface="Times New Roman" panose="02020603050405020304" pitchFamily="18" charset="0"/>
                <a:cs typeface="Times New Roman" panose="02020603050405020304" pitchFamily="18" charset="0"/>
              </a:rPr>
              <a:t>• Wash your hands often with soap and water for 20 seconds, and use an alcohol-based hand sanitizer.</a:t>
            </a:r>
          </a:p>
          <a:p>
            <a:pPr algn="l" rtl="0">
              <a:defRPr/>
            </a:pPr>
            <a:r>
              <a:rPr lang="en-US" sz="2200" dirty="0">
                <a:solidFill>
                  <a:schemeClr val="bg1"/>
                </a:solidFill>
                <a:latin typeface="Times New Roman" panose="02020603050405020304" pitchFamily="18" charset="0"/>
                <a:cs typeface="Times New Roman" panose="02020603050405020304" pitchFamily="18" charset="0"/>
              </a:rPr>
              <a:t>• Cover your nose and mouth with a tissue when you cough or sneeze, then throw the tissue in the trash.</a:t>
            </a:r>
          </a:p>
          <a:p>
            <a:pPr algn="l" rtl="0">
              <a:defRPr/>
            </a:pPr>
            <a:r>
              <a:rPr lang="en-US" sz="2200" dirty="0">
                <a:solidFill>
                  <a:schemeClr val="bg1"/>
                </a:solidFill>
                <a:latin typeface="Times New Roman" panose="02020603050405020304" pitchFamily="18" charset="0"/>
                <a:cs typeface="Times New Roman" panose="02020603050405020304" pitchFamily="18" charset="0"/>
              </a:rPr>
              <a:t>• Avoid touching your eyes, nose and mouth with unwashed hands.</a:t>
            </a:r>
          </a:p>
          <a:p>
            <a:pPr algn="l" rtl="0">
              <a:defRPr/>
            </a:pPr>
            <a:r>
              <a:rPr lang="en-US" sz="2200" dirty="0">
                <a:solidFill>
                  <a:schemeClr val="bg1"/>
                </a:solidFill>
                <a:latin typeface="Times New Roman" panose="02020603050405020304" pitchFamily="18" charset="0"/>
                <a:cs typeface="Times New Roman" panose="02020603050405020304" pitchFamily="18" charset="0"/>
              </a:rPr>
              <a:t>• Avoid personal contact, such as kissing, or sharing cups or eating utensils, with sick people.</a:t>
            </a:r>
          </a:p>
          <a:p>
            <a:pPr algn="l" rtl="0">
              <a:defRPr/>
            </a:pPr>
            <a:r>
              <a:rPr lang="en-US" sz="2200" dirty="0">
                <a:solidFill>
                  <a:schemeClr val="bg1"/>
                </a:solidFill>
                <a:latin typeface="Times New Roman" panose="02020603050405020304" pitchFamily="18" charset="0"/>
                <a:cs typeface="Times New Roman" panose="02020603050405020304" pitchFamily="18" charset="0"/>
              </a:rPr>
              <a:t>• Clean and disinfect frequently touched surfaces such as toys and doorknobs.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2857"/>
            <a:ext cx="9144000" cy="603242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pitchFamily="34" charset="0"/>
                <a:cs typeface="Arial" pitchFamily="34" charset="0"/>
              </a:rPr>
              <a:t/>
            </a:r>
            <a:br>
              <a:rPr kumimoji="0" lang="en-US" sz="1400" b="0" i="0" u="none" strike="noStrike" cap="none" normalizeH="0" baseline="0" dirty="0" smtClean="0">
                <a:ln>
                  <a:noFill/>
                </a:ln>
                <a:solidFill>
                  <a:schemeClr val="bg1"/>
                </a:solidFill>
                <a:effectLst/>
                <a:latin typeface="Arial" pitchFamily="34" charset="0"/>
                <a:cs typeface="Arial" pitchFamily="34" charset="0"/>
              </a:rPr>
            </a:br>
            <a:r>
              <a:rPr kumimoji="0" lang="en-US" sz="1400" b="0" i="0" u="none" strike="noStrike" cap="none" normalizeH="0" baseline="0" dirty="0" smtClean="0">
                <a:ln>
                  <a:noFill/>
                </a:ln>
                <a:solidFill>
                  <a:schemeClr val="bg1"/>
                </a:solidFill>
                <a:effectLst/>
                <a:latin typeface="Arial" pitchFamily="34" charset="0"/>
                <a:cs typeface="Arial" pitchFamily="34" charset="0"/>
              </a:rPr>
              <a:t>●A novel </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coronavirus</a:t>
            </a:r>
            <a:r>
              <a:rPr kumimoji="0" lang="en-US" sz="1400" b="0" i="0" u="none" strike="noStrike" cap="none" normalizeH="0" baseline="0" dirty="0" smtClean="0">
                <a:ln>
                  <a:noFill/>
                </a:ln>
                <a:solidFill>
                  <a:schemeClr val="bg1"/>
                </a:solidFill>
                <a:effectLst/>
                <a:latin typeface="Arial" pitchFamily="34" charset="0"/>
                <a:cs typeface="Arial" pitchFamily="34" charset="0"/>
              </a:rPr>
              <a:t>, Middle East respiratory syndrome </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coronavirus</a:t>
            </a:r>
            <a:r>
              <a:rPr kumimoji="0" lang="en-US" sz="1400" b="0" i="0" u="none" strike="noStrike" cap="none" normalizeH="0" baseline="0" dirty="0" smtClean="0">
                <a:ln>
                  <a:noFill/>
                </a:ln>
                <a:solidFill>
                  <a:schemeClr val="bg1"/>
                </a:solidFill>
                <a:effectLst/>
                <a:latin typeface="Arial" pitchFamily="34" charset="0"/>
                <a:cs typeface="Arial" pitchFamily="34" charset="0"/>
              </a:rPr>
              <a:t> (MERS-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causing severe respiratory illness emerged in 2012 in Saudi Arabia. Many additional cases and clusters of 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infections have been detected subsequently in the Arabian Peninsula, particularly in Saudi Arabia , Isolated cases have also occurred in North Africa, Europe, Asia, and the United States. The number of cases in the Arabian Peninsula increased dramatically in March and April 2014, then declined sharply in mid-May 2014. </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pitchFamily="34" charset="0"/>
                <a:cs typeface="Arial" pitchFamily="34" charset="0"/>
              </a:rPr>
              <a:t>●MERS-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is closely related to </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coronaviruses</a:t>
            </a:r>
            <a:r>
              <a:rPr kumimoji="0" lang="en-US" sz="1400" b="0" i="0" u="none" strike="noStrike" cap="none" normalizeH="0" baseline="0" dirty="0" smtClean="0">
                <a:ln>
                  <a:noFill/>
                </a:ln>
                <a:solidFill>
                  <a:schemeClr val="bg1"/>
                </a:solidFill>
                <a:effectLst/>
                <a:latin typeface="Arial" pitchFamily="34" charset="0"/>
                <a:cs typeface="Arial" pitchFamily="34" charset="0"/>
              </a:rPr>
              <a:t> found in bats, suggesting that bats might be a reservoir of 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Camels likely serve as intermediate hosts for 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The presence of case clusters strongly suggests that human-to-human transmission occurs. </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pitchFamily="34" charset="0"/>
                <a:cs typeface="Arial" pitchFamily="34" charset="0"/>
              </a:rPr>
              <a:t>●Real-time reverse-transcriptase polymerase chain reaction (</a:t>
            </a:r>
            <a:r>
              <a:rPr kumimoji="0" lang="en-US" sz="1400" b="0" i="0" u="none" strike="noStrike" cap="none" normalizeH="0" baseline="0" dirty="0" err="1" smtClean="0">
                <a:ln>
                  <a:noFill/>
                </a:ln>
                <a:solidFill>
                  <a:schemeClr val="bg1"/>
                </a:solidFill>
                <a:effectLst/>
                <a:latin typeface="Arial" pitchFamily="34" charset="0"/>
                <a:cs typeface="Arial" pitchFamily="34" charset="0"/>
              </a:rPr>
              <a:t>rRT</a:t>
            </a:r>
            <a:r>
              <a:rPr kumimoji="0" lang="en-US" sz="1400" b="0" i="0" u="none" strike="noStrike" cap="none" normalizeH="0" baseline="0" dirty="0" smtClean="0">
                <a:ln>
                  <a:noFill/>
                </a:ln>
                <a:solidFill>
                  <a:schemeClr val="bg1"/>
                </a:solidFill>
                <a:effectLst/>
                <a:latin typeface="Arial" pitchFamily="34" charset="0"/>
                <a:cs typeface="Arial" pitchFamily="34" charset="0"/>
              </a:rPr>
              <a:t>-PCR) testing applied to respiratory secretions is the </a:t>
            </a:r>
            <a:r>
              <a:rPr kumimoji="0" lang="en-US" sz="1400" b="1" i="0" u="sng" strike="noStrike" cap="none" normalizeH="0" baseline="0" dirty="0" smtClean="0">
                <a:ln>
                  <a:noFill/>
                </a:ln>
                <a:solidFill>
                  <a:schemeClr val="bg1"/>
                </a:solidFill>
                <a:effectLst/>
                <a:latin typeface="Arial" pitchFamily="34" charset="0"/>
                <a:cs typeface="Arial" pitchFamily="34" charset="0"/>
                <a:hlinkClick r:id="rId2" tooltip="Click to Continue &gt; by CineGO2V03.10"/>
              </a:rPr>
              <a:t>DIAGNOSTIC  </a:t>
            </a:r>
            <a:r>
              <a:rPr kumimoji="0" lang="en-US" sz="1050" b="1" i="0" u="sng" strike="noStrike" cap="none" normalizeH="0" baseline="0" dirty="0" smtClean="0">
                <a:ln>
                  <a:noFill/>
                </a:ln>
                <a:solidFill>
                  <a:schemeClr val="bg1"/>
                </a:solidFill>
                <a:effectLst/>
                <a:latin typeface="Arial" pitchFamily="34" charset="0"/>
                <a:cs typeface="Arial" pitchFamily="34" charset="0"/>
              </a:rPr>
              <a:t> </a:t>
            </a:r>
            <a:r>
              <a:rPr kumimoji="0" lang="en-US" sz="1400" b="1" i="0" u="sng" strike="noStrike" cap="none" normalizeH="0" baseline="0" dirty="0" smtClean="0">
                <a:ln>
                  <a:noFill/>
                </a:ln>
                <a:solidFill>
                  <a:schemeClr val="bg1"/>
                </a:solidFill>
                <a:effectLst/>
                <a:latin typeface="Arial" pitchFamily="34" charset="0"/>
                <a:cs typeface="Arial" pitchFamily="34" charset="0"/>
              </a:rPr>
              <a:t>  </a:t>
            </a:r>
            <a:r>
              <a:rPr kumimoji="0" lang="en-US" sz="1400" b="0" i="0" u="none" strike="noStrike" cap="none" normalizeH="0" baseline="0" dirty="0" smtClean="0">
                <a:ln>
                  <a:noFill/>
                </a:ln>
                <a:solidFill>
                  <a:schemeClr val="bg1"/>
                </a:solidFill>
                <a:effectLst/>
                <a:latin typeface="Arial" pitchFamily="34" charset="0"/>
                <a:cs typeface="Arial" pitchFamily="34" charset="0"/>
              </a:rPr>
              <a:t> </a:t>
            </a:r>
            <a:r>
              <a:rPr kumimoji="0" lang="en-US" sz="1400" b="0" i="0" u="sng" strike="noStrike" cap="none" normalizeH="0" baseline="0" dirty="0" smtClean="0">
                <a:ln>
                  <a:noFill/>
                </a:ln>
                <a:solidFill>
                  <a:schemeClr val="bg1"/>
                </a:solidFill>
                <a:effectLst/>
                <a:latin typeface="Arial" pitchFamily="34" charset="0"/>
                <a:cs typeface="Arial" pitchFamily="34" charset="0"/>
              </a:rPr>
              <a:t>assay of choice. Lower respiratory tract specimens should be a priority for collection and testing. To increase the likelihood of detecting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we suggest collection of multiple specimens from different sites and at different times. Obtaining acute and convalescent serum is also important. </a:t>
            </a:r>
            <a:endParaRPr kumimoji="0" lang="en-US" sz="1200" b="0"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cs typeface="Arial" pitchFamily="34" charset="0"/>
              </a:rPr>
              <a:t>●Individuals with an acute respiratory infection who have an epidemiologic link to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or who have had an unusual or unexpected clinical course (especially sudden deterioration despite appropriate treatment) should be tested for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Certain other patients may also require evaluation for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infection.  </a:t>
            </a:r>
            <a:endParaRPr kumimoji="0" lang="en-US" sz="1200" b="0"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cs typeface="Arial" pitchFamily="34" charset="0"/>
              </a:rPr>
              <a:t>●There is currently no treatment recommended for </a:t>
            </a:r>
            <a:r>
              <a:rPr kumimoji="0" lang="en-US" sz="1400" b="0" i="0" u="sng" strike="noStrike" cap="none" normalizeH="0" baseline="0" dirty="0" err="1" smtClean="0">
                <a:ln>
                  <a:noFill/>
                </a:ln>
                <a:solidFill>
                  <a:schemeClr val="bg1"/>
                </a:solidFill>
                <a:effectLst/>
                <a:latin typeface="Arial" pitchFamily="34" charset="0"/>
                <a:cs typeface="Arial" pitchFamily="34" charset="0"/>
              </a:rPr>
              <a:t>coronavirus</a:t>
            </a:r>
            <a:r>
              <a:rPr kumimoji="0" lang="en-US" sz="1400" b="0" i="0" u="sng" strike="noStrike" cap="none" normalizeH="0" baseline="0" dirty="0" smtClean="0">
                <a:ln>
                  <a:noFill/>
                </a:ln>
                <a:solidFill>
                  <a:schemeClr val="bg1"/>
                </a:solidFill>
                <a:effectLst/>
                <a:latin typeface="Arial" pitchFamily="34" charset="0"/>
                <a:cs typeface="Arial" pitchFamily="34" charset="0"/>
              </a:rPr>
              <a:t> infections except for </a:t>
            </a:r>
            <a:r>
              <a:rPr kumimoji="0" lang="en-US" sz="1400" b="1" i="0" u="sng" strike="noStrike" cap="none" normalizeH="0" baseline="0" dirty="0" smtClean="0">
                <a:ln>
                  <a:noFill/>
                </a:ln>
                <a:solidFill>
                  <a:schemeClr val="bg1"/>
                </a:solidFill>
                <a:effectLst/>
                <a:latin typeface="Arial" pitchFamily="34" charset="0"/>
                <a:cs typeface="Arial" pitchFamily="34" charset="0"/>
                <a:hlinkClick r:id="rId2" tooltip="Click to Continue &gt; by CineGO2V03.10"/>
              </a:rPr>
              <a:t>SUPPORTIVE  </a:t>
            </a:r>
            <a:r>
              <a:rPr kumimoji="0" lang="en-US" sz="1050" b="1" i="0" u="sng" strike="noStrike" cap="none" normalizeH="0" baseline="0" dirty="0" smtClean="0">
                <a:ln>
                  <a:noFill/>
                </a:ln>
                <a:solidFill>
                  <a:schemeClr val="bg1"/>
                </a:solidFill>
                <a:effectLst/>
                <a:latin typeface="Arial" pitchFamily="34" charset="0"/>
                <a:cs typeface="Arial" pitchFamily="34" charset="0"/>
              </a:rPr>
              <a:t> </a:t>
            </a:r>
            <a:r>
              <a:rPr kumimoji="0" lang="en-US" sz="1400" b="1" i="0" u="sng" strike="noStrike" cap="none" normalizeH="0" baseline="0" dirty="0" smtClean="0">
                <a:ln>
                  <a:noFill/>
                </a:ln>
                <a:solidFill>
                  <a:schemeClr val="bg1"/>
                </a:solidFill>
                <a:effectLst/>
                <a:latin typeface="Arial" pitchFamily="34" charset="0"/>
                <a:cs typeface="Arial" pitchFamily="34" charset="0"/>
              </a:rPr>
              <a:t>  </a:t>
            </a:r>
            <a:r>
              <a:rPr kumimoji="0" lang="en-US" sz="1400" b="0" i="0" u="none" strike="noStrike" cap="none" normalizeH="0" baseline="0" dirty="0" smtClean="0">
                <a:ln>
                  <a:noFill/>
                </a:ln>
                <a:solidFill>
                  <a:schemeClr val="bg1"/>
                </a:solidFill>
                <a:effectLst/>
                <a:latin typeface="Arial" pitchFamily="34" charset="0"/>
                <a:cs typeface="Arial" pitchFamily="34" charset="0"/>
              </a:rPr>
              <a:t> </a:t>
            </a:r>
            <a:r>
              <a:rPr kumimoji="0" lang="en-US" sz="1400" b="0" i="0" u="sng" strike="noStrike" cap="none" normalizeH="0" baseline="0" dirty="0" smtClean="0">
                <a:ln>
                  <a:noFill/>
                </a:ln>
                <a:solidFill>
                  <a:schemeClr val="bg1"/>
                </a:solidFill>
                <a:effectLst/>
                <a:latin typeface="Arial" pitchFamily="34" charset="0"/>
                <a:cs typeface="Arial" pitchFamily="34" charset="0"/>
              </a:rPr>
              <a:t>care as needed. </a:t>
            </a:r>
            <a:endParaRPr kumimoji="0" lang="en-US" sz="1200" b="0"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cs typeface="Arial" pitchFamily="34" charset="0"/>
              </a:rPr>
              <a:t>●An increased level of infection control precautions is recommended when caring for patients with probable or confirmed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infection compared with that used for patients with community-acquired </a:t>
            </a:r>
            <a:r>
              <a:rPr kumimoji="0" lang="en-US" sz="1400" b="0" i="0" u="sng" strike="noStrike" cap="none" normalizeH="0" baseline="0" dirty="0" err="1" smtClean="0">
                <a:ln>
                  <a:noFill/>
                </a:ln>
                <a:solidFill>
                  <a:schemeClr val="bg1"/>
                </a:solidFill>
                <a:effectLst/>
                <a:latin typeface="Arial" pitchFamily="34" charset="0"/>
                <a:cs typeface="Arial" pitchFamily="34" charset="0"/>
              </a:rPr>
              <a:t>coronaviruses</a:t>
            </a:r>
            <a:r>
              <a:rPr kumimoji="0" lang="en-US" sz="1400" b="0" i="0" u="sng" strike="noStrike" cap="none" normalizeH="0" baseline="0" dirty="0" smtClean="0">
                <a:ln>
                  <a:noFill/>
                </a:ln>
                <a:solidFill>
                  <a:schemeClr val="bg1"/>
                </a:solidFill>
                <a:effectLst/>
                <a:latin typeface="Arial" pitchFamily="34" charset="0"/>
                <a:cs typeface="Arial" pitchFamily="34" charset="0"/>
              </a:rPr>
              <a:t> or other community-acquired respiratory </a:t>
            </a:r>
            <a:r>
              <a:rPr kumimoji="0" lang="en-US" sz="1400" b="1" i="0" u="sng" strike="noStrike" cap="none" normalizeH="0" baseline="0" dirty="0" smtClean="0">
                <a:ln>
                  <a:noFill/>
                </a:ln>
                <a:solidFill>
                  <a:schemeClr val="bg1"/>
                </a:solidFill>
                <a:effectLst/>
                <a:latin typeface="Arial" pitchFamily="34" charset="0"/>
                <a:cs typeface="Arial" pitchFamily="34" charset="0"/>
                <a:hlinkClick r:id="rId2" tooltip="Click to Continue &gt; by CineGO2V03.10"/>
              </a:rPr>
              <a:t>VIRUSES  </a:t>
            </a:r>
            <a:r>
              <a:rPr kumimoji="0" lang="en-US" sz="1050" b="1" i="0" u="sng" strike="noStrike" cap="none" normalizeH="0" baseline="0" dirty="0" smtClean="0">
                <a:ln>
                  <a:noFill/>
                </a:ln>
                <a:solidFill>
                  <a:schemeClr val="bg1"/>
                </a:solidFill>
                <a:effectLst/>
                <a:latin typeface="Arial" pitchFamily="34" charset="0"/>
                <a:cs typeface="Arial" pitchFamily="34" charset="0"/>
              </a:rPr>
              <a:t> </a:t>
            </a:r>
            <a:r>
              <a:rPr kumimoji="0" lang="en-US" sz="1400" b="1" i="0" u="sng" strike="noStrike" cap="none" normalizeH="0" baseline="0" dirty="0" smtClean="0">
                <a:ln>
                  <a:noFill/>
                </a:ln>
                <a:solidFill>
                  <a:schemeClr val="bg1"/>
                </a:solidFill>
                <a:effectLst/>
                <a:latin typeface="Arial" pitchFamily="34" charset="0"/>
                <a:cs typeface="Arial" pitchFamily="34" charset="0"/>
              </a:rPr>
              <a:t>  </a:t>
            </a:r>
            <a:r>
              <a:rPr kumimoji="0" lang="en-US" sz="1400" b="0" i="0" u="none" strike="noStrike" cap="none" normalizeH="0" baseline="0" dirty="0" smtClean="0">
                <a:ln>
                  <a:noFill/>
                </a:ln>
                <a:solidFill>
                  <a:schemeClr val="bg1"/>
                </a:solidFill>
                <a:effectLst/>
                <a:latin typeface="Arial" pitchFamily="34" charset="0"/>
                <a:cs typeface="Arial" pitchFamily="34" charset="0"/>
              </a:rPr>
              <a:t>. The United States Centers for Disease Control and Prevention (CDC) recommends the use of standard, contact, and airborne precautions for the management of hospitalized patients with known or suspected 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infection. </a:t>
            </a:r>
            <a:endParaRPr kumimoji="0" lang="en-US" sz="1200" b="0"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cs typeface="Arial" pitchFamily="34" charset="0"/>
              </a:rPr>
              <a:t>●There is no licensed vaccine for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a:t>
            </a:r>
            <a:endParaRPr kumimoji="0" lang="en-US" sz="1200" b="0"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cs typeface="Arial" pitchFamily="34" charset="0"/>
              </a:rPr>
              <a:t>●The World Health Organization (WHO) does not recommend either special screening for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at points of entry or the application of any travel or </a:t>
            </a:r>
            <a:r>
              <a:rPr kumimoji="0" lang="en-US" sz="1400" b="1" i="0" u="sng" strike="noStrike" cap="none" normalizeH="0" baseline="0" dirty="0" smtClean="0">
                <a:ln>
                  <a:noFill/>
                </a:ln>
                <a:solidFill>
                  <a:schemeClr val="bg1"/>
                </a:solidFill>
                <a:effectLst/>
                <a:latin typeface="Arial" pitchFamily="34" charset="0"/>
                <a:cs typeface="Arial" pitchFamily="34" charset="0"/>
                <a:hlinkClick r:id="rId2" tooltip="Click to Continue &gt; by CineGO2V03.10"/>
              </a:rPr>
              <a:t>TRADE  </a:t>
            </a:r>
            <a:r>
              <a:rPr kumimoji="0" lang="en-US" sz="1050" b="1" i="0" u="sng" strike="noStrike" cap="none" normalizeH="0" baseline="0" dirty="0" smtClean="0">
                <a:ln>
                  <a:noFill/>
                </a:ln>
                <a:solidFill>
                  <a:schemeClr val="bg1"/>
                </a:solidFill>
                <a:effectLst/>
                <a:latin typeface="Arial" pitchFamily="34" charset="0"/>
                <a:cs typeface="Arial" pitchFamily="34" charset="0"/>
              </a:rPr>
              <a:t> </a:t>
            </a:r>
            <a:r>
              <a:rPr kumimoji="0" lang="en-US" sz="1400" b="1" i="0" u="sng" strike="noStrike" cap="none" normalizeH="0" baseline="0" dirty="0" smtClean="0">
                <a:ln>
                  <a:noFill/>
                </a:ln>
                <a:solidFill>
                  <a:schemeClr val="bg1"/>
                </a:solidFill>
                <a:effectLst/>
                <a:latin typeface="Arial" pitchFamily="34" charset="0"/>
                <a:cs typeface="Arial" pitchFamily="34" charset="0"/>
              </a:rPr>
              <a:t>  </a:t>
            </a:r>
            <a:r>
              <a:rPr kumimoji="0" lang="en-US" sz="1400" b="0" i="0" u="none" strike="noStrike" cap="none" normalizeH="0" baseline="0" dirty="0" smtClean="0">
                <a:ln>
                  <a:noFill/>
                </a:ln>
                <a:solidFill>
                  <a:schemeClr val="bg1"/>
                </a:solidFill>
                <a:effectLst/>
                <a:latin typeface="Arial" pitchFamily="34" charset="0"/>
                <a:cs typeface="Arial" pitchFamily="34" charset="0"/>
              </a:rPr>
              <a:t> </a:t>
            </a:r>
            <a:r>
              <a:rPr kumimoji="0" lang="en-US" sz="1400" b="0" i="0" u="sng" strike="noStrike" cap="none" normalizeH="0" baseline="0" dirty="0" smtClean="0">
                <a:ln>
                  <a:noFill/>
                </a:ln>
                <a:solidFill>
                  <a:schemeClr val="bg1"/>
                </a:solidFill>
                <a:effectLst/>
                <a:latin typeface="Arial" pitchFamily="34" charset="0"/>
                <a:cs typeface="Arial" pitchFamily="34" charset="0"/>
              </a:rPr>
              <a:t>restrictions. The Ministry of Health of Saudi Arabia recommends that in 2014, older adults, those with chronic diseases, </a:t>
            </a:r>
            <a:r>
              <a:rPr kumimoji="0" lang="en-US" sz="1400" b="0" i="0" u="sng" strike="noStrike" cap="none" normalizeH="0" baseline="0" dirty="0" err="1" smtClean="0">
                <a:ln>
                  <a:noFill/>
                </a:ln>
                <a:solidFill>
                  <a:schemeClr val="bg1"/>
                </a:solidFill>
                <a:effectLst/>
                <a:latin typeface="Arial" pitchFamily="34" charset="0"/>
                <a:cs typeface="Arial" pitchFamily="34" charset="0"/>
              </a:rPr>
              <a:t>immunocompromised</a:t>
            </a:r>
            <a:r>
              <a:rPr kumimoji="0" lang="en-US" sz="1400" b="0" i="0" u="sng" strike="noStrike" cap="none" normalizeH="0" baseline="0" dirty="0" smtClean="0">
                <a:ln>
                  <a:noFill/>
                </a:ln>
                <a:solidFill>
                  <a:schemeClr val="bg1"/>
                </a:solidFill>
                <a:effectLst/>
                <a:latin typeface="Arial" pitchFamily="34" charset="0"/>
                <a:cs typeface="Arial" pitchFamily="34" charset="0"/>
              </a:rPr>
              <a:t> patients, pregnant women, and children postpone their </a:t>
            </a:r>
            <a:r>
              <a:rPr kumimoji="0" lang="en-US" sz="1000" b="0" i="0" u="sng" strike="noStrike" cap="none" normalizeH="0" baseline="0" dirty="0" smtClean="0">
                <a:ln>
                  <a:noFill/>
                </a:ln>
                <a:solidFill>
                  <a:schemeClr val="bg1"/>
                </a:solidFill>
                <a:effectLst/>
                <a:latin typeface="Arial" pitchFamily="34" charset="0"/>
                <a:cs typeface="Arial" pitchFamily="34" charset="0"/>
              </a:rPr>
              <a:t>plans to travel to Mecca, Saudi Arabia, for </a:t>
            </a:r>
            <a:r>
              <a:rPr kumimoji="0" lang="en-US" sz="900" b="0" i="0" u="sng" strike="noStrike" cap="none" normalizeH="0" baseline="0" dirty="0" smtClean="0">
                <a:ln>
                  <a:noFill/>
                </a:ln>
                <a:solidFill>
                  <a:schemeClr val="bg1"/>
                </a:solidFill>
                <a:effectLst/>
                <a:latin typeface="Arial" pitchFamily="34" charset="0"/>
                <a:cs typeface="Arial" pitchFamily="34" charset="0"/>
              </a:rPr>
              <a:t>Hajj and/or </a:t>
            </a:r>
            <a:r>
              <a:rPr kumimoji="0" lang="en-US" sz="900" b="0" i="0" u="sng" strike="noStrike" cap="none" normalizeH="0" baseline="0" dirty="0" err="1" smtClean="0">
                <a:ln>
                  <a:noFill/>
                </a:ln>
                <a:solidFill>
                  <a:schemeClr val="bg1"/>
                </a:solidFill>
                <a:effectLst/>
                <a:latin typeface="Arial" pitchFamily="34" charset="0"/>
                <a:cs typeface="Arial" pitchFamily="34" charset="0"/>
              </a:rPr>
              <a:t>Umra</a:t>
            </a:r>
            <a:endParaRPr kumimoji="0" lang="en-US" sz="900" b="1" i="0" u="sng" strike="noStrike" cap="none" normalizeH="0" baseline="0" dirty="0" smtClean="0">
              <a:ln>
                <a:noFill/>
              </a:ln>
              <a:solidFill>
                <a:schemeClr val="bg1"/>
              </a:solidFill>
              <a:effectLst/>
              <a:latin typeface="Arial" pitchFamily="34" charset="0"/>
              <a:cs typeface="Arial" pitchFamily="34" charset="0"/>
            </a:endParaRPr>
          </a:p>
        </p:txBody>
      </p:sp>
      <p:pic>
        <p:nvPicPr>
          <p:cNvPr id="1026" name="Picture 2" descr="http://cdncache1-a.akamaihd.net/items/it/img/arrow-10x10.png">
            <a:hlinkClick r:id="rId2" tooltip="Click to Continue &gt; by CineGO2V03.10"/>
          </p:cNvPr>
          <p:cNvPicPr>
            <a:picLocks noChangeAspect="1" noChangeArrowheads="1"/>
          </p:cNvPicPr>
          <p:nvPr/>
        </p:nvPicPr>
        <p:blipFill>
          <a:blip r:embed="rId3" cstate="print"/>
          <a:srcRect/>
          <a:stretch>
            <a:fillRect/>
          </a:stretch>
        </p:blipFill>
        <p:spPr bwMode="auto">
          <a:xfrm>
            <a:off x="6710363" y="-180975"/>
            <a:ext cx="95250" cy="95250"/>
          </a:xfrm>
          <a:prstGeom prst="rect">
            <a:avLst/>
          </a:prstGeom>
          <a:noFill/>
        </p:spPr>
      </p:pic>
      <p:pic>
        <p:nvPicPr>
          <p:cNvPr id="1027" name="Picture 3" descr="http://cdncache1-a.akamaihd.net/items/it/img/arrow-10x10.png">
            <a:hlinkClick r:id="rId2" tooltip="Click to Continue &gt; by CineGO2V03.10"/>
          </p:cNvPr>
          <p:cNvPicPr>
            <a:picLocks noChangeAspect="1" noChangeArrowheads="1"/>
          </p:cNvPicPr>
          <p:nvPr/>
        </p:nvPicPr>
        <p:blipFill>
          <a:blip r:embed="rId3" cstate="print"/>
          <a:srcRect/>
          <a:stretch>
            <a:fillRect/>
          </a:stretch>
        </p:blipFill>
        <p:spPr bwMode="auto">
          <a:xfrm>
            <a:off x="5021263" y="365125"/>
            <a:ext cx="95250" cy="95250"/>
          </a:xfrm>
          <a:prstGeom prst="rect">
            <a:avLst/>
          </a:prstGeom>
          <a:noFill/>
        </p:spPr>
      </p:pic>
      <p:pic>
        <p:nvPicPr>
          <p:cNvPr id="1028" name="Picture 4" descr="http://cdncache1-a.akamaihd.net/items/it/img/arrow-10x10.png">
            <a:hlinkClick r:id="rId2" tooltip="Click to Continue &gt; by CineGO2V03.10"/>
          </p:cNvPr>
          <p:cNvPicPr>
            <a:picLocks noChangeAspect="1" noChangeArrowheads="1"/>
          </p:cNvPicPr>
          <p:nvPr/>
        </p:nvPicPr>
        <p:blipFill>
          <a:blip r:embed="rId3" cstate="print"/>
          <a:srcRect/>
          <a:stretch>
            <a:fillRect/>
          </a:stretch>
        </p:blipFill>
        <p:spPr bwMode="auto">
          <a:xfrm>
            <a:off x="13695363" y="501650"/>
            <a:ext cx="95250" cy="95250"/>
          </a:xfrm>
          <a:prstGeom prst="rect">
            <a:avLst/>
          </a:prstGeom>
          <a:noFill/>
        </p:spPr>
      </p:pic>
      <p:pic>
        <p:nvPicPr>
          <p:cNvPr id="1029" name="Picture 5" descr="http://cdncache1-a.akamaihd.net/items/it/img/arrow-10x10.png">
            <a:hlinkClick r:id="rId2" tooltip="Click to Continue &gt; by CineGO2V03.10"/>
          </p:cNvPr>
          <p:cNvPicPr>
            <a:picLocks noChangeAspect="1" noChangeArrowheads="1"/>
          </p:cNvPicPr>
          <p:nvPr/>
        </p:nvPicPr>
        <p:blipFill>
          <a:blip r:embed="rId3" cstate="print"/>
          <a:srcRect/>
          <a:stretch>
            <a:fillRect/>
          </a:stretch>
        </p:blipFill>
        <p:spPr bwMode="auto">
          <a:xfrm>
            <a:off x="8170863" y="911225"/>
            <a:ext cx="95250" cy="952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539750" y="134938"/>
            <a:ext cx="8001000" cy="641350"/>
          </a:xfrm>
          <a:prstGeom prst="rect">
            <a:avLst/>
          </a:prstGeom>
          <a:noFill/>
          <a:ln w="9525">
            <a:noFill/>
            <a:miter lim="800000"/>
            <a:headEnd/>
            <a:tailEnd/>
          </a:ln>
          <a:effectLst/>
        </p:spPr>
        <p:txBody>
          <a:bodyPr>
            <a:spAutoFit/>
          </a:bodyPr>
          <a:lstStyle/>
          <a:p>
            <a:pPr marL="457200" indent="-457200" algn="ctr">
              <a:spcBef>
                <a:spcPct val="50000"/>
              </a:spcBef>
              <a:buFont typeface="Wingdings" pitchFamily="2" charset="2"/>
              <a:buNone/>
              <a:defRPr/>
            </a:pPr>
            <a:r>
              <a:rPr lang="en-US" sz="3600" dirty="0">
                <a:solidFill>
                  <a:srgbClr val="FFFF66"/>
                </a:solidFill>
                <a:effectLst>
                  <a:outerShdw blurRad="38100" dist="38100" dir="2700000" algn="tl">
                    <a:srgbClr val="000000"/>
                  </a:outerShdw>
                </a:effectLst>
                <a:latin typeface="Times New Roman" pitchFamily="18" charset="0"/>
                <a:cs typeface="Times New Roman" pitchFamily="18" charset="0"/>
              </a:rPr>
              <a:t>Measles Virus</a:t>
            </a:r>
          </a:p>
        </p:txBody>
      </p:sp>
      <p:sp>
        <p:nvSpPr>
          <p:cNvPr id="22531" name="Text Box 9"/>
          <p:cNvSpPr txBox="1">
            <a:spLocks noChangeArrowheads="1"/>
          </p:cNvSpPr>
          <p:nvPr/>
        </p:nvSpPr>
        <p:spPr bwMode="auto">
          <a:xfrm>
            <a:off x="287338" y="944563"/>
            <a:ext cx="8461375" cy="5847755"/>
          </a:xfrm>
          <a:prstGeom prst="rect">
            <a:avLst/>
          </a:prstGeom>
          <a:noFill/>
          <a:ln w="9525">
            <a:noFill/>
            <a:miter lim="800000"/>
            <a:headEnd/>
            <a:tailEnd/>
          </a:ln>
        </p:spPr>
        <p:txBody>
          <a:bodyPr>
            <a:spAutoFit/>
          </a:bodyPr>
          <a:lstStyle/>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Family:</a:t>
            </a:r>
            <a:r>
              <a:rPr lang="en-US" sz="2400" b="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Paramyxovidae</a:t>
            </a:r>
            <a:r>
              <a:rPr lang="en-US" sz="2400" b="1" i="1" dirty="0">
                <a:solidFill>
                  <a:schemeClr val="bg1"/>
                </a:solidFill>
                <a:latin typeface="Times New Roman" pitchFamily="18" charset="0"/>
                <a:cs typeface="Times New Roman" pitchFamily="18" charset="0"/>
              </a:rPr>
              <a:t>.</a:t>
            </a:r>
            <a:endParaRPr lang="en-US" sz="2200" b="1" i="1" dirty="0">
              <a:solidFill>
                <a:schemeClr val="bg1"/>
              </a:solidFill>
              <a:latin typeface="Times New Roman" pitchFamily="18" charset="0"/>
              <a:cs typeface="Times New Roman" pitchFamily="18" charset="0"/>
            </a:endParaRPr>
          </a:p>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Structural features: </a:t>
            </a:r>
            <a:r>
              <a:rPr lang="en-US" sz="2200" dirty="0">
                <a:solidFill>
                  <a:schemeClr val="bg1"/>
                </a:solidFill>
                <a:latin typeface="Times New Roman" pitchFamily="18" charset="0"/>
                <a:cs typeface="Times New Roman" pitchFamily="18" charset="0"/>
              </a:rPr>
              <a:t>Enveloped virus with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ss</a:t>
            </a:r>
            <a:r>
              <a:rPr lang="en-US" sz="2400" b="1" dirty="0">
                <a:solidFill>
                  <a:schemeClr val="bg1"/>
                </a:solidFill>
                <a:latin typeface="Times New Roman" pitchFamily="18" charset="0"/>
                <a:cs typeface="Times New Roman" pitchFamily="18" charset="0"/>
              </a:rPr>
              <a:t>-RNA </a:t>
            </a:r>
            <a:r>
              <a:rPr lang="en-US" sz="2200" dirty="0">
                <a:solidFill>
                  <a:schemeClr val="bg1"/>
                </a:solidFill>
                <a:latin typeface="Times New Roman" pitchFamily="18" charset="0"/>
                <a:cs typeface="Times New Roman" pitchFamily="18" charset="0"/>
              </a:rPr>
              <a:t>genome. </a:t>
            </a:r>
          </a:p>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800" b="1" u="sng" dirty="0">
                <a:solidFill>
                  <a:srgbClr val="FF33CC"/>
                </a:solidFill>
                <a:latin typeface="Times New Roman" pitchFamily="18" charset="0"/>
                <a:cs typeface="Times New Roman" pitchFamily="18" charset="0"/>
              </a:rPr>
              <a:t>Measles virus infects human only.</a:t>
            </a:r>
            <a:endParaRPr lang="en-US" sz="2200" b="1" u="sng" dirty="0">
              <a:solidFill>
                <a:srgbClr val="FF33CC"/>
              </a:solidFill>
              <a:latin typeface="Times New Roman" pitchFamily="18" charset="0"/>
              <a:cs typeface="Times New Roman" pitchFamily="18" charset="0"/>
            </a:endParaRPr>
          </a:p>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Transmission:</a:t>
            </a:r>
            <a:r>
              <a:rPr lang="en-US" sz="2400" b="1" dirty="0">
                <a:solidFill>
                  <a:schemeClr val="bg1"/>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Inhalation of infectious aerosol droplets.</a:t>
            </a:r>
          </a:p>
          <a:p>
            <a:pPr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Epidemiology</a:t>
            </a:r>
            <a:r>
              <a:rPr lang="en-US" sz="2400" b="1"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and pathogenesis:</a:t>
            </a:r>
            <a:r>
              <a:rPr lang="en-US" sz="2400" b="1" dirty="0">
                <a:solidFill>
                  <a:schemeClr val="bg1"/>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Most cases in preschool children, very infectious cases mainly in winter and spring.</a:t>
            </a:r>
          </a:p>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Virus infects first epithetical cells of respiratory tract then virus spread to the blood causing </a:t>
            </a:r>
            <a:r>
              <a:rPr lang="en-US" sz="2200" dirty="0" err="1">
                <a:solidFill>
                  <a:schemeClr val="bg1"/>
                </a:solidFill>
                <a:latin typeface="Times New Roman" pitchFamily="18" charset="0"/>
                <a:cs typeface="Times New Roman" pitchFamily="18" charset="0"/>
              </a:rPr>
              <a:t>vireamia</a:t>
            </a:r>
            <a:r>
              <a:rPr lang="en-US" sz="2200" dirty="0">
                <a:solidFill>
                  <a:schemeClr val="bg1"/>
                </a:solidFill>
                <a:latin typeface="Times New Roman" pitchFamily="18" charset="0"/>
                <a:cs typeface="Times New Roman" pitchFamily="18" charset="0"/>
              </a:rPr>
              <a:t> the virus widely disseminated to the skin with </a:t>
            </a:r>
            <a:r>
              <a:rPr lang="en-US" sz="2200" dirty="0" err="1">
                <a:solidFill>
                  <a:schemeClr val="bg1"/>
                </a:solidFill>
                <a:latin typeface="Times New Roman" pitchFamily="18" charset="0"/>
                <a:cs typeface="Times New Roman" pitchFamily="18" charset="0"/>
              </a:rPr>
              <a:t>maculopopular</a:t>
            </a:r>
            <a:r>
              <a:rPr lang="en-US" sz="2200" dirty="0">
                <a:solidFill>
                  <a:schemeClr val="bg1"/>
                </a:solidFill>
                <a:latin typeface="Times New Roman" pitchFamily="18" charset="0"/>
                <a:cs typeface="Times New Roman" pitchFamily="18" charset="0"/>
              </a:rPr>
              <a:t> rash.</a:t>
            </a:r>
          </a:p>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800" b="1" u="sng" dirty="0">
                <a:solidFill>
                  <a:srgbClr val="FF0000"/>
                </a:solidFill>
                <a:latin typeface="Times New Roman" pitchFamily="18" charset="0"/>
                <a:cs typeface="Times New Roman" pitchFamily="18" charset="0"/>
              </a:rPr>
              <a:t>Clinical features:  </a:t>
            </a:r>
            <a:endParaRPr lang="en-US" sz="2200" b="1" u="sng" dirty="0">
              <a:solidFill>
                <a:srgbClr val="FF0000"/>
              </a:solidFill>
              <a:latin typeface="Times New Roman" pitchFamily="18" charset="0"/>
              <a:cs typeface="Times New Roman" pitchFamily="18" charset="0"/>
            </a:endParaRP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I.P.: 7- 14 days.</a:t>
            </a: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Prodromal</a:t>
            </a:r>
            <a:r>
              <a:rPr lang="en-US" sz="2200" dirty="0">
                <a:solidFill>
                  <a:schemeClr val="bg1"/>
                </a:solidFill>
                <a:latin typeface="Times New Roman" pitchFamily="18" charset="0"/>
                <a:cs typeface="Times New Roman" pitchFamily="18" charset="0"/>
              </a:rPr>
              <a:t> symptom: Fever, cough, conjunctivitis and running nose</a:t>
            </a: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a:t>
            </a:r>
            <a:r>
              <a:rPr lang="en-US" sz="2400" b="1" u="sng" dirty="0" err="1">
                <a:solidFill>
                  <a:srgbClr val="FFFF00"/>
                </a:solidFill>
                <a:latin typeface="Times New Roman" pitchFamily="18" charset="0"/>
                <a:cs typeface="Times New Roman" pitchFamily="18" charset="0"/>
              </a:rPr>
              <a:t>Koplik’s</a:t>
            </a:r>
            <a:r>
              <a:rPr lang="en-US" sz="2400" b="1" u="sng" dirty="0">
                <a:solidFill>
                  <a:srgbClr val="FFFF00"/>
                </a:solidFill>
                <a:latin typeface="Times New Roman" pitchFamily="18" charset="0"/>
                <a:cs typeface="Times New Roman" pitchFamily="18" charset="0"/>
              </a:rPr>
              <a:t> spot: </a:t>
            </a:r>
            <a:r>
              <a:rPr lang="en-US" sz="2200" dirty="0">
                <a:solidFill>
                  <a:schemeClr val="bg1"/>
                </a:solidFill>
                <a:latin typeface="Times New Roman" pitchFamily="18" charset="0"/>
                <a:cs typeface="Times New Roman" pitchFamily="18" charset="0"/>
              </a:rPr>
              <a:t>Small white papule appear </a:t>
            </a:r>
            <a:r>
              <a:rPr lang="en-US" sz="2200" dirty="0" smtClean="0">
                <a:solidFill>
                  <a:schemeClr val="bg1"/>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in </a:t>
            </a:r>
            <a:r>
              <a:rPr lang="en-US" sz="2200" dirty="0" err="1">
                <a:solidFill>
                  <a:schemeClr val="bg1"/>
                </a:solidFill>
                <a:latin typeface="Times New Roman" pitchFamily="18" charset="0"/>
                <a:cs typeface="Times New Roman" pitchFamily="18" charset="0"/>
              </a:rPr>
              <a:t>buccal</a:t>
            </a:r>
            <a:r>
              <a:rPr lang="en-US" sz="2200" dirty="0">
                <a:solidFill>
                  <a:schemeClr val="bg1"/>
                </a:solidFill>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mucosa. </a:t>
            </a:r>
            <a:endParaRPr lang="en-US" sz="2200" dirty="0">
              <a:solidFill>
                <a:schemeClr val="bg1"/>
              </a:solidFill>
              <a:latin typeface="Times New Roman" pitchFamily="18" charset="0"/>
              <a:cs typeface="Times New Roman" pitchFamily="18" charset="0"/>
            </a:endParaRP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Rash: </a:t>
            </a:r>
            <a:r>
              <a:rPr lang="en-US" sz="2200" dirty="0" err="1">
                <a:solidFill>
                  <a:schemeClr val="bg1"/>
                </a:solidFill>
                <a:latin typeface="Times New Roman" pitchFamily="18" charset="0"/>
                <a:cs typeface="Times New Roman" pitchFamily="18" charset="0"/>
              </a:rPr>
              <a:t>Maculopapular</a:t>
            </a:r>
            <a:r>
              <a:rPr lang="en-US" sz="2200" dirty="0">
                <a:solidFill>
                  <a:schemeClr val="bg1"/>
                </a:solidFill>
                <a:latin typeface="Times New Roman" pitchFamily="18" charset="0"/>
                <a:cs typeface="Times New Roman" pitchFamily="18" charset="0"/>
              </a:rPr>
              <a:t> rash first on face </a:t>
            </a:r>
            <a:r>
              <a:rPr lang="en-US" sz="2200" dirty="0" smtClean="0">
                <a:solidFill>
                  <a:schemeClr val="bg1"/>
                </a:solidFill>
                <a:latin typeface="Times New Roman" pitchFamily="18" charset="0"/>
                <a:cs typeface="Times New Roman" pitchFamily="18" charset="0"/>
              </a:rPr>
              <a:t>trunk then extremities.</a:t>
            </a:r>
            <a:endParaRPr lang="en-US" sz="2200" dirty="0">
              <a:solidFill>
                <a:schemeClr val="bg1"/>
              </a:solidFill>
              <a:latin typeface="Times New Roman" pitchFamily="18" charset="0"/>
              <a:cs typeface="Times New Roman" pitchFamily="18" charset="0"/>
            </a:endParaRP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Recovery complete in normal children with life long immunity.</a:t>
            </a: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Complication also can occur.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9"/>
          <p:cNvSpPr txBox="1">
            <a:spLocks noChangeArrowheads="1"/>
          </p:cNvSpPr>
          <p:nvPr/>
        </p:nvSpPr>
        <p:spPr bwMode="auto">
          <a:xfrm>
            <a:off x="0" y="0"/>
            <a:ext cx="9144000" cy="7672870"/>
          </a:xfrm>
          <a:prstGeom prst="rect">
            <a:avLst/>
          </a:prstGeom>
          <a:noFill/>
          <a:ln w="9525">
            <a:noFill/>
            <a:miter lim="800000"/>
            <a:headEnd/>
            <a:tailEnd/>
          </a:ln>
        </p:spPr>
        <p:txBody>
          <a:bodyPr wrap="square">
            <a:spAutoFit/>
          </a:bodyPr>
          <a:lstStyle/>
          <a:p>
            <a:pPr algn="l" rtl="0">
              <a:buFont typeface="Wingdings" pitchFamily="2" charset="2"/>
              <a:buNone/>
            </a:pPr>
            <a:r>
              <a:rPr lang="en-US" sz="2400" b="1" dirty="0">
                <a:solidFill>
                  <a:srgbClr val="FF0000"/>
                </a:solidFill>
                <a:latin typeface="Times New Roman" pitchFamily="18" charset="0"/>
                <a:cs typeface="Times New Roman" pitchFamily="18" charset="0"/>
              </a:rPr>
              <a:t>Complication: </a:t>
            </a:r>
          </a:p>
          <a:p>
            <a:pPr algn="l" rtl="0">
              <a:buFont typeface="Wingdings" pitchFamily="2" charset="2"/>
              <a:buNone/>
            </a:pPr>
            <a:r>
              <a:rPr lang="en-US" sz="2400" dirty="0">
                <a:solidFill>
                  <a:schemeClr val="bg1"/>
                </a:solidFill>
                <a:latin typeface="Times New Roman" pitchFamily="18" charset="0"/>
                <a:cs typeface="Times New Roman" pitchFamily="18" charset="0"/>
              </a:rPr>
              <a:t>1-</a:t>
            </a:r>
            <a:r>
              <a:rPr lang="en-US" sz="2400" b="1" dirty="0">
                <a:solidFill>
                  <a:srgbClr val="FFFF00"/>
                </a:solidFill>
                <a:latin typeface="Times New Roman" pitchFamily="18" charset="0"/>
                <a:cs typeface="Times New Roman" pitchFamily="18" charset="0"/>
              </a:rPr>
              <a:t> </a:t>
            </a:r>
            <a:r>
              <a:rPr lang="en-US" sz="2800" b="1" dirty="0" smtClean="0">
                <a:solidFill>
                  <a:srgbClr val="FFFF00"/>
                </a:solidFill>
                <a:latin typeface="Times New Roman" pitchFamily="18" charset="0"/>
                <a:cs typeface="Times New Roman" pitchFamily="18" charset="0"/>
              </a:rPr>
              <a:t>Encephalitis </a:t>
            </a:r>
            <a:r>
              <a:rPr lang="en-US" sz="2800" dirty="0" smtClean="0">
                <a:solidFill>
                  <a:schemeClr val="bg1"/>
                </a:solidFill>
                <a:latin typeface="Times New Roman" pitchFamily="18" charset="0"/>
                <a:cs typeface="Times New Roman" pitchFamily="18" charset="0"/>
              </a:rPr>
              <a:t>:Acute </a:t>
            </a:r>
            <a:r>
              <a:rPr lang="en-US" sz="2800" dirty="0">
                <a:solidFill>
                  <a:schemeClr val="bg1"/>
                </a:solidFill>
                <a:latin typeface="Times New Roman" pitchFamily="18" charset="0"/>
                <a:cs typeface="Times New Roman" pitchFamily="18" charset="0"/>
              </a:rPr>
              <a:t>or </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Subacute</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sclerosing</a:t>
            </a:r>
            <a:r>
              <a:rPr lang="en-US" sz="2800" dirty="0" smtClean="0">
                <a:solidFill>
                  <a:schemeClr val="bg1"/>
                </a:solidFill>
                <a:latin typeface="Times New Roman" pitchFamily="18" charset="0"/>
                <a:cs typeface="Times New Roman" pitchFamily="18" charset="0"/>
              </a:rPr>
              <a:t>  pan encephalitis </a:t>
            </a:r>
            <a:r>
              <a:rPr lang="en-US" sz="2800" b="1" dirty="0">
                <a:solidFill>
                  <a:srgbClr val="FFFF00"/>
                </a:solidFill>
                <a:latin typeface="Times New Roman" pitchFamily="18" charset="0"/>
                <a:cs typeface="Times New Roman" pitchFamily="18" charset="0"/>
              </a:rPr>
              <a:t>(SSPE)</a:t>
            </a:r>
          </a:p>
          <a:p>
            <a:pPr algn="l" rtl="0"/>
            <a:r>
              <a:rPr lang="en-US" sz="2800" dirty="0">
                <a:solidFill>
                  <a:schemeClr val="bg1"/>
                </a:solidFill>
                <a:latin typeface="Times New Roman" pitchFamily="18" charset="0"/>
                <a:cs typeface="Times New Roman" pitchFamily="18" charset="0"/>
              </a:rPr>
              <a:t>2- </a:t>
            </a:r>
            <a:r>
              <a:rPr lang="en-US" sz="2800" b="1" dirty="0">
                <a:solidFill>
                  <a:srgbClr val="FFFF00"/>
                </a:solidFill>
                <a:latin typeface="Times New Roman" pitchFamily="18" charset="0"/>
                <a:cs typeface="Times New Roman" pitchFamily="18" charset="0"/>
              </a:rPr>
              <a:t>Giant cell pneumonia</a:t>
            </a:r>
            <a:r>
              <a:rPr lang="en-US" sz="2800" dirty="0">
                <a:solidFill>
                  <a:schemeClr val="bg1"/>
                </a:solidFill>
                <a:latin typeface="Times New Roman" pitchFamily="18" charset="0"/>
                <a:cs typeface="Times New Roman" pitchFamily="18" charset="0"/>
              </a:rPr>
              <a:t>: rare in </a:t>
            </a:r>
            <a:r>
              <a:rPr lang="en-US" sz="2800" dirty="0" err="1">
                <a:solidFill>
                  <a:schemeClr val="bg1"/>
                </a:solidFill>
                <a:latin typeface="Times New Roman" pitchFamily="18" charset="0"/>
                <a:cs typeface="Times New Roman" pitchFamily="18" charset="0"/>
              </a:rPr>
              <a:t>immunocompromised</a:t>
            </a:r>
            <a:r>
              <a:rPr lang="en-US" sz="2800" dirty="0">
                <a:solidFill>
                  <a:schemeClr val="bg1"/>
                </a:solidFill>
                <a:latin typeface="Times New Roman" pitchFamily="18" charset="0"/>
                <a:cs typeface="Times New Roman" pitchFamily="18" charset="0"/>
              </a:rPr>
              <a:t> children due to direct invasion of measles virus to the lung tissue.</a:t>
            </a:r>
          </a:p>
          <a:p>
            <a:pPr algn="l" rtl="0"/>
            <a:endParaRPr lang="en-US" sz="2200" dirty="0">
              <a:solidFill>
                <a:schemeClr val="bg1"/>
              </a:solidFill>
              <a:latin typeface="Times New Roman" pitchFamily="18" charset="0"/>
              <a:cs typeface="Times New Roman" pitchFamily="18" charset="0"/>
            </a:endParaRP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Lab diagnosis:</a:t>
            </a:r>
            <a:r>
              <a:rPr lang="en-US" sz="3200" b="1"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Serology by detection of </a:t>
            </a:r>
            <a:r>
              <a:rPr lang="en-US" sz="2800" dirty="0" err="1">
                <a:solidFill>
                  <a:schemeClr val="bg1"/>
                </a:solidFill>
                <a:latin typeface="Times New Roman" pitchFamily="18" charset="0"/>
                <a:cs typeface="Times New Roman" pitchFamily="18" charset="0"/>
              </a:rPr>
              <a:t>IgM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Ab</a:t>
            </a:r>
            <a:r>
              <a:rPr lang="en-US" sz="2800" dirty="0">
                <a:solidFill>
                  <a:schemeClr val="bg1"/>
                </a:solidFill>
                <a:latin typeface="Times New Roman" pitchFamily="18" charset="0"/>
                <a:cs typeface="Times New Roman" pitchFamily="18" charset="0"/>
              </a:rPr>
              <a:t>, and in case of SSPE detection of measles antibodies in CSF.</a:t>
            </a:r>
            <a:endParaRPr lang="en-US" sz="2200" dirty="0">
              <a:solidFill>
                <a:schemeClr val="bg1"/>
              </a:solidFill>
              <a:latin typeface="Times New Roman" pitchFamily="18" charset="0"/>
              <a:cs typeface="Times New Roman" pitchFamily="18" charset="0"/>
            </a:endParaRPr>
          </a:p>
          <a:p>
            <a:pPr algn="l" rtl="0">
              <a:buFont typeface="Wingdings" pitchFamily="2" charset="2"/>
              <a:buChar char="Ø"/>
            </a:pPr>
            <a:endParaRPr lang="en-US" sz="2200" dirty="0">
              <a:solidFill>
                <a:schemeClr val="bg1"/>
              </a:solidFill>
              <a:latin typeface="Times New Roman" pitchFamily="18" charset="0"/>
              <a:cs typeface="Times New Roman" pitchFamily="18" charset="0"/>
            </a:endParaRPr>
          </a:p>
          <a:p>
            <a:pPr algn="l" rtl="0">
              <a:buFont typeface="Wingdings" pitchFamily="2" charset="2"/>
              <a:buChar char="Ø"/>
            </a:pPr>
            <a:r>
              <a:rPr lang="en-US" sz="2800" dirty="0">
                <a:solidFill>
                  <a:schemeClr val="bg1"/>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Treatment and prevention: </a:t>
            </a:r>
            <a:r>
              <a:rPr lang="en-US" sz="2800" b="1" dirty="0">
                <a:solidFill>
                  <a:schemeClr val="bg1"/>
                </a:solidFill>
                <a:latin typeface="Times New Roman" pitchFamily="18" charset="0"/>
                <a:cs typeface="Times New Roman" pitchFamily="18" charset="0"/>
              </a:rPr>
              <a:t>No specific treatment, Prevention by giving </a:t>
            </a:r>
            <a:r>
              <a:rPr lang="en-US" sz="3200" b="1" dirty="0">
                <a:solidFill>
                  <a:srgbClr val="FFFF00"/>
                </a:solidFill>
                <a:latin typeface="Times New Roman" pitchFamily="18" charset="0"/>
                <a:cs typeface="Times New Roman" pitchFamily="18" charset="0"/>
              </a:rPr>
              <a:t>the live attenuated vaccine (MMR) </a:t>
            </a:r>
            <a:r>
              <a:rPr lang="en-US" sz="2800" b="1" dirty="0">
                <a:solidFill>
                  <a:schemeClr val="bg1"/>
                </a:solidFill>
                <a:latin typeface="Times New Roman" pitchFamily="18" charset="0"/>
                <a:cs typeface="Times New Roman" pitchFamily="18" charset="0"/>
              </a:rPr>
              <a:t>for Measles, Mumps and Rubella (given to all children 15 month and booster dose at school entry. Give excellent long last protection.</a:t>
            </a:r>
          </a:p>
          <a:p>
            <a:pPr algn="l" rtl="0">
              <a:lnSpc>
                <a:spcPct val="80000"/>
              </a:lnSpc>
              <a:spcBef>
                <a:spcPct val="50000"/>
              </a:spcBef>
              <a:buFont typeface="Wingdings" pitchFamily="2" charset="2"/>
              <a:buChar char="Ø"/>
            </a:pPr>
            <a:endParaRPr lang="en-US" sz="2200" dirty="0">
              <a:solidFill>
                <a:schemeClr val="bg1"/>
              </a:solidFill>
              <a:latin typeface="Times New Roman" pitchFamily="18" charset="0"/>
              <a:cs typeface="Times New Roman" pitchFamily="18" charset="0"/>
            </a:endParaRPr>
          </a:p>
          <a:p>
            <a:pPr algn="just" rtl="0"/>
            <a:r>
              <a:rPr lang="en-US" sz="2200" dirty="0">
                <a:solidFill>
                  <a:schemeClr val="bg1"/>
                </a:solidFill>
                <a:latin typeface="Times New Roman" pitchFamily="18" charset="0"/>
                <a:cs typeface="Times New Roman" pitchFamily="18" charset="0"/>
              </a:rPr>
              <a:t> 					</a:t>
            </a:r>
          </a:p>
          <a:p>
            <a:pPr algn="just" rtl="0">
              <a:buFont typeface="Wingdings" pitchFamily="2" charset="2"/>
              <a:buNone/>
            </a:pPr>
            <a:r>
              <a:rPr lang="en-US" sz="2200" dirty="0">
                <a:solidFill>
                  <a:schemeClr val="bg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solidFill>
                  <a:srgbClr val="FFFF66"/>
                </a:solidFill>
                <a:latin typeface="Times New Roman" pitchFamily="18" charset="0"/>
                <a:cs typeface="Times New Roman" pitchFamily="18" charset="0"/>
              </a:rPr>
              <a:t>Koplik’s Spot </a:t>
            </a:r>
          </a:p>
        </p:txBody>
      </p:sp>
      <p:pic>
        <p:nvPicPr>
          <p:cNvPr id="11267" name="Picture 3" descr="Fig-25(Rashes)"/>
          <p:cNvPicPr>
            <a:picLocks noGrp="1" noChangeAspect="1" noChangeArrowheads="1"/>
          </p:cNvPicPr>
          <p:nvPr>
            <p:ph idx="1"/>
          </p:nvPr>
        </p:nvPicPr>
        <p:blipFill>
          <a:blip r:embed="rId2" cstate="print"/>
          <a:srcRect/>
          <a:stretch>
            <a:fillRect/>
          </a:stretch>
        </p:blipFill>
        <p:spPr>
          <a:xfrm>
            <a:off x="827088" y="1700213"/>
            <a:ext cx="7308850" cy="4910137"/>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468313" y="128588"/>
            <a:ext cx="8229600" cy="1139825"/>
          </a:xfrm>
        </p:spPr>
        <p:txBody>
          <a:bodyPr/>
          <a:lstStyle/>
          <a:p>
            <a:pPr eaLnBrk="1" hangingPunct="1"/>
            <a:r>
              <a:rPr lang="en-US" altLang="en-US" smtClean="0">
                <a:solidFill>
                  <a:srgbClr val="FFFF66"/>
                </a:solidFill>
                <a:latin typeface="Times New Roman" pitchFamily="18" charset="0"/>
                <a:cs typeface="Times New Roman" pitchFamily="18" charset="0"/>
              </a:rPr>
              <a:t>Measles</a:t>
            </a:r>
            <a:r>
              <a:rPr lang="en-US" altLang="en-US" smtClean="0"/>
              <a:t> </a:t>
            </a:r>
          </a:p>
        </p:txBody>
      </p:sp>
      <p:pic>
        <p:nvPicPr>
          <p:cNvPr id="12291" name="Picture 5" descr="https://classconnection.s3.amazonaws.com/265/flashcards/1898265/png/screen_shot_2013-11-29_at_12728_pm-142A520D0C252D47BC2.png"/>
          <p:cNvPicPr>
            <a:picLocks noChangeAspect="1" noChangeArrowheads="1"/>
          </p:cNvPicPr>
          <p:nvPr/>
        </p:nvPicPr>
        <p:blipFill>
          <a:blip r:embed="rId2" cstate="print"/>
          <a:srcRect/>
          <a:stretch>
            <a:fillRect/>
          </a:stretch>
        </p:blipFill>
        <p:spPr bwMode="auto">
          <a:xfrm>
            <a:off x="395288" y="1773238"/>
            <a:ext cx="8458200"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8"/>
          <p:cNvSpPr txBox="1">
            <a:spLocks noChangeArrowheads="1"/>
          </p:cNvSpPr>
          <p:nvPr/>
        </p:nvSpPr>
        <p:spPr bwMode="auto">
          <a:xfrm>
            <a:off x="2843213" y="188913"/>
            <a:ext cx="3241675" cy="646331"/>
          </a:xfrm>
          <a:prstGeom prst="rect">
            <a:avLst/>
          </a:prstGeom>
          <a:noFill/>
          <a:ln w="9525">
            <a:noFill/>
            <a:miter lim="800000"/>
            <a:headEnd/>
            <a:tailEnd/>
          </a:ln>
        </p:spPr>
        <p:txBody>
          <a:bodyPr>
            <a:spAutoFit/>
          </a:bodyPr>
          <a:lstStyle/>
          <a:p>
            <a:pPr marL="457200" indent="-457200" algn="l" rtl="0">
              <a:spcBef>
                <a:spcPct val="50000"/>
              </a:spcBef>
              <a:buFont typeface="Wingdings" pitchFamily="2" charset="2"/>
              <a:buNone/>
            </a:pPr>
            <a:r>
              <a:rPr lang="en-US" sz="3600" b="1" dirty="0">
                <a:solidFill>
                  <a:srgbClr val="FFFF66"/>
                </a:solidFill>
                <a:latin typeface="Times New Roman" pitchFamily="18" charset="0"/>
                <a:cs typeface="Times New Roman" pitchFamily="18" charset="0"/>
              </a:rPr>
              <a:t>Mumps Virus</a:t>
            </a:r>
          </a:p>
        </p:txBody>
      </p:sp>
      <p:sp>
        <p:nvSpPr>
          <p:cNvPr id="29699" name="Text Box 9"/>
          <p:cNvSpPr txBox="1">
            <a:spLocks noChangeArrowheads="1"/>
          </p:cNvSpPr>
          <p:nvPr/>
        </p:nvSpPr>
        <p:spPr bwMode="auto">
          <a:xfrm>
            <a:off x="0" y="620688"/>
            <a:ext cx="9144000" cy="5940088"/>
          </a:xfrm>
          <a:prstGeom prst="rect">
            <a:avLst/>
          </a:prstGeom>
          <a:noFill/>
          <a:ln w="9525">
            <a:noFill/>
            <a:miter lim="800000"/>
            <a:headEnd/>
            <a:tailEnd/>
          </a:ln>
        </p:spPr>
        <p:txBody>
          <a:bodyPr wrap="square">
            <a:spAutoFit/>
          </a:bodyPr>
          <a:lstStyle/>
          <a:p>
            <a:pPr algn="l" rtl="0">
              <a:buFont typeface="Wingdings" pitchFamily="2" charset="2"/>
              <a:buNone/>
            </a:pPr>
            <a:r>
              <a:rPr lang="en-US" sz="2400" b="1" dirty="0">
                <a:solidFill>
                  <a:schemeClr val="bg1"/>
                </a:solidFill>
                <a:latin typeface="Times New Roman" pitchFamily="18" charset="0"/>
                <a:cs typeface="Times New Roman" pitchFamily="18" charset="0"/>
              </a:rPr>
              <a:t>Mumps: is an acute benign viral </a:t>
            </a:r>
            <a:r>
              <a:rPr lang="en-US" sz="2400" b="1" dirty="0" smtClean="0">
                <a:solidFill>
                  <a:schemeClr val="bg1"/>
                </a:solidFill>
                <a:latin typeface="Times New Roman" pitchFamily="18" charset="0"/>
                <a:cs typeface="Times New Roman" pitchFamily="18" charset="0"/>
              </a:rPr>
              <a:t>parotids  .                                               . Parotids </a:t>
            </a:r>
            <a:r>
              <a:rPr lang="en-US" sz="2400" b="1" dirty="0">
                <a:solidFill>
                  <a:srgbClr val="FF33CC"/>
                </a:solidFill>
                <a:latin typeface="Times New Roman" pitchFamily="18" charset="0"/>
                <a:cs typeface="Times New Roman" pitchFamily="18" charset="0"/>
              </a:rPr>
              <a:t>(painful inflammation and swelling of salivary gland</a:t>
            </a:r>
            <a:r>
              <a:rPr lang="en-US" sz="2400" b="1" dirty="0" smtClean="0">
                <a:solidFill>
                  <a:srgbClr val="FF33CC"/>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it is a disease of children (5-15 years), but also can be seen in young adult with more complicated feature.</a:t>
            </a:r>
          </a:p>
          <a:p>
            <a:pPr algn="l" rtl="0">
              <a:buFont typeface="Wingdings" pitchFamily="2" charset="2"/>
              <a:buNone/>
            </a:pPr>
            <a:endParaRPr lang="en-US" sz="2200" dirty="0">
              <a:solidFill>
                <a:schemeClr val="bg1"/>
              </a:solidFill>
              <a:latin typeface="Times New Roman" pitchFamily="18" charset="0"/>
              <a:cs typeface="Times New Roman" pitchFamily="18" charset="0"/>
            </a:endParaRPr>
          </a:p>
          <a:p>
            <a:pPr algn="l" rtl="0">
              <a:buFont typeface="Wingdings" pitchFamily="2" charset="2"/>
              <a:buNone/>
            </a:pPr>
            <a:r>
              <a:rPr lang="en-US" sz="2400" b="1" dirty="0">
                <a:solidFill>
                  <a:schemeClr val="bg1"/>
                </a:solidFill>
                <a:latin typeface="Times New Roman" pitchFamily="18" charset="0"/>
                <a:cs typeface="Times New Roman" pitchFamily="18" charset="0"/>
              </a:rPr>
              <a:t>Virology Aspect:</a:t>
            </a: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Family:</a:t>
            </a:r>
            <a:r>
              <a:rPr lang="en-US" sz="2400" b="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Paramyxoviridae</a:t>
            </a:r>
            <a:r>
              <a:rPr lang="en-US" sz="2400" b="1" i="1" dirty="0">
                <a:solidFill>
                  <a:schemeClr val="bg1"/>
                </a:solidFill>
                <a:latin typeface="Times New Roman" pitchFamily="18" charset="0"/>
                <a:cs typeface="Times New Roman" pitchFamily="18" charset="0"/>
              </a:rPr>
              <a:t>.</a:t>
            </a:r>
            <a:endParaRPr lang="en-US" sz="2200" b="1" i="1" dirty="0">
              <a:solidFill>
                <a:schemeClr val="bg1"/>
              </a:solidFill>
              <a:latin typeface="Times New Roman" pitchFamily="18" charset="0"/>
              <a:cs typeface="Times New Roman" pitchFamily="18" charset="0"/>
            </a:endParaRP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Structural features: </a:t>
            </a:r>
            <a:r>
              <a:rPr lang="en-US" sz="2400" b="1" dirty="0">
                <a:solidFill>
                  <a:schemeClr val="bg1"/>
                </a:solidFill>
                <a:latin typeface="Times New Roman" pitchFamily="18" charset="0"/>
                <a:cs typeface="Times New Roman" pitchFamily="18" charset="0"/>
              </a:rPr>
              <a:t>Enveloped virus with </a:t>
            </a:r>
            <a:r>
              <a:rPr lang="en-US" sz="2400" b="1" dirty="0" err="1">
                <a:solidFill>
                  <a:schemeClr val="bg1"/>
                </a:solidFill>
                <a:latin typeface="Times New Roman" pitchFamily="18" charset="0"/>
                <a:cs typeface="Times New Roman" pitchFamily="18" charset="0"/>
              </a:rPr>
              <a:t>ss</a:t>
            </a:r>
            <a:r>
              <a:rPr lang="en-US" sz="2400" b="1" dirty="0">
                <a:solidFill>
                  <a:schemeClr val="bg1"/>
                </a:solidFill>
                <a:latin typeface="Times New Roman" pitchFamily="18" charset="0"/>
                <a:cs typeface="Times New Roman" pitchFamily="18" charset="0"/>
              </a:rPr>
              <a:t>-RNA genome. </a:t>
            </a:r>
            <a:endParaRPr lang="en-US" sz="2200" b="1" dirty="0">
              <a:solidFill>
                <a:schemeClr val="bg1"/>
              </a:solidFill>
              <a:latin typeface="Times New Roman" pitchFamily="18" charset="0"/>
              <a:cs typeface="Times New Roman" pitchFamily="18" charset="0"/>
            </a:endParaRP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Transmission: </a:t>
            </a:r>
            <a:r>
              <a:rPr lang="en-US" sz="2200" dirty="0">
                <a:solidFill>
                  <a:schemeClr val="bg1"/>
                </a:solidFill>
                <a:latin typeface="Times New Roman" pitchFamily="18" charset="0"/>
                <a:cs typeface="Times New Roman" pitchFamily="18" charset="0"/>
              </a:rPr>
              <a:t>Inhalation of infectious aerosol droplets.</a:t>
            </a: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Epidemiology and pathogenesis :</a:t>
            </a:r>
            <a:r>
              <a:rPr lang="en-US" sz="2400" b="1" dirty="0">
                <a:solidFill>
                  <a:schemeClr val="bg1"/>
                </a:solidFill>
                <a:latin typeface="Times New Roman" pitchFamily="18" charset="0"/>
                <a:cs typeface="Times New Roman" pitchFamily="18" charset="0"/>
              </a:rPr>
              <a:t> Mumps virus infect only human </a:t>
            </a:r>
            <a:endParaRPr lang="en-US" sz="2200" b="1" dirty="0">
              <a:solidFill>
                <a:schemeClr val="bg1"/>
              </a:solidFill>
              <a:latin typeface="Times New Roman" pitchFamily="18" charset="0"/>
              <a:cs typeface="Times New Roman" pitchFamily="18" charset="0"/>
            </a:endParaRPr>
          </a:p>
          <a:p>
            <a:pPr algn="l" rtl="0">
              <a:buFont typeface="Arial" charset="0"/>
              <a:buChar char="•"/>
            </a:pPr>
            <a:r>
              <a:rPr lang="en-US" sz="2200" dirty="0">
                <a:solidFill>
                  <a:schemeClr val="bg1"/>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 Highly infectious, peak in winter.</a:t>
            </a:r>
          </a:p>
          <a:p>
            <a:pPr algn="l" rtl="0">
              <a:buFont typeface="Arial" charset="0"/>
              <a:buChar char="•"/>
            </a:pPr>
            <a:r>
              <a:rPr lang="en-US" sz="2400" b="1" dirty="0">
                <a:solidFill>
                  <a:schemeClr val="bg1"/>
                </a:solidFill>
                <a:latin typeface="Times New Roman" pitchFamily="18" charset="0"/>
                <a:cs typeface="Times New Roman" pitchFamily="18" charset="0"/>
              </a:rPr>
              <a:t>  Long incubation period 18-21 days.</a:t>
            </a:r>
          </a:p>
          <a:p>
            <a:pPr algn="l" rtl="0">
              <a:buFont typeface="Arial" charset="0"/>
              <a:buChar char="•"/>
            </a:pPr>
            <a:r>
              <a:rPr lang="en-US" sz="2400" b="1" dirty="0">
                <a:solidFill>
                  <a:schemeClr val="bg1"/>
                </a:solidFill>
                <a:latin typeface="Times New Roman" pitchFamily="18" charset="0"/>
                <a:cs typeface="Times New Roman" pitchFamily="18" charset="0"/>
              </a:rPr>
              <a:t>  Infection started in the epithelial cells of upper respiratory tract, then virus spread by </a:t>
            </a:r>
            <a:r>
              <a:rPr lang="en-US" sz="2400" b="1" dirty="0" smtClean="0">
                <a:solidFill>
                  <a:schemeClr val="bg1"/>
                </a:solidFill>
                <a:latin typeface="Times New Roman" pitchFamily="18" charset="0"/>
                <a:cs typeface="Times New Roman" pitchFamily="18" charset="0"/>
              </a:rPr>
              <a:t>Vireamia </a:t>
            </a:r>
            <a:r>
              <a:rPr lang="en-US" sz="2400" b="1" dirty="0">
                <a:solidFill>
                  <a:schemeClr val="bg1"/>
                </a:solidFill>
                <a:latin typeface="Times New Roman" pitchFamily="18" charset="0"/>
                <a:cs typeface="Times New Roman" pitchFamily="18" charset="0"/>
              </a:rPr>
              <a:t>to parotid gland mainly and to other organs as: testes, ovary, pancreas and CNS.</a:t>
            </a:r>
          </a:p>
          <a:p>
            <a:pPr algn="l" rtl="0">
              <a:buFont typeface="Wingdings" pitchFamily="2" charset="2"/>
              <a:buChar char="Ø"/>
            </a:pPr>
            <a:endParaRPr lang="en-US" sz="2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88913"/>
            <a:ext cx="8229600" cy="1143000"/>
          </a:xfrm>
        </p:spPr>
        <p:txBody>
          <a:bodyPr/>
          <a:lstStyle/>
          <a:p>
            <a:pPr rtl="0"/>
            <a:r>
              <a:rPr lang="en-US" altLang="en-US" smtClean="0">
                <a:solidFill>
                  <a:srgbClr val="FFFF00"/>
                </a:solidFill>
                <a:latin typeface="Times New Roman" pitchFamily="18" charset="0"/>
                <a:cs typeface="Times New Roman" pitchFamily="18" charset="0"/>
              </a:rPr>
              <a:t>Outline</a:t>
            </a:r>
          </a:p>
        </p:txBody>
      </p:sp>
      <p:sp>
        <p:nvSpPr>
          <p:cNvPr id="3075" name="Rectangle 3"/>
          <p:cNvSpPr>
            <a:spLocks noGrp="1" noChangeArrowheads="1"/>
          </p:cNvSpPr>
          <p:nvPr>
            <p:ph type="body" idx="1"/>
          </p:nvPr>
        </p:nvSpPr>
        <p:spPr>
          <a:xfrm>
            <a:off x="457200" y="1447800"/>
            <a:ext cx="8435975" cy="4502150"/>
          </a:xfrm>
        </p:spPr>
        <p:txBody>
          <a:bodyPr/>
          <a:lstStyle/>
          <a:p>
            <a:pPr marL="355600" indent="-355600" algn="l" rtl="0"/>
            <a:endParaRPr lang="en-US" altLang="en-US" sz="2600" smtClean="0">
              <a:solidFill>
                <a:schemeClr val="bg1"/>
              </a:solidFill>
              <a:latin typeface="Times New Roman" pitchFamily="18" charset="0"/>
              <a:cs typeface="Times New Roman" pitchFamily="18" charset="0"/>
            </a:endParaRPr>
          </a:p>
          <a:p>
            <a:pPr marL="355600" indent="-355600" algn="l" rtl="0"/>
            <a:r>
              <a:rPr lang="en-US" altLang="en-US" sz="2600" smtClean="0">
                <a:solidFill>
                  <a:schemeClr val="bg1"/>
                </a:solidFill>
                <a:latin typeface="Times New Roman" pitchFamily="18" charset="0"/>
                <a:cs typeface="Times New Roman" pitchFamily="18" charset="0"/>
              </a:rPr>
              <a:t>Introduction to severe respiratory viral infections and examples of childhood fever  </a:t>
            </a:r>
          </a:p>
          <a:p>
            <a:pPr marL="355600" indent="-355600" algn="l" rtl="0"/>
            <a:r>
              <a:rPr lang="en-US" altLang="en-US" sz="2600" smtClean="0">
                <a:solidFill>
                  <a:schemeClr val="bg1"/>
                </a:solidFill>
                <a:latin typeface="Times New Roman" pitchFamily="18" charset="0"/>
                <a:cs typeface="Times New Roman" pitchFamily="18" charset="0"/>
              </a:rPr>
              <a:t>Characteristics of MERS-CoV, Measles, Mumps, Parvovirus B19 viruses </a:t>
            </a:r>
          </a:p>
          <a:p>
            <a:pPr marL="355600" indent="-355600" algn="l" rtl="0"/>
            <a:r>
              <a:rPr lang="en-US" altLang="en-US" sz="2600" smtClean="0">
                <a:solidFill>
                  <a:schemeClr val="bg1"/>
                </a:solidFill>
                <a:latin typeface="Times New Roman" pitchFamily="18" charset="0"/>
                <a:cs typeface="Times New Roman" pitchFamily="18" charset="0"/>
              </a:rPr>
              <a:t>Mode of transmission</a:t>
            </a:r>
          </a:p>
          <a:p>
            <a:pPr marL="355600" indent="-355600" algn="l" rtl="0"/>
            <a:r>
              <a:rPr lang="en-US" altLang="en-US" sz="2600" smtClean="0">
                <a:solidFill>
                  <a:schemeClr val="bg1"/>
                </a:solidFill>
                <a:latin typeface="Times New Roman" pitchFamily="18" charset="0"/>
                <a:cs typeface="Times New Roman" pitchFamily="18" charset="0"/>
              </a:rPr>
              <a:t>Clinical features </a:t>
            </a:r>
          </a:p>
          <a:p>
            <a:pPr marL="355600" indent="-355600" algn="l" rtl="0"/>
            <a:r>
              <a:rPr lang="en-US" altLang="en-US" sz="2600" smtClean="0">
                <a:solidFill>
                  <a:schemeClr val="bg1"/>
                </a:solidFill>
                <a:latin typeface="Times New Roman" pitchFamily="18" charset="0"/>
                <a:cs typeface="Times New Roman" pitchFamily="18" charset="0"/>
              </a:rPr>
              <a:t>Lab diagnosis</a:t>
            </a:r>
          </a:p>
          <a:p>
            <a:pPr marL="355600" indent="-355600" algn="l" rtl="0"/>
            <a:r>
              <a:rPr lang="en-US" altLang="en-US" sz="2600" smtClean="0">
                <a:solidFill>
                  <a:schemeClr val="bg1"/>
                </a:solidFill>
                <a:latin typeface="Times New Roman" pitchFamily="18" charset="0"/>
                <a:cs typeface="Times New Roman" pitchFamily="18" charset="0"/>
              </a:rPr>
              <a:t>Management &amp; treatment</a:t>
            </a:r>
          </a:p>
          <a:p>
            <a:pPr marL="355600" indent="-355600" algn="l" rtl="0">
              <a:buFontTx/>
              <a:buNone/>
            </a:pPr>
            <a:r>
              <a:rPr lang="en-US" altLang="en-US" sz="2600" smtClean="0">
                <a:solidFill>
                  <a:schemeClr val="bg1"/>
                </a:solidFill>
                <a:latin typeface="Times New Roman" pitchFamily="18" charset="0"/>
                <a:cs typeface="Times New Roman" pitchFamily="18" charset="0"/>
              </a:rPr>
              <a:t> </a:t>
            </a:r>
          </a:p>
          <a:p>
            <a:pPr marL="355600" indent="-355600" algn="l" rtl="0">
              <a:buFontTx/>
              <a:buNone/>
            </a:pPr>
            <a:endParaRPr lang="en-US" altLang="en-US" sz="260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9"/>
          <p:cNvSpPr txBox="1">
            <a:spLocks noChangeArrowheads="1"/>
          </p:cNvSpPr>
          <p:nvPr/>
        </p:nvSpPr>
        <p:spPr bwMode="auto">
          <a:xfrm>
            <a:off x="0" y="1"/>
            <a:ext cx="9144000" cy="6740307"/>
          </a:xfrm>
          <a:prstGeom prst="rect">
            <a:avLst/>
          </a:prstGeom>
          <a:noFill/>
          <a:ln w="9525">
            <a:noFill/>
            <a:miter lim="800000"/>
            <a:headEnd/>
            <a:tailEnd/>
          </a:ln>
        </p:spPr>
        <p:txBody>
          <a:bodyPr wrap="square">
            <a:spAutoFit/>
          </a:bodyPr>
          <a:lstStyle/>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Clinical Features:</a:t>
            </a:r>
            <a:endParaRPr lang="en-US" sz="2200" b="1" dirty="0">
              <a:solidFill>
                <a:srgbClr val="FF0000"/>
              </a:solidFill>
              <a:latin typeface="Times New Roman" pitchFamily="18" charset="0"/>
              <a:cs typeface="Times New Roman" pitchFamily="18" charset="0"/>
            </a:endParaRPr>
          </a:p>
          <a:p>
            <a:pPr algn="l" rtl="0">
              <a:buFont typeface="Arial" charset="0"/>
              <a:buChar char="•"/>
            </a:pPr>
            <a:r>
              <a:rPr lang="en-US" sz="2200" dirty="0">
                <a:solidFill>
                  <a:schemeClr val="bg1"/>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Classic mumps</a:t>
            </a:r>
          </a:p>
          <a:p>
            <a:pPr algn="l" rtl="0">
              <a:buFont typeface="Arial" charset="0"/>
              <a:buChar char="•"/>
            </a:pPr>
            <a:r>
              <a:rPr lang="en-US" sz="2400" b="1" dirty="0">
                <a:solidFill>
                  <a:schemeClr val="bg1"/>
                </a:solidFill>
                <a:latin typeface="Times New Roman" pitchFamily="18" charset="0"/>
                <a:cs typeface="Times New Roman" pitchFamily="18" charset="0"/>
              </a:rPr>
              <a:t>  Sudden onset of fever and painful swelling of parotid gland.</a:t>
            </a:r>
          </a:p>
          <a:p>
            <a:pPr algn="l" rtl="0">
              <a:buFont typeface="Arial" charset="0"/>
              <a:buChar char="•"/>
            </a:pPr>
            <a:r>
              <a:rPr lang="en-US" sz="2400" b="1" dirty="0">
                <a:solidFill>
                  <a:schemeClr val="bg1"/>
                </a:solidFill>
                <a:latin typeface="Times New Roman" pitchFamily="18" charset="0"/>
                <a:cs typeface="Times New Roman" pitchFamily="18" charset="0"/>
              </a:rPr>
              <a:t>  Self-limiting disease resolve within one week.</a:t>
            </a:r>
          </a:p>
          <a:p>
            <a:pPr algn="l" rtl="0">
              <a:buFont typeface="Arial" charset="0"/>
              <a:buChar char="•"/>
            </a:pPr>
            <a:r>
              <a:rPr lang="en-US" sz="2400" b="1" dirty="0">
                <a:solidFill>
                  <a:schemeClr val="bg1"/>
                </a:solidFill>
                <a:latin typeface="Times New Roman" pitchFamily="18" charset="0"/>
                <a:cs typeface="Times New Roman" pitchFamily="18" charset="0"/>
              </a:rPr>
              <a:t>  Solid and long life immunity occurs.</a:t>
            </a:r>
          </a:p>
          <a:p>
            <a:pPr algn="l" rtl="0">
              <a:buFont typeface="Arial" charset="0"/>
              <a:buChar char="•"/>
            </a:pPr>
            <a:r>
              <a:rPr lang="en-US" sz="2400" b="1" dirty="0">
                <a:solidFill>
                  <a:schemeClr val="bg1"/>
                </a:solidFill>
                <a:latin typeface="Times New Roman" pitchFamily="18" charset="0"/>
                <a:cs typeface="Times New Roman" pitchFamily="18" charset="0"/>
              </a:rPr>
              <a:t>  Aseptic meningitis: rare presentation.</a:t>
            </a: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Complications: </a:t>
            </a:r>
            <a:r>
              <a:rPr lang="en-US" sz="2400" b="1" dirty="0">
                <a:solidFill>
                  <a:schemeClr val="bg1"/>
                </a:solidFill>
                <a:latin typeface="Times New Roman" pitchFamily="18" charset="0"/>
                <a:cs typeface="Times New Roman" pitchFamily="18" charset="0"/>
              </a:rPr>
              <a:t>Seen mainly if infection occur in young adult as:</a:t>
            </a:r>
            <a:endParaRPr lang="en-US" sz="2200" b="1" dirty="0">
              <a:solidFill>
                <a:schemeClr val="bg1"/>
              </a:solidFill>
              <a:latin typeface="Times New Roman" pitchFamily="18" charset="0"/>
              <a:cs typeface="Times New Roman" pitchFamily="18" charset="0"/>
            </a:endParaRPr>
          </a:p>
          <a:p>
            <a:pPr algn="l" rtl="0">
              <a:buFont typeface="Arial" charset="0"/>
              <a:buChar char="•"/>
            </a:pP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Orchitis</a:t>
            </a:r>
            <a:r>
              <a:rPr lang="en-US" sz="2400" b="1" dirty="0">
                <a:solidFill>
                  <a:schemeClr val="bg1"/>
                </a:solidFill>
                <a:latin typeface="Times New Roman" pitchFamily="18" charset="0"/>
                <a:cs typeface="Times New Roman" pitchFamily="18" charset="0"/>
              </a:rPr>
              <a:t> bilateral can lead to sterility</a:t>
            </a:r>
          </a:p>
          <a:p>
            <a:pPr algn="l" rtl="0">
              <a:buFont typeface="Arial" charset="0"/>
              <a:buChar char="•"/>
            </a:pP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Oophoritis</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Thyroditis</a:t>
            </a:r>
            <a:r>
              <a:rPr lang="en-US" sz="2400" b="1" dirty="0">
                <a:solidFill>
                  <a:schemeClr val="bg1"/>
                </a:solidFill>
                <a:latin typeface="Times New Roman" pitchFamily="18" charset="0"/>
                <a:cs typeface="Times New Roman" pitchFamily="18" charset="0"/>
              </a:rPr>
              <a:t>, Meningitis</a:t>
            </a:r>
          </a:p>
          <a:p>
            <a:pPr algn="l" rtl="0"/>
            <a:r>
              <a:rPr lang="en-US" sz="2200" dirty="0">
                <a:solidFill>
                  <a:schemeClr val="bg1"/>
                </a:solidFill>
                <a:latin typeface="Times New Roman" pitchFamily="18" charset="0"/>
                <a:cs typeface="Times New Roman" pitchFamily="18" charset="0"/>
              </a:rPr>
              <a:t> </a:t>
            </a:r>
          </a:p>
          <a:p>
            <a:pPr algn="l" rtl="0">
              <a:buFont typeface="Wingdings" pitchFamily="2" charset="2"/>
              <a:buChar char="Ø"/>
            </a:pPr>
            <a:r>
              <a:rPr lang="en-US" sz="2400" b="1"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Lab diagnosis:</a:t>
            </a:r>
            <a:r>
              <a:rPr lang="en-US" sz="2400" b="1" dirty="0">
                <a:solidFill>
                  <a:schemeClr val="bg1"/>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Serology by detection of </a:t>
            </a:r>
            <a:r>
              <a:rPr lang="en-US" sz="2400" b="1" dirty="0" err="1">
                <a:solidFill>
                  <a:srgbClr val="FFFF00"/>
                </a:solidFill>
                <a:latin typeface="Times New Roman" pitchFamily="18" charset="0"/>
                <a:cs typeface="Times New Roman" pitchFamily="18" charset="0"/>
              </a:rPr>
              <a:t>IgMAb</a:t>
            </a:r>
            <a:r>
              <a:rPr lang="en-US" sz="2200" dirty="0">
                <a:solidFill>
                  <a:schemeClr val="bg1"/>
                </a:solidFill>
                <a:latin typeface="Times New Roman" pitchFamily="18" charset="0"/>
                <a:cs typeface="Times New Roman" pitchFamily="18" charset="0"/>
              </a:rPr>
              <a:t>, viral culture and isolation from saliva or CSF.</a:t>
            </a: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Treatment and prevention:</a:t>
            </a:r>
            <a:endParaRPr lang="en-US" sz="2200" b="1" dirty="0">
              <a:solidFill>
                <a:srgbClr val="FF0000"/>
              </a:solidFill>
              <a:latin typeface="Times New Roman" pitchFamily="18" charset="0"/>
              <a:cs typeface="Times New Roman" pitchFamily="18" charset="0"/>
            </a:endParaRPr>
          </a:p>
          <a:p>
            <a:pPr algn="l" rtl="0">
              <a:buFont typeface="Arial" charset="0"/>
              <a:buChar char="•"/>
            </a:pPr>
            <a:r>
              <a:rPr lang="en-US" sz="2200" dirty="0">
                <a:solidFill>
                  <a:schemeClr val="bg1"/>
                </a:solidFill>
                <a:latin typeface="Times New Roman" pitchFamily="18" charset="0"/>
                <a:cs typeface="Times New Roman" pitchFamily="18" charset="0"/>
              </a:rPr>
              <a:t>  No specific antiviral treatment</a:t>
            </a:r>
          </a:p>
          <a:p>
            <a:pPr algn="l" rtl="0">
              <a:buFont typeface="Arial" charset="0"/>
              <a:buChar char="•"/>
            </a:pPr>
            <a:r>
              <a:rPr lang="en-US" sz="2200" dirty="0">
                <a:solidFill>
                  <a:schemeClr val="bg1"/>
                </a:solidFill>
                <a:latin typeface="Times New Roman" pitchFamily="18" charset="0"/>
                <a:cs typeface="Times New Roman" pitchFamily="18" charset="0"/>
              </a:rPr>
              <a:t>  </a:t>
            </a:r>
            <a:r>
              <a:rPr lang="en-US" sz="2800" b="1" dirty="0">
                <a:solidFill>
                  <a:srgbClr val="FFFF00"/>
                </a:solidFill>
                <a:latin typeface="Times New Roman" pitchFamily="18" charset="0"/>
                <a:cs typeface="Times New Roman" pitchFamily="18" charset="0"/>
              </a:rPr>
              <a:t>MMR:</a:t>
            </a:r>
            <a:r>
              <a:rPr lang="en-US" sz="2200" dirty="0">
                <a:solidFill>
                  <a:schemeClr val="bg1"/>
                </a:solidFill>
                <a:latin typeface="Times New Roman" pitchFamily="18" charset="0"/>
                <a:cs typeface="Times New Roman" pitchFamily="18" charset="0"/>
              </a:rPr>
              <a:t>	Live attenuated vaccine</a:t>
            </a:r>
          </a:p>
          <a:p>
            <a:pPr lvl="2" algn="l" rtl="0"/>
            <a:r>
              <a:rPr lang="en-US" sz="2200" dirty="0">
                <a:solidFill>
                  <a:schemeClr val="bg1"/>
                </a:solidFill>
                <a:latin typeface="Times New Roman" pitchFamily="18" charset="0"/>
                <a:cs typeface="Times New Roman" pitchFamily="18" charset="0"/>
              </a:rPr>
              <a:t>   	For Measles, Mumps and Rubella given to all 	children 15 month and booster dose at school entry.  	Give excellent long last protection.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Fig (Mumps-1)"/>
          <p:cNvPicPr>
            <a:picLocks noChangeAspect="1" noChangeArrowheads="1"/>
          </p:cNvPicPr>
          <p:nvPr/>
        </p:nvPicPr>
        <p:blipFill>
          <a:blip r:embed="rId2" cstate="print"/>
          <a:srcRect/>
          <a:stretch>
            <a:fillRect/>
          </a:stretch>
        </p:blipFill>
        <p:spPr bwMode="auto">
          <a:xfrm>
            <a:off x="2483768" y="1"/>
            <a:ext cx="4896544" cy="3041650"/>
          </a:xfrm>
          <a:prstGeom prst="rect">
            <a:avLst/>
          </a:prstGeom>
          <a:noFill/>
          <a:ln w="9525">
            <a:noFill/>
            <a:miter lim="800000"/>
            <a:headEnd/>
            <a:tailEnd/>
          </a:ln>
        </p:spPr>
      </p:pic>
      <p:pic>
        <p:nvPicPr>
          <p:cNvPr id="17411" name="Picture 4" descr="Fig (Mumps-2)"/>
          <p:cNvPicPr>
            <a:picLocks noChangeAspect="1" noChangeArrowheads="1"/>
          </p:cNvPicPr>
          <p:nvPr/>
        </p:nvPicPr>
        <p:blipFill>
          <a:blip r:embed="rId3" cstate="print"/>
          <a:srcRect/>
          <a:stretch>
            <a:fillRect/>
          </a:stretch>
        </p:blipFill>
        <p:spPr bwMode="auto">
          <a:xfrm>
            <a:off x="467544" y="3213100"/>
            <a:ext cx="7920880" cy="3141663"/>
          </a:xfrm>
          <a:prstGeom prst="rect">
            <a:avLst/>
          </a:prstGeom>
          <a:noFill/>
          <a:ln w="9525">
            <a:noFill/>
            <a:miter lim="800000"/>
            <a:headEnd/>
            <a:tailEnd/>
          </a:ln>
        </p:spPr>
      </p:pic>
      <p:sp>
        <p:nvSpPr>
          <p:cNvPr id="17412" name="Text Box 5"/>
          <p:cNvSpPr txBox="1">
            <a:spLocks noChangeArrowheads="1"/>
          </p:cNvSpPr>
          <p:nvPr/>
        </p:nvSpPr>
        <p:spPr bwMode="auto">
          <a:xfrm>
            <a:off x="2266950" y="5851525"/>
            <a:ext cx="2447925" cy="400050"/>
          </a:xfrm>
          <a:prstGeom prst="rect">
            <a:avLst/>
          </a:prstGeom>
          <a:noFill/>
          <a:ln w="9525">
            <a:noFill/>
            <a:miter lim="800000"/>
            <a:headEnd/>
            <a:tailEnd/>
          </a:ln>
        </p:spPr>
        <p:txBody>
          <a:bodyPr>
            <a:spAutoFit/>
          </a:bodyPr>
          <a:lstStyle/>
          <a:p>
            <a:pPr algn="l" rtl="0">
              <a:spcBef>
                <a:spcPct val="50000"/>
              </a:spcBef>
            </a:pPr>
            <a:r>
              <a:rPr lang="en-US" altLang="en-US" sz="2000">
                <a:latin typeface="Times New Roman" pitchFamily="18" charset="0"/>
                <a:cs typeface="Times New Roman" pitchFamily="18" charset="0"/>
              </a:rPr>
              <a:t>During Infection </a:t>
            </a:r>
          </a:p>
        </p:txBody>
      </p:sp>
      <p:sp>
        <p:nvSpPr>
          <p:cNvPr id="17413" name="Text Box 6"/>
          <p:cNvSpPr txBox="1">
            <a:spLocks noChangeArrowheads="1"/>
          </p:cNvSpPr>
          <p:nvPr/>
        </p:nvSpPr>
        <p:spPr bwMode="auto">
          <a:xfrm>
            <a:off x="4572000" y="5876925"/>
            <a:ext cx="2232025" cy="400050"/>
          </a:xfrm>
          <a:prstGeom prst="rect">
            <a:avLst/>
          </a:prstGeom>
          <a:noFill/>
          <a:ln w="9525">
            <a:noFill/>
            <a:miter lim="800000"/>
            <a:headEnd/>
            <a:tailEnd/>
          </a:ln>
        </p:spPr>
        <p:txBody>
          <a:bodyPr>
            <a:spAutoFit/>
          </a:bodyPr>
          <a:lstStyle/>
          <a:p>
            <a:pPr algn="l" rtl="0">
              <a:spcBef>
                <a:spcPct val="50000"/>
              </a:spcBef>
            </a:pPr>
            <a:r>
              <a:rPr lang="en-US" altLang="en-US" sz="2000">
                <a:latin typeface="Times New Roman" pitchFamily="18" charset="0"/>
                <a:cs typeface="Times New Roman" pitchFamily="18" charset="0"/>
              </a:rPr>
              <a:t>After Recovery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4450"/>
            <a:ext cx="8229600" cy="1143000"/>
          </a:xfrm>
        </p:spPr>
        <p:txBody>
          <a:bodyPr/>
          <a:lstStyle/>
          <a:p>
            <a:r>
              <a:rPr lang="en-US" altLang="en-US" smtClean="0">
                <a:solidFill>
                  <a:srgbClr val="FFFF00"/>
                </a:solidFill>
                <a:latin typeface="Times New Roman" pitchFamily="18" charset="0"/>
                <a:cs typeface="Times New Roman" pitchFamily="18" charset="0"/>
              </a:rPr>
              <a:t>Parvovirus B19 </a:t>
            </a:r>
          </a:p>
        </p:txBody>
      </p:sp>
      <p:sp>
        <p:nvSpPr>
          <p:cNvPr id="2" name="Rectangle 1"/>
          <p:cNvSpPr/>
          <p:nvPr/>
        </p:nvSpPr>
        <p:spPr>
          <a:xfrm>
            <a:off x="611188" y="1268413"/>
            <a:ext cx="8064500" cy="5848350"/>
          </a:xfrm>
          <a:prstGeom prst="rect">
            <a:avLst/>
          </a:prstGeom>
        </p:spPr>
        <p:txBody>
          <a:bodyPr>
            <a:spAutoFit/>
          </a:bodyPr>
          <a:lstStyle/>
          <a:p>
            <a:pPr marL="342900" indent="-342900" algn="l" rtl="0">
              <a:buFont typeface="Wingdings" panose="05000000000000000000" pitchFamily="2" charset="2"/>
              <a:buChar char="Ø"/>
              <a:defRPr/>
            </a:pPr>
            <a:r>
              <a:rPr lang="en-US" altLang="en-US" sz="2200" dirty="0">
                <a:solidFill>
                  <a:srgbClr val="FF0000"/>
                </a:solidFill>
                <a:latin typeface="Times New Roman" panose="02020603050405020304" pitchFamily="18" charset="0"/>
                <a:cs typeface="Times New Roman" panose="02020603050405020304" pitchFamily="18" charset="0"/>
              </a:rPr>
              <a:t>Family: </a:t>
            </a:r>
            <a:r>
              <a:rPr lang="en-US" altLang="en-US" sz="2200" i="1" dirty="0" err="1">
                <a:solidFill>
                  <a:schemeClr val="bg1"/>
                </a:solidFill>
                <a:latin typeface="Times New Roman" panose="02020603050405020304" pitchFamily="18" charset="0"/>
                <a:cs typeface="Times New Roman" panose="02020603050405020304" pitchFamily="18" charset="0"/>
              </a:rPr>
              <a:t>Parvoviridae</a:t>
            </a:r>
            <a:r>
              <a:rPr lang="en-US" altLang="en-US" sz="2200" i="1" dirty="0">
                <a:solidFill>
                  <a:schemeClr val="bg1"/>
                </a:solidFill>
                <a:latin typeface="Times New Roman" panose="02020603050405020304" pitchFamily="18" charset="0"/>
                <a:cs typeface="Times New Roman" panose="02020603050405020304" pitchFamily="18" charset="0"/>
              </a:rPr>
              <a:t>.</a:t>
            </a:r>
          </a:p>
          <a:p>
            <a:pPr marL="342900" indent="-342900" algn="l" rtl="0">
              <a:buFont typeface="Wingdings" panose="05000000000000000000" pitchFamily="2" charset="2"/>
              <a:buChar char="Ø"/>
              <a:defRPr/>
            </a:pPr>
            <a:r>
              <a:rPr lang="en-US" altLang="en-US" sz="2200" dirty="0">
                <a:solidFill>
                  <a:srgbClr val="FF0000"/>
                </a:solidFill>
                <a:latin typeface="Times New Roman" pitchFamily="18" charset="0"/>
                <a:cs typeface="Times New Roman" pitchFamily="18" charset="0"/>
              </a:rPr>
              <a:t>Structural features: </a:t>
            </a:r>
            <a:r>
              <a:rPr lang="en-US" altLang="en-US" sz="2200" dirty="0">
                <a:solidFill>
                  <a:schemeClr val="bg1"/>
                </a:solidFill>
                <a:latin typeface="Times New Roman" panose="02020603050405020304" pitchFamily="18" charset="0"/>
                <a:cs typeface="Times New Roman" panose="02020603050405020304" pitchFamily="18" charset="0"/>
              </a:rPr>
              <a:t>Small </a:t>
            </a:r>
            <a:r>
              <a:rPr lang="en-US" altLang="en-US" sz="2200" dirty="0" err="1">
                <a:solidFill>
                  <a:schemeClr val="bg1"/>
                </a:solidFill>
                <a:latin typeface="Times New Roman" panose="02020603050405020304" pitchFamily="18" charset="0"/>
                <a:cs typeface="Times New Roman" panose="02020603050405020304" pitchFamily="18" charset="0"/>
              </a:rPr>
              <a:t>unenveloped</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ss</a:t>
            </a:r>
            <a:r>
              <a:rPr lang="en-US" altLang="en-US" sz="2200" dirty="0">
                <a:solidFill>
                  <a:schemeClr val="bg1"/>
                </a:solidFill>
                <a:latin typeface="Times New Roman" panose="02020603050405020304" pitchFamily="18" charset="0"/>
                <a:cs typeface="Times New Roman" panose="02020603050405020304" pitchFamily="18" charset="0"/>
              </a:rPr>
              <a:t>-DNA with icosahedral capsid. One antigenic type.</a:t>
            </a:r>
          </a:p>
          <a:p>
            <a:pPr marL="342900" indent="-342900" algn="l" rtl="0">
              <a:buFont typeface="Wingdings" panose="05000000000000000000" pitchFamily="2" charset="2"/>
              <a:buChar char="Ø"/>
              <a:defRPr/>
            </a:pPr>
            <a:r>
              <a:rPr lang="en-US" altLang="en-US" sz="2200" dirty="0">
                <a:solidFill>
                  <a:srgbClr val="FF0000"/>
                </a:solidFill>
                <a:latin typeface="Times New Roman" panose="02020603050405020304" pitchFamily="18" charset="0"/>
                <a:cs typeface="Times New Roman" panose="02020603050405020304" pitchFamily="18" charset="0"/>
              </a:rPr>
              <a:t>IP: </a:t>
            </a:r>
            <a:r>
              <a:rPr lang="en-US" altLang="en-US" sz="2200" dirty="0">
                <a:solidFill>
                  <a:schemeClr val="bg1"/>
                </a:solidFill>
                <a:latin typeface="Times New Roman" panose="02020603050405020304" pitchFamily="18" charset="0"/>
                <a:cs typeface="Times New Roman" panose="02020603050405020304" pitchFamily="18" charset="0"/>
              </a:rPr>
              <a:t>4-10 days.</a:t>
            </a:r>
          </a:p>
          <a:p>
            <a:pPr marL="342900" indent="-342900" algn="l" rtl="0">
              <a:buFont typeface="Wingdings" panose="05000000000000000000" pitchFamily="2" charset="2"/>
              <a:buChar char="Ø"/>
              <a:defRPr/>
            </a:pPr>
            <a:r>
              <a:rPr lang="en-US" altLang="en-US" sz="2200" dirty="0">
                <a:solidFill>
                  <a:srgbClr val="FF0000"/>
                </a:solidFill>
                <a:latin typeface="Times New Roman" panose="02020603050405020304" pitchFamily="18" charset="0"/>
                <a:cs typeface="Times New Roman" panose="02020603050405020304" pitchFamily="18" charset="0"/>
              </a:rPr>
              <a:t>Transmission: </a:t>
            </a:r>
            <a:r>
              <a:rPr lang="en-US" altLang="en-US" sz="2200" dirty="0">
                <a:solidFill>
                  <a:schemeClr val="bg1"/>
                </a:solidFill>
                <a:latin typeface="Times New Roman" panose="02020603050405020304" pitchFamily="18" charset="0"/>
                <a:cs typeface="Times New Roman" panose="02020603050405020304" pitchFamily="18" charset="0"/>
              </a:rPr>
              <a:t>Inhalation of respiratory droplets. Blood transfusion, mother to baby.</a:t>
            </a:r>
          </a:p>
          <a:p>
            <a:pPr marL="342900" indent="-342900" algn="l" rtl="0">
              <a:buFont typeface="Wingdings" panose="05000000000000000000" pitchFamily="2" charset="2"/>
              <a:buChar char="Ø"/>
              <a:defRPr/>
            </a:pPr>
            <a:r>
              <a:rPr lang="en-US" altLang="en-US" sz="2200" dirty="0">
                <a:solidFill>
                  <a:srgbClr val="FF0000"/>
                </a:solidFill>
                <a:latin typeface="Times New Roman" pitchFamily="18" charset="0"/>
                <a:cs typeface="Times New Roman" pitchFamily="18" charset="0"/>
              </a:rPr>
              <a:t> Epidemiology and target group: </a:t>
            </a:r>
            <a:r>
              <a:rPr lang="en-US" altLang="en-US" sz="2200" dirty="0">
                <a:solidFill>
                  <a:schemeClr val="bg1"/>
                </a:solidFill>
                <a:latin typeface="Times New Roman" panose="02020603050405020304" pitchFamily="18" charset="0"/>
                <a:cs typeface="Times New Roman" panose="02020603050405020304" pitchFamily="18" charset="0"/>
              </a:rPr>
              <a:t>Worldwide and mostly in winter and spring, Children (5-10 years).</a:t>
            </a:r>
          </a:p>
          <a:p>
            <a:pPr marL="342900" indent="-342900" algn="l" rtl="0">
              <a:buFont typeface="Arial" panose="020B0604020202020204" pitchFamily="34" charset="0"/>
              <a:buChar char="•"/>
              <a:defRPr/>
            </a:pPr>
            <a:r>
              <a:rPr lang="en-US" altLang="en-US" sz="2200" dirty="0">
                <a:solidFill>
                  <a:schemeClr val="bg1"/>
                </a:solidFill>
                <a:latin typeface="Times New Roman" panose="02020603050405020304" pitchFamily="18" charset="0"/>
                <a:cs typeface="Times New Roman" panose="02020603050405020304" pitchFamily="18" charset="0"/>
              </a:rPr>
              <a:t>The virus causes slapped cheek, erythema </a:t>
            </a:r>
            <a:r>
              <a:rPr lang="en-US" altLang="en-US" sz="2200" dirty="0" err="1">
                <a:solidFill>
                  <a:schemeClr val="bg1"/>
                </a:solidFill>
                <a:latin typeface="Times New Roman" panose="02020603050405020304" pitchFamily="18" charset="0"/>
                <a:cs typeface="Times New Roman" panose="02020603050405020304" pitchFamily="18" charset="0"/>
              </a:rPr>
              <a:t>infectiosum</a:t>
            </a:r>
            <a:r>
              <a:rPr lang="en-US" altLang="en-US" sz="2200" dirty="0">
                <a:solidFill>
                  <a:schemeClr val="bg1"/>
                </a:solidFill>
                <a:latin typeface="Times New Roman" panose="02020603050405020304" pitchFamily="18" charset="0"/>
                <a:cs typeface="Times New Roman" panose="02020603050405020304" pitchFamily="18" charset="0"/>
              </a:rPr>
              <a:t>, fifth disease.</a:t>
            </a:r>
          </a:p>
          <a:p>
            <a:pPr marL="342900" indent="-342900" algn="l" rtl="0">
              <a:buFont typeface="Wingdings" panose="05000000000000000000" pitchFamily="2" charset="2"/>
              <a:buChar char="Ø"/>
              <a:defRPr/>
            </a:pPr>
            <a:r>
              <a:rPr lang="en-US" altLang="en-US" sz="2200" dirty="0">
                <a:solidFill>
                  <a:srgbClr val="FF0000"/>
                </a:solidFill>
                <a:latin typeface="Times New Roman" panose="02020603050405020304" pitchFamily="18" charset="0"/>
                <a:cs typeface="Times New Roman" panose="02020603050405020304" pitchFamily="18" charset="0"/>
              </a:rPr>
              <a:t>Pathogenesis: </a:t>
            </a:r>
          </a:p>
          <a:p>
            <a:pPr marL="342900" indent="-342900" algn="l" rtl="0">
              <a:buFont typeface="Arial" panose="020B0604020202020204" pitchFamily="34" charset="0"/>
              <a:buChar char="•"/>
              <a:defRPr/>
            </a:pPr>
            <a:r>
              <a:rPr lang="en-US" altLang="en-US" sz="2200" dirty="0">
                <a:solidFill>
                  <a:schemeClr val="bg1"/>
                </a:solidFill>
                <a:latin typeface="Times New Roman" panose="02020603050405020304" pitchFamily="18" charset="0"/>
                <a:cs typeface="Times New Roman" panose="02020603050405020304" pitchFamily="18" charset="0"/>
              </a:rPr>
              <a:t>The virus infects the endothelial cells of the blood vessels in the skin, and the red blood cells precursors (erythroblast) in the bone marrow, which account for aplastic anemia.</a:t>
            </a:r>
          </a:p>
          <a:p>
            <a:pPr marL="342900" indent="-342900" algn="l" rtl="0">
              <a:buFont typeface="Arial" panose="020B0604020202020204" pitchFamily="34" charset="0"/>
              <a:buChar char="•"/>
              <a:defRPr/>
            </a:pPr>
            <a:r>
              <a:rPr lang="en-US" altLang="en-US" sz="2200" dirty="0" err="1">
                <a:solidFill>
                  <a:schemeClr val="bg1"/>
                </a:solidFill>
                <a:latin typeface="Times New Roman" panose="02020603050405020304" pitchFamily="18" charset="0"/>
                <a:cs typeface="Times New Roman" panose="02020603050405020304" pitchFamily="18" charset="0"/>
              </a:rPr>
              <a:t>Immunocomplexes</a:t>
            </a:r>
            <a:r>
              <a:rPr lang="en-US" altLang="en-US" sz="2200" dirty="0">
                <a:solidFill>
                  <a:schemeClr val="bg1"/>
                </a:solidFill>
                <a:latin typeface="Times New Roman" panose="02020603050405020304" pitchFamily="18" charset="0"/>
                <a:cs typeface="Times New Roman" panose="02020603050405020304" pitchFamily="18" charset="0"/>
              </a:rPr>
              <a:t> may attribute to the development of the rash. </a:t>
            </a:r>
          </a:p>
          <a:p>
            <a:pPr algn="l" rtl="0">
              <a:defRPr/>
            </a:pPr>
            <a:endParaRPr lang="en-US" altLang="en-US" sz="2200" dirty="0">
              <a:solidFill>
                <a:schemeClr val="bg1"/>
              </a:solidFill>
              <a:latin typeface="Times New Roman" panose="02020603050405020304" pitchFamily="18" charset="0"/>
              <a:cs typeface="Times New Roman" panose="02020603050405020304" pitchFamily="18" charset="0"/>
            </a:endParaRPr>
          </a:p>
          <a:p>
            <a:pPr algn="l" rtl="0">
              <a:defRPr/>
            </a:pPr>
            <a:endParaRPr lang="en-US" altLang="en-US" sz="2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quarter" idx="1"/>
          </p:nvPr>
        </p:nvSpPr>
        <p:spPr>
          <a:xfrm>
            <a:off x="323850" y="1268413"/>
            <a:ext cx="8504238" cy="4572000"/>
          </a:xfrm>
        </p:spPr>
        <p:txBody>
          <a:bodyPr/>
          <a:lstStyle/>
          <a:p>
            <a:pPr algn="l" rtl="0" eaLnBrk="1" hangingPunct="1">
              <a:buFont typeface="Wingdings" pitchFamily="2" charset="2"/>
              <a:buChar char="Ø"/>
            </a:pPr>
            <a:r>
              <a:rPr lang="en-US" altLang="en-US" sz="2200" smtClean="0">
                <a:solidFill>
                  <a:srgbClr val="FF0000"/>
                </a:solidFill>
                <a:latin typeface="Times New Roman" pitchFamily="18" charset="0"/>
                <a:cs typeface="Times New Roman" pitchFamily="18" charset="0"/>
              </a:rPr>
              <a:t>Clinical features:</a:t>
            </a:r>
          </a:p>
          <a:p>
            <a:pPr algn="l" rtl="0" eaLnBrk="1" hangingPunct="1"/>
            <a:r>
              <a:rPr lang="en-US" altLang="en-US" sz="2200" smtClean="0">
                <a:solidFill>
                  <a:schemeClr val="bg1"/>
                </a:solidFill>
                <a:latin typeface="Times New Roman" pitchFamily="18" charset="0"/>
                <a:cs typeface="Times New Roman" pitchFamily="18" charset="0"/>
              </a:rPr>
              <a:t>The disease starts with fever, sneezing and coughing.</a:t>
            </a:r>
          </a:p>
          <a:p>
            <a:pPr algn="l" rtl="0" eaLnBrk="1" hangingPunct="1"/>
            <a:r>
              <a:rPr lang="en-US" altLang="en-US" sz="2200" smtClean="0">
                <a:solidFill>
                  <a:schemeClr val="bg1"/>
                </a:solidFill>
                <a:latin typeface="Times New Roman" pitchFamily="18" charset="0"/>
                <a:cs typeface="Times New Roman" pitchFamily="18" charset="0"/>
              </a:rPr>
              <a:t>Followed by the development of the maculopapular rash.</a:t>
            </a:r>
          </a:p>
          <a:p>
            <a:pPr algn="l" rtl="0" eaLnBrk="1" hangingPunct="1"/>
            <a:r>
              <a:rPr lang="en-US" altLang="en-US" sz="2200" smtClean="0">
                <a:solidFill>
                  <a:schemeClr val="bg1"/>
                </a:solidFill>
                <a:latin typeface="Times New Roman" pitchFamily="18" charset="0"/>
                <a:cs typeface="Times New Roman" pitchFamily="18" charset="0"/>
              </a:rPr>
              <a:t>The rash is red, confluent, fine, most intense on the cheek.</a:t>
            </a:r>
          </a:p>
          <a:p>
            <a:pPr algn="l" rtl="0" eaLnBrk="1" hangingPunct="1"/>
            <a:r>
              <a:rPr lang="en-US" altLang="en-US" sz="2200" smtClean="0">
                <a:solidFill>
                  <a:schemeClr val="bg1"/>
                </a:solidFill>
                <a:latin typeface="Times New Roman" pitchFamily="18" charset="0"/>
                <a:cs typeface="Times New Roman" pitchFamily="18" charset="0"/>
              </a:rPr>
              <a:t>The rash may appear on the trunk and limbs.</a:t>
            </a:r>
          </a:p>
          <a:p>
            <a:pPr algn="l" rtl="0" eaLnBrk="1" hangingPunct="1"/>
            <a:r>
              <a:rPr lang="en-US" altLang="en-US" sz="2200" smtClean="0">
                <a:solidFill>
                  <a:schemeClr val="bg1"/>
                </a:solidFill>
                <a:latin typeface="Times New Roman" pitchFamily="18" charset="0"/>
                <a:cs typeface="Times New Roman" pitchFamily="18" charset="0"/>
              </a:rPr>
              <a:t>Lesions fades from the center leaving the periphery red, developing characteristic reticular or lace-like pattern. </a:t>
            </a:r>
          </a:p>
          <a:p>
            <a:pPr algn="l" rtl="0" eaLnBrk="1" hangingPunct="1"/>
            <a:r>
              <a:rPr lang="en-US" altLang="en-US" sz="2200" smtClean="0">
                <a:solidFill>
                  <a:schemeClr val="bg1"/>
                </a:solidFill>
                <a:latin typeface="Times New Roman" pitchFamily="18" charset="0"/>
                <a:cs typeface="Times New Roman" pitchFamily="18" charset="0"/>
              </a:rPr>
              <a:t>There is mild generalized lymphadenopathy.</a:t>
            </a:r>
          </a:p>
          <a:p>
            <a:pPr algn="l" rtl="0" eaLnBrk="1" hangingPunct="1"/>
            <a:r>
              <a:rPr lang="en-US" altLang="en-US" sz="2200" smtClean="0">
                <a:solidFill>
                  <a:schemeClr val="bg1"/>
                </a:solidFill>
                <a:latin typeface="Times New Roman" pitchFamily="18" charset="0"/>
                <a:cs typeface="Times New Roman" pitchFamily="18" charset="0"/>
              </a:rPr>
              <a:t>Arthralgia with swelling and pain in the joints are seen in women.</a:t>
            </a:r>
          </a:p>
          <a:p>
            <a:pPr algn="l" rtl="0" eaLnBrk="1" hangingPunct="1"/>
            <a:endParaRPr lang="en-US" altLang="en-US" sz="2200" smtClean="0">
              <a:solidFill>
                <a:schemeClr val="bg1"/>
              </a:solidFill>
              <a:latin typeface="Times New Roman" pitchFamily="18" charset="0"/>
              <a:cs typeface="Times New Roman" pitchFamily="18" charset="0"/>
            </a:endParaRPr>
          </a:p>
          <a:p>
            <a:pPr algn="l" rtl="0" eaLnBrk="1" hangingPunct="1"/>
            <a:r>
              <a:rPr lang="en-US" altLang="en-US" sz="2200" smtClean="0">
                <a:solidFill>
                  <a:srgbClr val="FF0000"/>
                </a:solidFill>
                <a:latin typeface="Times New Roman" pitchFamily="18" charset="0"/>
                <a:cs typeface="Times New Roman" pitchFamily="18" charset="0"/>
              </a:rPr>
              <a:t>Recovery:</a:t>
            </a:r>
            <a:r>
              <a:rPr lang="en-US" altLang="en-US" sz="2200" smtClean="0">
                <a:solidFill>
                  <a:schemeClr val="bg1"/>
                </a:solidFill>
                <a:latin typeface="Times New Roman" pitchFamily="18" charset="0"/>
                <a:cs typeface="Times New Roman" pitchFamily="18" charset="0"/>
              </a:rPr>
              <a:t> is complete.</a:t>
            </a:r>
          </a:p>
          <a:p>
            <a:pPr algn="l" rtl="0" eaLnBrk="1" hangingPunct="1"/>
            <a:endParaRPr lang="ar-SA" altLang="en-US" sz="2200" smtClean="0">
              <a:solidFill>
                <a:schemeClr val="bg1"/>
              </a:solidFill>
              <a:latin typeface="Times New Roman" pitchFamily="18" charset="0"/>
              <a:cs typeface="Times New Roman" pitchFamily="18" charset="0"/>
            </a:endParaRPr>
          </a:p>
          <a:p>
            <a:pPr algn="l" rtl="0" eaLnBrk="1" hangingPunct="1"/>
            <a:endParaRPr lang="en-US" altLang="en-US" sz="2200" smtClean="0">
              <a:solidFill>
                <a:schemeClr val="bg1"/>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rtl="0"/>
            <a:r>
              <a:rPr lang="en-US" altLang="en-US" sz="3000" smtClean="0">
                <a:solidFill>
                  <a:schemeClr val="bg1"/>
                </a:solidFill>
                <a:latin typeface="Times New Roman" pitchFamily="18" charset="0"/>
                <a:cs typeface="Times New Roman" pitchFamily="18" charset="0"/>
              </a:rPr>
              <a:t>Slapped cheek / erythema infectiosum</a:t>
            </a:r>
            <a:endParaRPr lang="en-US" altLang="en-US" sz="3000" smtClean="0"/>
          </a:p>
        </p:txBody>
      </p:sp>
      <p:pic>
        <p:nvPicPr>
          <p:cNvPr id="20483" name="Content Placeholder 3" descr="parvovirus_7_020310.jpg"/>
          <p:cNvPicPr>
            <a:picLocks noGrp="1" noChangeAspect="1"/>
          </p:cNvPicPr>
          <p:nvPr>
            <p:ph sz="quarter" idx="1"/>
          </p:nvPr>
        </p:nvPicPr>
        <p:blipFill>
          <a:blip r:embed="rId2" cstate="print"/>
          <a:srcRect/>
          <a:stretch>
            <a:fillRect/>
          </a:stretch>
        </p:blipFill>
        <p:spPr>
          <a:xfrm>
            <a:off x="1042988" y="1773238"/>
            <a:ext cx="3429000" cy="4032250"/>
          </a:xfrm>
        </p:spPr>
      </p:pic>
      <p:pic>
        <p:nvPicPr>
          <p:cNvPr id="20484" name="Picture 5" descr="http://pediatric-house-calls.djmed.net/wp-content/uploads/2014/04/rash-fifth-disease-parvovirus-b19.jpg"/>
          <p:cNvPicPr>
            <a:picLocks noChangeAspect="1" noChangeArrowheads="1"/>
          </p:cNvPicPr>
          <p:nvPr/>
        </p:nvPicPr>
        <p:blipFill>
          <a:blip r:embed="rId3" cstate="print"/>
          <a:srcRect/>
          <a:stretch>
            <a:fillRect/>
          </a:stretch>
        </p:blipFill>
        <p:spPr bwMode="auto">
          <a:xfrm>
            <a:off x="4716463" y="1773238"/>
            <a:ext cx="3922712" cy="39941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sz="quarter" idx="1"/>
          </p:nvPr>
        </p:nvSpPr>
        <p:spPr>
          <a:xfrm>
            <a:off x="395288" y="1052513"/>
            <a:ext cx="8504237" cy="5113337"/>
          </a:xfrm>
        </p:spPr>
        <p:txBody>
          <a:bodyPr/>
          <a:lstStyle/>
          <a:p>
            <a:pPr algn="l" rtl="0" eaLnBrk="1" hangingPunct="1">
              <a:buFont typeface="Wingdings" pitchFamily="2" charset="2"/>
              <a:buChar char="Ø"/>
            </a:pPr>
            <a:r>
              <a:rPr lang="en-US" altLang="en-US" sz="2200" smtClean="0">
                <a:solidFill>
                  <a:srgbClr val="FF0000"/>
                </a:solidFill>
                <a:latin typeface="Times New Roman" pitchFamily="18" charset="0"/>
                <a:cs typeface="Times New Roman" pitchFamily="18" charset="0"/>
              </a:rPr>
              <a:t>Complications: </a:t>
            </a:r>
          </a:p>
          <a:p>
            <a:pPr algn="l" rtl="0" eaLnBrk="1" hangingPunct="1"/>
            <a:r>
              <a:rPr lang="en-US" altLang="en-US" sz="2200" smtClean="0">
                <a:solidFill>
                  <a:srgbClr val="FF00FF"/>
                </a:solidFill>
                <a:latin typeface="Times New Roman" pitchFamily="18" charset="0"/>
                <a:cs typeface="Times New Roman" pitchFamily="18" charset="0"/>
              </a:rPr>
              <a:t>Aplastic crisis </a:t>
            </a:r>
            <a:r>
              <a:rPr lang="en-US" altLang="en-US" sz="2200" smtClean="0">
                <a:solidFill>
                  <a:schemeClr val="bg1"/>
                </a:solidFill>
                <a:latin typeface="Times New Roman" pitchFamily="18" charset="0"/>
                <a:cs typeface="Times New Roman" pitchFamily="18" charset="0"/>
              </a:rPr>
              <a:t>sudden and temporary disappearance of erythroblasts from the bone marrow, seen in patients with hemolytic anemia. The bone marrow does not produce RBC.</a:t>
            </a:r>
          </a:p>
          <a:p>
            <a:pPr algn="l" rtl="0" eaLnBrk="1" hangingPunct="1"/>
            <a:r>
              <a:rPr lang="en-US" altLang="en-US" sz="2200" smtClean="0">
                <a:solidFill>
                  <a:srgbClr val="FF00FF"/>
                </a:solidFill>
                <a:latin typeface="Times New Roman" pitchFamily="18" charset="0"/>
                <a:cs typeface="Times New Roman" pitchFamily="18" charset="0"/>
              </a:rPr>
              <a:t>Chronic anemia</a:t>
            </a:r>
            <a:r>
              <a:rPr lang="en-US" altLang="en-US" sz="2200" smtClean="0">
                <a:solidFill>
                  <a:schemeClr val="bg1"/>
                </a:solidFill>
                <a:latin typeface="Times New Roman" pitchFamily="18" charset="0"/>
                <a:cs typeface="Times New Roman" pitchFamily="18" charset="0"/>
              </a:rPr>
              <a:t> occurs in the immunocompromised when the immune system is unable to produce antibodies to neutralize the virus.</a:t>
            </a:r>
          </a:p>
          <a:p>
            <a:pPr algn="l" rtl="0" eaLnBrk="1" hangingPunct="1"/>
            <a:r>
              <a:rPr lang="en-US" altLang="en-US" sz="2200" smtClean="0">
                <a:solidFill>
                  <a:srgbClr val="FF00FF"/>
                </a:solidFill>
                <a:latin typeface="Times New Roman" pitchFamily="18" charset="0"/>
                <a:cs typeface="Times New Roman" pitchFamily="18" charset="0"/>
              </a:rPr>
              <a:t>Hydrops fetalis </a:t>
            </a:r>
            <a:r>
              <a:rPr lang="en-US" altLang="en-US" sz="2200" smtClean="0">
                <a:solidFill>
                  <a:schemeClr val="bg1"/>
                </a:solidFill>
                <a:latin typeface="Times New Roman" pitchFamily="18" charset="0"/>
                <a:cs typeface="Times New Roman" pitchFamily="18" charset="0"/>
              </a:rPr>
              <a:t>occurs during pregnancy when the mother become infected with parvovirus B19</a:t>
            </a:r>
          </a:p>
          <a:p>
            <a:pPr algn="l" rtl="0" eaLnBrk="1" hangingPunct="1"/>
            <a:endParaRPr lang="en-US" altLang="en-US" sz="2200" smtClean="0">
              <a:solidFill>
                <a:schemeClr val="bg1"/>
              </a:solidFill>
              <a:latin typeface="Times New Roman" pitchFamily="18" charset="0"/>
              <a:cs typeface="Times New Roman" pitchFamily="18" charset="0"/>
            </a:endParaRPr>
          </a:p>
          <a:p>
            <a:pPr algn="l" rtl="0" eaLnBrk="1" hangingPunct="1"/>
            <a:r>
              <a:rPr lang="en-US" altLang="en-US" sz="2200" smtClean="0">
                <a:solidFill>
                  <a:srgbClr val="FF0000"/>
                </a:solidFill>
                <a:latin typeface="Times New Roman" pitchFamily="18" charset="0"/>
                <a:cs typeface="Times New Roman" pitchFamily="18" charset="0"/>
              </a:rPr>
              <a:t>Lab diagnosis:</a:t>
            </a:r>
            <a:r>
              <a:rPr lang="en-US" altLang="en-US" sz="2200" smtClean="0">
                <a:solidFill>
                  <a:schemeClr val="bg1"/>
                </a:solidFill>
                <a:latin typeface="Times New Roman" pitchFamily="18" charset="0"/>
                <a:cs typeface="Times New Roman" pitchFamily="18" charset="0"/>
              </a:rPr>
              <a:t> detection of Ig-M antibody by ELISA or PCR.</a:t>
            </a:r>
          </a:p>
          <a:p>
            <a:pPr algn="l" rtl="0" eaLnBrk="1" hangingPunct="1"/>
            <a:endParaRPr lang="en-US" altLang="en-US" sz="2200" smtClean="0">
              <a:solidFill>
                <a:schemeClr val="bg1"/>
              </a:solidFill>
              <a:latin typeface="Times New Roman" pitchFamily="18" charset="0"/>
              <a:cs typeface="Times New Roman" pitchFamily="18" charset="0"/>
            </a:endParaRPr>
          </a:p>
          <a:p>
            <a:pPr algn="l" rtl="0" eaLnBrk="1" hangingPunct="1"/>
            <a:r>
              <a:rPr lang="en-US" altLang="en-US" sz="2200" smtClean="0">
                <a:solidFill>
                  <a:srgbClr val="FF0000"/>
                </a:solidFill>
                <a:latin typeface="Times New Roman" pitchFamily="18" charset="0"/>
                <a:cs typeface="Times New Roman" pitchFamily="18" charset="0"/>
              </a:rPr>
              <a:t>Prevention: </a:t>
            </a:r>
            <a:r>
              <a:rPr lang="en-US" altLang="en-US" sz="2200" smtClean="0">
                <a:solidFill>
                  <a:schemeClr val="bg1"/>
                </a:solidFill>
                <a:latin typeface="Times New Roman" pitchFamily="18" charset="0"/>
                <a:cs typeface="Times New Roman" pitchFamily="18" charset="0"/>
              </a:rPr>
              <a:t>There is no vaccine available.</a:t>
            </a:r>
            <a:endParaRPr lang="en-US" altLang="en-US" sz="2200" smtClean="0">
              <a:solidFill>
                <a:srgbClr val="C00000"/>
              </a:solidFill>
              <a:latin typeface="Times New Roman" pitchFamily="18" charset="0"/>
              <a:cs typeface="Times New Roman" pitchFamily="18" charset="0"/>
            </a:endParaRPr>
          </a:p>
          <a:p>
            <a:pPr algn="l" rtl="0" eaLnBrk="1" hangingPunct="1"/>
            <a:r>
              <a:rPr lang="en-US" altLang="en-US" sz="2200" smtClean="0">
                <a:solidFill>
                  <a:srgbClr val="FF0000"/>
                </a:solidFill>
                <a:latin typeface="Times New Roman" pitchFamily="18" charset="0"/>
                <a:cs typeface="Times New Roman" pitchFamily="18" charset="0"/>
              </a:rPr>
              <a:t>Treatment: </a:t>
            </a:r>
            <a:r>
              <a:rPr lang="en-US" altLang="en-US" sz="2200" smtClean="0">
                <a:solidFill>
                  <a:schemeClr val="bg1"/>
                </a:solidFill>
                <a:latin typeface="Times New Roman" pitchFamily="18" charset="0"/>
                <a:cs typeface="Times New Roman" pitchFamily="18" charset="0"/>
              </a:rPr>
              <a:t>There is no specific antiviral drug therapy.</a:t>
            </a:r>
            <a:endParaRPr lang="en-US" altLang="en-US" sz="2200" smtClean="0">
              <a:solidFill>
                <a:srgbClr val="C0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4024" y="412750"/>
            <a:ext cx="6911975" cy="1187450"/>
          </a:xfrm>
          <a:prstGeom prst="rect">
            <a:avLst/>
          </a:prstGeom>
        </p:spPr>
        <p:txBody>
          <a:bodyPr/>
          <a:lstStyle/>
          <a:p>
            <a:pPr algn="l" rtl="0" fontAlgn="auto">
              <a:spcAft>
                <a:spcPts val="0"/>
              </a:spcAft>
              <a:defRPr/>
            </a:pPr>
            <a: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Reference books </a:t>
            </a:r>
            <a:b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br>
            <a:r>
              <a:rPr lang="en-US" sz="24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&amp;the relevant page numbers</a:t>
            </a:r>
            <a:endParaRPr lang="en-US" sz="4200" spc="-100" dirty="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endParaRPr>
          </a:p>
        </p:txBody>
      </p:sp>
      <p:sp>
        <p:nvSpPr>
          <p:cNvPr id="22531" name="Rectangle 4"/>
          <p:cNvSpPr>
            <a:spLocks noChangeArrowheads="1"/>
          </p:cNvSpPr>
          <p:nvPr/>
        </p:nvSpPr>
        <p:spPr bwMode="auto">
          <a:xfrm>
            <a:off x="179388" y="1700213"/>
            <a:ext cx="6389687" cy="4156075"/>
          </a:xfrm>
          <a:prstGeom prst="rect">
            <a:avLst/>
          </a:prstGeom>
          <a:noFill/>
          <a:ln w="9525">
            <a:noFill/>
            <a:miter lim="800000"/>
            <a:headEnd/>
            <a:tailEnd/>
          </a:ln>
        </p:spPr>
        <p:txBody>
          <a:bodyPr>
            <a:spAutoFit/>
          </a:bodyPr>
          <a:lstStyle/>
          <a:p>
            <a:pPr algn="l" rtl="0"/>
            <a:r>
              <a:rPr lang="en-US" altLang="en-US" sz="2800">
                <a:solidFill>
                  <a:srgbClr val="FFFF00"/>
                </a:solidFill>
                <a:latin typeface="Times New Roman" pitchFamily="18" charset="0"/>
                <a:cs typeface="Times New Roman" pitchFamily="18" charset="0"/>
                <a:hlinkClick r:id="rId2"/>
              </a:rPr>
              <a:t>Notes on Medical Microbiology</a:t>
            </a:r>
            <a:endParaRPr lang="en-US" altLang="en-US" sz="2800">
              <a:solidFill>
                <a:srgbClr val="FFFF00"/>
              </a:solidFill>
              <a:latin typeface="Times New Roman" pitchFamily="18" charset="0"/>
              <a:cs typeface="Times New Roman" pitchFamily="18" charset="0"/>
            </a:endParaRPr>
          </a:p>
          <a:p>
            <a:pPr algn="l" rtl="0"/>
            <a:r>
              <a:rPr lang="en-US" altLang="en-US" sz="2000">
                <a:solidFill>
                  <a:schemeClr val="bg1"/>
                </a:solidFill>
                <a:latin typeface="Times New Roman" pitchFamily="18" charset="0"/>
                <a:cs typeface="Times New Roman" pitchFamily="18" charset="0"/>
              </a:rPr>
              <a:t>By; Katherine N. Ward, A. Christine McCartney, and Bishan Thakker.</a:t>
            </a:r>
          </a:p>
          <a:p>
            <a:pPr algn="l" rtl="0"/>
            <a:r>
              <a:rPr lang="en-US" altLang="en-US" sz="2000">
                <a:solidFill>
                  <a:schemeClr val="bg1"/>
                </a:solidFill>
                <a:latin typeface="Times New Roman" pitchFamily="18" charset="0"/>
                <a:cs typeface="Times New Roman" pitchFamily="18" charset="0"/>
              </a:rPr>
              <a:t> (2009) </a:t>
            </a:r>
          </a:p>
          <a:p>
            <a:pPr algn="l" rtl="0"/>
            <a:r>
              <a:rPr lang="en-US" altLang="en-US" sz="2000">
                <a:solidFill>
                  <a:schemeClr val="bg1"/>
                </a:solidFill>
                <a:latin typeface="Times New Roman" pitchFamily="18" charset="0"/>
                <a:ea typeface="Century Gothic" pitchFamily="34" charset="0"/>
                <a:cs typeface="Times New Roman" pitchFamily="18" charset="0"/>
              </a:rPr>
              <a:t>Pages; 329-340.</a:t>
            </a:r>
          </a:p>
          <a:p>
            <a:pPr algn="l" rtl="0"/>
            <a:endParaRPr lang="en-US" altLang="en-US" sz="2000">
              <a:solidFill>
                <a:schemeClr val="bg1"/>
              </a:solidFill>
              <a:latin typeface="Times New Roman" pitchFamily="18" charset="0"/>
              <a:cs typeface="Times New Roman" pitchFamily="18" charset="0"/>
            </a:endParaRPr>
          </a:p>
          <a:p>
            <a:pPr algn="l" rtl="0"/>
            <a:endParaRPr lang="en-US" altLang="en-US" sz="2000">
              <a:solidFill>
                <a:schemeClr val="bg1"/>
              </a:solidFill>
              <a:latin typeface="Times New Roman" pitchFamily="18" charset="0"/>
              <a:cs typeface="Times New Roman" pitchFamily="18" charset="0"/>
            </a:endParaRPr>
          </a:p>
          <a:p>
            <a:pPr algn="l" rtl="0"/>
            <a:r>
              <a:rPr lang="en-US" altLang="en-US" sz="2800" u="sng">
                <a:solidFill>
                  <a:srgbClr val="FFFF00"/>
                </a:solidFill>
                <a:latin typeface="Times New Roman" pitchFamily="18" charset="0"/>
                <a:cs typeface="Times New Roman" pitchFamily="18" charset="0"/>
              </a:rPr>
              <a:t>Human Virology</a:t>
            </a:r>
          </a:p>
          <a:p>
            <a:pPr algn="l" rtl="0"/>
            <a:r>
              <a:rPr lang="en-US" altLang="en-US" sz="2000">
                <a:solidFill>
                  <a:schemeClr val="bg1"/>
                </a:solidFill>
                <a:latin typeface="Times New Roman" pitchFamily="18" charset="0"/>
                <a:cs typeface="Times New Roman" pitchFamily="18" charset="0"/>
              </a:rPr>
              <a:t>By; Leslie Collier and John Oxford.</a:t>
            </a:r>
          </a:p>
          <a:p>
            <a:pPr algn="l" rtl="0"/>
            <a:r>
              <a:rPr lang="en-US" altLang="en-US" sz="2000">
                <a:solidFill>
                  <a:schemeClr val="bg1"/>
                </a:solidFill>
                <a:latin typeface="Times New Roman" pitchFamily="18" charset="0"/>
                <a:cs typeface="Times New Roman" pitchFamily="18" charset="0"/>
              </a:rPr>
              <a:t>(2006) </a:t>
            </a:r>
          </a:p>
          <a:p>
            <a:pPr algn="l" rtl="0"/>
            <a:r>
              <a:rPr lang="en-US" altLang="en-US" sz="2000">
                <a:solidFill>
                  <a:schemeClr val="bg1"/>
                </a:solidFill>
                <a:latin typeface="Times New Roman" pitchFamily="18" charset="0"/>
                <a:cs typeface="Times New Roman" pitchFamily="18" charset="0"/>
              </a:rPr>
              <a:t>Pages, 71-95.</a:t>
            </a:r>
          </a:p>
          <a:p>
            <a:pPr algn="l" rtl="0"/>
            <a:endParaRPr lang="en-US" altLang="en-US" sz="2800">
              <a:solidFill>
                <a:schemeClr val="bg1"/>
              </a:solidFill>
              <a:cs typeface="Times New Roman" pitchFamily="18" charset="0"/>
            </a:endParaRPr>
          </a:p>
        </p:txBody>
      </p:sp>
      <p:pic>
        <p:nvPicPr>
          <p:cNvPr id="22532" name="Picture 2" descr="http://large.bangzo.com/?SWBMDQ0MzEwMjg0OA=="/>
          <p:cNvPicPr>
            <a:picLocks noChangeAspect="1" noChangeArrowheads="1"/>
          </p:cNvPicPr>
          <p:nvPr/>
        </p:nvPicPr>
        <p:blipFill>
          <a:blip r:embed="rId3" cstate="print"/>
          <a:srcRect/>
          <a:stretch>
            <a:fillRect/>
          </a:stretch>
        </p:blipFill>
        <p:spPr bwMode="auto">
          <a:xfrm>
            <a:off x="7019925" y="1125538"/>
            <a:ext cx="1944688" cy="2808287"/>
          </a:xfrm>
          <a:prstGeom prst="rect">
            <a:avLst/>
          </a:prstGeom>
          <a:noFill/>
          <a:ln w="9525">
            <a:noFill/>
            <a:miter lim="800000"/>
            <a:headEnd/>
            <a:tailEnd/>
          </a:ln>
        </p:spPr>
      </p:pic>
      <p:pic>
        <p:nvPicPr>
          <p:cNvPr id="22533" name="Picture 4" descr="http://www.downeu.net/uploads/posts/2011-03-21/399117-0.jpg"/>
          <p:cNvPicPr>
            <a:picLocks noChangeAspect="1" noChangeArrowheads="1"/>
          </p:cNvPicPr>
          <p:nvPr/>
        </p:nvPicPr>
        <p:blipFill>
          <a:blip r:embed="rId4" cstate="print"/>
          <a:srcRect/>
          <a:stretch>
            <a:fillRect/>
          </a:stretch>
        </p:blipFill>
        <p:spPr bwMode="auto">
          <a:xfrm>
            <a:off x="7019925" y="4076700"/>
            <a:ext cx="1944688" cy="25209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683568" y="252413"/>
            <a:ext cx="7704855" cy="707886"/>
          </a:xfrm>
          <a:prstGeom prst="rect">
            <a:avLst/>
          </a:prstGeom>
          <a:noFill/>
          <a:ln w="9525">
            <a:noFill/>
            <a:miter lim="800000"/>
            <a:headEnd/>
            <a:tailEnd/>
          </a:ln>
        </p:spPr>
        <p:txBody>
          <a:bodyPr wrap="square">
            <a:spAutoFit/>
          </a:bodyPr>
          <a:lstStyle/>
          <a:p>
            <a:pPr marL="457200" indent="-457200" algn="l" rtl="0">
              <a:spcBef>
                <a:spcPct val="50000"/>
              </a:spcBef>
              <a:buFont typeface="Wingdings" pitchFamily="2" charset="2"/>
              <a:buNone/>
            </a:pPr>
            <a:r>
              <a:rPr lang="en-US" altLang="en-US" sz="4000" b="1" dirty="0">
                <a:solidFill>
                  <a:srgbClr val="FFFF66"/>
                </a:solidFill>
                <a:latin typeface="Times New Roman" pitchFamily="18" charset="0"/>
                <a:cs typeface="Times New Roman" pitchFamily="18" charset="0"/>
              </a:rPr>
              <a:t>Severe </a:t>
            </a:r>
            <a:r>
              <a:rPr lang="en-US" altLang="en-US" sz="4000" b="1" dirty="0" smtClean="0">
                <a:solidFill>
                  <a:srgbClr val="FFFF66"/>
                </a:solidFill>
                <a:latin typeface="Times New Roman" pitchFamily="18" charset="0"/>
                <a:cs typeface="Times New Roman" pitchFamily="18" charset="0"/>
              </a:rPr>
              <a:t>forms OF </a:t>
            </a:r>
            <a:r>
              <a:rPr lang="en-US" altLang="en-US" sz="4000" b="1" dirty="0" err="1">
                <a:solidFill>
                  <a:srgbClr val="FFFF66"/>
                </a:solidFill>
                <a:latin typeface="Times New Roman" pitchFamily="18" charset="0"/>
                <a:cs typeface="Times New Roman" pitchFamily="18" charset="0"/>
              </a:rPr>
              <a:t>Coronavirus</a:t>
            </a:r>
            <a:endParaRPr lang="en-US" altLang="en-US" sz="4000" b="1" dirty="0">
              <a:solidFill>
                <a:srgbClr val="FFFF66"/>
              </a:solidFill>
              <a:latin typeface="Times New Roman" pitchFamily="18" charset="0"/>
              <a:cs typeface="Times New Roman" pitchFamily="18" charset="0"/>
            </a:endParaRPr>
          </a:p>
        </p:txBody>
      </p:sp>
      <p:sp>
        <p:nvSpPr>
          <p:cNvPr id="4099" name="Text Box 13"/>
          <p:cNvSpPr txBox="1">
            <a:spLocks noChangeArrowheads="1"/>
          </p:cNvSpPr>
          <p:nvPr/>
        </p:nvSpPr>
        <p:spPr bwMode="auto">
          <a:xfrm>
            <a:off x="250825" y="1628800"/>
            <a:ext cx="5329238" cy="4324261"/>
          </a:xfrm>
          <a:prstGeom prst="rect">
            <a:avLst/>
          </a:prstGeom>
          <a:noFill/>
          <a:ln w="9525">
            <a:noFill/>
            <a:miter lim="800000"/>
            <a:headEnd/>
            <a:tailEnd/>
          </a:ln>
        </p:spPr>
        <p:txBody>
          <a:bodyPr wrap="square">
            <a:spAutoFit/>
          </a:bodyPr>
          <a:lstStyle/>
          <a:p>
            <a:pPr algn="l" rtl="0">
              <a:buFont typeface="Wingdings" pitchFamily="2" charset="2"/>
              <a:buChar char="Ø"/>
            </a:pPr>
            <a:r>
              <a:rPr lang="en-US" altLang="en-US" sz="2200" dirty="0">
                <a:solidFill>
                  <a:schemeClr val="bg1"/>
                </a:solidFill>
                <a:latin typeface="Times New Roman" pitchFamily="18" charset="0"/>
                <a:cs typeface="Times New Roman" pitchFamily="18" charset="0"/>
              </a:rPr>
              <a:t>  </a:t>
            </a:r>
            <a:r>
              <a:rPr lang="en-US" altLang="en-US" sz="2200" dirty="0">
                <a:solidFill>
                  <a:srgbClr val="FF0000"/>
                </a:solidFill>
                <a:latin typeface="Times New Roman" pitchFamily="18" charset="0"/>
                <a:cs typeface="Times New Roman" pitchFamily="18" charset="0"/>
              </a:rPr>
              <a:t>Family: </a:t>
            </a:r>
            <a:r>
              <a:rPr lang="en-US" altLang="en-US" sz="2200" i="1" dirty="0" err="1">
                <a:solidFill>
                  <a:schemeClr val="bg1"/>
                </a:solidFill>
                <a:latin typeface="Times New Roman" pitchFamily="18" charset="0"/>
                <a:cs typeface="Times New Roman" pitchFamily="18" charset="0"/>
              </a:rPr>
              <a:t>Coronaviridae</a:t>
            </a:r>
            <a:r>
              <a:rPr lang="en-US" altLang="en-US" sz="2200" i="1" dirty="0">
                <a:solidFill>
                  <a:schemeClr val="bg1"/>
                </a:solidFill>
                <a:latin typeface="Times New Roman" pitchFamily="18" charset="0"/>
                <a:cs typeface="Times New Roman" pitchFamily="18" charset="0"/>
              </a:rPr>
              <a:t>.</a:t>
            </a:r>
          </a:p>
          <a:p>
            <a:pPr algn="l" rtl="0">
              <a:buFont typeface="Wingdings" pitchFamily="2" charset="2"/>
              <a:buChar char="Ø"/>
            </a:pPr>
            <a:r>
              <a:rPr lang="en-US" altLang="en-US" sz="2200" dirty="0">
                <a:solidFill>
                  <a:schemeClr val="bg1"/>
                </a:solidFill>
                <a:latin typeface="Times New Roman" pitchFamily="18" charset="0"/>
                <a:cs typeface="Times New Roman" pitchFamily="18" charset="0"/>
              </a:rPr>
              <a:t>  </a:t>
            </a:r>
            <a:r>
              <a:rPr lang="en-US" altLang="en-US" sz="2200" dirty="0">
                <a:solidFill>
                  <a:srgbClr val="FF0000"/>
                </a:solidFill>
                <a:latin typeface="Times New Roman" pitchFamily="18" charset="0"/>
                <a:cs typeface="Times New Roman" pitchFamily="18" charset="0"/>
              </a:rPr>
              <a:t>Structural features: </a:t>
            </a:r>
            <a:r>
              <a:rPr lang="en-US" altLang="en-US" sz="2200" dirty="0">
                <a:solidFill>
                  <a:schemeClr val="bg1"/>
                </a:solidFill>
                <a:latin typeface="Times New Roman" pitchFamily="18" charset="0"/>
                <a:cs typeface="Times New Roman" pitchFamily="18" charset="0"/>
              </a:rPr>
              <a:t>Enveloped virus with + polarity </a:t>
            </a:r>
            <a:r>
              <a:rPr lang="en-US" altLang="en-US" sz="2200" dirty="0" err="1">
                <a:solidFill>
                  <a:schemeClr val="bg1"/>
                </a:solidFill>
                <a:latin typeface="Times New Roman" pitchFamily="18" charset="0"/>
                <a:cs typeface="Times New Roman" pitchFamily="18" charset="0"/>
              </a:rPr>
              <a:t>ss</a:t>
            </a:r>
            <a:r>
              <a:rPr lang="en-US" altLang="en-US" sz="2200" dirty="0">
                <a:solidFill>
                  <a:schemeClr val="bg1"/>
                </a:solidFill>
                <a:latin typeface="Times New Roman" pitchFamily="18" charset="0"/>
                <a:cs typeface="Times New Roman" pitchFamily="18" charset="0"/>
              </a:rPr>
              <a:t>-RNA genome. </a:t>
            </a:r>
          </a:p>
          <a:p>
            <a:pPr algn="l" rtl="0">
              <a:buFont typeface="Wingdings" pitchFamily="2" charset="2"/>
              <a:buChar char="Ø"/>
            </a:pPr>
            <a:r>
              <a:rPr lang="en-US" altLang="en-US" sz="2200" dirty="0">
                <a:solidFill>
                  <a:schemeClr val="bg1"/>
                </a:solidFill>
                <a:latin typeface="Times New Roman" pitchFamily="18" charset="0"/>
                <a:cs typeface="Times New Roman" pitchFamily="18" charset="0"/>
              </a:rPr>
              <a:t>  </a:t>
            </a:r>
            <a:r>
              <a:rPr lang="en-US" altLang="en-US" sz="2200" dirty="0">
                <a:solidFill>
                  <a:srgbClr val="FF0000"/>
                </a:solidFill>
                <a:latin typeface="Times New Roman" pitchFamily="18" charset="0"/>
                <a:cs typeface="Times New Roman" pitchFamily="18" charset="0"/>
              </a:rPr>
              <a:t>Transmission: </a:t>
            </a:r>
            <a:r>
              <a:rPr lang="en-US" altLang="en-US" sz="2200" dirty="0">
                <a:solidFill>
                  <a:schemeClr val="bg1"/>
                </a:solidFill>
                <a:latin typeface="Times New Roman" pitchFamily="18" charset="0"/>
                <a:cs typeface="Times New Roman" pitchFamily="18" charset="0"/>
              </a:rPr>
              <a:t>Inhalation of infectious aerosol droplets. </a:t>
            </a:r>
          </a:p>
          <a:p>
            <a:pPr algn="l" rtl="0">
              <a:buFont typeface="Wingdings" pitchFamily="2" charset="2"/>
              <a:buChar char="Ø"/>
            </a:pPr>
            <a:r>
              <a:rPr lang="en-US" altLang="en-US" sz="2200" dirty="0">
                <a:solidFill>
                  <a:schemeClr val="bg1"/>
                </a:solidFill>
                <a:latin typeface="Times New Roman" pitchFamily="18" charset="0"/>
                <a:cs typeface="Times New Roman" pitchFamily="18" charset="0"/>
              </a:rPr>
              <a:t>  </a:t>
            </a:r>
            <a:r>
              <a:rPr lang="en-US" altLang="en-US" sz="2200" dirty="0">
                <a:solidFill>
                  <a:srgbClr val="FF0000"/>
                </a:solidFill>
                <a:latin typeface="Times New Roman" pitchFamily="18" charset="0"/>
                <a:cs typeface="Times New Roman" pitchFamily="18" charset="0"/>
              </a:rPr>
              <a:t>Clinical symptoms:</a:t>
            </a:r>
            <a:r>
              <a:rPr lang="en-US" altLang="en-US" sz="2200" dirty="0">
                <a:solidFill>
                  <a:schemeClr val="bg1"/>
                </a:solidFill>
                <a:latin typeface="Times New Roman" pitchFamily="18" charset="0"/>
                <a:cs typeface="Times New Roman" pitchFamily="18" charset="0"/>
              </a:rPr>
              <a:t> The 2</a:t>
            </a:r>
            <a:r>
              <a:rPr lang="en-US" altLang="en-US" sz="2200" baseline="30000" dirty="0">
                <a:solidFill>
                  <a:schemeClr val="bg1"/>
                </a:solidFill>
                <a:latin typeface="Times New Roman" pitchFamily="18" charset="0"/>
                <a:cs typeface="Times New Roman" pitchFamily="18" charset="0"/>
              </a:rPr>
              <a:t>nd</a:t>
            </a:r>
            <a:r>
              <a:rPr lang="en-US" altLang="en-US" sz="2200" dirty="0">
                <a:solidFill>
                  <a:schemeClr val="bg1"/>
                </a:solidFill>
                <a:latin typeface="Times New Roman" pitchFamily="18" charset="0"/>
                <a:cs typeface="Times New Roman" pitchFamily="18" charset="0"/>
              </a:rPr>
              <a:t> cause of common cold.</a:t>
            </a:r>
          </a:p>
          <a:p>
            <a:pPr algn="l" rtl="0">
              <a:buFont typeface="Wingdings" pitchFamily="2" charset="2"/>
              <a:buChar char="Ø"/>
            </a:pPr>
            <a:r>
              <a:rPr lang="en-US" altLang="en-US" sz="2200" dirty="0">
                <a:solidFill>
                  <a:schemeClr val="bg1"/>
                </a:solidFill>
                <a:latin typeface="Times New Roman" pitchFamily="18" charset="0"/>
                <a:cs typeface="Times New Roman" pitchFamily="18" charset="0"/>
              </a:rPr>
              <a:t>  </a:t>
            </a:r>
            <a:r>
              <a:rPr lang="en-US" altLang="en-US" sz="2200" dirty="0" err="1">
                <a:solidFill>
                  <a:schemeClr val="bg1"/>
                </a:solidFill>
                <a:latin typeface="Times New Roman" pitchFamily="18" charset="0"/>
                <a:cs typeface="Times New Roman" pitchFamily="18" charset="0"/>
              </a:rPr>
              <a:t>Coronavirus</a:t>
            </a:r>
            <a:r>
              <a:rPr lang="en-US" altLang="en-US" sz="2200" dirty="0">
                <a:solidFill>
                  <a:schemeClr val="bg1"/>
                </a:solidFill>
                <a:latin typeface="Times New Roman" pitchFamily="18" charset="0"/>
                <a:cs typeface="Times New Roman" pitchFamily="18" charset="0"/>
              </a:rPr>
              <a:t> also causes </a:t>
            </a:r>
            <a:r>
              <a:rPr lang="en-US" altLang="en-US" sz="2200" dirty="0" err="1">
                <a:solidFill>
                  <a:schemeClr val="bg1"/>
                </a:solidFill>
                <a:latin typeface="Times New Roman" pitchFamily="18" charset="0"/>
                <a:cs typeface="Times New Roman" pitchFamily="18" charset="0"/>
              </a:rPr>
              <a:t>zoonotic</a:t>
            </a:r>
            <a:r>
              <a:rPr lang="en-US" altLang="en-US" sz="2200" dirty="0">
                <a:solidFill>
                  <a:schemeClr val="bg1"/>
                </a:solidFill>
                <a:latin typeface="Times New Roman" pitchFamily="18" charset="0"/>
                <a:cs typeface="Times New Roman" pitchFamily="18" charset="0"/>
              </a:rPr>
              <a:t> disease (the virus is capable of infecting humans and animals including birds, camels and others).  </a:t>
            </a:r>
          </a:p>
          <a:p>
            <a:pPr algn="l" rtl="0"/>
            <a:endParaRPr lang="en-US" altLang="en-US" sz="2200" dirty="0">
              <a:solidFill>
                <a:schemeClr val="bg1"/>
              </a:solidFill>
              <a:latin typeface="Times New Roman" pitchFamily="18" charset="0"/>
              <a:cs typeface="Times New Roman" pitchFamily="18" charset="0"/>
            </a:endParaRPr>
          </a:p>
          <a:p>
            <a:pPr algn="l" rtl="0">
              <a:spcBef>
                <a:spcPct val="50000"/>
              </a:spcBef>
            </a:pPr>
            <a:r>
              <a:rPr lang="en-US" altLang="en-US" sz="2200" dirty="0">
                <a:solidFill>
                  <a:schemeClr val="bg1"/>
                </a:solidFill>
                <a:latin typeface="Times New Roman" pitchFamily="18" charset="0"/>
                <a:cs typeface="Times New Roman" pitchFamily="18" charset="0"/>
              </a:rPr>
              <a:t> </a:t>
            </a:r>
          </a:p>
        </p:txBody>
      </p:sp>
      <p:pic>
        <p:nvPicPr>
          <p:cNvPr id="4100" name="Picture 5" descr="http://pathmicro.med.sc.edu/graduate/corona-cdc.jpg"/>
          <p:cNvPicPr>
            <a:picLocks noChangeAspect="1" noChangeArrowheads="1"/>
          </p:cNvPicPr>
          <p:nvPr/>
        </p:nvPicPr>
        <p:blipFill>
          <a:blip r:embed="rId2" cstate="print"/>
          <a:srcRect/>
          <a:stretch>
            <a:fillRect/>
          </a:stretch>
        </p:blipFill>
        <p:spPr bwMode="auto">
          <a:xfrm>
            <a:off x="5796136" y="2492896"/>
            <a:ext cx="3096344"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kitten"/>
          <p:cNvPicPr>
            <a:picLocks noGrp="1" noChangeAspect="1" noChangeArrowheads="1"/>
          </p:cNvPicPr>
          <p:nvPr>
            <p:ph/>
          </p:nvPr>
        </p:nvPicPr>
        <p:blipFill>
          <a:blip r:embed="rId2" cstate="print"/>
          <a:srcRect/>
          <a:stretch>
            <a:fillRect/>
          </a:stretch>
        </p:blipFill>
        <p:spPr>
          <a:xfrm>
            <a:off x="0" y="74613"/>
            <a:ext cx="9144000" cy="6783387"/>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11188" y="1398588"/>
            <a:ext cx="7345362" cy="4708981"/>
          </a:xfrm>
          <a:prstGeom prst="rect">
            <a:avLst/>
          </a:prstGeom>
          <a:noFill/>
          <a:ln w="9525">
            <a:noFill/>
            <a:miter lim="800000"/>
            <a:headEnd/>
            <a:tailEnd/>
          </a:ln>
        </p:spPr>
        <p:txBody>
          <a:bodyPr>
            <a:spAutoFit/>
          </a:bodyPr>
          <a:lstStyle/>
          <a:p>
            <a:pPr algn="l" rtl="0">
              <a:lnSpc>
                <a:spcPct val="150000"/>
              </a:lnSpc>
            </a:pPr>
            <a:r>
              <a:rPr lang="en-US" altLang="en-US" sz="2400" b="1" u="sng" dirty="0">
                <a:solidFill>
                  <a:srgbClr val="FF0000"/>
                </a:solidFill>
                <a:latin typeface="Times New Roman" pitchFamily="18" charset="0"/>
                <a:cs typeface="Times New Roman" pitchFamily="18" charset="0"/>
              </a:rPr>
              <a:t>Severe Acute Respiratory Syndrome (SARS)</a:t>
            </a:r>
          </a:p>
          <a:p>
            <a:pPr algn="l" rtl="0">
              <a:lnSpc>
                <a:spcPct val="150000"/>
              </a:lnSpc>
              <a:buFont typeface="Wingdings" pitchFamily="2" charset="2"/>
              <a:buChar char="Ø"/>
            </a:pPr>
            <a:r>
              <a:rPr lang="en-US" altLang="en-US" sz="2200" dirty="0">
                <a:solidFill>
                  <a:schemeClr val="bg1"/>
                </a:solidFill>
                <a:latin typeface="Times New Roman" pitchFamily="18" charset="0"/>
                <a:cs typeface="Times New Roman" pitchFamily="18" charset="0"/>
              </a:rPr>
              <a:t>  In winter of 2002, a new respiratory disease known as (SARS) emerged in China after a new mutation of </a:t>
            </a:r>
            <a:r>
              <a:rPr lang="en-US" altLang="en-US" sz="2200" dirty="0" err="1">
                <a:solidFill>
                  <a:schemeClr val="bg1"/>
                </a:solidFill>
                <a:latin typeface="Times New Roman" pitchFamily="18" charset="0"/>
                <a:cs typeface="Times New Roman" pitchFamily="18" charset="0"/>
              </a:rPr>
              <a:t>coronavirus</a:t>
            </a:r>
            <a:r>
              <a:rPr lang="en-US" altLang="en-US" sz="2200" dirty="0">
                <a:solidFill>
                  <a:schemeClr val="bg1"/>
                </a:solidFill>
                <a:latin typeface="Times New Roman" pitchFamily="18" charset="0"/>
                <a:cs typeface="Times New Roman" pitchFamily="18" charset="0"/>
              </a:rPr>
              <a:t>.</a:t>
            </a:r>
          </a:p>
          <a:p>
            <a:pPr algn="l" rtl="0">
              <a:lnSpc>
                <a:spcPct val="150000"/>
              </a:lnSpc>
              <a:buFont typeface="Wingdings" pitchFamily="2" charset="2"/>
              <a:buChar char="Ø"/>
            </a:pPr>
            <a:r>
              <a:rPr lang="en-US" altLang="en-US" sz="2200" dirty="0">
                <a:solidFill>
                  <a:schemeClr val="bg1"/>
                </a:solidFill>
                <a:latin typeface="Times New Roman" pitchFamily="18" charset="0"/>
                <a:cs typeface="Times New Roman" pitchFamily="18" charset="0"/>
              </a:rPr>
              <a:t>  The disease spread worldwide due to travelling.  </a:t>
            </a:r>
          </a:p>
          <a:p>
            <a:pPr algn="l" rtl="0">
              <a:lnSpc>
                <a:spcPct val="150000"/>
              </a:lnSpc>
              <a:buFont typeface="Wingdings" pitchFamily="2" charset="2"/>
              <a:buChar char="Ø"/>
            </a:pPr>
            <a:r>
              <a:rPr lang="en-US" altLang="en-US" sz="2200" dirty="0">
                <a:solidFill>
                  <a:schemeClr val="bg1"/>
                </a:solidFill>
                <a:latin typeface="Times New Roman" pitchFamily="18" charset="0"/>
                <a:cs typeface="Times New Roman" pitchFamily="18" charset="0"/>
              </a:rPr>
              <a:t>  The animal reservoir may be </a:t>
            </a:r>
            <a:r>
              <a:rPr lang="en-US" altLang="en-US" sz="4400" dirty="0" smtClean="0">
                <a:solidFill>
                  <a:srgbClr val="FFFF00"/>
                </a:solidFill>
                <a:latin typeface="Times New Roman" pitchFamily="18" charset="0"/>
                <a:cs typeface="Times New Roman" pitchFamily="18" charset="0"/>
              </a:rPr>
              <a:t>cats.</a:t>
            </a:r>
            <a:endParaRPr lang="en-US" altLang="en-US" sz="4400" dirty="0">
              <a:solidFill>
                <a:srgbClr val="FFFF00"/>
              </a:solidFill>
              <a:latin typeface="Times New Roman" pitchFamily="18" charset="0"/>
              <a:cs typeface="Times New Roman" pitchFamily="18" charset="0"/>
            </a:endParaRPr>
          </a:p>
          <a:p>
            <a:pPr algn="l" rtl="0">
              <a:lnSpc>
                <a:spcPct val="150000"/>
              </a:lnSpc>
              <a:buFont typeface="Wingdings" pitchFamily="2" charset="2"/>
              <a:buChar char="Ø"/>
            </a:pPr>
            <a:r>
              <a:rPr lang="en-US" altLang="en-US" sz="2200" dirty="0">
                <a:solidFill>
                  <a:schemeClr val="bg1"/>
                </a:solidFill>
                <a:latin typeface="Times New Roman" pitchFamily="18" charset="0"/>
                <a:cs typeface="Times New Roman" pitchFamily="18" charset="0"/>
              </a:rPr>
              <a:t>  SARS starts with high fever followed by cough with difficulty in breathing (atypical pneumonia).</a:t>
            </a:r>
          </a:p>
          <a:p>
            <a:pPr algn="l" rtl="0">
              <a:lnSpc>
                <a:spcPct val="150000"/>
              </a:lnSpc>
              <a:buFont typeface="Wingdings" pitchFamily="2" charset="2"/>
              <a:buChar char="Ø"/>
            </a:pPr>
            <a:r>
              <a:rPr lang="en-US" altLang="en-US" sz="2200" dirty="0">
                <a:solidFill>
                  <a:schemeClr val="bg1"/>
                </a:solidFill>
                <a:latin typeface="Times New Roman" pitchFamily="18" charset="0"/>
                <a:cs typeface="Times New Roman" pitchFamily="18" charset="0"/>
              </a:rPr>
              <a:t>  Associated with high mortality due to respiratory failure. </a:t>
            </a:r>
          </a:p>
        </p:txBody>
      </p:sp>
      <p:sp>
        <p:nvSpPr>
          <p:cNvPr id="5123" name="Title 1"/>
          <p:cNvSpPr>
            <a:spLocks noGrp="1"/>
          </p:cNvSpPr>
          <p:nvPr>
            <p:ph type="title"/>
          </p:nvPr>
        </p:nvSpPr>
        <p:spPr>
          <a:xfrm>
            <a:off x="395288" y="125413"/>
            <a:ext cx="8229600" cy="1143000"/>
          </a:xfrm>
        </p:spPr>
        <p:txBody>
          <a:bodyPr/>
          <a:lstStyle/>
          <a:p>
            <a:pPr rtl="0"/>
            <a:r>
              <a:rPr lang="en-US" altLang="en-US" smtClean="0">
                <a:solidFill>
                  <a:srgbClr val="FFFF00"/>
                </a:solidFill>
                <a:latin typeface="Times New Roman" pitchFamily="18" charset="0"/>
                <a:cs typeface="Times New Roman" pitchFamily="18" charset="0"/>
              </a:rPr>
              <a:t>SARS-CoV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M-TEC\Desktop\nn.jpg"/>
          <p:cNvPicPr>
            <a:picLocks noChangeAspect="1" noChangeArrowheads="1"/>
          </p:cNvPicPr>
          <p:nvPr/>
        </p:nvPicPr>
        <p:blipFill>
          <a:blip r:embed="rId2" cstate="print"/>
          <a:srcRect/>
          <a:stretch>
            <a:fillRect/>
          </a:stretch>
        </p:blipFill>
        <p:spPr bwMode="auto">
          <a:xfrm>
            <a:off x="0" y="0"/>
            <a:ext cx="8892480" cy="66693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74700"/>
          </a:xfrm>
        </p:spPr>
        <p:txBody>
          <a:bodyPr/>
          <a:lstStyle/>
          <a:p>
            <a:pPr>
              <a:defRPr/>
            </a:pPr>
            <a:r>
              <a:rPr lang="en-US" dirty="0" smtClean="0">
                <a:solidFill>
                  <a:srgbClr val="FFFF66"/>
                </a:solidFill>
              </a:rPr>
              <a:t> MERS-</a:t>
            </a:r>
            <a:r>
              <a:rPr lang="en-US" dirty="0" err="1" smtClean="0">
                <a:solidFill>
                  <a:srgbClr val="FFFF66"/>
                </a:solidFill>
              </a:rPr>
              <a:t>CoV</a:t>
            </a:r>
            <a:r>
              <a:rPr lang="en-US" dirty="0" smtClean="0">
                <a:solidFill>
                  <a:srgbClr val="FFFF66"/>
                </a:solidFill>
              </a:rPr>
              <a:t/>
            </a:r>
            <a:br>
              <a:rPr lang="en-US" dirty="0" smtClean="0">
                <a:solidFill>
                  <a:srgbClr val="FFFF66"/>
                </a:solidFill>
              </a:rPr>
            </a:br>
            <a:endParaRPr lang="en-US" dirty="0"/>
          </a:p>
        </p:txBody>
      </p:sp>
      <p:sp>
        <p:nvSpPr>
          <p:cNvPr id="3" name="Content Placeholder 2"/>
          <p:cNvSpPr>
            <a:spLocks noGrp="1"/>
          </p:cNvSpPr>
          <p:nvPr>
            <p:ph idx="1"/>
          </p:nvPr>
        </p:nvSpPr>
        <p:spPr>
          <a:xfrm>
            <a:off x="457200" y="620713"/>
            <a:ext cx="8229600" cy="5505450"/>
          </a:xfrm>
        </p:spPr>
        <p:txBody>
          <a:bodyPr/>
          <a:lstStyle/>
          <a:p>
            <a:pPr algn="l">
              <a:buNone/>
              <a:defRPr/>
            </a:pPr>
            <a:r>
              <a:rPr lang="en-US" dirty="0" smtClean="0">
                <a:solidFill>
                  <a:srgbClr val="FFFF00"/>
                </a:solidFill>
              </a:rPr>
              <a:t>In September 2012 ,a case of novel </a:t>
            </a:r>
            <a:r>
              <a:rPr lang="en-US" dirty="0" err="1" smtClean="0">
                <a:solidFill>
                  <a:srgbClr val="FFFF00"/>
                </a:solidFill>
              </a:rPr>
              <a:t>coronavirus</a:t>
            </a:r>
            <a:r>
              <a:rPr lang="en-US" dirty="0" smtClean="0">
                <a:solidFill>
                  <a:srgbClr val="FFFF00"/>
                </a:solidFill>
              </a:rPr>
              <a:t> infection was reported involving a man in </a:t>
            </a:r>
            <a:r>
              <a:rPr lang="en-US" sz="3600" b="1" dirty="0" smtClean="0">
                <a:solidFill>
                  <a:srgbClr val="FF33CC"/>
                </a:solidFill>
              </a:rPr>
              <a:t>Saudi Arabia </a:t>
            </a:r>
            <a:r>
              <a:rPr lang="en-US" dirty="0" smtClean="0">
                <a:solidFill>
                  <a:srgbClr val="FFFF00"/>
                </a:solidFill>
              </a:rPr>
              <a:t>who was admitted to a hospital with pneumonia and acute kidney failure.</a:t>
            </a:r>
          </a:p>
          <a:p>
            <a:pPr algn="l">
              <a:buNone/>
              <a:defRPr/>
            </a:pPr>
            <a:r>
              <a:rPr lang="en-US" dirty="0" smtClean="0">
                <a:solidFill>
                  <a:srgbClr val="FFFF00"/>
                </a:solidFill>
              </a:rPr>
              <a:t>This virus has been named as Middle East Respiratory Syndrome </a:t>
            </a:r>
            <a:r>
              <a:rPr lang="en-US" dirty="0" err="1" smtClean="0">
                <a:solidFill>
                  <a:srgbClr val="FFFF00"/>
                </a:solidFill>
              </a:rPr>
              <a:t>coronavirus</a:t>
            </a:r>
            <a:r>
              <a:rPr lang="en-US" dirty="0" smtClean="0">
                <a:solidFill>
                  <a:srgbClr val="FFFF00"/>
                </a:solidFill>
              </a:rPr>
              <a:t>    (MERS-</a:t>
            </a:r>
            <a:r>
              <a:rPr lang="en-US" dirty="0" err="1" smtClean="0">
                <a:solidFill>
                  <a:srgbClr val="FFFF00"/>
                </a:solidFill>
              </a:rPr>
              <a:t>CoV</a:t>
            </a:r>
            <a:r>
              <a:rPr lang="en-US" dirty="0" smtClean="0">
                <a:solidFill>
                  <a:srgbClr val="FFFF00"/>
                </a:solidFill>
              </a:rPr>
              <a:t>) ,virus closely related to several </a:t>
            </a:r>
            <a:r>
              <a:rPr lang="en-US" sz="3600" b="1" dirty="0" smtClean="0">
                <a:solidFill>
                  <a:srgbClr val="FFFF00"/>
                </a:solidFill>
              </a:rPr>
              <a:t>bat</a:t>
            </a:r>
            <a:r>
              <a:rPr lang="en-US" dirty="0" smtClean="0">
                <a:solidFill>
                  <a:srgbClr val="FFFF00"/>
                </a:solidFill>
              </a:rPr>
              <a:t> </a:t>
            </a:r>
            <a:r>
              <a:rPr lang="en-US" dirty="0" err="1" smtClean="0">
                <a:solidFill>
                  <a:srgbClr val="FFFF00"/>
                </a:solidFill>
              </a:rPr>
              <a:t>coronaviruses</a:t>
            </a:r>
            <a:r>
              <a:rPr lang="en-US" dirty="0" smtClean="0">
                <a:solidFill>
                  <a:srgbClr val="FFFF00"/>
                </a:solidFill>
              </a:rPr>
              <a:t>.</a:t>
            </a:r>
          </a:p>
          <a:p>
            <a:pPr algn="l">
              <a:buNone/>
              <a:defRPr/>
            </a:pPr>
            <a:r>
              <a:rPr lang="en-US" dirty="0" smtClean="0">
                <a:solidFill>
                  <a:srgbClr val="FFFF00"/>
                </a:solidFill>
              </a:rPr>
              <a:t>MERS-</a:t>
            </a:r>
            <a:r>
              <a:rPr lang="en-US" dirty="0" err="1" smtClean="0">
                <a:solidFill>
                  <a:srgbClr val="FFFF00"/>
                </a:solidFill>
              </a:rPr>
              <a:t>CoV</a:t>
            </a:r>
            <a:r>
              <a:rPr lang="en-US" dirty="0" smtClean="0">
                <a:solidFill>
                  <a:srgbClr val="FFFF00"/>
                </a:solidFill>
              </a:rPr>
              <a:t> infected several human cells , including lower  but not upper respiratory, kidney ,intestinal, and liver cells.</a:t>
            </a:r>
            <a:endParaRPr lang="en-US"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descr="C:\Users\mona\Pictures\is (1).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M-TEC\Desktop\camels.jpg"/>
          <p:cNvPicPr>
            <a:picLocks noChangeAspect="1" noChangeArrowheads="1"/>
          </p:cNvPicPr>
          <p:nvPr/>
        </p:nvPicPr>
        <p:blipFill>
          <a:blip r:embed="rId2" cstate="print"/>
          <a:srcRect/>
          <a:stretch>
            <a:fillRect/>
          </a:stretch>
        </p:blipFill>
        <p:spPr bwMode="auto">
          <a:xfrm>
            <a:off x="0" y="0"/>
            <a:ext cx="8964488" cy="6857999"/>
          </a:xfrm>
          <a:prstGeom prst="rect">
            <a:avLst/>
          </a:prstGeo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15271</TotalTime>
  <Words>1590</Words>
  <Application>Microsoft Office PowerPoint</Application>
  <PresentationFormat>On-screen Show (4:3)</PresentationFormat>
  <Paragraphs>168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Slide 1</vt:lpstr>
      <vt:lpstr>Outline</vt:lpstr>
      <vt:lpstr>Slide 3</vt:lpstr>
      <vt:lpstr>Slide 4</vt:lpstr>
      <vt:lpstr>SARS-CoV</vt:lpstr>
      <vt:lpstr>Slide 6</vt:lpstr>
      <vt:lpstr> MERS-CoV </vt:lpstr>
      <vt:lpstr>Slide 8</vt:lpstr>
      <vt:lpstr>Slide 9</vt:lpstr>
      <vt:lpstr>MERS-CoV</vt:lpstr>
      <vt:lpstr>MERS-CoV</vt:lpstr>
      <vt:lpstr>Slide 12</vt:lpstr>
      <vt:lpstr>Slide 13</vt:lpstr>
      <vt:lpstr>Slide 14</vt:lpstr>
      <vt:lpstr>Slide 15</vt:lpstr>
      <vt:lpstr>Slide 16</vt:lpstr>
      <vt:lpstr>Koplik’s Spot </vt:lpstr>
      <vt:lpstr>Measles </vt:lpstr>
      <vt:lpstr>Slide 19</vt:lpstr>
      <vt:lpstr>Slide 20</vt:lpstr>
      <vt:lpstr>Slide 21</vt:lpstr>
      <vt:lpstr>Parvovirus B19 </vt:lpstr>
      <vt:lpstr>Slide 23</vt:lpstr>
      <vt:lpstr>Slapped cheek / erythema infectiosum</vt:lpstr>
      <vt:lpstr>Slide 25</vt:lpstr>
      <vt:lpstr>Slide 26</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abdulkarim alhetheel</dc:creator>
  <cp:lastModifiedBy>M-TEC</cp:lastModifiedBy>
  <cp:revision>816</cp:revision>
  <dcterms:created xsi:type="dcterms:W3CDTF">2015-02-02T18:25:17Z</dcterms:created>
  <dcterms:modified xsi:type="dcterms:W3CDTF">2016-02-07T19:33:47Z</dcterms:modified>
</cp:coreProperties>
</file>