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9" r:id="rId1"/>
  </p:sldMasterIdLst>
  <p:notesMasterIdLst>
    <p:notesMasterId r:id="rId47"/>
  </p:notesMasterIdLst>
  <p:sldIdLst>
    <p:sldId id="407" r:id="rId2"/>
    <p:sldId id="477" r:id="rId3"/>
    <p:sldId id="476" r:id="rId4"/>
    <p:sldId id="323" r:id="rId5"/>
    <p:sldId id="324" r:id="rId6"/>
    <p:sldId id="378" r:id="rId7"/>
    <p:sldId id="480" r:id="rId8"/>
    <p:sldId id="481" r:id="rId9"/>
    <p:sldId id="487" r:id="rId10"/>
    <p:sldId id="386" r:id="rId11"/>
    <p:sldId id="377" r:id="rId12"/>
    <p:sldId id="482" r:id="rId13"/>
    <p:sldId id="326" r:id="rId14"/>
    <p:sldId id="411" r:id="rId15"/>
    <p:sldId id="412" r:id="rId16"/>
    <p:sldId id="413" r:id="rId17"/>
    <p:sldId id="430" r:id="rId18"/>
    <p:sldId id="475" r:id="rId19"/>
    <p:sldId id="488" r:id="rId20"/>
    <p:sldId id="483" r:id="rId21"/>
    <p:sldId id="418" r:id="rId22"/>
    <p:sldId id="470" r:id="rId23"/>
    <p:sldId id="421" r:id="rId24"/>
    <p:sldId id="422" r:id="rId25"/>
    <p:sldId id="427" r:id="rId26"/>
    <p:sldId id="485" r:id="rId27"/>
    <p:sldId id="423" r:id="rId28"/>
    <p:sldId id="424" r:id="rId29"/>
    <p:sldId id="426" r:id="rId30"/>
    <p:sldId id="436" r:id="rId31"/>
    <p:sldId id="437" r:id="rId32"/>
    <p:sldId id="438" r:id="rId33"/>
    <p:sldId id="486" r:id="rId34"/>
    <p:sldId id="440" r:id="rId35"/>
    <p:sldId id="443" r:id="rId36"/>
    <p:sldId id="444" r:id="rId37"/>
    <p:sldId id="445" r:id="rId38"/>
    <p:sldId id="446" r:id="rId39"/>
    <p:sldId id="489" r:id="rId40"/>
    <p:sldId id="490" r:id="rId41"/>
    <p:sldId id="491" r:id="rId42"/>
    <p:sldId id="456" r:id="rId43"/>
    <p:sldId id="492" r:id="rId44"/>
    <p:sldId id="459" r:id="rId45"/>
    <p:sldId id="493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FFFF"/>
    <a:srgbClr val="FFFFCC"/>
    <a:srgbClr val="64B7CE"/>
    <a:srgbClr val="A1D3E3"/>
    <a:srgbClr val="3CA2BE"/>
    <a:srgbClr val="80C4D6"/>
    <a:srgbClr val="6EBCD4"/>
    <a:srgbClr val="0099E6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388" autoAdjust="0"/>
  </p:normalViewPr>
  <p:slideViewPr>
    <p:cSldViewPr>
      <p:cViewPr>
        <p:scale>
          <a:sx n="78" d="100"/>
          <a:sy n="78" d="100"/>
        </p:scale>
        <p:origin x="-1614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E80A4F-84BD-4E65-B64D-CC3328827CE6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A1F0F-3FB9-43E6-94B9-C04EA315EA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904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DBC3A-7D62-44E1-BFFF-CC0FE7EAF2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4F86E-93AB-42BF-9C32-5666DB85F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651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6B336-34CA-4CBF-B02C-C0CC6069A29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4F86E-93AB-42BF-9C32-5666DB85F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671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8BC91-6D6B-433F-9457-12C001BC842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4F86E-93AB-42BF-9C32-5666DB85F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242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EFFE0-FDE0-4769-B2F6-C6F46D0CD3C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4F86E-93AB-42BF-9C32-5666DB85F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800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B119B-0FA7-4023-AB30-1A2738CB6C6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4F86E-93AB-42BF-9C32-5666DB85F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12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51177-BA7B-402C-905C-F00BE3904C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4F86E-93AB-42BF-9C32-5666DB85F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241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47408-F20D-4C96-9DA5-A3118A77464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4F86E-93AB-42BF-9C32-5666DB85F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580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B1D50-A002-43D8-A52D-7A853AD7799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4F86E-93AB-42BF-9C32-5666DB85F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340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309FA-A023-46CC-A783-191D9E78352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4F86E-93AB-42BF-9C32-5666DB85F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879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0373F-C677-479E-A358-03F12F71248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4F86E-93AB-42BF-9C32-5666DB85F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759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D1604-FB7C-4875-8D80-3450620714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4F86E-93AB-42BF-9C32-5666DB85F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533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 rtl="1"/>
              <a:t>23/04/37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243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google.com/imgres?imgurl=http://www.mesothelioma-health.org/images/pneu.jpg&amp;imgrefurl=http://www.mesothelioma-health.org/pix/lobar.htm&amp;usg=__pxeHzMtpD0NYAwtU5gwkzlGhjEo=&amp;h=523&amp;w=500&amp;sz=20&amp;hl=en&amp;start=15&amp;zoom=1&amp;tbnid=U8o5SVejT3xzXM:&amp;tbnh=131&amp;tbnw=125&amp;ei=kTpWTbmWJsGytAbT7sinDQ&amp;prev=/images?q=lobar+pneumonia+and+x+ray&amp;hl=en&amp;safe=active&amp;sa=N&amp;tbs=isch:1&amp;prmd=ivns&amp;itbs=1" TargetMode="Externa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www.mesothelioma-health.org/images/pneu.jpg&amp;imgrefurl=http://www.mesothelioma-health.org/pix/lobar.htm&amp;usg=__pxeHzMtpD0NYAwtU5gwkzlGhjEo=&amp;h=523&amp;w=500&amp;sz=20&amp;hl=en&amp;start=15&amp;zoom=1&amp;tbnid=U8o5SVejT3xzXM:&amp;tbnh=131&amp;tbnw=125&amp;ei=kTpWTbmWJsGytAbT7sinDQ&amp;prev=/images?q=lobar+pneumonia+and+x+ray&amp;hl=en&amp;safe=active&amp;sa=N&amp;tbs=isch:1&amp;prmd=ivns&amp;itbs=1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3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microsoft.com/office/2007/relationships/hdphoto" Target="../media/hdphoto3.wdp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jpe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jpg"/><Relationship Id="rId7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microsoft.com/office/2007/relationships/hdphoto" Target="../media/hdphoto1.wdp"/><Relationship Id="rId4" Type="http://schemas.openxmlformats.org/officeDocument/2006/relationships/image" Target="../media/image13.jpeg"/><Relationship Id="rId9" Type="http://schemas.openxmlformats.org/officeDocument/2006/relationships/image" Target="../media/image1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://www.google.com/imgres?imgurl=http://www.mesothelioma-health.org/images/pneu.jpg&amp;imgrefurl=http://www.mesothelioma-health.org/pix/lobar.htm&amp;usg=__pxeHzMtpD0NYAwtU5gwkzlGhjEo=&amp;h=523&amp;w=500&amp;sz=20&amp;hl=en&amp;start=15&amp;zoom=1&amp;tbnid=U8o5SVejT3xzXM:&amp;tbnh=131&amp;tbnw=125&amp;ei=kTpWTbmWJsGytAbT7sinDQ&amp;prev=/images?q=lobar+pneumonia+and+x+ray&amp;hl=en&amp;safe=active&amp;sa=N&amp;tbs=isch:1&amp;prmd=ivns&amp;itbs=1" TargetMode="External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6.xml"/><Relationship Id="rId5" Type="http://schemas.microsoft.com/office/2007/relationships/hdphoto" Target="../media/hdphoto6.wdp"/><Relationship Id="rId4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microsoft.com/office/2007/relationships/hdphoto" Target="../media/hdphoto7.wdp"/><Relationship Id="rId7" Type="http://schemas.openxmlformats.org/officeDocument/2006/relationships/image" Target="../media/image55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jpeg"/><Relationship Id="rId5" Type="http://schemas.openxmlformats.org/officeDocument/2006/relationships/hyperlink" Target="http://www.google.com.sa/url?sa=i&amp;rct=j&amp;q=&amp;esrc=s&amp;frm=1&amp;source=images&amp;cd=&amp;cad=rja&amp;uact=8&amp;ved=0ahUKEwi51uLq9NjKAhWH7RQKHdEsCAAQjRwIBw&amp;url=http%3A%2F%2Fthunderhouse4-yuri.blogspot.com%2F2009%2F12%2Fcandida-albicans.html&amp;psig=AFQjCNGDwq3hXAiSlrSw7_TYGS6q8zTCIQ&amp;ust=1454496742557799" TargetMode="External"/><Relationship Id="rId4" Type="http://schemas.openxmlformats.org/officeDocument/2006/relationships/image" Target="../media/image53.jpeg"/><Relationship Id="rId9" Type="http://schemas.microsoft.com/office/2007/relationships/hdphoto" Target="../media/hdphoto8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jpeg"/><Relationship Id="rId5" Type="http://schemas.openxmlformats.org/officeDocument/2006/relationships/image" Target="../media/image16.jpeg"/><Relationship Id="rId4" Type="http://schemas.openxmlformats.org/officeDocument/2006/relationships/image" Target="../media/image58.jpeg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openxmlformats.org/officeDocument/2006/relationships/image" Target="../media/image60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.sa/url?sa=i&amp;rct=j&amp;q=&amp;esrc=s&amp;frm=1&amp;source=images&amp;cd=&amp;cad=rja&amp;uact=8&amp;ved=0ahUKEwi51uLq9NjKAhWH7RQKHdEsCAAQjRwIBw&amp;url=http%3A%2F%2Fthunderhouse4-yuri.blogspot.com%2F2009%2F12%2Fcandida-albicans.html&amp;psig=AFQjCNGDwq3hXAiSlrSw7_TYGS6q8zTCIQ&amp;ust=1454496742557799" TargetMode="External"/><Relationship Id="rId5" Type="http://schemas.openxmlformats.org/officeDocument/2006/relationships/image" Target="../media/image16.jpeg"/><Relationship Id="rId4" Type="http://schemas.openxmlformats.org/officeDocument/2006/relationships/image" Target="../media/image58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3.jpg"/><Relationship Id="rId7" Type="http://schemas.openxmlformats.org/officeDocument/2006/relationships/hyperlink" Target="http://upload.wikimedia.org/wikipedia/commons/7/74/Aspergillus_niger_01.jpg" TargetMode="External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6.gif"/><Relationship Id="rId5" Type="http://schemas.openxmlformats.org/officeDocument/2006/relationships/image" Target="../media/image65.gif"/><Relationship Id="rId4" Type="http://schemas.openxmlformats.org/officeDocument/2006/relationships/image" Target="../media/image64.jpg"/><Relationship Id="rId9" Type="http://schemas.openxmlformats.org/officeDocument/2006/relationships/image" Target="../media/image68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jpeg"/><Relationship Id="rId4" Type="http://schemas.openxmlformats.org/officeDocument/2006/relationships/image" Target="../media/image6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gif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04665"/>
            <a:ext cx="8458200" cy="151216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en-US" b="1" u="sng" dirty="0" smtClean="0">
                <a:ln w="50800"/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Respiratory Tract Infection Practical</a:t>
            </a:r>
            <a:r>
              <a:rPr lang="en-US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en-US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 Black" panose="020B0A04020102020204" pitchFamily="34" charset="0"/>
              </a:rPr>
            </a:br>
            <a:r>
              <a:rPr lang="en-US" sz="1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en-US" sz="1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rial Black" panose="020B0A04020102020204" pitchFamily="34" charset="0"/>
              </a:rPr>
            </a:br>
            <a:endParaRPr lang="en-US" sz="3600" b="1" dirty="0">
              <a:ln w="50800"/>
              <a:solidFill>
                <a:schemeClr val="bg1">
                  <a:shade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88" y="2060848"/>
            <a:ext cx="1427584" cy="991197"/>
          </a:xfrm>
          <a:prstGeom prst="rect">
            <a:avLst/>
          </a:prstGeom>
          <a:ln w="381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306247"/>
            <a:ext cx="1393528" cy="903229"/>
          </a:xfrm>
          <a:prstGeom prst="rect">
            <a:avLst/>
          </a:prstGeom>
          <a:ln w="381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5291960"/>
            <a:ext cx="1357312" cy="903229"/>
          </a:xfrm>
          <a:prstGeom prst="rect">
            <a:avLst/>
          </a:prstGeom>
          <a:ln w="381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577" y="3594100"/>
            <a:ext cx="1118443" cy="1314450"/>
          </a:xfrm>
          <a:prstGeom prst="rect">
            <a:avLst/>
          </a:prstGeom>
          <a:ln w="381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18"/>
          <a:stretch/>
        </p:blipFill>
        <p:spPr>
          <a:xfrm>
            <a:off x="3491880" y="2405311"/>
            <a:ext cx="2226239" cy="2213148"/>
          </a:xfrm>
          <a:prstGeom prst="rect">
            <a:avLst/>
          </a:prstGeom>
          <a:ln w="381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163922"/>
            <a:ext cx="1382713" cy="1034730"/>
          </a:xfrm>
          <a:prstGeom prst="rect">
            <a:avLst/>
          </a:prstGeom>
          <a:ln w="381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036" y="3551238"/>
            <a:ext cx="1084840" cy="1357312"/>
          </a:xfrm>
          <a:prstGeom prst="rect">
            <a:avLst/>
          </a:prstGeom>
          <a:ln w="381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180" y="5326785"/>
            <a:ext cx="1041522" cy="903229"/>
          </a:xfrm>
          <a:prstGeom prst="rect">
            <a:avLst/>
          </a:prstGeom>
          <a:ln w="381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164839" y="4739273"/>
            <a:ext cx="2880320" cy="33855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1600" b="1" dirty="0">
                <a:solidFill>
                  <a:prstClr val="black"/>
                </a:solidFill>
                <a:latin typeface="Arial Black" panose="020B0A04020102020204" pitchFamily="34" charset="0"/>
              </a:rPr>
              <a:t>RESPIRATORY BLOCK </a:t>
            </a:r>
            <a:endParaRPr lang="ar-SA" sz="1200" dirty="0"/>
          </a:p>
        </p:txBody>
      </p:sp>
    </p:spTree>
    <p:extLst>
      <p:ext uri="{BB962C8B-B14F-4D97-AF65-F5344CB8AC3E}">
        <p14:creationId xmlns:p14="http://schemas.microsoft.com/office/powerpoint/2010/main" val="383108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Autofit/>
          </a:bodyPr>
          <a:lstStyle/>
          <a:p>
            <a:pPr rtl="0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sym typeface="Webdings"/>
              </a:rPr>
              <a:t>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CATALASE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TEST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  </a:t>
            </a:r>
            <a:endParaRPr lang="ar-SA" sz="40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4290" y="1340768"/>
            <a:ext cx="8229600" cy="4525963"/>
          </a:xfr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b"/>
          <a:lstStyle/>
          <a:p>
            <a:pPr marL="0" indent="0" algn="ctr" rtl="0">
              <a:buNone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Catalase  –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ve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 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test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 </a:t>
            </a:r>
            <a:endParaRPr lang="ar-SA" dirty="0">
              <a:solidFill>
                <a:schemeClr val="accent5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marL="0" indent="0" algn="l" rtl="0">
              <a:buNone/>
            </a:pPr>
            <a:endParaRPr lang="ar-SA" dirty="0"/>
          </a:p>
        </p:txBody>
      </p:sp>
      <p:pic>
        <p:nvPicPr>
          <p:cNvPr id="9" name="صورة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79" b="17043"/>
          <a:stretch/>
        </p:blipFill>
        <p:spPr>
          <a:xfrm>
            <a:off x="2843808" y="2708920"/>
            <a:ext cx="3449708" cy="10081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886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4F86E-93AB-42BF-9C32-5666DB85F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3203848" y="4749859"/>
            <a:ext cx="576064" cy="568176"/>
          </a:xfrm>
          <a:prstGeom prst="ellipse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504" y="332656"/>
            <a:ext cx="903649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+mj-cs"/>
                <a:sym typeface="Webdings"/>
              </a:rPr>
              <a:t>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+mj-cs"/>
              </a:rPr>
              <a:t>Bacitracin 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+mj-cs"/>
              </a:rPr>
              <a:t>Susceptibility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6490" y="1412776"/>
            <a:ext cx="8382000" cy="507831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endParaRPr lang="en-US" sz="800" u="sng" dirty="0" smtClean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Bacitracin susceptible colonies</a:t>
            </a:r>
            <a:endParaRPr lang="en-US" sz="28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/>
            </a:r>
            <a:b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</a:br>
            <a:endParaRPr lang="en-US" sz="24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endParaRPr lang="en-US" sz="2400" dirty="0" smtClean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2" name="عنصر نائب للمحتوى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8" r="10351" b="9157"/>
          <a:stretch/>
        </p:blipFill>
        <p:spPr>
          <a:xfrm>
            <a:off x="2252900" y="2164114"/>
            <a:ext cx="4798125" cy="36371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Oval 12"/>
          <p:cNvSpPr/>
          <p:nvPr/>
        </p:nvSpPr>
        <p:spPr>
          <a:xfrm>
            <a:off x="3203848" y="4749859"/>
            <a:ext cx="576064" cy="56817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>
                <a:latin typeface="Arial Rounded MT Bold" panose="020F0704030504030204" pitchFamily="34" charset="0"/>
              </a:rPr>
              <a:t>B</a:t>
            </a:r>
            <a:endParaRPr lang="ar-SA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38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/>
          </p:cNvSpPr>
          <p:nvPr/>
        </p:nvSpPr>
        <p:spPr>
          <a:xfrm>
            <a:off x="5085499" y="260648"/>
            <a:ext cx="1872208" cy="6397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434989"/>
            <a:ext cx="7992888" cy="52322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en-US" sz="28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Lab. Tests Results(Summary)</a:t>
            </a:r>
            <a:endParaRPr lang="ar-SA" sz="28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153044"/>
              </p:ext>
            </p:extLst>
          </p:nvPr>
        </p:nvGraphicFramePr>
        <p:xfrm>
          <a:off x="179512" y="1397000"/>
          <a:ext cx="8424936" cy="4285208"/>
        </p:xfrm>
        <a:graphic>
          <a:graphicData uri="http://schemas.openxmlformats.org/drawingml/2006/table">
            <a:tbl>
              <a:tblPr rtl="1" firstRow="1" bandRow="1">
                <a:tableStyleId>{74C1A8A3-306A-4EB7-A6B1-4F7E0EB9C5D6}</a:tableStyleId>
              </a:tblPr>
              <a:tblGrid>
                <a:gridCol w="3330128"/>
                <a:gridCol w="3100230"/>
                <a:gridCol w="1994578"/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</a:rPr>
                        <a:t>IMAGE</a:t>
                      </a:r>
                      <a:endParaRPr lang="ar-SA" b="1" dirty="0">
                        <a:solidFill>
                          <a:schemeClr val="bg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RESULT</a:t>
                      </a:r>
                      <a:endParaRPr lang="ar-SA" b="1" dirty="0">
                        <a:solidFill>
                          <a:schemeClr val="bg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TEST</a:t>
                      </a:r>
                      <a:endParaRPr lang="ar-SA" b="1" dirty="0">
                        <a:solidFill>
                          <a:schemeClr val="bg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2">
                            <a:lumMod val="75000"/>
                          </a:schemeClr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2">
                            <a:lumMod val="75000"/>
                          </a:schemeClr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Beta </a:t>
                      </a:r>
                      <a:r>
                        <a:rPr lang="en-US" sz="1800" b="1" dirty="0" err="1" smtClean="0"/>
                        <a:t>haemolysis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dirty="0" smtClean="0"/>
                        <a:t>(colonies surrounded  with clear zone of </a:t>
                      </a:r>
                      <a:r>
                        <a:rPr lang="en-US" sz="1800" b="1" dirty="0" err="1" smtClean="0"/>
                        <a:t>haemolysis</a:t>
                      </a:r>
                      <a:r>
                        <a:rPr lang="en-US" sz="1800" b="1" dirty="0" smtClean="0"/>
                        <a:t>)</a:t>
                      </a:r>
                      <a:endParaRPr lang="en-US" sz="18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CULTURE ON BLOOD AGAR</a:t>
                      </a:r>
                      <a:endParaRPr lang="ar-SA" sz="1800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8768">
                <a:tc>
                  <a:txBody>
                    <a:bodyPr/>
                    <a:lstStyle/>
                    <a:p>
                      <a:pPr algn="ctr" rtl="0"/>
                      <a:endParaRPr lang="ar-SA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dirty="0" smtClean="0"/>
                        <a:t>No bubbles  </a:t>
                      </a:r>
                      <a:r>
                        <a:rPr lang="en-US" sz="1800" b="1" dirty="0" smtClean="0">
                          <a:sym typeface="Symbol"/>
                        </a:rPr>
                        <a:t></a:t>
                      </a:r>
                      <a:r>
                        <a:rPr lang="en-US" sz="1800" b="1" dirty="0" smtClean="0"/>
                        <a:t> catalase negative </a:t>
                      </a:r>
                      <a:endParaRPr lang="ar-SA" sz="1800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CATALASE TEST </a:t>
                      </a:r>
                      <a:endParaRPr lang="ar-SA" sz="1800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2480">
                <a:tc>
                  <a:txBody>
                    <a:bodyPr/>
                    <a:lstStyle/>
                    <a:p>
                      <a:pPr algn="ctr" rtl="0"/>
                      <a:endParaRPr lang="ar-SA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gram positive cocci in chains</a:t>
                      </a:r>
                    </a:p>
                    <a:p>
                      <a:pPr algn="ctr" rtl="0"/>
                      <a:endParaRPr lang="ar-SA" sz="1800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GRAM STAIN FROM CULTURE</a:t>
                      </a:r>
                      <a:endParaRPr lang="ar-SA" sz="1800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endParaRPr lang="ar-SA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C0504D">
                            <a:lumMod val="75000"/>
                          </a:srgbClr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18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Bacitracin Susceptible colonies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C0504D">
                            <a:lumMod val="75000"/>
                          </a:srgbClr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algn="ctr" rtl="0"/>
                      <a:endParaRPr lang="ar-SA" sz="1800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BACITRACIN SUSCEPTIBILITY TEST</a:t>
                      </a:r>
                      <a:endParaRPr lang="ar-SA" sz="1800" b="1" dirty="0" smtClean="0"/>
                    </a:p>
                    <a:p>
                      <a:pPr algn="ctr" rtl="0"/>
                      <a:endParaRPr lang="ar-SA" sz="1800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عنصر نائب للمحتوى 7" descr="asm_alpha.jpg"/>
          <p:cNvPicPr>
            <a:picLocks noChangeAspect="1"/>
          </p:cNvPicPr>
          <p:nvPr/>
        </p:nvPicPr>
        <p:blipFill rotWithShape="1">
          <a:blip r:embed="rId2" cstate="print"/>
          <a:srcRect l="-1" r="716"/>
          <a:stretch/>
        </p:blipFill>
        <p:spPr>
          <a:xfrm>
            <a:off x="6585458" y="1840074"/>
            <a:ext cx="786415" cy="792088"/>
          </a:xfrm>
          <a:prstGeom prst="ellipse">
            <a:avLst/>
          </a:prstGeom>
          <a:ln w="3175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صورة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79" b="17043"/>
          <a:stretch/>
        </p:blipFill>
        <p:spPr>
          <a:xfrm>
            <a:off x="6336610" y="2852936"/>
            <a:ext cx="1395368" cy="4077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صورة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345" y="3573016"/>
            <a:ext cx="1165844" cy="7200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عنصر نائب للمحتوى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8" r="10351" b="9157"/>
          <a:stretch/>
        </p:blipFill>
        <p:spPr>
          <a:xfrm>
            <a:off x="6585458" y="4653136"/>
            <a:ext cx="1091102" cy="8271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877192" y="5949280"/>
            <a:ext cx="5253817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4000" i="1" dirty="0">
                <a:solidFill>
                  <a:schemeClr val="accent2">
                    <a:lumMod val="75000"/>
                  </a:schemeClr>
                </a:solidFill>
                <a:latin typeface="Berlin Sans FB" panose="020E0602020502020306" pitchFamily="34" charset="0"/>
              </a:rPr>
              <a:t>Streptococcus </a:t>
            </a:r>
            <a:r>
              <a:rPr lang="en-US" sz="4000" i="1" dirty="0" err="1">
                <a:solidFill>
                  <a:schemeClr val="accent2">
                    <a:lumMod val="75000"/>
                  </a:schemeClr>
                </a:solidFill>
                <a:latin typeface="Berlin Sans FB" panose="020E0602020502020306" pitchFamily="34" charset="0"/>
              </a:rPr>
              <a:t>pyogenes</a:t>
            </a:r>
            <a:endParaRPr lang="en-US" sz="4000" i="1" dirty="0">
              <a:solidFill>
                <a:schemeClr val="accent2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14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68582" y="1700808"/>
            <a:ext cx="8640960" cy="36933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endParaRPr lang="en-US" sz="2600" b="1" dirty="0" smtClean="0">
              <a:solidFill>
                <a:schemeClr val="accent2">
                  <a:lumMod val="75000"/>
                </a:schemeClr>
              </a:solidFill>
              <a:latin typeface="Book Antiqua" pitchFamily="18" charset="0"/>
            </a:endParaRPr>
          </a:p>
          <a:p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1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. </a:t>
            </a:r>
            <a:r>
              <a:rPr lang="en-US" sz="2600" b="1" dirty="0" smtClean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What </a:t>
            </a:r>
            <a:r>
              <a:rPr lang="en-US" sz="2600" b="1" dirty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is the likely identity of the organism?</a:t>
            </a:r>
          </a:p>
          <a:p>
            <a:endParaRPr lang="en-US" sz="2600" b="1" dirty="0">
              <a:solidFill>
                <a:srgbClr val="C0504D">
                  <a:lumMod val="75000"/>
                </a:srgbClr>
              </a:solidFill>
              <a:latin typeface="Arial Black" panose="020B0A04020102020204" pitchFamily="34" charset="0"/>
            </a:endParaRPr>
          </a:p>
          <a:p>
            <a:r>
              <a:rPr lang="en-US" sz="2600" b="1" dirty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2. What is the best antibiotic therapy for this </a:t>
            </a:r>
            <a:r>
              <a:rPr lang="en-US" sz="2600" b="1" dirty="0" smtClean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    </a:t>
            </a:r>
          </a:p>
          <a:p>
            <a:r>
              <a:rPr lang="en-US" sz="2600" b="1" dirty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 </a:t>
            </a:r>
            <a:r>
              <a:rPr lang="en-US" sz="2600" b="1" dirty="0" smtClean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   child</a:t>
            </a:r>
            <a:r>
              <a:rPr lang="en-US" sz="2600" b="1" dirty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?</a:t>
            </a:r>
          </a:p>
          <a:p>
            <a:endParaRPr lang="en-US" sz="2600" b="1" dirty="0">
              <a:solidFill>
                <a:srgbClr val="C0504D">
                  <a:lumMod val="75000"/>
                </a:srgbClr>
              </a:solidFill>
              <a:latin typeface="Arial Black" panose="020B0A04020102020204" pitchFamily="34" charset="0"/>
            </a:endParaRPr>
          </a:p>
          <a:p>
            <a:r>
              <a:rPr lang="en-GB" sz="2600" b="1" dirty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3.</a:t>
            </a:r>
            <a:r>
              <a:rPr lang="en-US" sz="2600" b="1" dirty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 If not treated what complication may this </a:t>
            </a:r>
            <a:endParaRPr lang="en-US" sz="2600" b="1" dirty="0" smtClean="0">
              <a:solidFill>
                <a:srgbClr val="C0504D">
                  <a:lumMod val="75000"/>
                </a:srgbClr>
              </a:solidFill>
              <a:latin typeface="Arial Black" panose="020B0A04020102020204" pitchFamily="34" charset="0"/>
            </a:endParaRPr>
          </a:p>
          <a:p>
            <a:r>
              <a:rPr lang="en-US" sz="2600" b="1" dirty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 </a:t>
            </a:r>
            <a:r>
              <a:rPr lang="en-US" sz="2600" b="1" dirty="0" smtClean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   child </a:t>
            </a:r>
            <a:r>
              <a:rPr lang="en-US" sz="2600" b="1" dirty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have after 6 weeks period</a:t>
            </a:r>
            <a:r>
              <a:rPr lang="en-US" sz="2600" b="1" dirty="0" smtClean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?</a:t>
            </a:r>
          </a:p>
          <a:p>
            <a:endParaRPr lang="en-US" sz="2600" b="1" dirty="0">
              <a:solidFill>
                <a:srgbClr val="C0504D">
                  <a:lumMod val="75000"/>
                </a:srgb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99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51520" y="2420888"/>
            <a:ext cx="8568952" cy="35394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en-US" sz="2800" b="1" dirty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A 28 Year Old Female presented to the accident and emergency of KKUH with a sudden onset of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fever,</a:t>
            </a:r>
            <a:r>
              <a:rPr lang="en-US" sz="2800" b="1" dirty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right sided chest pain and productive cough </a:t>
            </a:r>
            <a:r>
              <a:rPr lang="en-US" sz="2800" b="1" dirty="0">
                <a:latin typeface="Arial Rounded MT Bold" panose="020F0704030504030204" pitchFamily="34" charset="0"/>
                <a:cs typeface="Mongolian Baiti" panose="03000500000000000000" pitchFamily="66" charset="0"/>
              </a:rPr>
              <a:t>of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 purulent sputum</a:t>
            </a:r>
            <a:r>
              <a:rPr lang="en-US" sz="2800" b="1" dirty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. On examination her temperature was 39 °C.  There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were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Rhonci</a:t>
            </a:r>
            <a:r>
              <a:rPr lang="en-US" sz="2800" b="1" dirty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 and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dullness</a:t>
            </a:r>
            <a:r>
              <a:rPr lang="en-US" sz="2800" b="1" dirty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 on the right side of the </a:t>
            </a:r>
            <a:r>
              <a:rPr lang="en-US" sz="2800" b="1" dirty="0" smtClean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chest </a:t>
            </a:r>
            <a:r>
              <a:rPr lang="en-US" sz="2800" b="1" dirty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X-ray showed massive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consolidation</a:t>
            </a:r>
            <a:r>
              <a:rPr lang="en-US" sz="2800" b="1" dirty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 on the right side of the chest.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467543" y="532430"/>
            <a:ext cx="271901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u="sng" dirty="0">
                <a:ln w="50800"/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Case2</a:t>
            </a:r>
            <a:r>
              <a:rPr lang="en-US" sz="4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endParaRPr lang="en-US" sz="4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5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957" t="7162" b="6631"/>
          <a:stretch/>
        </p:blipFill>
        <p:spPr bwMode="auto">
          <a:xfrm>
            <a:off x="6300192" y="185760"/>
            <a:ext cx="1624756" cy="2070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412525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67544" y="1700808"/>
            <a:ext cx="8208912" cy="338437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en-US" sz="2800" b="1" dirty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1. What is the differential diagnosis?</a:t>
            </a:r>
          </a:p>
          <a:p>
            <a:pPr lvl="0" algn="ctr"/>
            <a:endParaRPr lang="en-US" sz="2800" dirty="0">
              <a:solidFill>
                <a:srgbClr val="C0504D">
                  <a:lumMod val="75000"/>
                </a:srgbClr>
              </a:solidFill>
              <a:latin typeface="Arial Black" panose="020B0A04020102020204" pitchFamily="34" charset="0"/>
            </a:endParaRPr>
          </a:p>
          <a:p>
            <a:pPr lvl="0" algn="ctr"/>
            <a:endParaRPr lang="en-US" sz="2800" dirty="0">
              <a:solidFill>
                <a:srgbClr val="C0504D">
                  <a:lumMod val="75000"/>
                </a:srgbClr>
              </a:solidFill>
              <a:latin typeface="Arial Black" panose="020B0A04020102020204" pitchFamily="34" charset="0"/>
            </a:endParaRPr>
          </a:p>
          <a:p>
            <a:pPr lvl="0" algn="ctr"/>
            <a:r>
              <a:rPr lang="en-US" sz="2800" b="1" dirty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  2. What investigation should be done?</a:t>
            </a:r>
            <a:endParaRPr lang="en-US" sz="2800" dirty="0">
              <a:solidFill>
                <a:srgbClr val="C0504D">
                  <a:lumMod val="75000"/>
                </a:srgb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55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/>
          </p:cNvSpPr>
          <p:nvPr/>
        </p:nvSpPr>
        <p:spPr>
          <a:xfrm>
            <a:off x="5085499" y="260648"/>
            <a:ext cx="1872208" cy="6397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284891"/>
            <a:ext cx="8424936" cy="389645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>
              <a:spcBef>
                <a:spcPct val="20000"/>
              </a:spcBef>
              <a:buClr>
                <a:schemeClr val="accent2">
                  <a:lumMod val="75000"/>
                </a:schemeClr>
              </a:buClr>
              <a:defRPr/>
            </a:pPr>
            <a:endParaRPr lang="en-US" sz="1200" dirty="0" smtClean="0">
              <a:solidFill>
                <a:schemeClr val="accent5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marL="514350" indent="-5143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CBC.</a:t>
            </a:r>
          </a:p>
          <a:p>
            <a:pPr marL="514350" lvl="0" indent="-514350">
              <a:spcBef>
                <a:spcPct val="20000"/>
              </a:spcBef>
              <a:buClr>
                <a:srgbClr val="C0504D">
                  <a:lumMod val="75000"/>
                </a:srgbClr>
              </a:buClr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rgbClr val="4BACC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Gram stain from sputum .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</a:p>
          <a:p>
            <a:pPr marL="514350" indent="-5143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Culture of The sputum on blood agar.</a:t>
            </a:r>
          </a:p>
          <a:p>
            <a:pPr marL="514350" indent="-5143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catalase test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</a:p>
          <a:p>
            <a:pPr marL="514350" indent="-5143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Optochin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susceptibility test.</a:t>
            </a:r>
          </a:p>
          <a:p>
            <a:pPr marL="514350" indent="-5143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Antibiotic susceptibility test  </a:t>
            </a:r>
          </a:p>
          <a:p>
            <a:pPr>
              <a:spcBef>
                <a:spcPct val="20000"/>
              </a:spcBef>
              <a:buClr>
                <a:schemeClr val="accent2">
                  <a:lumMod val="75000"/>
                </a:schemeClr>
              </a:buClr>
              <a:defRPr/>
            </a:pPr>
            <a:endParaRPr lang="en-US" sz="28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32845" y="230323"/>
            <a:ext cx="5904656" cy="92333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en-US" sz="54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LAB. TESTS</a:t>
            </a:r>
            <a:endParaRPr lang="ar-SA" sz="54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76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12550"/>
            <a:ext cx="8712968" cy="5625098"/>
          </a:xfr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 anchorCtr="0">
            <a:normAutofit/>
          </a:bodyPr>
          <a:lstStyle/>
          <a:p>
            <a:pPr algn="l" rtl="0">
              <a:spcBef>
                <a:spcPts val="0"/>
              </a:spcBef>
            </a:pPr>
            <a:r>
              <a:rPr lang="en-US" sz="2700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The chest X- ray done showed massive consolidation on the right side of the chest.</a:t>
            </a:r>
            <a:br>
              <a:rPr lang="en-US" sz="2700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</a:br>
            <a:r>
              <a:rPr lang="en-US" sz="2700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/>
            </a:r>
            <a:br>
              <a:rPr lang="en-US" sz="2700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</a:br>
            <a:r>
              <a:rPr lang="en-US" sz="2700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/>
            </a:r>
            <a:br>
              <a:rPr lang="en-US" sz="2700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</a:br>
            <a:r>
              <a:rPr lang="en-US" sz="3600" dirty="0" smtClean="0">
                <a:latin typeface="Arial Rounded MT Bold" pitchFamily="34" charset="0"/>
                <a:cs typeface="+mj-cs"/>
              </a:rPr>
              <a:t/>
            </a:r>
            <a:br>
              <a:rPr lang="en-US" sz="3600" dirty="0" smtClean="0">
                <a:latin typeface="Arial Rounded MT Bold" pitchFamily="34" charset="0"/>
                <a:cs typeface="+mj-cs"/>
              </a:rPr>
            </a:br>
            <a:r>
              <a:rPr lang="en-US" sz="3800" dirty="0" smtClean="0">
                <a:latin typeface="Arial Rounded MT Bold" pitchFamily="34" charset="0"/>
                <a:cs typeface="+mj-cs"/>
              </a:rPr>
              <a:t/>
            </a:r>
            <a:br>
              <a:rPr lang="en-US" sz="3800" dirty="0" smtClean="0">
                <a:latin typeface="Arial Rounded MT Bold" pitchFamily="34" charset="0"/>
                <a:cs typeface="+mj-cs"/>
              </a:rPr>
            </a:br>
            <a:r>
              <a:rPr lang="en-US" sz="3800" dirty="0" smtClean="0">
                <a:latin typeface="Arial Rounded MT Bold" pitchFamily="34" charset="0"/>
                <a:cs typeface="+mj-cs"/>
              </a:rPr>
              <a:t/>
            </a:r>
            <a:br>
              <a:rPr lang="en-US" sz="3800" dirty="0" smtClean="0">
                <a:latin typeface="Arial Rounded MT Bold" pitchFamily="34" charset="0"/>
                <a:cs typeface="+mj-cs"/>
              </a:rPr>
            </a:br>
            <a:r>
              <a:rPr lang="en-US" sz="3800" dirty="0" smtClean="0">
                <a:latin typeface="Arial Rounded MT Bold" pitchFamily="34" charset="0"/>
                <a:cs typeface="+mj-cs"/>
              </a:rPr>
              <a:t/>
            </a:r>
            <a:br>
              <a:rPr lang="en-US" sz="3800" dirty="0" smtClean="0">
                <a:latin typeface="Arial Rounded MT Bold" pitchFamily="34" charset="0"/>
                <a:cs typeface="+mj-cs"/>
              </a:rPr>
            </a:br>
            <a:r>
              <a:rPr lang="en-US" sz="4000" b="1" dirty="0" smtClean="0"/>
              <a:t> </a:t>
            </a: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100" b="1" dirty="0" smtClean="0"/>
              <a:t>                 </a:t>
            </a:r>
            <a:endParaRPr lang="en-US" sz="3800" dirty="0">
              <a:latin typeface="Arial Rounded MT Bold" pitchFamily="34" charset="0"/>
              <a:cs typeface="+mj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1B4F86E-93AB-42BF-9C32-5666DB85F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26" name="AutoShape 2" descr="data:image/jpg;base64,/9j/4AAQSkZJRgABAQAAAQABAAD/2wCEAAkGBhQSERUUExQVFRUWFxcZGRcYGBccGxkdGBgXHBgcGxoYHCYfGxwjHBwcHy8gJCcpLSwsFx4xNTAqNSYsLCkBCQoKDgwOGg8PGi8kHyQsLCwsLCwtKi0qLCosLywsLCksLCwsLCosLCwsLCosLC8pLCwsLyksLCwsLCwsLCwsLf/AABEIAKAA8AMBIgACEQEDEQH/xAAbAAABBQEBAAAAAAAAAAAAAAAEAgMFBgcBAP/EADcQAAIBAgUDAwIEBQQDAQEAAAECAwARBAUSITEGQVETImFxgRQjMpFCUqGx8AczwdEWYuEVkv/EABoBAAIDAQEAAAAAAAAAAAAAAAEDAAIEBQb/xAAsEQACAgIBAwIFBQADAAAAAAAAAQIRAyESBDFBE1EFImGB8DJxkbHRFCPx/9oADAMBAAIRAxEAPwDab2pEjV4tTcjVCxA5zEEkSQE3vx96Jy2fEO0vqIqKrARsd9ank/28UzjJNb27D/iicBi1ddSMHF7XB7jkU1Idkk+KTJVHr2IW44uaAxOZJEAXYKCQBc2uTwKGybOZZWkEsDQ6G0i5uHG+4/zvQcXViIp3aILrLIZZinpymI3vYX3+dvFSGa59Lh4bCEvpiWzsVVGbZdJvvqPipHHzxkm5Godri+/9qgsX1fh0d4MR7tADFnW6A7Fd+58UY8nSq0ja/mitFdlk9Y6MMBFdXGhJBGplt74yBuxXc3oHFZg8UaxvbUp0tdr7/XvVl/8AMMGjMXiEdnVkYJf1NY/3FIHeqtnWY4eWeR0uVQ31Ec37juaZNSa/To39FOKm1LTCxgPVUtrAI3vvt8GrV0fiTG6RpdxIz+owBITSvtub7XNVEx2hDRyAiWxNuRbgEdqsXQWHf1tQOyghrHY34v8A3rGtPZv61KeCT5a8F9nBtSYhfmuPN2NIY/NXPLpaCC1IMYO/ehsweVYyYlVnFrBm0i3fen1mBNtQuACQCDa9QlDycU3MTSi9c01Co18123xXSu9etRsI1isMJEZP5lKkjkXFqz6PCvlkojWUTBo2EUTXBZwbsbqNtuPNaMNqi+osj/EoApVZFPtcj3KD+rSw3UnzVoTrT7DMcknTI7qmCPF5b6n5qhV9VQos4K8jS335+tVrF9GR4lIJ8OCBMiAqwW0d+ZCNrtt25q6ZAmIECjFaVdbrZWJugFgSbm5rN8NhYfTxMg9doUmREkjYtIxDXAZTsBvzT4eUn2f9l8cnF6ZJYXDxwYiYTSE+iRGrEqFYMNlKr45onODBJA5dVkSO40jfcdtu9UbPphFMD6scsplLuFU6L32135bkEDimsRnxliMepFLSb2/LADG97Da4O30q0sV07N+PLb2QGbFp2MhsOwX4HA/ak5XgWl0qqsTufaPHzUrjslctaO0oVgLgjbzerJlEKYeEMRa5Ia4028fvSZSpWjox6eLyOT9t/V/0vs/YRnGGcYdIl/8AU72ax/i43/w1x+op/wAPERKmoSWuyhrWGxuL2H2pWDx6v7tiCTyO17EWqw9LrBqIVFHb9I3HYfvUjla1JE6np0o849qNKcUHjpdKkkgbcnan4muTTeZ5cs0ZR11DY2+RuKWjzHZ7KdjMMSyyKuqWMkqpcBTfyO5A3p583/BmKPRGsTGztv8Arbc2A+29dy+EQgxBQPeTckk7/WjlWIgl9LJzvYjxTuXh7NmSKfcgEnxGJhd3WBgZB6KSMN2U76SDvVnx/wCI9EGER+r7bhz7Rf8AXv3tUPmcWFi9ONIXJjV5EEfY87k/xE8VBYOd54lgaOWQRapNRmCupOo6ZR2XbbvV2ufzePz6iktUgbPNOIxUh02G/qMshYtFFbU0YGwNx3pyaCKf24edyZ4wI4J0un5ZsSW339pI+9MYDFyaCg1KhjsBhxGAdbjVb+I2/it4rseWLDLMk0k8U8TqytGQyumwAGq3uINzb5pr19vz/Bsb7Edn+AEeu0jHQEbUrKYhJaxjCjcDm3i1D4FIynpsIGkUalmBc3El7ppA/wBwHi9RmPZpHeSNBJGjMzsqELudtXzvxQYcoV9Jz2vpOnfe4N+Ks9aGxdq/z8/wv/SmdCVYoZkAjb8sSEWJccLt8dzWj5bgkhTQo0i99vjzWL4SR8NIh1aRDIGt/uf7ie1v/bfmthybFGbDwu5VmZAWZQQCe9geKx5oK+SKZnOuLeiTUeTeuTN2tQ4Sx278UJnHUK4QKZVYiRgq6d7kjx2A80lK+xl429BuLwy4iNonB0sLGxINvgihYcow0EwlBCOyiIXfY+Nid2255qp4nqb12CyMIwAbrGxs99rMeRbkWqDx00ckrs5Y7C13J0aRYFfB73q/Zbf8G+Hw/NLXY07Ls2indxFIHMZ0sO6nfkH+9H996zfLeoxBhgYREsuuNWaS/wCYpNgSw5b5rQ4or7mhJVtdjHmwyxS4yHAe1e1X4ppW5pSXv8VQS0eYkUnX80Q63oaRbGoROxWr96BBMaSDDxxq51MosFUv5a3zRRi2JvTDzhf+6KLpIrDdApi4kbFoMPMHdnEBAV9R/UebE/FZ31v04YJoooI3IC2DWvqNzzbk1uyOCPrULm3T0c0ySFSWi3UhiN/kDmmLI1K2MxS7xkULJcmd4GjKIGRQCSNiSvt3HFjsRRWN6dLw6Z2RvaupUuLML2YHnirfjcG1hpFrk3Itz5I70BhMpYbMxZ7WLAW1G53I+m1UcrOnHMvfXsZtjMN6bbXI37cVK9IY9jJawA5+tTuY9OuZLAFr7bD/AC9dy/oeVXBGpT31VSM/c62frMc8NNovqz2b44o1TeqVmnWAjuFW9ja57/SpjpvqFcQgYbC5Ug8g1d6PMZOkyRhza0QP+o+B3iMRX1Q4IU7357f91R43j/23WQBVJdg2m6KdWlACQWB2NaV1dFH6kJclLuLuP5VuSD8VEYmGPD4uKSNUeCdRHHECoVCRcsNXOr481qhNqNFsbXFWQGU7ywRWEqzzDE2jkYOgH6VYHxzzUjjM9EGMmkeJ1jnYxmMRr+YQN3vyfp3vUtlywSyRzvhvQdlaMbaWTTcX7AbbA2qGODhiGkYmaQOJFQ7MW07uUdb6WHjvepak+xFV7B5sRh5fT9PD6YUQofadTeoTsCDddxfUaHzSTXFhydFkQGGISEsqqSJHeS25FrjepTKp/TXFBJMMhkgBQOD6hA49S/J09t9yKJwORCdI2OKjRPTiKxRoqsjE7rZt9LWP1vVr49+33I5K+xmmMhlTX6QYpJb9JOnSW9m/BJI5+KDGAlcaivuYEG54ZOSfBIrasdFhIppCSyNPoTSf0XXj0xawYXG9RMXTMK5gkR1NaMSNqU3ZkPtLScH6VX1L39yylF9yB6L6VnnZZtZCqYyGkGpWBBDFPkcb1qeSZaIIFj1tJpv7m5IJJH7Uy+YxQjf2rbYAC32FRS9ZxEndh8WP96zym5hePLlXyrRYY193O16qHW4DzoSp/KRiCPnmrNBOTb53oXPMOHGoAnaxI7A/FU34J07UMqckZRC13Zr8b70C2PLSX7k22q6YzpkXPpkHa30qKTJIomIZ7SbbfPNqK/Y9Uurg1aY7hsvdEZ5ChC2dQ4JQFeCdO9aVkeC0gSLIWEnvdb3Uu4Xdb7qu2wrOMDiZEjRbjS76C6e47k7EH471omXYcxRKmtmK7am5PjiryTiqPN9bL1JWSLLYk9qHxzEL7bX/ALUjFljYDinmhsLHvSznrT2O5fiCye7kG1/NelB5qKxOInjkZlRWhWMnSP1lhwAKMw+PLojMpQsoJU8r8GpXkjg07QQ4FDSoK7LifFCNPc7C3mikGMWLkmI4/vxReHlOkee9Rr3rkmYiJbsbCjRZxvsSiIDe9OJh9yxtQmR5gs8KyqCA1/1Cx224qRDVRqmJk2tHFjF79/NLvXL16iKbMgzjCpJKzRMxGq4B25qy9DYdFZ01XsA3P7mqricOylj8bbG4+lSH+noP4gEki4Yf0qkn5PZ9RC+maT7I0zF4COUfmIr7EC4vYNsf3oLFZKhCARppiH5Y0g6D2Ivxai4pDa1VzNlZJxJJM7aWHpRr7QtxZtf8/mmr9zy2KEnKkU98PM0LNiXmZE1EJpvLr1+1zfYKPk1JQTqYp43/AAwjCkRhTeViBeRgqm+sjm1t6NfO/U9SNiHFirrbkHnelplGHkw8OgHCNG11aO2sb7i/e9aPVT/V7mrJhlHYxh+nJMRCjI0CMqxj1yl9S8hdLEkFRa5PNTmMyknFiULGdSgSkg3OgewoL2FjRGC6bwximRdRWc3kuxufoe1SiwBQqqLAAKPNhsN6TLJ7Gdz+bZG5JgZWW2NEUxjfVE2kXA8/BFH4vFAkjt/eiJVsB81BZ5NawAIpd3tkxR9Seiq9UT6nsCDba1+KrM3t2uS2oWFTWZQa23sB5p7IcgV5PeSfFUbtnq8UoYMW/BZ+k2c4ZdySGt828UZnmCZ4mCyGImx1LztyPvXcgxUavJEoIaOxII7HuPNez57Kf3q6tM85J88+vLK9/sRgyTNI2kCxAHc73He232qMaDDzvrYe4nVuPtURicx1Mx33OwvQEmZ7ntYbfNW5O9HoMfQXHZoWTYCKEWTueKt+CA035N9/rWW9OZszrpJ3Hf8A+1o3TjExNv8Axf1tQe+5xPiHTvFpkgFF6RIv3qCzfNWia5D/AKlB0rqvc+Ow+aKwGOYySKdOkadBDEkg86h23qVqznvFJKw25tUZnMkojb0dJe1l1cUbiMRpBqq5d1OyySriGUNa6xqt9IHfV8+KMV59huKEntIak6xIUsUBCArI5OlRIB+keQT3rmWdW6mjV4rah7nU3VfHPNAdQNDiJEfSwUA+0EaWv/MPPzSMsy1je3xt4+lFzj4R1I9LH0256LHjepIoy497NHp1BFY7Nwb8UbNlseIULKmtfawBuN+RxQv/AI7FJ6jM0l3VQQHIUFOLW+RRHSWVzxLJ68vqamBXvYf/AGrOqtdzlzainRPRg+Nqc1fFeFLApRibPV2kk14moAiMwyFJQy6QD5tQGTdFtGwZnCgHZV535uxq0k01p3vUas1x6vLGLinoBxGG0Eab2uDzc89ye1VPq7HhJEBJLOQFHyb7/YAn7VPdU9Qx4VfcbsQSqd2sRextYc96q+c4Vpyk1gwjb8yMEEpqXcMRwQO/zTYx7OXYd00+L5MgsxxK4e+qdUV0tyLhj9aOyHFEobkkLdbk8272qQTpPC44FkZTtexJNyLWNgedrXU996jshyNkxbR/pCoylSSd9YN9/ItRlTVHUWWM5PaotfTGYgyBQ1yeRVrNiR8VSel8ciTjDrCBGWaMPyTa9wb8jnvferXhSfxjoTcLGSL/APswP9OPoBSdeDj9Y16lo9m2I9MBj/Mq3PC6mAJPwBv9qrH/AOeRNIseJ9ZGb1CLBrA3GjVfbcg3FSGOx2t44kiKxRTourc3Ktpsb+b9yTReZe3MIANgV3A2B3fnzwP2op0qEwyODtFamysk+5T8f8WqX6fyJo/ewOog2B7fNSeMzn0sSIxGCrMupt73ewFuwHFEMGOKMV/YU9TvfnSVv4J3/cd6rRqyddOceJ4QAjYWPmqZ1ripY8JI5ZXDSWUp2UDue5vUnm/VEpxUUQRVw5ldHckA+0EXuePtvuKh4sJGTisMZlkhAEqAbAAADSLeSQT9PmnwiqUvqDApaZnBxrML/e9IgJJtvvReiVpWV4gI+xFr27E2Pf6bUvpc2nnV+E0j6g6u/YkeKtKFdj2kOqSjFP8AU9e20n/daJXAYkQ7Ffkkm3AO1adlmIMEELHf8Qw2/l1IWH14tWfYDNDmEmkYYJBHHJZwefaLX+dtuatnVmJX8Lho1cK6qhAvuB6RF/8AilcdUeW67O8868BWZY65/v8APxTWA2kDqQFP6rnjbt5oLrPNxBOrBAxYH4AVSL227k0Hj81jw8gYQrI0gbVdjbSLXFuBfa/0qUl3LLH/ANWvYs+NwUkkiekUMLKwk5L6jxYg2AFVSLpuSJpYyXIiBJewtLq4APO1H49sRg2hOFgBWclpIkbYsrp7hq3AKmxCjtVxhMzsVmjhWNwRp1Xb+1jfxRl8txXYwQzywszN7KBte9tqJwuYWUGx1AG29tu1/pUxB00kmMkhDEJGzMR/6kLZQfqx+w+aDxs9sQY/S/L1sqsPKX/z70lKjsrq8OWoncNmgcmOTdZhpax89xbvVl6dgcRrrdTzoUKVKoNlDX3J2qqdNZa0uYlbERxhXJ3HFrD7ki/wD5q+wtM8rrJCoiNwrBhq24Js19+drWpluqOZ1zhGfGH3HlFcZ6Gy6e8sqFlMkZsqna4tfUfJNwDYbW25ocTTtMiyxhAFc3UizcAfttt9CRVTmB4enBTWilA0SDrUkV01w1CEfneBaWNgpCsQQG0glb881SYc4lw8kRlPpw6nEwkTW8mgbuPTFzqBH7Vbz1FHFJIkuokP7bAbLpXbkd70Pic6wUgIeJ2BBG4Hfx79j8irRlSobHJSpkflLZYjiWIlWRNXposmm0l2U6SoGo79+TvTHRmLfGYuaco8aMv5esD3KHAB8ixB5pOHhwUUweJZTZFj9NyWTSDubGQ3a3HipnC4mZTHMkZk1RaTbzrJ4Ubdu1ST9g+o1tMXhoMLFIZDISUdyEsdnOoNta53Jt2F/wBkYDPUGJeaQ6FdLJsTsGAH6QfBp6HCRLGZsQgQlmY6ybDUxsCL279xRs+CR2BZENthcA7c1Qo25bYD+IX0Nd/b+J1XsePWvfzx2pnMM0ibGQyBroo3Nm2/X2tfuKl5IF06dKlP5bC37UzJgYWUqEVb23CrcfuPqPvUK8WA4vGo7ySK10D4U3sf4Wa+xF67i+oo1xSypd19PS1gQQNRO1wONqMk9IKV0IFJuVsNz2JFQXUhkSENhcKJW1EFFOlrFWW/tte1/wCtFIuoPyQ3V2d4Z5lhgPquWMhQggJfctuo+Tyf1H4tnGc5ucPjX3LRkBXVbjQbAhQeL7X+as2eHFKIwcKsQ9NVZjcyC3kkWP8AYVV4MOdL+qA7O+pi22w7Dybc1qjJKlB9js44t4YqP81r9vrf8HMLjsL6jO87iOQbr7mYW4ttcb9rGpzpJ8GNamV1DAWY3Y8tclQD5HPmqxFlcZOrQBftvYD6cVJLgY24jjvpOrhdhxY9jVpQt3VFcOXIrdr6d/P57Gh5BjcPhsGmHVz6skTWfTyQG8ceKYzvOBMmGZZUKhApQIbkhSt9ZA79r1IZaEihXENFdohrXSAxA0WKfT5oXPnWaPD+gI4nnuVV4xdQBZgCBbnv3pSj7fdmWesjX/pG9fZ1FI/qRsGCoynZgN9PkDxQWZ51HidBi30o99j3025AvxTmV5Hqk0aYxEAwdV393gm3fm1X/IenIFUaY1C2sdhc/BPikzVM3Sy+lj2Q2K6uiM2EvqfQz30qwsCF7kD5/ap+TGYT8QuIM5Y2GlQGIUgWvxcbdv70VF01h0DkIDqJPuCm236V22X4oLL8FhZdRhCPpYo3JAbkix2H2oPZyJyU3a0MR5useMkmS7xtYMQCDuL8Gx20/wBKlsDNhXlX07u2tnA0myFh7m3UfPc7uftWhmazPLDh4yjwFtR02HDJqFiL2v3+tU3LOtMWcTFFh4DLLGTGD6jaXAJudO21vJ7XpscVp26f7C69maDj+p4sPj2JZdPsiYdwxAIH12+9P4qDCOxf8S6qSSUBa+9+Ba4+lqGwPR0MYZplMkss3rSXN7N2G2xA8VLjJIQ19A897f8A83t/SlOvBGl4IDLcPhzq1Tujhzoc33UWsTtYHnuDvUxPmqyPh4o2aUo2pnt4Rl323554+t6ImyeEj/bXbxt/VbV3D4BE/QmkdyOT9TyfvQK1YUz2FJMn2psix2phpPdRLqJLtSTSjQeZvKsZMKLI+1lZtIPnep3FIeMY8D9qQ+HB2IFvpS476RqADWGoA3ANtwD3rpNAIhYgBYKBbjYUpW2rgeu8cVAgj5cHYFyWWxGg20EkggkdyKMZa4GrmvaoG2zzt2pjTfixpyQC1yQNqCnb+EHY/FQvFWdmw68saLwUa2sBsLVGYnGWOhuPPamYsWAbAnnbe1Ed6TlEj+vMjMpV4/8AcQbKTZTfm/2rO8dgZdAvCVI31Mbhbc/atjkT1Bzc/wDNR8+Qlm021C2/i3erRnXdGrp8/CDg3S8mHNNdiW78kc/Fh4ojKMG0swX2kWJOprLsLi5rSZujBBO0hjikidgoF7NGunncWJJ2tQ+GxuBVRG2H031L7gL82NyOxFbPWSWiihLK7jsL6eyWaExMjoI5BeZBdhxZfTPin4sMzxJbEs/5jJrMellG4su3IPenXz+GIwwi4VhoTSpsLbAHwaMwWPWZZUjJDwnT7hYXI5+azylJ7K04vZEYST05pUMQQalZpdQCsuwZiTtq+PmrssYCDTxUBk/TMjJfFz+uCrq0RUembnY8XuKsWgBQqjYAAAdgNhS51ejPkyOToqXV+aywmJhMY099wE1XNvb9r1Vss6ldCpiiIxTJpZm2ja7XLaNhrNtzVk6/y15YVZCfym1aR3+ftWbZlPiQyM97/wANx572He3NPhTgq/P9NOKMZL5vz88fUsWVdaSQSz/iUaQT3BQsBYnYn4BG1SXQnT0GEl9WdlWXURFZtQs42vbv2rP88eRyHNySBv8ASjMmziQMEY33FvPxQc7j8vnuaX0K5tSuvD/o3WZDuO9dg/SAebb/AFNER7ohO50Lc/NuaAjn9xBPHmsxyPoGEbea4RXBJeks9Qqcah2Px96fkFwKZKHzRGRJQmkmm5nApaGoJOAV41xUsa5qoEEMLVz1ewrsik0NisWIkLHewJIHxUGRjbpD7Dvf7UpMNtzVC/8AMpNZJ0gHhe9XLK8b6kauNtQv/wBihe6NWbpcmGKcjuJXTyL/AN6AxGI7/H+b1MYpNQ2qr4y4J577UQ9OlPuKbE+dyKGnm8/WhnkP1prEweoujUyHyOah1I40g6LM3SxXbtVhynMWK3YXv89x/wAVWYcPcqg3O25/5q6YTLljTT3tuaBi6t44qq2VDqvqTS3pg3B/Vt/aqTmOL8De458Va8VBqkYEXIJ3t/WojHZOCxttQb2dno/SxxSoEwEyRXxBeQ7DUo3G3gVoeUZtDKto3BbSrlRyA3F6pmFyG6JbSWaQe0uEuL78/q2/hqSyBxg8VLFiEAle7+sAFRltdVubC/8AzT1HlG/Jy+ulFz4xL3Au1B4nHrG4QsqswOlSRdrDew70xk+cjEYdJraA2ra4J9pt2quf6k4qPRERGrSXIWTXpeMWvqW3O/niqxhcuLOXGLbAMJ1fM2K9bRO8MjekYdN/TNhY3tY9zb61OdYZWPRuYydJNrDf7VR8tz3FJ6EkkkhG7wguqoWQ2IkfmxFxvWhZn1Xh9EazG5kZVKxsG0MwubnwKdmhtcV/A/FOWOSkuxlbWdb2YBtrMON6sXR3Q3qTB2HtWzEnj4t5NL6jxeEeMJArSFiPzHOhAoazAMf4qt/T0eLVtEpw/oKCLRsWba3p+76eaV6biuXY6fVfEnkxcEvz3LGWt9BsKCMQvfzTxuTXlsOf60s4S0IBAp0UkaacuLUSrEE34pOnY147Uoni1AI80ANr8il2tXtVJD0RZ5mpulWr2moWG2UsDbaovNzpiN97jT+/NSxS3FReZ4MyLa/e9RD8NckzMswSGN92LEfNh9KuXSPUqSL6NtJFyvyKzzqTBsJWWx2JpzpJpVxMYUElmUW++/2qslWz1ubBDL09yfizbMO+oUFmmFDbn6UdBCVJvzXJbWuQTbsKKPIKXGVoqeKys7ad7dviuRYA6j9Ks8eEuqnsRe31pf4VRZu61Db/AMxpUQ2SZcS+pv4d+fmrPQ9gpLeaeRr1DFmyvJK2R+NydXOobHv81CYnp5r3VSbd/wDOathrwoFsfUzh2KWOnZ5HhIWLTG7Es4/T40qOSDQ+b5T6JWfHasVIx9MCND6SW3R2Xz/3V8qnf6nYy2HEWhzruwcGyr6e9mPzT8cm2og9R5Jpsjen8wvhlLlN3YjSAgAJ4txe9RfWeWrMgbQzMLKmk7i58cEVAZVA+KuqbKii/O1zfjz81Z/wKzJ6bhiABwxB243qS+SadnVx41KL8qihtlU4gllBT04yI3QuCy3P8v1orLmdJAmv9bKPZpLBiPy2GvvvbapPqrJNAR4Y1RQh197kcFr81U5c0eWTXIbkBQCRbgWFtPcCtcZ8loySi8cvmLXjMIyuwMWk6LmGUfl+wjU+sNbUbE/erl/pyDfEERaI3dWVrkhtuFJ2KjyKquE6dtCk00wSAuCPVJfXddiFXjfkHtWl9PYR4cJGkhjLKDb0xZbE3Ww+hpWaXy0Im/BIGS7WHbvUdjupoFOjUCf6A05muoQSKo3ZDuL3HxtWVS4ncDcdrHyNqxN7o2dD0Uc6bk+xrGGmBW4IINFQt2FZXmvVkgVYYwyEW1MOTtR3TXVs/rqjnWpIG/O/einY3J8KyRg5mlFdq9GRXJ5Ap9xsL80zHiFf9BuOLiocbi6Db0ho+9KtTM2LVNmNWKDhavCvBwdxwaS21AIo121xTYrxBtsagaAsx6chn3dbH+YbH965lPTkGGOqNPcdtR3P2PajMOx7inVaoNeXJx4XoGxo9RWS5FxYkGxH0NMZOswjtMFVlJC6ST7BspY92NFiPc+adZrVL8FLpUermj9qWB3rtqBWxIAO1LUWpp20reuYTFCQXFEFD5rwr16S/wAUAHQu9ZJ19jWxOYLEGUIlkT8z2M3LlrbAi9vsK03OM29CFpRG8pW3tQe7c1AL0THIZndV9OdQ6xGOzxs1ix1je/kU/E1D5mMg6eyBwWQfhvckjN7SvACkE3BopBax4JA7d6lcRl3pxqgFlWwUfA80OYGdhyBwR/akybk7Z28c1xI7EQa42Bsyk2t5qs4no6OOWNRNeMv+ZcreEtshYf5xV0//ADneQxxrqIP2A8sf+KexfQrPjkciP8NoX1QRvIyXtcfWxv8AFNwy4t2xHVZYpL3Csn6Lw8MPouDMCyudfGoDlQP0ip917W+lBTZmFawU6R4324oks1gCtgbb3/y1Lk3LbOc07H8M3t/oapuZ9JLIXeMWNyCtu/kVao23sTt2HelmZrbVWhuHLPBK4GQYrJpPV9wI7DY1aul+l5EZZpU0gcA7fS/xV6V7/qAJ5ta9qhs/zgBJVVlaVFuYwbkA8EiilSN+T4nlz1iSq9EV1VnntMa9zY1WFzuX8sxiVUSQGTR/KOb+V80CEkxDDc3O55sDU90ngHjlmZw3sA9ptvcf2o4tPk/Bpz4MeLAoeWf/2Q=="/>
          <p:cNvSpPr>
            <a:spLocks noChangeAspect="1" noChangeArrowheads="1"/>
          </p:cNvSpPr>
          <p:nvPr/>
        </p:nvSpPr>
        <p:spPr bwMode="auto">
          <a:xfrm>
            <a:off x="15587663" y="-744538"/>
            <a:ext cx="2286000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28" name="Picture 4" descr="http://t0.gstatic.com/images?q=tbn:ANd9GcShrlu3qPrdlSi-O5ibUcN0_pxMde7vRbJIoSI5ts_V2AJG0CIuW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24238" y="-942975"/>
            <a:ext cx="2352675" cy="1943100"/>
          </a:xfrm>
          <a:prstGeom prst="rect">
            <a:avLst/>
          </a:prstGeom>
          <a:noFill/>
        </p:spPr>
      </p:pic>
      <p:pic>
        <p:nvPicPr>
          <p:cNvPr id="1030" name="Picture 6" descr="http://t0.gstatic.com/images?q=tbn:ANd9GcShrlu3qPrdlSi-O5ibUcN0_pxMde7vRbJIoSI5ts_V2AJG0CIuW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24238" y="-942975"/>
            <a:ext cx="2352675" cy="19431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19672" y="228292"/>
            <a:ext cx="576064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+mj-cs"/>
                <a:sym typeface="Webdings"/>
              </a:rPr>
              <a:t> </a:t>
            </a:r>
            <a:r>
              <a:rPr lang="en-US" sz="48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X - Ray</a:t>
            </a:r>
            <a:endParaRPr lang="ar-SA" sz="48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3848" y="5260702"/>
            <a:ext cx="361454" cy="21544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endParaRPr lang="ar-SA" sz="800" dirty="0"/>
          </a:p>
        </p:txBody>
      </p:sp>
      <p:pic>
        <p:nvPicPr>
          <p:cNvPr id="10" name="Picture 9" descr="http://t2.gstatic.com/images?q=tbn:U8o5SVejT3xzXM:http://www.mesothelioma-health.org/images/pneu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2060048"/>
            <a:ext cx="3168352" cy="4143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4111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68582" y="1700808"/>
            <a:ext cx="8640960" cy="24929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endParaRPr lang="en-US" sz="2600" b="1" dirty="0" smtClean="0">
              <a:solidFill>
                <a:schemeClr val="accent2">
                  <a:lumMod val="75000"/>
                </a:schemeClr>
              </a:solidFill>
              <a:latin typeface="Book Antiqua" pitchFamily="18" charset="0"/>
            </a:endParaRPr>
          </a:p>
          <a:p>
            <a:pPr marL="514350" indent="-514350">
              <a:buAutoNum type="arabicPeriod"/>
            </a:pPr>
            <a:endParaRPr lang="en-US" sz="2600" b="1" dirty="0" smtClean="0">
              <a:solidFill>
                <a:srgbClr val="C0504D">
                  <a:lumMod val="75000"/>
                </a:srgbClr>
              </a:solidFill>
              <a:latin typeface="Arial Black" panose="020B0A04020102020204" pitchFamily="34" charset="0"/>
            </a:endParaRPr>
          </a:p>
          <a:p>
            <a:pPr marL="514350" indent="-514350">
              <a:buAutoNum type="arabicPeriod"/>
            </a:pPr>
            <a:r>
              <a:rPr lang="en-US" sz="2600" b="1" dirty="0" smtClean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What </a:t>
            </a:r>
            <a:r>
              <a:rPr lang="en-US" sz="2600" b="1" dirty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should have been the empirical therapy for this case and why</a:t>
            </a:r>
            <a:r>
              <a:rPr lang="en-US" sz="2600" b="1" dirty="0" smtClean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?</a:t>
            </a:r>
          </a:p>
          <a:p>
            <a:pPr marL="514350" indent="-514350">
              <a:buAutoNum type="arabicPeriod"/>
            </a:pPr>
            <a:endParaRPr lang="en-US" sz="2600" b="1" dirty="0">
              <a:solidFill>
                <a:srgbClr val="C0504D">
                  <a:lumMod val="75000"/>
                </a:srgbClr>
              </a:solidFill>
              <a:latin typeface="Arial Black" panose="020B0A04020102020204" pitchFamily="34" charset="0"/>
            </a:endParaRPr>
          </a:p>
          <a:p>
            <a:r>
              <a:rPr lang="en-US" sz="2600" b="1" dirty="0" smtClean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 </a:t>
            </a:r>
            <a:endParaRPr lang="en-US" sz="2600" b="1" dirty="0">
              <a:solidFill>
                <a:srgbClr val="C0504D">
                  <a:lumMod val="75000"/>
                </a:srgb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46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755243"/>
            <a:ext cx="4968552" cy="572464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endParaRPr lang="en-US" sz="800" u="sng" dirty="0" smtClean="0">
              <a:solidFill>
                <a:srgbClr val="4BACC6">
                  <a:lumMod val="75000"/>
                </a:srgbClr>
              </a:solidFill>
              <a:latin typeface="Arial Black" panose="020B0A04020102020204" pitchFamily="34" charset="0"/>
            </a:endParaRPr>
          </a:p>
          <a:p>
            <a:pPr lvl="0"/>
            <a:r>
              <a:rPr lang="en-US" u="sng" dirty="0" smtClean="0">
                <a:solidFill>
                  <a:srgbClr val="4BACC6">
                    <a:lumMod val="50000"/>
                  </a:srgbClr>
                </a:solidFill>
                <a:latin typeface="Arial Black" panose="020B0A04020102020204" pitchFamily="34" charset="0"/>
              </a:rPr>
              <a:t>Gram stain From sputum showed : </a:t>
            </a:r>
          </a:p>
          <a:p>
            <a:pPr lvl="0"/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Gram positive diplococci (arranged in piers</a:t>
            </a:r>
          </a:p>
          <a:p>
            <a:pPr lvl="0"/>
            <a:endParaRPr lang="en-US" sz="1600" u="sng" dirty="0" smtClean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pPr lvl="0"/>
            <a:endParaRPr lang="en-US" sz="1600" u="sng" dirty="0" smtClean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pPr lvl="0"/>
            <a:endParaRPr lang="en-US" sz="1600" u="sng" dirty="0" smtClean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pPr lvl="0"/>
            <a:endParaRPr lang="en-US" sz="1600" u="sng" dirty="0" smtClean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pPr lvl="0"/>
            <a:endParaRPr lang="en-US" sz="1600" u="sng" dirty="0" smtClean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pPr lvl="0"/>
            <a:endParaRPr lang="en-US" sz="1600" u="sng" dirty="0" smtClean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pPr lvl="0"/>
            <a:endParaRPr lang="en-US" sz="1600" u="sng" dirty="0" smtClean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pPr lvl="0"/>
            <a:endParaRPr lang="en-US" sz="1600" u="sng" dirty="0" smtClean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pPr lvl="0"/>
            <a:r>
              <a:rPr lang="en-US" sz="1600" u="sng" dirty="0" smtClean="0">
                <a:solidFill>
                  <a:srgbClr val="4BACC6">
                    <a:lumMod val="50000"/>
                  </a:srgbClr>
                </a:solidFill>
                <a:latin typeface="Arial Black" panose="020B0A04020102020204" pitchFamily="34" charset="0"/>
              </a:rPr>
              <a:t> </a:t>
            </a:r>
          </a:p>
          <a:p>
            <a:pPr lvl="0"/>
            <a:endParaRPr lang="en-US" sz="1600" u="sng" dirty="0">
              <a:solidFill>
                <a:srgbClr val="4BACC6">
                  <a:lumMod val="50000"/>
                </a:srgbClr>
              </a:solidFill>
              <a:latin typeface="Arial Black" panose="020B0A04020102020204" pitchFamily="34" charset="0"/>
            </a:endParaRPr>
          </a:p>
          <a:p>
            <a:pPr lvl="0"/>
            <a:r>
              <a:rPr lang="en-US" sz="1600" u="sng" dirty="0" smtClean="0">
                <a:solidFill>
                  <a:srgbClr val="4BACC6">
                    <a:lumMod val="50000"/>
                  </a:srgbClr>
                </a:solidFill>
                <a:latin typeface="Arial Black" panose="020B0A04020102020204" pitchFamily="34" charset="0"/>
              </a:rPr>
              <a:t>Negative Stains showing capsule:</a:t>
            </a:r>
            <a:endParaRPr lang="en-US" sz="2400" dirty="0" smtClean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 smtClean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 smtClean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 smtClean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 smtClean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 smtClean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pPr algn="ctr"/>
            <a:endParaRPr lang="en-US" sz="2800" i="1" dirty="0" smtClean="0">
              <a:solidFill>
                <a:srgbClr val="C0504D">
                  <a:lumMod val="75000"/>
                </a:srgbClr>
              </a:solidFill>
              <a:latin typeface="Berlin Sans FB" panose="020E0602020502020306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7043" y="202544"/>
            <a:ext cx="4065262" cy="400110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sym typeface="Webdings"/>
              </a:rPr>
              <a:t></a:t>
            </a:r>
            <a:r>
              <a:rPr lang="en-US" sz="2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</a:rPr>
              <a:t>MICROSCOPIC </a:t>
            </a:r>
            <a:r>
              <a:rPr lang="en-US" sz="2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</a:rPr>
              <a:t>APEARANCE</a:t>
            </a:r>
            <a:endParaRPr lang="en-US" sz="20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364088" y="742692"/>
            <a:ext cx="3600400" cy="5829528"/>
          </a:xfr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 anchorCtr="0">
            <a:normAutofit fontScale="90000"/>
          </a:bodyPr>
          <a:lstStyle/>
          <a:p>
            <a:pPr lvl="0" algn="l" rtl="0">
              <a:spcBef>
                <a:spcPts val="0"/>
              </a:spcBef>
            </a:pPr>
            <a:r>
              <a:rPr lang="en-US" sz="1800" u="sng" dirty="0">
                <a:solidFill>
                  <a:srgbClr val="4BACC6">
                    <a:lumMod val="50000"/>
                  </a:srgbClr>
                </a:solidFill>
                <a:latin typeface="Arial Black" panose="020B0A04020102020204" pitchFamily="34" charset="0"/>
              </a:rPr>
              <a:t>Sputum culture showed:</a:t>
            </a:r>
            <a:br>
              <a:rPr lang="en-US" sz="1800" u="sng" dirty="0">
                <a:solidFill>
                  <a:srgbClr val="4BACC6">
                    <a:lumMod val="50000"/>
                  </a:srgbClr>
                </a:solidFill>
                <a:latin typeface="Arial Black" panose="020B0A04020102020204" pitchFamily="34" charset="0"/>
              </a:rPr>
            </a:br>
            <a: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Alpha </a:t>
            </a:r>
            <a:r>
              <a:rPr lang="en-US" sz="1600" dirty="0" err="1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haemolysis</a:t>
            </a:r>
            <a: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 on blood agar (colonies surrounded by partial </a:t>
            </a:r>
            <a:r>
              <a:rPr lang="en-US" sz="1600" dirty="0" err="1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haemolysis</a:t>
            </a:r>
            <a: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 with greenish color</a:t>
            </a:r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).</a:t>
            </a:r>
            <a:b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32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32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endParaRPr lang="en-US" sz="3800" dirty="0">
              <a:latin typeface="Arial Rounded MT Bold" pitchFamily="34" charset="0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23176" y="202544"/>
            <a:ext cx="2376264" cy="400110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0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sym typeface="Webdings"/>
              </a:rPr>
              <a:t> </a:t>
            </a:r>
            <a:r>
              <a:rPr lang="en-US" sz="2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culture</a:t>
            </a:r>
            <a:endParaRPr lang="ar-SA" sz="20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عنصر نائب للمحتوى 7" descr="asm_alp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2331583"/>
            <a:ext cx="2690417" cy="26642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5" descr="slide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2230457" cy="17281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484" y="1772816"/>
            <a:ext cx="2202192" cy="17281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صورة 14" descr="JHQFHKCAX2RF6NCAK9ND0ACA3UYUGNCANGLHW2CAR85B9DCATEUYSRCA354FJGCABJTMNCCAE1G1QVCAI9XHRHCASSKYKTCA6P1LHHCAL1V6IACAQ6XNSGCAUJK9Q6CADUJP2SCA4YL6MJCA8X8FMQCASY2SBJ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988" y="4632569"/>
            <a:ext cx="2268252" cy="15924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250248" y="5960338"/>
            <a:ext cx="1106007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/>
            <a:r>
              <a:rPr 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Berlin Sans FB Demi" panose="020E0802020502020306" pitchFamily="34" charset="0"/>
              </a:rPr>
              <a:t>Capsule stain</a:t>
            </a:r>
          </a:p>
        </p:txBody>
      </p:sp>
      <p:pic>
        <p:nvPicPr>
          <p:cNvPr id="17" name="صورة 15" descr="th.jpg"/>
          <p:cNvPicPr>
            <a:picLocks noChangeAspect="1"/>
          </p:cNvPicPr>
          <p:nvPr/>
        </p:nvPicPr>
        <p:blipFill>
          <a:blip r:embed="rId6"/>
          <a:srcRect l="9524" r="17460" b="29592"/>
          <a:stretch>
            <a:fillRect/>
          </a:stretch>
        </p:blipFill>
        <p:spPr>
          <a:xfrm>
            <a:off x="2703215" y="4567846"/>
            <a:ext cx="2184730" cy="16313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2694484" y="5947974"/>
            <a:ext cx="1291952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/>
            <a:r>
              <a:rPr 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Berlin Sans FB Demi" panose="020E0802020502020306" pitchFamily="34" charset="0"/>
              </a:rPr>
              <a:t>India ink </a:t>
            </a:r>
            <a:r>
              <a:rPr 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Berlin Sans FB Demi" panose="020E0802020502020306" pitchFamily="34" charset="0"/>
              </a:rPr>
              <a:t>stain</a:t>
            </a:r>
          </a:p>
        </p:txBody>
      </p:sp>
    </p:spTree>
    <p:extLst>
      <p:ext uri="{BB962C8B-B14F-4D97-AF65-F5344CB8AC3E}">
        <p14:creationId xmlns:p14="http://schemas.microsoft.com/office/powerpoint/2010/main" val="22915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Type of </a:t>
            </a:r>
            <a:r>
              <a:rPr lang="en-US" b="1" dirty="0" err="1" smtClean="0">
                <a:solidFill>
                  <a:schemeClr val="bg1"/>
                </a:solidFill>
              </a:rPr>
              <a:t>Haemolysis</a:t>
            </a:r>
            <a:r>
              <a:rPr lang="en-US" b="1" dirty="0" smtClean="0">
                <a:solidFill>
                  <a:schemeClr val="bg1"/>
                </a:solidFill>
              </a:rPr>
              <a:t> on Blood Agar</a:t>
            </a:r>
            <a:endParaRPr lang="ar-SA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3363487"/>
              </p:ext>
            </p:extLst>
          </p:nvPr>
        </p:nvGraphicFramePr>
        <p:xfrm>
          <a:off x="251521" y="1772816"/>
          <a:ext cx="8424935" cy="4032448"/>
        </p:xfrm>
        <a:graphic>
          <a:graphicData uri="http://schemas.openxmlformats.org/drawingml/2006/table">
            <a:tbl>
              <a:tblPr rtl="1" firstRow="1" bandRow="1">
                <a:tableStyleId>{2A488322-F2BA-4B5B-9748-0D474271808F}</a:tableStyleId>
              </a:tblPr>
              <a:tblGrid>
                <a:gridCol w="2655001"/>
                <a:gridCol w="3085980"/>
                <a:gridCol w="2683954"/>
              </a:tblGrid>
              <a:tr h="796544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IMAGE</a:t>
                      </a:r>
                      <a:endParaRPr lang="ar-SA" dirty="0"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DESCRIPTION </a:t>
                      </a:r>
                      <a:endParaRPr lang="ar-SA" dirty="0"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HAEMOLYSIS</a:t>
                      </a:r>
                    </a:p>
                    <a:p>
                      <a:pPr algn="ctr" rtl="0"/>
                      <a:r>
                        <a:rPr lang="en-US" dirty="0" smtClean="0"/>
                        <a:t>TYPE</a:t>
                      </a:r>
                      <a:endParaRPr lang="en-US" dirty="0" smtClean="0">
                        <a:latin typeface="Arial Black" panose="020B0A040201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9149">
                <a:tc>
                  <a:txBody>
                    <a:bodyPr/>
                    <a:lstStyle/>
                    <a:p>
                      <a:pPr algn="ctr" rtl="0"/>
                      <a:endParaRPr lang="ar-SA" sz="1400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 smtClean="0"/>
                        <a:t>colonies surrounded by partial </a:t>
                      </a:r>
                      <a:r>
                        <a:rPr lang="en-US" sz="1400" dirty="0" err="1" smtClean="0"/>
                        <a:t>haemolysis</a:t>
                      </a:r>
                      <a:r>
                        <a:rPr lang="en-US" sz="1400" dirty="0" smtClean="0"/>
                        <a:t> with greenish color</a:t>
                      </a:r>
                      <a:endParaRPr lang="ar-SA" sz="1400" b="0" dirty="0"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noProof="0" dirty="0" smtClean="0"/>
                        <a:t>Alpha </a:t>
                      </a:r>
                      <a:r>
                        <a:rPr lang="en-US" sz="2000" kern="1200" noProof="0" dirty="0" err="1" smtClean="0"/>
                        <a:t>haemolysis</a:t>
                      </a:r>
                      <a:endParaRPr lang="ar-SA" sz="2000" b="1" kern="1200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6755">
                <a:tc>
                  <a:txBody>
                    <a:bodyPr/>
                    <a:lstStyle/>
                    <a:p>
                      <a:pPr algn="ctr" rtl="0"/>
                      <a:endParaRPr lang="ar-S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 smtClean="0"/>
                        <a:t>colonies are surrounded  by a clear zone </a:t>
                      </a:r>
                      <a:endParaRPr lang="ar-SA" sz="1400" b="0" dirty="0"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noProof="0" dirty="0" smtClean="0"/>
                        <a:t>Beta </a:t>
                      </a:r>
                      <a:r>
                        <a:rPr lang="en-US" sz="2000" kern="1200" noProof="0" dirty="0" err="1" smtClean="0"/>
                        <a:t>haemolysis</a:t>
                      </a:r>
                      <a:endParaRPr lang="ar-SA" sz="2000" b="1" kern="1200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عنصر نائب للمحتوى 7" descr="asm_alp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25902" y="2780928"/>
            <a:ext cx="1308851" cy="12961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عنصر نائب للمحتوى 7" descr="asm_alph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4360490"/>
            <a:ext cx="1243520" cy="1243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782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Autofit/>
          </a:bodyPr>
          <a:lstStyle/>
          <a:p>
            <a:pPr rtl="0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sym typeface="Webdings"/>
              </a:rPr>
              <a:t>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CATALASE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TEST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  </a:t>
            </a:r>
            <a:endParaRPr lang="ar-SA" sz="40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4290" y="1340768"/>
            <a:ext cx="8229600" cy="4525963"/>
          </a:xfr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b"/>
          <a:lstStyle/>
          <a:p>
            <a:pPr marL="0" indent="0" algn="ctr" rtl="0">
              <a:buNone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Catalase  –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ve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 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test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 </a:t>
            </a:r>
            <a:endParaRPr lang="ar-SA" dirty="0">
              <a:solidFill>
                <a:schemeClr val="accent5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marL="0" indent="0" algn="l" rtl="0">
              <a:buNone/>
            </a:pPr>
            <a:endParaRPr lang="ar-SA" dirty="0"/>
          </a:p>
        </p:txBody>
      </p:sp>
      <p:pic>
        <p:nvPicPr>
          <p:cNvPr id="9" name="صورة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79" b="17043"/>
          <a:stretch/>
        </p:blipFill>
        <p:spPr>
          <a:xfrm>
            <a:off x="2843808" y="2708920"/>
            <a:ext cx="3449708" cy="10081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243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4F86E-93AB-42BF-9C32-5666DB85FB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3203848" y="4749859"/>
            <a:ext cx="576064" cy="568176"/>
          </a:xfrm>
          <a:prstGeom prst="ellipse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8489" y="332656"/>
            <a:ext cx="805663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+mj-cs"/>
                <a:sym typeface="Webdings"/>
              </a:rPr>
              <a:t>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+mj-cs"/>
              </a:rPr>
              <a:t>Optochin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+mj-cs"/>
              </a:rPr>
              <a:t>  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+mj-cs"/>
              </a:rPr>
              <a:t>Susceptibility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5806" y="1040542"/>
            <a:ext cx="8382000" cy="477053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endParaRPr lang="en-US" sz="800" u="sng" dirty="0" smtClean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Optochin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susceptible colonies</a:t>
            </a:r>
          </a:p>
          <a:p>
            <a:endParaRPr lang="en-US" sz="28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/>
            </a:r>
            <a:b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</a:br>
            <a:endParaRPr lang="en-US" sz="24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99792" y="1844824"/>
            <a:ext cx="3816424" cy="37444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1" name="Picture 2" descr="C:\Documents and Settings\Dr.Fauzia\My Documents\My Pictures\streponbloodagar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BDBEC0"/>
              </a:clrFrom>
              <a:clrTo>
                <a:srgbClr val="BDBEC0">
                  <a:alpha val="0"/>
                </a:srgbClr>
              </a:clrTo>
            </a:clrChange>
          </a:blip>
          <a:srcRect l="3977" t="5472" r="5359" b="2662"/>
          <a:stretch/>
        </p:blipFill>
        <p:spPr bwMode="auto">
          <a:xfrm>
            <a:off x="2989943" y="1941559"/>
            <a:ext cx="3309257" cy="3360519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34289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/>
          </p:cNvSpPr>
          <p:nvPr/>
        </p:nvSpPr>
        <p:spPr>
          <a:xfrm>
            <a:off x="5085499" y="260648"/>
            <a:ext cx="1872208" cy="6397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373435"/>
            <a:ext cx="7992888" cy="646331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en-US" sz="36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Lab. Tests Results(Summary)</a:t>
            </a:r>
            <a:endParaRPr lang="ar-SA" sz="36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4298430"/>
              </p:ext>
            </p:extLst>
          </p:nvPr>
        </p:nvGraphicFramePr>
        <p:xfrm>
          <a:off x="395536" y="1093779"/>
          <a:ext cx="8424936" cy="4924085"/>
        </p:xfrm>
        <a:graphic>
          <a:graphicData uri="http://schemas.openxmlformats.org/drawingml/2006/table">
            <a:tbl>
              <a:tblPr rtl="1" firstRow="1" bandRow="1">
                <a:tableStyleId>{74C1A8A3-306A-4EB7-A6B1-4F7E0EB9C5D6}</a:tableStyleId>
              </a:tblPr>
              <a:tblGrid>
                <a:gridCol w="3198936"/>
                <a:gridCol w="3231422"/>
                <a:gridCol w="1994578"/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endParaRPr lang="ar-SA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Result</a:t>
                      </a:r>
                      <a:endParaRPr lang="ar-SA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TEST</a:t>
                      </a:r>
                      <a:endParaRPr lang="ar-SA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0245">
                <a:tc>
                  <a:txBody>
                    <a:bodyPr/>
                    <a:lstStyle/>
                    <a:p>
                      <a:pPr marL="0" indent="0">
                        <a:spcBef>
                          <a:spcPct val="20000"/>
                        </a:spcBef>
                        <a:buClr>
                          <a:schemeClr val="accent2">
                            <a:lumMod val="75000"/>
                          </a:schemeClr>
                        </a:buClr>
                        <a:buFont typeface="+mj-lt"/>
                        <a:buNone/>
                        <a:defRPr/>
                      </a:pPr>
                      <a:endParaRPr lang="en-US" sz="1800" dirty="0" smtClean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45,000/ ml 90% of the cells were neutrophils</a:t>
                      </a:r>
                      <a:endParaRPr lang="ar-SA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1" dirty="0" smtClean="0"/>
                        <a:t>CBC</a:t>
                      </a:r>
                      <a:endParaRPr lang="ar-SA" sz="1600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30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2">
                            <a:lumMod val="75000"/>
                          </a:schemeClr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2">
                            <a:lumMod val="75000"/>
                          </a:schemeClr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Alpha  </a:t>
                      </a:r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haemolysis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(colonies surrounded by partial </a:t>
                      </a:r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haemolysis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with greenish color)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CULTURE ON BLOOD AGAR</a:t>
                      </a:r>
                      <a:endParaRPr lang="ar-SA" sz="1600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096">
                <a:tc>
                  <a:txBody>
                    <a:bodyPr/>
                    <a:lstStyle/>
                    <a:p>
                      <a:pPr algn="ctr" rtl="0"/>
                      <a:endParaRPr lang="ar-SA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 bubbles  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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catalase negative </a:t>
                      </a:r>
                      <a:endParaRPr lang="ar-SA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CATALASE TEST </a:t>
                      </a:r>
                      <a:endParaRPr lang="ar-SA" sz="1600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2480">
                <a:tc>
                  <a:txBody>
                    <a:bodyPr/>
                    <a:lstStyle/>
                    <a:p>
                      <a:pPr algn="ctr" rtl="0"/>
                      <a:endParaRPr lang="ar-SA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gram positive diplococci in pairs </a:t>
                      </a:r>
                    </a:p>
                    <a:p>
                      <a:pPr algn="ctr" rtl="0"/>
                      <a:endParaRPr lang="ar-SA" sz="1600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GRAM STAIN</a:t>
                      </a:r>
                      <a:endParaRPr lang="ar-SA" sz="1600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endParaRPr lang="ar-SA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Optochin</a:t>
                      </a:r>
                      <a:endParaRPr kumimoji="0" lang="en-US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C0504D">
                            <a:lumMod val="75000"/>
                          </a:srgbClr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16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Susceptible colonies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C0504D">
                            <a:lumMod val="75000"/>
                          </a:srgbClr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algn="ctr" rtl="0"/>
                      <a:endParaRPr lang="ar-SA" sz="1600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Optochin</a:t>
                      </a:r>
                      <a:endParaRPr lang="en-US" sz="1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SUSCEPTIBILITY TEST</a:t>
                      </a:r>
                      <a:endParaRPr lang="ar-SA" sz="1600" b="1" dirty="0" smtClean="0"/>
                    </a:p>
                    <a:p>
                      <a:pPr algn="ctr" rtl="0"/>
                      <a:endParaRPr lang="ar-SA" sz="1600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صورة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79" b="17043"/>
          <a:stretch/>
        </p:blipFill>
        <p:spPr>
          <a:xfrm>
            <a:off x="6331503" y="3365044"/>
            <a:ext cx="1395368" cy="4077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2" descr="C:\Documents and Settings\Dr.Fauzia\My Documents\My Pictures\streponbloodagar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BDBEC0"/>
              </a:clrFrom>
              <a:clrTo>
                <a:srgbClr val="BDBEC0">
                  <a:alpha val="0"/>
                </a:srgbClr>
              </a:clrTo>
            </a:clrChange>
          </a:blip>
          <a:srcRect l="3977" t="5472" r="5359" b="2662"/>
          <a:stretch/>
        </p:blipFill>
        <p:spPr bwMode="auto">
          <a:xfrm>
            <a:off x="6552245" y="5085184"/>
            <a:ext cx="897475" cy="911377"/>
          </a:xfrm>
          <a:prstGeom prst="ellipse">
            <a:avLst/>
          </a:prstGeom>
          <a:ln w="952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صورة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1" t="5450" r="3490" b="4517"/>
          <a:stretch/>
        </p:blipFill>
        <p:spPr>
          <a:xfrm>
            <a:off x="6580450" y="3999878"/>
            <a:ext cx="897475" cy="6664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عنصر نائب للمحتوى 7" descr="asm_alph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14439" y="2276872"/>
            <a:ext cx="773088" cy="765582"/>
          </a:xfrm>
          <a:prstGeom prst="ellipse">
            <a:avLst/>
          </a:prstGeom>
          <a:ln w="952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450" y="1565573"/>
            <a:ext cx="779115" cy="5194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592" y="6134624"/>
            <a:ext cx="7200800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chemeClr val="accent2">
                    <a:lumMod val="75000"/>
                  </a:schemeClr>
                </a:solidFill>
                <a:latin typeface="Berlin Sans FB" panose="020E0602020502020306" pitchFamily="34" charset="0"/>
              </a:rPr>
              <a:t>Streptococcus </a:t>
            </a:r>
            <a:r>
              <a:rPr lang="en-US" sz="3200" i="1" dirty="0" err="1">
                <a:solidFill>
                  <a:schemeClr val="accent2">
                    <a:lumMod val="75000"/>
                  </a:schemeClr>
                </a:solidFill>
                <a:latin typeface="Berlin Sans FB" panose="020E0602020502020306" pitchFamily="34" charset="0"/>
              </a:rPr>
              <a:t>pneumoniae</a:t>
            </a:r>
            <a:r>
              <a:rPr lang="en-US" sz="3200" i="1" dirty="0">
                <a:solidFill>
                  <a:schemeClr val="accent2">
                    <a:lumMod val="75000"/>
                  </a:schemeClr>
                </a:solidFill>
                <a:latin typeface="Berlin Sans FB" panose="020E0602020502020306" pitchFamily="34" charset="0"/>
              </a:rPr>
              <a:t> </a:t>
            </a:r>
            <a:r>
              <a:rPr lang="en-US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(</a:t>
            </a:r>
            <a:r>
              <a:rPr lang="en-US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Pneumococcus</a:t>
            </a:r>
            <a:r>
              <a:rPr lang="en-US" sz="20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)</a:t>
            </a:r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val="243177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73764" y="2348880"/>
            <a:ext cx="8568952" cy="378565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en-US" sz="2400" b="1" dirty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Abdul Karim is a 45 year old Saudi man who was admitted to </a:t>
            </a:r>
            <a:r>
              <a:rPr lang="en-US" sz="2400" b="1" dirty="0" smtClean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KKUH </a:t>
            </a:r>
            <a:r>
              <a:rPr lang="en-US" sz="2400" b="1" dirty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because of 2-3 month history of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loss of appetite</a:t>
            </a:r>
            <a:r>
              <a:rPr lang="en-US" sz="2400" b="1" dirty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,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weight loss</a:t>
            </a:r>
            <a:r>
              <a:rPr lang="en-US" sz="2400" b="1" dirty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, and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on and off fever </a:t>
            </a:r>
            <a:r>
              <a:rPr lang="en-US" sz="2400" b="1" dirty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with attacks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of cough</a:t>
            </a:r>
            <a:r>
              <a:rPr lang="en-US" sz="2400" b="1" dirty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. On examination Abdul Karim looked weak with a temperature 38.6 °C, CVS and Respiratory system </a:t>
            </a:r>
            <a:r>
              <a:rPr lang="en-US" sz="2400" b="1" dirty="0" smtClean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examination </a:t>
            </a:r>
            <a:r>
              <a:rPr lang="en-US" sz="2400" b="1" dirty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was unremarkable.</a:t>
            </a:r>
          </a:p>
          <a:p>
            <a:pPr algn="justLow"/>
            <a:r>
              <a:rPr lang="en-US" sz="2400" b="1" dirty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Two days before admission .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he coughed blood (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haemoptysis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)</a:t>
            </a:r>
            <a:r>
              <a:rPr lang="en-US" sz="2400" b="1" dirty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,  Abdul </a:t>
            </a:r>
            <a:r>
              <a:rPr lang="en-US" sz="2400" b="1" dirty="0" err="1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karim</a:t>
            </a:r>
            <a:r>
              <a:rPr lang="en-US" sz="2400" b="1" dirty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 is diabetic for the last 5 years. His father died of tuberculosis at the age of 45 yrs.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827584" y="476672"/>
            <a:ext cx="271901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u="sng" dirty="0">
                <a:ln w="50800"/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Case3</a:t>
            </a:r>
            <a:r>
              <a:rPr lang="en-US" sz="4400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 </a:t>
            </a:r>
            <a:endParaRPr lang="en-US" sz="4400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8144" y="339553"/>
            <a:ext cx="2466233" cy="1813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59978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67544" y="1700808"/>
            <a:ext cx="8208912" cy="338437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1. What is the differential diagnosis?</a:t>
            </a:r>
          </a:p>
          <a:p>
            <a:pPr algn="ctr"/>
            <a:endParaRPr lang="en-US" sz="2800" dirty="0">
              <a:solidFill>
                <a:srgbClr val="C0504D">
                  <a:lumMod val="75000"/>
                </a:srgbClr>
              </a:solidFill>
              <a:latin typeface="Arial Black" panose="020B0A04020102020204" pitchFamily="34" charset="0"/>
            </a:endParaRPr>
          </a:p>
          <a:p>
            <a:pPr algn="ctr"/>
            <a:endParaRPr lang="en-US" sz="2800" dirty="0">
              <a:solidFill>
                <a:srgbClr val="C0504D">
                  <a:lumMod val="75000"/>
                </a:srgbClr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2800" b="1" dirty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  2. What investigation should be done?</a:t>
            </a:r>
            <a:endParaRPr lang="en-US" sz="2800" dirty="0">
              <a:solidFill>
                <a:srgbClr val="C0504D">
                  <a:lumMod val="75000"/>
                </a:srgb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97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030260"/>
            <a:ext cx="8244916" cy="4558980"/>
          </a:xfr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 anchorCtr="0">
            <a:normAutofit fontScale="90000"/>
          </a:bodyPr>
          <a:lstStyle/>
          <a:p>
            <a:pPr lvl="0" algn="l" rtl="0">
              <a:spcBef>
                <a:spcPts val="0"/>
              </a:spcBef>
            </a:pPr>
            <a:r>
              <a:rPr lang="en-US" sz="2700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The chest X- ray done showed multiple opacities and cavities</a:t>
            </a:r>
            <a:br>
              <a:rPr lang="en-US" sz="2700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</a:br>
            <a:r>
              <a:rPr lang="en-US" sz="27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/>
            </a:r>
            <a:br>
              <a:rPr lang="en-US" sz="27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</a:br>
            <a:r>
              <a:rPr lang="en-US" sz="27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/>
            </a:r>
            <a:br>
              <a:rPr lang="en-US" sz="27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</a:br>
            <a:r>
              <a:rPr lang="en-US" sz="3600" dirty="0" smtClean="0">
                <a:latin typeface="Arial Rounded MT Bold" pitchFamily="34" charset="0"/>
                <a:cs typeface="+mj-cs"/>
              </a:rPr>
              <a:t/>
            </a:r>
            <a:br>
              <a:rPr lang="en-US" sz="3600" dirty="0" smtClean="0">
                <a:latin typeface="Arial Rounded MT Bold" pitchFamily="34" charset="0"/>
                <a:cs typeface="+mj-cs"/>
              </a:rPr>
            </a:br>
            <a:r>
              <a:rPr lang="en-US" sz="3800" dirty="0" smtClean="0">
                <a:latin typeface="Arial Rounded MT Bold" pitchFamily="34" charset="0"/>
                <a:cs typeface="+mj-cs"/>
              </a:rPr>
              <a:t/>
            </a:r>
            <a:br>
              <a:rPr lang="en-US" sz="3800" dirty="0" smtClean="0">
                <a:latin typeface="Arial Rounded MT Bold" pitchFamily="34" charset="0"/>
                <a:cs typeface="+mj-cs"/>
              </a:rPr>
            </a:br>
            <a:r>
              <a:rPr lang="en-US" sz="3800" dirty="0" smtClean="0">
                <a:latin typeface="Arial Rounded MT Bold" pitchFamily="34" charset="0"/>
                <a:cs typeface="+mj-cs"/>
              </a:rPr>
              <a:t/>
            </a:r>
            <a:br>
              <a:rPr lang="en-US" sz="3800" dirty="0" smtClean="0">
                <a:latin typeface="Arial Rounded MT Bold" pitchFamily="34" charset="0"/>
                <a:cs typeface="+mj-cs"/>
              </a:rPr>
            </a:br>
            <a:r>
              <a:rPr lang="en-US" sz="3800" dirty="0" smtClean="0">
                <a:latin typeface="Arial Rounded MT Bold" pitchFamily="34" charset="0"/>
                <a:cs typeface="+mj-cs"/>
              </a:rPr>
              <a:t/>
            </a:r>
            <a:br>
              <a:rPr lang="en-US" sz="3800" dirty="0" smtClean="0">
                <a:latin typeface="Arial Rounded MT Bold" pitchFamily="34" charset="0"/>
                <a:cs typeface="+mj-cs"/>
              </a:rPr>
            </a:br>
            <a:r>
              <a:rPr lang="en-US" sz="4000" b="1" dirty="0" smtClean="0"/>
              <a:t> </a:t>
            </a: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100" b="1" dirty="0"/>
              <a:t/>
            </a:r>
            <a:br>
              <a:rPr lang="en-US" sz="3100" b="1" dirty="0"/>
            </a:br>
            <a:r>
              <a:rPr lang="en-US" sz="3100" b="1" dirty="0" smtClean="0"/>
              <a:t>                             </a:t>
            </a:r>
            <a:br>
              <a:rPr lang="en-US" sz="3100" b="1" dirty="0" smtClean="0"/>
            </a:br>
            <a:r>
              <a:rPr lang="en-US" sz="3100" b="1" dirty="0"/>
              <a:t> </a:t>
            </a:r>
            <a:r>
              <a:rPr lang="en-US" sz="3100" b="1" dirty="0" smtClean="0"/>
              <a:t>                            </a:t>
            </a:r>
            <a:br>
              <a:rPr lang="en-US" sz="3100" b="1" dirty="0" smtClean="0"/>
            </a:br>
            <a:r>
              <a:rPr lang="en-US" sz="3100" b="1" dirty="0" smtClean="0"/>
              <a:t/>
            </a:r>
            <a:br>
              <a:rPr lang="en-US" sz="3100" b="1" dirty="0" smtClean="0"/>
            </a:br>
            <a:endParaRPr lang="en-US" sz="3800" dirty="0">
              <a:latin typeface="Arial Rounded MT Bold" pitchFamily="34" charset="0"/>
              <a:cs typeface="+mj-cs"/>
            </a:endParaRPr>
          </a:p>
        </p:txBody>
      </p:sp>
      <p:sp>
        <p:nvSpPr>
          <p:cNvPr id="1026" name="AutoShape 2" descr="data:image/jpg;base64,/9j/4AAQSkZJRgABAQAAAQABAAD/2wCEAAkGBhQSERUUExQVFRUWFxcZGRcYGBccGxkdGBgXHBgcGxoYHCYfGxwjHBwcHy8gJCcpLSwsFx4xNTAqNSYsLCkBCQoKDgwOGg8PGi8kHyQsLCwsLCwtKi0qLCosLywsLCksLCwsLCosLCwsLCosLC8pLCwsLyksLCwsLCwsLCwsLf/AABEIAKAA8AMBIgACEQEDEQH/xAAbAAABBQEBAAAAAAAAAAAAAAAEAgMFBgcBAP/EADcQAAIBAgUDAwIEBQQDAQEAAAECAwARBAUSITEGQVETImFxgRQjMpFCUqGx8AczwdEWYuEVkv/EABoBAAIDAQEAAAAAAAAAAAAAAAEDAAIEBQb/xAAsEQACAgIBAwIFBQADAAAAAAAAAQIRAyESBDFBE1EFImGB8DJxkbHRFCPx/9oADAMBAAIRAxEAPwDab2pEjV4tTcjVCxA5zEEkSQE3vx96Jy2fEO0vqIqKrARsd9ank/28UzjJNb27D/iicBi1ddSMHF7XB7jkU1Idkk+KTJVHr2IW44uaAxOZJEAXYKCQBc2uTwKGybOZZWkEsDQ6G0i5uHG+4/zvQcXViIp3aILrLIZZinpymI3vYX3+dvFSGa59Lh4bCEvpiWzsVVGbZdJvvqPipHHzxkm5Godri+/9qgsX1fh0d4MR7tADFnW6A7Fd+58UY8nSq0ja/mitFdlk9Y6MMBFdXGhJBGplt74yBuxXc3oHFZg8UaxvbUp0tdr7/XvVl/8AMMGjMXiEdnVkYJf1NY/3FIHeqtnWY4eWeR0uVQ31Ec37juaZNSa/To39FOKm1LTCxgPVUtrAI3vvt8GrV0fiTG6RpdxIz+owBITSvtub7XNVEx2hDRyAiWxNuRbgEdqsXQWHf1tQOyghrHY34v8A3rGtPZv61KeCT5a8F9nBtSYhfmuPN2NIY/NXPLpaCC1IMYO/ehsweVYyYlVnFrBm0i3fen1mBNtQuACQCDa9QlDycU3MTSi9c01Co18123xXSu9etRsI1isMJEZP5lKkjkXFqz6PCvlkojWUTBo2EUTXBZwbsbqNtuPNaMNqi+osj/EoApVZFPtcj3KD+rSw3UnzVoTrT7DMcknTI7qmCPF5b6n5qhV9VQos4K8jS335+tVrF9GR4lIJ8OCBMiAqwW0d+ZCNrtt25q6ZAmIECjFaVdbrZWJugFgSbm5rN8NhYfTxMg9doUmREkjYtIxDXAZTsBvzT4eUn2f9l8cnF6ZJYXDxwYiYTSE+iRGrEqFYMNlKr45onODBJA5dVkSO40jfcdtu9UbPphFMD6scsplLuFU6L32135bkEDimsRnxliMepFLSb2/LADG97Da4O30q0sV07N+PLb2QGbFp2MhsOwX4HA/ak5XgWl0qqsTufaPHzUrjslctaO0oVgLgjbzerJlEKYeEMRa5Ia4028fvSZSpWjox6eLyOT9t/V/0vs/YRnGGcYdIl/8AU72ax/i43/w1x+op/wAPERKmoSWuyhrWGxuL2H2pWDx6v7tiCTyO17EWqw9LrBqIVFHb9I3HYfvUjla1JE6np0o849qNKcUHjpdKkkgbcnan4muTTeZ5cs0ZR11DY2+RuKWjzHZ7KdjMMSyyKuqWMkqpcBTfyO5A3p583/BmKPRGsTGztv8Arbc2A+29dy+EQgxBQPeTckk7/WjlWIgl9LJzvYjxTuXh7NmSKfcgEnxGJhd3WBgZB6KSMN2U76SDvVnx/wCI9EGER+r7bhz7Rf8AXv3tUPmcWFi9ONIXJjV5EEfY87k/xE8VBYOd54lgaOWQRapNRmCupOo6ZR2XbbvV2ufzePz6iktUgbPNOIxUh02G/qMshYtFFbU0YGwNx3pyaCKf24edyZ4wI4J0un5ZsSW339pI+9MYDFyaCg1KhjsBhxGAdbjVb+I2/it4rseWLDLMk0k8U8TqytGQyumwAGq3uINzb5pr19vz/Bsb7Edn+AEeu0jHQEbUrKYhJaxjCjcDm3i1D4FIynpsIGkUalmBc3El7ppA/wBwHi9RmPZpHeSNBJGjMzsqELudtXzvxQYcoV9Jz2vpOnfe4N+Ks9aGxdq/z8/wv/SmdCVYoZkAjb8sSEWJccLt8dzWj5bgkhTQo0i99vjzWL4SR8NIh1aRDIGt/uf7ie1v/bfmthybFGbDwu5VmZAWZQQCe9geKx5oK+SKZnOuLeiTUeTeuTN2tQ4Sx278UJnHUK4QKZVYiRgq6d7kjx2A80lK+xl429BuLwy4iNonB0sLGxINvgihYcow0EwlBCOyiIXfY+Nid2255qp4nqb12CyMIwAbrGxs99rMeRbkWqDx00ckrs5Y7C13J0aRYFfB73q/Zbf8G+Hw/NLXY07Ls2indxFIHMZ0sO6nfkH+9H996zfLeoxBhgYREsuuNWaS/wCYpNgSw5b5rQ4or7mhJVtdjHmwyxS4yHAe1e1X4ppW5pSXv8VQS0eYkUnX80Q63oaRbGoROxWr96BBMaSDDxxq51MosFUv5a3zRRi2JvTDzhf+6KLpIrDdApi4kbFoMPMHdnEBAV9R/UebE/FZ31v04YJoooI3IC2DWvqNzzbk1uyOCPrULm3T0c0ySFSWi3UhiN/kDmmLI1K2MxS7xkULJcmd4GjKIGRQCSNiSvt3HFjsRRWN6dLw6Z2RvaupUuLML2YHnirfjcG1hpFrk3Itz5I70BhMpYbMxZ7WLAW1G53I+m1UcrOnHMvfXsZtjMN6bbXI37cVK9IY9jJawA5+tTuY9OuZLAFr7bD/AC9dy/oeVXBGpT31VSM/c62frMc8NNovqz2b44o1TeqVmnWAjuFW9ja57/SpjpvqFcQgYbC5Ug8g1d6PMZOkyRhza0QP+o+B3iMRX1Q4IU7357f91R43j/23WQBVJdg2m6KdWlACQWB2NaV1dFH6kJclLuLuP5VuSD8VEYmGPD4uKSNUeCdRHHECoVCRcsNXOr481qhNqNFsbXFWQGU7ywRWEqzzDE2jkYOgH6VYHxzzUjjM9EGMmkeJ1jnYxmMRr+YQN3vyfp3vUtlywSyRzvhvQdlaMbaWTTcX7AbbA2qGODhiGkYmaQOJFQ7MW07uUdb6WHjvepak+xFV7B5sRh5fT9PD6YUQofadTeoTsCDddxfUaHzSTXFhydFkQGGISEsqqSJHeS25FrjepTKp/TXFBJMMhkgBQOD6hA49S/J09t9yKJwORCdI2OKjRPTiKxRoqsjE7rZt9LWP1vVr49+33I5K+xmmMhlTX6QYpJb9JOnSW9m/BJI5+KDGAlcaivuYEG54ZOSfBIrasdFhIppCSyNPoTSf0XXj0xawYXG9RMXTMK5gkR1NaMSNqU3ZkPtLScH6VX1L39yylF9yB6L6VnnZZtZCqYyGkGpWBBDFPkcb1qeSZaIIFj1tJpv7m5IJJH7Uy+YxQjf2rbYAC32FRS9ZxEndh8WP96zym5hePLlXyrRYY193O16qHW4DzoSp/KRiCPnmrNBOTb53oXPMOHGoAnaxI7A/FU34J07UMqckZRC13Zr8b70C2PLSX7k22q6YzpkXPpkHa30qKTJIomIZ7SbbfPNqK/Y9Uurg1aY7hsvdEZ5ChC2dQ4JQFeCdO9aVkeC0gSLIWEnvdb3Uu4Xdb7qu2wrOMDiZEjRbjS76C6e47k7EH471omXYcxRKmtmK7am5PjiryTiqPN9bL1JWSLLYk9qHxzEL7bX/ALUjFljYDinmhsLHvSznrT2O5fiCye7kG1/NelB5qKxOInjkZlRWhWMnSP1lhwAKMw+PLojMpQsoJU8r8GpXkjg07QQ4FDSoK7LifFCNPc7C3mikGMWLkmI4/vxReHlOkee9Rr3rkmYiJbsbCjRZxvsSiIDe9OJh9yxtQmR5gs8KyqCA1/1Cx224qRDVRqmJk2tHFjF79/NLvXL16iKbMgzjCpJKzRMxGq4B25qy9DYdFZ01XsA3P7mqricOylj8bbG4+lSH+noP4gEki4Yf0qkn5PZ9RC+maT7I0zF4COUfmIr7EC4vYNsf3oLFZKhCARppiH5Y0g6D2Ivxai4pDa1VzNlZJxJJM7aWHpRr7QtxZtf8/mmr9zy2KEnKkU98PM0LNiXmZE1EJpvLr1+1zfYKPk1JQTqYp43/AAwjCkRhTeViBeRgqm+sjm1t6NfO/U9SNiHFirrbkHnelplGHkw8OgHCNG11aO2sb7i/e9aPVT/V7mrJhlHYxh+nJMRCjI0CMqxj1yl9S8hdLEkFRa5PNTmMyknFiULGdSgSkg3OgewoL2FjRGC6bwximRdRWc3kuxufoe1SiwBQqqLAAKPNhsN6TLJ7Gdz+bZG5JgZWW2NEUxjfVE2kXA8/BFH4vFAkjt/eiJVsB81BZ5NawAIpd3tkxR9Seiq9UT6nsCDba1+KrM3t2uS2oWFTWZQa23sB5p7IcgV5PeSfFUbtnq8UoYMW/BZ+k2c4ZdySGt828UZnmCZ4mCyGImx1LztyPvXcgxUavJEoIaOxII7HuPNez57Kf3q6tM85J88+vLK9/sRgyTNI2kCxAHc73He232qMaDDzvrYe4nVuPtURicx1Mx33OwvQEmZ7ntYbfNW5O9HoMfQXHZoWTYCKEWTueKt+CA035N9/rWW9OZszrpJ3Hf8A+1o3TjExNv8Axf1tQe+5xPiHTvFpkgFF6RIv3qCzfNWia5D/AKlB0rqvc+Ow+aKwGOYySKdOkadBDEkg86h23qVqznvFJKw25tUZnMkojb0dJe1l1cUbiMRpBqq5d1OyySriGUNa6xqt9IHfV8+KMV59huKEntIak6xIUsUBCArI5OlRIB+keQT3rmWdW6mjV4rah7nU3VfHPNAdQNDiJEfSwUA+0EaWv/MPPzSMsy1je3xt4+lFzj4R1I9LH0256LHjepIoy497NHp1BFY7Nwb8UbNlseIULKmtfawBuN+RxQv/AI7FJ6jM0l3VQQHIUFOLW+RRHSWVzxLJ68vqamBXvYf/AGrOqtdzlzainRPRg+Nqc1fFeFLApRibPV2kk14moAiMwyFJQy6QD5tQGTdFtGwZnCgHZV535uxq0k01p3vUas1x6vLGLinoBxGG0Eab2uDzc89ye1VPq7HhJEBJLOQFHyb7/YAn7VPdU9Qx4VfcbsQSqd2sRextYc96q+c4Vpyk1gwjb8yMEEpqXcMRwQO/zTYx7OXYd00+L5MgsxxK4e+qdUV0tyLhj9aOyHFEobkkLdbk8272qQTpPC44FkZTtexJNyLWNgedrXU996jshyNkxbR/pCoylSSd9YN9/ItRlTVHUWWM5PaotfTGYgyBQ1yeRVrNiR8VSel8ciTjDrCBGWaMPyTa9wb8jnvferXhSfxjoTcLGSL/APswP9OPoBSdeDj9Y16lo9m2I9MBj/Mq3PC6mAJPwBv9qrH/AOeRNIseJ9ZGb1CLBrA3GjVfbcg3FSGOx2t44kiKxRTourc3Ktpsb+b9yTReZe3MIANgV3A2B3fnzwP2op0qEwyODtFamysk+5T8f8WqX6fyJo/ewOog2B7fNSeMzn0sSIxGCrMupt73ewFuwHFEMGOKMV/YU9TvfnSVv4J3/cd6rRqyddOceJ4QAjYWPmqZ1ripY8JI5ZXDSWUp2UDue5vUnm/VEpxUUQRVw5ldHckA+0EXuePtvuKh4sJGTisMZlkhAEqAbAAADSLeSQT9PmnwiqUvqDApaZnBxrML/e9IgJJtvvReiVpWV4gI+xFr27E2Pf6bUvpc2nnV+E0j6g6u/YkeKtKFdj2kOqSjFP8AU9e20n/daJXAYkQ7Ffkkm3AO1adlmIMEELHf8Qw2/l1IWH14tWfYDNDmEmkYYJBHHJZwefaLX+dtuatnVmJX8Lho1cK6qhAvuB6RF/8AilcdUeW67O8868BWZY65/v8APxTWA2kDqQFP6rnjbt5oLrPNxBOrBAxYH4AVSL227k0Hj81jw8gYQrI0gbVdjbSLXFuBfa/0qUl3LLH/ANWvYs+NwUkkiekUMLKwk5L6jxYg2AFVSLpuSJpYyXIiBJewtLq4APO1H49sRg2hOFgBWclpIkbYsrp7hq3AKmxCjtVxhMzsVmjhWNwRp1Xb+1jfxRl8txXYwQzywszN7KBte9tqJwuYWUGx1AG29tu1/pUxB00kmMkhDEJGzMR/6kLZQfqx+w+aDxs9sQY/S/L1sqsPKX/z70lKjsrq8OWoncNmgcmOTdZhpax89xbvVl6dgcRrrdTzoUKVKoNlDX3J2qqdNZa0uYlbERxhXJ3HFrD7ki/wD5q+wtM8rrJCoiNwrBhq24Js19+drWpluqOZ1zhGfGH3HlFcZ6Gy6e8sqFlMkZsqna4tfUfJNwDYbW25ocTTtMiyxhAFc3UizcAfttt9CRVTmB4enBTWilA0SDrUkV01w1CEfneBaWNgpCsQQG0glb881SYc4lw8kRlPpw6nEwkTW8mgbuPTFzqBH7Vbz1FHFJIkuokP7bAbLpXbkd70Pic6wUgIeJ2BBG4Hfx79j8irRlSobHJSpkflLZYjiWIlWRNXposmm0l2U6SoGo79+TvTHRmLfGYuaco8aMv5esD3KHAB8ixB5pOHhwUUweJZTZFj9NyWTSDubGQ3a3HipnC4mZTHMkZk1RaTbzrJ4Ubdu1ST9g+o1tMXhoMLFIZDISUdyEsdnOoNta53Jt2F/wBkYDPUGJeaQ6FdLJsTsGAH6QfBp6HCRLGZsQgQlmY6ybDUxsCL279xRs+CR2BZENthcA7c1Qo25bYD+IX0Nd/b+J1XsePWvfzx2pnMM0ibGQyBroo3Nm2/X2tfuKl5IF06dKlP5bC37UzJgYWUqEVb23CrcfuPqPvUK8WA4vGo7ySK10D4U3sf4Wa+xF67i+oo1xSypd19PS1gQQNRO1wONqMk9IKV0IFJuVsNz2JFQXUhkSENhcKJW1EFFOlrFWW/tte1/wCtFIuoPyQ3V2d4Z5lhgPquWMhQggJfctuo+Tyf1H4tnGc5ucPjX3LRkBXVbjQbAhQeL7X+as2eHFKIwcKsQ9NVZjcyC3kkWP8AYVV4MOdL+qA7O+pi22w7Dybc1qjJKlB9js44t4YqP81r9vrf8HMLjsL6jO87iOQbr7mYW4ttcb9rGpzpJ8GNamV1DAWY3Y8tclQD5HPmqxFlcZOrQBftvYD6cVJLgY24jjvpOrhdhxY9jVpQt3VFcOXIrdr6d/P57Gh5BjcPhsGmHVz6skTWfTyQG8ceKYzvOBMmGZZUKhApQIbkhSt9ZA79r1IZaEihXENFdohrXSAxA0WKfT5oXPnWaPD+gI4nnuVV4xdQBZgCBbnv3pSj7fdmWesjX/pG9fZ1FI/qRsGCoynZgN9PkDxQWZ51HidBi30o99j3025AvxTmV5Hqk0aYxEAwdV393gm3fm1X/IenIFUaY1C2sdhc/BPikzVM3Sy+lj2Q2K6uiM2EvqfQz30qwsCF7kD5/ap+TGYT8QuIM5Y2GlQGIUgWvxcbdv70VF01h0DkIDqJPuCm236V22X4oLL8FhZdRhCPpYo3JAbkix2H2oPZyJyU3a0MR5useMkmS7xtYMQCDuL8Gx20/wBKlsDNhXlX07u2tnA0myFh7m3UfPc7uftWhmazPLDh4yjwFtR02HDJqFiL2v3+tU3LOtMWcTFFh4DLLGTGD6jaXAJudO21vJ7XpscVp26f7C69maDj+p4sPj2JZdPsiYdwxAIH12+9P4qDCOxf8S6qSSUBa+9+Ba4+lqGwPR0MYZplMkss3rSXN7N2G2xA8VLjJIQ19A897f8A83t/SlOvBGl4IDLcPhzq1Tujhzoc33UWsTtYHnuDvUxPmqyPh4o2aUo2pnt4Rl323554+t6ImyeEj/bXbxt/VbV3D4BE/QmkdyOT9TyfvQK1YUz2FJMn2psix2phpPdRLqJLtSTSjQeZvKsZMKLI+1lZtIPnep3FIeMY8D9qQ+HB2IFvpS476RqADWGoA3ANtwD3rpNAIhYgBYKBbjYUpW2rgeu8cVAgj5cHYFyWWxGg20EkggkdyKMZa4GrmvaoG2zzt2pjTfixpyQC1yQNqCnb+EHY/FQvFWdmw68saLwUa2sBsLVGYnGWOhuPPamYsWAbAnnbe1Ed6TlEj+vMjMpV4/8AcQbKTZTfm/2rO8dgZdAvCVI31Mbhbc/atjkT1Bzc/wDNR8+Qlm021C2/i3erRnXdGrp8/CDg3S8mHNNdiW78kc/Fh4ojKMG0swX2kWJOprLsLi5rSZujBBO0hjikidgoF7NGunncWJJ2tQ+GxuBVRG2H031L7gL82NyOxFbPWSWiihLK7jsL6eyWaExMjoI5BeZBdhxZfTPin4sMzxJbEs/5jJrMellG4su3IPenXz+GIwwi4VhoTSpsLbAHwaMwWPWZZUjJDwnT7hYXI5+azylJ7K04vZEYST05pUMQQalZpdQCsuwZiTtq+PmrssYCDTxUBk/TMjJfFz+uCrq0RUembnY8XuKsWgBQqjYAAAdgNhS51ejPkyOToqXV+aywmJhMY099wE1XNvb9r1Vss6ldCpiiIxTJpZm2ja7XLaNhrNtzVk6/y15YVZCfym1aR3+ftWbZlPiQyM97/wANx572He3NPhTgq/P9NOKMZL5vz88fUsWVdaSQSz/iUaQT3BQsBYnYn4BG1SXQnT0GEl9WdlWXURFZtQs42vbv2rP88eRyHNySBv8ASjMmziQMEY33FvPxQc7j8vnuaX0K5tSuvD/o3WZDuO9dg/SAebb/AFNER7ohO50Lc/NuaAjn9xBPHmsxyPoGEbea4RXBJeks9Qqcah2Px96fkFwKZKHzRGRJQmkmm5nApaGoJOAV41xUsa5qoEEMLVz1ewrsik0NisWIkLHewJIHxUGRjbpD7Dvf7UpMNtzVC/8AMpNZJ0gHhe9XLK8b6kauNtQv/wBihe6NWbpcmGKcjuJXTyL/AN6AxGI7/H+b1MYpNQ2qr4y4J577UQ9OlPuKbE+dyKGnm8/WhnkP1prEweoujUyHyOah1I40g6LM3SxXbtVhynMWK3YXv89x/wAVWYcPcqg3O25/5q6YTLljTT3tuaBi6t44qq2VDqvqTS3pg3B/Vt/aqTmOL8De458Va8VBqkYEXIJ3t/WojHZOCxttQb2dno/SxxSoEwEyRXxBeQ7DUo3G3gVoeUZtDKto3BbSrlRyA3F6pmFyG6JbSWaQe0uEuL78/q2/hqSyBxg8VLFiEAle7+sAFRltdVubC/8AzT1HlG/Jy+ulFz4xL3Au1B4nHrG4QsqswOlSRdrDew70xk+cjEYdJraA2ra4J9pt2quf6k4qPRERGrSXIWTXpeMWvqW3O/niqxhcuLOXGLbAMJ1fM2K9bRO8MjekYdN/TNhY3tY9zb61OdYZWPRuYydJNrDf7VR8tz3FJ6EkkkhG7wguqoWQ2IkfmxFxvWhZn1Xh9EazG5kZVKxsG0MwubnwKdmhtcV/A/FOWOSkuxlbWdb2YBtrMON6sXR3Q3qTB2HtWzEnj4t5NL6jxeEeMJArSFiPzHOhAoazAMf4qt/T0eLVtEpw/oKCLRsWba3p+76eaV6biuXY6fVfEnkxcEvz3LGWt9BsKCMQvfzTxuTXlsOf60s4S0IBAp0UkaacuLUSrEE34pOnY147Uoni1AI80ANr8il2tXtVJD0RZ5mpulWr2moWG2UsDbaovNzpiN97jT+/NSxS3FReZ4MyLa/e9RD8NckzMswSGN92LEfNh9KuXSPUqSL6NtJFyvyKzzqTBsJWWx2JpzpJpVxMYUElmUW++/2qslWz1ubBDL09yfizbMO+oUFmmFDbn6UdBCVJvzXJbWuQTbsKKPIKXGVoqeKys7ad7dviuRYA6j9Ks8eEuqnsRe31pf4VRZu61Db/AMxpUQ2SZcS+pv4d+fmrPQ9gpLeaeRr1DFmyvJK2R+NydXOobHv81CYnp5r3VSbd/wDOathrwoFsfUzh2KWOnZ5HhIWLTG7Es4/T40qOSDQ+b5T6JWfHasVIx9MCND6SW3R2Xz/3V8qnf6nYy2HEWhzruwcGyr6e9mPzT8cm2og9R5Jpsjen8wvhlLlN3YjSAgAJ4txe9RfWeWrMgbQzMLKmk7i58cEVAZVA+KuqbKii/O1zfjz81Z/wKzJ6bhiABwxB243qS+SadnVx41KL8qihtlU4gllBT04yI3QuCy3P8v1orLmdJAmv9bKPZpLBiPy2GvvvbapPqrJNAR4Y1RQh197kcFr81U5c0eWTXIbkBQCRbgWFtPcCtcZ8loySi8cvmLXjMIyuwMWk6LmGUfl+wjU+sNbUbE/erl/pyDfEERaI3dWVrkhtuFJ2KjyKquE6dtCk00wSAuCPVJfXddiFXjfkHtWl9PYR4cJGkhjLKDb0xZbE3Ww+hpWaXy0Im/BIGS7WHbvUdjupoFOjUCf6A05muoQSKo3ZDuL3HxtWVS4ncDcdrHyNqxN7o2dD0Uc6bk+xrGGmBW4IINFQt2FZXmvVkgVYYwyEW1MOTtR3TXVs/rqjnWpIG/O/einY3J8KyRg5mlFdq9GRXJ5Ap9xsL80zHiFf9BuOLiocbi6Db0ho+9KtTM2LVNmNWKDhavCvBwdxwaS21AIo121xTYrxBtsagaAsx6chn3dbH+YbH965lPTkGGOqNPcdtR3P2PajMOx7inVaoNeXJx4XoGxo9RWS5FxYkGxH0NMZOswjtMFVlJC6ST7BspY92NFiPc+adZrVL8FLpUermj9qWB3rtqBWxIAO1LUWpp20reuYTFCQXFEFD5rwr16S/wAUAHQu9ZJ19jWxOYLEGUIlkT8z2M3LlrbAi9vsK03OM29CFpRG8pW3tQe7c1AL0THIZndV9OdQ6xGOzxs1ix1je/kU/E1D5mMg6eyBwWQfhvckjN7SvACkE3BopBax4JA7d6lcRl3pxqgFlWwUfA80OYGdhyBwR/akybk7Z28c1xI7EQa42Bsyk2t5qs4no6OOWNRNeMv+ZcreEtshYf5xV0//ADneQxxrqIP2A8sf+KexfQrPjkciP8NoX1QRvIyXtcfWxv8AFNwy4t2xHVZYpL3Csn6Lw8MPouDMCyudfGoDlQP0ip917W+lBTZmFawU6R4324oks1gCtgbb3/y1Lk3LbOc07H8M3t/oapuZ9JLIXeMWNyCtu/kVao23sTt2HelmZrbVWhuHLPBK4GQYrJpPV9wI7DY1aul+l5EZZpU0gcA7fS/xV6V7/qAJ5ta9qhs/zgBJVVlaVFuYwbkA8EiilSN+T4nlz1iSq9EV1VnntMa9zY1WFzuX8sxiVUSQGTR/KOb+V80CEkxDDc3O55sDU90ngHjlmZw3sA9ptvcf2o4tPk/Bpz4MeLAoeWf/2Q=="/>
          <p:cNvSpPr>
            <a:spLocks noChangeAspect="1" noChangeArrowheads="1"/>
          </p:cNvSpPr>
          <p:nvPr/>
        </p:nvSpPr>
        <p:spPr bwMode="auto">
          <a:xfrm>
            <a:off x="15587663" y="-744538"/>
            <a:ext cx="2286000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28" name="Picture 4" descr="http://t0.gstatic.com/images?q=tbn:ANd9GcShrlu3qPrdlSi-O5ibUcN0_pxMde7vRbJIoSI5ts_V2AJG0CIuW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24238" y="-942975"/>
            <a:ext cx="2352675" cy="1943100"/>
          </a:xfrm>
          <a:prstGeom prst="rect">
            <a:avLst/>
          </a:prstGeom>
          <a:noFill/>
        </p:spPr>
      </p:pic>
      <p:pic>
        <p:nvPicPr>
          <p:cNvPr id="1030" name="Picture 6" descr="http://t0.gstatic.com/images?q=tbn:ANd9GcShrlu3qPrdlSi-O5ibUcN0_pxMde7vRbJIoSI5ts_V2AJG0CIuW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24238" y="-942975"/>
            <a:ext cx="2352675" cy="19431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19672" y="199263"/>
            <a:ext cx="576064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48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X - Ray</a:t>
            </a:r>
            <a:endParaRPr lang="ar-SA" sz="48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3" name="Picture 12" descr="C:\Documents and Settings\Dr.Fauzia\My Documents\My Pictures\x-ray tb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4574" y="1628800"/>
            <a:ext cx="3405843" cy="372668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3203848" y="5260702"/>
            <a:ext cx="361454" cy="21544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endParaRPr lang="ar-SA" sz="800" dirty="0"/>
          </a:p>
        </p:txBody>
      </p:sp>
      <p:sp>
        <p:nvSpPr>
          <p:cNvPr id="6" name="TextBox 5"/>
          <p:cNvSpPr txBox="1"/>
          <p:nvPr/>
        </p:nvSpPr>
        <p:spPr>
          <a:xfrm>
            <a:off x="1763688" y="6093296"/>
            <a:ext cx="5544616" cy="5693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r>
              <a:rPr lang="en-US" sz="3100" i="1" dirty="0">
                <a:solidFill>
                  <a:srgbClr val="C0504D">
                    <a:lumMod val="75000"/>
                  </a:srgbClr>
                </a:solidFill>
                <a:latin typeface="Berlin Sans FB" panose="020E0602020502020306" pitchFamily="34" charset="0"/>
              </a:rPr>
              <a:t>Mycobacterium tuberculosis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92967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03146" y="4293096"/>
            <a:ext cx="8640960" cy="12926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endParaRPr lang="en-US" sz="2600" b="1" dirty="0" smtClean="0">
              <a:solidFill>
                <a:schemeClr val="accent2">
                  <a:lumMod val="75000"/>
                </a:schemeClr>
              </a:solidFill>
              <a:latin typeface="Book Antiqua" pitchFamily="18" charset="0"/>
            </a:endParaRPr>
          </a:p>
          <a:p>
            <a:pPr algn="ctr"/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2600" b="1" dirty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What further tests should be done?</a:t>
            </a:r>
          </a:p>
          <a:p>
            <a:endParaRPr lang="en-US" sz="2600" b="1" dirty="0">
              <a:solidFill>
                <a:srgbClr val="C0504D">
                  <a:lumMod val="75000"/>
                </a:srgb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29414" y="980728"/>
            <a:ext cx="8388424" cy="28100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On examination Abdul Karim looked weak with a temperature 38.6 °C, CVS and Respiratory system </a:t>
            </a:r>
            <a:r>
              <a:rPr lang="en-GB" sz="2400" dirty="0" err="1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examinnation</a:t>
            </a:r>
            <a:r>
              <a:rPr lang="en-GB" sz="24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 was unremarkable.</a:t>
            </a:r>
            <a:endParaRPr lang="en-US" sz="2400" dirty="0" smtClean="0">
              <a:solidFill>
                <a:prstClr val="black"/>
              </a:solidFill>
              <a:latin typeface="Arial Rounded MT Bold" panose="020F0704030504030204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The chest X- ray done showed multiple opacities and cavities.</a:t>
            </a:r>
            <a:endParaRPr lang="en-US" sz="2400" dirty="0" smtClean="0">
              <a:solidFill>
                <a:prstClr val="black"/>
              </a:solidFill>
              <a:latin typeface="Arial Rounded MT Bold" panose="020F0704030504030204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The ESR was increased (85 m /hour).</a:t>
            </a:r>
          </a:p>
        </p:txBody>
      </p:sp>
    </p:spTree>
    <p:extLst>
      <p:ext uri="{BB962C8B-B14F-4D97-AF65-F5344CB8AC3E}">
        <p14:creationId xmlns:p14="http://schemas.microsoft.com/office/powerpoint/2010/main" val="107440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/>
          </p:cNvSpPr>
          <p:nvPr/>
        </p:nvSpPr>
        <p:spPr>
          <a:xfrm>
            <a:off x="5085499" y="260648"/>
            <a:ext cx="1872208" cy="6397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2348880"/>
            <a:ext cx="8424936" cy="174201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>
              <a:spcBef>
                <a:spcPct val="20000"/>
              </a:spcBef>
              <a:buClr>
                <a:srgbClr val="C0504D">
                  <a:lumMod val="75000"/>
                </a:srgbClr>
              </a:buClr>
              <a:defRPr/>
            </a:pPr>
            <a:endParaRPr lang="en-US" sz="1200" dirty="0" smtClean="0">
              <a:solidFill>
                <a:srgbClr val="4BACC6">
                  <a:lumMod val="50000"/>
                </a:srgbClr>
              </a:solidFill>
              <a:latin typeface="Arial Rounded MT Bold" panose="020F0704030504030204" pitchFamily="34" charset="0"/>
            </a:endParaRPr>
          </a:p>
          <a:p>
            <a:pPr marL="514350" indent="-514350">
              <a:spcBef>
                <a:spcPct val="20000"/>
              </a:spcBef>
              <a:buClr>
                <a:srgbClr val="C0504D">
                  <a:lumMod val="75000"/>
                </a:srgbClr>
              </a:buClr>
              <a:buFont typeface="+mj-lt"/>
              <a:buAutoNum type="arabicPeriod"/>
              <a:defRPr/>
            </a:pPr>
            <a:r>
              <a:rPr lang="en-US" sz="2800" dirty="0">
                <a:solidFill>
                  <a:srgbClr val="4BACC6">
                    <a:lumMod val="50000"/>
                  </a:srgbClr>
                </a:solidFill>
                <a:latin typeface="Arial Rounded MT Bold" panose="020F0704030504030204" pitchFamily="34" charset="0"/>
              </a:rPr>
              <a:t>Sputum smear showed AFB</a:t>
            </a:r>
          </a:p>
          <a:p>
            <a:pPr marL="514350" indent="-514350">
              <a:spcBef>
                <a:spcPct val="20000"/>
              </a:spcBef>
              <a:buClr>
                <a:srgbClr val="C0504D">
                  <a:lumMod val="75000"/>
                </a:srgbClr>
              </a:buClr>
              <a:buFont typeface="+mj-lt"/>
              <a:buAutoNum type="arabicPeriod"/>
              <a:defRPr/>
            </a:pPr>
            <a:r>
              <a:rPr lang="en-US" sz="2800" dirty="0">
                <a:solidFill>
                  <a:srgbClr val="4BACC6">
                    <a:lumMod val="50000"/>
                  </a:srgbClr>
                </a:solidFill>
                <a:latin typeface="Arial Rounded MT Bold" panose="020F0704030504030204" pitchFamily="34" charset="0"/>
              </a:rPr>
              <a:t> Culture on L.J medium ( selective for mycobacteria.</a:t>
            </a:r>
            <a:endParaRPr lang="en-US" sz="2800" dirty="0" smtClean="0">
              <a:solidFill>
                <a:srgbClr val="4BACC6">
                  <a:lumMod val="50000"/>
                </a:srgb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9672" y="540303"/>
            <a:ext cx="5544616" cy="92333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en-US" sz="54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LAB. TESTS</a:t>
            </a:r>
            <a:endParaRPr lang="ar-SA" sz="54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742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2418" y="1196752"/>
            <a:ext cx="3971550" cy="538609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endParaRPr lang="en-US" sz="800" u="sng" dirty="0" smtClean="0">
              <a:solidFill>
                <a:srgbClr val="4BACC6">
                  <a:lumMod val="75000"/>
                </a:srgbClr>
              </a:solidFill>
              <a:latin typeface="Arial Black" panose="020B0A04020102020204" pitchFamily="34" charset="0"/>
            </a:endParaRPr>
          </a:p>
          <a:p>
            <a:r>
              <a:rPr lang="en-US" sz="1600" u="sng" dirty="0" err="1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Ziel</a:t>
            </a:r>
            <a:r>
              <a:rPr lang="en-US" sz="1600" u="sng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 – </a:t>
            </a:r>
            <a:r>
              <a:rPr lang="en-US" sz="1600" u="sng" dirty="0" err="1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Neelsen</a:t>
            </a:r>
            <a:r>
              <a:rPr lang="en-US" sz="1600" u="sng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  Stained Smear From Sputum Showing: </a:t>
            </a:r>
          </a:p>
          <a:p>
            <a:r>
              <a:rPr lang="en-US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Acid – Fast Bacilli  </a:t>
            </a:r>
            <a:r>
              <a:rPr lang="en-US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AFB</a:t>
            </a:r>
          </a:p>
          <a:p>
            <a:endParaRPr lang="en-US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dirty="0" smtClean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r>
              <a:rPr lang="en-US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endParaRPr lang="en-US" dirty="0" smtClean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pPr algn="ctr"/>
            <a:endParaRPr lang="en-US" sz="2800" i="1" dirty="0" smtClean="0">
              <a:solidFill>
                <a:srgbClr val="C0504D">
                  <a:lumMod val="75000"/>
                </a:srgbClr>
              </a:solidFill>
              <a:latin typeface="Berlin Sans FB" panose="020E0602020502020306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9109" y="480703"/>
            <a:ext cx="4065262" cy="400110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sym typeface="Webdings"/>
              </a:rPr>
              <a:t></a:t>
            </a:r>
            <a:r>
              <a:rPr lang="en-US" sz="2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</a:rPr>
              <a:t>MICROSCOPIC </a:t>
            </a:r>
            <a:r>
              <a:rPr lang="en-US" sz="2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</a:rPr>
              <a:t>APEARANCE</a:t>
            </a:r>
            <a:endParaRPr lang="en-US" sz="20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429844"/>
            <a:ext cx="2520280" cy="19501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l_fi" descr="http://www.atmph.org/articles/2011/4/2/images/AnnTropMedPublicHealth_2011_4_2_110_85763_f3.jpg"/>
          <p:cNvPicPr/>
          <p:nvPr/>
        </p:nvPicPr>
        <p:blipFill rotWithShape="1">
          <a:blip r:embed="rId3" cstate="print"/>
          <a:srcRect b="16418"/>
          <a:stretch/>
        </p:blipFill>
        <p:spPr bwMode="auto">
          <a:xfrm>
            <a:off x="1007604" y="2348880"/>
            <a:ext cx="2448272" cy="17528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16016" y="1202714"/>
            <a:ext cx="3971550" cy="5380128"/>
          </a:xfr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 anchorCtr="0">
            <a:normAutofit fontScale="90000"/>
          </a:bodyPr>
          <a:lstStyle/>
          <a:p>
            <a:pPr lvl="0" algn="l" rtl="0">
              <a:spcBef>
                <a:spcPts val="0"/>
              </a:spcBef>
            </a:pPr>
            <a:r>
              <a:rPr lang="en-US" sz="1800" u="sng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Sputum culture </a:t>
            </a:r>
            <a:r>
              <a:rPr lang="en-US" sz="1800" u="sng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on Lowenstein–Jensen medium (selective for mycobacteria) showed:</a:t>
            </a:r>
            <a:br>
              <a:rPr lang="en-US" sz="1800" u="sng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en-US" sz="20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showing growth </a:t>
            </a:r>
            <a:r>
              <a:rPr lang="en-US" sz="20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of Rough, Tough and Buff colonies </a:t>
            </a:r>
            <a:br>
              <a:rPr lang="en-US" sz="20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20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20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3600" dirty="0" smtClean="0">
                <a:latin typeface="Arial Rounded MT Bold" pitchFamily="34" charset="0"/>
                <a:cs typeface="+mj-cs"/>
              </a:rPr>
              <a:t/>
            </a:r>
            <a:br>
              <a:rPr lang="en-US" sz="3600" dirty="0" smtClean="0">
                <a:latin typeface="Arial Rounded MT Bold" pitchFamily="34" charset="0"/>
                <a:cs typeface="+mj-cs"/>
              </a:rPr>
            </a:br>
            <a:r>
              <a:rPr lang="en-US" sz="3800" dirty="0" smtClean="0">
                <a:latin typeface="Arial Rounded MT Bold" pitchFamily="34" charset="0"/>
                <a:cs typeface="+mj-cs"/>
              </a:rPr>
              <a:t/>
            </a:r>
            <a:br>
              <a:rPr lang="en-US" sz="3800" dirty="0" smtClean="0">
                <a:latin typeface="Arial Rounded MT Bold" pitchFamily="34" charset="0"/>
                <a:cs typeface="+mj-cs"/>
              </a:rPr>
            </a:br>
            <a:r>
              <a:rPr lang="en-US" sz="3800" dirty="0" smtClean="0">
                <a:latin typeface="Arial Rounded MT Bold" pitchFamily="34" charset="0"/>
                <a:cs typeface="+mj-cs"/>
              </a:rPr>
              <a:t/>
            </a:r>
            <a:br>
              <a:rPr lang="en-US" sz="3800" dirty="0" smtClean="0">
                <a:latin typeface="Arial Rounded MT Bold" pitchFamily="34" charset="0"/>
                <a:cs typeface="+mj-cs"/>
              </a:rPr>
            </a:br>
            <a:r>
              <a:rPr lang="en-US" sz="3800" dirty="0" smtClean="0">
                <a:latin typeface="Arial Rounded MT Bold" pitchFamily="34" charset="0"/>
                <a:cs typeface="+mj-cs"/>
              </a:rPr>
              <a:t/>
            </a:r>
            <a:br>
              <a:rPr lang="en-US" sz="3800" dirty="0" smtClean="0">
                <a:latin typeface="Arial Rounded MT Bold" pitchFamily="34" charset="0"/>
                <a:cs typeface="+mj-cs"/>
              </a:rPr>
            </a:br>
            <a:r>
              <a:rPr lang="en-US" sz="4000" b="1" dirty="0" smtClean="0"/>
              <a:t> </a:t>
            </a: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100" b="1" dirty="0"/>
              <a:t/>
            </a:r>
            <a:br>
              <a:rPr lang="en-US" sz="3100" b="1" dirty="0"/>
            </a:br>
            <a:r>
              <a:rPr lang="en-US" sz="3100" b="1" dirty="0" smtClean="0"/>
              <a:t>                          </a:t>
            </a:r>
            <a:br>
              <a:rPr lang="en-US" sz="3100" b="1" dirty="0" smtClean="0"/>
            </a:br>
            <a:endParaRPr lang="en-US" sz="3800" dirty="0">
              <a:latin typeface="Arial Rounded MT Bold" pitchFamily="34" charset="0"/>
              <a:cs typeface="+mj-cs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8921" r="18821" b="6606"/>
          <a:stretch/>
        </p:blipFill>
        <p:spPr bwMode="auto">
          <a:xfrm rot="5400000">
            <a:off x="5447982" y="2541840"/>
            <a:ext cx="1224136" cy="1823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 descr="http://4.bp.blogspot.com/_OwoEg7Db_AE/TTGM2HWMfHI/AAAAAAAABgY/ecV03TnSD80/s1600/LJ%2Bmedium.png"/>
          <p:cNvPicPr>
            <a:picLocks noChangeAspect="1" noChangeArrowheads="1"/>
          </p:cNvPicPr>
          <p:nvPr/>
        </p:nvPicPr>
        <p:blipFill rotWithShape="1">
          <a:blip r:embed="rId5" cstate="print"/>
          <a:srcRect t="18197"/>
          <a:stretch/>
        </p:blipFill>
        <p:spPr bwMode="auto">
          <a:xfrm rot="5400000">
            <a:off x="7115364" y="3204408"/>
            <a:ext cx="1800200" cy="838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صورة 12" descr="staph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92080" y="4621846"/>
            <a:ext cx="2088232" cy="15661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5623176" y="602654"/>
            <a:ext cx="2376264" cy="400110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0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sym typeface="Webdings"/>
              </a:rPr>
              <a:t> </a:t>
            </a:r>
            <a:r>
              <a:rPr lang="en-US" sz="2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culture</a:t>
            </a:r>
            <a:endParaRPr lang="ar-SA" sz="20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340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539552" y="427878"/>
            <a:ext cx="8064332" cy="47336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endParaRPr lang="en-US" sz="2600" b="1" dirty="0" smtClean="0">
              <a:solidFill>
                <a:srgbClr val="C0504D">
                  <a:lumMod val="75000"/>
                </a:srgbClr>
              </a:solidFill>
              <a:latin typeface="Book Antiqua" pitchFamily="18" charset="0"/>
            </a:endParaRP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GB" sz="32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What </a:t>
            </a:r>
            <a:r>
              <a:rPr lang="en-GB" sz="3200" b="1" dirty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is the probable diagnosis</a:t>
            </a:r>
            <a:r>
              <a:rPr lang="en-GB" sz="32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?</a:t>
            </a:r>
            <a:endParaRPr lang="en-GB" sz="3200" b="1" dirty="0">
              <a:solidFill>
                <a:schemeClr val="accent2">
                  <a:lumMod val="75000"/>
                </a:schemeClr>
              </a:solidFill>
              <a:latin typeface="Book Antiqua" pitchFamily="18" charset="0"/>
            </a:endParaRP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GB" sz="3200" b="1" dirty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How can the diagnosis be confirmed</a:t>
            </a:r>
            <a:r>
              <a:rPr lang="en-GB" sz="32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?</a:t>
            </a:r>
            <a:endParaRPr lang="en-GB" sz="3200" b="1" dirty="0" smtClean="0">
              <a:solidFill>
                <a:schemeClr val="accent2">
                  <a:lumMod val="75000"/>
                </a:schemeClr>
              </a:solidFill>
              <a:latin typeface="Book Antiqua" pitchFamily="18" charset="0"/>
            </a:endParaRPr>
          </a:p>
          <a:p>
            <a:pPr lvl="0">
              <a:lnSpc>
                <a:spcPct val="250000"/>
              </a:lnSpc>
              <a:spcBef>
                <a:spcPct val="20000"/>
              </a:spcBef>
              <a:defRPr/>
            </a:pPr>
            <a:endParaRPr lang="en-GB" sz="3200" b="1" dirty="0">
              <a:solidFill>
                <a:schemeClr val="accent2">
                  <a:lumMod val="75000"/>
                </a:schemeClr>
              </a:solidFill>
              <a:latin typeface="Book Antiqua" pitchFamily="18" charset="0"/>
            </a:endParaRPr>
          </a:p>
          <a:p>
            <a:pPr lvl="0">
              <a:lnSpc>
                <a:spcPct val="250000"/>
              </a:lnSpc>
              <a:spcBef>
                <a:spcPct val="20000"/>
              </a:spcBef>
              <a:defRPr/>
            </a:pPr>
            <a:endParaRPr lang="en-US" sz="3200" dirty="0">
              <a:solidFill>
                <a:schemeClr val="accent2">
                  <a:lumMod val="75000"/>
                </a:schemeClr>
              </a:solidFill>
              <a:latin typeface="Book Antiqua" pitchFamily="18" charset="0"/>
            </a:endParaRPr>
          </a:p>
          <a:p>
            <a:endParaRPr lang="en-US" sz="2600" b="1" dirty="0">
              <a:solidFill>
                <a:srgbClr val="C0504D">
                  <a:lumMod val="75000"/>
                </a:srgb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il_fi" descr="http://www.atmph.org/articles/2011/4/2/images/AnnTropMedPublicHealth_2011_4_2_110_85763_f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204864"/>
            <a:ext cx="417646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619672" y="5661248"/>
            <a:ext cx="6120680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chemeClr val="accent2">
                    <a:lumMod val="75000"/>
                  </a:schemeClr>
                </a:solidFill>
                <a:latin typeface="Berlin Sans FB" panose="020E0602020502020306" pitchFamily="34" charset="0"/>
              </a:rPr>
              <a:t>Mycobacterium </a:t>
            </a:r>
            <a:r>
              <a:rPr lang="en-US" sz="3600" i="1" dirty="0" smtClean="0">
                <a:solidFill>
                  <a:schemeClr val="accent2">
                    <a:lumMod val="75000"/>
                  </a:schemeClr>
                </a:solidFill>
                <a:latin typeface="Berlin Sans FB" panose="020E0602020502020306" pitchFamily="34" charset="0"/>
              </a:rPr>
              <a:t>tuberculosis</a:t>
            </a:r>
            <a:endParaRPr lang="ar-SA" sz="3600" dirty="0"/>
          </a:p>
        </p:txBody>
      </p:sp>
    </p:spTree>
    <p:extLst>
      <p:ext uri="{BB962C8B-B14F-4D97-AF65-F5344CB8AC3E}">
        <p14:creationId xmlns:p14="http://schemas.microsoft.com/office/powerpoint/2010/main" val="319919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Different Test Used in Lab.</a:t>
            </a:r>
            <a:endParaRPr lang="ar-SA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3227164"/>
              </p:ext>
            </p:extLst>
          </p:nvPr>
        </p:nvGraphicFramePr>
        <p:xfrm>
          <a:off x="251520" y="1268760"/>
          <a:ext cx="8507312" cy="5189512"/>
        </p:xfrm>
        <a:graphic>
          <a:graphicData uri="http://schemas.openxmlformats.org/drawingml/2006/table">
            <a:tbl>
              <a:tblPr rtl="1" firstRow="1" bandRow="1">
                <a:tableStyleId>{2A488322-F2BA-4B5B-9748-0D474271808F}</a:tableStyleId>
              </a:tblPr>
              <a:tblGrid>
                <a:gridCol w="1942330"/>
                <a:gridCol w="1941984"/>
                <a:gridCol w="2382044"/>
                <a:gridCol w="2240954"/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negative</a:t>
                      </a:r>
                      <a:endParaRPr lang="ar-S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Positive</a:t>
                      </a:r>
                      <a:endParaRPr lang="ar-S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Use</a:t>
                      </a:r>
                      <a:endParaRPr lang="ar-S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Test</a:t>
                      </a:r>
                      <a:endParaRPr lang="ar-S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73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Streptococcus </a:t>
                      </a:r>
                      <a:endParaRPr lang="ar-SA" sz="14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1400" dirty="0" smtClean="0"/>
                    </a:p>
                    <a:p>
                      <a:pPr algn="ctr" rtl="0"/>
                      <a:endParaRPr lang="en-US" sz="1400" dirty="0" smtClean="0"/>
                    </a:p>
                    <a:p>
                      <a:pPr algn="ctr" rtl="0"/>
                      <a:endParaRPr lang="en-US" sz="1400" dirty="0" smtClean="0"/>
                    </a:p>
                    <a:p>
                      <a:pPr algn="ctr" rtl="0"/>
                      <a:r>
                        <a:rPr lang="en-US" sz="1400" dirty="0" smtClean="0"/>
                        <a:t>Staphylococcus</a:t>
                      </a:r>
                      <a:endParaRPr lang="ar-SA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dirty="0" smtClean="0"/>
                        <a:t>To differentiate between Staphylococcus &amp; Streptococcus </a:t>
                      </a:r>
                      <a:endParaRPr lang="ar-SA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noProof="0" dirty="0" smtClean="0"/>
                        <a:t>CATALASE TEST </a:t>
                      </a:r>
                      <a:endParaRPr lang="ar-SA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endParaRPr lang="ar-S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ar-S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kumimoji="0" lang="en-US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To differentiate between Streptococcus (</a:t>
                      </a:r>
                      <a:r>
                        <a:rPr kumimoji="0" lang="en-US" sz="14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gp.A</a:t>
                      </a:r>
                      <a:r>
                        <a:rPr kumimoji="0" lang="en-US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) &amp; </a:t>
                      </a:r>
                      <a:r>
                        <a:rPr kumimoji="0" lang="en-US" sz="1400" u="none" strike="noStrike" kern="1200" cap="none" spc="0" normalizeH="0" baseline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any other group</a:t>
                      </a:r>
                      <a:endParaRPr kumimoji="0" lang="ar-SA" sz="1400" u="none" strike="noStrike" kern="1200" cap="none" spc="0" normalizeH="0" baseline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algn="l" rtl="0"/>
                      <a:endParaRPr kumimoji="0" lang="en-US" sz="14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algn="l" rtl="0"/>
                      <a:endParaRPr lang="ar-S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 smtClean="0"/>
                        <a:t>BACITRACIN SUSCEPTIBILITY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1080">
                <a:tc>
                  <a:txBody>
                    <a:bodyPr/>
                    <a:lstStyle/>
                    <a:p>
                      <a:pPr algn="ctr" rtl="0"/>
                      <a:endParaRPr lang="ar-S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ar-S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kumimoji="0" lang="en-US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To </a:t>
                      </a:r>
                      <a:r>
                        <a:rPr lang="en-US" sz="1400" kern="1200" noProof="0" dirty="0" smtClean="0"/>
                        <a:t>differentiate between </a:t>
                      </a:r>
                      <a:r>
                        <a:rPr lang="en-US" sz="1400" u="none" kern="1200" noProof="0" dirty="0" smtClean="0"/>
                        <a:t>Streptococcus  </a:t>
                      </a:r>
                      <a:r>
                        <a:rPr lang="en-US" sz="1400" u="none" kern="1200" noProof="0" dirty="0" err="1" smtClean="0"/>
                        <a:t>pnumoniae</a:t>
                      </a:r>
                      <a:r>
                        <a:rPr lang="en-US" sz="1400" u="none" kern="1200" noProof="0" dirty="0" smtClean="0"/>
                        <a:t> </a:t>
                      </a:r>
                      <a:r>
                        <a:rPr lang="en-US" sz="1400" kern="1200" noProof="0" dirty="0" smtClean="0"/>
                        <a:t>&amp;  </a:t>
                      </a:r>
                      <a:r>
                        <a:rPr lang="en-US" sz="1400" kern="1200" dirty="0" smtClean="0"/>
                        <a:t>other alpha </a:t>
                      </a:r>
                      <a:r>
                        <a:rPr lang="en-US" sz="1400" kern="1200" dirty="0" err="1" smtClean="0"/>
                        <a:t>haemolysis</a:t>
                      </a:r>
                      <a:r>
                        <a:rPr lang="en-US" sz="1400" kern="1200" dirty="0" smtClean="0"/>
                        <a:t> Streptococcus spec.</a:t>
                      </a:r>
                      <a:endParaRPr lang="ar-SA" sz="1400" kern="1200" dirty="0" smtClean="0"/>
                    </a:p>
                    <a:p>
                      <a:pPr algn="l" rtl="0"/>
                      <a:endParaRPr lang="en-US" sz="140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 smtClean="0"/>
                        <a:t>OPTOCHINSUSCEPTIBILITY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1080">
                <a:tc>
                  <a:txBody>
                    <a:bodyPr/>
                    <a:lstStyle/>
                    <a:p>
                      <a:pPr algn="ctr" rtl="0"/>
                      <a:endParaRPr lang="ar-S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ar-S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kern="1200" noProof="0" dirty="0" smtClean="0"/>
                        <a:t>FOR IDENTIFICATION OF CANDIDA ALBICANS</a:t>
                      </a:r>
                    </a:p>
                    <a:p>
                      <a:pPr algn="l" rtl="0"/>
                      <a:endParaRPr lang="en-US" sz="140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 smtClean="0"/>
                        <a:t>GERM TUBE TEST  </a:t>
                      </a:r>
                      <a:br>
                        <a:rPr lang="en-US" sz="1400" dirty="0" smtClean="0"/>
                      </a:br>
                      <a:endParaRPr lang="ar-SA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صورة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3" t="17925" r="5589" b="55151"/>
          <a:stretch/>
        </p:blipFill>
        <p:spPr>
          <a:xfrm>
            <a:off x="4932040" y="1782201"/>
            <a:ext cx="1739590" cy="5028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79" b="17043"/>
          <a:stretch/>
        </p:blipFill>
        <p:spPr>
          <a:xfrm>
            <a:off x="6867442" y="1772816"/>
            <a:ext cx="1752599" cy="5121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عنصر نائب للمحتوى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8" r="10351" b="9157"/>
          <a:stretch/>
        </p:blipFill>
        <p:spPr>
          <a:xfrm>
            <a:off x="5220072" y="2737867"/>
            <a:ext cx="1294584" cy="9813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259" y="2710061"/>
            <a:ext cx="1345544" cy="10091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2" descr="C:\Documents and Settings\Dr.Fauzia\My Documents\My Pictures\streponbloodagar.jpg"/>
          <p:cNvPicPr>
            <a:picLocks noChangeAspect="1" noChangeArrowheads="1"/>
          </p:cNvPicPr>
          <p:nvPr/>
        </p:nvPicPr>
        <p:blipFill rotWithShape="1">
          <a:blip r:embed="rId6" cstate="print"/>
          <a:srcRect l="17980" t="33033" r="12125" b="2663"/>
          <a:stretch/>
        </p:blipFill>
        <p:spPr bwMode="auto">
          <a:xfrm>
            <a:off x="5379700" y="4082985"/>
            <a:ext cx="1291930" cy="9361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3" descr="C:\Documents and Settings\Dr.Fauzia\My Documents\My Pictures\0293_Alpha_haemolytic_strep.jpg"/>
          <p:cNvPicPr>
            <a:picLocks noChangeAspect="1" noChangeArrowheads="1"/>
          </p:cNvPicPr>
          <p:nvPr/>
        </p:nvPicPr>
        <p:blipFill rotWithShape="1">
          <a:blip r:embed="rId7" cstate="print"/>
          <a:srcRect l="13546" t="20866" r="10784" b="22725"/>
          <a:stretch/>
        </p:blipFill>
        <p:spPr bwMode="auto">
          <a:xfrm>
            <a:off x="6975649" y="3952082"/>
            <a:ext cx="1428763" cy="10420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2" descr="http://1.bp.blogspot.com/-0xZlMJZVtPc/TfFcX2FeIyI/AAAAAAAAGjE/G4bPR_KIk64/s400/Candida_albicans_Germ_Tube.jpg"/>
          <p:cNvPicPr>
            <a:picLocks noChangeAspect="1" noChangeArrowheads="1"/>
          </p:cNvPicPr>
          <p:nvPr/>
        </p:nvPicPr>
        <p:blipFill>
          <a:blip r:embed="rId8" cstate="print">
            <a:lum bright="20000"/>
          </a:blip>
          <a:srcRect l="12500" t="17910" r="36364" b="41791"/>
          <a:stretch>
            <a:fillRect/>
          </a:stretch>
        </p:blipFill>
        <p:spPr bwMode="auto">
          <a:xfrm>
            <a:off x="5237894" y="5343331"/>
            <a:ext cx="1433736" cy="8602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2" descr="http://ts1.mm.bing.net/images/thumbnail.aspx?q=1352742865184&amp;id=171118ecc309322449eeb8d61e86e5b9"/>
          <p:cNvPicPr>
            <a:picLocks noChangeAspect="1" noChangeArrowheads="1"/>
          </p:cNvPicPr>
          <p:nvPr/>
        </p:nvPicPr>
        <p:blipFill>
          <a:blip r:embed="rId9" cstate="print">
            <a:lum bright="40000" contrast="40000"/>
          </a:blip>
          <a:srcRect l="22513" t="17085" r="9950"/>
          <a:stretch>
            <a:fillRect/>
          </a:stretch>
        </p:blipFill>
        <p:spPr bwMode="auto">
          <a:xfrm>
            <a:off x="7164288" y="5259085"/>
            <a:ext cx="1198515" cy="9444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756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82533" y="2636912"/>
            <a:ext cx="8568952" cy="193899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endParaRPr lang="en-US" sz="2400" b="1" dirty="0" smtClean="0">
              <a:solidFill>
                <a:prstClr val="black"/>
              </a:solidFill>
              <a:latin typeface="Arial Rounded MT Bold" panose="020F0704030504030204" pitchFamily="34" charset="0"/>
              <a:cs typeface="Mongolian Baiti" panose="03000500000000000000" pitchFamily="66" charset="0"/>
            </a:endParaRPr>
          </a:p>
          <a:p>
            <a:pPr algn="justLow"/>
            <a:r>
              <a:rPr lang="en-US" sz="2400" b="1" dirty="0" smtClean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A </a:t>
            </a:r>
            <a:r>
              <a:rPr lang="en-US" sz="2400" b="1" dirty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5 year-old boy attended to the emergency department complaining of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sore throat </a:t>
            </a:r>
            <a:r>
              <a:rPr lang="en-US" sz="2400" b="1" dirty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,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fever</a:t>
            </a:r>
            <a:r>
              <a:rPr lang="en-US" sz="2400" b="1" dirty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 (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38.5°C</a:t>
            </a:r>
            <a:r>
              <a:rPr lang="en-US" sz="2400" b="1" dirty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), and a noticed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pharyngeal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pseudomembrane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Arial Rounded MT Bold" panose="020F0704030504030204" pitchFamily="34" charset="0"/>
              <a:cs typeface="Mongolian Baiti" panose="03000500000000000000" pitchFamily="66" charset="0"/>
            </a:endParaRPr>
          </a:p>
          <a:p>
            <a:pPr algn="justLow"/>
            <a:endParaRPr lang="en-US" sz="2400" b="1" dirty="0">
              <a:solidFill>
                <a:schemeClr val="accent2">
                  <a:lumMod val="75000"/>
                </a:schemeClr>
              </a:solidFill>
              <a:latin typeface="Arial Rounded MT Bold" panose="020F0704030504030204" pitchFamily="34" charset="0"/>
              <a:cs typeface="Mongolian Baiti" panose="03000500000000000000" pitchFamily="66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467543" y="532430"/>
            <a:ext cx="271901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u="sng" dirty="0" smtClean="0">
                <a:ln w="50800"/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Case4</a:t>
            </a:r>
            <a:r>
              <a:rPr lang="en-US" sz="4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endParaRPr lang="en-US" sz="4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5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910"/>
          <a:stretch/>
        </p:blipFill>
        <p:spPr bwMode="auto">
          <a:xfrm>
            <a:off x="5652120" y="340256"/>
            <a:ext cx="2808312" cy="1720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5921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67544" y="1700808"/>
            <a:ext cx="8208912" cy="338437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en-US" sz="2800" b="1" dirty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1. What is the differential diagnosis?</a:t>
            </a:r>
          </a:p>
          <a:p>
            <a:pPr lvl="0" algn="ctr"/>
            <a:endParaRPr lang="en-US" sz="2800" dirty="0">
              <a:solidFill>
                <a:srgbClr val="C0504D">
                  <a:lumMod val="75000"/>
                </a:srgbClr>
              </a:solidFill>
              <a:latin typeface="Arial Black" panose="020B0A04020102020204" pitchFamily="34" charset="0"/>
            </a:endParaRPr>
          </a:p>
          <a:p>
            <a:pPr lvl="0" algn="ctr"/>
            <a:endParaRPr lang="en-US" sz="2800" dirty="0">
              <a:solidFill>
                <a:srgbClr val="C0504D">
                  <a:lumMod val="75000"/>
                </a:srgbClr>
              </a:solidFill>
              <a:latin typeface="Arial Black" panose="020B0A04020102020204" pitchFamily="34" charset="0"/>
            </a:endParaRPr>
          </a:p>
          <a:p>
            <a:pPr lvl="0" algn="ctr"/>
            <a:r>
              <a:rPr lang="en-US" sz="2800" b="1" dirty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  2. What investigation should be done?</a:t>
            </a:r>
            <a:endParaRPr lang="en-US" sz="2800" dirty="0">
              <a:solidFill>
                <a:srgbClr val="C0504D">
                  <a:lumMod val="75000"/>
                </a:srgb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38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/>
          </p:cNvSpPr>
          <p:nvPr/>
        </p:nvSpPr>
        <p:spPr>
          <a:xfrm>
            <a:off x="5085499" y="260648"/>
            <a:ext cx="1872208" cy="6397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284891"/>
            <a:ext cx="8568952" cy="259147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285750" indent="-2857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en-US" sz="2800" dirty="0" smtClean="0">
              <a:solidFill>
                <a:schemeClr val="accent5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marL="514350" indent="-5143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Throat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swab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culture on blood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tellurite. </a:t>
            </a:r>
            <a:endParaRPr lang="en-US" sz="28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514350" indent="-5143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Gram stain From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culture.</a:t>
            </a:r>
            <a:endParaRPr lang="en-US" sz="28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514350" indent="-5143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ELEK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test</a:t>
            </a:r>
            <a:endParaRPr lang="en-US" sz="28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spcBef>
                <a:spcPct val="20000"/>
              </a:spcBef>
              <a:buClr>
                <a:schemeClr val="accent2">
                  <a:lumMod val="75000"/>
                </a:schemeClr>
              </a:buClr>
              <a:defRPr/>
            </a:pPr>
            <a:endParaRPr lang="en-US" sz="2800" dirty="0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3648" y="234936"/>
            <a:ext cx="5976664" cy="92333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en-US" sz="54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LAB. TESTS</a:t>
            </a:r>
            <a:endParaRPr lang="ar-SA" sz="54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20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0755" y="755243"/>
            <a:ext cx="3971550" cy="510909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endParaRPr lang="en-US" sz="800" u="sng" dirty="0" smtClean="0">
              <a:solidFill>
                <a:srgbClr val="4BACC6">
                  <a:lumMod val="75000"/>
                </a:srgbClr>
              </a:solidFill>
              <a:latin typeface="Arial Black" panose="020B0A04020102020204" pitchFamily="34" charset="0"/>
            </a:endParaRPr>
          </a:p>
          <a:p>
            <a:pPr lvl="0"/>
            <a:r>
              <a:rPr lang="en-US" u="sng" dirty="0">
                <a:solidFill>
                  <a:srgbClr val="4BACC6">
                    <a:lumMod val="50000"/>
                  </a:srgbClr>
                </a:solidFill>
                <a:latin typeface="Arial Black" panose="020B0A04020102020204" pitchFamily="34" charset="0"/>
              </a:rPr>
              <a:t>Gram stain From culture showed : </a:t>
            </a:r>
          </a:p>
          <a:p>
            <a:pPr lvl="0"/>
            <a: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Gram positive bacilli (chains' litter </a:t>
            </a:r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appearance)</a:t>
            </a:r>
            <a:endParaRPr lang="en-US" dirty="0" smtClean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r>
              <a:rPr lang="en-US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endParaRPr lang="en-US" dirty="0" smtClean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pPr algn="ctr"/>
            <a:endParaRPr lang="en-US" sz="2800" i="1" dirty="0" smtClean="0">
              <a:solidFill>
                <a:srgbClr val="C0504D">
                  <a:lumMod val="75000"/>
                </a:srgbClr>
              </a:solidFill>
              <a:latin typeface="Berlin Sans FB" panose="020E0602020502020306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7043" y="202544"/>
            <a:ext cx="4065262" cy="400110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sym typeface="Webdings"/>
              </a:rPr>
              <a:t></a:t>
            </a:r>
            <a:r>
              <a:rPr lang="en-US" sz="2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</a:rPr>
              <a:t>MICROSCOPIC </a:t>
            </a:r>
            <a:r>
              <a:rPr lang="en-US" sz="2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</a:rPr>
              <a:t>APEARANCE</a:t>
            </a:r>
            <a:endParaRPr lang="en-US" sz="20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78847" y="742693"/>
            <a:ext cx="3971550" cy="5121642"/>
          </a:xfr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 anchorCtr="0">
            <a:normAutofit/>
          </a:bodyPr>
          <a:lstStyle/>
          <a:p>
            <a:pPr lvl="0" algn="l" rtl="0">
              <a:spcBef>
                <a:spcPts val="0"/>
              </a:spcBef>
            </a:pPr>
            <a:r>
              <a:rPr lang="en-US" sz="2000" u="sng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Throat swab culture on blood tellurite showed:</a:t>
            </a:r>
            <a:br>
              <a:rPr lang="en-US" sz="2000" u="sng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en-US" sz="20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Black color </a:t>
            </a:r>
            <a:r>
              <a:rPr lang="en-US" sz="20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colonies</a:t>
            </a:r>
            <a:endParaRPr lang="en-US" sz="3800" dirty="0">
              <a:latin typeface="Arial Rounded MT Bold" pitchFamily="34" charset="0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23176" y="202544"/>
            <a:ext cx="2376264" cy="400110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0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sym typeface="Webdings"/>
              </a:rPr>
              <a:t> </a:t>
            </a:r>
            <a:r>
              <a:rPr lang="en-US" sz="2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culture</a:t>
            </a:r>
            <a:endParaRPr lang="ar-SA" sz="20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5" name="عنصر نائب للمحتوى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9" t="5936" r="4566" b="7089"/>
          <a:stretch/>
        </p:blipFill>
        <p:spPr>
          <a:xfrm>
            <a:off x="5442772" y="2056230"/>
            <a:ext cx="2737071" cy="22605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صورة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325" y="2001506"/>
            <a:ext cx="2190409" cy="15852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79" t="4453" r="4092" b="6302"/>
          <a:stretch/>
        </p:blipFill>
        <p:spPr>
          <a:xfrm>
            <a:off x="1253969" y="3861048"/>
            <a:ext cx="2137765" cy="14963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Rectangle 17"/>
          <p:cNvSpPr/>
          <p:nvPr/>
        </p:nvSpPr>
        <p:spPr>
          <a:xfrm>
            <a:off x="2301891" y="6032301"/>
            <a:ext cx="4464496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2400" i="1" dirty="0" err="1">
                <a:solidFill>
                  <a:srgbClr val="C0504D">
                    <a:lumMod val="75000"/>
                  </a:srgbClr>
                </a:solidFill>
                <a:latin typeface="Berlin Sans FB" panose="020E0602020502020306" pitchFamily="34" charset="0"/>
              </a:rPr>
              <a:t>Corynebacterium</a:t>
            </a:r>
            <a:r>
              <a:rPr lang="en-US" sz="2400" i="1" dirty="0">
                <a:solidFill>
                  <a:srgbClr val="C0504D">
                    <a:lumMod val="75000"/>
                  </a:srgbClr>
                </a:solidFill>
                <a:latin typeface="Berlin Sans FB" panose="020E0602020502020306" pitchFamily="34" charset="0"/>
              </a:rPr>
              <a:t> </a:t>
            </a:r>
            <a:r>
              <a:rPr lang="en-US" sz="2400" i="1" dirty="0" err="1">
                <a:solidFill>
                  <a:srgbClr val="C0504D">
                    <a:lumMod val="75000"/>
                  </a:srgbClr>
                </a:solidFill>
                <a:latin typeface="Berlin Sans FB" panose="020E0602020502020306" pitchFamily="34" charset="0"/>
              </a:rPr>
              <a:t>diphtheriae</a:t>
            </a:r>
            <a:endParaRPr lang="en-US" sz="2400" i="1" dirty="0">
              <a:solidFill>
                <a:srgbClr val="C0504D">
                  <a:lumMod val="75000"/>
                </a:srgbClr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90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Autofit/>
          </a:bodyPr>
          <a:lstStyle/>
          <a:p>
            <a:pPr rtl="0"/>
            <a:r>
              <a:rPr lang="en-US" sz="54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sym typeface="Webdings"/>
              </a:rPr>
              <a:t> </a:t>
            </a:r>
            <a:r>
              <a:rPr lang="en-US" sz="54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ELEK</a:t>
            </a:r>
            <a:r>
              <a:rPr lang="en-US" sz="4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54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TEST</a:t>
            </a:r>
            <a:r>
              <a:rPr lang="en-US" sz="4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  </a:t>
            </a:r>
            <a:endParaRPr lang="ar-SA" sz="40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3528" y="1340768"/>
            <a:ext cx="8640960" cy="5256584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b">
            <a:normAutofit/>
          </a:bodyPr>
          <a:lstStyle/>
          <a:p>
            <a:pPr marL="0" indent="0" algn="ctr" rtl="0">
              <a:buNone/>
            </a:pP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Toxin from culture of </a:t>
            </a:r>
            <a:r>
              <a:rPr lang="en-US" sz="2000" b="1" i="1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C. </a:t>
            </a:r>
            <a:r>
              <a:rPr lang="en-US" sz="2000" b="1" i="1" dirty="0" err="1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diphtheriae</a:t>
            </a:r>
            <a:r>
              <a:rPr lang="en-US" sz="2000" b="1" i="1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 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diffused and react with the diphtheria antitoxin defused from strip and produce precipitation lines → which demonstrate positive test (Diphtheria exotoxin production)</a:t>
            </a:r>
            <a:b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</a:br>
            <a:endParaRPr lang="ar-SA" sz="1050" dirty="0">
              <a:solidFill>
                <a:schemeClr val="accent5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8" name="صورة 10" descr="elek.jpg"/>
          <p:cNvPicPr>
            <a:picLocks noChangeAspect="1"/>
          </p:cNvPicPr>
          <p:nvPr/>
        </p:nvPicPr>
        <p:blipFill rotWithShape="1">
          <a:blip r:embed="rId2" cstate="print"/>
          <a:srcRect l="2837" t="4997" r="29423" b="4903"/>
          <a:stretch/>
        </p:blipFill>
        <p:spPr>
          <a:xfrm>
            <a:off x="611560" y="1844824"/>
            <a:ext cx="2748858" cy="2730008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8" t="19154" r="11880" b="9238"/>
          <a:stretch/>
        </p:blipFill>
        <p:spPr>
          <a:xfrm>
            <a:off x="3683541" y="1844824"/>
            <a:ext cx="4846406" cy="30243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013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23528" y="1700808"/>
            <a:ext cx="8640960" cy="329320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endParaRPr lang="en-US" sz="2600" b="1" dirty="0" smtClean="0">
              <a:solidFill>
                <a:schemeClr val="accent2">
                  <a:lumMod val="75000"/>
                </a:schemeClr>
              </a:solidFill>
              <a:latin typeface="Book Antiqua" pitchFamily="18" charset="0"/>
            </a:endParaRPr>
          </a:p>
          <a:p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1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. </a:t>
            </a:r>
            <a:r>
              <a:rPr lang="en-US" sz="2600" b="1" dirty="0" smtClean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What </a:t>
            </a:r>
            <a:r>
              <a:rPr lang="en-US" sz="2600" b="1" dirty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is the likely identity of the organism?</a:t>
            </a:r>
          </a:p>
          <a:p>
            <a:endParaRPr lang="en-US" sz="2600" b="1" dirty="0">
              <a:solidFill>
                <a:srgbClr val="C0504D">
                  <a:lumMod val="75000"/>
                </a:srgbClr>
              </a:solidFill>
              <a:latin typeface="Arial Black" panose="020B0A04020102020204" pitchFamily="34" charset="0"/>
            </a:endParaRPr>
          </a:p>
          <a:p>
            <a:r>
              <a:rPr lang="en-US" sz="2600" b="1" dirty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2. What is the best antibiotic therapy for this </a:t>
            </a:r>
            <a:r>
              <a:rPr lang="en-US" sz="2600" b="1" dirty="0" smtClean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    </a:t>
            </a:r>
          </a:p>
          <a:p>
            <a:r>
              <a:rPr lang="en-US" sz="2600" b="1" dirty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 </a:t>
            </a:r>
            <a:r>
              <a:rPr lang="en-US" sz="2600" b="1" dirty="0" smtClean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   child</a:t>
            </a:r>
            <a:r>
              <a:rPr lang="en-US" sz="2600" b="1" dirty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?</a:t>
            </a:r>
          </a:p>
          <a:p>
            <a:endParaRPr lang="en-US" sz="2600" b="1" dirty="0">
              <a:solidFill>
                <a:srgbClr val="C0504D">
                  <a:lumMod val="75000"/>
                </a:srgbClr>
              </a:solidFill>
              <a:latin typeface="Arial Black" panose="020B0A04020102020204" pitchFamily="34" charset="0"/>
            </a:endParaRPr>
          </a:p>
          <a:p>
            <a:r>
              <a:rPr lang="en-GB" sz="2600" b="1" dirty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3.</a:t>
            </a:r>
            <a:r>
              <a:rPr lang="en-US" sz="2600" b="1" dirty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 what complication may this child develop</a:t>
            </a:r>
            <a:r>
              <a:rPr lang="en-US" sz="2600" b="1" dirty="0" smtClean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?</a:t>
            </a:r>
          </a:p>
          <a:p>
            <a:endParaRPr lang="en-US" sz="2600" b="1" dirty="0">
              <a:solidFill>
                <a:srgbClr val="C0504D">
                  <a:lumMod val="75000"/>
                </a:srgb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84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13048" y="1340768"/>
            <a:ext cx="8568952" cy="526297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en-US" sz="2800" b="1" dirty="0">
                <a:solidFill>
                  <a:schemeClr val="tx1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A</a:t>
            </a:r>
            <a:r>
              <a:rPr lang="en-US" sz="2800" b="1" dirty="0" smtClean="0">
                <a:solidFill>
                  <a:schemeClr val="tx1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 45-year old women who underwent bilateral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lung transplant </a:t>
            </a:r>
            <a:r>
              <a:rPr lang="en-US" sz="2800" b="1" dirty="0" smtClean="0">
                <a:solidFill>
                  <a:schemeClr val="tx1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developed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fever</a:t>
            </a:r>
            <a:r>
              <a:rPr lang="en-US" sz="2800" b="1" dirty="0" smtClean="0">
                <a:solidFill>
                  <a:schemeClr val="tx1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 and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respiratory failure</a:t>
            </a:r>
            <a:r>
              <a:rPr lang="en-US" sz="2800" b="1" dirty="0" smtClean="0">
                <a:solidFill>
                  <a:schemeClr val="tx1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 4 days post-operatively. She received immunosuppressive therapy. </a:t>
            </a:r>
            <a:r>
              <a:rPr lang="en-US" sz="2800" b="1" dirty="0" smtClean="0">
                <a:solidFill>
                  <a:schemeClr val="tx1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Gram stain of lung </a:t>
            </a:r>
            <a:r>
              <a:rPr lang="en-US" sz="2800" b="1" dirty="0" smtClean="0">
                <a:solidFill>
                  <a:schemeClr val="tx1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tissue biopsy shown below </a:t>
            </a:r>
            <a:r>
              <a:rPr lang="en-US" sz="2800" b="1" dirty="0" err="1" smtClean="0">
                <a:solidFill>
                  <a:schemeClr val="tx1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figer</a:t>
            </a:r>
            <a:r>
              <a:rPr lang="en-US" sz="2800" b="1" dirty="0" smtClean="0">
                <a:solidFill>
                  <a:schemeClr val="tx1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: </a:t>
            </a:r>
          </a:p>
          <a:p>
            <a:pPr algn="justLow"/>
            <a:endParaRPr lang="en-US" sz="2800" b="1" dirty="0">
              <a:solidFill>
                <a:schemeClr val="tx1"/>
              </a:solidFill>
              <a:latin typeface="Arial Rounded MT Bold" panose="020F0704030504030204" pitchFamily="34" charset="0"/>
              <a:cs typeface="Mongolian Baiti" panose="03000500000000000000" pitchFamily="66" charset="0"/>
            </a:endParaRPr>
          </a:p>
          <a:p>
            <a:pPr algn="justLow"/>
            <a:endParaRPr lang="en-US" sz="2800" b="1" dirty="0" smtClean="0">
              <a:solidFill>
                <a:schemeClr val="tx1"/>
              </a:solidFill>
              <a:latin typeface="Arial Rounded MT Bold" panose="020F0704030504030204" pitchFamily="34" charset="0"/>
              <a:cs typeface="Mongolian Baiti" panose="03000500000000000000" pitchFamily="66" charset="0"/>
            </a:endParaRPr>
          </a:p>
          <a:p>
            <a:pPr algn="justLow"/>
            <a:endParaRPr lang="en-US" sz="2800" b="1" dirty="0">
              <a:solidFill>
                <a:schemeClr val="tx1"/>
              </a:solidFill>
              <a:latin typeface="Arial Rounded MT Bold" panose="020F0704030504030204" pitchFamily="34" charset="0"/>
              <a:cs typeface="Mongolian Baiti" panose="03000500000000000000" pitchFamily="66" charset="0"/>
            </a:endParaRPr>
          </a:p>
          <a:p>
            <a:pPr algn="justLow"/>
            <a:endParaRPr lang="en-US" sz="2800" b="1" dirty="0" smtClean="0">
              <a:solidFill>
                <a:schemeClr val="tx1"/>
              </a:solidFill>
              <a:latin typeface="Arial Rounded MT Bold" panose="020F0704030504030204" pitchFamily="34" charset="0"/>
              <a:cs typeface="Mongolian Baiti" panose="03000500000000000000" pitchFamily="66" charset="0"/>
            </a:endParaRPr>
          </a:p>
          <a:p>
            <a:pPr algn="justLow"/>
            <a:endParaRPr lang="en-US" sz="2800" b="1" dirty="0">
              <a:solidFill>
                <a:schemeClr val="tx1"/>
              </a:solidFill>
              <a:latin typeface="Arial Rounded MT Bold" panose="020F0704030504030204" pitchFamily="34" charset="0"/>
              <a:cs typeface="Mongolian Baiti" panose="03000500000000000000" pitchFamily="66" charset="0"/>
            </a:endParaRPr>
          </a:p>
          <a:p>
            <a:pPr algn="justLow"/>
            <a:endParaRPr lang="en-US" sz="2800" b="1" dirty="0" smtClean="0">
              <a:solidFill>
                <a:schemeClr val="tx1"/>
              </a:solidFill>
              <a:latin typeface="Arial Rounded MT Bold" panose="020F0704030504030204" pitchFamily="34" charset="0"/>
              <a:cs typeface="Mongolian Baiti" panose="03000500000000000000" pitchFamily="66" charset="0"/>
            </a:endParaRPr>
          </a:p>
          <a:p>
            <a:pPr algn="justLow"/>
            <a:endParaRPr lang="en-US" sz="2800" dirty="0">
              <a:solidFill>
                <a:schemeClr val="tx1"/>
              </a:solidFill>
              <a:latin typeface="Arial Rounded MT Bold" panose="020F0704030504030204" pitchFamily="34" charset="0"/>
              <a:cs typeface="Mongolian Baiti" panose="03000500000000000000" pitchFamily="66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611560" y="332656"/>
            <a:ext cx="2719014" cy="923330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en-US" sz="5400" b="1" u="sng" dirty="0" smtClean="0">
                <a:ln w="50800"/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Case5</a:t>
            </a:r>
            <a:r>
              <a:rPr lang="en-US" sz="4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endParaRPr lang="en-US" sz="4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3074" name="Picture 2" descr="C:\Users\aalkabbani\Desktop\CANDIDA TISSU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797024"/>
            <a:ext cx="3024336" cy="24866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06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67544" y="1700808"/>
            <a:ext cx="8208912" cy="338437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en-US" sz="2800" b="1" dirty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1. What is the differential diagnosis?</a:t>
            </a:r>
          </a:p>
          <a:p>
            <a:pPr lvl="0" algn="ctr"/>
            <a:endParaRPr lang="en-US" sz="2800" dirty="0">
              <a:solidFill>
                <a:srgbClr val="C0504D">
                  <a:lumMod val="75000"/>
                </a:srgbClr>
              </a:solidFill>
              <a:latin typeface="Arial Black" panose="020B0A04020102020204" pitchFamily="34" charset="0"/>
            </a:endParaRPr>
          </a:p>
          <a:p>
            <a:pPr lvl="0" algn="ctr"/>
            <a:endParaRPr lang="en-US" sz="2800" dirty="0">
              <a:solidFill>
                <a:srgbClr val="C0504D">
                  <a:lumMod val="75000"/>
                </a:srgbClr>
              </a:solidFill>
              <a:latin typeface="Arial Black" panose="020B0A04020102020204" pitchFamily="34" charset="0"/>
            </a:endParaRPr>
          </a:p>
          <a:p>
            <a:pPr lvl="0" algn="ctr"/>
            <a:r>
              <a:rPr lang="en-US" sz="2800" b="1" dirty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  2. What investigation should be done?</a:t>
            </a:r>
            <a:endParaRPr lang="en-US" sz="2800" dirty="0">
              <a:solidFill>
                <a:srgbClr val="C0504D">
                  <a:lumMod val="75000"/>
                </a:srgb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32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/>
          </p:cNvSpPr>
          <p:nvPr/>
        </p:nvSpPr>
        <p:spPr>
          <a:xfrm>
            <a:off x="5085499" y="260648"/>
            <a:ext cx="1872208" cy="6397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7333" y="2204864"/>
            <a:ext cx="8424936" cy="259147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285750" indent="-2857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en-US" sz="2800" dirty="0" smtClean="0">
              <a:solidFill>
                <a:schemeClr val="accent5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marL="514350" lvl="0" indent="-514350">
              <a:spcBef>
                <a:spcPct val="20000"/>
              </a:spcBef>
              <a:buClr>
                <a:srgbClr val="C0504D">
                  <a:lumMod val="75000"/>
                </a:srgbClr>
              </a:buClr>
              <a:buFont typeface="+mj-lt"/>
              <a:buAutoNum type="arabicPeriod"/>
              <a:defRPr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Gram stained of lung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tissue.</a:t>
            </a:r>
            <a:endParaRPr lang="en-US" sz="28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514350" lvl="0" indent="-514350">
              <a:spcBef>
                <a:spcPct val="20000"/>
              </a:spcBef>
              <a:buClr>
                <a:srgbClr val="C0504D">
                  <a:lumMod val="75000"/>
                </a:srgbClr>
              </a:buClr>
              <a:buFont typeface="+mj-lt"/>
              <a:buAutoNum type="arabicPeriod"/>
              <a:defRPr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Culture from sputum on SDA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</a:p>
          <a:p>
            <a:pPr marL="514350" lvl="0" indent="-514350">
              <a:spcBef>
                <a:spcPct val="20000"/>
              </a:spcBef>
              <a:buClr>
                <a:srgbClr val="C0504D">
                  <a:lumMod val="75000"/>
                </a:srgbClr>
              </a:buClr>
              <a:buFont typeface="+mj-lt"/>
              <a:buAutoNum type="arabicPeriod"/>
              <a:defRPr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Germ tube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test.</a:t>
            </a:r>
            <a:endParaRPr lang="en-US" sz="28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514350" indent="-5143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chlamydospore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test.</a:t>
            </a:r>
            <a:endParaRPr lang="en-US" sz="28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3648" y="234936"/>
            <a:ext cx="5976664" cy="92333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en-US" sz="54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LAB. TESTS</a:t>
            </a:r>
            <a:endParaRPr lang="ar-SA" sz="54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11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7429" y="1220019"/>
            <a:ext cx="3971550" cy="5509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endParaRPr lang="en-US" sz="800" u="sng" dirty="0" smtClean="0">
              <a:solidFill>
                <a:srgbClr val="4BACC6">
                  <a:lumMod val="75000"/>
                </a:srgbClr>
              </a:solidFill>
              <a:latin typeface="Arial Black" panose="020B0A04020102020204" pitchFamily="34" charset="0"/>
            </a:endParaRPr>
          </a:p>
          <a:p>
            <a:r>
              <a:rPr lang="en-US" sz="1600" u="sng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1- Gram stained of lung tissue showed : </a:t>
            </a:r>
          </a:p>
          <a:p>
            <a:pPr lvl="0"/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Budding yeast cells &amp; </a:t>
            </a:r>
            <a:r>
              <a:rPr lang="en-US" sz="1600" dirty="0" err="1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pseudohyphae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.</a:t>
            </a:r>
          </a:p>
          <a:p>
            <a:pPr lvl="0"/>
            <a:endParaRPr lang="en-US" sz="1600" u="sng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pPr lvl="0"/>
            <a:endParaRPr lang="en-US" sz="1600" u="sng" dirty="0" smtClean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pPr lvl="0"/>
            <a:endParaRPr lang="en-US" sz="1600" u="sng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pPr lvl="0"/>
            <a:endParaRPr lang="en-US" sz="1600" u="sng" dirty="0" smtClean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pPr lvl="0"/>
            <a:endParaRPr lang="en-US" sz="1600" u="sng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pPr lvl="0"/>
            <a:endParaRPr lang="en-US" sz="1600" u="sng" dirty="0" smtClean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pPr lvl="0"/>
            <a:endParaRPr lang="en-US" sz="1600" u="sng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pPr lvl="0"/>
            <a:endParaRPr lang="en-US" sz="1600" u="sng" dirty="0" smtClean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pPr lvl="0"/>
            <a:r>
              <a:rPr lang="en-US" u="sng" dirty="0" smtClean="0">
                <a:solidFill>
                  <a:srgbClr val="4BACC6">
                    <a:lumMod val="50000"/>
                  </a:srgbClr>
                </a:solidFill>
                <a:latin typeface="Arial Black" panose="020B0A04020102020204" pitchFamily="34" charset="0"/>
              </a:rPr>
              <a:t>2- Gram </a:t>
            </a:r>
            <a:r>
              <a:rPr lang="en-US" u="sng" dirty="0">
                <a:solidFill>
                  <a:srgbClr val="4BACC6">
                    <a:lumMod val="50000"/>
                  </a:srgbClr>
                </a:solidFill>
                <a:latin typeface="Arial Black" panose="020B0A04020102020204" pitchFamily="34" charset="0"/>
              </a:rPr>
              <a:t>stain From culture showed : </a:t>
            </a:r>
          </a:p>
          <a:p>
            <a:pPr lvl="0"/>
            <a: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Gram positive oval budding yeast cells</a:t>
            </a:r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.</a:t>
            </a:r>
            <a:endParaRPr lang="en-US" sz="2400" dirty="0" smtClean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 smtClean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 smtClean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 smtClean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pPr algn="ctr"/>
            <a:endParaRPr lang="en-US" sz="2800" i="1" dirty="0" smtClean="0">
              <a:solidFill>
                <a:srgbClr val="C0504D">
                  <a:lumMod val="75000"/>
                </a:srgbClr>
              </a:solidFill>
              <a:latin typeface="Berlin Sans FB" panose="020E0602020502020306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9109" y="480703"/>
            <a:ext cx="4065262" cy="400110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sym typeface="Webdings"/>
              </a:rPr>
              <a:t></a:t>
            </a:r>
            <a:r>
              <a:rPr lang="en-US" sz="2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</a:rPr>
              <a:t>MICROSCOPIC </a:t>
            </a:r>
            <a:r>
              <a:rPr lang="en-US" sz="2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</a:rPr>
              <a:t>APEARANCE</a:t>
            </a:r>
            <a:endParaRPr lang="en-US" sz="20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16016" y="1202714"/>
            <a:ext cx="3971550" cy="5380128"/>
          </a:xfr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 anchorCtr="0">
            <a:normAutofit fontScale="90000"/>
          </a:bodyPr>
          <a:lstStyle/>
          <a:p>
            <a:pPr lvl="0" algn="l" rtl="0">
              <a:spcBef>
                <a:spcPts val="0"/>
              </a:spcBef>
            </a:pPr>
            <a:r>
              <a:rPr lang="en-US" sz="1800" u="sng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Culture from sputum on SDA (</a:t>
            </a:r>
            <a:r>
              <a:rPr lang="en-US" sz="1800" u="sng" dirty="0" err="1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Sabouraud's</a:t>
            </a:r>
            <a:r>
              <a:rPr lang="en-US" sz="1800" u="sng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 Dextrose </a:t>
            </a:r>
            <a:r>
              <a:rPr lang="en-US" sz="1800" u="sng" dirty="0" err="1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Aagar</a:t>
            </a:r>
            <a:r>
              <a:rPr lang="en-US" sz="1800" u="sng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) </a:t>
            </a:r>
            <a:r>
              <a:rPr lang="en-US" sz="1800" u="sng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showed:</a:t>
            </a:r>
            <a:br>
              <a:rPr lang="en-US" sz="1800" u="sng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en-US" sz="18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18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Cream color colonies. </a:t>
            </a:r>
            <a:r>
              <a:rPr lang="en-US" sz="1800" u="sng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en-US" sz="1800" u="sng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en-US" sz="3600" dirty="0" smtClean="0">
                <a:latin typeface="Arial Rounded MT Bold" pitchFamily="34" charset="0"/>
                <a:cs typeface="+mj-cs"/>
              </a:rPr>
              <a:t/>
            </a:r>
            <a:br>
              <a:rPr lang="en-US" sz="3600" dirty="0" smtClean="0">
                <a:latin typeface="Arial Rounded MT Bold" pitchFamily="34" charset="0"/>
                <a:cs typeface="+mj-cs"/>
              </a:rPr>
            </a:br>
            <a:r>
              <a:rPr lang="en-US" sz="3800" dirty="0" smtClean="0">
                <a:latin typeface="Arial Rounded MT Bold" pitchFamily="34" charset="0"/>
                <a:cs typeface="+mj-cs"/>
              </a:rPr>
              <a:t/>
            </a:r>
            <a:br>
              <a:rPr lang="en-US" sz="3800" dirty="0" smtClean="0">
                <a:latin typeface="Arial Rounded MT Bold" pitchFamily="34" charset="0"/>
                <a:cs typeface="+mj-cs"/>
              </a:rPr>
            </a:br>
            <a:r>
              <a:rPr lang="en-US" sz="3800" dirty="0" smtClean="0">
                <a:latin typeface="Arial Rounded MT Bold" pitchFamily="34" charset="0"/>
                <a:cs typeface="+mj-cs"/>
              </a:rPr>
              <a:t/>
            </a:r>
            <a:br>
              <a:rPr lang="en-US" sz="3800" dirty="0" smtClean="0">
                <a:latin typeface="Arial Rounded MT Bold" pitchFamily="34" charset="0"/>
                <a:cs typeface="+mj-cs"/>
              </a:rPr>
            </a:br>
            <a:r>
              <a:rPr lang="en-US" sz="3800" dirty="0" smtClean="0">
                <a:latin typeface="Arial Rounded MT Bold" pitchFamily="34" charset="0"/>
                <a:cs typeface="+mj-cs"/>
              </a:rPr>
              <a:t/>
            </a:r>
            <a:br>
              <a:rPr lang="en-US" sz="3800" dirty="0" smtClean="0">
                <a:latin typeface="Arial Rounded MT Bold" pitchFamily="34" charset="0"/>
                <a:cs typeface="+mj-cs"/>
              </a:rPr>
            </a:br>
            <a:r>
              <a:rPr lang="en-US" sz="4000" b="1" dirty="0" smtClean="0"/>
              <a:t> </a:t>
            </a: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100" b="1" dirty="0"/>
              <a:t/>
            </a:r>
            <a:br>
              <a:rPr lang="en-US" sz="3100" b="1" dirty="0"/>
            </a:br>
            <a:r>
              <a:rPr lang="en-US" sz="3100" b="1" dirty="0" smtClean="0"/>
              <a:t>                          </a:t>
            </a:r>
            <a:br>
              <a:rPr lang="en-US" sz="3100" b="1" dirty="0" smtClean="0"/>
            </a:br>
            <a:endParaRPr lang="en-US" sz="3800" dirty="0">
              <a:latin typeface="Arial Rounded MT Bold" pitchFamily="34" charset="0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23176" y="602654"/>
            <a:ext cx="2376264" cy="400110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0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sym typeface="Webdings"/>
              </a:rPr>
              <a:t> </a:t>
            </a:r>
            <a:r>
              <a:rPr lang="en-US" sz="2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culture</a:t>
            </a:r>
            <a:endParaRPr lang="ar-SA" sz="20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5" name="Picture 2" descr="C:\Users\aalkabbani\Desktop\CANDIDA TISSU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40310"/>
            <a:ext cx="2166036" cy="1780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http://www.atsu.edu/faculty/chamberlain/Website/lab/idlab/Candida.jpg"/>
          <p:cNvPicPr>
            <a:picLocks noChangeAspect="1" noChangeArrowheads="1"/>
          </p:cNvPicPr>
          <p:nvPr/>
        </p:nvPicPr>
        <p:blipFill rotWithShape="1">
          <a:blip r:embed="rId4" cstate="print"/>
          <a:srcRect l="9952" t="6365" r="8778" b="7486"/>
          <a:stretch/>
        </p:blipFill>
        <p:spPr bwMode="auto">
          <a:xfrm>
            <a:off x="6164500" y="5157192"/>
            <a:ext cx="1293616" cy="1260807"/>
          </a:xfrm>
          <a:prstGeom prst="ellipse">
            <a:avLst/>
          </a:prstGeom>
          <a:noFill/>
        </p:spPr>
      </p:pic>
      <p:pic>
        <p:nvPicPr>
          <p:cNvPr id="1026" name="Picture 2" descr="http://3.bp.blogspot.com/-GFXSiAxp8N8/TfFXqdpia3I/AAAAAAAAGik/WE-GttmKIP0/s1600/Candida%2Balbicans%2BSAB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771" y="2420888"/>
            <a:ext cx="2454068" cy="247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student.ccbcmd.edu/courses/bio141/labmanua/lab9/images/sacc03.jpg"/>
          <p:cNvPicPr>
            <a:picLocks noChangeAspect="1" noChangeArrowheads="1"/>
          </p:cNvPicPr>
          <p:nvPr/>
        </p:nvPicPr>
        <p:blipFill rotWithShape="1">
          <a:blip r:embed="rId7" cstate="print"/>
          <a:srcRect b="15556"/>
          <a:stretch/>
        </p:blipFill>
        <p:spPr bwMode="auto">
          <a:xfrm>
            <a:off x="497682" y="5157192"/>
            <a:ext cx="1715736" cy="11521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59" y="5192529"/>
            <a:ext cx="1703189" cy="11167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609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51520" y="2924944"/>
            <a:ext cx="8568952" cy="267765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/>
            <a:r>
              <a:rPr lang="en-US" sz="2800" b="1" dirty="0" smtClean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A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5 year boy </a:t>
            </a:r>
            <a:r>
              <a:rPr lang="en-US" sz="2800" b="1" dirty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was brought to KKUH, outpatient department complaining of fever and sore throat. He had regular vaccination history. On examination his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temp. was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38.5°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C</a:t>
            </a:r>
            <a:r>
              <a:rPr lang="en-US" sz="2800" b="1" dirty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, the tonsil area and pharynx were obviously inflamed with some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foci of pus</a:t>
            </a:r>
            <a:r>
              <a:rPr lang="en-US" sz="2800" b="1" dirty="0">
                <a:solidFill>
                  <a:prstClr val="black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.</a:t>
            </a:r>
            <a:endParaRPr lang="en-US" sz="2800" dirty="0">
              <a:solidFill>
                <a:prstClr val="black"/>
              </a:solidFill>
              <a:latin typeface="Arial Rounded MT Bold" panose="020F0704030504030204" pitchFamily="34" charset="0"/>
              <a:cs typeface="Mongolian Baiti" panose="03000500000000000000" pitchFamily="66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827584" y="936038"/>
            <a:ext cx="2719014" cy="923330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en-US" sz="5400" b="1" u="sng" dirty="0">
                <a:ln w="50800"/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Case1</a:t>
            </a:r>
            <a:r>
              <a:rPr lang="en-US" sz="4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endParaRPr lang="en-US" sz="4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4" descr="C:\Documents and Settings\Dr.Fauzia\My Documents\My Pictures\strep-thr.jp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32656"/>
            <a:ext cx="3384376" cy="2420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29912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602" y="1220019"/>
            <a:ext cx="4790454" cy="5509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1600" i="1" dirty="0" smtClean="0">
                <a:solidFill>
                  <a:prstClr val="white">
                    <a:lumMod val="50000"/>
                  </a:prstClr>
                </a:solidFill>
                <a:latin typeface="Arial Black" panose="020B0A04020102020204" pitchFamily="34" charset="0"/>
              </a:rPr>
              <a:t>CULTURE ON CORN MEAL AGAR</a:t>
            </a:r>
          </a:p>
          <a:p>
            <a:pPr lvl="0" algn="ctr">
              <a:spcBef>
                <a:spcPct val="20000"/>
              </a:spcBef>
            </a:pPr>
            <a:endParaRPr lang="en-US" sz="1600" i="1" dirty="0">
              <a:solidFill>
                <a:prstClr val="white">
                  <a:lumMod val="50000"/>
                </a:prstClr>
              </a:solidFill>
              <a:latin typeface="Arial Black" panose="020B0A04020102020204" pitchFamily="34" charset="0"/>
            </a:endParaRPr>
          </a:p>
          <a:p>
            <a:pPr lvl="0" algn="ctr">
              <a:spcBef>
                <a:spcPct val="20000"/>
              </a:spcBef>
            </a:pPr>
            <a:endParaRPr lang="en-US" sz="1600" i="1" dirty="0" smtClean="0">
              <a:solidFill>
                <a:prstClr val="white">
                  <a:lumMod val="50000"/>
                </a:prstClr>
              </a:solidFill>
              <a:latin typeface="Arial Black" panose="020B0A04020102020204" pitchFamily="34" charset="0"/>
            </a:endParaRPr>
          </a:p>
          <a:p>
            <a:pPr lvl="0" algn="ctr">
              <a:spcBef>
                <a:spcPct val="20000"/>
              </a:spcBef>
            </a:pPr>
            <a:endParaRPr lang="en-US" sz="1600" i="1" dirty="0">
              <a:solidFill>
                <a:prstClr val="white">
                  <a:lumMod val="50000"/>
                </a:prstClr>
              </a:solidFill>
              <a:latin typeface="Arial Black" panose="020B0A04020102020204" pitchFamily="34" charset="0"/>
            </a:endParaRPr>
          </a:p>
          <a:p>
            <a:pPr lvl="0" algn="ctr">
              <a:spcBef>
                <a:spcPct val="20000"/>
              </a:spcBef>
            </a:pPr>
            <a:endParaRPr lang="en-US" sz="1600" i="1" dirty="0" smtClean="0">
              <a:solidFill>
                <a:prstClr val="white">
                  <a:lumMod val="50000"/>
                </a:prstClr>
              </a:solidFill>
              <a:latin typeface="Arial Black" panose="020B0A04020102020204" pitchFamily="34" charset="0"/>
            </a:endParaRPr>
          </a:p>
          <a:p>
            <a:pPr lvl="0" algn="ctr">
              <a:spcBef>
                <a:spcPct val="20000"/>
              </a:spcBef>
            </a:pPr>
            <a:endParaRPr lang="en-US" sz="1600" i="1" dirty="0">
              <a:solidFill>
                <a:prstClr val="white">
                  <a:lumMod val="50000"/>
                </a:prstClr>
              </a:solidFill>
              <a:latin typeface="Arial Black" panose="020B0A04020102020204" pitchFamily="34" charset="0"/>
            </a:endParaRPr>
          </a:p>
          <a:p>
            <a:pPr lvl="0" algn="ctr">
              <a:spcBef>
                <a:spcPct val="20000"/>
              </a:spcBef>
            </a:pPr>
            <a:endParaRPr lang="en-US" sz="1600" i="1" dirty="0" smtClean="0">
              <a:solidFill>
                <a:prstClr val="white">
                  <a:lumMod val="50000"/>
                </a:prstClr>
              </a:solidFill>
              <a:latin typeface="Arial Black" panose="020B0A04020102020204" pitchFamily="34" charset="0"/>
            </a:endParaRPr>
          </a:p>
          <a:p>
            <a:pPr lvl="0" algn="ctr">
              <a:spcBef>
                <a:spcPct val="20000"/>
              </a:spcBef>
            </a:pPr>
            <a:endParaRPr lang="en-US" sz="1600" i="1" dirty="0">
              <a:solidFill>
                <a:prstClr val="white">
                  <a:lumMod val="50000"/>
                </a:prstClr>
              </a:solidFill>
              <a:latin typeface="Arial Black" panose="020B0A04020102020204" pitchFamily="34" charset="0"/>
            </a:endParaRPr>
          </a:p>
          <a:p>
            <a:pPr lvl="0" algn="ctr">
              <a:spcBef>
                <a:spcPct val="20000"/>
              </a:spcBef>
            </a:pPr>
            <a:endParaRPr lang="en-US" sz="1600" i="1" dirty="0" smtClean="0">
              <a:solidFill>
                <a:prstClr val="white">
                  <a:lumMod val="50000"/>
                </a:prstClr>
              </a:solidFill>
              <a:latin typeface="Arial Black" panose="020B0A04020102020204" pitchFamily="34" charset="0"/>
            </a:endParaRPr>
          </a:p>
          <a:p>
            <a:pPr lvl="0" algn="ctr">
              <a:spcBef>
                <a:spcPct val="20000"/>
              </a:spcBef>
            </a:pPr>
            <a:endParaRPr lang="en-US" sz="1600" i="1" dirty="0">
              <a:solidFill>
                <a:prstClr val="white">
                  <a:lumMod val="50000"/>
                </a:prstClr>
              </a:solidFill>
              <a:latin typeface="Arial Black" panose="020B0A04020102020204" pitchFamily="34" charset="0"/>
            </a:endParaRPr>
          </a:p>
          <a:p>
            <a:pPr lvl="0" algn="ctr">
              <a:spcBef>
                <a:spcPct val="20000"/>
              </a:spcBef>
            </a:pPr>
            <a:endParaRPr lang="en-US" sz="2800" i="1" dirty="0" smtClean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lvl="0" algn="ctr">
              <a:spcBef>
                <a:spcPct val="20000"/>
              </a:spcBef>
            </a:pPr>
            <a:endParaRPr lang="en-US" sz="2800" i="1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lvl="0" algn="ctr">
              <a:spcBef>
                <a:spcPct val="20000"/>
              </a:spcBef>
            </a:pPr>
            <a:endParaRPr lang="en-US" sz="2800" i="1" dirty="0" smtClean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lvl="0" algn="ctr">
              <a:spcBef>
                <a:spcPct val="20000"/>
              </a:spcBef>
            </a:pPr>
            <a:endParaRPr lang="en-US" sz="2800" i="1" dirty="0" smtClean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lvl="0" algn="ctr">
              <a:spcBef>
                <a:spcPct val="20000"/>
              </a:spcBef>
            </a:pPr>
            <a:r>
              <a:rPr lang="en-US" sz="2400" i="1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+</a:t>
            </a:r>
            <a:r>
              <a:rPr lang="en-US" sz="2400" i="1" dirty="0" err="1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Ve</a:t>
            </a:r>
            <a:r>
              <a:rPr lang="en-US" sz="2400" i="1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 Test</a:t>
            </a:r>
            <a:endParaRPr lang="en-US" sz="3600" i="1" dirty="0">
              <a:solidFill>
                <a:prstClr val="white">
                  <a:lumMod val="50000"/>
                </a:prstClr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9109" y="480703"/>
            <a:ext cx="4065262" cy="400110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sym typeface="Webdings"/>
              </a:rPr>
              <a:t>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CHLAMEDOSPORE TEST</a:t>
            </a:r>
            <a:endParaRPr lang="en-US" sz="20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364088" y="1202713"/>
            <a:ext cx="3600400" cy="5526505"/>
          </a:xfr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 anchorCtr="0">
            <a:normAutofit fontScale="90000"/>
          </a:bodyPr>
          <a:lstStyle/>
          <a:p>
            <a:pPr rtl="0">
              <a:spcBef>
                <a:spcPts val="0"/>
              </a:spcBef>
            </a:pPr>
            <a:r>
              <a:rPr lang="en-US" sz="18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8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8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8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8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8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8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8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8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8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8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8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8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8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8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8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8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8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8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8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8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8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8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8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8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8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8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8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8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8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8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8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8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                     </a:t>
            </a:r>
            <a:br>
              <a:rPr lang="en-US" sz="18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8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8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8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8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8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8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8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8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2200" i="1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+</a:t>
            </a:r>
            <a:r>
              <a:rPr lang="en-US" sz="2200" i="1" dirty="0" err="1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Ve</a:t>
            </a:r>
            <a:r>
              <a:rPr lang="en-US" sz="2200" i="1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2200" i="1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Test</a:t>
            </a:r>
            <a:r>
              <a:rPr lang="en-US" sz="22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22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8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8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8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8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8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8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8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8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8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8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8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8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8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8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8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8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8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8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8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8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8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8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8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8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8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8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8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8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8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8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8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8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sz="18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1800" u="sng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en-US" sz="1800" u="sng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en-US" sz="3600" dirty="0" smtClean="0">
                <a:latin typeface="Arial Rounded MT Bold" pitchFamily="34" charset="0"/>
                <a:cs typeface="+mj-cs"/>
              </a:rPr>
              <a:t/>
            </a:r>
            <a:br>
              <a:rPr lang="en-US" sz="3600" dirty="0" smtClean="0">
                <a:latin typeface="Arial Rounded MT Bold" pitchFamily="34" charset="0"/>
                <a:cs typeface="+mj-cs"/>
              </a:rPr>
            </a:br>
            <a:r>
              <a:rPr lang="en-US" sz="3800" dirty="0" smtClean="0">
                <a:latin typeface="Arial Rounded MT Bold" pitchFamily="34" charset="0"/>
                <a:cs typeface="+mj-cs"/>
              </a:rPr>
              <a:t/>
            </a:r>
            <a:br>
              <a:rPr lang="en-US" sz="3800" dirty="0" smtClean="0">
                <a:latin typeface="Arial Rounded MT Bold" pitchFamily="34" charset="0"/>
                <a:cs typeface="+mj-cs"/>
              </a:rPr>
            </a:br>
            <a:r>
              <a:rPr lang="en-US" sz="3800" dirty="0" smtClean="0">
                <a:latin typeface="Arial Rounded MT Bold" pitchFamily="34" charset="0"/>
                <a:cs typeface="+mj-cs"/>
              </a:rPr>
              <a:t/>
            </a:r>
            <a:br>
              <a:rPr lang="en-US" sz="3800" dirty="0" smtClean="0">
                <a:latin typeface="Arial Rounded MT Bold" pitchFamily="34" charset="0"/>
                <a:cs typeface="+mj-cs"/>
              </a:rPr>
            </a:br>
            <a:r>
              <a:rPr lang="en-US" sz="3800" dirty="0" smtClean="0">
                <a:latin typeface="Arial Rounded MT Bold" pitchFamily="34" charset="0"/>
                <a:cs typeface="+mj-cs"/>
              </a:rPr>
              <a:t/>
            </a:r>
            <a:br>
              <a:rPr lang="en-US" sz="3800" dirty="0" smtClean="0">
                <a:latin typeface="Arial Rounded MT Bold" pitchFamily="34" charset="0"/>
                <a:cs typeface="+mj-cs"/>
              </a:rPr>
            </a:br>
            <a:r>
              <a:rPr lang="en-US" sz="4000" b="1" dirty="0" smtClean="0"/>
              <a:t> </a:t>
            </a: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100" b="1" dirty="0" smtClean="0"/>
              <a:t>                          </a:t>
            </a:r>
            <a:br>
              <a:rPr lang="en-US" sz="3100" b="1" dirty="0" smtClean="0"/>
            </a:br>
            <a:endParaRPr lang="en-US" sz="3800" dirty="0">
              <a:latin typeface="Arial Rounded MT Bold" pitchFamily="34" charset="0"/>
              <a:cs typeface="+mj-cs"/>
            </a:endParaRPr>
          </a:p>
        </p:txBody>
      </p:sp>
      <p:pic>
        <p:nvPicPr>
          <p:cNvPr id="11" name="Picture 3" descr="thrush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l="8826" t="10399" r="37258" b="9567"/>
          <a:stretch/>
        </p:blipFill>
        <p:spPr bwMode="auto">
          <a:xfrm>
            <a:off x="1273379" y="1817625"/>
            <a:ext cx="2814897" cy="19648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صورة 6" descr="ch 5.jpg"/>
          <p:cNvPicPr>
            <a:picLocks noChangeAspect="1"/>
          </p:cNvPicPr>
          <p:nvPr/>
        </p:nvPicPr>
        <p:blipFill>
          <a:blip r:embed="rId4" cstate="print"/>
          <a:srcRect l="10667" t="2909" r="4000" b="9818"/>
          <a:stretch>
            <a:fillRect/>
          </a:stretch>
        </p:blipFill>
        <p:spPr>
          <a:xfrm>
            <a:off x="1200526" y="3984717"/>
            <a:ext cx="2960605" cy="20488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5689057" y="480703"/>
            <a:ext cx="2765248" cy="400110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sym typeface="Webdings"/>
              </a:rPr>
              <a:t>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+mj-cs"/>
              </a:rPr>
              <a:t>GERM TUBE TEST </a:t>
            </a:r>
            <a:endParaRPr lang="ar-SA" sz="20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8" name="Picture 2" descr="http://1.bp.blogspot.com/-0xZlMJZVtPc/TfFcX2FeIyI/AAAAAAAAGjE/G4bPR_KIk64/s400/Candida_albicans_Germ_Tube.jpg"/>
          <p:cNvPicPr>
            <a:picLocks noChangeAspect="1" noChangeArrowheads="1"/>
          </p:cNvPicPr>
          <p:nvPr/>
        </p:nvPicPr>
        <p:blipFill>
          <a:blip r:embed="rId5" cstate="print">
            <a:lum bright="20000"/>
          </a:blip>
          <a:srcRect l="12500" t="17910" r="36364" b="41791"/>
          <a:stretch>
            <a:fillRect/>
          </a:stretch>
        </p:blipFill>
        <p:spPr bwMode="auto">
          <a:xfrm>
            <a:off x="5692505" y="1628800"/>
            <a:ext cx="2814122" cy="18031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0" descr="http://student.ccbcmd.edu/courses/bio141/labmanua/lab9/images/candidager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74887" y="3861048"/>
            <a:ext cx="2520280" cy="20475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471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/>
          </p:cNvSpPr>
          <p:nvPr/>
        </p:nvSpPr>
        <p:spPr>
          <a:xfrm>
            <a:off x="5085499" y="260648"/>
            <a:ext cx="1872208" cy="6397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373435"/>
            <a:ext cx="7992888" cy="646331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en-US" sz="36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Lab. Tests Results(Summary)</a:t>
            </a:r>
            <a:endParaRPr lang="ar-SA" sz="36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345358"/>
              </p:ext>
            </p:extLst>
          </p:nvPr>
        </p:nvGraphicFramePr>
        <p:xfrm>
          <a:off x="395536" y="1093779"/>
          <a:ext cx="8424936" cy="4927509"/>
        </p:xfrm>
        <a:graphic>
          <a:graphicData uri="http://schemas.openxmlformats.org/drawingml/2006/table">
            <a:tbl>
              <a:tblPr rtl="1" firstRow="1" bandRow="1">
                <a:tableStyleId>{74C1A8A3-306A-4EB7-A6B1-4F7E0EB9C5D6}</a:tableStyleId>
              </a:tblPr>
              <a:tblGrid>
                <a:gridCol w="3198936"/>
                <a:gridCol w="3231422"/>
                <a:gridCol w="1994578"/>
              </a:tblGrid>
              <a:tr h="347832">
                <a:tc>
                  <a:txBody>
                    <a:bodyPr/>
                    <a:lstStyle/>
                    <a:p>
                      <a:pPr algn="ctr" rtl="0"/>
                      <a:endParaRPr lang="ar-SA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Result</a:t>
                      </a:r>
                      <a:endParaRPr lang="ar-SA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TEST</a:t>
                      </a:r>
                      <a:endParaRPr lang="ar-SA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9707">
                <a:tc>
                  <a:txBody>
                    <a:bodyPr/>
                    <a:lstStyle/>
                    <a:p>
                      <a:pPr marL="0" indent="0">
                        <a:spcBef>
                          <a:spcPct val="20000"/>
                        </a:spcBef>
                        <a:buClr>
                          <a:schemeClr val="accent2">
                            <a:lumMod val="75000"/>
                          </a:schemeClr>
                        </a:buClr>
                        <a:buFont typeface="+mj-lt"/>
                        <a:buNone/>
                        <a:defRPr/>
                      </a:pPr>
                      <a:endParaRPr lang="en-US" sz="1800" dirty="0" smtClean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Budding yeast cells &amp; </a:t>
                      </a:r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pseudohyphae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1" dirty="0" smtClean="0"/>
                        <a:t>Gram stained of lung tissue </a:t>
                      </a:r>
                      <a:endParaRPr lang="ar-SA" sz="1600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37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2">
                            <a:lumMod val="75000"/>
                          </a:schemeClr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2">
                            <a:lumMod val="75000"/>
                          </a:schemeClr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Cream color colonies</a:t>
                      </a:r>
                      <a:endParaRPr lang="en-US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CULTURE ON </a:t>
                      </a:r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SDA</a:t>
                      </a:r>
                      <a:endParaRPr lang="ar-SA" sz="2000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6331">
                <a:tc>
                  <a:txBody>
                    <a:bodyPr/>
                    <a:lstStyle/>
                    <a:p>
                      <a:pPr algn="ctr" rtl="0"/>
                      <a:endParaRPr lang="ar-SA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Chlamydospores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blastosconidia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</a:t>
                      </a:r>
                      <a:r>
                        <a:rPr lang="en-US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pseudohyphae</a:t>
                      </a:r>
                      <a:endParaRPr lang="ar-SA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CHLAMEDOSPORE TEST</a:t>
                      </a:r>
                      <a:endParaRPr lang="ar-SA" sz="1600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1941">
                <a:tc>
                  <a:txBody>
                    <a:bodyPr/>
                    <a:lstStyle/>
                    <a:p>
                      <a:pPr algn="ctr" rtl="0"/>
                      <a:endParaRPr lang="ar-SA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Germination of tube</a:t>
                      </a:r>
                      <a:endParaRPr lang="ar-SA" sz="1600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GERM TUBE TEST </a:t>
                      </a:r>
                      <a:endParaRPr lang="ar-SA" sz="1600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131840" y="6134623"/>
            <a:ext cx="3168352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sz="3200" i="1" dirty="0" smtClean="0">
                <a:solidFill>
                  <a:schemeClr val="accent2">
                    <a:lumMod val="75000"/>
                  </a:schemeClr>
                </a:solidFill>
                <a:latin typeface="Berlin Sans FB" panose="020E0602020502020306" pitchFamily="34" charset="0"/>
              </a:rPr>
              <a:t>Candida </a:t>
            </a:r>
            <a:r>
              <a:rPr lang="en-US" sz="3200" i="1" dirty="0" err="1" smtClean="0">
                <a:solidFill>
                  <a:schemeClr val="accent2">
                    <a:lumMod val="75000"/>
                  </a:schemeClr>
                </a:solidFill>
                <a:latin typeface="Berlin Sans FB" panose="020E0602020502020306" pitchFamily="34" charset="0"/>
              </a:rPr>
              <a:t>albicans</a:t>
            </a:r>
            <a:endParaRPr lang="ar-SA" sz="3200" dirty="0"/>
          </a:p>
        </p:txBody>
      </p:sp>
      <p:pic>
        <p:nvPicPr>
          <p:cNvPr id="11" name="Picture 2" descr="C:\Users\aalkabbani\Desktop\CANDIDA TISSU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568" y="1581994"/>
            <a:ext cx="936104" cy="7696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صورة 6" descr="ch 5.jpg"/>
          <p:cNvPicPr>
            <a:picLocks noChangeAspect="1"/>
          </p:cNvPicPr>
          <p:nvPr/>
        </p:nvPicPr>
        <p:blipFill>
          <a:blip r:embed="rId4" cstate="print"/>
          <a:srcRect l="10667" t="2909" r="4000" b="9818"/>
          <a:stretch>
            <a:fillRect/>
          </a:stretch>
        </p:blipFill>
        <p:spPr>
          <a:xfrm>
            <a:off x="6668385" y="3789040"/>
            <a:ext cx="1168182" cy="8084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2" descr="http://1.bp.blogspot.com/-0xZlMJZVtPc/TfFcX2FeIyI/AAAAAAAAGjE/G4bPR_KIk64/s400/Candida_albicans_Germ_Tube.jpg"/>
          <p:cNvPicPr>
            <a:picLocks noChangeAspect="1" noChangeArrowheads="1"/>
          </p:cNvPicPr>
          <p:nvPr/>
        </p:nvPicPr>
        <p:blipFill>
          <a:blip r:embed="rId5" cstate="print">
            <a:lum bright="20000"/>
          </a:blip>
          <a:srcRect l="12500" t="17910" r="36364" b="41791"/>
          <a:stretch>
            <a:fillRect/>
          </a:stretch>
        </p:blipFill>
        <p:spPr bwMode="auto">
          <a:xfrm>
            <a:off x="6572783" y="5013176"/>
            <a:ext cx="1263784" cy="8097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2" descr="http://3.bp.blogspot.com/-GFXSiAxp8N8/TfFXqdpia3I/AAAAAAAAGik/WE-GttmKIP0/s1600/Candida%2Balbicans%2BSAB.jpg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8" t="7117" r="6501" b="10549"/>
          <a:stretch/>
        </p:blipFill>
        <p:spPr bwMode="auto">
          <a:xfrm>
            <a:off x="6668384" y="2492896"/>
            <a:ext cx="940259" cy="963333"/>
          </a:xfrm>
          <a:prstGeom prst="ellipse">
            <a:avLst/>
          </a:prstGeom>
          <a:ln w="127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69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90972" y="1471424"/>
            <a:ext cx="8712968" cy="526297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solidFill>
                  <a:schemeClr val="tx1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A </a:t>
            </a:r>
            <a:r>
              <a:rPr lang="en-US" sz="2800" dirty="0" smtClean="0">
                <a:solidFill>
                  <a:schemeClr val="tx1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15-yaer old girl who recently diagnosed as acute leukemia </a:t>
            </a:r>
            <a:r>
              <a:rPr lang="en-US" sz="2800" dirty="0">
                <a:solidFill>
                  <a:schemeClr val="tx1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developed </a:t>
            </a:r>
            <a:r>
              <a:rPr lang="en-US" sz="2800" dirty="0" smtClean="0">
                <a:solidFill>
                  <a:schemeClr val="tx1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prolonged </a:t>
            </a:r>
            <a:r>
              <a:rPr lang="en-US" sz="2800" dirty="0" err="1" smtClean="0">
                <a:solidFill>
                  <a:schemeClr val="tx1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granulocytopenia</a:t>
            </a:r>
            <a:r>
              <a:rPr lang="en-US" sz="2800" dirty="0" smtClean="0">
                <a:solidFill>
                  <a:schemeClr val="tx1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(less than </a:t>
            </a:r>
            <a:r>
              <a:rPr lang="en-US" sz="2800" dirty="0" smtClean="0">
                <a:solidFill>
                  <a:schemeClr val="tx1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100/</a:t>
            </a:r>
            <a:r>
              <a:rPr lang="en-US" sz="2800" dirty="0" err="1" smtClean="0">
                <a:solidFill>
                  <a:schemeClr val="tx1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muL</a:t>
            </a:r>
            <a:r>
              <a:rPr lang="en-US" sz="2800" dirty="0">
                <a:solidFill>
                  <a:schemeClr val="tx1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) </a:t>
            </a:r>
            <a:r>
              <a:rPr lang="en-US" sz="2800" dirty="0" smtClean="0">
                <a:solidFill>
                  <a:schemeClr val="tx1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and refractory </a:t>
            </a:r>
            <a:r>
              <a:rPr lang="en-US" sz="2800" dirty="0">
                <a:solidFill>
                  <a:schemeClr val="tx1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fever </a:t>
            </a:r>
            <a:r>
              <a:rPr lang="en-US" sz="2800" dirty="0" smtClean="0">
                <a:solidFill>
                  <a:schemeClr val="tx1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for </a:t>
            </a:r>
            <a:r>
              <a:rPr lang="en-US" sz="2800" dirty="0">
                <a:solidFill>
                  <a:schemeClr val="tx1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14 </a:t>
            </a:r>
            <a:r>
              <a:rPr lang="en-US" sz="2800" dirty="0" smtClean="0">
                <a:solidFill>
                  <a:schemeClr val="tx1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days and </a:t>
            </a:r>
            <a:r>
              <a:rPr lang="en-US" sz="2800" dirty="0">
                <a:solidFill>
                  <a:schemeClr val="tx1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pulmonary signs or </a:t>
            </a:r>
            <a:r>
              <a:rPr lang="en-US" sz="2800" dirty="0" smtClean="0">
                <a:solidFill>
                  <a:schemeClr val="tx1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symptoms of pneumonia. Lung </a:t>
            </a:r>
            <a:r>
              <a:rPr lang="en-US" sz="2800" dirty="0" smtClean="0">
                <a:solidFill>
                  <a:schemeClr val="tx1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biopsy </a:t>
            </a:r>
            <a:r>
              <a:rPr lang="en-US" sz="2800" dirty="0" smtClean="0">
                <a:solidFill>
                  <a:schemeClr val="tx1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showed the </a:t>
            </a:r>
            <a:r>
              <a:rPr lang="en-US" sz="2800" dirty="0" smtClean="0">
                <a:solidFill>
                  <a:schemeClr val="tx1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below </a:t>
            </a:r>
            <a:r>
              <a:rPr lang="en-US" sz="2800" dirty="0" err="1" smtClean="0">
                <a:solidFill>
                  <a:schemeClr val="tx1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figer</a:t>
            </a:r>
            <a:r>
              <a:rPr lang="en-US" sz="2800" dirty="0" smtClean="0">
                <a:solidFill>
                  <a:schemeClr val="tx1"/>
                </a:solidFill>
                <a:latin typeface="Arial Rounded MT Bold" panose="020F0704030504030204" pitchFamily="34" charset="0"/>
                <a:cs typeface="Mongolian Baiti" panose="03000500000000000000" pitchFamily="66" charset="0"/>
              </a:rPr>
              <a:t>:</a:t>
            </a:r>
          </a:p>
          <a:p>
            <a:pPr algn="just"/>
            <a:endParaRPr lang="en-US" sz="2800" dirty="0">
              <a:solidFill>
                <a:schemeClr val="tx1"/>
              </a:solidFill>
              <a:latin typeface="Arial Rounded MT Bold" panose="020F0704030504030204" pitchFamily="34" charset="0"/>
              <a:cs typeface="Mongolian Baiti" panose="03000500000000000000" pitchFamily="66" charset="0"/>
            </a:endParaRPr>
          </a:p>
          <a:p>
            <a:pPr algn="just"/>
            <a:endParaRPr lang="en-US" sz="2800" dirty="0" smtClean="0">
              <a:solidFill>
                <a:schemeClr val="tx1"/>
              </a:solidFill>
              <a:latin typeface="Arial Rounded MT Bold" panose="020F0704030504030204" pitchFamily="34" charset="0"/>
              <a:cs typeface="Mongolian Baiti" panose="03000500000000000000" pitchFamily="66" charset="0"/>
            </a:endParaRPr>
          </a:p>
          <a:p>
            <a:pPr algn="just"/>
            <a:endParaRPr lang="en-US" sz="2800" dirty="0">
              <a:solidFill>
                <a:schemeClr val="tx1"/>
              </a:solidFill>
              <a:latin typeface="Arial Rounded MT Bold" panose="020F0704030504030204" pitchFamily="34" charset="0"/>
              <a:cs typeface="Mongolian Baiti" panose="03000500000000000000" pitchFamily="66" charset="0"/>
            </a:endParaRPr>
          </a:p>
          <a:p>
            <a:pPr algn="just"/>
            <a:endParaRPr lang="en-US" sz="2800" dirty="0" smtClean="0">
              <a:solidFill>
                <a:schemeClr val="tx1"/>
              </a:solidFill>
              <a:latin typeface="Arial Rounded MT Bold" panose="020F0704030504030204" pitchFamily="34" charset="0"/>
              <a:cs typeface="Mongolian Baiti" panose="03000500000000000000" pitchFamily="66" charset="0"/>
            </a:endParaRPr>
          </a:p>
          <a:p>
            <a:pPr algn="just"/>
            <a:endParaRPr lang="en-US" sz="2800" dirty="0">
              <a:solidFill>
                <a:schemeClr val="tx1"/>
              </a:solidFill>
              <a:latin typeface="Arial Rounded MT Bold" panose="020F0704030504030204" pitchFamily="34" charset="0"/>
              <a:cs typeface="Mongolian Baiti" panose="03000500000000000000" pitchFamily="66" charset="0"/>
            </a:endParaRPr>
          </a:p>
          <a:p>
            <a:pPr algn="just"/>
            <a:endParaRPr lang="en-US" sz="2800" dirty="0">
              <a:solidFill>
                <a:schemeClr val="tx1"/>
              </a:solidFill>
              <a:latin typeface="Arial Rounded MT Bold" panose="020F0704030504030204" pitchFamily="34" charset="0"/>
              <a:cs typeface="Mongolian Baiti" panose="03000500000000000000" pitchFamily="66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611560" y="404664"/>
            <a:ext cx="2719014" cy="923330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en-US" sz="5400" b="1" u="sng" dirty="0" smtClean="0">
                <a:ln w="50800"/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Case6</a:t>
            </a:r>
            <a:r>
              <a:rPr lang="en-US" sz="4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endParaRPr lang="en-US" sz="4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102913"/>
            <a:ext cx="3541526" cy="23610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389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/>
          </p:cNvSpPr>
          <p:nvPr/>
        </p:nvSpPr>
        <p:spPr>
          <a:xfrm>
            <a:off x="5085499" y="260648"/>
            <a:ext cx="1872208" cy="6397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1988840"/>
            <a:ext cx="8064896" cy="259147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514350" indent="-5143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Methenamine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silver (GMS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).</a:t>
            </a:r>
          </a:p>
          <a:p>
            <a:pPr marL="514350" indent="-5143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H&amp;E Stain.</a:t>
            </a:r>
            <a:endParaRPr lang="en-US" sz="2800" dirty="0" smtClean="0">
              <a:solidFill>
                <a:schemeClr val="accent5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marL="514350" indent="-5143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Culture from sputum on SDA.</a:t>
            </a:r>
          </a:p>
          <a:p>
            <a:pPr marL="514350" indent="-5143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LPCB preparation from culture</a:t>
            </a:r>
            <a:endParaRPr lang="en-US" sz="2800" dirty="0" smtClean="0">
              <a:solidFill>
                <a:srgbClr val="4BACC6">
                  <a:lumMod val="50000"/>
                </a:srgbClr>
              </a:solidFill>
              <a:latin typeface="Arial Rounded MT Bold" panose="020F0704030504030204" pitchFamily="34" charset="0"/>
            </a:endParaRPr>
          </a:p>
          <a:p>
            <a:pPr>
              <a:spcBef>
                <a:spcPct val="20000"/>
              </a:spcBef>
              <a:buClr>
                <a:schemeClr val="accent2">
                  <a:lumMod val="75000"/>
                </a:schemeClr>
              </a:buClr>
              <a:defRPr/>
            </a:pPr>
            <a:endParaRPr lang="en-US" sz="2800" dirty="0">
              <a:solidFill>
                <a:schemeClr val="accent5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3648" y="234936"/>
            <a:ext cx="5976664" cy="92333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en-US" sz="54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LAB. TESTS</a:t>
            </a:r>
            <a:endParaRPr lang="ar-SA" sz="54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71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914237"/>
            <a:ext cx="4608512" cy="569386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endParaRPr lang="en-US" sz="800" u="sng" dirty="0" smtClean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en-US" sz="1600" u="sng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1- </a:t>
            </a:r>
            <a:r>
              <a:rPr lang="en-US" sz="1600" u="sng" dirty="0" err="1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Methenamine</a:t>
            </a:r>
            <a:r>
              <a:rPr lang="en-US" sz="1600" u="sng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600" u="sng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silver (GMS) stained tissue section of lung </a:t>
            </a:r>
            <a:r>
              <a:rPr lang="en-US" sz="1600" u="sng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showing:</a:t>
            </a:r>
            <a:endParaRPr lang="en-US" sz="1600" u="sng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Dichotomously branching fungal element.</a:t>
            </a:r>
          </a:p>
          <a:p>
            <a:endParaRPr lang="en-US" sz="1400" u="sng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endParaRPr lang="en-US" sz="1400" u="sng" dirty="0" smtClean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endParaRPr lang="en-US" sz="1400" u="sng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endParaRPr lang="en-US" sz="1400" u="sng" dirty="0" smtClean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endParaRPr lang="en-US" sz="1400" u="sng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endParaRPr lang="en-US" sz="1400" u="sng" dirty="0" smtClean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endParaRPr lang="en-US" sz="1400" u="sng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endParaRPr lang="en-US" sz="1400" u="sng" dirty="0" smtClean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endParaRPr lang="en-US" sz="1400" u="sng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r>
              <a:rPr lang="en-US" sz="1400" u="sng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2- </a:t>
            </a:r>
            <a:r>
              <a:rPr lang="en-US" sz="1400" u="sng" dirty="0" err="1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Methenamine</a:t>
            </a:r>
            <a:r>
              <a:rPr lang="en-US" sz="1400" u="sng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400" u="sng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silver (GMS) stained tissue section of lung showing:</a:t>
            </a:r>
          </a:p>
          <a:p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Dichotomously branching fungal </a:t>
            </a: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element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.</a:t>
            </a:r>
          </a:p>
          <a:p>
            <a:endParaRPr lang="en-US" sz="1600" dirty="0" smtClean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endParaRPr lang="en-US" sz="14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endParaRPr lang="en-US" sz="1400" dirty="0" smtClean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6" name="Picture 2" descr="http://www.doctorfungus.org/imageban/images/Kaminski001/0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0033" y="4534624"/>
            <a:ext cx="2520280" cy="17224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9" r="7736"/>
          <a:stretch/>
        </p:blipFill>
        <p:spPr>
          <a:xfrm>
            <a:off x="1160952" y="1844824"/>
            <a:ext cx="2499361" cy="16283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95153" y="280648"/>
            <a:ext cx="4065262" cy="400110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sym typeface="Webdings"/>
              </a:rPr>
              <a:t></a:t>
            </a:r>
            <a:r>
              <a:rPr lang="en-US" sz="2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</a:rPr>
              <a:t>MICROSCOPIC </a:t>
            </a:r>
            <a:r>
              <a:rPr lang="en-US" sz="2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</a:rPr>
              <a:t>APEARANCE</a:t>
            </a:r>
            <a:endParaRPr lang="en-US" sz="20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148064" y="914237"/>
            <a:ext cx="3744416" cy="2558901"/>
          </a:xfr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 anchorCtr="0">
            <a:normAutofit fontScale="90000"/>
          </a:bodyPr>
          <a:lstStyle/>
          <a:p>
            <a:pPr lvl="0" algn="l" rtl="0">
              <a:spcBef>
                <a:spcPts val="0"/>
              </a:spcBef>
              <a:defRPr/>
            </a:pPr>
            <a:r>
              <a:rPr lang="en-US" sz="1800" u="sng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Culture from sputum on SDA </a:t>
            </a:r>
            <a:r>
              <a:rPr lang="en-US" sz="1800" u="sng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(</a:t>
            </a:r>
            <a:r>
              <a:rPr lang="en-US" sz="1800" u="sng" dirty="0" err="1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Sabouraud's</a:t>
            </a:r>
            <a:r>
              <a:rPr lang="en-US" sz="1800" u="sng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 Dextrose </a:t>
            </a:r>
            <a:r>
              <a:rPr lang="en-US" sz="1800" u="sng" dirty="0" err="1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Aagar</a:t>
            </a:r>
            <a:r>
              <a:rPr lang="en-US" sz="1800" u="sng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) </a:t>
            </a:r>
            <a:r>
              <a:rPr lang="en-US" sz="1800" u="sng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showed:</a:t>
            </a:r>
            <a:r>
              <a:rPr lang="en-US" sz="18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“</a:t>
            </a:r>
            <a:r>
              <a:rPr lang="en-US" sz="18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salt and pepper appearance</a:t>
            </a:r>
            <a:r>
              <a:rPr lang="en-US" sz="18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”.</a:t>
            </a:r>
            <a:r>
              <a:rPr lang="en-US" sz="3600" dirty="0" smtClean="0">
                <a:latin typeface="Arial Rounded MT Bold" pitchFamily="34" charset="0"/>
                <a:cs typeface="+mj-cs"/>
              </a:rPr>
              <a:t/>
            </a:r>
            <a:br>
              <a:rPr lang="en-US" sz="3600" dirty="0" smtClean="0">
                <a:latin typeface="Arial Rounded MT Bold" pitchFamily="34" charset="0"/>
                <a:cs typeface="+mj-cs"/>
              </a:rPr>
            </a:br>
            <a:r>
              <a:rPr lang="en-US" sz="3800" dirty="0" smtClean="0">
                <a:latin typeface="Arial Rounded MT Bold" pitchFamily="34" charset="0"/>
                <a:cs typeface="+mj-cs"/>
              </a:rPr>
              <a:t/>
            </a:r>
            <a:br>
              <a:rPr lang="en-US" sz="3800" dirty="0" smtClean="0">
                <a:latin typeface="Arial Rounded MT Bold" pitchFamily="34" charset="0"/>
                <a:cs typeface="+mj-cs"/>
              </a:rPr>
            </a:br>
            <a:r>
              <a:rPr lang="en-US" sz="3800" dirty="0" smtClean="0">
                <a:latin typeface="Arial Rounded MT Bold" pitchFamily="34" charset="0"/>
                <a:cs typeface="+mj-cs"/>
              </a:rPr>
              <a:t/>
            </a:r>
            <a:br>
              <a:rPr lang="en-US" sz="3800" dirty="0" smtClean="0">
                <a:latin typeface="Arial Rounded MT Bold" pitchFamily="34" charset="0"/>
                <a:cs typeface="+mj-cs"/>
              </a:rPr>
            </a:br>
            <a:r>
              <a:rPr lang="en-US" sz="4000" b="1" dirty="0" smtClean="0"/>
              <a:t> </a:t>
            </a: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100" b="1" dirty="0" smtClean="0"/>
              <a:t>                     </a:t>
            </a:r>
            <a:br>
              <a:rPr lang="en-US" sz="3100" b="1" dirty="0" smtClean="0"/>
            </a:br>
            <a:r>
              <a:rPr lang="en-US" sz="3100" b="1" dirty="0" smtClean="0"/>
              <a:t>                                  </a:t>
            </a:r>
            <a:br>
              <a:rPr lang="en-US" sz="3100" b="1" dirty="0" smtClean="0"/>
            </a:br>
            <a:r>
              <a:rPr lang="en-US" sz="3100" b="1" dirty="0" smtClean="0"/>
              <a:t/>
            </a:r>
            <a:br>
              <a:rPr lang="en-US" sz="3100" b="1" dirty="0" smtClean="0"/>
            </a:br>
            <a:endParaRPr lang="en-US" sz="3800" dirty="0">
              <a:latin typeface="Arial Rounded MT Bold" pitchFamily="34" charset="0"/>
              <a:cs typeface="+mj-cs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1149" y="1927300"/>
            <a:ext cx="1463362" cy="14633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2" descr="Culture of Aspergillus niger"/>
          <p:cNvPicPr>
            <a:picLocks noChangeAspect="1" noChangeArrowheads="1"/>
          </p:cNvPicPr>
          <p:nvPr/>
        </p:nvPicPr>
        <p:blipFill rotWithShape="1">
          <a:blip r:embed="rId5" cstate="print"/>
          <a:srcRect l="9337" r="7903"/>
          <a:stretch/>
        </p:blipFill>
        <p:spPr bwMode="auto">
          <a:xfrm>
            <a:off x="5508104" y="2085017"/>
            <a:ext cx="1108744" cy="11479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5868144" y="298086"/>
            <a:ext cx="2376264" cy="400110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0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sym typeface="Webdings"/>
              </a:rPr>
              <a:t> </a:t>
            </a:r>
            <a:r>
              <a:rPr lang="en-US" sz="2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culture</a:t>
            </a:r>
            <a:endParaRPr lang="ar-SA" sz="20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148064" y="3761170"/>
            <a:ext cx="3816424" cy="2865605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1" anchor="t" anchorCtr="0">
            <a:normAutofit fontScale="67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spcBef>
                <a:spcPts val="0"/>
              </a:spcBef>
              <a:defRPr/>
            </a:pPr>
            <a:r>
              <a:rPr lang="en-US" sz="2800" u="sng" dirty="0">
                <a:solidFill>
                  <a:srgbClr val="4BACC6">
                    <a:lumMod val="50000"/>
                  </a:srgbClr>
                </a:solidFill>
                <a:latin typeface="Arial Black" panose="020B0A04020102020204" pitchFamily="34" charset="0"/>
              </a:rPr>
              <a:t>LPCB preparation from culture showed : </a:t>
            </a:r>
            <a:r>
              <a:rPr lang="en-US" sz="3800" dirty="0" smtClean="0">
                <a:latin typeface="Arial Rounded MT Bold" pitchFamily="34" charset="0"/>
                <a:cs typeface="+mj-cs"/>
              </a:rPr>
              <a:t/>
            </a:r>
            <a:br>
              <a:rPr lang="en-US" sz="3800" dirty="0" smtClean="0">
                <a:latin typeface="Arial Rounded MT Bold" pitchFamily="34" charset="0"/>
                <a:cs typeface="+mj-cs"/>
              </a:rPr>
            </a:br>
            <a:r>
              <a:rPr lang="en-US" sz="3800" dirty="0" smtClean="0">
                <a:latin typeface="Arial Rounded MT Bold" pitchFamily="34" charset="0"/>
                <a:cs typeface="+mj-cs"/>
              </a:rPr>
              <a:t/>
            </a:r>
            <a:br>
              <a:rPr lang="en-US" sz="3800" dirty="0" smtClean="0">
                <a:latin typeface="Arial Rounded MT Bold" pitchFamily="34" charset="0"/>
                <a:cs typeface="+mj-cs"/>
              </a:rPr>
            </a:br>
            <a:r>
              <a:rPr lang="en-US" sz="3800" dirty="0" smtClean="0">
                <a:latin typeface="Arial Rounded MT Bold" pitchFamily="34" charset="0"/>
                <a:cs typeface="+mj-cs"/>
              </a:rPr>
              <a:t/>
            </a:r>
            <a:br>
              <a:rPr lang="en-US" sz="3800" dirty="0" smtClean="0">
                <a:latin typeface="Arial Rounded MT Bold" pitchFamily="34" charset="0"/>
                <a:cs typeface="+mj-cs"/>
              </a:rPr>
            </a:br>
            <a:r>
              <a:rPr lang="en-US" sz="4000" b="1" dirty="0" smtClean="0"/>
              <a:t> </a:t>
            </a: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100" b="1" dirty="0" smtClean="0"/>
              <a:t>                     </a:t>
            </a:r>
            <a:br>
              <a:rPr lang="en-US" sz="3100" b="1" dirty="0" smtClean="0"/>
            </a:br>
            <a:r>
              <a:rPr lang="en-US" sz="3100" b="1" dirty="0" smtClean="0"/>
              <a:t>                                  </a:t>
            </a:r>
            <a:br>
              <a:rPr lang="en-US" sz="3100" b="1" dirty="0" smtClean="0"/>
            </a:br>
            <a:r>
              <a:rPr lang="en-US" sz="3100" b="1" dirty="0" smtClean="0"/>
              <a:t/>
            </a:r>
            <a:br>
              <a:rPr lang="en-US" sz="3100" b="1" dirty="0" smtClean="0"/>
            </a:br>
            <a:endParaRPr lang="en-US" sz="3800" dirty="0">
              <a:latin typeface="Arial Rounded MT Bold" pitchFamily="34" charset="0"/>
              <a:cs typeface="+mj-cs"/>
            </a:endParaRPr>
          </a:p>
        </p:txBody>
      </p:sp>
      <p:pic>
        <p:nvPicPr>
          <p:cNvPr id="15" name="Picture 4" descr="Conidial head of A. nig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15705" y="4534624"/>
            <a:ext cx="1001143" cy="16096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2" descr="ملف:Aspergillus niger 01.jpg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 cstate="print"/>
          <a:srcRect l="12607" t="5972" r="20652" b="28563"/>
          <a:stretch/>
        </p:blipFill>
        <p:spPr bwMode="auto">
          <a:xfrm>
            <a:off x="7170786" y="5442510"/>
            <a:ext cx="1481030" cy="10060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92756" y="4408162"/>
            <a:ext cx="1480828" cy="9313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673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/>
          </p:cNvSpPr>
          <p:nvPr/>
        </p:nvSpPr>
        <p:spPr>
          <a:xfrm>
            <a:off x="5085499" y="260648"/>
            <a:ext cx="1872208" cy="6397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150278"/>
            <a:ext cx="7992888" cy="584775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en-US" sz="32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Lab. Tests Results(Summary)</a:t>
            </a:r>
            <a:endParaRPr lang="ar-SA" sz="32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162573"/>
              </p:ext>
            </p:extLst>
          </p:nvPr>
        </p:nvGraphicFramePr>
        <p:xfrm>
          <a:off x="395536" y="739277"/>
          <a:ext cx="8424936" cy="5227183"/>
        </p:xfrm>
        <a:graphic>
          <a:graphicData uri="http://schemas.openxmlformats.org/drawingml/2006/table">
            <a:tbl>
              <a:tblPr rtl="1" firstRow="1" bandRow="1">
                <a:tableStyleId>{74C1A8A3-306A-4EB7-A6B1-4F7E0EB9C5D6}</a:tableStyleId>
              </a:tblPr>
              <a:tblGrid>
                <a:gridCol w="3198936"/>
                <a:gridCol w="3231422"/>
                <a:gridCol w="1994578"/>
              </a:tblGrid>
              <a:tr h="34783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Images</a:t>
                      </a:r>
                      <a:endParaRPr lang="ar-SA" sz="2000" b="1" kern="1200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Result</a:t>
                      </a:r>
                      <a:endParaRPr lang="ar-SA" sz="2000" b="1" kern="1200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TEST</a:t>
                      </a:r>
                      <a:endParaRPr lang="ar-SA" sz="2000" b="1" kern="1200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8901">
                <a:tc>
                  <a:txBody>
                    <a:bodyPr/>
                    <a:lstStyle/>
                    <a:p>
                      <a:pPr marL="0" indent="0">
                        <a:spcBef>
                          <a:spcPct val="20000"/>
                        </a:spcBef>
                        <a:buClr>
                          <a:schemeClr val="accent2">
                            <a:lumMod val="75000"/>
                          </a:schemeClr>
                        </a:buClr>
                        <a:buFont typeface="+mj-lt"/>
                        <a:buNone/>
                        <a:defRPr/>
                      </a:pPr>
                      <a:endParaRPr lang="en-US" sz="1800" dirty="0" smtClean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Dichotomously branching fungal element</a:t>
                      </a:r>
                      <a:endParaRPr lang="en-US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Methenamine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silver (GMS) tissue stain</a:t>
                      </a:r>
                      <a:endParaRPr lang="en-US" sz="1600" b="1" kern="1200" dirty="0" smtClean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37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2">
                            <a:lumMod val="75000"/>
                          </a:schemeClr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2">
                            <a:lumMod val="75000"/>
                          </a:schemeClr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b="1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Dichotomously branching fungal element</a:t>
                      </a:r>
                      <a:endParaRPr lang="en-US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2">
                            <a:lumMod val="75000"/>
                          </a:schemeClr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H&amp;E  tissue Stain</a:t>
                      </a:r>
                      <a:endParaRPr lang="ar-SA" sz="1600" b="1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6331">
                <a:tc>
                  <a:txBody>
                    <a:bodyPr/>
                    <a:lstStyle/>
                    <a:p>
                      <a:pPr algn="ctr" rtl="0"/>
                      <a:endParaRPr lang="ar-SA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Salt and pepper appearance</a:t>
                      </a:r>
                      <a:endParaRPr lang="ar-SA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Culture </a:t>
                      </a:r>
                      <a:endParaRPr lang="ar-SA" sz="1600" b="1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1941">
                <a:tc>
                  <a:txBody>
                    <a:bodyPr/>
                    <a:lstStyle/>
                    <a:p>
                      <a:pPr algn="ctr" rtl="0"/>
                      <a:endParaRPr lang="ar-SA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Dark brown conidial heads and true hyphae</a:t>
                      </a:r>
                      <a:endParaRPr lang="ar-SA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LPCB preparation from culture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843808" y="6134624"/>
            <a:ext cx="3528392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sz="3600" i="1" dirty="0" smtClean="0">
                <a:solidFill>
                  <a:schemeClr val="accent2">
                    <a:lumMod val="75000"/>
                  </a:schemeClr>
                </a:solidFill>
                <a:latin typeface="Berlin Sans FB" panose="020E0602020502020306" pitchFamily="34" charset="0"/>
              </a:rPr>
              <a:t>Aspergillus </a:t>
            </a:r>
            <a:r>
              <a:rPr lang="en-US" sz="3600" i="1" dirty="0" err="1" smtClean="0">
                <a:solidFill>
                  <a:schemeClr val="accent2">
                    <a:lumMod val="75000"/>
                  </a:schemeClr>
                </a:solidFill>
                <a:latin typeface="Berlin Sans FB" panose="020E0602020502020306" pitchFamily="34" charset="0"/>
              </a:rPr>
              <a:t>niger</a:t>
            </a:r>
            <a:endParaRPr lang="ar-SA" sz="36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77606" y="3573016"/>
            <a:ext cx="1152128" cy="1152128"/>
          </a:xfrm>
          <a:prstGeom prst="ellipse">
            <a:avLst/>
          </a:prstGeom>
          <a:ln w="127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88224" y="4921316"/>
            <a:ext cx="1305501" cy="8210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9" r="10151"/>
          <a:stretch/>
        </p:blipFill>
        <p:spPr>
          <a:xfrm>
            <a:off x="6305383" y="1268760"/>
            <a:ext cx="1579241" cy="9857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2" descr="http://www.doctorfungus.org/imageban/images/Kaminski001/0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6486" y="2492896"/>
            <a:ext cx="1337033" cy="9137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511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67544" y="1700808"/>
            <a:ext cx="8208912" cy="338437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en-US" sz="2800" b="1" dirty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1. What is the differential diagnosis?</a:t>
            </a:r>
          </a:p>
          <a:p>
            <a:pPr lvl="0" algn="ctr"/>
            <a:endParaRPr lang="en-US" sz="2800" dirty="0">
              <a:solidFill>
                <a:srgbClr val="C0504D">
                  <a:lumMod val="75000"/>
                </a:srgbClr>
              </a:solidFill>
              <a:latin typeface="Arial Black" panose="020B0A04020102020204" pitchFamily="34" charset="0"/>
            </a:endParaRPr>
          </a:p>
          <a:p>
            <a:pPr lvl="0" algn="ctr"/>
            <a:endParaRPr lang="en-US" sz="2800" dirty="0">
              <a:solidFill>
                <a:srgbClr val="C0504D">
                  <a:lumMod val="75000"/>
                </a:srgbClr>
              </a:solidFill>
              <a:latin typeface="Arial Black" panose="020B0A04020102020204" pitchFamily="34" charset="0"/>
            </a:endParaRPr>
          </a:p>
          <a:p>
            <a:pPr lvl="0" algn="ctr"/>
            <a:r>
              <a:rPr lang="en-US" sz="2800" b="1" dirty="0">
                <a:solidFill>
                  <a:srgbClr val="C0504D">
                    <a:lumMod val="75000"/>
                  </a:srgbClr>
                </a:solidFill>
                <a:latin typeface="Arial Black" panose="020B0A04020102020204" pitchFamily="34" charset="0"/>
              </a:rPr>
              <a:t>  2. What investigation should be done?</a:t>
            </a:r>
            <a:endParaRPr lang="en-US" sz="2800" dirty="0">
              <a:solidFill>
                <a:srgbClr val="C0504D">
                  <a:lumMod val="75000"/>
                </a:srgb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28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/>
          </p:cNvSpPr>
          <p:nvPr/>
        </p:nvSpPr>
        <p:spPr>
          <a:xfrm>
            <a:off x="5085499" y="260648"/>
            <a:ext cx="1872208" cy="6397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773199"/>
            <a:ext cx="8424936" cy="413036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285750" indent="-2857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en-US" sz="28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514350" indent="-5143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(Rapid Antigen Detection Test)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RADT</a:t>
            </a:r>
            <a:endParaRPr lang="en-US" sz="28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514350" indent="-5143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CULTURE OF THROAT SWAB ON BLOOD AGAR. </a:t>
            </a:r>
          </a:p>
          <a:p>
            <a:pPr marL="514350" indent="-5143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CATALASE TEST .</a:t>
            </a:r>
          </a:p>
          <a:p>
            <a:pPr marL="514350" indent="-5143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GRAM STAIN FROM CULTURE.</a:t>
            </a:r>
          </a:p>
          <a:p>
            <a:pPr marL="514350" indent="-51435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BACITRACIN SUSCEPTIBILITY TEST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.</a:t>
            </a:r>
          </a:p>
          <a:p>
            <a:pPr>
              <a:spcBef>
                <a:spcPct val="20000"/>
              </a:spcBef>
              <a:buClr>
                <a:schemeClr val="accent2">
                  <a:lumMod val="75000"/>
                </a:schemeClr>
              </a:buClr>
              <a:defRPr/>
            </a:pPr>
            <a:endParaRPr lang="en-US" sz="2800" dirty="0">
              <a:solidFill>
                <a:schemeClr val="accent5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3648" y="234936"/>
            <a:ext cx="5976664" cy="92333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en-US" sz="54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LAB. TESTS</a:t>
            </a:r>
            <a:endParaRPr lang="ar-SA" sz="54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16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260857"/>
            <a:ext cx="903649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71500" lvl="0" indent="-571500" algn="ctr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+mj-cs"/>
              </a:rPr>
              <a:t>Clinical and Epidemiologic Features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  <a:ea typeface="+mj-ea"/>
              <a:cs typeface="+mj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052736"/>
            <a:ext cx="6413637" cy="504056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228184" y="5336289"/>
            <a:ext cx="1224136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1">
            <a:spAutoFit/>
          </a:bodyPr>
          <a:lstStyle/>
          <a:p>
            <a:endParaRPr lang="ar-SA" sz="1050" dirty="0"/>
          </a:p>
        </p:txBody>
      </p:sp>
    </p:spTree>
    <p:extLst>
      <p:ext uri="{BB962C8B-B14F-4D97-AF65-F5344CB8AC3E}">
        <p14:creationId xmlns:p14="http://schemas.microsoft.com/office/powerpoint/2010/main" val="252075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260857"/>
            <a:ext cx="903649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+mj-cs"/>
                <a:sym typeface="Webdings"/>
              </a:rPr>
              <a:t> 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+mj-cs"/>
              </a:rPr>
              <a:t>RADT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0" t="679" r="849" b="2511"/>
          <a:stretch/>
        </p:blipFill>
        <p:spPr>
          <a:xfrm>
            <a:off x="160071" y="1030298"/>
            <a:ext cx="1656184" cy="15234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365104"/>
            <a:ext cx="2919076" cy="16603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49361"/>
            <a:ext cx="2121768" cy="15913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302" y="3861048"/>
            <a:ext cx="5546923" cy="16416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155648"/>
            <a:ext cx="2537045" cy="20232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155648"/>
            <a:ext cx="3097907" cy="18324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499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0754" y="755243"/>
            <a:ext cx="4117229" cy="526604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endParaRPr lang="en-US" sz="800" u="sng" dirty="0" smtClean="0">
              <a:solidFill>
                <a:srgbClr val="4BACC6">
                  <a:lumMod val="75000"/>
                </a:srgbClr>
              </a:solidFill>
              <a:latin typeface="Arial Black" panose="020B0A04020102020204" pitchFamily="34" charset="0"/>
            </a:endParaRPr>
          </a:p>
          <a:p>
            <a:pPr lvl="0"/>
            <a:r>
              <a:rPr lang="en-US" u="sng" dirty="0">
                <a:solidFill>
                  <a:srgbClr val="4BACC6">
                    <a:lumMod val="50000"/>
                  </a:srgbClr>
                </a:solidFill>
                <a:latin typeface="Arial Black" panose="020B0A04020102020204" pitchFamily="34" charset="0"/>
              </a:rPr>
              <a:t>Gram stain From culture showed : </a:t>
            </a:r>
          </a:p>
          <a:p>
            <a:pPr lvl="0"/>
            <a: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Gram positive cocci in </a:t>
            </a:r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Chains</a:t>
            </a:r>
          </a:p>
          <a:p>
            <a:pPr lvl="0"/>
            <a:endParaRPr lang="en-US" sz="1600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r>
              <a:rPr lang="en-US" sz="1600" dirty="0" smtClean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r>
              <a:rPr lang="en-US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endParaRPr lang="en-US" dirty="0" smtClean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endParaRPr lang="en-US" sz="2400" dirty="0">
              <a:solidFill>
                <a:srgbClr val="4BACC6">
                  <a:lumMod val="75000"/>
                </a:srgbClr>
              </a:solidFill>
              <a:latin typeface="Arial Rounded MT Bold" panose="020F0704030504030204" pitchFamily="34" charset="0"/>
            </a:endParaRPr>
          </a:p>
          <a:p>
            <a:pPr algn="ctr"/>
            <a:endParaRPr lang="en-US" sz="2800" i="1" dirty="0" smtClean="0">
              <a:solidFill>
                <a:srgbClr val="C0504D">
                  <a:lumMod val="75000"/>
                </a:srgbClr>
              </a:solidFill>
              <a:latin typeface="Berlin Sans FB" panose="020E0602020502020306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7043" y="202544"/>
            <a:ext cx="4065262" cy="400110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sym typeface="Webdings"/>
              </a:rPr>
              <a:t></a:t>
            </a:r>
            <a:r>
              <a:rPr lang="en-US" sz="2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</a:rPr>
              <a:t>MICROSCOPIC </a:t>
            </a:r>
            <a:r>
              <a:rPr lang="en-US" sz="2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</a:rPr>
              <a:t>APEARANCE</a:t>
            </a:r>
            <a:endParaRPr lang="en-US" sz="20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78846" y="742692"/>
            <a:ext cx="4113633" cy="5350603"/>
          </a:xfr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 anchorCtr="0">
            <a:normAutofit/>
          </a:bodyPr>
          <a:lstStyle/>
          <a:p>
            <a:pPr lvl="0" algn="l" rtl="0">
              <a:spcBef>
                <a:spcPts val="0"/>
              </a:spcBef>
            </a:pPr>
            <a:r>
              <a:rPr lang="en-US" sz="1800" u="sng" dirty="0">
                <a:solidFill>
                  <a:srgbClr val="4BACC6">
                    <a:lumMod val="50000"/>
                  </a:srgbClr>
                </a:solidFill>
                <a:latin typeface="Arial Black" panose="020B0A04020102020204" pitchFamily="34" charset="0"/>
              </a:rPr>
              <a:t>Throat swab culture showed:</a:t>
            </a:r>
            <a:br>
              <a:rPr lang="en-US" sz="1800" u="sng" dirty="0">
                <a:solidFill>
                  <a:srgbClr val="4BACC6">
                    <a:lumMod val="50000"/>
                  </a:srgbClr>
                </a:solidFill>
                <a:latin typeface="Arial Black" panose="020B0A04020102020204" pitchFamily="34" charset="0"/>
              </a:rPr>
            </a:br>
            <a: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Beta </a:t>
            </a:r>
            <a:r>
              <a:rPr lang="en-US" sz="1600" dirty="0" err="1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haemolysis</a:t>
            </a:r>
            <a:r>
              <a:rPr lang="en-US" sz="16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>  on blood agar (colonies are surrounded  by a clear zone). </a:t>
            </a:r>
            <a:r>
              <a:rPr lang="en-US" sz="32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  <a:t/>
            </a:r>
            <a:br>
              <a:rPr lang="en-US" sz="3200" dirty="0">
                <a:solidFill>
                  <a:srgbClr val="4BACC6">
                    <a:lumMod val="75000"/>
                  </a:srgbClr>
                </a:solidFill>
                <a:latin typeface="Arial Rounded MT Bold" panose="020F0704030504030204" pitchFamily="34" charset="0"/>
              </a:rPr>
            </a:br>
            <a:endParaRPr lang="en-US" sz="3800" dirty="0">
              <a:latin typeface="Arial Rounded MT Bold" pitchFamily="34" charset="0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23176" y="202544"/>
            <a:ext cx="2376264" cy="400110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0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sym typeface="Webdings"/>
              </a:rPr>
              <a:t> </a:t>
            </a:r>
            <a:r>
              <a:rPr lang="en-US" sz="2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culture</a:t>
            </a:r>
            <a:endParaRPr lang="ar-SA" sz="20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" name="عنصر نائب للمحتوى 7" descr="asm_alp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46856" y="2343919"/>
            <a:ext cx="2528903" cy="25289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92" y="2492896"/>
            <a:ext cx="3264364" cy="20162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888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7357</TotalTime>
  <Words>1305</Words>
  <Application>Microsoft Office PowerPoint</Application>
  <PresentationFormat>On-screen Show (4:3)</PresentationFormat>
  <Paragraphs>361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Respiratory Tract Infection Practical  </vt:lpstr>
      <vt:lpstr>Type of Haemolysis on Blood Agar</vt:lpstr>
      <vt:lpstr>Different Test Used in Lab.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Throat swab culture showed: Beta haemolysis  on blood agar (colonies are surrounded  by a clear zone).  </vt:lpstr>
      <vt:lpstr>CATALASE TEST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chest X- ray done showed massive consolidation on the right side of the chest.                           </vt:lpstr>
      <vt:lpstr>PowerPoint Presentation</vt:lpstr>
      <vt:lpstr>Sputum culture showed: Alpha haemolysis on blood agar (colonies surrounded by partial haemolysis with greenish color).                       </vt:lpstr>
      <vt:lpstr>CATALASE TEST  </vt:lpstr>
      <vt:lpstr>PowerPoint Presentation</vt:lpstr>
      <vt:lpstr>PowerPoint Presentation</vt:lpstr>
      <vt:lpstr>PowerPoint Presentation</vt:lpstr>
      <vt:lpstr>PowerPoint Presentation</vt:lpstr>
      <vt:lpstr>The chest X- ray done showed multiple opacities and cavities                                                                       </vt:lpstr>
      <vt:lpstr>PowerPoint Presentation</vt:lpstr>
      <vt:lpstr>PowerPoint Presentation</vt:lpstr>
      <vt:lpstr>Sputum culture on Lowenstein–Jensen medium (selective for mycobacteria) showed: showing growth of Rough, Tough and Buff colonies                                     </vt:lpstr>
      <vt:lpstr>PowerPoint Presentation</vt:lpstr>
      <vt:lpstr>PowerPoint Presentation</vt:lpstr>
      <vt:lpstr>PowerPoint Presentation</vt:lpstr>
      <vt:lpstr>PowerPoint Presentation</vt:lpstr>
      <vt:lpstr>Throat swab culture on blood tellurite showed: Black color colonies</vt:lpstr>
      <vt:lpstr> ELEK TEST  </vt:lpstr>
      <vt:lpstr>PowerPoint Presentation</vt:lpstr>
      <vt:lpstr>PowerPoint Presentation</vt:lpstr>
      <vt:lpstr>PowerPoint Presentation</vt:lpstr>
      <vt:lpstr>PowerPoint Presentation</vt:lpstr>
      <vt:lpstr>Culture from sputum on SDA (Sabouraud's Dextrose Aagar) showed:  Cream color colonies.                                    </vt:lpstr>
      <vt:lpstr>                                          +Ve Test                                                     </vt:lpstr>
      <vt:lpstr>PowerPoint Presentation</vt:lpstr>
      <vt:lpstr>PowerPoint Presentation</vt:lpstr>
      <vt:lpstr>PowerPoint Presentation</vt:lpstr>
      <vt:lpstr>Culture from sputum on SDA (Sabouraud's Dextrose Aagar) showed: “salt and pepper appearance”.                                                              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KHAIRAT</dc:creator>
  <cp:lastModifiedBy>Aljawharah Alkabbani</cp:lastModifiedBy>
  <cp:revision>139</cp:revision>
  <dcterms:created xsi:type="dcterms:W3CDTF">2011-03-06T05:04:06Z</dcterms:created>
  <dcterms:modified xsi:type="dcterms:W3CDTF">2016-02-02T12:01:13Z</dcterms:modified>
</cp:coreProperties>
</file>