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180" r:id="rId1"/>
  </p:sldMasterIdLst>
  <p:notesMasterIdLst>
    <p:notesMasterId r:id="rId43"/>
  </p:notesMasterIdLst>
  <p:sldIdLst>
    <p:sldId id="256" r:id="rId2"/>
    <p:sldId id="365" r:id="rId3"/>
    <p:sldId id="437" r:id="rId4"/>
    <p:sldId id="341" r:id="rId5"/>
    <p:sldId id="447" r:id="rId6"/>
    <p:sldId id="438" r:id="rId7"/>
    <p:sldId id="391" r:id="rId8"/>
    <p:sldId id="458" r:id="rId9"/>
    <p:sldId id="372" r:id="rId10"/>
    <p:sldId id="373" r:id="rId11"/>
    <p:sldId id="377" r:id="rId12"/>
    <p:sldId id="446" r:id="rId13"/>
    <p:sldId id="285" r:id="rId14"/>
    <p:sldId id="454" r:id="rId15"/>
    <p:sldId id="441" r:id="rId16"/>
    <p:sldId id="408" r:id="rId17"/>
    <p:sldId id="455" r:id="rId18"/>
    <p:sldId id="333" r:id="rId19"/>
    <p:sldId id="291" r:id="rId20"/>
    <p:sldId id="465" r:id="rId21"/>
    <p:sldId id="453" r:id="rId22"/>
    <p:sldId id="293" r:id="rId23"/>
    <p:sldId id="448" r:id="rId24"/>
    <p:sldId id="431" r:id="rId25"/>
    <p:sldId id="459" r:id="rId26"/>
    <p:sldId id="334" r:id="rId27"/>
    <p:sldId id="449" r:id="rId28"/>
    <p:sldId id="460" r:id="rId29"/>
    <p:sldId id="461" r:id="rId30"/>
    <p:sldId id="462" r:id="rId31"/>
    <p:sldId id="464" r:id="rId32"/>
    <p:sldId id="466" r:id="rId33"/>
    <p:sldId id="463" r:id="rId34"/>
    <p:sldId id="444" r:id="rId35"/>
    <p:sldId id="424" r:id="rId36"/>
    <p:sldId id="426" r:id="rId37"/>
    <p:sldId id="456" r:id="rId38"/>
    <p:sldId id="427" r:id="rId39"/>
    <p:sldId id="457" r:id="rId40"/>
    <p:sldId id="467" r:id="rId41"/>
    <p:sldId id="432" r:id="rId42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888" autoAdjust="0"/>
    <p:restoredTop sz="94667" autoAdjust="0"/>
  </p:normalViewPr>
  <p:slideViewPr>
    <p:cSldViewPr>
      <p:cViewPr varScale="1">
        <p:scale>
          <a:sx n="94" d="100"/>
          <a:sy n="94" d="100"/>
        </p:scale>
        <p:origin x="696" y="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772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405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EAABAEF-DC12-4A4E-BB25-2A9B3D203FF2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F7C83682-EA61-43BE-A2A7-27E5021707C6}">
      <dgm:prSet phldrT="[Text]"/>
      <dgm:spPr/>
      <dgm:t>
        <a:bodyPr/>
        <a:lstStyle/>
        <a:p>
          <a:r>
            <a:rPr lang="en-US" dirty="0" smtClean="0"/>
            <a:t>Types</a:t>
          </a:r>
          <a:endParaRPr lang="en-US" dirty="0"/>
        </a:p>
      </dgm:t>
    </dgm:pt>
    <dgm:pt modelId="{30A782A2-86FD-447E-B5FD-1ABC3004BF9F}" type="parTrans" cxnId="{A1A09B7E-101A-4063-B00C-E8E31850142B}">
      <dgm:prSet/>
      <dgm:spPr/>
      <dgm:t>
        <a:bodyPr/>
        <a:lstStyle/>
        <a:p>
          <a:endParaRPr lang="en-US"/>
        </a:p>
      </dgm:t>
    </dgm:pt>
    <dgm:pt modelId="{1BA17711-75DB-4A27-B01E-2D6973DCF102}" type="sibTrans" cxnId="{A1A09B7E-101A-4063-B00C-E8E31850142B}">
      <dgm:prSet/>
      <dgm:spPr/>
      <dgm:t>
        <a:bodyPr/>
        <a:lstStyle/>
        <a:p>
          <a:endParaRPr lang="en-US"/>
        </a:p>
      </dgm:t>
    </dgm:pt>
    <dgm:pt modelId="{C0950D77-AC7E-42F7-8AF6-D37EA395EC35}">
      <dgm:prSet phldrT="[Text]"/>
      <dgm:spPr/>
      <dgm:t>
        <a:bodyPr/>
        <a:lstStyle/>
        <a:p>
          <a:r>
            <a:rPr lang="en-US" dirty="0" smtClean="0">
              <a:latin typeface="Tahoma" pitchFamily="34" charset="0"/>
              <a:cs typeface="Tahoma" pitchFamily="34" charset="0"/>
            </a:rPr>
            <a:t> Extrinsic asthma: Type 1 Hypersensitivity reaction, </a:t>
          </a:r>
          <a:r>
            <a:rPr lang="en-US" dirty="0" err="1" smtClean="0">
              <a:latin typeface="Tahoma" pitchFamily="34" charset="0"/>
              <a:cs typeface="Tahoma" pitchFamily="34" charset="0"/>
            </a:rPr>
            <a:t>IgE</a:t>
          </a:r>
          <a:r>
            <a:rPr lang="en-US" dirty="0" smtClean="0">
              <a:latin typeface="Tahoma" pitchFamily="34" charset="0"/>
              <a:cs typeface="Tahoma" pitchFamily="34" charset="0"/>
            </a:rPr>
            <a:t>,    	childhood, family </a:t>
          </a:r>
          <a:r>
            <a:rPr lang="en-US" dirty="0" err="1" smtClean="0">
              <a:latin typeface="Tahoma" pitchFamily="34" charset="0"/>
              <a:cs typeface="Tahoma" pitchFamily="34" charset="0"/>
            </a:rPr>
            <a:t>Hx</a:t>
          </a:r>
          <a:r>
            <a:rPr lang="en-US" dirty="0" smtClean="0">
              <a:latin typeface="Tahoma" pitchFamily="34" charset="0"/>
              <a:cs typeface="Tahoma" pitchFamily="34" charset="0"/>
            </a:rPr>
            <a:t> of allergy.</a:t>
          </a:r>
          <a:endParaRPr lang="en-US" dirty="0"/>
        </a:p>
      </dgm:t>
    </dgm:pt>
    <dgm:pt modelId="{8F8D1F95-02D9-4166-9327-377DF5ED13DD}" type="parTrans" cxnId="{0555ED1C-268B-416E-89B6-237A5046BCEA}">
      <dgm:prSet/>
      <dgm:spPr/>
      <dgm:t>
        <a:bodyPr/>
        <a:lstStyle/>
        <a:p>
          <a:endParaRPr lang="en-US"/>
        </a:p>
      </dgm:t>
    </dgm:pt>
    <dgm:pt modelId="{881C0A7A-3AF2-4535-9E57-C36802CC114D}" type="sibTrans" cxnId="{0555ED1C-268B-416E-89B6-237A5046BCEA}">
      <dgm:prSet/>
      <dgm:spPr/>
      <dgm:t>
        <a:bodyPr/>
        <a:lstStyle/>
        <a:p>
          <a:endParaRPr lang="en-US"/>
        </a:p>
      </dgm:t>
    </dgm:pt>
    <dgm:pt modelId="{024615F0-84DE-42FA-9CB1-DC9F3FEEBB06}">
      <dgm:prSet phldrT="[Text]"/>
      <dgm:spPr/>
      <dgm:t>
        <a:bodyPr/>
        <a:lstStyle/>
        <a:p>
          <a:r>
            <a:rPr lang="en-US" dirty="0" smtClean="0"/>
            <a:t>Morphology</a:t>
          </a:r>
          <a:endParaRPr lang="en-US" dirty="0"/>
        </a:p>
      </dgm:t>
    </dgm:pt>
    <dgm:pt modelId="{B3CE8665-09AC-404A-BCFC-FD6FE7B58BBD}" type="parTrans" cxnId="{68FCC87E-BA64-4D9A-A01B-2711F3691100}">
      <dgm:prSet/>
      <dgm:spPr/>
      <dgm:t>
        <a:bodyPr/>
        <a:lstStyle/>
        <a:p>
          <a:endParaRPr lang="en-US"/>
        </a:p>
      </dgm:t>
    </dgm:pt>
    <dgm:pt modelId="{EBEE78B2-950E-4FDB-B443-A64FD4F0E573}" type="sibTrans" cxnId="{68FCC87E-BA64-4D9A-A01B-2711F3691100}">
      <dgm:prSet/>
      <dgm:spPr/>
      <dgm:t>
        <a:bodyPr/>
        <a:lstStyle/>
        <a:p>
          <a:endParaRPr lang="en-US"/>
        </a:p>
      </dgm:t>
    </dgm:pt>
    <dgm:pt modelId="{0222E519-929D-4DD7-B274-C8FF73761EC7}">
      <dgm:prSet phldrT="[Text]"/>
      <dgm:spPr/>
      <dgm:t>
        <a:bodyPr/>
        <a:lstStyle/>
        <a:p>
          <a:r>
            <a:rPr lang="en-US" dirty="0" smtClean="0"/>
            <a:t>Hypertrophy of bronchial smooth muscle &amp; hyperplasia of goblet cells e </a:t>
          </a:r>
          <a:r>
            <a:rPr lang="en-US" dirty="0" err="1" smtClean="0"/>
            <a:t>eosinophils</a:t>
          </a:r>
          <a:r>
            <a:rPr lang="en-US" dirty="0" smtClean="0"/>
            <a:t>, thickened basement membrane</a:t>
          </a:r>
          <a:endParaRPr lang="en-US" dirty="0"/>
        </a:p>
      </dgm:t>
    </dgm:pt>
    <dgm:pt modelId="{6135C83B-EEA7-4978-BDBE-1A068CA1DD5F}" type="parTrans" cxnId="{9E9DD531-5F9C-462D-8861-5CA3781BC3B8}">
      <dgm:prSet/>
      <dgm:spPr/>
      <dgm:t>
        <a:bodyPr/>
        <a:lstStyle/>
        <a:p>
          <a:endParaRPr lang="en-US"/>
        </a:p>
      </dgm:t>
    </dgm:pt>
    <dgm:pt modelId="{BFAC9557-D9DF-4494-B4B6-D0E0CD7233C5}" type="sibTrans" cxnId="{9E9DD531-5F9C-462D-8861-5CA3781BC3B8}">
      <dgm:prSet/>
      <dgm:spPr/>
      <dgm:t>
        <a:bodyPr/>
        <a:lstStyle/>
        <a:p>
          <a:endParaRPr lang="en-US"/>
        </a:p>
      </dgm:t>
    </dgm:pt>
    <dgm:pt modelId="{0327B52C-86E6-4AC7-801C-412FCC33A541}">
      <dgm:prSet phldrT="[Text]"/>
      <dgm:spPr/>
      <dgm:t>
        <a:bodyPr/>
        <a:lstStyle/>
        <a:p>
          <a:r>
            <a:rPr lang="en-US" dirty="0" smtClean="0"/>
            <a:t>Mucous plug e </a:t>
          </a:r>
          <a:r>
            <a:rPr lang="en-US" dirty="0" err="1" smtClean="0"/>
            <a:t>Curschmann</a:t>
          </a:r>
          <a:r>
            <a:rPr lang="en-US" dirty="0" smtClean="0"/>
            <a:t> spirals &amp; Charcot-Leyden crystals.</a:t>
          </a:r>
          <a:endParaRPr lang="en-US" dirty="0"/>
        </a:p>
      </dgm:t>
    </dgm:pt>
    <dgm:pt modelId="{0F24F249-F86F-4B82-B4CC-286BF9F3DA52}" type="parTrans" cxnId="{2C8F582D-3978-4757-B048-39700141B2DD}">
      <dgm:prSet/>
      <dgm:spPr/>
      <dgm:t>
        <a:bodyPr/>
        <a:lstStyle/>
        <a:p>
          <a:endParaRPr lang="en-US"/>
        </a:p>
      </dgm:t>
    </dgm:pt>
    <dgm:pt modelId="{C07358C7-32DC-4325-BEBC-058272430D6E}" type="sibTrans" cxnId="{2C8F582D-3978-4757-B048-39700141B2DD}">
      <dgm:prSet/>
      <dgm:spPr/>
      <dgm:t>
        <a:bodyPr/>
        <a:lstStyle/>
        <a:p>
          <a:endParaRPr lang="en-US"/>
        </a:p>
      </dgm:t>
    </dgm:pt>
    <dgm:pt modelId="{9764E3D9-AEDA-47A2-8460-D679C3DF5711}">
      <dgm:prSet phldrT="[Text]"/>
      <dgm:spPr/>
      <dgm:t>
        <a:bodyPr/>
        <a:lstStyle/>
        <a:p>
          <a:r>
            <a:rPr lang="en-US" dirty="0" smtClean="0"/>
            <a:t>Complication</a:t>
          </a:r>
          <a:endParaRPr lang="en-US" dirty="0"/>
        </a:p>
      </dgm:t>
    </dgm:pt>
    <dgm:pt modelId="{08BB8029-EA4E-4479-B158-ED8DE7083A81}" type="parTrans" cxnId="{8E964842-86A5-457B-BE85-384119D76C50}">
      <dgm:prSet/>
      <dgm:spPr/>
      <dgm:t>
        <a:bodyPr/>
        <a:lstStyle/>
        <a:p>
          <a:endParaRPr lang="en-US"/>
        </a:p>
      </dgm:t>
    </dgm:pt>
    <dgm:pt modelId="{301EF411-3F3A-4554-AF3B-8B7B28F7D3B4}" type="sibTrans" cxnId="{8E964842-86A5-457B-BE85-384119D76C50}">
      <dgm:prSet/>
      <dgm:spPr/>
      <dgm:t>
        <a:bodyPr/>
        <a:lstStyle/>
        <a:p>
          <a:endParaRPr lang="en-US"/>
        </a:p>
      </dgm:t>
    </dgm:pt>
    <dgm:pt modelId="{3DC26CFD-7A20-436E-A87B-1922AE2B312A}">
      <dgm:prSet phldrT="[Text]"/>
      <dgm:spPr/>
      <dgm:t>
        <a:bodyPr/>
        <a:lstStyle/>
        <a:p>
          <a:r>
            <a:rPr lang="en-US" dirty="0" smtClean="0"/>
            <a:t>Superimposed infection</a:t>
          </a:r>
          <a:endParaRPr lang="en-US" dirty="0"/>
        </a:p>
      </dgm:t>
    </dgm:pt>
    <dgm:pt modelId="{67F97652-F07C-413D-B4ED-44EE908B20EB}" type="parTrans" cxnId="{CC50F124-6C89-41A2-A60D-6978A498CFB6}">
      <dgm:prSet/>
      <dgm:spPr/>
      <dgm:t>
        <a:bodyPr/>
        <a:lstStyle/>
        <a:p>
          <a:endParaRPr lang="en-US"/>
        </a:p>
      </dgm:t>
    </dgm:pt>
    <dgm:pt modelId="{8B28439D-6CE8-4B85-BA6E-EF015D574154}" type="sibTrans" cxnId="{CC50F124-6C89-41A2-A60D-6978A498CFB6}">
      <dgm:prSet/>
      <dgm:spPr/>
      <dgm:t>
        <a:bodyPr/>
        <a:lstStyle/>
        <a:p>
          <a:endParaRPr lang="en-US"/>
        </a:p>
      </dgm:t>
    </dgm:pt>
    <dgm:pt modelId="{65E4E581-D1B4-45A5-A04E-340970E8AD4B}">
      <dgm:prSet phldrT="[Text]"/>
      <dgm:spPr/>
      <dgm:t>
        <a:bodyPr/>
        <a:lstStyle/>
        <a:p>
          <a:r>
            <a:rPr lang="en-US" dirty="0" smtClean="0"/>
            <a:t>Chronic bronchitis</a:t>
          </a:r>
          <a:endParaRPr lang="en-US" dirty="0"/>
        </a:p>
      </dgm:t>
    </dgm:pt>
    <dgm:pt modelId="{E014DFB6-6F98-4AF3-B985-9120A6CB52AF}" type="parTrans" cxnId="{0255FAE6-9DF4-4D8D-B036-93330CBC4B6D}">
      <dgm:prSet/>
      <dgm:spPr/>
      <dgm:t>
        <a:bodyPr/>
        <a:lstStyle/>
        <a:p>
          <a:endParaRPr lang="en-US"/>
        </a:p>
      </dgm:t>
    </dgm:pt>
    <dgm:pt modelId="{459418C5-0A4D-40E6-B18F-F5F2C06552BA}" type="sibTrans" cxnId="{0255FAE6-9DF4-4D8D-B036-93330CBC4B6D}">
      <dgm:prSet/>
      <dgm:spPr/>
      <dgm:t>
        <a:bodyPr/>
        <a:lstStyle/>
        <a:p>
          <a:endParaRPr lang="en-US"/>
        </a:p>
      </dgm:t>
    </dgm:pt>
    <dgm:pt modelId="{74053312-014F-45D7-B847-B0A43E6D530F}">
      <dgm:prSet phldrT="[Text]"/>
      <dgm:spPr/>
      <dgm:t>
        <a:bodyPr/>
        <a:lstStyle/>
        <a:p>
          <a:r>
            <a:rPr lang="en-US" dirty="0" smtClean="0"/>
            <a:t>Pulmonary emphysema</a:t>
          </a:r>
          <a:endParaRPr lang="en-US" dirty="0"/>
        </a:p>
      </dgm:t>
    </dgm:pt>
    <dgm:pt modelId="{1FBD70DC-660D-4EFF-B5DF-3EA1075F0743}" type="parTrans" cxnId="{36B67047-07CA-4FAF-9BC6-69797B4F9BE4}">
      <dgm:prSet/>
      <dgm:spPr/>
      <dgm:t>
        <a:bodyPr/>
        <a:lstStyle/>
        <a:p>
          <a:endParaRPr lang="en-US"/>
        </a:p>
      </dgm:t>
    </dgm:pt>
    <dgm:pt modelId="{4C86EE7E-1E5D-4E90-BCA9-D82B3CDC698A}" type="sibTrans" cxnId="{36B67047-07CA-4FAF-9BC6-69797B4F9BE4}">
      <dgm:prSet/>
      <dgm:spPr/>
      <dgm:t>
        <a:bodyPr/>
        <a:lstStyle/>
        <a:p>
          <a:endParaRPr lang="en-US"/>
        </a:p>
      </dgm:t>
    </dgm:pt>
    <dgm:pt modelId="{23DFB964-CB1F-4996-99DD-0BE9A278FA61}">
      <dgm:prSet phldrT="[Text]"/>
      <dgm:spPr/>
      <dgm:t>
        <a:bodyPr/>
        <a:lstStyle/>
        <a:p>
          <a:r>
            <a:rPr lang="en-US" dirty="0" smtClean="0"/>
            <a:t>Status </a:t>
          </a:r>
          <a:r>
            <a:rPr lang="en-US" dirty="0" err="1" smtClean="0"/>
            <a:t>asthmaticus</a:t>
          </a:r>
          <a:endParaRPr lang="en-US" dirty="0"/>
        </a:p>
      </dgm:t>
    </dgm:pt>
    <dgm:pt modelId="{7BF680EE-048A-4CB5-95C8-2D82D14EF3C4}" type="parTrans" cxnId="{8B3C77CE-5C0D-41A2-A63E-F12BB1A5207E}">
      <dgm:prSet/>
      <dgm:spPr/>
      <dgm:t>
        <a:bodyPr/>
        <a:lstStyle/>
        <a:p>
          <a:endParaRPr lang="en-US"/>
        </a:p>
      </dgm:t>
    </dgm:pt>
    <dgm:pt modelId="{61340838-EBC4-4562-BA17-EF14F88269E2}" type="sibTrans" cxnId="{8B3C77CE-5C0D-41A2-A63E-F12BB1A5207E}">
      <dgm:prSet/>
      <dgm:spPr/>
      <dgm:t>
        <a:bodyPr/>
        <a:lstStyle/>
        <a:p>
          <a:endParaRPr lang="en-US"/>
        </a:p>
      </dgm:t>
    </dgm:pt>
    <dgm:pt modelId="{94203A55-4DAD-4B4F-AC2D-A55BE1F4E099}">
      <dgm:prSet phldrT="[Text]"/>
      <dgm:spPr/>
      <dgm:t>
        <a:bodyPr/>
        <a:lstStyle/>
        <a:p>
          <a:r>
            <a:rPr lang="en-US" dirty="0" smtClean="0">
              <a:latin typeface="Tahoma" pitchFamily="34" charset="0"/>
              <a:cs typeface="Tahoma" pitchFamily="34" charset="0"/>
            </a:rPr>
            <a:t> Intrinsic asthma: associated e bronchial asthma, aspirin,    	exercise, cold induced. No </a:t>
          </a:r>
          <a:r>
            <a:rPr lang="en-US" dirty="0" err="1" smtClean="0">
              <a:latin typeface="Tahoma" pitchFamily="34" charset="0"/>
              <a:cs typeface="Tahoma" pitchFamily="34" charset="0"/>
            </a:rPr>
            <a:t>Hx</a:t>
          </a:r>
          <a:r>
            <a:rPr lang="en-US" dirty="0" smtClean="0">
              <a:latin typeface="Tahoma" pitchFamily="34" charset="0"/>
              <a:cs typeface="Tahoma" pitchFamily="34" charset="0"/>
            </a:rPr>
            <a:t> of allergy</a:t>
          </a:r>
          <a:endParaRPr lang="en-US" dirty="0"/>
        </a:p>
      </dgm:t>
    </dgm:pt>
    <dgm:pt modelId="{A73FD146-08A1-45C9-B74B-BFF15515F416}" type="parTrans" cxnId="{A5DF6278-FC81-4819-B282-B0C044BC21DC}">
      <dgm:prSet/>
      <dgm:spPr/>
    </dgm:pt>
    <dgm:pt modelId="{AAD3465C-077A-497C-8E4C-36767C3ED143}" type="sibTrans" cxnId="{A5DF6278-FC81-4819-B282-B0C044BC21DC}">
      <dgm:prSet/>
      <dgm:spPr/>
    </dgm:pt>
    <dgm:pt modelId="{41943EB4-1114-4411-8088-3E609AF2CDAF}" type="pres">
      <dgm:prSet presAssocID="{2EAABAEF-DC12-4A4E-BB25-2A9B3D203FF2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C4853A6B-7B85-4009-B5F2-82CEF6C4C47E}" type="pres">
      <dgm:prSet presAssocID="{F7C83682-EA61-43BE-A2A7-27E5021707C6}" presName="linNode" presStyleCnt="0"/>
      <dgm:spPr/>
    </dgm:pt>
    <dgm:pt modelId="{FE74B238-02DE-44E3-BC57-168E47C7C459}" type="pres">
      <dgm:prSet presAssocID="{F7C83682-EA61-43BE-A2A7-27E5021707C6}" presName="parentText" presStyleLbl="node1" presStyleIdx="0" presStyleCnt="3" custScaleX="72075" custLinFactNeighborX="276" custLinFactNeighborY="-151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2C7B4DD-9F48-4BD8-954B-4D592EE28D11}" type="pres">
      <dgm:prSet presAssocID="{F7C83682-EA61-43BE-A2A7-27E5021707C6}" presName="descendantText" presStyleLbl="alignAccFollowNode1" presStyleIdx="0" presStyleCnt="3" custScaleX="127166" custLinFactNeighborX="-827" custLinFactNeighborY="-17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9D58855-C3AD-41CE-BAC4-C47B0667D074}" type="pres">
      <dgm:prSet presAssocID="{1BA17711-75DB-4A27-B01E-2D6973DCF102}" presName="sp" presStyleCnt="0"/>
      <dgm:spPr/>
    </dgm:pt>
    <dgm:pt modelId="{EB55A3CE-B517-4EE3-AF01-31C3291B3141}" type="pres">
      <dgm:prSet presAssocID="{024615F0-84DE-42FA-9CB1-DC9F3FEEBB06}" presName="linNode" presStyleCnt="0"/>
      <dgm:spPr/>
    </dgm:pt>
    <dgm:pt modelId="{34B77269-1564-4D72-8E85-DA7FCE2A5DEA}" type="pres">
      <dgm:prSet presAssocID="{024615F0-84DE-42FA-9CB1-DC9F3FEEBB06}" presName="parentText" presStyleLbl="node1" presStyleIdx="1" presStyleCnt="3" custScaleX="88847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6DCB02E-D641-4460-928B-B23ABEA650C1}" type="pres">
      <dgm:prSet presAssocID="{024615F0-84DE-42FA-9CB1-DC9F3FEEBB06}" presName="descendantText" presStyleLbl="alignAccFollowNode1" presStyleIdx="1" presStyleCnt="3" custScaleX="14676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7623D13-A3BC-4B5D-89E3-858B8880A544}" type="pres">
      <dgm:prSet presAssocID="{EBEE78B2-950E-4FDB-B443-A64FD4F0E573}" presName="sp" presStyleCnt="0"/>
      <dgm:spPr/>
    </dgm:pt>
    <dgm:pt modelId="{318C9E4B-8CBD-4272-8DFB-4AA0AF496631}" type="pres">
      <dgm:prSet presAssocID="{9764E3D9-AEDA-47A2-8460-D679C3DF5711}" presName="linNode" presStyleCnt="0"/>
      <dgm:spPr/>
    </dgm:pt>
    <dgm:pt modelId="{85D452CE-91B7-4F10-A856-C61C7C2BD761}" type="pres">
      <dgm:prSet presAssocID="{9764E3D9-AEDA-47A2-8460-D679C3DF5711}" presName="parentText" presStyleLbl="node1" presStyleIdx="2" presStyleCnt="3" custScaleX="72075" custLinFactNeighborX="-23" custLinFactNeighborY="5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AA983A5-14D6-4B29-8E63-5FC6F0215F53}" type="pres">
      <dgm:prSet presAssocID="{9764E3D9-AEDA-47A2-8460-D679C3DF5711}" presName="descendantText" presStyleLbl="alignAccFollowNode1" presStyleIdx="2" presStyleCnt="3" custScaleX="11863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31EC942F-C5CE-48FD-A3CF-080B4A5D9A07}" type="presOf" srcId="{024615F0-84DE-42FA-9CB1-DC9F3FEEBB06}" destId="{34B77269-1564-4D72-8E85-DA7FCE2A5DEA}" srcOrd="0" destOrd="0" presId="urn:microsoft.com/office/officeart/2005/8/layout/vList5"/>
    <dgm:cxn modelId="{2C8F582D-3978-4757-B048-39700141B2DD}" srcId="{024615F0-84DE-42FA-9CB1-DC9F3FEEBB06}" destId="{0327B52C-86E6-4AC7-801C-412FCC33A541}" srcOrd="1" destOrd="0" parTransId="{0F24F249-F86F-4B82-B4CC-286BF9F3DA52}" sibTransId="{C07358C7-32DC-4325-BEBC-058272430D6E}"/>
    <dgm:cxn modelId="{66C8128E-8667-446D-ABA1-A4DEE4432D2E}" type="presOf" srcId="{F7C83682-EA61-43BE-A2A7-27E5021707C6}" destId="{FE74B238-02DE-44E3-BC57-168E47C7C459}" srcOrd="0" destOrd="0" presId="urn:microsoft.com/office/officeart/2005/8/layout/vList5"/>
    <dgm:cxn modelId="{CC50F124-6C89-41A2-A60D-6978A498CFB6}" srcId="{9764E3D9-AEDA-47A2-8460-D679C3DF5711}" destId="{3DC26CFD-7A20-436E-A87B-1922AE2B312A}" srcOrd="0" destOrd="0" parTransId="{67F97652-F07C-413D-B4ED-44EE908B20EB}" sibTransId="{8B28439D-6CE8-4B85-BA6E-EF015D574154}"/>
    <dgm:cxn modelId="{30E80015-DC0B-4599-A1FF-017C215CC2F4}" type="presOf" srcId="{23DFB964-CB1F-4996-99DD-0BE9A278FA61}" destId="{BAA983A5-14D6-4B29-8E63-5FC6F0215F53}" srcOrd="0" destOrd="3" presId="urn:microsoft.com/office/officeart/2005/8/layout/vList5"/>
    <dgm:cxn modelId="{795A48A1-4A92-4983-B53B-0636F5949AA2}" type="presOf" srcId="{3DC26CFD-7A20-436E-A87B-1922AE2B312A}" destId="{BAA983A5-14D6-4B29-8E63-5FC6F0215F53}" srcOrd="0" destOrd="0" presId="urn:microsoft.com/office/officeart/2005/8/layout/vList5"/>
    <dgm:cxn modelId="{0255FAE6-9DF4-4D8D-B036-93330CBC4B6D}" srcId="{9764E3D9-AEDA-47A2-8460-D679C3DF5711}" destId="{65E4E581-D1B4-45A5-A04E-340970E8AD4B}" srcOrd="1" destOrd="0" parTransId="{E014DFB6-6F98-4AF3-B985-9120A6CB52AF}" sibTransId="{459418C5-0A4D-40E6-B18F-F5F2C06552BA}"/>
    <dgm:cxn modelId="{A5DF6278-FC81-4819-B282-B0C044BC21DC}" srcId="{F7C83682-EA61-43BE-A2A7-27E5021707C6}" destId="{94203A55-4DAD-4B4F-AC2D-A55BE1F4E099}" srcOrd="1" destOrd="0" parTransId="{A73FD146-08A1-45C9-B74B-BFF15515F416}" sibTransId="{AAD3465C-077A-497C-8E4C-36767C3ED143}"/>
    <dgm:cxn modelId="{36B67047-07CA-4FAF-9BC6-69797B4F9BE4}" srcId="{9764E3D9-AEDA-47A2-8460-D679C3DF5711}" destId="{74053312-014F-45D7-B847-B0A43E6D530F}" srcOrd="2" destOrd="0" parTransId="{1FBD70DC-660D-4EFF-B5DF-3EA1075F0743}" sibTransId="{4C86EE7E-1E5D-4E90-BCA9-D82B3CDC698A}"/>
    <dgm:cxn modelId="{E8F2ACD9-4134-463C-BAA4-5C3C5294B04C}" type="presOf" srcId="{9764E3D9-AEDA-47A2-8460-D679C3DF5711}" destId="{85D452CE-91B7-4F10-A856-C61C7C2BD761}" srcOrd="0" destOrd="0" presId="urn:microsoft.com/office/officeart/2005/8/layout/vList5"/>
    <dgm:cxn modelId="{9E9DD531-5F9C-462D-8861-5CA3781BC3B8}" srcId="{024615F0-84DE-42FA-9CB1-DC9F3FEEBB06}" destId="{0222E519-929D-4DD7-B274-C8FF73761EC7}" srcOrd="0" destOrd="0" parTransId="{6135C83B-EEA7-4978-BDBE-1A068CA1DD5F}" sibTransId="{BFAC9557-D9DF-4494-B4B6-D0E0CD7233C5}"/>
    <dgm:cxn modelId="{7C467A4A-4D5A-4C25-A507-11B77AE33D9C}" type="presOf" srcId="{C0950D77-AC7E-42F7-8AF6-D37EA395EC35}" destId="{D2C7B4DD-9F48-4BD8-954B-4D592EE28D11}" srcOrd="0" destOrd="0" presId="urn:microsoft.com/office/officeart/2005/8/layout/vList5"/>
    <dgm:cxn modelId="{E8169B50-1CDB-41B4-8FE9-BBCE102DDE48}" type="presOf" srcId="{94203A55-4DAD-4B4F-AC2D-A55BE1F4E099}" destId="{D2C7B4DD-9F48-4BD8-954B-4D592EE28D11}" srcOrd="0" destOrd="1" presId="urn:microsoft.com/office/officeart/2005/8/layout/vList5"/>
    <dgm:cxn modelId="{0555ED1C-268B-416E-89B6-237A5046BCEA}" srcId="{F7C83682-EA61-43BE-A2A7-27E5021707C6}" destId="{C0950D77-AC7E-42F7-8AF6-D37EA395EC35}" srcOrd="0" destOrd="0" parTransId="{8F8D1F95-02D9-4166-9327-377DF5ED13DD}" sibTransId="{881C0A7A-3AF2-4535-9E57-C36802CC114D}"/>
    <dgm:cxn modelId="{CBD5464F-0236-4D2E-A548-A528D4BF6472}" type="presOf" srcId="{2EAABAEF-DC12-4A4E-BB25-2A9B3D203FF2}" destId="{41943EB4-1114-4411-8088-3E609AF2CDAF}" srcOrd="0" destOrd="0" presId="urn:microsoft.com/office/officeart/2005/8/layout/vList5"/>
    <dgm:cxn modelId="{A1A09B7E-101A-4063-B00C-E8E31850142B}" srcId="{2EAABAEF-DC12-4A4E-BB25-2A9B3D203FF2}" destId="{F7C83682-EA61-43BE-A2A7-27E5021707C6}" srcOrd="0" destOrd="0" parTransId="{30A782A2-86FD-447E-B5FD-1ABC3004BF9F}" sibTransId="{1BA17711-75DB-4A27-B01E-2D6973DCF102}"/>
    <dgm:cxn modelId="{8E964842-86A5-457B-BE85-384119D76C50}" srcId="{2EAABAEF-DC12-4A4E-BB25-2A9B3D203FF2}" destId="{9764E3D9-AEDA-47A2-8460-D679C3DF5711}" srcOrd="2" destOrd="0" parTransId="{08BB8029-EA4E-4479-B158-ED8DE7083A81}" sibTransId="{301EF411-3F3A-4554-AF3B-8B7B28F7D3B4}"/>
    <dgm:cxn modelId="{68FCC87E-BA64-4D9A-A01B-2711F3691100}" srcId="{2EAABAEF-DC12-4A4E-BB25-2A9B3D203FF2}" destId="{024615F0-84DE-42FA-9CB1-DC9F3FEEBB06}" srcOrd="1" destOrd="0" parTransId="{B3CE8665-09AC-404A-BCFC-FD6FE7B58BBD}" sibTransId="{EBEE78B2-950E-4FDB-B443-A64FD4F0E573}"/>
    <dgm:cxn modelId="{04120B90-2305-4063-B412-D48D7C814761}" type="presOf" srcId="{0327B52C-86E6-4AC7-801C-412FCC33A541}" destId="{86DCB02E-D641-4460-928B-B23ABEA650C1}" srcOrd="0" destOrd="1" presId="urn:microsoft.com/office/officeart/2005/8/layout/vList5"/>
    <dgm:cxn modelId="{6CB77943-6BD2-4CE9-BF83-93A93F74A4D0}" type="presOf" srcId="{74053312-014F-45D7-B847-B0A43E6D530F}" destId="{BAA983A5-14D6-4B29-8E63-5FC6F0215F53}" srcOrd="0" destOrd="2" presId="urn:microsoft.com/office/officeart/2005/8/layout/vList5"/>
    <dgm:cxn modelId="{5C6B2F8B-3085-4AB1-9A97-33B17895F1F1}" type="presOf" srcId="{0222E519-929D-4DD7-B274-C8FF73761EC7}" destId="{86DCB02E-D641-4460-928B-B23ABEA650C1}" srcOrd="0" destOrd="0" presId="urn:microsoft.com/office/officeart/2005/8/layout/vList5"/>
    <dgm:cxn modelId="{AC32CFA7-0C4E-49FC-B0E4-ACCA523201E9}" type="presOf" srcId="{65E4E581-D1B4-45A5-A04E-340970E8AD4B}" destId="{BAA983A5-14D6-4B29-8E63-5FC6F0215F53}" srcOrd="0" destOrd="1" presId="urn:microsoft.com/office/officeart/2005/8/layout/vList5"/>
    <dgm:cxn modelId="{8B3C77CE-5C0D-41A2-A63E-F12BB1A5207E}" srcId="{9764E3D9-AEDA-47A2-8460-D679C3DF5711}" destId="{23DFB964-CB1F-4996-99DD-0BE9A278FA61}" srcOrd="3" destOrd="0" parTransId="{7BF680EE-048A-4CB5-95C8-2D82D14EF3C4}" sibTransId="{61340838-EBC4-4562-BA17-EF14F88269E2}"/>
    <dgm:cxn modelId="{755CE53A-9233-4FE7-8E5A-A48141A23CA9}" type="presParOf" srcId="{41943EB4-1114-4411-8088-3E609AF2CDAF}" destId="{C4853A6B-7B85-4009-B5F2-82CEF6C4C47E}" srcOrd="0" destOrd="0" presId="urn:microsoft.com/office/officeart/2005/8/layout/vList5"/>
    <dgm:cxn modelId="{7467C746-B24A-4A26-B797-7AF88DAA0737}" type="presParOf" srcId="{C4853A6B-7B85-4009-B5F2-82CEF6C4C47E}" destId="{FE74B238-02DE-44E3-BC57-168E47C7C459}" srcOrd="0" destOrd="0" presId="urn:microsoft.com/office/officeart/2005/8/layout/vList5"/>
    <dgm:cxn modelId="{E2520336-DBFE-492B-BF30-C90A07993A11}" type="presParOf" srcId="{C4853A6B-7B85-4009-B5F2-82CEF6C4C47E}" destId="{D2C7B4DD-9F48-4BD8-954B-4D592EE28D11}" srcOrd="1" destOrd="0" presId="urn:microsoft.com/office/officeart/2005/8/layout/vList5"/>
    <dgm:cxn modelId="{F1D4D864-2944-406A-B0B2-67B2E51E1474}" type="presParOf" srcId="{41943EB4-1114-4411-8088-3E609AF2CDAF}" destId="{39D58855-C3AD-41CE-BAC4-C47B0667D074}" srcOrd="1" destOrd="0" presId="urn:microsoft.com/office/officeart/2005/8/layout/vList5"/>
    <dgm:cxn modelId="{2243DDA1-C68C-46DF-9CB2-0EDDD1CF456A}" type="presParOf" srcId="{41943EB4-1114-4411-8088-3E609AF2CDAF}" destId="{EB55A3CE-B517-4EE3-AF01-31C3291B3141}" srcOrd="2" destOrd="0" presId="urn:microsoft.com/office/officeart/2005/8/layout/vList5"/>
    <dgm:cxn modelId="{C9A511F6-D829-4AE7-B4D6-27469EDA8E78}" type="presParOf" srcId="{EB55A3CE-B517-4EE3-AF01-31C3291B3141}" destId="{34B77269-1564-4D72-8E85-DA7FCE2A5DEA}" srcOrd="0" destOrd="0" presId="urn:microsoft.com/office/officeart/2005/8/layout/vList5"/>
    <dgm:cxn modelId="{23350AC1-B418-4313-8F45-1E56EEA9201C}" type="presParOf" srcId="{EB55A3CE-B517-4EE3-AF01-31C3291B3141}" destId="{86DCB02E-D641-4460-928B-B23ABEA650C1}" srcOrd="1" destOrd="0" presId="urn:microsoft.com/office/officeart/2005/8/layout/vList5"/>
    <dgm:cxn modelId="{CFFF08B8-F520-47C8-A09F-9B49ABF65BA7}" type="presParOf" srcId="{41943EB4-1114-4411-8088-3E609AF2CDAF}" destId="{F7623D13-A3BC-4B5D-89E3-858B8880A544}" srcOrd="3" destOrd="0" presId="urn:microsoft.com/office/officeart/2005/8/layout/vList5"/>
    <dgm:cxn modelId="{7AD6B4EF-D0AD-4BCE-86A6-320B29DD528A}" type="presParOf" srcId="{41943EB4-1114-4411-8088-3E609AF2CDAF}" destId="{318C9E4B-8CBD-4272-8DFB-4AA0AF496631}" srcOrd="4" destOrd="0" presId="urn:microsoft.com/office/officeart/2005/8/layout/vList5"/>
    <dgm:cxn modelId="{85B56DF6-5C5E-40D8-B12B-4920C9145860}" type="presParOf" srcId="{318C9E4B-8CBD-4272-8DFB-4AA0AF496631}" destId="{85D452CE-91B7-4F10-A856-C61C7C2BD761}" srcOrd="0" destOrd="0" presId="urn:microsoft.com/office/officeart/2005/8/layout/vList5"/>
    <dgm:cxn modelId="{8985A403-1AE8-43BD-8FF9-7642AC4AE037}" type="presParOf" srcId="{318C9E4B-8CBD-4272-8DFB-4AA0AF496631}" destId="{BAA983A5-14D6-4B29-8E63-5FC6F0215F53}" srcOrd="1" destOrd="0" presId="urn:microsoft.com/office/officeart/2005/8/layout/vList5"/>
  </dgm:cxnLst>
  <dgm:bg>
    <a:solidFill>
      <a:schemeClr val="accent2">
        <a:lumMod val="60000"/>
        <a:lumOff val="40000"/>
      </a:schemeClr>
    </a:solidFill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2C7B4DD-9F48-4BD8-954B-4D592EE28D11}">
      <dsp:nvSpPr>
        <dsp:cNvPr id="0" name=""/>
        <dsp:cNvSpPr/>
      </dsp:nvSpPr>
      <dsp:spPr>
        <a:xfrm rot="5400000">
          <a:off x="4954431" y="-2594681"/>
          <a:ext cx="1394817" cy="6933230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36195" rIns="72390" bIns="36195" numCol="1" spcCol="1270" anchor="ctr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900" kern="1200" dirty="0" smtClean="0">
              <a:latin typeface="Tahoma" pitchFamily="34" charset="0"/>
              <a:cs typeface="Tahoma" pitchFamily="34" charset="0"/>
            </a:rPr>
            <a:t> Extrinsic asthma: Type 1 Hypersensitivity reaction, </a:t>
          </a:r>
          <a:r>
            <a:rPr lang="en-US" sz="1900" kern="1200" dirty="0" err="1" smtClean="0">
              <a:latin typeface="Tahoma" pitchFamily="34" charset="0"/>
              <a:cs typeface="Tahoma" pitchFamily="34" charset="0"/>
            </a:rPr>
            <a:t>IgE</a:t>
          </a:r>
          <a:r>
            <a:rPr lang="en-US" sz="1900" kern="1200" dirty="0" smtClean="0">
              <a:latin typeface="Tahoma" pitchFamily="34" charset="0"/>
              <a:cs typeface="Tahoma" pitchFamily="34" charset="0"/>
            </a:rPr>
            <a:t>,    	childhood, family </a:t>
          </a:r>
          <a:r>
            <a:rPr lang="en-US" sz="1900" kern="1200" dirty="0" err="1" smtClean="0">
              <a:latin typeface="Tahoma" pitchFamily="34" charset="0"/>
              <a:cs typeface="Tahoma" pitchFamily="34" charset="0"/>
            </a:rPr>
            <a:t>Hx</a:t>
          </a:r>
          <a:r>
            <a:rPr lang="en-US" sz="1900" kern="1200" dirty="0" smtClean="0">
              <a:latin typeface="Tahoma" pitchFamily="34" charset="0"/>
              <a:cs typeface="Tahoma" pitchFamily="34" charset="0"/>
            </a:rPr>
            <a:t> of allergy.</a:t>
          </a:r>
          <a:endParaRPr lang="en-US" sz="1900" kern="1200" dirty="0"/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900" kern="1200" dirty="0" smtClean="0">
              <a:latin typeface="Tahoma" pitchFamily="34" charset="0"/>
              <a:cs typeface="Tahoma" pitchFamily="34" charset="0"/>
            </a:rPr>
            <a:t> Intrinsic asthma: associated e bronchial asthma, aspirin,    	exercise, cold induced. No </a:t>
          </a:r>
          <a:r>
            <a:rPr lang="en-US" sz="1900" kern="1200" dirty="0" err="1" smtClean="0">
              <a:latin typeface="Tahoma" pitchFamily="34" charset="0"/>
              <a:cs typeface="Tahoma" pitchFamily="34" charset="0"/>
            </a:rPr>
            <a:t>Hx</a:t>
          </a:r>
          <a:r>
            <a:rPr lang="en-US" sz="1900" kern="1200" dirty="0" smtClean="0">
              <a:latin typeface="Tahoma" pitchFamily="34" charset="0"/>
              <a:cs typeface="Tahoma" pitchFamily="34" charset="0"/>
            </a:rPr>
            <a:t> of allergy</a:t>
          </a:r>
          <a:endParaRPr lang="en-US" sz="1900" kern="1200" dirty="0"/>
        </a:p>
      </dsp:txBody>
      <dsp:txXfrm rot="-5400000">
        <a:off x="2185225" y="242614"/>
        <a:ext cx="6865141" cy="1258639"/>
      </dsp:txXfrm>
    </dsp:sp>
    <dsp:sp modelId="{FE74B238-02DE-44E3-BC57-168E47C7C459}">
      <dsp:nvSpPr>
        <dsp:cNvPr id="0" name=""/>
        <dsp:cNvSpPr/>
      </dsp:nvSpPr>
      <dsp:spPr>
        <a:xfrm>
          <a:off x="15230" y="8"/>
          <a:ext cx="2210404" cy="174352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51435" rIns="102870" bIns="51435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700" kern="1200" dirty="0" smtClean="0"/>
            <a:t>Types</a:t>
          </a:r>
          <a:endParaRPr lang="en-US" sz="2700" kern="1200" dirty="0"/>
        </a:p>
      </dsp:txBody>
      <dsp:txXfrm>
        <a:off x="100342" y="85120"/>
        <a:ext cx="2040180" cy="1573297"/>
      </dsp:txXfrm>
    </dsp:sp>
    <dsp:sp modelId="{86DCB02E-D641-4460-928B-B23ABEA650C1}">
      <dsp:nvSpPr>
        <dsp:cNvPr id="0" name=""/>
        <dsp:cNvSpPr/>
      </dsp:nvSpPr>
      <dsp:spPr>
        <a:xfrm rot="5400000">
          <a:off x="5034463" y="-704537"/>
          <a:ext cx="1394817" cy="6819274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36195" rIns="72390" bIns="36195" numCol="1" spcCol="1270" anchor="ctr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900" kern="1200" dirty="0" smtClean="0"/>
            <a:t>Hypertrophy of bronchial smooth muscle &amp; hyperplasia of goblet cells e </a:t>
          </a:r>
          <a:r>
            <a:rPr lang="en-US" sz="1900" kern="1200" dirty="0" err="1" smtClean="0"/>
            <a:t>eosinophils</a:t>
          </a:r>
          <a:r>
            <a:rPr lang="en-US" sz="1900" kern="1200" dirty="0" smtClean="0"/>
            <a:t>, thickened basement membrane</a:t>
          </a:r>
          <a:endParaRPr lang="en-US" sz="1900" kern="1200" dirty="0"/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900" kern="1200" dirty="0" smtClean="0"/>
            <a:t>Mucous plug e </a:t>
          </a:r>
          <a:r>
            <a:rPr lang="en-US" sz="1900" kern="1200" dirty="0" err="1" smtClean="0"/>
            <a:t>Curschmann</a:t>
          </a:r>
          <a:r>
            <a:rPr lang="en-US" sz="1900" kern="1200" dirty="0" smtClean="0"/>
            <a:t> spirals &amp; Charcot-Leyden crystals.</a:t>
          </a:r>
          <a:endParaRPr lang="en-US" sz="1900" kern="1200" dirty="0"/>
        </a:p>
      </dsp:txBody>
      <dsp:txXfrm rot="-5400000">
        <a:off x="2322235" y="2075780"/>
        <a:ext cx="6751185" cy="1258639"/>
      </dsp:txXfrm>
    </dsp:sp>
    <dsp:sp modelId="{34B77269-1564-4D72-8E85-DA7FCE2A5DEA}">
      <dsp:nvSpPr>
        <dsp:cNvPr id="0" name=""/>
        <dsp:cNvSpPr/>
      </dsp:nvSpPr>
      <dsp:spPr>
        <a:xfrm>
          <a:off x="182" y="1833339"/>
          <a:ext cx="2322052" cy="174352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51435" rIns="102870" bIns="51435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700" kern="1200" dirty="0" smtClean="0"/>
            <a:t>Morphology</a:t>
          </a:r>
          <a:endParaRPr lang="en-US" sz="2700" kern="1200" dirty="0"/>
        </a:p>
      </dsp:txBody>
      <dsp:txXfrm>
        <a:off x="85294" y="1918451"/>
        <a:ext cx="2151828" cy="1573297"/>
      </dsp:txXfrm>
    </dsp:sp>
    <dsp:sp modelId="{BAA983A5-14D6-4B29-8E63-5FC6F0215F53}">
      <dsp:nvSpPr>
        <dsp:cNvPr id="0" name=""/>
        <dsp:cNvSpPr/>
      </dsp:nvSpPr>
      <dsp:spPr>
        <a:xfrm rot="5400000">
          <a:off x="5038261" y="1128881"/>
          <a:ext cx="1394817" cy="6813832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36195" rIns="72390" bIns="36195" numCol="1" spcCol="1270" anchor="ctr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900" kern="1200" dirty="0" smtClean="0"/>
            <a:t>Superimposed infection</a:t>
          </a:r>
          <a:endParaRPr lang="en-US" sz="1900" kern="1200" dirty="0"/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900" kern="1200" dirty="0" smtClean="0"/>
            <a:t>Chronic bronchitis</a:t>
          </a:r>
          <a:endParaRPr lang="en-US" sz="1900" kern="1200" dirty="0"/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900" kern="1200" dirty="0" smtClean="0"/>
            <a:t>Pulmonary emphysema</a:t>
          </a:r>
          <a:endParaRPr lang="en-US" sz="1900" kern="1200" dirty="0"/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900" kern="1200" dirty="0" smtClean="0"/>
            <a:t>Status </a:t>
          </a:r>
          <a:r>
            <a:rPr lang="en-US" sz="1900" kern="1200" dirty="0" err="1" smtClean="0"/>
            <a:t>asthmaticus</a:t>
          </a:r>
          <a:endParaRPr lang="en-US" sz="1900" kern="1200" dirty="0"/>
        </a:p>
      </dsp:txBody>
      <dsp:txXfrm rot="-5400000">
        <a:off x="2328754" y="3906478"/>
        <a:ext cx="6745743" cy="1258639"/>
      </dsp:txXfrm>
    </dsp:sp>
    <dsp:sp modelId="{85D452CE-91B7-4F10-A856-C61C7C2BD761}">
      <dsp:nvSpPr>
        <dsp:cNvPr id="0" name=""/>
        <dsp:cNvSpPr/>
      </dsp:nvSpPr>
      <dsp:spPr>
        <a:xfrm>
          <a:off x="0" y="3664978"/>
          <a:ext cx="2328570" cy="174352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51435" rIns="102870" bIns="51435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700" kern="1200" dirty="0" smtClean="0"/>
            <a:t>Complication</a:t>
          </a:r>
          <a:endParaRPr lang="en-US" sz="2700" kern="1200" dirty="0"/>
        </a:p>
      </dsp:txBody>
      <dsp:txXfrm>
        <a:off x="85112" y="3750090"/>
        <a:ext cx="2158346" cy="157329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53CB4B53-9338-4E4B-80B9-962FEF4212D7}" type="datetimeFigureOut">
              <a:rPr lang="en-US"/>
              <a:pPr>
                <a:defRPr/>
              </a:pPr>
              <a:t>1/26/2016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fld id="{DA8A4716-3325-498C-A1CC-1DB4D890C63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57254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A0B2674B-CFDA-4259-8D27-F5120E15C8BB}" type="slidenum">
              <a:rPr lang="en-US">
                <a:latin typeface="Arial" pitchFamily="34" charset="0"/>
                <a:cs typeface="Arial" pitchFamily="34" charset="0"/>
              </a:rPr>
              <a:pPr/>
              <a:t>11</a:t>
            </a:fld>
            <a:endParaRPr 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389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289050" y="793750"/>
            <a:ext cx="4279900" cy="3209925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4988"/>
            <a:ext cx="5029200" cy="3849687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GB" smtClean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00740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A8A4716-3325-498C-A1CC-1DB4D890C639}" type="slidenum">
              <a:rPr lang="en-US" smtClean="0"/>
              <a:pPr>
                <a:defRPr/>
              </a:pPr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63406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hangingPunct="1">
              <a:defRPr/>
            </a:pPr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1157288" y="1344613"/>
            <a:ext cx="63500" cy="65087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hangingPunct="1">
              <a:defRPr/>
            </a:pPr>
            <a:endParaRPr lang="en-US"/>
          </a:p>
        </p:txBody>
      </p:sp>
      <p:sp>
        <p:nvSpPr>
          <p:cNvPr id="14" name="Title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22" name="Subtitle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6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5C4A43CC-86F0-4054-9AED-8C8843AD3A9E}" type="datetimeFigureOut">
              <a:rPr lang="en-US"/>
              <a:pPr>
                <a:defRPr/>
              </a:pPr>
              <a:t>1/26/2016</a:t>
            </a:fld>
            <a:endParaRPr lang="en-US"/>
          </a:p>
        </p:txBody>
      </p:sp>
      <p:sp>
        <p:nvSpPr>
          <p:cNvPr id="7" name="Footer Placeholder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71BACCE-2B81-4487-B549-337CFB857F7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D1774E-2388-4147-93A3-BF3DFCCCE08F}" type="datetimeFigureOut">
              <a:rPr lang="en-US"/>
              <a:pPr>
                <a:defRPr/>
              </a:pPr>
              <a:t>1/26/2016</a:t>
            </a:fld>
            <a:endParaRPr lang="en-US"/>
          </a:p>
        </p:txBody>
      </p:sp>
      <p:sp>
        <p:nvSpPr>
          <p:cNvPr id="5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54822B-695E-42C9-872A-10935B84696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F57E84-83B3-4F23-A564-9D8012BC937C}" type="datetimeFigureOut">
              <a:rPr lang="en-US"/>
              <a:pPr>
                <a:defRPr/>
              </a:pPr>
              <a:t>1/26/2016</a:t>
            </a:fld>
            <a:endParaRPr lang="en-US"/>
          </a:p>
        </p:txBody>
      </p:sp>
      <p:sp>
        <p:nvSpPr>
          <p:cNvPr id="5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C6BA8C-602F-422C-B74D-C0DA3F399BF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EBF90A-AB35-48E3-962A-F7B2A5A30E61}" type="datetimeFigureOut">
              <a:rPr lang="en-US"/>
              <a:pPr>
                <a:defRPr/>
              </a:pPr>
              <a:t>1/26/2016</a:t>
            </a:fld>
            <a:endParaRPr lang="en-US"/>
          </a:p>
        </p:txBody>
      </p:sp>
      <p:sp>
        <p:nvSpPr>
          <p:cNvPr id="5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814751-69F5-4546-B32E-BC7669EBB91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282825" y="0"/>
            <a:ext cx="6858000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hangingPunct="1"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 bwMode="invGray">
          <a:xfrm>
            <a:off x="2286000" y="0"/>
            <a:ext cx="76200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hangingPunct="1">
              <a:defRPr/>
            </a:pPr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hangingPunct="1">
              <a:defRPr/>
            </a:pPr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2408238" y="2746375"/>
            <a:ext cx="63500" cy="63500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hangingPunct="1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D331A60E-36E9-4C7F-BB12-5E29DBBD37CC}" type="datetimeFigureOut">
              <a:rPr lang="en-US"/>
              <a:pPr>
                <a:defRPr/>
              </a:pPr>
              <a:t>1/26/2016</a:t>
            </a:fld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3559D30-6702-474B-B0DA-3022495DE1B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0957B4-142F-4730-BB12-FBC2FCC9C92B}" type="datetimeFigureOut">
              <a:rPr lang="en-US"/>
              <a:pPr>
                <a:defRPr/>
              </a:pPr>
              <a:t>1/26/2016</a:t>
            </a:fld>
            <a:endParaRPr lang="en-US"/>
          </a:p>
        </p:txBody>
      </p:sp>
      <p:sp>
        <p:nvSpPr>
          <p:cNvPr id="6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8DDAE7-A27B-4671-8457-E9AE0ECA4C4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/>
          <a:lstStyle>
            <a:lvl1pPr algn="ctr">
              <a:defRPr sz="4500" b="1" cap="none" baseline="0"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7B72269-72F0-43ED-8391-A7E8A852E1A5}" type="datetimeFigureOut">
              <a:rPr lang="en-US"/>
              <a:pPr>
                <a:defRPr/>
              </a:pPr>
              <a:t>1/26/2016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DB8EB1D-1590-49C8-8140-515373011F0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794FEB-16E2-4E6B-996E-DD9407A10EE1}" type="datetimeFigureOut">
              <a:rPr lang="en-US"/>
              <a:pPr>
                <a:defRPr/>
              </a:pPr>
              <a:t>1/26/2016</a:t>
            </a:fld>
            <a:endParaRPr lang="en-US"/>
          </a:p>
        </p:txBody>
      </p:sp>
      <p:sp>
        <p:nvSpPr>
          <p:cNvPr id="4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0F8101-6F57-4048-87F7-45930DAF15D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014413" y="0"/>
            <a:ext cx="8129587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hangingPunct="1">
              <a:defRPr/>
            </a:pPr>
            <a:endParaRPr lang="en-US"/>
          </a:p>
        </p:txBody>
      </p:sp>
      <p:sp>
        <p:nvSpPr>
          <p:cNvPr id="3" name="Rectangle 2"/>
          <p:cNvSpPr/>
          <p:nvPr/>
        </p:nvSpPr>
        <p:spPr bwMode="invGray">
          <a:xfrm>
            <a:off x="1014413" y="0"/>
            <a:ext cx="7302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hangingPunct="1">
              <a:defRPr/>
            </a:pPr>
            <a:endParaRPr lang="en-US"/>
          </a:p>
        </p:txBody>
      </p:sp>
      <p:sp>
        <p:nvSpPr>
          <p:cNvPr id="4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F41B112A-A223-46A8-9578-3BCD4B49870A}" type="datetimeFigureOut">
              <a:rPr lang="en-US"/>
              <a:pPr>
                <a:defRPr/>
              </a:pPr>
              <a:t>1/26/2016</a:t>
            </a:fld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D37DA01-1EB4-4A8C-8D31-70B5C4DA958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16DFC7C2-DBA4-4633-8C35-D9AE84D21ED0}" type="datetimeFigureOut">
              <a:rPr lang="en-US"/>
              <a:pPr>
                <a:defRPr/>
              </a:pPr>
              <a:t>1/26/2016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BC66A3F-0829-4515-87EA-680FA765EB2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tIns="274320">
            <a:normAutofit/>
          </a:bodyPr>
          <a:lstStyle>
            <a:extLst/>
          </a:lstStyle>
          <a:p>
            <a:pPr indent="-283464" eaLnBrk="1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  <a:defRPr/>
            </a:pPr>
            <a:endParaRPr lang="en-US" sz="3200">
              <a:latin typeface="+mn-lt"/>
              <a:cs typeface="+mn-cs"/>
            </a:endParaRPr>
          </a:p>
        </p:txBody>
      </p:sp>
      <p:sp>
        <p:nvSpPr>
          <p:cNvPr id="6" name="Flowchart: Process 5"/>
          <p:cNvSpPr/>
          <p:nvPr/>
        </p:nvSpPr>
        <p:spPr>
          <a:xfrm rot="19468671">
            <a:off x="396875" y="954088"/>
            <a:ext cx="685800" cy="204787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hangingPunct="1">
              <a:defRPr/>
            </a:pPr>
            <a:endParaRPr lang="en-US"/>
          </a:p>
        </p:txBody>
      </p:sp>
      <p:sp>
        <p:nvSpPr>
          <p:cNvPr id="7" name="Flowchart: Process 6"/>
          <p:cNvSpPr/>
          <p:nvPr/>
        </p:nvSpPr>
        <p:spPr>
          <a:xfrm rot="2103354" flipH="1">
            <a:off x="5003800" y="936625"/>
            <a:ext cx="649288" cy="204788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hangingPunct="1">
              <a:defRPr/>
            </a:pP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tIns="274320">
            <a:normAutofit/>
          </a:bodyPr>
          <a:lstStyle>
            <a:lvl1pPr indent="0">
              <a:buNone/>
              <a:defRPr sz="3200"/>
            </a:lvl1pPr>
            <a:extLst/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CA8F2569-87DA-44D5-A26F-F60E7608BD49}" type="datetimeFigureOut">
              <a:rPr lang="en-US"/>
              <a:pPr>
                <a:defRPr/>
              </a:pPr>
              <a:t>1/26/2016</a:t>
            </a:fld>
            <a:endParaRPr lang="en-US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0DC0BF4-54DA-441B-80B5-9272BE0E8F7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e 6"/>
          <p:cNvSpPr/>
          <p:nvPr/>
        </p:nvSpPr>
        <p:spPr>
          <a:xfrm>
            <a:off x="-815975" y="-815975"/>
            <a:ext cx="1638300" cy="1638300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hangingPunct="1">
              <a:defRPr/>
            </a:pPr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168275" y="20638"/>
            <a:ext cx="1703388" cy="1703387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hangingPunct="1">
              <a:defRPr/>
            </a:pPr>
            <a:endParaRPr lang="en-US"/>
          </a:p>
        </p:txBody>
      </p:sp>
      <p:sp>
        <p:nvSpPr>
          <p:cNvPr id="11" name="Donut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hangingPunct="1">
              <a:defRPr/>
            </a:pPr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1012825" y="0"/>
            <a:ext cx="813117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hangingPunct="1">
              <a:defRPr/>
            </a:pPr>
            <a:endParaRPr lang="en-US"/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1435100" y="274638"/>
            <a:ext cx="749935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33" name="Text Placeholder 8"/>
          <p:cNvSpPr>
            <a:spLocks noGrp="1"/>
          </p:cNvSpPr>
          <p:nvPr>
            <p:ph type="body" idx="1"/>
          </p:nvPr>
        </p:nvSpPr>
        <p:spPr bwMode="auto">
          <a:xfrm>
            <a:off x="1435100" y="1447800"/>
            <a:ext cx="749935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latin typeface="Arial" charset="0"/>
                <a:cs typeface="Arial" charset="0"/>
              </a:defRPr>
            </a:lvl1pPr>
            <a:extLst/>
          </a:lstStyle>
          <a:p>
            <a:pPr>
              <a:defRPr/>
            </a:pPr>
            <a:fld id="{6E7889DE-0428-4B79-832D-C77B1A6D333E}" type="datetimeFigureOut">
              <a:rPr lang="en-US"/>
              <a:pPr>
                <a:defRPr/>
              </a:pPr>
              <a:t>1/26/2016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  <a:latin typeface="Arial" charset="0"/>
                <a:cs typeface="Arial" charset="0"/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8613775" y="6305550"/>
            <a:ext cx="457200" cy="47625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 smtClean="0">
                <a:solidFill>
                  <a:srgbClr val="B5A788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BB4B883E-9384-440B-89A4-528BC904360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15" name="Rectangle 14"/>
          <p:cNvSpPr/>
          <p:nvPr/>
        </p:nvSpPr>
        <p:spPr bwMode="invGray">
          <a:xfrm>
            <a:off x="1014413" y="0"/>
            <a:ext cx="7302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hangingPunct="1">
              <a:defRPr/>
            </a:pP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78" r:id="rId1"/>
    <p:sldLayoutId id="2147484273" r:id="rId2"/>
    <p:sldLayoutId id="2147484279" r:id="rId3"/>
    <p:sldLayoutId id="2147484274" r:id="rId4"/>
    <p:sldLayoutId id="2147484280" r:id="rId5"/>
    <p:sldLayoutId id="2147484275" r:id="rId6"/>
    <p:sldLayoutId id="2147484281" r:id="rId7"/>
    <p:sldLayoutId id="2147484282" r:id="rId8"/>
    <p:sldLayoutId id="2147484283" r:id="rId9"/>
    <p:sldLayoutId id="2147484276" r:id="rId10"/>
    <p:sldLayoutId id="2147484277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300" kern="1200">
          <a:solidFill>
            <a:srgbClr val="572314"/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Gill Sans MT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Gill Sans MT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Gill Sans MT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Gill Sans MT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Gill Sans MT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Gill Sans MT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Gill Sans MT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Gill Sans MT" pitchFamily="34" charset="0"/>
        </a:defRPr>
      </a:lvl9pPr>
      <a:extLst/>
    </p:titleStyle>
    <p:bodyStyle>
      <a:lvl1pPr marL="365125" indent="-282575" algn="l" rtl="0" eaLnBrk="0" fontAlgn="base" hangingPunct="0">
        <a:spcBef>
          <a:spcPts val="6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36538" algn="l" rtl="0" eaLnBrk="0" fontAlgn="base" hangingPunct="0">
        <a:spcBef>
          <a:spcPts val="550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5825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173038" algn="l" rtl="0" eaLnBrk="0" fontAlgn="base" hangingPunct="0">
        <a:spcBef>
          <a:spcPct val="20000"/>
        </a:spcBef>
        <a:spcAft>
          <a:spcPct val="0"/>
        </a:spcAft>
        <a:buClr>
          <a:srgbClr val="C32D2E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6988" indent="-182563" algn="l" rtl="0" eaLnBrk="0" fontAlgn="base" hangingPunct="0">
        <a:spcBef>
          <a:spcPct val="20000"/>
        </a:spcBef>
        <a:spcAft>
          <a:spcPct val="0"/>
        </a:spcAft>
        <a:buClr>
          <a:srgbClr val="84AA33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.xml"/><Relationship Id="rId4" Type="http://schemas.openxmlformats.org/officeDocument/2006/relationships/image" Target="../media/image21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2.jpeg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ctrTitle"/>
          </p:nvPr>
        </p:nvSpPr>
        <p:spPr>
          <a:xfrm>
            <a:off x="1295401" y="1466612"/>
            <a:ext cx="7407275" cy="1471613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Bronchial Asthma</a:t>
            </a:r>
          </a:p>
        </p:txBody>
      </p:sp>
      <p:sp>
        <p:nvSpPr>
          <p:cNvPr id="7171" name="Subtitle 2"/>
          <p:cNvSpPr>
            <a:spLocks noGrp="1"/>
          </p:cNvSpPr>
          <p:nvPr>
            <p:ph type="subTitle" idx="1"/>
          </p:nvPr>
        </p:nvSpPr>
        <p:spPr>
          <a:xfrm>
            <a:off x="1295401" y="3429000"/>
            <a:ext cx="3657600" cy="1752600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en-US" dirty="0" smtClean="0"/>
              <a:t>Dr</a:t>
            </a:r>
            <a:r>
              <a:rPr lang="en-US" dirty="0" smtClean="0"/>
              <a:t>. </a:t>
            </a:r>
            <a:r>
              <a:rPr lang="en-US" dirty="0" err="1" smtClean="0"/>
              <a:t>Maha</a:t>
            </a:r>
            <a:r>
              <a:rPr lang="en-US" dirty="0" smtClean="0"/>
              <a:t> </a:t>
            </a:r>
            <a:r>
              <a:rPr lang="en-US" dirty="0" err="1" smtClean="0"/>
              <a:t>Arafah</a:t>
            </a:r>
            <a:endParaRPr lang="en-US" dirty="0" smtClean="0"/>
          </a:p>
          <a:p>
            <a:pPr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en-US" dirty="0" smtClean="0"/>
              <a:t>Department of Pathology</a:t>
            </a:r>
          </a:p>
          <a:p>
            <a:pPr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en-US" dirty="0" smtClean="0"/>
              <a:t>KSU</a:t>
            </a:r>
          </a:p>
          <a:p>
            <a:pPr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en-US" dirty="0" smtClean="0"/>
              <a:t>marafah@ksu.edu.sa</a:t>
            </a:r>
            <a:endParaRPr lang="en-US" dirty="0" smtClean="0"/>
          </a:p>
        </p:txBody>
      </p:sp>
      <p:sp>
        <p:nvSpPr>
          <p:cNvPr id="4" name="Rectangle 3"/>
          <p:cNvSpPr/>
          <p:nvPr/>
        </p:nvSpPr>
        <p:spPr>
          <a:xfrm>
            <a:off x="6096000" y="457200"/>
            <a:ext cx="2374111" cy="36933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/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RESPIRATORY BLOCK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295401" y="5791200"/>
            <a:ext cx="1133644" cy="36933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dirty="0" smtClean="0"/>
              <a:t>Jan 2016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990600" y="76200"/>
            <a:ext cx="8001000" cy="13716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3100" dirty="0" smtClean="0">
                <a:solidFill>
                  <a:schemeClr val="tx2">
                    <a:satMod val="130000"/>
                  </a:schemeClr>
                </a:solidFill>
              </a:rPr>
              <a:t>Classification of Lung Disease based on d</a:t>
            </a:r>
            <a:r>
              <a:rPr lang="en-US" sz="3100" dirty="0" smtClean="0"/>
              <a:t>istinctive </a:t>
            </a:r>
            <a:r>
              <a:rPr lang="en-US" sz="3100" dirty="0"/>
              <a:t>clinical and physiological </a:t>
            </a:r>
            <a:r>
              <a:rPr lang="en-US" sz="3100" dirty="0" smtClean="0"/>
              <a:t>features:</a:t>
            </a:r>
            <a:r>
              <a:rPr lang="en-US" dirty="0"/>
              <a:t/>
            </a:r>
            <a:br>
              <a:rPr lang="en-US" dirty="0"/>
            </a:br>
            <a:endParaRPr lang="en-US" dirty="0" smtClean="0">
              <a:solidFill>
                <a:schemeClr val="tx2">
                  <a:satMod val="130000"/>
                </a:schemeClr>
              </a:solidFill>
            </a:endParaRPr>
          </a:p>
        </p:txBody>
      </p:sp>
      <p:sp>
        <p:nvSpPr>
          <p:cNvPr id="25603" name="Rectangle 3"/>
          <p:cNvSpPr>
            <a:spLocks noGrp="1" noChangeArrowheads="1"/>
          </p:cNvSpPr>
          <p:nvPr>
            <p:ph idx="1"/>
          </p:nvPr>
        </p:nvSpPr>
        <p:spPr>
          <a:xfrm>
            <a:off x="1033463" y="1066800"/>
            <a:ext cx="8077200" cy="5181600"/>
          </a:xfrm>
        </p:spPr>
        <p:txBody>
          <a:bodyPr/>
          <a:lstStyle/>
          <a:p>
            <a:pPr marL="539750" indent="-457200" eaLnBrk="1" hangingPunct="1">
              <a:buClrTx/>
              <a:buFont typeface="+mj-lt"/>
              <a:buAutoNum type="arabicPeriod"/>
              <a:defRPr/>
            </a:pPr>
            <a:endParaRPr lang="en-US" sz="2000" b="1" dirty="0" smtClean="0">
              <a:solidFill>
                <a:srgbClr val="FF0000"/>
              </a:solidFill>
            </a:endParaRPr>
          </a:p>
          <a:p>
            <a:pPr marL="539750" indent="-457200" eaLnBrk="1" hangingPunct="1">
              <a:buClrTx/>
              <a:buFont typeface="+mj-lt"/>
              <a:buAutoNum type="arabicPeriod"/>
              <a:defRPr/>
            </a:pPr>
            <a:r>
              <a:rPr lang="en-US" sz="2000" b="1" dirty="0" smtClean="0">
                <a:solidFill>
                  <a:srgbClr val="FF0000"/>
                </a:solidFill>
              </a:rPr>
              <a:t>Obstructive lung diseases</a:t>
            </a:r>
            <a:r>
              <a:rPr lang="en-US" sz="2000" dirty="0" smtClean="0">
                <a:solidFill>
                  <a:srgbClr val="FF0000"/>
                </a:solidFill>
              </a:rPr>
              <a:t>: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tabLst>
                <a:tab pos="912813" algn="l"/>
              </a:tabLst>
              <a:defRPr/>
            </a:pPr>
            <a:r>
              <a:rPr lang="en-US" sz="2000" dirty="0" smtClean="0"/>
              <a:t>Is </a:t>
            </a:r>
            <a:r>
              <a:rPr lang="en-US" sz="2000" dirty="0"/>
              <a:t>a category of respiratory disease characterized by airway </a:t>
            </a:r>
            <a:r>
              <a:rPr lang="en-US" sz="2000" dirty="0" smtClean="0"/>
              <a:t>obstruction</a:t>
            </a:r>
            <a:r>
              <a:rPr lang="en-US" sz="2000" dirty="0"/>
              <a:t> </a:t>
            </a:r>
            <a:r>
              <a:rPr lang="en-US" sz="2000" dirty="0" smtClean="0"/>
              <a:t>due to </a:t>
            </a:r>
            <a:r>
              <a:rPr lang="en-US" sz="2000" dirty="0"/>
              <a:t>partial or complete obstruction at any level from trachea to respiratory bronchioles</a:t>
            </a:r>
            <a:r>
              <a:rPr lang="en-US" sz="2000" dirty="0" smtClean="0"/>
              <a:t>. </a:t>
            </a:r>
            <a:r>
              <a:rPr lang="en-US" sz="2000" dirty="0"/>
              <a:t>It is generally characterized by inflamed and easily collapsible airways, obstruction to </a:t>
            </a:r>
            <a:r>
              <a:rPr lang="en-US" sz="2000" dirty="0" smtClean="0"/>
              <a:t>airflow and </a:t>
            </a:r>
            <a:r>
              <a:rPr lang="en-US" sz="2000" dirty="0"/>
              <a:t>problems </a:t>
            </a:r>
            <a:r>
              <a:rPr lang="en-US" sz="2000" dirty="0" smtClean="0"/>
              <a:t>exhaling.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tabLst>
                <a:tab pos="912813" algn="l"/>
              </a:tabLst>
              <a:defRPr/>
            </a:pPr>
            <a:r>
              <a:rPr lang="en-US" sz="2000" dirty="0" smtClean="0"/>
              <a:t>Pulmonary </a:t>
            </a:r>
            <a:r>
              <a:rPr lang="en-US" sz="2000" dirty="0"/>
              <a:t>function test: </a:t>
            </a:r>
            <a:r>
              <a:rPr lang="en-US" sz="2000" dirty="0" smtClean="0"/>
              <a:t>decreased FEV1 and decreased FEV1/VC.</a:t>
            </a:r>
          </a:p>
          <a:p>
            <a:pPr marL="82550" indent="0" eaLnBrk="1" fontAlgn="auto" hangingPunct="1">
              <a:spcBef>
                <a:spcPts val="0"/>
              </a:spcBef>
              <a:spcAft>
                <a:spcPts val="0"/>
              </a:spcAft>
              <a:buFont typeface="Wingdings 2" pitchFamily="18" charset="2"/>
              <a:buNone/>
              <a:tabLst>
                <a:tab pos="912813" algn="l"/>
              </a:tabLst>
              <a:defRPr/>
            </a:pPr>
            <a:endParaRPr lang="en-US" sz="2000" dirty="0" smtClean="0"/>
          </a:p>
          <a:p>
            <a:pPr marL="539750" indent="-457200" eaLnBrk="1" hangingPunct="1">
              <a:buClrTx/>
              <a:buFont typeface="+mj-lt"/>
              <a:buAutoNum type="arabicPeriod" startAt="2"/>
              <a:defRPr/>
            </a:pPr>
            <a:r>
              <a:rPr lang="en-US" sz="2000" b="1" dirty="0" smtClean="0">
                <a:solidFill>
                  <a:srgbClr val="FF0000"/>
                </a:solidFill>
              </a:rPr>
              <a:t>Restrictive lung diseases</a:t>
            </a:r>
            <a:r>
              <a:rPr lang="en-US" sz="2000" dirty="0" smtClean="0">
                <a:solidFill>
                  <a:srgbClr val="FF0000"/>
                </a:solidFill>
              </a:rPr>
              <a:t>: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tabLst>
                <a:tab pos="912813" algn="l"/>
              </a:tabLst>
              <a:defRPr/>
            </a:pPr>
            <a:r>
              <a:rPr lang="en-US" sz="2000" dirty="0" smtClean="0"/>
              <a:t>Are </a:t>
            </a:r>
            <a:r>
              <a:rPr lang="en-US" sz="2000" dirty="0"/>
              <a:t>a category </a:t>
            </a:r>
            <a:r>
              <a:rPr lang="en-US" sz="2000" dirty="0" smtClean="0"/>
              <a:t>of </a:t>
            </a:r>
            <a:r>
              <a:rPr lang="en-US" sz="2000" dirty="0"/>
              <a:t>diseases that restrict lung expansion</a:t>
            </a:r>
            <a:r>
              <a:rPr lang="en-US" sz="2000" dirty="0" smtClean="0"/>
              <a:t>, </a:t>
            </a:r>
            <a:r>
              <a:rPr lang="en-US" sz="2000" dirty="0"/>
              <a:t>resulting in a decreased total lung </a:t>
            </a:r>
            <a:r>
              <a:rPr lang="en-US" sz="2000" dirty="0" smtClean="0"/>
              <a:t>capacity,  increased </a:t>
            </a:r>
            <a:r>
              <a:rPr lang="en-US" sz="2000" dirty="0"/>
              <a:t>work of breathing, and inadequate ventilation and/or oxygenation. </a:t>
            </a:r>
            <a:endParaRPr lang="en-US" sz="2000" dirty="0" smtClean="0"/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tabLst>
                <a:tab pos="912813" algn="l"/>
              </a:tabLst>
              <a:defRPr/>
            </a:pPr>
            <a:r>
              <a:rPr lang="en-US" sz="2000" dirty="0" smtClean="0"/>
              <a:t>Both </a:t>
            </a:r>
            <a:r>
              <a:rPr lang="en-US" sz="2000" dirty="0"/>
              <a:t>forced expiratory volume in one </a:t>
            </a:r>
            <a:r>
              <a:rPr lang="en-US" sz="2000" dirty="0" smtClean="0"/>
              <a:t>second (</a:t>
            </a:r>
            <a:r>
              <a:rPr lang="en-US" sz="2000" dirty="0"/>
              <a:t>FEV1</a:t>
            </a:r>
            <a:r>
              <a:rPr lang="en-US" sz="2000" dirty="0" smtClean="0"/>
              <a:t>) </a:t>
            </a:r>
            <a:r>
              <a:rPr lang="en-US" sz="2000" dirty="0"/>
              <a:t>and forced vital capacity (FVC) are </a:t>
            </a:r>
            <a:r>
              <a:rPr lang="en-US" sz="2000" dirty="0" smtClean="0"/>
              <a:t>reduced,  however the FEV1/VC  </a:t>
            </a:r>
            <a:r>
              <a:rPr lang="en-US" sz="2000" dirty="0" smtClean="0"/>
              <a:t>is </a:t>
            </a:r>
            <a:r>
              <a:rPr lang="en-US" sz="2000" dirty="0"/>
              <a:t>normal  to </a:t>
            </a:r>
            <a:r>
              <a:rPr lang="en-US" sz="2000" dirty="0" smtClean="0"/>
              <a:t>high. The </a:t>
            </a:r>
            <a:r>
              <a:rPr lang="en-US" sz="2000" dirty="0" err="1" smtClean="0"/>
              <a:t>Tco</a:t>
            </a:r>
            <a:r>
              <a:rPr lang="en-US" sz="2000" dirty="0"/>
              <a:t> is decreased.  </a:t>
            </a:r>
            <a:r>
              <a:rPr lang="en-US" sz="2000" dirty="0" smtClean="0"/>
              <a:t>The </a:t>
            </a:r>
            <a:r>
              <a:rPr lang="en-US" sz="2000" dirty="0"/>
              <a:t>expiratory flow rate is near normal.  </a:t>
            </a:r>
            <a:endParaRPr lang="en-US" sz="2000" dirty="0" smtClean="0"/>
          </a:p>
          <a:p>
            <a:pPr marL="82550" indent="0" eaLnBrk="1" fontAlgn="auto" hangingPunct="1">
              <a:spcBef>
                <a:spcPts val="0"/>
              </a:spcBef>
              <a:spcAft>
                <a:spcPts val="0"/>
              </a:spcAft>
              <a:buFont typeface="Wingdings 2" pitchFamily="18" charset="2"/>
              <a:buNone/>
              <a:tabLst>
                <a:tab pos="912813" algn="l"/>
              </a:tabLst>
              <a:defRPr/>
            </a:pPr>
            <a:r>
              <a:rPr lang="en-US" sz="1800" dirty="0"/>
              <a:t> </a:t>
            </a:r>
            <a:r>
              <a:rPr lang="en-US" sz="1800" dirty="0" smtClean="0"/>
              <a:t>        </a:t>
            </a:r>
            <a:endParaRPr lang="en-US" sz="2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1435100" y="-25400"/>
            <a:ext cx="7499350" cy="11430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Types of </a:t>
            </a: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Obstructive </a:t>
            </a: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Lung Diseases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sz="half" idx="1"/>
          </p:nvPr>
        </p:nvSpPr>
        <p:spPr>
          <a:xfrm>
            <a:off x="1143000" y="1524000"/>
            <a:ext cx="7010400" cy="4664075"/>
          </a:xfrm>
        </p:spPr>
        <p:txBody>
          <a:bodyPr rtlCol="0">
            <a:normAutofit/>
          </a:bodyPr>
          <a:lstStyle/>
          <a:p>
            <a:pPr marL="651510" indent="-51435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Arial" pitchFamily="34" charset="0"/>
              <a:buAutoNum type="arabicParenR"/>
              <a:defRPr/>
            </a:pPr>
            <a:r>
              <a:rPr lang="en-US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Bronchial Asthma</a:t>
            </a:r>
          </a:p>
          <a:p>
            <a:pPr marL="651510" indent="-51435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Arial" pitchFamily="34" charset="0"/>
              <a:buAutoNum type="arabicParenR"/>
              <a:defRPr/>
            </a:pPr>
            <a:endParaRPr lang="en-US" dirty="0" smtClean="0"/>
          </a:p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Arial" pitchFamily="34" charset="0"/>
              <a:buNone/>
              <a:defRPr/>
            </a:pPr>
            <a:r>
              <a:rPr lang="en-US" dirty="0" smtClean="0"/>
              <a:t>2) </a:t>
            </a:r>
            <a:r>
              <a:rPr lang="en-US" dirty="0" smtClean="0">
                <a:solidFill>
                  <a:srgbClr val="C00000"/>
                </a:solidFill>
              </a:rPr>
              <a:t>Chronic obstructive pulmonary disease (COPD). </a:t>
            </a:r>
            <a:r>
              <a:rPr lang="en-US" sz="1600" dirty="0" smtClean="0"/>
              <a:t>It is also known as </a:t>
            </a:r>
            <a:r>
              <a:rPr lang="en-US" sz="1600" dirty="0"/>
              <a:t>Chronic obstructive </a:t>
            </a:r>
            <a:r>
              <a:rPr lang="en-US" sz="1600" dirty="0" smtClean="0"/>
              <a:t>airway disease (COAD) or </a:t>
            </a:r>
            <a:r>
              <a:rPr lang="en-US" sz="1600" dirty="0"/>
              <a:t>Chronic obstructive </a:t>
            </a:r>
            <a:r>
              <a:rPr lang="en-US" sz="1600" dirty="0" smtClean="0"/>
              <a:t>lung </a:t>
            </a:r>
            <a:r>
              <a:rPr lang="en-US" sz="1600" dirty="0"/>
              <a:t>disease</a:t>
            </a:r>
            <a:r>
              <a:rPr lang="en-US" sz="1600" dirty="0" smtClean="0"/>
              <a:t> (COLD).They are of two types:</a:t>
            </a:r>
          </a:p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Arial" pitchFamily="34" charset="0"/>
              <a:buNone/>
              <a:defRPr/>
            </a:pPr>
            <a:r>
              <a:rPr lang="en-US" dirty="0" smtClean="0"/>
              <a:t>           a) </a:t>
            </a:r>
            <a:r>
              <a:rPr lang="en-US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Chronic bronchitis</a:t>
            </a:r>
          </a:p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Arial" pitchFamily="34" charset="0"/>
              <a:buNone/>
              <a:defRPr/>
            </a:pPr>
            <a:r>
              <a:rPr lang="en-US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          </a:t>
            </a:r>
            <a:r>
              <a:rPr lang="en-US" dirty="0" smtClean="0"/>
              <a:t>b)</a:t>
            </a:r>
            <a:r>
              <a:rPr lang="en-US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Emphysema</a:t>
            </a:r>
          </a:p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Arial" pitchFamily="34" charset="0"/>
              <a:buNone/>
              <a:defRPr/>
            </a:pPr>
            <a:endParaRPr lang="en-US" dirty="0" smtClean="0"/>
          </a:p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Arial" pitchFamily="34" charset="0"/>
              <a:buNone/>
              <a:defRPr/>
            </a:pPr>
            <a:r>
              <a:rPr lang="en-US" dirty="0" smtClean="0"/>
              <a:t>3) </a:t>
            </a:r>
            <a:r>
              <a:rPr lang="en-US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Bronchiectasis</a:t>
            </a:r>
            <a:endParaRPr lang="en-US" dirty="0" smtClean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Arial" pitchFamily="34" charset="0"/>
              <a:buNone/>
              <a:defRPr/>
            </a:pPr>
            <a:endParaRPr lang="en-US" dirty="0" smtClean="0"/>
          </a:p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Arial" pitchFamily="34" charset="0"/>
              <a:buNone/>
              <a:defRPr/>
            </a:pPr>
            <a:endParaRPr lang="en-US" dirty="0" smtClean="0"/>
          </a:p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Arial" pitchFamily="34" charset="0"/>
              <a:buChar char="•"/>
              <a:defRPr/>
            </a:pPr>
            <a:endParaRPr lang="en-US" dirty="0" smtClean="0"/>
          </a:p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Arial" pitchFamily="34" charset="0"/>
              <a:buChar char="•"/>
              <a:defRPr/>
            </a:pPr>
            <a:endParaRPr lang="en-US" dirty="0" smtClean="0"/>
          </a:p>
        </p:txBody>
      </p:sp>
      <p:sp>
        <p:nvSpPr>
          <p:cNvPr id="2" name="Content Placeholder 1"/>
          <p:cNvSpPr>
            <a:spLocks noGrp="1"/>
          </p:cNvSpPr>
          <p:nvPr>
            <p:ph sz="half" idx="2"/>
          </p:nvPr>
        </p:nvSpPr>
        <p:spPr>
          <a:xfrm>
            <a:off x="5276850" y="856298"/>
            <a:ext cx="3657600" cy="1524000"/>
          </a:xfrm>
          <a:ln w="38100">
            <a:solidFill>
              <a:srgbClr val="C00000"/>
            </a:solidFill>
          </a:ln>
        </p:spPr>
        <p:txBody>
          <a:bodyPr/>
          <a:lstStyle/>
          <a:p>
            <a:pPr marL="310578" indent="0" eaLnBrk="1" fontAlgn="auto" hangingPunct="1"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en-US" sz="1400" b="1" dirty="0">
                <a:solidFill>
                  <a:schemeClr val="tx2">
                    <a:satMod val="130000"/>
                  </a:schemeClr>
                </a:solidFill>
                <a:cs typeface="Tahoma" pitchFamily="34" charset="0"/>
              </a:rPr>
              <a:t>Common symptoms in lung </a:t>
            </a:r>
            <a:r>
              <a:rPr lang="en-US" sz="1400" b="1" dirty="0" smtClean="0">
                <a:solidFill>
                  <a:schemeClr val="tx2">
                    <a:satMod val="130000"/>
                  </a:schemeClr>
                </a:solidFill>
                <a:cs typeface="Tahoma" pitchFamily="34" charset="0"/>
              </a:rPr>
              <a:t>disease</a:t>
            </a:r>
          </a:p>
          <a:p>
            <a:pPr marL="868680" lvl="1" indent="-283464" eaLnBrk="1" fontAlgn="auto" hangingPunct="1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US" sz="1600" dirty="0" smtClean="0">
                <a:cs typeface="Tahoma" pitchFamily="34" charset="0"/>
              </a:rPr>
              <a:t>Dyspnea</a:t>
            </a:r>
            <a:r>
              <a:rPr lang="en-US" sz="1600" dirty="0">
                <a:cs typeface="Tahoma" pitchFamily="34" charset="0"/>
              </a:rPr>
              <a:t>: difficulty with breathing</a:t>
            </a:r>
          </a:p>
          <a:p>
            <a:pPr marL="868680" lvl="1" indent="-283464" eaLnBrk="1" fontAlgn="auto" hangingPunct="1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US" sz="1600" dirty="0">
                <a:cs typeface="Tahoma" pitchFamily="34" charset="0"/>
              </a:rPr>
              <a:t>Cough	</a:t>
            </a:r>
          </a:p>
          <a:p>
            <a:pPr marL="868680" lvl="1" indent="-283464" eaLnBrk="1" fontAlgn="auto" hangingPunct="1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US" sz="1600" dirty="0">
                <a:cs typeface="Tahoma" pitchFamily="34" charset="0"/>
              </a:rPr>
              <a:t>Hemoptysis</a:t>
            </a:r>
          </a:p>
          <a:p>
            <a:pPr eaLnBrk="1" hangingPunct="1">
              <a:defRPr/>
            </a:pPr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1981200" y="846138"/>
            <a:ext cx="107818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tx2">
                    <a:satMod val="130000"/>
                  </a:schemeClr>
                </a:solidFill>
              </a:rPr>
              <a:t>(diffuse)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31925" y="1849438"/>
            <a:ext cx="7407275" cy="1752600"/>
          </a:xfrm>
        </p:spPr>
        <p:txBody>
          <a:bodyPr/>
          <a:lstStyle/>
          <a:p>
            <a:pPr>
              <a:defRPr/>
            </a:pPr>
            <a:r>
              <a:rPr lang="en-US" sz="48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BRONCHIAL </a:t>
            </a:r>
            <a:r>
              <a:rPr lang="en-US" sz="48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ASTHMA</a:t>
            </a:r>
            <a:r>
              <a:rPr lang="en-US" sz="4800" b="1" dirty="0">
                <a:solidFill>
                  <a:srgbClr val="FF0000"/>
                </a:solidFill>
              </a:rPr>
              <a:t/>
            </a:r>
            <a:br>
              <a:rPr lang="en-US" sz="4800" b="1" dirty="0">
                <a:solidFill>
                  <a:srgbClr val="FF0000"/>
                </a:solidFill>
              </a:rPr>
            </a:br>
            <a:endParaRPr lang="en-US" sz="4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00175" y="152400"/>
            <a:ext cx="7499350" cy="990600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BRONCHIAL ASTHMA (BA)</a:t>
            </a:r>
            <a:r>
              <a:rPr lang="en-US" b="1" dirty="0" smtClean="0">
                <a:solidFill>
                  <a:srgbClr val="FF0000"/>
                </a:solidFill>
              </a:rPr>
              <a:t/>
            </a:r>
            <a:br>
              <a:rPr lang="en-US" b="1" dirty="0" smtClean="0">
                <a:solidFill>
                  <a:srgbClr val="FF0000"/>
                </a:solidFill>
              </a:rPr>
            </a:br>
            <a:endParaRPr lang="en-US" dirty="0"/>
          </a:p>
        </p:txBody>
      </p:sp>
      <p:sp>
        <p:nvSpPr>
          <p:cNvPr id="15363" name="Rectangle 3"/>
          <p:cNvSpPr>
            <a:spLocks noGrp="1" noChangeArrowheads="1"/>
          </p:cNvSpPr>
          <p:nvPr>
            <p:ph idx="1"/>
          </p:nvPr>
        </p:nvSpPr>
        <p:spPr>
          <a:xfrm>
            <a:off x="990600" y="1158240"/>
            <a:ext cx="8153400" cy="5562600"/>
          </a:xfrm>
        </p:spPr>
        <p:txBody>
          <a:bodyPr rtlCol="0">
            <a:noAutofit/>
          </a:bodyPr>
          <a:lstStyle/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Arial" pitchFamily="34" charset="0"/>
              <a:buChar char="•"/>
              <a:defRPr/>
            </a:pPr>
            <a:r>
              <a:rPr lang="en-US" sz="2800" dirty="0" smtClean="0"/>
              <a:t>It is a chronic relapsing inflammatory obstructive lung disease </a:t>
            </a:r>
            <a:r>
              <a:rPr lang="en-US" sz="2800" dirty="0" smtClean="0">
                <a:cs typeface="Tahoma" pitchFamily="34" charset="0"/>
              </a:rPr>
              <a:t>characterized </a:t>
            </a:r>
            <a:r>
              <a:rPr lang="en-US" sz="2800" dirty="0">
                <a:cs typeface="Tahoma" pitchFamily="34" charset="0"/>
              </a:rPr>
              <a:t>by </a:t>
            </a:r>
            <a:r>
              <a:rPr lang="en-US" sz="2800" dirty="0" smtClean="0">
                <a:cs typeface="Tahoma" pitchFamily="34" charset="0"/>
              </a:rPr>
              <a:t>hyper-reactive airways.</a:t>
            </a:r>
            <a:endParaRPr lang="en-US" sz="2800" dirty="0" smtClean="0"/>
          </a:p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Arial" pitchFamily="34" charset="0"/>
              <a:buChar char="•"/>
              <a:defRPr/>
            </a:pPr>
            <a:endParaRPr lang="en-US" sz="2800" dirty="0" smtClean="0"/>
          </a:p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Arial" pitchFamily="34" charset="0"/>
              <a:buChar char="•"/>
              <a:defRPr/>
            </a:pPr>
            <a:r>
              <a:rPr lang="en-US" sz="2800" dirty="0" smtClean="0"/>
              <a:t>It is reversible bronchoconstriction/spasm </a:t>
            </a:r>
            <a:r>
              <a:rPr lang="en-US" sz="2800" dirty="0"/>
              <a:t>characterized by </a:t>
            </a:r>
            <a:r>
              <a:rPr lang="en-US" sz="2800" dirty="0" smtClean="0"/>
              <a:t>hyper-irritability </a:t>
            </a:r>
            <a:r>
              <a:rPr lang="en-US" sz="2800" dirty="0"/>
              <a:t>of the airways </a:t>
            </a:r>
            <a:r>
              <a:rPr lang="en-US" sz="2800" dirty="0" smtClean="0"/>
              <a:t>due to increased responsiveness of the tracheobronchial tree to various stimuli. </a:t>
            </a:r>
          </a:p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Arial" pitchFamily="34" charset="0"/>
              <a:buChar char="•"/>
              <a:defRPr/>
            </a:pPr>
            <a:endParaRPr lang="en-US" sz="2800" dirty="0" smtClean="0"/>
          </a:p>
          <a:p>
            <a:pPr eaLnBrk="1" hangingPunct="1">
              <a:buFontTx/>
              <a:buNone/>
              <a:defRPr/>
            </a:pPr>
            <a:endParaRPr lang="en-US" sz="1800" dirty="0">
              <a:cs typeface="Tahoma" panose="020B0604030504040204" pitchFamily="34" charset="0"/>
            </a:endParaRPr>
          </a:p>
          <a:p>
            <a:pPr marL="461454" indent="-342900" eaLnBrk="1" fontAlgn="auto" hangingPunct="1">
              <a:spcAft>
                <a:spcPts val="0"/>
              </a:spcAft>
              <a:buClrTx/>
              <a:buFont typeface="Arial" panose="020B0604020202020204" pitchFamily="34" charset="0"/>
              <a:buChar char="•"/>
              <a:defRPr/>
            </a:pPr>
            <a:endParaRPr lang="en-US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00175" y="152400"/>
            <a:ext cx="7499350" cy="990600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BRONCHIAL ASTHMA (BA)</a:t>
            </a:r>
            <a:r>
              <a:rPr lang="en-US" b="1" dirty="0" smtClean="0">
                <a:solidFill>
                  <a:srgbClr val="FF0000"/>
                </a:solidFill>
              </a:rPr>
              <a:t/>
            </a:r>
            <a:br>
              <a:rPr lang="en-US" b="1" dirty="0" smtClean="0">
                <a:solidFill>
                  <a:srgbClr val="FF0000"/>
                </a:solidFill>
              </a:rPr>
            </a:br>
            <a:endParaRPr lang="en-US" dirty="0"/>
          </a:p>
        </p:txBody>
      </p:sp>
      <p:sp>
        <p:nvSpPr>
          <p:cNvPr id="15363" name="Rectangle 3"/>
          <p:cNvSpPr>
            <a:spLocks noGrp="1" noChangeArrowheads="1"/>
          </p:cNvSpPr>
          <p:nvPr>
            <p:ph idx="1"/>
          </p:nvPr>
        </p:nvSpPr>
        <p:spPr>
          <a:xfrm>
            <a:off x="990600" y="838200"/>
            <a:ext cx="8153400" cy="5562600"/>
          </a:xfrm>
        </p:spPr>
        <p:txBody>
          <a:bodyPr rtlCol="0">
            <a:noAutofit/>
          </a:bodyPr>
          <a:lstStyle/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Arial" pitchFamily="34" charset="0"/>
              <a:buChar char="•"/>
              <a:defRPr/>
            </a:pPr>
            <a:r>
              <a:rPr lang="en-US" sz="2400" dirty="0" smtClean="0"/>
              <a:t>It is a triad of:</a:t>
            </a:r>
          </a:p>
          <a:p>
            <a:pPr marL="1096454" lvl="2" indent="-457200" eaLnBrk="1" fontAlgn="auto" hangingPunct="1">
              <a:spcAft>
                <a:spcPts val="0"/>
              </a:spcAft>
              <a:buClrTx/>
              <a:buFont typeface="+mj-lt"/>
              <a:buAutoNum type="arabicPeriod"/>
              <a:defRPr/>
            </a:pPr>
            <a:r>
              <a:rPr lang="en-US" dirty="0" smtClean="0"/>
              <a:t>intermittent and reversible airway obstruction</a:t>
            </a:r>
          </a:p>
          <a:p>
            <a:pPr marL="1096454" lvl="2" indent="-457200" eaLnBrk="1" fontAlgn="auto" hangingPunct="1">
              <a:spcAft>
                <a:spcPts val="0"/>
              </a:spcAft>
              <a:buClrTx/>
              <a:buFont typeface="+mj-lt"/>
              <a:buAutoNum type="arabicPeriod"/>
              <a:defRPr/>
            </a:pPr>
            <a:r>
              <a:rPr lang="en-US" dirty="0" smtClean="0"/>
              <a:t>chronic bronchial inflammation with </a:t>
            </a:r>
            <a:r>
              <a:rPr lang="en-US" dirty="0" err="1" smtClean="0"/>
              <a:t>eosinophils</a:t>
            </a:r>
            <a:endParaRPr lang="en-US" dirty="0" smtClean="0"/>
          </a:p>
          <a:p>
            <a:pPr marL="1096454" lvl="2" indent="-457200" eaLnBrk="1" fontAlgn="auto" hangingPunct="1">
              <a:spcAft>
                <a:spcPts val="0"/>
              </a:spcAft>
              <a:buClrTx/>
              <a:buFont typeface="+mj-lt"/>
              <a:buAutoNum type="arabicPeriod"/>
              <a:defRPr/>
            </a:pPr>
            <a:r>
              <a:rPr lang="en-US" dirty="0" smtClean="0"/>
              <a:t>bronchial smooth muscle cell hypertrophy and hyper-reactivity</a:t>
            </a:r>
            <a:endParaRPr lang="en-US" dirty="0" smtClean="0">
              <a:cs typeface="Tahoma" pitchFamily="34" charset="0"/>
            </a:endParaRPr>
          </a:p>
          <a:p>
            <a:pPr>
              <a:buClrTx/>
              <a:buFont typeface="Arial" panose="020B0604020202020204" pitchFamily="34" charset="0"/>
              <a:buChar char="•"/>
              <a:defRPr/>
            </a:pPr>
            <a:r>
              <a:rPr lang="en-US" sz="2400" dirty="0" smtClean="0"/>
              <a:t>Primarily targets the bronchi and terminal bronchioles</a:t>
            </a:r>
          </a:p>
          <a:p>
            <a:pPr>
              <a:buClrTx/>
              <a:buFont typeface="Arial" panose="020B0604020202020204" pitchFamily="34" charset="0"/>
              <a:buChar char="•"/>
              <a:defRPr/>
            </a:pPr>
            <a:r>
              <a:rPr lang="en-US" sz="2400" dirty="0" smtClean="0"/>
              <a:t>Most common chronic respiratory disease in children. More common in children than adults</a:t>
            </a:r>
            <a:endParaRPr lang="en-US" sz="2400" dirty="0" smtClean="0">
              <a:cs typeface="Tahoma" panose="020B0604030504040204" pitchFamily="34" charset="0"/>
            </a:endParaRPr>
          </a:p>
          <a:p>
            <a:pPr eaLnBrk="1" hangingPunct="1">
              <a:buFont typeface="Wingdings 2" pitchFamily="18" charset="2"/>
              <a:buNone/>
              <a:defRPr/>
            </a:pPr>
            <a:r>
              <a:rPr lang="en-US" sz="2400" dirty="0" smtClean="0"/>
              <a:t>Asthma animation: http</a:t>
            </a:r>
            <a:r>
              <a:rPr lang="en-US" sz="2400" dirty="0"/>
              <a:t>://link.brightcove.com/services/player/bcpid236059233?bctid=347806802</a:t>
            </a:r>
          </a:p>
          <a:p>
            <a:pPr eaLnBrk="1" hangingPunct="1">
              <a:buFontTx/>
              <a:buNone/>
              <a:defRPr/>
            </a:pPr>
            <a:endParaRPr lang="en-US" sz="2400" dirty="0">
              <a:cs typeface="Tahoma" panose="020B0604030504040204" pitchFamily="34" charset="0"/>
            </a:endParaRPr>
          </a:p>
          <a:p>
            <a:pPr marL="461454" indent="-342900" eaLnBrk="1" fontAlgn="auto" hangingPunct="1">
              <a:spcAft>
                <a:spcPts val="0"/>
              </a:spcAft>
              <a:buClrTx/>
              <a:buFont typeface="Arial" panose="020B0604020202020204" pitchFamily="34" charset="0"/>
              <a:buChar char="•"/>
              <a:defRPr/>
            </a:pPr>
            <a:endParaRPr lang="en-US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381000"/>
            <a:ext cx="7499350" cy="1143000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sz="22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/>
            </a:r>
            <a:br>
              <a:rPr lang="en-US" sz="22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</a:br>
            <a:r>
              <a:rPr lang="en-US" sz="22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/>
            </a:r>
            <a:br>
              <a:rPr lang="en-US" sz="22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</a:br>
            <a:r>
              <a:rPr lang="en-US" sz="22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/>
            </a:r>
            <a:br>
              <a:rPr lang="en-US" sz="22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</a:br>
            <a:r>
              <a:rPr lang="en-US" sz="31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Bronchial asthma : </a:t>
            </a:r>
            <a:r>
              <a:rPr lang="en-US" sz="22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/>
            </a:r>
            <a:br>
              <a:rPr lang="en-US" sz="22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</a:br>
            <a:r>
              <a:rPr lang="en-US" sz="22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/>
            </a:r>
            <a:br>
              <a:rPr lang="en-US" sz="22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</a:br>
            <a:r>
              <a:rPr lang="en-US" sz="2200" dirty="0" smtClean="0">
                <a:cs typeface="Tahoma" panose="020B0604030504040204" pitchFamily="34" charset="0"/>
              </a:rPr>
              <a:t>It has been divided into two basic types:</a:t>
            </a:r>
            <a:br>
              <a:rPr lang="en-US" sz="2200" dirty="0" smtClean="0">
                <a:cs typeface="Tahoma" panose="020B0604030504040204" pitchFamily="34" charset="0"/>
              </a:rPr>
            </a:br>
            <a:r>
              <a:rPr lang="en-US" sz="2200" dirty="0" smtClean="0">
                <a:cs typeface="Tahoma" panose="020B0604030504040204" pitchFamily="34" charset="0"/>
              </a:rPr>
              <a:t>	1.	Extrinsic asthma.</a:t>
            </a:r>
            <a:br>
              <a:rPr lang="en-US" sz="2200" dirty="0" smtClean="0">
                <a:cs typeface="Tahoma" panose="020B0604030504040204" pitchFamily="34" charset="0"/>
              </a:rPr>
            </a:br>
            <a:r>
              <a:rPr lang="en-US" sz="2200" dirty="0" smtClean="0">
                <a:cs typeface="Tahoma" panose="020B0604030504040204" pitchFamily="34" charset="0"/>
              </a:rPr>
              <a:t>	2.	Intrinsic asthma.</a:t>
            </a:r>
            <a:br>
              <a:rPr lang="en-US" sz="2200" dirty="0" smtClean="0">
                <a:cs typeface="Tahoma" panose="020B0604030504040204" pitchFamily="34" charset="0"/>
              </a:rPr>
            </a:br>
            <a:r>
              <a:rPr lang="en-US" sz="2200" dirty="0" smtClean="0">
                <a:cs typeface="Tahoma" panose="020B0604030504040204" pitchFamily="34" charset="0"/>
              </a:rPr>
              <a:t> Sometimes extrinsic and intrinsic can co-exist in the same patient</a:t>
            </a:r>
            <a:r>
              <a:rPr lang="en-US" sz="44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/>
            </a:r>
            <a:br>
              <a:rPr lang="en-US" sz="44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31900" y="2514600"/>
            <a:ext cx="3949700" cy="39624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marL="310578" indent="0" eaLnBrk="1" fontAlgn="auto" hangingPunct="1"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en-US" sz="1800" u="sng" dirty="0"/>
              <a:t>Extrinsic (atopic, allergic) Asthma </a:t>
            </a:r>
            <a:r>
              <a:rPr lang="en-US" sz="1800" u="sng" dirty="0" smtClean="0"/>
              <a:t>70%</a:t>
            </a:r>
          </a:p>
          <a:p>
            <a:pPr marL="310578" indent="0" eaLnBrk="1" fontAlgn="auto" hangingPunct="1"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en-US" sz="1800" dirty="0" smtClean="0"/>
              <a:t>- Initiated </a:t>
            </a:r>
            <a:r>
              <a:rPr lang="en-US" sz="1800" dirty="0"/>
              <a:t>by type 1 </a:t>
            </a:r>
            <a:r>
              <a:rPr lang="en-US" sz="1800" dirty="0" err="1"/>
              <a:t>hypersensivity</a:t>
            </a:r>
            <a:r>
              <a:rPr lang="en-US" sz="1800" dirty="0"/>
              <a:t> reaction induced by exposure to extrinsic antigen/allergens e.g. food, pollen, dust, etc</a:t>
            </a:r>
            <a:r>
              <a:rPr lang="en-US" sz="1800" b="1" dirty="0"/>
              <a:t>.</a:t>
            </a:r>
          </a:p>
          <a:p>
            <a:pPr marL="137160" indent="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 pitchFamily="18" charset="2"/>
              <a:buNone/>
              <a:defRPr/>
            </a:pPr>
            <a:r>
              <a:rPr lang="en-US" sz="1800" dirty="0" smtClean="0"/>
              <a:t>   - Subtypes </a:t>
            </a:r>
            <a:r>
              <a:rPr lang="en-US" sz="1800" dirty="0"/>
              <a:t>include:</a:t>
            </a:r>
          </a:p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+mj-lt"/>
              <a:buAutoNum type="alphaLcParenR"/>
              <a:defRPr/>
            </a:pPr>
            <a:r>
              <a:rPr lang="en-US" sz="1800" dirty="0" smtClean="0"/>
              <a:t>atopic </a:t>
            </a:r>
            <a:r>
              <a:rPr lang="en-US" sz="1800" dirty="0"/>
              <a:t>(allergic)asthma.</a:t>
            </a:r>
          </a:p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+mj-lt"/>
              <a:buAutoNum type="alphaLcParenR"/>
              <a:defRPr/>
            </a:pPr>
            <a:r>
              <a:rPr lang="en-US" sz="1800" dirty="0" smtClean="0"/>
              <a:t>occupational </a:t>
            </a:r>
            <a:r>
              <a:rPr lang="en-US" sz="1800" dirty="0"/>
              <a:t>asthma.</a:t>
            </a:r>
          </a:p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+mj-lt"/>
              <a:buAutoNum type="alphaLcParenR"/>
              <a:defRPr/>
            </a:pPr>
            <a:r>
              <a:rPr lang="en-US" sz="1800" dirty="0" smtClean="0"/>
              <a:t>allergic </a:t>
            </a:r>
            <a:r>
              <a:rPr lang="en-US" sz="1800" dirty="0" err="1"/>
              <a:t>bronchopulmonary</a:t>
            </a:r>
            <a:r>
              <a:rPr lang="en-US" sz="1800" dirty="0"/>
              <a:t> </a:t>
            </a:r>
            <a:r>
              <a:rPr lang="en-US" sz="1800" dirty="0" err="1"/>
              <a:t>aspergillosis</a:t>
            </a:r>
            <a:r>
              <a:rPr lang="en-US" sz="1800" dirty="0"/>
              <a:t>.</a:t>
            </a:r>
          </a:p>
          <a:p>
            <a:pPr marL="137160" indent="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 pitchFamily="18" charset="2"/>
              <a:buNone/>
              <a:defRPr/>
            </a:pPr>
            <a:r>
              <a:rPr lang="en-US" sz="1800" dirty="0" smtClean="0"/>
              <a:t>   - Develop </a:t>
            </a:r>
            <a:r>
              <a:rPr lang="en-US" sz="1800" dirty="0"/>
              <a:t>early in life</a:t>
            </a:r>
          </a:p>
          <a:p>
            <a:pPr eaLnBrk="1" hangingPunct="1">
              <a:defRPr/>
            </a:pP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57800" y="2590800"/>
            <a:ext cx="3657600" cy="381000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marL="118554" indent="0" eaLnBrk="1" fontAlgn="auto" hangingPunct="1">
              <a:lnSpc>
                <a:spcPct val="90000"/>
              </a:lnSpc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en-US" sz="1800" u="sng" dirty="0"/>
              <a:t>Intrinsic (non-atopic)Asthma 30%</a:t>
            </a:r>
          </a:p>
          <a:p>
            <a:pPr marL="118554" indent="0" eaLnBrk="1" fontAlgn="auto" hangingPunct="1">
              <a:lnSpc>
                <a:spcPct val="90000"/>
              </a:lnSpc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en-US" sz="1800" dirty="0" smtClean="0"/>
              <a:t>- Initiated </a:t>
            </a:r>
            <a:r>
              <a:rPr lang="en-US" sz="1800" dirty="0"/>
              <a:t>by diverse, non-immune mechanisms e.g. </a:t>
            </a:r>
            <a:r>
              <a:rPr lang="en-US" sz="1800" b="1" dirty="0"/>
              <a:t> </a:t>
            </a:r>
            <a:r>
              <a:rPr lang="en-US" sz="1800" dirty="0"/>
              <a:t>infections, drugs like aspirin, pollutants, inhaled chemical irritants, </a:t>
            </a:r>
            <a:r>
              <a:rPr lang="en-US" sz="1800" dirty="0" smtClean="0"/>
              <a:t> cold</a:t>
            </a:r>
            <a:r>
              <a:rPr lang="en-US" sz="1800" dirty="0"/>
              <a:t>, </a:t>
            </a:r>
            <a:r>
              <a:rPr lang="en-US" sz="1800" dirty="0" smtClean="0"/>
              <a:t> stress </a:t>
            </a:r>
            <a:r>
              <a:rPr lang="en-US" sz="1800" dirty="0"/>
              <a:t>and exercise.</a:t>
            </a:r>
          </a:p>
          <a:p>
            <a:pPr marL="0" indent="0" eaLnBrk="1" fontAlgn="auto" hangingPunct="1">
              <a:spcAft>
                <a:spcPts val="0"/>
              </a:spcAft>
              <a:buClr>
                <a:schemeClr val="accent3"/>
              </a:buClr>
              <a:buFont typeface="Wingdings 2" pitchFamily="18" charset="2"/>
              <a:buNone/>
              <a:defRPr/>
            </a:pPr>
            <a:r>
              <a:rPr lang="en-US" sz="1800" dirty="0" smtClean="0"/>
              <a:t>- No </a:t>
            </a:r>
            <a:r>
              <a:rPr lang="en-US" sz="1800" dirty="0"/>
              <a:t>personal or family history of allergic reaction.</a:t>
            </a:r>
          </a:p>
          <a:p>
            <a:pPr marL="0" indent="0" eaLnBrk="1" fontAlgn="auto" hangingPunct="1">
              <a:spcAft>
                <a:spcPts val="0"/>
              </a:spcAft>
              <a:buClr>
                <a:schemeClr val="accent3"/>
              </a:buClr>
              <a:buFont typeface="Wingdings 2" pitchFamily="18" charset="2"/>
              <a:buNone/>
              <a:defRPr/>
            </a:pPr>
            <a:r>
              <a:rPr lang="en-US" sz="1800" dirty="0" smtClean="0"/>
              <a:t>- Develop </a:t>
            </a:r>
            <a:r>
              <a:rPr lang="en-US" sz="1800" dirty="0"/>
              <a:t>later in life </a:t>
            </a:r>
          </a:p>
          <a:p>
            <a:pPr eaLnBrk="1" hangingPunct="1">
              <a:defRPr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Extrinsic/ Allergic BA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6800" y="1447800"/>
            <a:ext cx="8077200" cy="4800600"/>
          </a:xfrm>
        </p:spPr>
        <p:txBody>
          <a:bodyPr rtlCol="0">
            <a:normAutofit/>
          </a:bodyPr>
          <a:lstStyle/>
          <a:p>
            <a:pPr marL="480060" indent="-34290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defRPr/>
            </a:pPr>
            <a:r>
              <a:rPr lang="en-US" sz="2400" dirty="0" smtClean="0"/>
              <a:t>It is also known as allergic, immune mediated, atopic or </a:t>
            </a:r>
            <a:r>
              <a:rPr lang="en-US" sz="2400" dirty="0" err="1" smtClean="0"/>
              <a:t>reaginic</a:t>
            </a:r>
            <a:r>
              <a:rPr lang="en-US" sz="2400" dirty="0" smtClean="0"/>
              <a:t> asthma. </a:t>
            </a:r>
          </a:p>
          <a:p>
            <a:pPr marL="480060" indent="-34290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defRPr/>
            </a:pPr>
            <a:r>
              <a:rPr lang="en-US" sz="2400" dirty="0"/>
              <a:t>I</a:t>
            </a:r>
            <a:r>
              <a:rPr lang="en-US" sz="2400" dirty="0" smtClean="0"/>
              <a:t>n extrinsic (allergic) BA, bronchospasm is induced by inhaled antigens, usually in children with a personal or family history of allergic disease</a:t>
            </a:r>
          </a:p>
          <a:p>
            <a:pPr marL="480060" indent="-34290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defRPr/>
            </a:pPr>
            <a:r>
              <a:rPr lang="en-US" sz="2400" dirty="0" smtClean="0"/>
              <a:t>Symptoms are brought about by</a:t>
            </a:r>
            <a:r>
              <a:rPr lang="en-US" sz="2400" dirty="0"/>
              <a:t> </a:t>
            </a:r>
            <a:r>
              <a:rPr lang="en-US" sz="2400" dirty="0" err="1"/>
              <a:t>IgE</a:t>
            </a:r>
            <a:r>
              <a:rPr lang="en-US" sz="2400" dirty="0"/>
              <a:t> mediated</a:t>
            </a:r>
            <a:r>
              <a:rPr lang="en-US" sz="2400" dirty="0" smtClean="0"/>
              <a:t> type I hypersensitivity reaction to inhaled allergens. </a:t>
            </a:r>
          </a:p>
          <a:p>
            <a:pPr marL="480060" indent="-34290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defRPr/>
            </a:pPr>
            <a:r>
              <a:rPr lang="en-US" sz="2400" dirty="0" smtClean="0"/>
              <a:t>Serum levels of </a:t>
            </a:r>
            <a:r>
              <a:rPr lang="en-US" sz="2400" dirty="0" err="1" smtClean="0"/>
              <a:t>IgE</a:t>
            </a:r>
            <a:r>
              <a:rPr lang="en-US" sz="2400" dirty="0" smtClean="0"/>
              <a:t> and </a:t>
            </a:r>
            <a:r>
              <a:rPr lang="en-US" sz="2400" dirty="0" err="1" smtClean="0"/>
              <a:t>eosinophils</a:t>
            </a:r>
            <a:r>
              <a:rPr lang="en-US" sz="2400" dirty="0" smtClean="0"/>
              <a:t> usually are elevated.</a:t>
            </a:r>
          </a:p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Arial" pitchFamily="34" charset="0"/>
              <a:buChar char="•"/>
              <a:defRPr/>
            </a:pPr>
            <a:endParaRPr lang="en-US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Extrinsic/ Allergic BA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6800" y="1447800"/>
            <a:ext cx="8077200" cy="4800600"/>
          </a:xfrm>
        </p:spPr>
        <p:txBody>
          <a:bodyPr rtlCol="0">
            <a:normAutofit/>
          </a:bodyPr>
          <a:lstStyle/>
          <a:p>
            <a:pPr marL="425196" indent="-342900" eaLnBrk="1" fontAlgn="auto" hangingPunct="1">
              <a:spcAft>
                <a:spcPts val="0"/>
              </a:spcAft>
              <a:defRPr/>
            </a:pPr>
            <a:r>
              <a:rPr lang="en-US" sz="2400" dirty="0" smtClean="0">
                <a:cs typeface="Tahoma" pitchFamily="34" charset="0"/>
              </a:rPr>
              <a:t>Atopic </a:t>
            </a:r>
            <a:r>
              <a:rPr lang="en-US" sz="2400" dirty="0">
                <a:cs typeface="Tahoma" pitchFamily="34" charset="0"/>
              </a:rPr>
              <a:t>(allergic) asthma is the most common </a:t>
            </a:r>
            <a:r>
              <a:rPr lang="en-US" sz="2400" dirty="0" smtClean="0">
                <a:cs typeface="Tahoma" pitchFamily="34" charset="0"/>
              </a:rPr>
              <a:t>type and </a:t>
            </a:r>
            <a:r>
              <a:rPr lang="en-US" sz="2400" dirty="0">
                <a:cs typeface="Tahoma" pitchFamily="34" charset="0"/>
              </a:rPr>
              <a:t>begins in childhood</a:t>
            </a:r>
          </a:p>
          <a:p>
            <a:pPr marL="425196" indent="-342900" eaLnBrk="1" fontAlgn="auto" hangingPunct="1">
              <a:spcAft>
                <a:spcPts val="0"/>
              </a:spcAft>
              <a:defRPr/>
            </a:pPr>
            <a:r>
              <a:rPr lang="en-US" sz="2400" dirty="0">
                <a:cs typeface="Tahoma" pitchFamily="34" charset="0"/>
              </a:rPr>
              <a:t>Other allergic </a:t>
            </a:r>
            <a:r>
              <a:rPr lang="en-US" sz="2400" dirty="0" smtClean="0">
                <a:cs typeface="Tahoma" pitchFamily="34" charset="0"/>
              </a:rPr>
              <a:t>manifestation may be present: </a:t>
            </a:r>
            <a:r>
              <a:rPr lang="en-US" sz="2400" dirty="0">
                <a:cs typeface="Tahoma" pitchFamily="34" charset="0"/>
              </a:rPr>
              <a:t>allergic rhinitis, </a:t>
            </a:r>
            <a:r>
              <a:rPr lang="en-US" sz="2400" dirty="0" err="1">
                <a:cs typeface="Tahoma" pitchFamily="34" charset="0"/>
              </a:rPr>
              <a:t>urticaria</a:t>
            </a:r>
            <a:r>
              <a:rPr lang="en-US" sz="2400" dirty="0">
                <a:cs typeface="Tahoma" pitchFamily="34" charset="0"/>
              </a:rPr>
              <a:t>, </a:t>
            </a:r>
            <a:r>
              <a:rPr lang="en-US" sz="2400" dirty="0" smtClean="0">
                <a:cs typeface="Tahoma" pitchFamily="34" charset="0"/>
              </a:rPr>
              <a:t>eczema </a:t>
            </a:r>
            <a:r>
              <a:rPr lang="en-US" sz="2400" dirty="0" smtClean="0"/>
              <a:t>or hay fever.</a:t>
            </a:r>
            <a:endParaRPr lang="en-US" sz="2400" dirty="0">
              <a:cs typeface="Tahoma" pitchFamily="34" charset="0"/>
            </a:endParaRPr>
          </a:p>
          <a:p>
            <a:pPr marL="425196" indent="-342900" eaLnBrk="1" fontAlgn="auto" hangingPunct="1">
              <a:spcAft>
                <a:spcPts val="0"/>
              </a:spcAft>
              <a:defRPr/>
            </a:pPr>
            <a:r>
              <a:rPr lang="en-US" sz="2400" dirty="0">
                <a:cs typeface="Tahoma" pitchFamily="34" charset="0"/>
              </a:rPr>
              <a:t>Skin test with </a:t>
            </a:r>
            <a:r>
              <a:rPr lang="en-US" sz="2400" dirty="0" smtClean="0">
                <a:cs typeface="Tahoma" pitchFamily="34" charset="0"/>
              </a:rPr>
              <a:t>antigen is positive and results </a:t>
            </a:r>
            <a:r>
              <a:rPr lang="en-US" sz="2400" dirty="0">
                <a:cs typeface="Tahoma" pitchFamily="34" charset="0"/>
              </a:rPr>
              <a:t>in an immediate wheel and flare reaction </a:t>
            </a:r>
          </a:p>
          <a:p>
            <a:pPr marL="425196" indent="-342900" eaLnBrk="1" fontAlgn="auto" hangingPunct="1">
              <a:spcAft>
                <a:spcPts val="0"/>
              </a:spcAft>
              <a:defRPr/>
            </a:pPr>
            <a:r>
              <a:rPr lang="en-US" sz="2400" dirty="0" smtClean="0">
                <a:cs typeface="Tahoma" pitchFamily="34" charset="0"/>
              </a:rPr>
              <a:t>immune related with the involvement of </a:t>
            </a:r>
            <a:r>
              <a:rPr lang="en-US" sz="2400" dirty="0">
                <a:cs typeface="Tahoma" pitchFamily="34" charset="0"/>
              </a:rPr>
              <a:t>TH2 subset of CD4+ T cells</a:t>
            </a:r>
          </a:p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Arial" pitchFamily="34" charset="0"/>
              <a:buChar char="•"/>
              <a:defRPr/>
            </a:pPr>
            <a:endParaRPr lang="en-US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Title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8229600" cy="114300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3600" dirty="0">
                <a:solidFill>
                  <a:schemeClr val="tx2">
                    <a:satMod val="130000"/>
                  </a:schemeClr>
                </a:solidFill>
              </a:rPr>
              <a:t>Intrinsic / </a:t>
            </a:r>
            <a:r>
              <a:rPr lang="en-US" sz="3600" dirty="0" smtClean="0">
                <a:solidFill>
                  <a:schemeClr val="tx2">
                    <a:satMod val="130000"/>
                  </a:schemeClr>
                </a:solidFill>
              </a:rPr>
              <a:t>Non-Atopic/ Idiosyncratic BA</a:t>
            </a:r>
            <a:br>
              <a:rPr lang="en-US" sz="3600" dirty="0" smtClean="0">
                <a:solidFill>
                  <a:schemeClr val="tx2">
                    <a:satMod val="130000"/>
                  </a:schemeClr>
                </a:solidFill>
              </a:rPr>
            </a:br>
            <a:r>
              <a:rPr lang="en-US" sz="3600" dirty="0" smtClean="0"/>
              <a:t> (non-immune mediated asthma)</a:t>
            </a:r>
            <a:endParaRPr lang="en-US" sz="3600" dirty="0" smtClean="0">
              <a:solidFill>
                <a:schemeClr val="tx2">
                  <a:satMod val="130000"/>
                </a:schemeClr>
              </a:solidFill>
            </a:endParaRPr>
          </a:p>
        </p:txBody>
      </p:sp>
      <p:sp>
        <p:nvSpPr>
          <p:cNvPr id="37891" name="Content Placeholder 2"/>
          <p:cNvSpPr>
            <a:spLocks noGrp="1"/>
          </p:cNvSpPr>
          <p:nvPr>
            <p:ph idx="1"/>
          </p:nvPr>
        </p:nvSpPr>
        <p:spPr>
          <a:xfrm>
            <a:off x="609600" y="1447800"/>
            <a:ext cx="8248650" cy="5410200"/>
          </a:xfrm>
        </p:spPr>
        <p:txBody>
          <a:bodyPr>
            <a:normAutofit fontScale="92500"/>
          </a:bodyPr>
          <a:lstStyle/>
          <a:p>
            <a:pPr marL="365760" indent="-283464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-US" sz="2400" dirty="0" smtClean="0"/>
              <a:t>Intrinsic asthma is a disease of adults in which the bronchial hyper-reactivity is precipitated by a variety of factors unrelated to immune mechanisms. </a:t>
            </a:r>
          </a:p>
          <a:p>
            <a:pPr marL="365760" indent="-283464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-US" sz="2400" dirty="0" smtClean="0"/>
              <a:t>It has an unknown basis.</a:t>
            </a:r>
          </a:p>
          <a:p>
            <a:pPr marL="365760" indent="-283464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-US" sz="2400" dirty="0" smtClean="0"/>
              <a:t>Symptoms are precipitated by non allergic factors such as inhaled irritants/pollutants (</a:t>
            </a:r>
            <a:r>
              <a:rPr lang="en-US" sz="2400" dirty="0" smtClean="0">
                <a:cs typeface="Tahoma" panose="020B0604030504040204" pitchFamily="34" charset="0"/>
              </a:rPr>
              <a:t>e.g</a:t>
            </a:r>
            <a:r>
              <a:rPr lang="en-US" sz="2400" dirty="0">
                <a:cs typeface="Tahoma" panose="020B0604030504040204" pitchFamily="34" charset="0"/>
              </a:rPr>
              <a:t>. sulfur dioxide, </a:t>
            </a:r>
            <a:r>
              <a:rPr lang="en-US" sz="2400" dirty="0" smtClean="0">
                <a:cs typeface="Tahoma" panose="020B0604030504040204" pitchFamily="34" charset="0"/>
              </a:rPr>
              <a:t>ozone) </a:t>
            </a:r>
            <a:r>
              <a:rPr lang="en-US" sz="2400" dirty="0" smtClean="0"/>
              <a:t>or infection(</a:t>
            </a:r>
            <a:r>
              <a:rPr lang="en-US" sz="2400" dirty="0" smtClean="0">
                <a:cs typeface="Tahoma" panose="020B0604030504040204" pitchFamily="34" charset="0"/>
              </a:rPr>
              <a:t>viruses).</a:t>
            </a:r>
          </a:p>
          <a:p>
            <a:pPr eaLnBrk="1" hangingPunct="1">
              <a:defRPr/>
            </a:pPr>
            <a:r>
              <a:rPr lang="en-US" sz="2400" dirty="0" smtClean="0">
                <a:cs typeface="Tahoma" panose="020B0604030504040204" pitchFamily="34" charset="0"/>
              </a:rPr>
              <a:t>Positive family history is uncommon.</a:t>
            </a:r>
          </a:p>
          <a:p>
            <a:pPr eaLnBrk="1" hangingPunct="1">
              <a:defRPr/>
            </a:pPr>
            <a:r>
              <a:rPr lang="en-US" sz="2400" dirty="0" smtClean="0">
                <a:cs typeface="Tahoma" panose="020B0604030504040204" pitchFamily="34" charset="0"/>
              </a:rPr>
              <a:t>Serum </a:t>
            </a:r>
            <a:r>
              <a:rPr lang="en-US" sz="2400" dirty="0" err="1" smtClean="0">
                <a:cs typeface="Tahoma" panose="020B0604030504040204" pitchFamily="34" charset="0"/>
              </a:rPr>
              <a:t>IgE</a:t>
            </a:r>
            <a:r>
              <a:rPr lang="en-US" sz="2400" dirty="0" smtClean="0">
                <a:cs typeface="Tahoma" panose="020B0604030504040204" pitchFamily="34" charset="0"/>
              </a:rPr>
              <a:t> – normal.</a:t>
            </a:r>
          </a:p>
          <a:p>
            <a:pPr eaLnBrk="1" hangingPunct="1">
              <a:defRPr/>
            </a:pPr>
            <a:r>
              <a:rPr lang="en-US" sz="2400" dirty="0" smtClean="0">
                <a:cs typeface="Tahoma" panose="020B0604030504040204" pitchFamily="34" charset="0"/>
              </a:rPr>
              <a:t>No other associated allergies.</a:t>
            </a:r>
          </a:p>
          <a:p>
            <a:pPr eaLnBrk="1" hangingPunct="1">
              <a:defRPr/>
            </a:pPr>
            <a:r>
              <a:rPr lang="en-US" sz="2400" dirty="0" smtClean="0">
                <a:cs typeface="Tahoma" panose="020B0604030504040204" pitchFamily="34" charset="0"/>
              </a:rPr>
              <a:t>Skin test – negative.</a:t>
            </a:r>
          </a:p>
          <a:p>
            <a:pPr eaLnBrk="1" hangingPunct="1">
              <a:defRPr/>
            </a:pPr>
            <a:r>
              <a:rPr lang="en-US" sz="2400" dirty="0" smtClean="0">
                <a:cs typeface="Tahoma" panose="020B0604030504040204" pitchFamily="34" charset="0"/>
              </a:rPr>
              <a:t>Subtypes:</a:t>
            </a:r>
          </a:p>
          <a:p>
            <a:pPr eaLnBrk="1" hangingPunct="1">
              <a:buFontTx/>
              <a:buNone/>
              <a:defRPr/>
            </a:pPr>
            <a:r>
              <a:rPr lang="en-US" sz="2400" dirty="0" smtClean="0">
                <a:cs typeface="Tahoma" panose="020B0604030504040204" pitchFamily="34" charset="0"/>
              </a:rPr>
              <a:t>	1.   Drug-induced asthma</a:t>
            </a:r>
            <a:r>
              <a:rPr lang="en-US" sz="2400" dirty="0"/>
              <a:t> </a:t>
            </a:r>
            <a:r>
              <a:rPr lang="en-US" sz="2400" dirty="0" smtClean="0"/>
              <a:t>(aspirin </a:t>
            </a:r>
            <a:r>
              <a:rPr lang="en-US" sz="2400" dirty="0"/>
              <a:t>or </a:t>
            </a:r>
            <a:r>
              <a:rPr lang="en-US" sz="2400" dirty="0" err="1"/>
              <a:t>nonsteroidal</a:t>
            </a:r>
            <a:r>
              <a:rPr lang="en-US" sz="2400" dirty="0"/>
              <a:t> drug sensitivity</a:t>
            </a:r>
            <a:r>
              <a:rPr lang="en-US" sz="2400" dirty="0">
                <a:cs typeface="Tahoma" pitchFamily="34" charset="0"/>
              </a:rPr>
              <a:t>)</a:t>
            </a:r>
            <a:r>
              <a:rPr lang="en-US" sz="2400" dirty="0" smtClean="0">
                <a:cs typeface="Tahoma" panose="020B0604030504040204" pitchFamily="34" charset="0"/>
              </a:rPr>
              <a:t>.</a:t>
            </a:r>
          </a:p>
          <a:p>
            <a:pPr eaLnBrk="1" hangingPunct="1">
              <a:buFont typeface="Wingdings 2" pitchFamily="18" charset="2"/>
              <a:buNone/>
              <a:defRPr/>
            </a:pPr>
            <a:r>
              <a:rPr lang="en-US" sz="2400" dirty="0" smtClean="0">
                <a:cs typeface="Tahoma" panose="020B0604030504040204" pitchFamily="34" charset="0"/>
              </a:rPr>
              <a:t>    2.   Occupational asthma(fumes</a:t>
            </a:r>
            <a:r>
              <a:rPr lang="en-US" sz="2400" dirty="0">
                <a:cs typeface="Tahoma" pitchFamily="34" charset="0"/>
              </a:rPr>
              <a:t>, dusts, gases)</a:t>
            </a:r>
          </a:p>
          <a:p>
            <a:pPr eaLnBrk="1" hangingPunct="1">
              <a:buFontTx/>
              <a:buNone/>
              <a:defRPr/>
            </a:pPr>
            <a:endParaRPr lang="en-US" sz="2000" dirty="0" smtClean="0"/>
          </a:p>
          <a:p>
            <a:pPr marL="365760" indent="-283464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endParaRPr lang="en-US" sz="2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>
          <a:xfrm>
            <a:off x="1143000" y="304800"/>
            <a:ext cx="7391400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000" dirty="0" smtClean="0">
                <a:solidFill>
                  <a:schemeClr val="tx2">
                    <a:satMod val="130000"/>
                  </a:schemeClr>
                </a:solidFill>
              </a:rPr>
              <a:t>Pathogenesis of Bronchial Asthma</a:t>
            </a:r>
          </a:p>
        </p:txBody>
      </p:sp>
      <p:sp>
        <p:nvSpPr>
          <p:cNvPr id="43011" name="Rectangle 3"/>
          <p:cNvSpPr>
            <a:spLocks noGrp="1" noChangeArrowheads="1"/>
          </p:cNvSpPr>
          <p:nvPr>
            <p:ph idx="1"/>
          </p:nvPr>
        </p:nvSpPr>
        <p:spPr>
          <a:xfrm>
            <a:off x="685800" y="1219200"/>
            <a:ext cx="8458200" cy="5562600"/>
          </a:xfrm>
        </p:spPr>
        <p:txBody>
          <a:bodyPr>
            <a:normAutofit/>
          </a:bodyPr>
          <a:lstStyle/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Arial" charset="0"/>
              <a:buNone/>
              <a:defRPr/>
            </a:pPr>
            <a:endParaRPr lang="en-US" dirty="0" smtClean="0"/>
          </a:p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Arial" charset="0"/>
              <a:buNone/>
              <a:defRPr/>
            </a:pPr>
            <a:r>
              <a:rPr lang="en-US" sz="2300" dirty="0" smtClean="0"/>
              <a:t>The pathophysiology of asthma is complex and involves the following components:</a:t>
            </a:r>
          </a:p>
          <a:p>
            <a:pPr marL="514350" indent="-51435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+mj-lt"/>
              <a:buAutoNum type="arabicPeriod"/>
              <a:defRPr/>
            </a:pPr>
            <a:r>
              <a:rPr lang="en-US" sz="2300" b="1" dirty="0" smtClean="0"/>
              <a:t>Chronic airway inflammation</a:t>
            </a:r>
          </a:p>
          <a:p>
            <a:pPr marL="514350" indent="-51435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+mj-lt"/>
              <a:buAutoNum type="arabicPeriod"/>
              <a:defRPr/>
            </a:pPr>
            <a:r>
              <a:rPr lang="en-US" sz="2300" b="1" dirty="0" smtClean="0"/>
              <a:t>Intermittent airflow obstruction</a:t>
            </a:r>
            <a:r>
              <a:rPr lang="en-US" sz="2300" dirty="0" smtClean="0"/>
              <a:t>. </a:t>
            </a:r>
            <a:r>
              <a:rPr lang="en-US" sz="2300" dirty="0" smtClean="0"/>
              <a:t> Airflow </a:t>
            </a:r>
            <a:r>
              <a:rPr lang="en-US" sz="2300" dirty="0" smtClean="0"/>
              <a:t>obstruction can be caused by a variety of changes, including acute bronchoconstriction, airway edema, chronic mucous plug formation, and airway remodeling</a:t>
            </a:r>
          </a:p>
          <a:p>
            <a:pPr marL="514350" indent="-51435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+mj-lt"/>
              <a:buAutoNum type="arabicPeriod"/>
              <a:defRPr/>
            </a:pPr>
            <a:r>
              <a:rPr lang="en-US" sz="2300" b="1" dirty="0" smtClean="0"/>
              <a:t>Bronchial hyper-responsiveness </a:t>
            </a:r>
            <a:r>
              <a:rPr lang="en-US" sz="2300" dirty="0" smtClean="0"/>
              <a:t>causes exaggerated bronchoconstriction. </a:t>
            </a:r>
            <a:endParaRPr lang="en-US" sz="2300" dirty="0" smtClean="0"/>
          </a:p>
          <a:p>
            <a:pPr marL="0" indent="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None/>
              <a:defRPr/>
            </a:pPr>
            <a:r>
              <a:rPr lang="en-US" sz="2300" dirty="0"/>
              <a:t>	</a:t>
            </a:r>
            <a:r>
              <a:rPr lang="en-US" sz="2300" dirty="0" smtClean="0"/>
              <a:t>The </a:t>
            </a:r>
            <a:r>
              <a:rPr lang="en-US" sz="2300" dirty="0" smtClean="0"/>
              <a:t>degree of airway hyper-responsiveness generally </a:t>
            </a:r>
            <a:r>
              <a:rPr lang="en-US" sz="2300" dirty="0" smtClean="0"/>
              <a:t>	correlates </a:t>
            </a:r>
            <a:r>
              <a:rPr lang="en-US" sz="2300" dirty="0" smtClean="0"/>
              <a:t>with the clinical severity of asthma.</a:t>
            </a:r>
          </a:p>
          <a:p>
            <a:pPr marL="514350" indent="-51435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+mj-lt"/>
              <a:buAutoNum type="arabicPeriod"/>
              <a:defRPr/>
            </a:pPr>
            <a:endParaRPr lang="en-US" sz="23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>
          <a:xfrm>
            <a:off x="1435100" y="274638"/>
            <a:ext cx="7499350" cy="114300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>
                <a:solidFill>
                  <a:schemeClr val="tx2">
                    <a:satMod val="130000"/>
                  </a:schemeClr>
                </a:solidFill>
              </a:rPr>
              <a:t>INTRODUCTION TO THE RESPIRATORY TRACT</a:t>
            </a:r>
            <a:endParaRPr lang="en-US" dirty="0" smtClean="0">
              <a:solidFill>
                <a:schemeClr val="tx2">
                  <a:satMod val="130000"/>
                </a:schemeClr>
              </a:solidFill>
            </a:endParaRPr>
          </a:p>
        </p:txBody>
      </p:sp>
      <p:pic>
        <p:nvPicPr>
          <p:cNvPr id="9219" name="Picture 8" descr="showimage"/>
          <p:cNvPicPr>
            <a:picLocks noChangeAspect="1" noChangeArrowheads="1"/>
          </p:cNvPicPr>
          <p:nvPr/>
        </p:nvPicPr>
        <p:blipFill>
          <a:blip r:embed="rId2" cstate="print"/>
          <a:srcRect l="13978" r="9677" b="9231"/>
          <a:stretch>
            <a:fillRect/>
          </a:stretch>
        </p:blipFill>
        <p:spPr bwMode="auto">
          <a:xfrm>
            <a:off x="1676400" y="1828800"/>
            <a:ext cx="54102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>
          <a:xfrm>
            <a:off x="1143000" y="304800"/>
            <a:ext cx="7391400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000" dirty="0" smtClean="0">
                <a:solidFill>
                  <a:schemeClr val="tx2">
                    <a:satMod val="130000"/>
                  </a:schemeClr>
                </a:solidFill>
              </a:rPr>
              <a:t>Pathogenesis of Bronchial Asthma</a:t>
            </a:r>
          </a:p>
        </p:txBody>
      </p:sp>
      <p:sp>
        <p:nvSpPr>
          <p:cNvPr id="43011" name="Rectangle 3"/>
          <p:cNvSpPr>
            <a:spLocks noGrp="1" noChangeArrowheads="1"/>
          </p:cNvSpPr>
          <p:nvPr>
            <p:ph idx="1"/>
          </p:nvPr>
        </p:nvSpPr>
        <p:spPr>
          <a:xfrm>
            <a:off x="685800" y="1219200"/>
            <a:ext cx="8458200" cy="5562600"/>
          </a:xfrm>
        </p:spPr>
        <p:txBody>
          <a:bodyPr>
            <a:normAutofit/>
          </a:bodyPr>
          <a:lstStyle/>
          <a:p>
            <a:pPr marL="514350" indent="-51435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+mj-lt"/>
              <a:buAutoNum type="arabicPeriod"/>
              <a:defRPr/>
            </a:pPr>
            <a:endParaRPr lang="en-US" sz="2300" dirty="0" smtClean="0"/>
          </a:p>
          <a:p>
            <a:pPr marL="365760" indent="-283464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-US" sz="2300" dirty="0" smtClean="0"/>
              <a:t>Principal </a:t>
            </a:r>
            <a:r>
              <a:rPr lang="en-US" sz="2300" dirty="0"/>
              <a:t>cells </a:t>
            </a:r>
            <a:r>
              <a:rPr lang="en-US" sz="2300" dirty="0" smtClean="0"/>
              <a:t>in asthma:  </a:t>
            </a:r>
            <a:r>
              <a:rPr lang="en-US" sz="2300" b="1" dirty="0" smtClean="0"/>
              <a:t>mast </a:t>
            </a:r>
            <a:r>
              <a:rPr lang="en-US" sz="2300" b="1" dirty="0"/>
              <a:t>cells, </a:t>
            </a:r>
            <a:r>
              <a:rPr lang="en-US" sz="2300" b="1" dirty="0" err="1"/>
              <a:t>eosinophils</a:t>
            </a:r>
            <a:r>
              <a:rPr lang="en-US" sz="2300" b="1" dirty="0"/>
              <a:t>, epithelial cells, macrophages, and activated T </a:t>
            </a:r>
            <a:r>
              <a:rPr lang="en-US" sz="2300" b="1" dirty="0" smtClean="0"/>
              <a:t>lymphocytes</a:t>
            </a:r>
            <a:r>
              <a:rPr lang="en-US" sz="2300" dirty="0">
                <a:cs typeface="Tahoma" pitchFamily="34" charset="0"/>
              </a:rPr>
              <a:t> </a:t>
            </a:r>
            <a:r>
              <a:rPr lang="en-US" sz="2300" b="1" dirty="0" smtClean="0">
                <a:cs typeface="Tahoma" pitchFamily="34" charset="0"/>
              </a:rPr>
              <a:t>(TH2 subset)</a:t>
            </a:r>
            <a:r>
              <a:rPr lang="en-US" sz="2300" b="1" dirty="0" smtClean="0"/>
              <a:t> and neutrophils. </a:t>
            </a:r>
            <a:endParaRPr lang="en-US" sz="2300" b="1" dirty="0"/>
          </a:p>
          <a:p>
            <a:pPr marL="365760" indent="-283464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-US" sz="2300" dirty="0"/>
              <a:t>T lymphocytes play an important role in the regulation of airway inflammation through the release of numerous cytokines</a:t>
            </a:r>
          </a:p>
          <a:p>
            <a:pPr marL="365760" indent="-283464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-US" sz="2300" dirty="0">
                <a:cs typeface="Tahoma" pitchFamily="34" charset="0"/>
              </a:rPr>
              <a:t>The </a:t>
            </a:r>
            <a:r>
              <a:rPr lang="en-US" sz="2300" dirty="0" err="1" smtClean="0">
                <a:cs typeface="Tahoma" pitchFamily="34" charset="0"/>
              </a:rPr>
              <a:t>pathogenetic</a:t>
            </a:r>
            <a:r>
              <a:rPr lang="en-US" sz="2300" dirty="0" smtClean="0">
                <a:cs typeface="Tahoma" pitchFamily="34" charset="0"/>
              </a:rPr>
              <a:t> mechanisms </a:t>
            </a:r>
            <a:r>
              <a:rPr lang="en-US" sz="2300" dirty="0">
                <a:cs typeface="Tahoma" pitchFamily="34" charset="0"/>
              </a:rPr>
              <a:t>have been best studied in atopic asthma</a:t>
            </a:r>
            <a:endParaRPr lang="en-US" sz="2300" dirty="0"/>
          </a:p>
          <a:p>
            <a:pPr marL="514350" indent="-51435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+mj-lt"/>
              <a:buAutoNum type="arabicPeriod"/>
              <a:defRPr/>
            </a:pPr>
            <a:endParaRPr lang="en-US" sz="2200" dirty="0" smtClean="0"/>
          </a:p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Tx/>
              <a:buNone/>
              <a:defRPr/>
            </a:pPr>
            <a:r>
              <a:rPr lang="en-US" sz="2200" dirty="0" smtClean="0">
                <a:solidFill>
                  <a:schemeClr val="accent2"/>
                </a:solidFill>
                <a:cs typeface="Tahoma" pitchFamily="34" charset="0"/>
              </a:rPr>
              <a:t> </a:t>
            </a:r>
            <a:endParaRPr lang="en-US" sz="2200" dirty="0" smtClean="0">
              <a:cs typeface="Tahoma" pitchFamily="34" charset="0"/>
            </a:endParaRPr>
          </a:p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Arial" charset="0"/>
              <a:buNone/>
              <a:defRPr/>
            </a:pPr>
            <a:endParaRPr lang="en-US" dirty="0" smtClean="0">
              <a:latin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5706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sz="1800" b="1" dirty="0" smtClean="0">
                <a:solidFill>
                  <a:schemeClr val="tx2">
                    <a:satMod val="130000"/>
                  </a:schemeClr>
                </a:solidFill>
              </a:rPr>
              <a:t>Pathogenesis of Bronchial Asthma using </a:t>
            </a:r>
            <a:r>
              <a:rPr lang="en-US" sz="1800" b="1" dirty="0" smtClean="0">
                <a:cs typeface="Tahoma" panose="020B0604030504040204" pitchFamily="34" charset="0"/>
              </a:rPr>
              <a:t>type 1 </a:t>
            </a:r>
            <a:r>
              <a:rPr lang="en-US" sz="1800" b="1" dirty="0" err="1" smtClean="0">
                <a:cs typeface="Tahoma" panose="020B0604030504040204" pitchFamily="34" charset="0"/>
              </a:rPr>
              <a:t>IgE</a:t>
            </a:r>
            <a:r>
              <a:rPr lang="en-US" sz="1800" b="1" dirty="0" smtClean="0">
                <a:cs typeface="Tahoma" panose="020B0604030504040204" pitchFamily="34" charset="0"/>
              </a:rPr>
              <a:t>-mediated </a:t>
            </a:r>
            <a:r>
              <a:rPr lang="en-US" sz="1800" b="1" dirty="0" smtClean="0">
                <a:solidFill>
                  <a:schemeClr val="tx2">
                    <a:satMod val="130000"/>
                  </a:schemeClr>
                </a:solidFill>
              </a:rPr>
              <a:t>Atopic Asthma as a model </a:t>
            </a:r>
            <a:endParaRPr lang="en-US" sz="1800" dirty="0"/>
          </a:p>
        </p:txBody>
      </p:sp>
      <p:sp>
        <p:nvSpPr>
          <p:cNvPr id="2457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800" smtClean="0"/>
              <a:t>First there is initial sensitization or priming: first time exposure to an inhaled allergen which stimulates induction of Th2-type T cells (CD4 T</a:t>
            </a:r>
            <a:r>
              <a:rPr lang="en-US" sz="1800" baseline="-25000" smtClean="0"/>
              <a:t>H</a:t>
            </a:r>
            <a:r>
              <a:rPr lang="en-US" sz="1800" smtClean="0"/>
              <a:t>2) to produce cytokines(interleukin IL- 4, IL-5 and IL-13)</a:t>
            </a:r>
            <a:r>
              <a:rPr lang="en-US" sz="1800" smtClean="0">
                <a:cs typeface="Tahoma" pitchFamily="34" charset="0"/>
              </a:rPr>
              <a:t> </a:t>
            </a:r>
          </a:p>
          <a:p>
            <a:pPr lvl="2"/>
            <a:r>
              <a:rPr lang="en-US" sz="1800" smtClean="0"/>
              <a:t>IL-4 plays a role in cross-linking of immunoglobulins in B lymphocytes, promote production of IgE and mast cells.</a:t>
            </a:r>
          </a:p>
          <a:p>
            <a:pPr lvl="2"/>
            <a:r>
              <a:rPr lang="en-US" sz="1800" smtClean="0"/>
              <a:t>IL-5 stimulates production and activation (recruitment) of eosinophils.</a:t>
            </a:r>
          </a:p>
          <a:p>
            <a:pPr lvl="2"/>
            <a:r>
              <a:rPr lang="en-US" sz="1800" smtClean="0"/>
              <a:t>IL-13 is needed for IgE formation.</a:t>
            </a:r>
          </a:p>
          <a:p>
            <a:r>
              <a:rPr lang="en-US" sz="1800" smtClean="0"/>
              <a:t>And then there is subsequent re-exposure to the allergen will leads to an IgE mediated reaction.</a:t>
            </a:r>
          </a:p>
          <a:p>
            <a:r>
              <a:rPr lang="en-US" sz="1800" smtClean="0">
                <a:cs typeface="Tahoma" pitchFamily="34" charset="0"/>
              </a:rPr>
              <a:t>This IgE-mediated reaction to inhaled allergens elicits:</a:t>
            </a:r>
          </a:p>
          <a:p>
            <a:pPr lvl="1" eaLnBrk="1" hangingPunct="1">
              <a:buFont typeface="Arial" pitchFamily="34" charset="0"/>
              <a:buNone/>
            </a:pPr>
            <a:r>
              <a:rPr lang="en-US" sz="1800" smtClean="0">
                <a:cs typeface="Tahoma" pitchFamily="34" charset="0"/>
              </a:rPr>
              <a:t> 1. an acute response (within minutes) </a:t>
            </a:r>
          </a:p>
          <a:p>
            <a:pPr lvl="1" eaLnBrk="1" hangingPunct="1">
              <a:buFont typeface="Arial" pitchFamily="34" charset="0"/>
              <a:buNone/>
            </a:pPr>
            <a:r>
              <a:rPr lang="en-US" sz="1800" smtClean="0">
                <a:cs typeface="Tahoma" pitchFamily="34" charset="0"/>
              </a:rPr>
              <a:t> 2. a late phase reaction (after 4-8 hours)</a:t>
            </a:r>
          </a:p>
          <a:p>
            <a:pPr lvl="1"/>
            <a:endParaRPr lang="en-US" sz="2600" smtClean="0"/>
          </a:p>
          <a:p>
            <a:pPr lvl="2"/>
            <a:endParaRPr lang="en-US" sz="1800" smtClean="0"/>
          </a:p>
          <a:p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33463" y="0"/>
            <a:ext cx="7715250" cy="1143000"/>
          </a:xfrm>
        </p:spPr>
        <p:txBody>
          <a:bodyPr rtlCol="0"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1800" b="1" dirty="0" smtClean="0">
                <a:solidFill>
                  <a:schemeClr val="tx2">
                    <a:satMod val="130000"/>
                  </a:schemeClr>
                </a:solidFill>
              </a:rPr>
              <a:t>Pathogenesis of Bronchial Asthma using </a:t>
            </a:r>
            <a:r>
              <a:rPr lang="en-US" sz="1800" b="1" dirty="0">
                <a:cs typeface="Tahoma" panose="020B0604030504040204" pitchFamily="34" charset="0"/>
              </a:rPr>
              <a:t>type 1 </a:t>
            </a:r>
            <a:r>
              <a:rPr lang="en-US" sz="1800" b="1" dirty="0" err="1">
                <a:cs typeface="Tahoma" panose="020B0604030504040204" pitchFamily="34" charset="0"/>
              </a:rPr>
              <a:t>IgE</a:t>
            </a:r>
            <a:r>
              <a:rPr lang="en-US" sz="1800" b="1" dirty="0">
                <a:cs typeface="Tahoma" panose="020B0604030504040204" pitchFamily="34" charset="0"/>
              </a:rPr>
              <a:t>-mediated </a:t>
            </a:r>
            <a:r>
              <a:rPr lang="en-US" sz="1800" b="1" dirty="0" smtClean="0">
                <a:solidFill>
                  <a:schemeClr val="tx2">
                    <a:satMod val="130000"/>
                  </a:schemeClr>
                </a:solidFill>
              </a:rPr>
              <a:t>Atopic Asthma as a model </a:t>
            </a:r>
            <a:endParaRPr lang="en-US" sz="1800" b="1" dirty="0">
              <a:solidFill>
                <a:schemeClr val="tx2">
                  <a:satMod val="130000"/>
                </a:schemeClr>
              </a:solidFill>
            </a:endParaRPr>
          </a:p>
        </p:txBody>
      </p:sp>
      <p:sp>
        <p:nvSpPr>
          <p:cNvPr id="40963" name="Content Placeholder 2"/>
          <p:cNvSpPr>
            <a:spLocks noGrp="1"/>
          </p:cNvSpPr>
          <p:nvPr>
            <p:ph idx="1"/>
          </p:nvPr>
        </p:nvSpPr>
        <p:spPr>
          <a:xfrm>
            <a:off x="1033463" y="990600"/>
            <a:ext cx="8110537" cy="5334000"/>
          </a:xfrm>
        </p:spPr>
        <p:txBody>
          <a:bodyPr/>
          <a:lstStyle/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Tx/>
              <a:buNone/>
              <a:defRPr/>
            </a:pPr>
            <a:r>
              <a:rPr lang="en-US" sz="1800" b="1" dirty="0" smtClean="0">
                <a:solidFill>
                  <a:srgbClr val="C00000"/>
                </a:solidFill>
              </a:rPr>
              <a:t>Acute-phase </a:t>
            </a:r>
            <a:r>
              <a:rPr lang="en-US" sz="1800" b="1" dirty="0">
                <a:solidFill>
                  <a:srgbClr val="C00000"/>
                </a:solidFill>
              </a:rPr>
              <a:t>response</a:t>
            </a:r>
            <a:r>
              <a:rPr lang="en-US" sz="1800" dirty="0">
                <a:solidFill>
                  <a:srgbClr val="C00000"/>
                </a:solidFill>
              </a:rPr>
              <a:t> </a:t>
            </a:r>
          </a:p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Arial" pitchFamily="34" charset="0"/>
              <a:buChar char="•"/>
              <a:defRPr/>
            </a:pPr>
            <a:r>
              <a:rPr lang="en-US" sz="1800" dirty="0">
                <a:cs typeface="Tahoma" pitchFamily="34" charset="0"/>
              </a:rPr>
              <a:t>Begin 30 to 60 minutes after inhalation of </a:t>
            </a:r>
            <a:r>
              <a:rPr lang="en-US" sz="1800" dirty="0" smtClean="0">
                <a:cs typeface="Tahoma" pitchFamily="34" charset="0"/>
              </a:rPr>
              <a:t>antigen/</a:t>
            </a:r>
            <a:r>
              <a:rPr lang="en-US" sz="1800" dirty="0" err="1" smtClean="0">
                <a:cs typeface="Tahoma" pitchFamily="34" charset="0"/>
              </a:rPr>
              <a:t>aeroallrgens</a:t>
            </a:r>
            <a:r>
              <a:rPr lang="en-US" sz="1800" dirty="0">
                <a:cs typeface="Tahoma" pitchFamily="34" charset="0"/>
              </a:rPr>
              <a:t>(e.g. allergens, drugs, cold, </a:t>
            </a:r>
            <a:r>
              <a:rPr lang="en-US" sz="1800" dirty="0" smtClean="0">
                <a:cs typeface="Tahoma" pitchFamily="34" charset="0"/>
              </a:rPr>
              <a:t>exercise)</a:t>
            </a:r>
            <a:r>
              <a:rPr lang="en-US" sz="1800" dirty="0" smtClean="0">
                <a:latin typeface="Tahoma" pitchFamily="34" charset="0"/>
                <a:cs typeface="Tahoma" pitchFamily="34" charset="0"/>
              </a:rPr>
              <a:t>.</a:t>
            </a:r>
            <a:endParaRPr lang="en-US" sz="1800" dirty="0">
              <a:cs typeface="Tahoma" pitchFamily="34" charset="0"/>
            </a:endParaRPr>
          </a:p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Arial" pitchFamily="34" charset="0"/>
              <a:buChar char="•"/>
              <a:defRPr/>
            </a:pPr>
            <a:r>
              <a:rPr lang="en-US" sz="1800" dirty="0" smtClean="0">
                <a:cs typeface="Tahoma" pitchFamily="34" charset="0"/>
              </a:rPr>
              <a:t>The exposure results in the stimulation and degranulation of</a:t>
            </a:r>
            <a:r>
              <a:rPr lang="en-US" sz="1800" dirty="0">
                <a:cs typeface="Tahoma" pitchFamily="34" charset="0"/>
              </a:rPr>
              <a:t> mast cells, </a:t>
            </a:r>
            <a:r>
              <a:rPr lang="en-US" sz="1800" dirty="0" err="1">
                <a:cs typeface="Tahoma" pitchFamily="34" charset="0"/>
              </a:rPr>
              <a:t>eosinophils</a:t>
            </a:r>
            <a:r>
              <a:rPr lang="en-US" sz="1800" dirty="0">
                <a:cs typeface="Tahoma" pitchFamily="34" charset="0"/>
              </a:rPr>
              <a:t>, and </a:t>
            </a:r>
            <a:r>
              <a:rPr lang="en-US" sz="1800" dirty="0" smtClean="0">
                <a:cs typeface="Tahoma" pitchFamily="34" charset="0"/>
              </a:rPr>
              <a:t>basophils with the release of </a:t>
            </a:r>
            <a:r>
              <a:rPr lang="en-US" sz="1800" dirty="0">
                <a:cs typeface="Tahoma" pitchFamily="34" charset="0"/>
              </a:rPr>
              <a:t>inflammatory </a:t>
            </a:r>
            <a:r>
              <a:rPr lang="en-US" sz="1800" dirty="0" smtClean="0">
                <a:cs typeface="Tahoma" pitchFamily="34" charset="0"/>
              </a:rPr>
              <a:t>mediators from these cells and also from </a:t>
            </a:r>
            <a:r>
              <a:rPr lang="en-US" sz="1800" dirty="0">
                <a:cs typeface="Tahoma" pitchFamily="34" charset="0"/>
              </a:rPr>
              <a:t>activated </a:t>
            </a:r>
            <a:r>
              <a:rPr lang="en-US" sz="1800" dirty="0" smtClean="0">
                <a:cs typeface="Tahoma" pitchFamily="34" charset="0"/>
              </a:rPr>
              <a:t>macrophages. The released mediators </a:t>
            </a:r>
            <a:r>
              <a:rPr lang="en-US" sz="1800" dirty="0">
                <a:cs typeface="Tahoma" pitchFamily="34" charset="0"/>
              </a:rPr>
              <a:t>induce </a:t>
            </a:r>
            <a:r>
              <a:rPr lang="en-US" sz="1800" dirty="0" smtClean="0">
                <a:cs typeface="Tahoma" pitchFamily="34" charset="0"/>
              </a:rPr>
              <a:t>bronchoconstriction/spasm, </a:t>
            </a:r>
            <a:r>
              <a:rPr lang="en-US" sz="1800" dirty="0">
                <a:cs typeface="Tahoma" pitchFamily="34" charset="0"/>
              </a:rPr>
              <a:t>increased vascular permeability, </a:t>
            </a:r>
            <a:r>
              <a:rPr lang="en-US" sz="1800" dirty="0" smtClean="0">
                <a:cs typeface="Tahoma" pitchFamily="34" charset="0"/>
              </a:rPr>
              <a:t>inflammation and injury of </a:t>
            </a:r>
            <a:r>
              <a:rPr lang="en-US" sz="1800" dirty="0">
                <a:cs typeface="Tahoma" pitchFamily="34" charset="0"/>
              </a:rPr>
              <a:t>the bronchial walls </a:t>
            </a:r>
            <a:r>
              <a:rPr lang="en-US" sz="1800" dirty="0" smtClean="0">
                <a:cs typeface="Tahoma" pitchFamily="34" charset="0"/>
              </a:rPr>
              <a:t>and bronchial  epithelium</a:t>
            </a:r>
            <a:r>
              <a:rPr lang="en-US" sz="1800" dirty="0">
                <a:cs typeface="Tahoma" pitchFamily="34" charset="0"/>
              </a:rPr>
              <a:t> </a:t>
            </a:r>
            <a:r>
              <a:rPr lang="en-US" sz="1800" dirty="0" smtClean="0">
                <a:cs typeface="Tahoma" pitchFamily="34" charset="0"/>
              </a:rPr>
              <a:t>and excess </a:t>
            </a:r>
            <a:r>
              <a:rPr lang="en-US" sz="1800" dirty="0">
                <a:cs typeface="Tahoma" pitchFamily="34" charset="0"/>
              </a:rPr>
              <a:t>mucous </a:t>
            </a:r>
            <a:r>
              <a:rPr lang="en-US" sz="1800" dirty="0" smtClean="0">
                <a:cs typeface="Tahoma" pitchFamily="34" charset="0"/>
              </a:rPr>
              <a:t>secretion.</a:t>
            </a:r>
            <a:endParaRPr lang="en-US" sz="2000" dirty="0" smtClean="0"/>
          </a:p>
        </p:txBody>
      </p:sp>
      <p:pic>
        <p:nvPicPr>
          <p:cNvPr id="25604" name="Picture 2"/>
          <p:cNvPicPr>
            <a:picLocks noChangeAspect="1"/>
          </p:cNvPicPr>
          <p:nvPr/>
        </p:nvPicPr>
        <p:blipFill>
          <a:blip r:embed="rId2" cstate="print"/>
          <a:srcRect b="5128"/>
          <a:stretch>
            <a:fillRect/>
          </a:stretch>
        </p:blipFill>
        <p:spPr bwMode="auto">
          <a:xfrm>
            <a:off x="762000" y="3733800"/>
            <a:ext cx="8197215" cy="2819400"/>
          </a:xfrm>
          <a:prstGeom prst="rect">
            <a:avLst/>
          </a:prstGeom>
          <a:noFill/>
          <a:ln w="9525">
            <a:solidFill>
              <a:schemeClr val="tx1"/>
            </a:solidFill>
            <a:prstDash val="solid"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>
          <a:xfrm>
            <a:off x="990600" y="0"/>
            <a:ext cx="8077200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1800" b="1" dirty="0" smtClean="0">
                <a:solidFill>
                  <a:schemeClr val="tx2">
                    <a:satMod val="130000"/>
                  </a:schemeClr>
                </a:solidFill>
              </a:rPr>
              <a:t>Pathogenesis of Bronchial Asthma using Atopic Asthma as a model </a:t>
            </a:r>
          </a:p>
        </p:txBody>
      </p:sp>
      <p:sp>
        <p:nvSpPr>
          <p:cNvPr id="54275" name="Rectangle 3"/>
          <p:cNvSpPr>
            <a:spLocks noGrp="1" noChangeArrowheads="1"/>
          </p:cNvSpPr>
          <p:nvPr>
            <p:ph idx="1"/>
          </p:nvPr>
        </p:nvSpPr>
        <p:spPr>
          <a:xfrm>
            <a:off x="1066800" y="1143000"/>
            <a:ext cx="7924800" cy="5562600"/>
          </a:xfrm>
        </p:spPr>
        <p:txBody>
          <a:bodyPr>
            <a:normAutofit fontScale="92500" lnSpcReduction="10000"/>
          </a:bodyPr>
          <a:lstStyle/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 pitchFamily="18" charset="2"/>
              <a:buNone/>
              <a:defRPr/>
            </a:pPr>
            <a:r>
              <a:rPr lang="en-US" sz="2000" b="1" dirty="0" smtClean="0">
                <a:solidFill>
                  <a:srgbClr val="C00000"/>
                </a:solidFill>
              </a:rPr>
              <a:t>Late phase reaction/ late </a:t>
            </a:r>
            <a:r>
              <a:rPr lang="en-US" sz="2000" b="1" dirty="0">
                <a:solidFill>
                  <a:srgbClr val="C00000"/>
                </a:solidFill>
              </a:rPr>
              <a:t>asthmatic </a:t>
            </a:r>
            <a:r>
              <a:rPr lang="en-US" sz="2000" b="1" dirty="0" smtClean="0">
                <a:solidFill>
                  <a:srgbClr val="C00000"/>
                </a:solidFill>
              </a:rPr>
              <a:t>response:</a:t>
            </a:r>
          </a:p>
          <a:p>
            <a:pPr marL="342900" indent="-342900" eaLnBrk="1" fontAlgn="auto" hangingPunct="1">
              <a:spcAft>
                <a:spcPts val="0"/>
              </a:spcAft>
              <a:buClr>
                <a:schemeClr val="accent3"/>
              </a:buClr>
              <a:defRPr/>
            </a:pPr>
            <a:r>
              <a:rPr lang="en-US" sz="2000" dirty="0" smtClean="0"/>
              <a:t>It is the airway edema which occurs 6-24 hours following allergen exposure. </a:t>
            </a:r>
          </a:p>
          <a:p>
            <a:pPr marL="342900" indent="-342900" eaLnBrk="1" fontAlgn="auto" hangingPunct="1">
              <a:spcAft>
                <a:spcPts val="0"/>
              </a:spcAft>
              <a:buClr>
                <a:schemeClr val="accent3"/>
              </a:buClr>
              <a:defRPr/>
            </a:pPr>
            <a:r>
              <a:rPr lang="en-US" sz="2000" dirty="0" smtClean="0">
                <a:cs typeface="Tahoma" pitchFamily="34" charset="0"/>
              </a:rPr>
              <a:t>The arrival of leukocytes at the site of mast cell degranulation leads to release of more mediators to activate more mast cells</a:t>
            </a:r>
          </a:p>
          <a:p>
            <a:pPr marL="342900" indent="-342900" eaLnBrk="1" fontAlgn="auto" hangingPunct="1">
              <a:spcAft>
                <a:spcPts val="0"/>
              </a:spcAft>
              <a:buClr>
                <a:schemeClr val="accent3"/>
              </a:buClr>
              <a:defRPr/>
            </a:pPr>
            <a:r>
              <a:rPr lang="en-US" sz="2000" dirty="0"/>
              <a:t>Discharge of eosinophil granules </a:t>
            </a:r>
            <a:r>
              <a:rPr lang="en-US" sz="2000" dirty="0" smtClean="0"/>
              <a:t>releases</a:t>
            </a:r>
            <a:r>
              <a:rPr lang="en-US" sz="2000" dirty="0" smtClean="0">
                <a:cs typeface="Tahoma" pitchFamily="34" charset="0"/>
              </a:rPr>
              <a:t> major basic protein, </a:t>
            </a:r>
            <a:r>
              <a:rPr lang="en-US" sz="2000" dirty="0" err="1" smtClean="0">
                <a:cs typeface="Tahoma" pitchFamily="34" charset="0"/>
              </a:rPr>
              <a:t>eosinophilic</a:t>
            </a:r>
            <a:r>
              <a:rPr lang="en-US" sz="2000" dirty="0" smtClean="0">
                <a:cs typeface="Tahoma" pitchFamily="34" charset="0"/>
              </a:rPr>
              <a:t> cationic protein and eosinophil peroxidase</a:t>
            </a:r>
            <a:r>
              <a:rPr lang="en-US" sz="2000" dirty="0"/>
              <a:t> into the bronchial lumen</a:t>
            </a:r>
            <a:r>
              <a:rPr lang="en-US" sz="2000" dirty="0" smtClean="0">
                <a:cs typeface="Tahoma" pitchFamily="34" charset="0"/>
              </a:rPr>
              <a:t>. These substances are toxic to epithelial cells</a:t>
            </a:r>
            <a:r>
              <a:rPr lang="en-US" sz="2000" dirty="0">
                <a:cs typeface="Tahoma" pitchFamily="34" charset="0"/>
              </a:rPr>
              <a:t> </a:t>
            </a:r>
            <a:r>
              <a:rPr lang="en-US" sz="2000" dirty="0" smtClean="0">
                <a:cs typeface="Tahoma" pitchFamily="34" charset="0"/>
              </a:rPr>
              <a:t>and cause epithelial </a:t>
            </a:r>
            <a:r>
              <a:rPr lang="en-US" sz="2000" dirty="0">
                <a:cs typeface="Tahoma" pitchFamily="34" charset="0"/>
              </a:rPr>
              <a:t>cell </a:t>
            </a:r>
            <a:r>
              <a:rPr lang="en-US" sz="2000" dirty="0" smtClean="0">
                <a:cs typeface="Tahoma" pitchFamily="34" charset="0"/>
              </a:rPr>
              <a:t>damage and </a:t>
            </a:r>
            <a:r>
              <a:rPr lang="en-US" sz="2000" dirty="0" smtClean="0"/>
              <a:t>further impair </a:t>
            </a:r>
            <a:r>
              <a:rPr lang="en-US" sz="2000" dirty="0" err="1" smtClean="0"/>
              <a:t>mucociliary</a:t>
            </a:r>
            <a:r>
              <a:rPr lang="en-US" sz="2000" dirty="0" smtClean="0"/>
              <a:t> function.</a:t>
            </a:r>
          </a:p>
          <a:p>
            <a:pPr marL="342900" indent="-342900" eaLnBrk="1" fontAlgn="auto" hangingPunct="1">
              <a:spcAft>
                <a:spcPts val="0"/>
              </a:spcAft>
              <a:buClr>
                <a:schemeClr val="accent3"/>
              </a:buClr>
              <a:defRPr/>
            </a:pPr>
            <a:r>
              <a:rPr lang="en-US" sz="2000" dirty="0" smtClean="0"/>
              <a:t>Moreover,</a:t>
            </a:r>
            <a:r>
              <a:rPr lang="en-US" sz="2000" dirty="0"/>
              <a:t> </a:t>
            </a:r>
            <a:r>
              <a:rPr lang="en-US" sz="2000" dirty="0" smtClean="0"/>
              <a:t>chemotactic </a:t>
            </a:r>
            <a:r>
              <a:rPr lang="en-US" sz="2000" dirty="0"/>
              <a:t>factors like</a:t>
            </a:r>
            <a:r>
              <a:rPr lang="en-US" sz="2000" dirty="0" smtClean="0"/>
              <a:t> leukotriene B</a:t>
            </a:r>
            <a:r>
              <a:rPr lang="en-US" sz="2000" baseline="-25000" dirty="0" smtClean="0"/>
              <a:t>4,</a:t>
            </a:r>
            <a:r>
              <a:rPr lang="en-US" sz="2000" dirty="0" smtClean="0"/>
              <a:t> </a:t>
            </a:r>
            <a:r>
              <a:rPr lang="en-US" sz="2000" dirty="0"/>
              <a:t>eosinophil chemotactic </a:t>
            </a:r>
            <a:r>
              <a:rPr lang="en-US" sz="2000" dirty="0" smtClean="0"/>
              <a:t>factor and PAF recruit more </a:t>
            </a:r>
            <a:r>
              <a:rPr lang="en-US" sz="2000" dirty="0" err="1" smtClean="0"/>
              <a:t>eosinophils</a:t>
            </a:r>
            <a:r>
              <a:rPr lang="en-US" sz="2000" dirty="0" smtClean="0"/>
              <a:t>, </a:t>
            </a:r>
            <a:r>
              <a:rPr lang="en-US" sz="2000" dirty="0"/>
              <a:t>neutrophils </a:t>
            </a:r>
            <a:r>
              <a:rPr lang="en-US" sz="2000" dirty="0" smtClean="0"/>
              <a:t>and platelets </a:t>
            </a:r>
            <a:r>
              <a:rPr lang="en-US" sz="2000" dirty="0"/>
              <a:t>to the bronchial </a:t>
            </a:r>
            <a:r>
              <a:rPr lang="en-US" sz="2000" dirty="0" smtClean="0"/>
              <a:t>wall, and so the vicious circle continues and prolongs and amplifies the asthmatic attack. </a:t>
            </a:r>
          </a:p>
          <a:p>
            <a:pPr marL="342900" indent="-342900" eaLnBrk="1" fontAlgn="auto" hangingPunct="1">
              <a:spcAft>
                <a:spcPts val="0"/>
              </a:spcAft>
              <a:buClr>
                <a:schemeClr val="accent3"/>
              </a:buClr>
              <a:defRPr/>
            </a:pPr>
            <a:r>
              <a:rPr lang="en-US" sz="2000" dirty="0" smtClean="0">
                <a:cs typeface="Tahoma" pitchFamily="34" charset="0"/>
              </a:rPr>
              <a:t>All these factors amplify and sustain injury without additional antigen. </a:t>
            </a:r>
            <a:endParaRPr lang="en-US" sz="2000" dirty="0">
              <a:cs typeface="Tahoma" pitchFamily="34" charset="0"/>
            </a:endParaRPr>
          </a:p>
          <a:p>
            <a:pPr marL="82550" indent="0" eaLnBrk="1" hangingPunct="1">
              <a:buFont typeface="Wingdings 2" pitchFamily="18" charset="2"/>
              <a:buNone/>
              <a:defRPr/>
            </a:pPr>
            <a:endParaRPr lang="en-US" sz="2000" dirty="0">
              <a:cs typeface="Tahoma" pitchFamily="34" charset="0"/>
            </a:endParaRPr>
          </a:p>
          <a:p>
            <a:pPr marL="342900" indent="-342900" eaLnBrk="1" fontAlgn="auto" hangingPunct="1">
              <a:spcAft>
                <a:spcPts val="0"/>
              </a:spcAft>
              <a:buClr>
                <a:schemeClr val="accent3"/>
              </a:buClr>
              <a:defRPr/>
            </a:pPr>
            <a:endParaRPr lang="en-US" sz="2000" dirty="0" smtClean="0">
              <a:cs typeface="Tahoma" pitchFamily="34" charset="0"/>
            </a:endParaRPr>
          </a:p>
          <a:p>
            <a:pPr marL="640080" lvl="1" indent="-246888"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en-US" sz="2000" dirty="0" smtClean="0">
                <a:latin typeface="Tahoma" pitchFamily="34" charset="0"/>
                <a:cs typeface="Tahoma" pitchFamily="34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Title 1"/>
          <p:cNvSpPr>
            <a:spLocks noGrp="1"/>
          </p:cNvSpPr>
          <p:nvPr>
            <p:ph type="title"/>
          </p:nvPr>
        </p:nvSpPr>
        <p:spPr>
          <a:xfrm>
            <a:off x="1055688" y="76200"/>
            <a:ext cx="7791450" cy="792163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1800" b="1" dirty="0" smtClean="0">
                <a:solidFill>
                  <a:schemeClr val="tx2">
                    <a:satMod val="130000"/>
                  </a:schemeClr>
                </a:solidFill>
              </a:rPr>
              <a:t>Inflammatory Mediators of </a:t>
            </a:r>
            <a:r>
              <a:rPr lang="en-US" sz="1800" b="1" dirty="0">
                <a:solidFill>
                  <a:schemeClr val="tx2">
                    <a:satMod val="130000"/>
                  </a:schemeClr>
                </a:solidFill>
              </a:rPr>
              <a:t>Bronchial Asthma using Atopic Asthma as a model </a:t>
            </a:r>
            <a:endParaRPr lang="en-US" sz="1800" dirty="0" smtClean="0">
              <a:solidFill>
                <a:schemeClr val="tx2">
                  <a:satMod val="130000"/>
                </a:schemeClr>
              </a:solidFill>
            </a:endParaRPr>
          </a:p>
        </p:txBody>
      </p:sp>
      <p:sp>
        <p:nvSpPr>
          <p:cNvPr id="43011" name="Content Placeholder 2"/>
          <p:cNvSpPr>
            <a:spLocks noGrp="1"/>
          </p:cNvSpPr>
          <p:nvPr>
            <p:ph idx="1"/>
          </p:nvPr>
        </p:nvSpPr>
        <p:spPr>
          <a:xfrm>
            <a:off x="1066800" y="1066800"/>
            <a:ext cx="8001000" cy="4800600"/>
          </a:xfrm>
        </p:spPr>
        <p:txBody>
          <a:bodyPr/>
          <a:lstStyle/>
          <a:p>
            <a:pPr eaLnBrk="1" hangingPunct="1">
              <a:defRPr/>
            </a:pPr>
            <a:endParaRPr lang="en-US" sz="1600" dirty="0" smtClean="0"/>
          </a:p>
          <a:p>
            <a:pPr eaLnBrk="1" hangingPunct="1">
              <a:defRPr/>
            </a:pPr>
            <a:r>
              <a:rPr lang="en-US" sz="1600" dirty="0" smtClean="0"/>
              <a:t>Inflammatory mediator produced are :</a:t>
            </a:r>
          </a:p>
          <a:p>
            <a:pPr lvl="1" eaLnBrk="1" hangingPunct="1">
              <a:defRPr/>
            </a:pPr>
            <a:r>
              <a:rPr lang="en-US" sz="1600" dirty="0" err="1" smtClean="0">
                <a:solidFill>
                  <a:srgbClr val="C00000"/>
                </a:solidFill>
                <a:cs typeface="Tahoma" panose="020B0604030504040204" pitchFamily="34" charset="0"/>
              </a:rPr>
              <a:t>Leukotrienes</a:t>
            </a:r>
            <a:r>
              <a:rPr lang="en-US" sz="1600" dirty="0" smtClean="0">
                <a:cs typeface="Tahoma" panose="020B0604030504040204" pitchFamily="34" charset="0"/>
              </a:rPr>
              <a:t> C4, D4 &amp; E4 (induce bronchospasm, vascular permeability &amp; mucous production)</a:t>
            </a:r>
          </a:p>
          <a:p>
            <a:pPr lvl="1" eaLnBrk="1" hangingPunct="1">
              <a:defRPr/>
            </a:pPr>
            <a:r>
              <a:rPr lang="en-US" sz="1600" dirty="0" smtClean="0">
                <a:solidFill>
                  <a:srgbClr val="C00000"/>
                </a:solidFill>
                <a:cs typeface="Tahoma" panose="020B0604030504040204" pitchFamily="34" charset="0"/>
              </a:rPr>
              <a:t>Prostaglandins</a:t>
            </a:r>
            <a:r>
              <a:rPr lang="en-US" sz="1600" dirty="0" smtClean="0">
                <a:cs typeface="Tahoma" panose="020B0604030504040204" pitchFamily="34" charset="0"/>
              </a:rPr>
              <a:t> D2, E2, F2 (induce bronchospasm and vasodilatation)</a:t>
            </a:r>
          </a:p>
          <a:p>
            <a:pPr lvl="1" eaLnBrk="1" hangingPunct="1">
              <a:defRPr/>
            </a:pPr>
            <a:r>
              <a:rPr lang="en-US" sz="1600" dirty="0" smtClean="0">
                <a:solidFill>
                  <a:srgbClr val="C00000"/>
                </a:solidFill>
                <a:cs typeface="Tahoma" panose="020B0604030504040204" pitchFamily="34" charset="0"/>
              </a:rPr>
              <a:t>Histamine from the mast cells</a:t>
            </a:r>
            <a:r>
              <a:rPr lang="en-US" sz="1600" dirty="0" smtClean="0">
                <a:cs typeface="Tahoma" panose="020B0604030504040204" pitchFamily="34" charset="0"/>
              </a:rPr>
              <a:t> (induce bronchospasm  and increased vascular permeability)</a:t>
            </a:r>
          </a:p>
          <a:p>
            <a:pPr lvl="1" eaLnBrk="1" hangingPunct="1">
              <a:defRPr/>
            </a:pPr>
            <a:r>
              <a:rPr lang="en-US" sz="1600" dirty="0" smtClean="0">
                <a:solidFill>
                  <a:srgbClr val="C00000"/>
                </a:solidFill>
                <a:cs typeface="Tahoma" panose="020B0604030504040204" pitchFamily="34" charset="0"/>
              </a:rPr>
              <a:t>Platelet-activating factor </a:t>
            </a:r>
            <a:r>
              <a:rPr lang="en-US" sz="1600" dirty="0" smtClean="0">
                <a:cs typeface="Tahoma" panose="020B0604030504040204" pitchFamily="34" charset="0"/>
              </a:rPr>
              <a:t>(cause aggregation of platelets and release of histamine)</a:t>
            </a:r>
          </a:p>
          <a:p>
            <a:pPr lvl="1" eaLnBrk="1" hangingPunct="1">
              <a:defRPr/>
            </a:pPr>
            <a:r>
              <a:rPr lang="en-US" sz="1600" dirty="0" smtClean="0">
                <a:solidFill>
                  <a:srgbClr val="C00000"/>
                </a:solidFill>
                <a:cs typeface="Tahoma" panose="020B0604030504040204" pitchFamily="34" charset="0"/>
              </a:rPr>
              <a:t>Mast cell </a:t>
            </a:r>
            <a:r>
              <a:rPr lang="en-US" sz="1600" dirty="0" err="1" smtClean="0">
                <a:solidFill>
                  <a:srgbClr val="C00000"/>
                </a:solidFill>
                <a:cs typeface="Tahoma" panose="020B0604030504040204" pitchFamily="34" charset="0"/>
              </a:rPr>
              <a:t>tryptase</a:t>
            </a:r>
            <a:r>
              <a:rPr lang="en-US" sz="1600" dirty="0" smtClean="0">
                <a:solidFill>
                  <a:srgbClr val="C00000"/>
                </a:solidFill>
                <a:cs typeface="Tahoma" panose="020B0604030504040204" pitchFamily="34" charset="0"/>
              </a:rPr>
              <a:t> </a:t>
            </a:r>
            <a:r>
              <a:rPr lang="en-US" sz="1600" dirty="0" smtClean="0">
                <a:cs typeface="Tahoma" panose="020B0604030504040204" pitchFamily="34" charset="0"/>
              </a:rPr>
              <a:t>(inactivate normal bronchodilator).</a:t>
            </a:r>
          </a:p>
          <a:p>
            <a:pPr lvl="1" eaLnBrk="1" hangingPunct="1">
              <a:defRPr/>
            </a:pPr>
            <a:r>
              <a:rPr lang="en-US" sz="1600" dirty="0" smtClean="0">
                <a:solidFill>
                  <a:srgbClr val="FF0000"/>
                </a:solidFill>
                <a:cs typeface="Tahoma" panose="020B0604030504040204" pitchFamily="34" charset="0"/>
              </a:rPr>
              <a:t>Tumor necrosis factor </a:t>
            </a:r>
            <a:r>
              <a:rPr lang="en-US" sz="1600" dirty="0" smtClean="0">
                <a:cs typeface="Tahoma" panose="020B0604030504040204" pitchFamily="34" charset="0"/>
              </a:rPr>
              <a:t>(amplify the inflammatory response)</a:t>
            </a:r>
          </a:p>
          <a:p>
            <a:pPr marL="403225" lvl="1" indent="0" eaLnBrk="1" hangingPunct="1">
              <a:buFont typeface="Verdana" pitchFamily="34" charset="0"/>
              <a:buNone/>
              <a:defRPr/>
            </a:pPr>
            <a:endParaRPr lang="en-US" sz="1600" dirty="0" smtClean="0">
              <a:cs typeface="Tahoma" panose="020B0604030504040204" pitchFamily="34" charset="0"/>
            </a:endParaRPr>
          </a:p>
          <a:p>
            <a:pPr marL="422910" indent="-285750" eaLnBrk="1" fontAlgn="auto" hangingPunct="1">
              <a:spcAft>
                <a:spcPts val="0"/>
              </a:spcAft>
              <a:defRPr/>
            </a:pPr>
            <a:r>
              <a:rPr lang="en-US" sz="1600" dirty="0"/>
              <a:t>The inflammatory mediators lead to </a:t>
            </a:r>
          </a:p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Arial" pitchFamily="34" charset="0"/>
              <a:buNone/>
              <a:defRPr/>
            </a:pPr>
            <a:r>
              <a:rPr lang="en-US" sz="1600" dirty="0"/>
              <a:t>     (1) smooth muscle contraction, bronchospasm </a:t>
            </a:r>
          </a:p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Arial" pitchFamily="34" charset="0"/>
              <a:buNone/>
              <a:defRPr/>
            </a:pPr>
            <a:r>
              <a:rPr lang="en-US" sz="1600" dirty="0"/>
              <a:t>     (2) mucous secretion, and </a:t>
            </a:r>
          </a:p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Arial" pitchFamily="34" charset="0"/>
              <a:buNone/>
              <a:defRPr/>
            </a:pPr>
            <a:r>
              <a:rPr lang="en-US" sz="1600" dirty="0"/>
              <a:t>     (3) increased vascular permeability and edema.</a:t>
            </a:r>
          </a:p>
          <a:p>
            <a:pPr eaLnBrk="1" hangingPunct="1">
              <a:buFont typeface="Arial" panose="020B0604020202020204" pitchFamily="34" charset="0"/>
              <a:buNone/>
              <a:defRPr/>
            </a:pPr>
            <a:endParaRPr lang="en-US" dirty="0" smtClean="0"/>
          </a:p>
          <a:p>
            <a:pPr lvl="1" eaLnBrk="1" hangingPunct="1">
              <a:buFont typeface="Arial" panose="020B0604020202020204" pitchFamily="34" charset="0"/>
              <a:buNone/>
              <a:defRPr/>
            </a:pPr>
            <a:endParaRPr lang="en-US" dirty="0" smtClean="0"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eaLnBrk="1" hangingPunct="1">
              <a:defRPr/>
            </a:pP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3999" cy="6858000"/>
          </a:xfrm>
        </p:spPr>
      </p:pic>
      <p:sp>
        <p:nvSpPr>
          <p:cNvPr id="2" name="TextBox 1"/>
          <p:cNvSpPr txBox="1"/>
          <p:nvPr/>
        </p:nvSpPr>
        <p:spPr>
          <a:xfrm>
            <a:off x="0" y="2895600"/>
            <a:ext cx="9525000" cy="3970318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5702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1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51500" y="892175"/>
            <a:ext cx="3378200" cy="3725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5" name="Picture 4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7900" y="3817938"/>
            <a:ext cx="4584700" cy="3040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600200" y="190500"/>
            <a:ext cx="4584700" cy="1143000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US" sz="2800" dirty="0" smtClean="0">
                <a:solidFill>
                  <a:schemeClr val="tx2">
                    <a:satMod val="130000"/>
                  </a:schemeClr>
                </a:solidFill>
              </a:rPr>
              <a:t>Morphology of Asthma: t</a:t>
            </a:r>
            <a:r>
              <a:rPr lang="en-US" sz="2800" dirty="0" smtClean="0"/>
              <a:t>he pathologic findings are similar in both types BA</a:t>
            </a:r>
            <a:endParaRPr lang="en-US" sz="2800" dirty="0"/>
          </a:p>
        </p:txBody>
      </p:sp>
      <p:sp>
        <p:nvSpPr>
          <p:cNvPr id="28677" name="Content Placeholder 5"/>
          <p:cNvSpPr>
            <a:spLocks noGrp="1"/>
          </p:cNvSpPr>
          <p:nvPr>
            <p:ph sz="half" idx="1"/>
          </p:nvPr>
        </p:nvSpPr>
        <p:spPr>
          <a:xfrm>
            <a:off x="977900" y="1219200"/>
            <a:ext cx="3657600" cy="4664075"/>
          </a:xfrm>
        </p:spPr>
        <p:txBody>
          <a:bodyPr/>
          <a:lstStyle/>
          <a:p>
            <a:endParaRPr lang="en-US" sz="1600" smtClean="0">
              <a:solidFill>
                <a:srgbClr val="C00000"/>
              </a:solidFill>
            </a:endParaRPr>
          </a:p>
          <a:p>
            <a:r>
              <a:rPr lang="en-US" sz="1600" smtClean="0">
                <a:solidFill>
                  <a:srgbClr val="C00000"/>
                </a:solidFill>
              </a:rPr>
              <a:t>Grossly: </a:t>
            </a:r>
            <a:r>
              <a:rPr lang="en-US" sz="1600" smtClean="0"/>
              <a:t>-   lung over distended (over inflation), occlusion of bronchi and bronchioles by thick mucous.</a:t>
            </a:r>
          </a:p>
          <a:p>
            <a:pPr marL="365125" lvl="1" indent="-282575">
              <a:spcBef>
                <a:spcPts val="600"/>
              </a:spcBef>
              <a:buSzPct val="80000"/>
              <a:buFont typeface="Wingdings 2" pitchFamily="18" charset="2"/>
              <a:buChar char=""/>
            </a:pPr>
            <a:r>
              <a:rPr lang="en-US" sz="1600" smtClean="0"/>
              <a:t>the bronchi have thickened walls with narrowed lumina and generally are filled with plugs of mucus in acute attack </a:t>
            </a:r>
          </a:p>
          <a:p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Content Placeholder 4"/>
          <p:cNvSpPr>
            <a:spLocks noGrp="1"/>
          </p:cNvSpPr>
          <p:nvPr>
            <p:ph sz="half" idx="1"/>
          </p:nvPr>
        </p:nvSpPr>
        <p:spPr>
          <a:xfrm>
            <a:off x="4992052" y="1249362"/>
            <a:ext cx="3657600" cy="4664075"/>
          </a:xfrm>
        </p:spPr>
        <p:txBody>
          <a:bodyPr/>
          <a:lstStyle/>
          <a:p>
            <a:pPr marL="82550" indent="0" eaLnBrk="1" hangingPunct="1">
              <a:buNone/>
            </a:pPr>
            <a:r>
              <a:rPr lang="en-US" dirty="0" smtClean="0"/>
              <a:t>Mucus plugs</a:t>
            </a:r>
          </a:p>
        </p:txBody>
      </p:sp>
      <p:pic>
        <p:nvPicPr>
          <p:cNvPr id="29700" name="Picture 3" descr="D1_FAC0012"/>
          <p:cNvPicPr preferRelativeResize="0"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160" y="838200"/>
            <a:ext cx="4572001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1" name="Picture 3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86200" y="3733800"/>
            <a:ext cx="4697412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152400"/>
            <a:ext cx="7772400" cy="1143000"/>
          </a:xfrm>
        </p:spPr>
        <p:txBody>
          <a:bodyPr>
            <a:normAutofit/>
          </a:bodyPr>
          <a:lstStyle/>
          <a:p>
            <a:pPr algn="ctr"/>
            <a:r>
              <a:rPr lang="en-US" sz="4400" b="1" dirty="0"/>
              <a:t>Morphology of Asthma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idx="1"/>
          </p:nvPr>
        </p:nvSpPr>
        <p:spPr>
          <a:xfrm>
            <a:off x="609600" y="1676400"/>
            <a:ext cx="4267200" cy="4114800"/>
          </a:xfrm>
        </p:spPr>
        <p:txBody>
          <a:bodyPr>
            <a:normAutofit fontScale="92500" lnSpcReduction="20000"/>
          </a:bodyPr>
          <a:lstStyle/>
          <a:p>
            <a:endParaRPr lang="en-US" sz="2400" dirty="0">
              <a:solidFill>
                <a:srgbClr val="FFCCCC"/>
              </a:solidFill>
            </a:endParaRPr>
          </a:p>
          <a:p>
            <a:r>
              <a:rPr lang="en-US" sz="2400" dirty="0" err="1">
                <a:solidFill>
                  <a:srgbClr val="C00000"/>
                </a:solidFill>
              </a:rPr>
              <a:t>Histologic</a:t>
            </a:r>
            <a:r>
              <a:rPr lang="en-US" sz="2400" dirty="0">
                <a:solidFill>
                  <a:srgbClr val="C00000"/>
                </a:solidFill>
              </a:rPr>
              <a:t> finding:</a:t>
            </a:r>
          </a:p>
          <a:p>
            <a:pPr lvl="1"/>
            <a:r>
              <a:rPr lang="en-US" sz="2400" dirty="0" smtClean="0"/>
              <a:t>Thick </a:t>
            </a:r>
            <a:r>
              <a:rPr lang="en-US" sz="2400" dirty="0" smtClean="0"/>
              <a:t>Basement Membrane.</a:t>
            </a:r>
            <a:endParaRPr lang="en-US" sz="2400" dirty="0"/>
          </a:p>
          <a:p>
            <a:pPr lvl="1"/>
            <a:r>
              <a:rPr lang="en-US" sz="2400" dirty="0"/>
              <a:t>Edema and inflammatory infiltrate in bronchial wall</a:t>
            </a:r>
            <a:r>
              <a:rPr lang="en-US" sz="2400" dirty="0" smtClean="0"/>
              <a:t>.</a:t>
            </a:r>
          </a:p>
          <a:p>
            <a:pPr lvl="1"/>
            <a:r>
              <a:rPr lang="en-US" sz="2000" dirty="0" smtClean="0"/>
              <a:t> </a:t>
            </a:r>
            <a:r>
              <a:rPr lang="en-US" dirty="0" smtClean="0"/>
              <a:t>mucous contain </a:t>
            </a:r>
            <a:r>
              <a:rPr lang="en-US" dirty="0" err="1" smtClean="0"/>
              <a:t>Curschmann</a:t>
            </a:r>
            <a:r>
              <a:rPr lang="en-US" dirty="0" smtClean="0"/>
              <a:t> spirals, </a:t>
            </a:r>
            <a:r>
              <a:rPr lang="en-US" dirty="0" err="1" smtClean="0"/>
              <a:t>eosinophil</a:t>
            </a:r>
            <a:r>
              <a:rPr lang="en-US" dirty="0" smtClean="0"/>
              <a:t> and Charcot-Leyden crystals.</a:t>
            </a:r>
            <a:endParaRPr lang="en-US" sz="2400" dirty="0"/>
          </a:p>
          <a:p>
            <a:pPr lvl="1"/>
            <a:r>
              <a:rPr lang="en-US" sz="2400" dirty="0" err="1"/>
              <a:t>Submucosal</a:t>
            </a:r>
            <a:r>
              <a:rPr lang="en-US" sz="2400" dirty="0"/>
              <a:t> glands increased.</a:t>
            </a:r>
          </a:p>
          <a:p>
            <a:pPr lvl="1"/>
            <a:r>
              <a:rPr lang="en-US" sz="2400" dirty="0"/>
              <a:t>Hypertrophy of the bronchial wall muscle</a:t>
            </a:r>
            <a:r>
              <a:rPr lang="en-US" sz="1800" dirty="0"/>
              <a:t>.</a:t>
            </a:r>
          </a:p>
        </p:txBody>
      </p:sp>
      <p:pic>
        <p:nvPicPr>
          <p:cNvPr id="2560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94250" y="1295400"/>
            <a:ext cx="4349750" cy="510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867916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5400" dirty="0" err="1" smtClean="0"/>
              <a:t>Curschmann</a:t>
            </a:r>
            <a:r>
              <a:rPr lang="en-US" sz="5400" dirty="0" smtClean="0"/>
              <a:t> spirals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 smtClean="0"/>
              <a:t>Coiled, basophilic plugs of mucus formed in the lower airways and found in sputum and tracheal washings</a:t>
            </a:r>
          </a:p>
          <a:p>
            <a:endParaRPr lang="en-US" dirty="0"/>
          </a:p>
        </p:txBody>
      </p:sp>
      <p:pic>
        <p:nvPicPr>
          <p:cNvPr id="5" name="Picture 4" descr="05f1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4600" y="3505200"/>
            <a:ext cx="3657600" cy="2527069"/>
          </a:xfrm>
          <a:prstGeom prst="rect">
            <a:avLst/>
          </a:prstGeom>
          <a:ln>
            <a:solidFill>
              <a:schemeClr val="accent2">
                <a:lumMod val="60000"/>
                <a:lumOff val="4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27945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7" descr="showimage"/>
          <p:cNvPicPr>
            <a:picLocks noChangeAspect="1" noChangeArrowheads="1"/>
          </p:cNvPicPr>
          <p:nvPr/>
        </p:nvPicPr>
        <p:blipFill>
          <a:blip r:embed="rId2" cstate="print"/>
          <a:srcRect l="22368" r="25000" b="4662"/>
          <a:stretch>
            <a:fillRect/>
          </a:stretch>
        </p:blipFill>
        <p:spPr bwMode="auto">
          <a:xfrm>
            <a:off x="762000" y="0"/>
            <a:ext cx="3048000" cy="6858000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</p:spPr>
      </p:pic>
      <p:sp>
        <p:nvSpPr>
          <p:cNvPr id="11267" name="Rectangle 4"/>
          <p:cNvSpPr txBox="1">
            <a:spLocks noChangeArrowheads="1"/>
          </p:cNvSpPr>
          <p:nvPr/>
        </p:nvSpPr>
        <p:spPr bwMode="auto">
          <a:xfrm>
            <a:off x="3886200" y="609600"/>
            <a:ext cx="5280025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65125" indent="-282575" eaLnBrk="1" hangingPunct="1">
              <a:lnSpc>
                <a:spcPct val="9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 pitchFamily="18" charset="2"/>
              <a:buChar char=""/>
            </a:pPr>
            <a:r>
              <a:rPr lang="en-US" dirty="0">
                <a:latin typeface="Gill Sans MT" pitchFamily="34" charset="0"/>
              </a:rPr>
              <a:t>The right  and left </a:t>
            </a:r>
            <a:r>
              <a:rPr lang="en-US" b="1" dirty="0">
                <a:latin typeface="Gill Sans MT" pitchFamily="34" charset="0"/>
              </a:rPr>
              <a:t>main bronchi </a:t>
            </a:r>
            <a:r>
              <a:rPr lang="en-US" dirty="0">
                <a:latin typeface="Gill Sans MT" pitchFamily="34" charset="0"/>
              </a:rPr>
              <a:t>divide into </a:t>
            </a:r>
            <a:r>
              <a:rPr lang="en-US" b="1" dirty="0">
                <a:latin typeface="Gill Sans MT" pitchFamily="34" charset="0"/>
              </a:rPr>
              <a:t>lobar bronchi</a:t>
            </a:r>
            <a:r>
              <a:rPr lang="en-US" dirty="0">
                <a:latin typeface="Gill Sans MT" pitchFamily="34" charset="0"/>
              </a:rPr>
              <a:t>.</a:t>
            </a:r>
          </a:p>
          <a:p>
            <a:pPr marL="365125" indent="-282575" eaLnBrk="1" hangingPunct="1">
              <a:lnSpc>
                <a:spcPct val="9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 pitchFamily="18" charset="2"/>
              <a:buChar char=""/>
            </a:pPr>
            <a:r>
              <a:rPr lang="en-US" dirty="0">
                <a:latin typeface="Gill Sans MT" pitchFamily="34" charset="0"/>
              </a:rPr>
              <a:t>The lobar bronchi divide into </a:t>
            </a:r>
            <a:r>
              <a:rPr lang="en-US" b="1" dirty="0">
                <a:latin typeface="Gill Sans MT" pitchFamily="34" charset="0"/>
              </a:rPr>
              <a:t>tertiary/segmental bronchi,</a:t>
            </a:r>
            <a:r>
              <a:rPr lang="en-US" dirty="0">
                <a:latin typeface="Gill Sans MT" pitchFamily="34" charset="0"/>
              </a:rPr>
              <a:t> each of which supplies a </a:t>
            </a:r>
            <a:r>
              <a:rPr lang="en-US" dirty="0" err="1">
                <a:latin typeface="Gill Sans MT" pitchFamily="34" charset="0"/>
              </a:rPr>
              <a:t>bronchopulmonary</a:t>
            </a:r>
            <a:r>
              <a:rPr lang="en-US" dirty="0">
                <a:latin typeface="Gill Sans MT" pitchFamily="34" charset="0"/>
              </a:rPr>
              <a:t> segment. </a:t>
            </a:r>
          </a:p>
          <a:p>
            <a:pPr marL="365125" indent="-282575" eaLnBrk="1" hangingPunct="1">
              <a:lnSpc>
                <a:spcPct val="9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 pitchFamily="18" charset="2"/>
              <a:buChar char=""/>
            </a:pPr>
            <a:r>
              <a:rPr lang="en-US" dirty="0">
                <a:latin typeface="Gill Sans MT" pitchFamily="34" charset="0"/>
              </a:rPr>
              <a:t>The segmental bronchi divide </a:t>
            </a:r>
            <a:r>
              <a:rPr lang="en-US" b="1" dirty="0">
                <a:latin typeface="Gill Sans MT" pitchFamily="34" charset="0"/>
              </a:rPr>
              <a:t>into  primary bronchioles</a:t>
            </a:r>
            <a:r>
              <a:rPr lang="en-US" dirty="0">
                <a:latin typeface="Gill Sans MT" pitchFamily="34" charset="0"/>
              </a:rPr>
              <a:t> which divide into </a:t>
            </a:r>
            <a:r>
              <a:rPr lang="en-US" b="1" dirty="0">
                <a:latin typeface="Gill Sans MT" pitchFamily="34" charset="0"/>
              </a:rPr>
              <a:t>terminal bronchioles </a:t>
            </a:r>
            <a:r>
              <a:rPr lang="en-US" dirty="0">
                <a:latin typeface="Gill Sans MT" pitchFamily="34" charset="0"/>
              </a:rPr>
              <a:t>and then divide into </a:t>
            </a:r>
            <a:r>
              <a:rPr lang="en-US" b="1" dirty="0">
                <a:latin typeface="Gill Sans MT" pitchFamily="34" charset="0"/>
              </a:rPr>
              <a:t>respiratory bronchioles, </a:t>
            </a:r>
            <a:r>
              <a:rPr lang="en-US" dirty="0">
                <a:latin typeface="Gill Sans MT" pitchFamily="34" charset="0"/>
              </a:rPr>
              <a:t>which go on to divide into </a:t>
            </a:r>
            <a:r>
              <a:rPr lang="en-US" b="1" dirty="0">
                <a:latin typeface="Gill Sans MT" pitchFamily="34" charset="0"/>
              </a:rPr>
              <a:t>alveolar ducts. </a:t>
            </a:r>
          </a:p>
          <a:p>
            <a:pPr marL="365125" indent="-282575" eaLnBrk="1" hangingPunct="1">
              <a:lnSpc>
                <a:spcPct val="9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 pitchFamily="18" charset="2"/>
              <a:buChar char=""/>
            </a:pPr>
            <a:r>
              <a:rPr lang="en-US" dirty="0">
                <a:latin typeface="Gill Sans MT" pitchFamily="34" charset="0"/>
              </a:rPr>
              <a:t>Each alveolar duct divides into five or six </a:t>
            </a:r>
            <a:r>
              <a:rPr lang="en-US" b="1" dirty="0">
                <a:latin typeface="Gill Sans MT" pitchFamily="34" charset="0"/>
              </a:rPr>
              <a:t>alveolar sacs</a:t>
            </a:r>
            <a:r>
              <a:rPr lang="en-US" dirty="0">
                <a:latin typeface="Gill Sans MT" pitchFamily="34" charset="0"/>
              </a:rPr>
              <a:t>. </a:t>
            </a:r>
          </a:p>
          <a:p>
            <a:pPr marL="365125" indent="-282575" eaLnBrk="1" hangingPunct="1">
              <a:lnSpc>
                <a:spcPct val="9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 pitchFamily="18" charset="2"/>
              <a:buChar char=""/>
            </a:pPr>
            <a:r>
              <a:rPr lang="en-US" dirty="0">
                <a:latin typeface="Gill Sans MT" pitchFamily="34" charset="0"/>
              </a:rPr>
              <a:t>The alveolar sacs are made up of </a:t>
            </a:r>
            <a:r>
              <a:rPr lang="en-US" b="1" dirty="0">
                <a:latin typeface="Gill Sans MT" pitchFamily="34" charset="0"/>
              </a:rPr>
              <a:t>alveoli</a:t>
            </a:r>
            <a:r>
              <a:rPr lang="en-US" dirty="0">
                <a:latin typeface="Gill Sans MT" pitchFamily="34" charset="0"/>
              </a:rPr>
              <a:t>. The alveolus is the basic anatomical unit of gas exchange in the lung.</a:t>
            </a:r>
          </a:p>
          <a:p>
            <a:pPr marL="365125" indent="-282575" eaLnBrk="1" hangingPunct="1">
              <a:lnSpc>
                <a:spcPct val="9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 pitchFamily="18" charset="2"/>
              <a:buChar char=""/>
            </a:pPr>
            <a:r>
              <a:rPr lang="en-GB" dirty="0">
                <a:latin typeface="Gill Sans MT" pitchFamily="34" charset="0"/>
              </a:rPr>
              <a:t>Beyond terminal bronchiole gas exchange occurs</a:t>
            </a:r>
          </a:p>
          <a:p>
            <a:pPr marL="365125" indent="-282575" eaLnBrk="1" hangingPunct="1">
              <a:lnSpc>
                <a:spcPct val="9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 pitchFamily="18" charset="2"/>
              <a:buChar char=""/>
            </a:pPr>
            <a:r>
              <a:rPr lang="en-GB" dirty="0">
                <a:latin typeface="Gill Sans MT" pitchFamily="34" charset="0"/>
              </a:rPr>
              <a:t>The distal airspaces are kept open by elastic tension in alveolar walls</a:t>
            </a:r>
            <a:endParaRPr lang="en-US" dirty="0">
              <a:latin typeface="Gill Sans MT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5400" dirty="0" smtClean="0"/>
              <a:t>Charcot-Leyden crystals.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Eosinophilic</a:t>
            </a:r>
            <a:r>
              <a:rPr lang="en-US" dirty="0" smtClean="0"/>
              <a:t> needle-shaped crystalline structures.</a:t>
            </a:r>
            <a:endParaRPr lang="en-US" dirty="0"/>
          </a:p>
        </p:txBody>
      </p:sp>
      <p:pic>
        <p:nvPicPr>
          <p:cNvPr id="4" name="Picture 3" descr="Charcot-Leyden_Crystals.jpg"/>
          <p:cNvPicPr>
            <a:picLocks noChangeAspect="1"/>
          </p:cNvPicPr>
          <p:nvPr/>
        </p:nvPicPr>
        <p:blipFill>
          <a:blip r:embed="rId2" cstate="print">
            <a:lum bright="25000" contrast="-9000"/>
          </a:blip>
          <a:stretch>
            <a:fillRect/>
          </a:stretch>
        </p:blipFill>
        <p:spPr>
          <a:xfrm>
            <a:off x="2145223" y="2514599"/>
            <a:ext cx="5398577" cy="3661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3535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3" descr="C:\Users\Roxie\Documents\My Scans\updated respi\figure 1.60001.tif"/>
          <p:cNvPicPr>
            <a:picLocks noChangeAspect="1" noChangeArrowheads="1"/>
          </p:cNvPicPr>
          <p:nvPr/>
        </p:nvPicPr>
        <p:blipFill rotWithShape="1">
          <a:blip r:embed="rId2" cstate="print"/>
          <a:srcRect l="2864" t="5669" r="3288" b="23933"/>
          <a:stretch/>
        </p:blipFill>
        <p:spPr bwMode="auto">
          <a:xfrm>
            <a:off x="381000" y="457200"/>
            <a:ext cx="8607425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7" name="Rectangle 4"/>
          <p:cNvSpPr>
            <a:spLocks noChangeArrowheads="1"/>
          </p:cNvSpPr>
          <p:nvPr/>
        </p:nvSpPr>
        <p:spPr bwMode="auto">
          <a:xfrm>
            <a:off x="112712" y="5519439"/>
            <a:ext cx="9144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en-US" sz="2000" dirty="0"/>
              <a:t>Composition of satisfactory specimen : Sputum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5227319" y="4382869"/>
            <a:ext cx="3581400" cy="646331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dirty="0" smtClean="0"/>
              <a:t>Alveolar macrophage containing carbon dust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970906" y="533400"/>
            <a:ext cx="3017519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dirty="0" smtClean="0"/>
              <a:t>Ciliated columnar </a:t>
            </a:r>
            <a:r>
              <a:rPr lang="en-US" dirty="0" err="1" smtClean="0"/>
              <a:t>epitheliu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5472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Users\Roxie\Documents\My Scans\updated respi\figure 2.20001.tif"/>
          <p:cNvPicPr>
            <a:picLocks noChangeAspect="1" noChangeArrowheads="1"/>
          </p:cNvPicPr>
          <p:nvPr/>
        </p:nvPicPr>
        <p:blipFill>
          <a:blip r:embed="rId2" cstate="print"/>
          <a:srcRect l="2574" t="4347" r="5074" b="13147"/>
          <a:stretch>
            <a:fillRect/>
          </a:stretch>
        </p:blipFill>
        <p:spPr bwMode="auto">
          <a:xfrm>
            <a:off x="342900" y="228600"/>
            <a:ext cx="8382000" cy="561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9" name="Rectangle 4"/>
          <p:cNvSpPr>
            <a:spLocks noChangeArrowheads="1"/>
          </p:cNvSpPr>
          <p:nvPr/>
        </p:nvSpPr>
        <p:spPr bwMode="auto">
          <a:xfrm>
            <a:off x="0" y="6124575"/>
            <a:ext cx="9144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en-US" sz="2000"/>
              <a:t>Eosinophils from a case of Bronchial Asthma</a:t>
            </a:r>
          </a:p>
        </p:txBody>
      </p:sp>
    </p:spTree>
    <p:extLst>
      <p:ext uri="{BB962C8B-B14F-4D97-AF65-F5344CB8AC3E}">
        <p14:creationId xmlns:p14="http://schemas.microsoft.com/office/powerpoint/2010/main" val="2234040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8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29200" y="1981199"/>
            <a:ext cx="4038600" cy="41723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0600" y="2327275"/>
            <a:ext cx="3810000" cy="2778125"/>
          </a:xfrm>
          <a:prstGeom prst="rect">
            <a:avLst/>
          </a:prstGeom>
          <a:noFill/>
          <a:ln w="3175">
            <a:solidFill>
              <a:schemeClr val="tx1"/>
            </a:solidFill>
            <a:prstDash val="solid"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396841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11_20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4725" y="485775"/>
            <a:ext cx="7254875" cy="583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4400" b="1" dirty="0" smtClean="0">
                <a:solidFill>
                  <a:schemeClr val="tx2">
                    <a:satMod val="130000"/>
                  </a:schemeClr>
                </a:solidFill>
              </a:rPr>
              <a:t>CLINICAL COURSE of BA</a:t>
            </a:r>
            <a:br>
              <a:rPr lang="en-US" sz="4400" b="1" dirty="0" smtClean="0">
                <a:solidFill>
                  <a:schemeClr val="tx2">
                    <a:satMod val="130000"/>
                  </a:schemeClr>
                </a:solidFill>
              </a:rPr>
            </a:br>
            <a:endParaRPr lang="en-US" dirty="0"/>
          </a:p>
        </p:txBody>
      </p:sp>
      <p:sp>
        <p:nvSpPr>
          <p:cNvPr id="66563" name="Content Placeholder 2"/>
          <p:cNvSpPr>
            <a:spLocks noGrp="1"/>
          </p:cNvSpPr>
          <p:nvPr>
            <p:ph idx="1"/>
          </p:nvPr>
        </p:nvSpPr>
        <p:spPr>
          <a:xfrm>
            <a:off x="1295400" y="1066800"/>
            <a:ext cx="7499350" cy="4800600"/>
          </a:xfrm>
        </p:spPr>
        <p:txBody>
          <a:bodyPr>
            <a:noAutofit/>
          </a:bodyPr>
          <a:lstStyle/>
          <a:p>
            <a:pPr marL="594360" indent="-45720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" panose="05000000000000000000" pitchFamily="2" charset="2"/>
              <a:buChar char="Ø"/>
              <a:defRPr/>
            </a:pPr>
            <a:r>
              <a:rPr lang="en-US" sz="1600" dirty="0" smtClean="0"/>
              <a:t>The </a:t>
            </a:r>
            <a:r>
              <a:rPr lang="en-US" sz="1600" dirty="0"/>
              <a:t>clinical manifestations vary from occasional wheezing to paroxysms of dyspnea and respiratory distress. </a:t>
            </a:r>
          </a:p>
          <a:p>
            <a:pPr marL="594360" indent="-45720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" panose="05000000000000000000" pitchFamily="2" charset="2"/>
              <a:buChar char="Ø"/>
              <a:defRPr/>
            </a:pPr>
            <a:r>
              <a:rPr lang="en-US" sz="1600" dirty="0"/>
              <a:t>In a classic asthmatic attack </a:t>
            </a:r>
            <a:r>
              <a:rPr lang="en-US" sz="1600" dirty="0" smtClean="0"/>
              <a:t>there </a:t>
            </a:r>
            <a:r>
              <a:rPr lang="en-US" sz="1600" dirty="0"/>
              <a:t>is </a:t>
            </a:r>
            <a:r>
              <a:rPr lang="en-US" sz="1600" b="1" dirty="0"/>
              <a:t>dyspnea, cough, difficult expiration, progressive hyperinflation of lung and mucous plug in bronchi</a:t>
            </a:r>
            <a:r>
              <a:rPr lang="en-US" sz="1600" dirty="0"/>
              <a:t>. This may resolve spontaneously or with </a:t>
            </a:r>
            <a:r>
              <a:rPr lang="en-US" sz="1600" dirty="0" smtClean="0"/>
              <a:t>treatment.</a:t>
            </a:r>
          </a:p>
          <a:p>
            <a:pPr marL="594360" indent="-45720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" panose="05000000000000000000" pitchFamily="2" charset="2"/>
              <a:buChar char="Ø"/>
              <a:defRPr/>
            </a:pPr>
            <a:r>
              <a:rPr lang="en-US" sz="1600" dirty="0" smtClean="0"/>
              <a:t>Nocturnal cough</a:t>
            </a:r>
          </a:p>
          <a:p>
            <a:pPr marL="594360" indent="-45720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" panose="05000000000000000000" pitchFamily="2" charset="2"/>
              <a:buChar char="Ø"/>
              <a:defRPr/>
            </a:pPr>
            <a:r>
              <a:rPr lang="en-US" sz="1600" dirty="0" smtClean="0"/>
              <a:t>Increased </a:t>
            </a:r>
            <a:r>
              <a:rPr lang="en-US" sz="1600" dirty="0" err="1"/>
              <a:t>anteroposterior</a:t>
            </a:r>
            <a:r>
              <a:rPr lang="en-US" sz="1600" dirty="0"/>
              <a:t> </a:t>
            </a:r>
            <a:r>
              <a:rPr lang="en-US" sz="1600" dirty="0" smtClean="0"/>
              <a:t>diameter, due </a:t>
            </a:r>
            <a:r>
              <a:rPr lang="en-US" sz="1600" dirty="0"/>
              <a:t>to air trapping and increase in residual volume</a:t>
            </a:r>
          </a:p>
          <a:p>
            <a:pPr marL="594360" indent="-45720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" panose="05000000000000000000" pitchFamily="2" charset="2"/>
              <a:buChar char="Ø"/>
              <a:defRPr/>
            </a:pPr>
            <a:r>
              <a:rPr lang="en-US" sz="1600" dirty="0" smtClean="0"/>
              <a:t>Status </a:t>
            </a:r>
            <a:r>
              <a:rPr lang="en-US" sz="1600" dirty="0" err="1"/>
              <a:t>asthmaticus</a:t>
            </a:r>
            <a:r>
              <a:rPr lang="en-US" sz="1600" dirty="0"/>
              <a:t> – severe cyanosis and persistent dyspnea, may be fatal</a:t>
            </a:r>
            <a:endParaRPr lang="en-US" sz="1600" b="1" dirty="0" smtClean="0"/>
          </a:p>
        </p:txBody>
      </p:sp>
      <p:pic>
        <p:nvPicPr>
          <p:cNvPr id="4" name="Picture 2" descr="F:\MAY - IMAGES\Roxie Scans\lung lecture\4.69.t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3880" y="3964798"/>
            <a:ext cx="3886200" cy="2500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 descr="F:\MAY - IMAGES\Roxie Scans\lung lecture\4.70.t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32404" y="3950444"/>
            <a:ext cx="3889375" cy="25146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Rectangle 1"/>
          <p:cNvSpPr/>
          <p:nvPr/>
        </p:nvSpPr>
        <p:spPr>
          <a:xfrm>
            <a:off x="2743200" y="3744016"/>
            <a:ext cx="4019049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en-US" altLang="en-US" dirty="0"/>
              <a:t>The range of presentation in asthma. </a:t>
            </a:r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160404" y="6006352"/>
            <a:ext cx="4572000" cy="73866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r>
              <a:rPr lang="en-US" altLang="en-US" sz="1400" dirty="0"/>
              <a:t>This patient was found incidentally to have a degree of reversible airways obstruction during a routine medical examination.</a:t>
            </a:r>
            <a:endParaRPr lang="en-US" altLang="en-US" sz="1400" dirty="0"/>
          </a:p>
        </p:txBody>
      </p:sp>
      <p:sp>
        <p:nvSpPr>
          <p:cNvPr id="7" name="Rectangle 6"/>
          <p:cNvSpPr/>
          <p:nvPr/>
        </p:nvSpPr>
        <p:spPr>
          <a:xfrm>
            <a:off x="4476249" y="5780782"/>
            <a:ext cx="4572000" cy="107721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r>
              <a:rPr lang="en-US" altLang="en-US" sz="1600" dirty="0" smtClean="0"/>
              <a:t>medical </a:t>
            </a:r>
            <a:r>
              <a:rPr lang="en-US" altLang="en-US" sz="1600" dirty="0"/>
              <a:t>emergency with acute severe </a:t>
            </a:r>
            <a:r>
              <a:rPr lang="en-US" altLang="en-US" sz="1600" dirty="0" smtClean="0"/>
              <a:t>breathlessness, </a:t>
            </a:r>
            <a:r>
              <a:rPr lang="en-US" altLang="en-US" sz="1600" dirty="0"/>
              <a:t>diagnosed as a case of status </a:t>
            </a:r>
            <a:r>
              <a:rPr lang="en-US" altLang="en-US" sz="1600" dirty="0" err="1"/>
              <a:t>asthmaticus</a:t>
            </a:r>
            <a:r>
              <a:rPr lang="en-US" altLang="en-US" sz="1600" dirty="0"/>
              <a:t> which required immediate intensive care including intermittent positive-pressure ventilation.</a:t>
            </a:r>
            <a:endParaRPr lang="en-US" altLang="en-US" sz="1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7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mtClean="0">
                <a:solidFill>
                  <a:schemeClr val="tx2">
                    <a:satMod val="130000"/>
                  </a:schemeClr>
                </a:solidFill>
              </a:rPr>
              <a:t>STATUS ASTHMATICUS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77500" lnSpcReduction="20000"/>
          </a:bodyPr>
          <a:lstStyle/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Arial" pitchFamily="34" charset="0"/>
              <a:buChar char="•"/>
              <a:defRPr/>
            </a:pPr>
            <a:r>
              <a:rPr lang="en-US" dirty="0" smtClean="0"/>
              <a:t>It is the most severe form of asthma. It refers to severe </a:t>
            </a:r>
            <a:r>
              <a:rPr lang="en-US" dirty="0" err="1" smtClean="0"/>
              <a:t>bronchoconstriction</a:t>
            </a:r>
            <a:r>
              <a:rPr lang="en-US" dirty="0" smtClean="0"/>
              <a:t> that does not respond to the drugs that usually abort the acute attack. There is severe acute paroxysm of respiratory distress. </a:t>
            </a:r>
          </a:p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Arial" pitchFamily="34" charset="0"/>
              <a:buChar char="•"/>
              <a:defRPr/>
            </a:pPr>
            <a:r>
              <a:rPr lang="en-US" dirty="0" smtClean="0"/>
              <a:t>This situation is potentially serious and requires hospitalization. Patients in status </a:t>
            </a:r>
            <a:r>
              <a:rPr lang="en-US" dirty="0" err="1" smtClean="0"/>
              <a:t>asthmaticus</a:t>
            </a:r>
            <a:r>
              <a:rPr lang="en-US" dirty="0" smtClean="0"/>
              <a:t> have hypoxemia and often </a:t>
            </a:r>
            <a:r>
              <a:rPr lang="en-US" dirty="0" err="1" smtClean="0"/>
              <a:t>hypercapnia</a:t>
            </a:r>
            <a:r>
              <a:rPr lang="en-US" dirty="0" smtClean="0"/>
              <a:t>. </a:t>
            </a:r>
          </a:p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Arial" pitchFamily="34" charset="0"/>
              <a:buChar char="•"/>
              <a:defRPr/>
            </a:pPr>
            <a:r>
              <a:rPr lang="en-US" dirty="0" smtClean="0"/>
              <a:t>In particularly severe episodes the </a:t>
            </a:r>
            <a:r>
              <a:rPr lang="en-US" dirty="0" err="1" smtClean="0"/>
              <a:t>ventilatory</a:t>
            </a:r>
            <a:r>
              <a:rPr lang="en-US" dirty="0" smtClean="0"/>
              <a:t> functions may be so impaired so as to cause severe cyanosis and even death. </a:t>
            </a:r>
          </a:p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Arial" pitchFamily="34" charset="0"/>
              <a:buChar char="•"/>
              <a:defRPr/>
            </a:pPr>
            <a:r>
              <a:rPr lang="en-US" dirty="0" smtClean="0"/>
              <a:t>They require oxygen and other pharmacologic interventions.</a:t>
            </a:r>
          </a:p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Arial" pitchFamily="34" charset="0"/>
              <a:buChar char="•"/>
              <a:defRPr/>
            </a:pPr>
            <a:r>
              <a:rPr lang="en-US" dirty="0" smtClean="0"/>
              <a:t>It may persists for days and even weeks.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800" y="381000"/>
            <a:ext cx="7499350" cy="1143000"/>
          </a:xfrm>
        </p:spPr>
        <p:txBody>
          <a:bodyPr>
            <a:normAutofit fontScale="90000"/>
          </a:bodyPr>
          <a:lstStyle/>
          <a:p>
            <a:r>
              <a:rPr lang="en-US" sz="3600" b="1" dirty="0" smtClean="0">
                <a:solidFill>
                  <a:schemeClr val="tx2">
                    <a:satMod val="130000"/>
                  </a:schemeClr>
                </a:solidFill>
              </a:rPr>
              <a:t>COMPLICATIONS OF ASTHMA</a:t>
            </a:r>
            <a:r>
              <a:rPr lang="en-US" sz="4400" b="1" dirty="0" smtClean="0">
                <a:solidFill>
                  <a:schemeClr val="tx2">
                    <a:satMod val="130000"/>
                  </a:schemeClr>
                </a:solidFill>
              </a:rPr>
              <a:t/>
            </a:r>
            <a:br>
              <a:rPr lang="en-US" sz="4400" b="1" dirty="0" smtClean="0">
                <a:solidFill>
                  <a:schemeClr val="tx2">
                    <a:satMod val="130000"/>
                  </a:schemeClr>
                </a:solidFill>
              </a:rPr>
            </a:br>
            <a:endParaRPr lang="en-US" dirty="0"/>
          </a:p>
        </p:txBody>
      </p:sp>
      <p:sp>
        <p:nvSpPr>
          <p:cNvPr id="4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94360" indent="-45720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" panose="05000000000000000000" pitchFamily="2" charset="2"/>
              <a:buChar char="Ø"/>
              <a:defRPr/>
            </a:pPr>
            <a:r>
              <a:rPr lang="en-US" sz="2000" b="1" dirty="0" smtClean="0"/>
              <a:t>Airway remodeling</a:t>
            </a:r>
            <a:r>
              <a:rPr lang="en-US" sz="2000" dirty="0" smtClean="0"/>
              <a:t>: some </a:t>
            </a:r>
            <a:r>
              <a:rPr lang="en-US" sz="2000" dirty="0"/>
              <a:t>persons </a:t>
            </a:r>
            <a:r>
              <a:rPr lang="en-US" sz="2000" dirty="0" smtClean="0"/>
              <a:t>with long standing asthma develop permanent </a:t>
            </a:r>
            <a:r>
              <a:rPr lang="en-US" sz="2000" dirty="0"/>
              <a:t>structural </a:t>
            </a:r>
            <a:r>
              <a:rPr lang="en-US" sz="2000" dirty="0" smtClean="0"/>
              <a:t>changes </a:t>
            </a:r>
            <a:r>
              <a:rPr lang="en-US" sz="2000" dirty="0"/>
              <a:t>in the </a:t>
            </a:r>
            <a:r>
              <a:rPr lang="en-US" sz="2000" dirty="0" smtClean="0"/>
              <a:t>airway with </a:t>
            </a:r>
            <a:r>
              <a:rPr lang="en-US" sz="2000" dirty="0"/>
              <a:t>a progressive loss of lung function </a:t>
            </a:r>
            <a:r>
              <a:rPr lang="en-US" sz="2000" dirty="0" smtClean="0"/>
              <a:t>that </a:t>
            </a:r>
            <a:r>
              <a:rPr lang="en-US" sz="2000" dirty="0"/>
              <a:t>increase airflow obstruction and airway </a:t>
            </a:r>
            <a:r>
              <a:rPr lang="en-US" sz="2000" dirty="0" smtClean="0"/>
              <a:t>responsiveness.</a:t>
            </a:r>
          </a:p>
          <a:p>
            <a:pPr marL="594360" indent="-45720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" panose="05000000000000000000" pitchFamily="2" charset="2"/>
              <a:buChar char="Ø"/>
              <a:defRPr/>
            </a:pPr>
            <a:r>
              <a:rPr lang="en-US" sz="2000" b="1" dirty="0" smtClean="0"/>
              <a:t>Superimposed </a:t>
            </a:r>
            <a:r>
              <a:rPr lang="en-US" sz="2000" b="1" dirty="0"/>
              <a:t>infection </a:t>
            </a:r>
            <a:r>
              <a:rPr lang="en-US" sz="2000" dirty="0"/>
              <a:t>i.e. pneumonia</a:t>
            </a:r>
          </a:p>
          <a:p>
            <a:pPr marL="594360" indent="-45720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" panose="05000000000000000000" pitchFamily="2" charset="2"/>
              <a:buChar char="Ø"/>
              <a:defRPr/>
            </a:pPr>
            <a:r>
              <a:rPr lang="en-US" sz="2000" b="1" dirty="0"/>
              <a:t>Chronic bronchi</a:t>
            </a:r>
            <a:r>
              <a:rPr lang="en-US" sz="2000" dirty="0"/>
              <a:t>tis (</a:t>
            </a:r>
            <a:r>
              <a:rPr lang="en-US" sz="2000" dirty="0" err="1"/>
              <a:t>i.e.Asthmatic</a:t>
            </a:r>
            <a:r>
              <a:rPr lang="en-US" sz="2000" dirty="0"/>
              <a:t> bronchitis: chronic bronchitis with superimposed asthma)</a:t>
            </a:r>
          </a:p>
          <a:p>
            <a:pPr marL="594360" indent="-45720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" panose="05000000000000000000" pitchFamily="2" charset="2"/>
              <a:buChar char="Ø"/>
              <a:defRPr/>
            </a:pPr>
            <a:r>
              <a:rPr lang="en-US" sz="2000" b="1" dirty="0"/>
              <a:t>Emphysema, pneumothorax and </a:t>
            </a:r>
            <a:r>
              <a:rPr lang="en-US" sz="2000" b="1" dirty="0" err="1"/>
              <a:t>pneumomediastinum</a:t>
            </a:r>
            <a:endParaRPr lang="en-US" sz="2000" b="1" dirty="0"/>
          </a:p>
          <a:p>
            <a:pPr marL="594360" indent="-45720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" panose="05000000000000000000" pitchFamily="2" charset="2"/>
              <a:buChar char="Ø"/>
              <a:defRPr/>
            </a:pPr>
            <a:r>
              <a:rPr lang="en-US" sz="2000" b="1" dirty="0" err="1" smtClean="0"/>
              <a:t>Bronchiectasis</a:t>
            </a:r>
            <a:endParaRPr lang="en-US" sz="2000" b="1" dirty="0"/>
          </a:p>
          <a:p>
            <a:pPr marL="594360" indent="-45720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" panose="05000000000000000000" pitchFamily="2" charset="2"/>
              <a:buChar char="Ø"/>
              <a:defRPr/>
            </a:pPr>
            <a:r>
              <a:rPr lang="en-US" sz="2000" b="1" dirty="0" smtClean="0"/>
              <a:t>Respiratory </a:t>
            </a:r>
            <a:r>
              <a:rPr lang="en-US" sz="2000" b="1" dirty="0"/>
              <a:t>failure </a:t>
            </a:r>
            <a:r>
              <a:rPr lang="en-US" sz="2000" dirty="0"/>
              <a:t>requiring intubation in severe exacerbations i.e. status </a:t>
            </a:r>
            <a:r>
              <a:rPr lang="en-US" sz="2000" dirty="0" err="1"/>
              <a:t>asthmaticus</a:t>
            </a:r>
            <a:endParaRPr lang="en-US" sz="2000" dirty="0"/>
          </a:p>
          <a:p>
            <a:pPr marL="594360" indent="-45720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" panose="05000000000000000000" pitchFamily="2" charset="2"/>
              <a:buChar char="Ø"/>
              <a:defRPr/>
            </a:pPr>
            <a:r>
              <a:rPr lang="en-US" sz="2000" dirty="0"/>
              <a:t>In some cases </a:t>
            </a:r>
            <a:r>
              <a:rPr lang="en-US" sz="2000" b="1" dirty="0" err="1"/>
              <a:t>cor</a:t>
            </a:r>
            <a:r>
              <a:rPr lang="en-US" sz="2000" b="1" dirty="0"/>
              <a:t> </a:t>
            </a:r>
            <a:r>
              <a:rPr lang="en-US" sz="2000" b="1" dirty="0" err="1"/>
              <a:t>pulmonale</a:t>
            </a:r>
            <a:r>
              <a:rPr lang="en-US" sz="2000" b="1" dirty="0"/>
              <a:t> and heart failure </a:t>
            </a:r>
            <a:r>
              <a:rPr lang="en-US" sz="2000" dirty="0"/>
              <a:t>develop.  </a:t>
            </a:r>
          </a:p>
          <a:p>
            <a:pPr eaLnBrk="1" hangingPunct="1">
              <a:defRPr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1" name="Content Placeholder 2"/>
          <p:cNvSpPr>
            <a:spLocks noGrp="1"/>
          </p:cNvSpPr>
          <p:nvPr>
            <p:ph idx="1"/>
          </p:nvPr>
        </p:nvSpPr>
        <p:spPr>
          <a:xfrm>
            <a:off x="1066800" y="304800"/>
            <a:ext cx="7867650" cy="6553200"/>
          </a:xfrm>
        </p:spPr>
        <p:txBody>
          <a:bodyPr>
            <a:normAutofit/>
          </a:bodyPr>
          <a:lstStyle/>
          <a:p>
            <a:pPr marL="137160" indent="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 pitchFamily="18" charset="2"/>
              <a:buNone/>
              <a:defRPr/>
            </a:pPr>
            <a:r>
              <a:rPr lang="en-US" b="1" dirty="0">
                <a:solidFill>
                  <a:schemeClr val="tx2">
                    <a:satMod val="130000"/>
                  </a:schemeClr>
                </a:solidFill>
              </a:rPr>
              <a:t>Prognosis </a:t>
            </a:r>
            <a:endParaRPr lang="en-US" b="1" dirty="0" smtClean="0">
              <a:solidFill>
                <a:schemeClr val="tx2">
                  <a:satMod val="130000"/>
                </a:schemeClr>
              </a:solidFill>
            </a:endParaRPr>
          </a:p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r>
              <a:rPr lang="en-US" sz="2900" dirty="0" smtClean="0"/>
              <a:t>Approximately half the children diagnosed with asthma in childhood outgrow their disease by late adolescence or early adulthood and require no further treatment.</a:t>
            </a:r>
          </a:p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r>
              <a:rPr lang="en-US" sz="2900" dirty="0" smtClean="0"/>
              <a:t>Patients with poorly controlled asthma develop long-term changes over time (i.e. with airway remodeling). This can lead to chronic symptoms and a significant irreversible component to their disease. </a:t>
            </a:r>
          </a:p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r>
              <a:rPr lang="en-US" sz="2900" dirty="0" smtClean="0"/>
              <a:t>Many patients who develop asthma at an older age also tend to have chronic symptoms.</a:t>
            </a:r>
          </a:p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endParaRPr lang="en-US" dirty="0" smtClean="0"/>
          </a:p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1" name="Content Placeholder 2"/>
          <p:cNvSpPr>
            <a:spLocks noGrp="1"/>
          </p:cNvSpPr>
          <p:nvPr>
            <p:ph idx="1"/>
          </p:nvPr>
        </p:nvSpPr>
        <p:spPr>
          <a:xfrm>
            <a:off x="1066800" y="304800"/>
            <a:ext cx="7867650" cy="6553200"/>
          </a:xfrm>
        </p:spPr>
        <p:txBody>
          <a:bodyPr>
            <a:normAutofit/>
          </a:bodyPr>
          <a:lstStyle/>
          <a:p>
            <a:pPr marL="137160" indent="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 pitchFamily="18" charset="2"/>
              <a:buNone/>
              <a:defRPr/>
            </a:pPr>
            <a:r>
              <a:rPr lang="en-US" b="1" dirty="0" smtClean="0">
                <a:solidFill>
                  <a:schemeClr val="tx2">
                    <a:satMod val="130000"/>
                  </a:schemeClr>
                </a:solidFill>
              </a:rPr>
              <a:t>Prevention</a:t>
            </a:r>
            <a:endParaRPr lang="en-US" b="1" dirty="0" smtClean="0"/>
          </a:p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r>
              <a:rPr lang="en-US" sz="2900" dirty="0"/>
              <a:t>control of factors contributing to asthma severity. Exposure to irritants or allergens has been shown to increase asthma symptoms and cause exacerbations. </a:t>
            </a:r>
          </a:p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r>
              <a:rPr lang="en-US" sz="2900" dirty="0"/>
              <a:t>Clinicians should evaluate patients with persistent asthma for allergen exposures and sensitivity to seasonal allergens. Skin testing results should be used to assess sensitivity to common indoor allergens. </a:t>
            </a:r>
          </a:p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r>
              <a:rPr lang="en-US" sz="2900" dirty="0"/>
              <a:t>All patients with asthma should be advised to avoid exposure to allergens to which they are sensitive.</a:t>
            </a:r>
          </a:p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endParaRPr lang="en-US" dirty="0" smtClean="0"/>
          </a:p>
          <a:p>
            <a:pPr marL="548640" indent="-411480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 idx="4294967295"/>
          </p:nvPr>
        </p:nvSpPr>
        <p:spPr>
          <a:xfrm>
            <a:off x="0" y="217488"/>
            <a:ext cx="3810000" cy="1162050"/>
          </a:xfrm>
        </p:spPr>
        <p:txBody>
          <a:bodyPr/>
          <a:lstStyle/>
          <a:p>
            <a:r>
              <a:rPr lang="en-US" smtClean="0"/>
              <a:t>normal lung</a:t>
            </a:r>
            <a:endParaRPr lang="en-US" dirty="0" smtClean="0"/>
          </a:p>
        </p:txBody>
      </p:sp>
      <p:pic>
        <p:nvPicPr>
          <p:cNvPr id="10246" name="Picture 1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199" y="1524000"/>
            <a:ext cx="5373399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5" name="Picture 2" descr="http://library.med.utah.edu/WebPath/jpeg1/LUNG002.jpg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5181600" y="798513"/>
            <a:ext cx="3657600" cy="5564603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4" descr="F:\MAY - IMAGES\Roxie Scans\lung lecture\4.160001.t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" y="76200"/>
            <a:ext cx="5994400" cy="655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1" name="Rectangle 4"/>
          <p:cNvSpPr>
            <a:spLocks noChangeArrowheads="1"/>
          </p:cNvSpPr>
          <p:nvPr/>
        </p:nvSpPr>
        <p:spPr bwMode="auto">
          <a:xfrm>
            <a:off x="6172200" y="88900"/>
            <a:ext cx="2895600" cy="206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en-US" sz="3200"/>
              <a:t>Skin prick testing in a patient with asthma.</a:t>
            </a:r>
          </a:p>
        </p:txBody>
      </p:sp>
    </p:spTree>
    <p:extLst>
      <p:ext uri="{BB962C8B-B14F-4D97-AF65-F5344CB8AC3E}">
        <p14:creationId xmlns:p14="http://schemas.microsoft.com/office/powerpoint/2010/main" val="1870181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Title 1"/>
          <p:cNvSpPr>
            <a:spLocks noGrp="1"/>
          </p:cNvSpPr>
          <p:nvPr>
            <p:ph type="title"/>
          </p:nvPr>
        </p:nvSpPr>
        <p:spPr>
          <a:xfrm>
            <a:off x="990600" y="0"/>
            <a:ext cx="8458200" cy="114300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500" dirty="0" smtClean="0">
                <a:solidFill>
                  <a:schemeClr val="tx2">
                    <a:satMod val="130000"/>
                  </a:schemeClr>
                </a:solidFill>
              </a:rPr>
              <a:t/>
            </a:r>
            <a:br>
              <a:rPr lang="en-US" sz="4500" dirty="0" smtClean="0">
                <a:solidFill>
                  <a:schemeClr val="tx2">
                    <a:satMod val="130000"/>
                  </a:schemeClr>
                </a:solidFill>
              </a:rPr>
            </a:br>
            <a:r>
              <a:rPr lang="en-US" sz="4500" dirty="0" smtClean="0">
                <a:solidFill>
                  <a:schemeClr val="tx2">
                    <a:satMod val="130000"/>
                  </a:schemeClr>
                </a:solidFill>
              </a:rPr>
              <a:t>Asthma: Summary: </a:t>
            </a:r>
            <a:br>
              <a:rPr lang="en-US" sz="4500" dirty="0" smtClean="0">
                <a:solidFill>
                  <a:schemeClr val="tx2">
                    <a:satMod val="130000"/>
                  </a:schemeClr>
                </a:solidFill>
              </a:rPr>
            </a:br>
            <a:r>
              <a:rPr lang="en-US" sz="3600" dirty="0" smtClean="0">
                <a:solidFill>
                  <a:schemeClr val="tx2">
                    <a:satMod val="130000"/>
                  </a:schemeClr>
                </a:solidFill>
              </a:rPr>
              <a:t>Episodic attacks of </a:t>
            </a:r>
            <a:r>
              <a:rPr lang="en-US" sz="3600" dirty="0" err="1" smtClean="0">
                <a:solidFill>
                  <a:schemeClr val="tx2">
                    <a:satMod val="130000"/>
                  </a:schemeClr>
                </a:solidFill>
              </a:rPr>
              <a:t>bronchoconstriction</a:t>
            </a:r>
            <a:r>
              <a:rPr lang="en-US" sz="4500" dirty="0" smtClean="0">
                <a:solidFill>
                  <a:schemeClr val="tx2">
                    <a:satMod val="130000"/>
                  </a:schemeClr>
                </a:solidFill>
              </a:rPr>
              <a:t/>
            </a:r>
            <a:br>
              <a:rPr lang="en-US" sz="4500" dirty="0" smtClean="0">
                <a:solidFill>
                  <a:schemeClr val="tx2">
                    <a:satMod val="130000"/>
                  </a:schemeClr>
                </a:solidFill>
              </a:rPr>
            </a:br>
            <a:endParaRPr lang="en-US" sz="4500" dirty="0" smtClean="0">
              <a:solidFill>
                <a:schemeClr val="tx2">
                  <a:satMod val="130000"/>
                </a:schemeClr>
              </a:solidFill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0" y="1219200"/>
          <a:ext cx="9144000" cy="5410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1435100" y="274638"/>
            <a:ext cx="7499350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GB" smtClean="0">
                <a:solidFill>
                  <a:schemeClr val="tx2">
                    <a:satMod val="130000"/>
                  </a:schemeClr>
                </a:solidFill>
              </a:rPr>
              <a:t>Function of lungs….</a:t>
            </a:r>
            <a:endParaRPr lang="en-US" smtClean="0">
              <a:solidFill>
                <a:schemeClr val="tx2">
                  <a:satMod val="130000"/>
                </a:schemeClr>
              </a:solidFill>
            </a:endParaRPr>
          </a:p>
        </p:txBody>
      </p:sp>
      <p:sp>
        <p:nvSpPr>
          <p:cNvPr id="12291" name="Rectangle 3"/>
          <p:cNvSpPr>
            <a:spLocks noGrp="1" noChangeArrowheads="1"/>
          </p:cNvSpPr>
          <p:nvPr>
            <p:ph sz="half" idx="1"/>
          </p:nvPr>
        </p:nvSpPr>
        <p:spPr>
          <a:xfrm>
            <a:off x="1435100" y="1524000"/>
            <a:ext cx="3657600" cy="4664075"/>
          </a:xfrm>
        </p:spPr>
        <p:txBody>
          <a:bodyPr/>
          <a:lstStyle/>
          <a:p>
            <a:pPr eaLnBrk="1" hangingPunct="1"/>
            <a:r>
              <a:rPr lang="en-GB" dirty="0" smtClean="0"/>
              <a:t>Gas exchange (O2, CO2)</a:t>
            </a:r>
          </a:p>
          <a:p>
            <a:pPr lvl="1" eaLnBrk="1" hangingPunct="1"/>
            <a:r>
              <a:rPr lang="en-GB" dirty="0" smtClean="0"/>
              <a:t>Depends on compliance (</a:t>
            </a:r>
            <a:r>
              <a:rPr lang="en-GB" dirty="0" err="1" smtClean="0"/>
              <a:t>stretchability</a:t>
            </a:r>
            <a:r>
              <a:rPr lang="en-GB" dirty="0" smtClean="0"/>
              <a:t>) of lungs</a:t>
            </a:r>
          </a:p>
          <a:p>
            <a:pPr lvl="1" eaLnBrk="1" hangingPunct="1"/>
            <a:r>
              <a:rPr lang="en-GB" dirty="0" smtClean="0"/>
              <a:t>Can only occur in alveoli that are </a:t>
            </a:r>
            <a:r>
              <a:rPr lang="en-GB" i="1" dirty="0" smtClean="0"/>
              <a:t>both </a:t>
            </a:r>
            <a:r>
              <a:rPr lang="en-GB" dirty="0" smtClean="0"/>
              <a:t>ventilated and </a:t>
            </a:r>
            <a:r>
              <a:rPr lang="en-GB" dirty="0" err="1" smtClean="0"/>
              <a:t>perfused</a:t>
            </a:r>
            <a:endParaRPr lang="en-US" dirty="0" smtClean="0"/>
          </a:p>
        </p:txBody>
      </p:sp>
      <p:pic>
        <p:nvPicPr>
          <p:cNvPr id="12292" name="Content Placeholder 3" descr="lunganim.g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81600" y="1447800"/>
            <a:ext cx="3717925" cy="493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100" y="274638"/>
            <a:ext cx="7499350" cy="1143000"/>
          </a:xfrm>
        </p:spPr>
        <p:txBody>
          <a:bodyPr/>
          <a:lstStyle/>
          <a:p>
            <a:pPr eaLnBrk="1" hangingPunct="1">
              <a:defRPr/>
            </a:pPr>
            <a:endParaRPr lang="en-US"/>
          </a:p>
        </p:txBody>
      </p:sp>
      <p:pic>
        <p:nvPicPr>
          <p:cNvPr id="13315" name="Picture 2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94349" y="450851"/>
            <a:ext cx="3432175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6" name="Picture 2" descr="http://www.kumc.edu/instruction/medicine/anatomy/histoweb/resp/small/Resp10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50" y="4095750"/>
            <a:ext cx="4289425" cy="283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7" name="Picture 10" descr="showimage"/>
          <p:cNvPicPr>
            <a:picLocks noChangeAspect="1" noChangeArrowheads="1"/>
          </p:cNvPicPr>
          <p:nvPr/>
        </p:nvPicPr>
        <p:blipFill rotWithShape="1">
          <a:blip r:embed="rId4" cstate="print"/>
          <a:srcRect l="25198" r="20040" b="15145"/>
          <a:stretch/>
        </p:blipFill>
        <p:spPr bwMode="auto">
          <a:xfrm>
            <a:off x="6615905" y="2629695"/>
            <a:ext cx="1752600" cy="1725611"/>
          </a:xfrm>
          <a:prstGeom prst="rect">
            <a:avLst/>
          </a:prstGeom>
          <a:noFill/>
          <a:ln w="9525">
            <a:solidFill>
              <a:srgbClr val="00B0F0"/>
            </a:solidFill>
            <a:miter lim="800000"/>
            <a:headEnd/>
            <a:tailEnd/>
          </a:ln>
        </p:spPr>
      </p:pic>
      <p:pic>
        <p:nvPicPr>
          <p:cNvPr id="8" name="Picture 7"/>
          <p:cNvPicPr>
            <a:picLocks noChangeAspect="1" noChangeArrowheads="1"/>
          </p:cNvPicPr>
          <p:nvPr/>
        </p:nvPicPr>
        <p:blipFill>
          <a:blip r:embed="rId5" cstate="print"/>
          <a:srcRect b="65009"/>
          <a:stretch>
            <a:fillRect/>
          </a:stretch>
        </p:blipFill>
        <p:spPr bwMode="auto">
          <a:xfrm>
            <a:off x="3733800" y="4953000"/>
            <a:ext cx="4821237" cy="1506538"/>
          </a:xfrm>
          <a:prstGeom prst="rect">
            <a:avLst/>
          </a:prstGeom>
          <a:noFill/>
          <a:ln w="9525">
            <a:solidFill>
              <a:srgbClr val="00B0F0"/>
            </a:solidFill>
            <a:miter lim="800000"/>
            <a:headEnd/>
            <a:tailEnd/>
          </a:ln>
        </p:spPr>
      </p:pic>
      <p:pic>
        <p:nvPicPr>
          <p:cNvPr id="13319" name="Picture 3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22225"/>
            <a:ext cx="6049963" cy="4073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Users\Dr.Maha\Documents\Downloads\spirometer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508125" y="3268663"/>
            <a:ext cx="7499350" cy="3298825"/>
          </a:xfrm>
        </p:spPr>
      </p:pic>
      <p:pic>
        <p:nvPicPr>
          <p:cNvPr id="14339" name="Picture 3" descr="C:\Users\Dr.Maha\Documents\Downloads\welch_allyn_spirometer_without_calibration_syring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38800" y="36513"/>
            <a:ext cx="3505200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0" name="TextBox 5"/>
          <p:cNvSpPr txBox="1">
            <a:spLocks noChangeArrowheads="1"/>
          </p:cNvSpPr>
          <p:nvPr/>
        </p:nvSpPr>
        <p:spPr bwMode="auto">
          <a:xfrm>
            <a:off x="1066800" y="1084263"/>
            <a:ext cx="5105400" cy="1446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US" sz="2800">
                <a:latin typeface="Calibri" pitchFamily="34" charset="0"/>
              </a:rPr>
              <a:t>Spirometer</a:t>
            </a:r>
          </a:p>
          <a:p>
            <a:pPr eaLnBrk="1" hangingPunct="1">
              <a:buFont typeface="Wingdings" pitchFamily="2" charset="2"/>
              <a:buChar char="Ø"/>
            </a:pPr>
            <a:r>
              <a:rPr lang="en-US" sz="2000">
                <a:latin typeface="Calibri" pitchFamily="34" charset="0"/>
              </a:rPr>
              <a:t> is an equipments used for measuring the volume of air inspired and expired by the lungs ( Pulmonary Function Tests)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FEV1.gif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362200" y="914400"/>
            <a:ext cx="4191000" cy="5248542"/>
          </a:xfrm>
        </p:spPr>
      </p:pic>
    </p:spTree>
    <p:extLst>
      <p:ext uri="{BB962C8B-B14F-4D97-AF65-F5344CB8AC3E}">
        <p14:creationId xmlns:p14="http://schemas.microsoft.com/office/powerpoint/2010/main" val="1139603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GB" sz="4000" smtClean="0">
                <a:solidFill>
                  <a:schemeClr val="tx2">
                    <a:satMod val="130000"/>
                  </a:schemeClr>
                </a:solidFill>
              </a:rPr>
              <a:t>Spirometry (pulmonary physiology)</a:t>
            </a:r>
            <a:endParaRPr lang="en-US" sz="4000" smtClean="0">
              <a:solidFill>
                <a:schemeClr val="tx2">
                  <a:satMod val="130000"/>
                </a:schemeClr>
              </a:solidFill>
            </a:endParaRPr>
          </a:p>
        </p:txBody>
      </p:sp>
      <p:sp>
        <p:nvSpPr>
          <p:cNvPr id="1536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GB" sz="2000" smtClean="0">
                <a:solidFill>
                  <a:srgbClr val="FF0000"/>
                </a:solidFill>
              </a:rPr>
              <a:t>Forced expiratory volume (FEV1)</a:t>
            </a:r>
            <a:r>
              <a:rPr lang="en-GB" sz="2000" smtClean="0"/>
              <a:t>: volume of air blown out forcibly in 1 second. A function of large airways. Dependent on body size.</a:t>
            </a:r>
          </a:p>
          <a:p>
            <a:pPr eaLnBrk="1" hangingPunct="1"/>
            <a:endParaRPr lang="en-GB" sz="2000" smtClean="0"/>
          </a:p>
          <a:p>
            <a:pPr eaLnBrk="1" hangingPunct="1"/>
            <a:r>
              <a:rPr lang="en-GB" sz="2000" smtClean="0">
                <a:solidFill>
                  <a:srgbClr val="FF0000"/>
                </a:solidFill>
              </a:rPr>
              <a:t>Vital capacity (VC): </a:t>
            </a:r>
            <a:r>
              <a:rPr lang="en-GB" sz="2000" smtClean="0"/>
              <a:t>total volume of expired air. </a:t>
            </a:r>
          </a:p>
          <a:p>
            <a:pPr eaLnBrk="1" hangingPunct="1"/>
            <a:endParaRPr lang="en-US" sz="2000" smtClean="0">
              <a:solidFill>
                <a:srgbClr val="FF0000"/>
              </a:solidFill>
            </a:endParaRPr>
          </a:p>
          <a:p>
            <a:pPr eaLnBrk="1" hangingPunct="1"/>
            <a:r>
              <a:rPr lang="en-US" sz="2000" smtClean="0">
                <a:solidFill>
                  <a:srgbClr val="FF0000"/>
                </a:solidFill>
              </a:rPr>
              <a:t>Diffusing capacity or Transfer factor of the lung for carbon monoxide (D</a:t>
            </a:r>
            <a:r>
              <a:rPr lang="en-US" sz="2000" baseline="-25000" smtClean="0">
                <a:solidFill>
                  <a:srgbClr val="FF0000"/>
                </a:solidFill>
              </a:rPr>
              <a:t>LCO</a:t>
            </a:r>
            <a:r>
              <a:rPr lang="en-US" sz="2000" smtClean="0">
                <a:solidFill>
                  <a:srgbClr val="FF0000"/>
                </a:solidFill>
              </a:rPr>
              <a:t> or T</a:t>
            </a:r>
            <a:r>
              <a:rPr lang="en-US" sz="2000" baseline="-25000" smtClean="0">
                <a:solidFill>
                  <a:srgbClr val="FF0000"/>
                </a:solidFill>
              </a:rPr>
              <a:t>LCO</a:t>
            </a:r>
            <a:r>
              <a:rPr lang="en-US" sz="2000" smtClean="0">
                <a:solidFill>
                  <a:srgbClr val="FF0000"/>
                </a:solidFill>
              </a:rPr>
              <a:t>): </a:t>
            </a:r>
            <a:r>
              <a:rPr lang="en-GB" sz="2000" smtClean="0"/>
              <a:t>absorption of carbon monoxide in one breath (gas exchange). It is dependent on the concentration of blood haemoglobin, which has a strong affinity for CO and it assesses the ability of the lungs to exchange gas efficiently. </a:t>
            </a:r>
            <a:endParaRPr lang="en-US" sz="20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HOTO" val="TRUE"/>
  <p:tag name="FILENAME" val="F:\Scanned Slides\D1_FAC0012.jpg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olstice">
  <a:themeElements>
    <a:clrScheme name="Solstice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Solstice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1399</TotalTime>
  <Words>2149</Words>
  <Application>Microsoft Office PowerPoint</Application>
  <PresentationFormat>On-screen Show (4:3)</PresentationFormat>
  <Paragraphs>232</Paragraphs>
  <Slides>41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41</vt:i4>
      </vt:variant>
    </vt:vector>
  </HeadingPairs>
  <TitlesOfParts>
    <vt:vector size="49" baseType="lpstr">
      <vt:lpstr>Arial</vt:lpstr>
      <vt:lpstr>Calibri</vt:lpstr>
      <vt:lpstr>Gill Sans MT</vt:lpstr>
      <vt:lpstr>Tahoma</vt:lpstr>
      <vt:lpstr>Verdana</vt:lpstr>
      <vt:lpstr>Wingdings</vt:lpstr>
      <vt:lpstr>Wingdings 2</vt:lpstr>
      <vt:lpstr>Solstice</vt:lpstr>
      <vt:lpstr>Bronchial Asthma</vt:lpstr>
      <vt:lpstr>INTRODUCTION TO THE RESPIRATORY TRACT</vt:lpstr>
      <vt:lpstr>PowerPoint Presentation</vt:lpstr>
      <vt:lpstr>normal lung</vt:lpstr>
      <vt:lpstr>Function of lungs….</vt:lpstr>
      <vt:lpstr>PowerPoint Presentation</vt:lpstr>
      <vt:lpstr>PowerPoint Presentation</vt:lpstr>
      <vt:lpstr>PowerPoint Presentation</vt:lpstr>
      <vt:lpstr>Spirometry (pulmonary physiology)</vt:lpstr>
      <vt:lpstr>Classification of Lung Disease based on distinctive clinical and physiological features: </vt:lpstr>
      <vt:lpstr>Types of Obstructive Lung Diseases</vt:lpstr>
      <vt:lpstr>PowerPoint Presentation</vt:lpstr>
      <vt:lpstr>BRONCHIAL ASTHMA (BA) </vt:lpstr>
      <vt:lpstr>BRONCHIAL ASTHMA (BA) </vt:lpstr>
      <vt:lpstr>   Bronchial asthma :   It has been divided into two basic types:  1. Extrinsic asthma.  2. Intrinsic asthma.  Sometimes extrinsic and intrinsic can co-exist in the same patient </vt:lpstr>
      <vt:lpstr>Extrinsic/ Allergic BA</vt:lpstr>
      <vt:lpstr>Extrinsic/ Allergic BA</vt:lpstr>
      <vt:lpstr>Intrinsic / Non-Atopic/ Idiosyncratic BA  (non-immune mediated asthma)</vt:lpstr>
      <vt:lpstr>Pathogenesis of Bronchial Asthma</vt:lpstr>
      <vt:lpstr>Pathogenesis of Bronchial Asthma</vt:lpstr>
      <vt:lpstr>Pathogenesis of Bronchial Asthma using type 1 IgE-mediated Atopic Asthma as a model </vt:lpstr>
      <vt:lpstr>Pathogenesis of Bronchial Asthma using type 1 IgE-mediated Atopic Asthma as a model </vt:lpstr>
      <vt:lpstr>Pathogenesis of Bronchial Asthma using Atopic Asthma as a model </vt:lpstr>
      <vt:lpstr>Inflammatory Mediators of Bronchial Asthma using Atopic Asthma as a model </vt:lpstr>
      <vt:lpstr>PowerPoint Presentation</vt:lpstr>
      <vt:lpstr>Morphology of Asthma: the pathologic findings are similar in both types BA</vt:lpstr>
      <vt:lpstr>PowerPoint Presentation</vt:lpstr>
      <vt:lpstr>Morphology of Asthma</vt:lpstr>
      <vt:lpstr>Curschmann spirals</vt:lpstr>
      <vt:lpstr>Charcot-Leyden crystals.</vt:lpstr>
      <vt:lpstr>PowerPoint Presentation</vt:lpstr>
      <vt:lpstr>PowerPoint Presentation</vt:lpstr>
      <vt:lpstr>PowerPoint Presentation</vt:lpstr>
      <vt:lpstr>PowerPoint Presentation</vt:lpstr>
      <vt:lpstr>CLINICAL COURSE of BA </vt:lpstr>
      <vt:lpstr>STATUS ASTHMATICUS</vt:lpstr>
      <vt:lpstr>COMPLICATIONS OF ASTHMA </vt:lpstr>
      <vt:lpstr>PowerPoint Presentation</vt:lpstr>
      <vt:lpstr>PowerPoint Presentation</vt:lpstr>
      <vt:lpstr>PowerPoint Presentation</vt:lpstr>
      <vt:lpstr> Asthma: Summary:  Episodic attacks of bronchoconstriction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Respiratory block</dc:title>
  <dc:creator>Dr.Sufia</dc:creator>
  <cp:lastModifiedBy>Maha Mohmad Arafah</cp:lastModifiedBy>
  <cp:revision>155</cp:revision>
  <dcterms:created xsi:type="dcterms:W3CDTF">2011-01-23T06:32:44Z</dcterms:created>
  <dcterms:modified xsi:type="dcterms:W3CDTF">2016-01-26T05:55:38Z</dcterms:modified>
</cp:coreProperties>
</file>