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52"/>
  </p:notesMasterIdLst>
  <p:sldIdLst>
    <p:sldId id="398" r:id="rId2"/>
    <p:sldId id="434" r:id="rId3"/>
    <p:sldId id="436" r:id="rId4"/>
    <p:sldId id="435" r:id="rId5"/>
    <p:sldId id="399" r:id="rId6"/>
    <p:sldId id="317" r:id="rId7"/>
    <p:sldId id="318" r:id="rId8"/>
    <p:sldId id="319" r:id="rId9"/>
    <p:sldId id="417" r:id="rId10"/>
    <p:sldId id="432" r:id="rId11"/>
    <p:sldId id="322" r:id="rId12"/>
    <p:sldId id="416" r:id="rId13"/>
    <p:sldId id="324" r:id="rId14"/>
    <p:sldId id="426" r:id="rId15"/>
    <p:sldId id="325" r:id="rId16"/>
    <p:sldId id="409" r:id="rId17"/>
    <p:sldId id="414" r:id="rId18"/>
    <p:sldId id="427" r:id="rId19"/>
    <p:sldId id="403" r:id="rId20"/>
    <p:sldId id="410" r:id="rId21"/>
    <p:sldId id="411" r:id="rId22"/>
    <p:sldId id="412" r:id="rId23"/>
    <p:sldId id="381" r:id="rId24"/>
    <p:sldId id="368" r:id="rId25"/>
    <p:sldId id="369" r:id="rId26"/>
    <p:sldId id="333" r:id="rId27"/>
    <p:sldId id="385" r:id="rId28"/>
    <p:sldId id="392" r:id="rId29"/>
    <p:sldId id="387" r:id="rId30"/>
    <p:sldId id="388" r:id="rId31"/>
    <p:sldId id="338" r:id="rId32"/>
    <p:sldId id="429" r:id="rId33"/>
    <p:sldId id="340" r:id="rId34"/>
    <p:sldId id="415" r:id="rId35"/>
    <p:sldId id="364" r:id="rId36"/>
    <p:sldId id="378" r:id="rId37"/>
    <p:sldId id="419" r:id="rId38"/>
    <p:sldId id="418" r:id="rId39"/>
    <p:sldId id="349" r:id="rId40"/>
    <p:sldId id="350" r:id="rId41"/>
    <p:sldId id="430" r:id="rId42"/>
    <p:sldId id="423" r:id="rId43"/>
    <p:sldId id="424" r:id="rId44"/>
    <p:sldId id="352" r:id="rId45"/>
    <p:sldId id="433" r:id="rId46"/>
    <p:sldId id="396" r:id="rId47"/>
    <p:sldId id="354" r:id="rId48"/>
    <p:sldId id="431" r:id="rId49"/>
    <p:sldId id="357" r:id="rId50"/>
    <p:sldId id="348" r:id="rId5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r" defTabSz="914400" rtl="1" eaLnBrk="1" latinLnBrk="0" hangingPunct="1">
      <a:defRPr kern="1200">
        <a:solidFill>
          <a:schemeClr val="tx1"/>
        </a:solidFill>
        <a:latin typeface="Arial" pitchFamily="34" charset="0"/>
        <a:ea typeface="+mn-ea"/>
        <a:cs typeface="+mn-cs"/>
      </a:defRPr>
    </a:lvl6pPr>
    <a:lvl7pPr marL="2743200" algn="r" defTabSz="914400" rtl="1" eaLnBrk="1" latinLnBrk="0" hangingPunct="1">
      <a:defRPr kern="1200">
        <a:solidFill>
          <a:schemeClr val="tx1"/>
        </a:solidFill>
        <a:latin typeface="Arial" pitchFamily="34" charset="0"/>
        <a:ea typeface="+mn-ea"/>
        <a:cs typeface="+mn-cs"/>
      </a:defRPr>
    </a:lvl7pPr>
    <a:lvl8pPr marL="3200400" algn="r" defTabSz="914400" rtl="1" eaLnBrk="1" latinLnBrk="0" hangingPunct="1">
      <a:defRPr kern="1200">
        <a:solidFill>
          <a:schemeClr val="tx1"/>
        </a:solidFill>
        <a:latin typeface="Arial" pitchFamily="34" charset="0"/>
        <a:ea typeface="+mn-ea"/>
        <a:cs typeface="+mn-cs"/>
      </a:defRPr>
    </a:lvl8pPr>
    <a:lvl9pPr marL="3657600" algn="r" defTabSz="914400" rtl="1"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23" autoAdjust="0"/>
    <p:restoredTop sz="94640" autoAdjust="0"/>
  </p:normalViewPr>
  <p:slideViewPr>
    <p:cSldViewPr>
      <p:cViewPr varScale="1">
        <p:scale>
          <a:sx n="53" d="100"/>
          <a:sy n="53" d="100"/>
        </p:scale>
        <p:origin x="-80" y="-180"/>
      </p:cViewPr>
      <p:guideLst>
        <p:guide orient="horz" pos="2160"/>
        <p:guide pos="2880"/>
      </p:guideLst>
    </p:cSldViewPr>
  </p:slideViewPr>
  <p:outlineViewPr>
    <p:cViewPr>
      <p:scale>
        <a:sx n="33" d="100"/>
        <a:sy n="33" d="100"/>
      </p:scale>
      <p:origin x="0" y="2889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89C744-D4B9-4C95-816C-823F3CA4DC2A}"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F35BAAFA-E231-42D3-9CEF-28E52950BC6B}">
      <dgm:prSet phldrT="[Text]"/>
      <dgm:spPr/>
      <dgm:t>
        <a:bodyPr/>
        <a:lstStyle/>
        <a:p>
          <a:r>
            <a:rPr lang="en-US" dirty="0" smtClean="0"/>
            <a:t>Types</a:t>
          </a:r>
          <a:endParaRPr lang="en-US" dirty="0"/>
        </a:p>
      </dgm:t>
    </dgm:pt>
    <dgm:pt modelId="{24ADE419-2BBA-47D8-A47A-7119E2043216}" type="parTrans" cxnId="{3B181B1A-6AB5-4965-B0D9-04416F311E74}">
      <dgm:prSet/>
      <dgm:spPr/>
      <dgm:t>
        <a:bodyPr/>
        <a:lstStyle/>
        <a:p>
          <a:endParaRPr lang="en-US"/>
        </a:p>
      </dgm:t>
    </dgm:pt>
    <dgm:pt modelId="{5A8AAACD-14C7-4292-9985-2ACD6252E711}" type="sibTrans" cxnId="{3B181B1A-6AB5-4965-B0D9-04416F311E74}">
      <dgm:prSet/>
      <dgm:spPr/>
      <dgm:t>
        <a:bodyPr/>
        <a:lstStyle/>
        <a:p>
          <a:endParaRPr lang="en-US"/>
        </a:p>
      </dgm:t>
    </dgm:pt>
    <dgm:pt modelId="{C1167E93-DADD-4ACE-9673-7CD66B409CD0}">
      <dgm:prSet phldrT="[Text]"/>
      <dgm:spPr/>
      <dgm:t>
        <a:bodyPr/>
        <a:lstStyle/>
        <a:p>
          <a:r>
            <a:rPr lang="en-US" dirty="0" err="1" smtClean="0"/>
            <a:t>Centriacinar</a:t>
          </a:r>
          <a:r>
            <a:rPr lang="en-US" dirty="0" smtClean="0"/>
            <a:t>: Smoking</a:t>
          </a:r>
          <a:endParaRPr lang="en-US" dirty="0"/>
        </a:p>
      </dgm:t>
    </dgm:pt>
    <dgm:pt modelId="{3E42FCF7-ADB4-40CA-B558-EC9473D70C29}" type="parTrans" cxnId="{39AD0B20-EA45-4633-846D-DE9198AE37E0}">
      <dgm:prSet/>
      <dgm:spPr/>
      <dgm:t>
        <a:bodyPr/>
        <a:lstStyle/>
        <a:p>
          <a:endParaRPr lang="en-US"/>
        </a:p>
      </dgm:t>
    </dgm:pt>
    <dgm:pt modelId="{E5B8902D-A45C-43A4-A45A-D3C336693E05}" type="sibTrans" cxnId="{39AD0B20-EA45-4633-846D-DE9198AE37E0}">
      <dgm:prSet/>
      <dgm:spPr/>
      <dgm:t>
        <a:bodyPr/>
        <a:lstStyle/>
        <a:p>
          <a:endParaRPr lang="en-US"/>
        </a:p>
      </dgm:t>
    </dgm:pt>
    <dgm:pt modelId="{EF8906E7-2EB7-4A00-80BE-31BA925FD8AF}">
      <dgm:prSet phldrT="[Text]"/>
      <dgm:spPr/>
      <dgm:t>
        <a:bodyPr/>
        <a:lstStyle/>
        <a:p>
          <a:r>
            <a:rPr lang="en-US" dirty="0" smtClean="0"/>
            <a:t>Clinical features</a:t>
          </a:r>
          <a:endParaRPr lang="en-US" dirty="0"/>
        </a:p>
      </dgm:t>
    </dgm:pt>
    <dgm:pt modelId="{5D21D319-28D6-4FB6-8A89-94CDA3BE674C}" type="parTrans" cxnId="{D004BF16-2E4B-4B8F-AAAB-2665FFA49DBA}">
      <dgm:prSet/>
      <dgm:spPr/>
      <dgm:t>
        <a:bodyPr/>
        <a:lstStyle/>
        <a:p>
          <a:endParaRPr lang="en-US"/>
        </a:p>
      </dgm:t>
    </dgm:pt>
    <dgm:pt modelId="{ABBB00A1-7648-489A-8978-803AF1B9D71B}" type="sibTrans" cxnId="{D004BF16-2E4B-4B8F-AAAB-2665FFA49DBA}">
      <dgm:prSet/>
      <dgm:spPr/>
      <dgm:t>
        <a:bodyPr/>
        <a:lstStyle/>
        <a:p>
          <a:endParaRPr lang="en-US"/>
        </a:p>
      </dgm:t>
    </dgm:pt>
    <dgm:pt modelId="{4EC8C46B-491A-4DAA-9C74-37758F2A4C3F}">
      <dgm:prSet phldrT="[Text]"/>
      <dgm:spPr/>
      <dgm:t>
        <a:bodyPr/>
        <a:lstStyle/>
        <a:p>
          <a:endParaRPr lang="en-US" dirty="0"/>
        </a:p>
      </dgm:t>
    </dgm:pt>
    <dgm:pt modelId="{A4192DB9-E733-4053-9326-6A1A48EBE6F2}" type="parTrans" cxnId="{B20FE821-B580-4245-8A7D-427F588A305F}">
      <dgm:prSet/>
      <dgm:spPr/>
      <dgm:t>
        <a:bodyPr/>
        <a:lstStyle/>
        <a:p>
          <a:endParaRPr lang="en-US"/>
        </a:p>
      </dgm:t>
    </dgm:pt>
    <dgm:pt modelId="{922FAF5C-50DD-460C-82B6-AE296333EA4A}" type="sibTrans" cxnId="{B20FE821-B580-4245-8A7D-427F588A305F}">
      <dgm:prSet/>
      <dgm:spPr/>
      <dgm:t>
        <a:bodyPr/>
        <a:lstStyle/>
        <a:p>
          <a:endParaRPr lang="en-US"/>
        </a:p>
      </dgm:t>
    </dgm:pt>
    <dgm:pt modelId="{3A57EE74-97C3-44C4-9378-0FC4AC9520DE}">
      <dgm:prSet phldrT="[Text]"/>
      <dgm:spPr/>
      <dgm:t>
        <a:bodyPr/>
        <a:lstStyle/>
        <a:p>
          <a:r>
            <a:rPr lang="en-US" dirty="0" smtClean="0"/>
            <a:t>Cough and wheezing. Respiratory acidosis</a:t>
          </a:r>
          <a:endParaRPr lang="en-US" dirty="0"/>
        </a:p>
      </dgm:t>
    </dgm:pt>
    <dgm:pt modelId="{5ABAE125-B4A3-4DD5-9721-8AFF8CCE0772}" type="parTrans" cxnId="{BAE88797-B794-47EB-8A80-ED814C41217B}">
      <dgm:prSet/>
      <dgm:spPr/>
      <dgm:t>
        <a:bodyPr/>
        <a:lstStyle/>
        <a:p>
          <a:endParaRPr lang="en-US"/>
        </a:p>
      </dgm:t>
    </dgm:pt>
    <dgm:pt modelId="{8253BC98-A929-44EB-84DF-2B27D1382374}" type="sibTrans" cxnId="{BAE88797-B794-47EB-8A80-ED814C41217B}">
      <dgm:prSet/>
      <dgm:spPr/>
      <dgm:t>
        <a:bodyPr/>
        <a:lstStyle/>
        <a:p>
          <a:endParaRPr lang="en-US"/>
        </a:p>
      </dgm:t>
    </dgm:pt>
    <dgm:pt modelId="{F8ECB017-4B63-4106-9731-0A9CBDAC3C1C}">
      <dgm:prSet phldrT="[Text]"/>
      <dgm:spPr/>
      <dgm:t>
        <a:bodyPr/>
        <a:lstStyle/>
        <a:p>
          <a:r>
            <a:rPr lang="en-US" dirty="0" smtClean="0"/>
            <a:t>Complications</a:t>
          </a:r>
          <a:endParaRPr lang="en-US" dirty="0"/>
        </a:p>
      </dgm:t>
    </dgm:pt>
    <dgm:pt modelId="{CC19E322-01C1-45CB-9761-0448B4C17B70}" type="parTrans" cxnId="{19C0B666-C48D-4645-9604-F784EED25D6B}">
      <dgm:prSet/>
      <dgm:spPr/>
      <dgm:t>
        <a:bodyPr/>
        <a:lstStyle/>
        <a:p>
          <a:endParaRPr lang="en-US"/>
        </a:p>
      </dgm:t>
    </dgm:pt>
    <dgm:pt modelId="{C12EC0A6-1656-4140-B5CF-059BE725DF1E}" type="sibTrans" cxnId="{19C0B666-C48D-4645-9604-F784EED25D6B}">
      <dgm:prSet/>
      <dgm:spPr/>
      <dgm:t>
        <a:bodyPr/>
        <a:lstStyle/>
        <a:p>
          <a:endParaRPr lang="en-US"/>
        </a:p>
      </dgm:t>
    </dgm:pt>
    <dgm:pt modelId="{FB4E2CCC-AF3B-43C5-B96A-BD2B760A7D2E}">
      <dgm:prSet phldrT="[Text]" custT="1"/>
      <dgm:spPr/>
      <dgm:t>
        <a:bodyPr/>
        <a:lstStyle/>
        <a:p>
          <a:r>
            <a:rPr lang="en-US" sz="1800" dirty="0" err="1" smtClean="0"/>
            <a:t>Pneumothorax</a:t>
          </a:r>
          <a:endParaRPr lang="en-US" sz="1800" dirty="0"/>
        </a:p>
      </dgm:t>
    </dgm:pt>
    <dgm:pt modelId="{89332393-6A72-449D-821F-86386B8B2169}" type="parTrans" cxnId="{03AB8CA6-AE91-468E-A360-79067535F898}">
      <dgm:prSet/>
      <dgm:spPr/>
      <dgm:t>
        <a:bodyPr/>
        <a:lstStyle/>
        <a:p>
          <a:endParaRPr lang="en-US"/>
        </a:p>
      </dgm:t>
    </dgm:pt>
    <dgm:pt modelId="{6DC4980F-EFEB-40E4-AB49-3A3DE12D8120}" type="sibTrans" cxnId="{03AB8CA6-AE91-468E-A360-79067535F898}">
      <dgm:prSet/>
      <dgm:spPr/>
      <dgm:t>
        <a:bodyPr/>
        <a:lstStyle/>
        <a:p>
          <a:endParaRPr lang="en-US"/>
        </a:p>
      </dgm:t>
    </dgm:pt>
    <dgm:pt modelId="{5C4E7ADA-ACFB-48F5-B755-7A2B92AFDFB1}">
      <dgm:prSet phldrT="[Text]"/>
      <dgm:spPr/>
      <dgm:t>
        <a:bodyPr/>
        <a:lstStyle/>
        <a:p>
          <a:r>
            <a:rPr lang="en-US" dirty="0" err="1" smtClean="0"/>
            <a:t>Panacinar</a:t>
          </a:r>
          <a:r>
            <a:rPr lang="en-US" dirty="0" smtClean="0"/>
            <a:t>: deficiency of </a:t>
          </a:r>
          <a:r>
            <a:rPr lang="el-GR" dirty="0" smtClean="0">
              <a:latin typeface="Times New Roman"/>
              <a:cs typeface="Times New Roman"/>
            </a:rPr>
            <a:t>α</a:t>
          </a:r>
          <a:r>
            <a:rPr lang="en-US" dirty="0" smtClean="0">
              <a:latin typeface="Times New Roman"/>
              <a:cs typeface="Times New Roman"/>
            </a:rPr>
            <a:t>1 AT</a:t>
          </a:r>
          <a:endParaRPr lang="en-US" dirty="0"/>
        </a:p>
      </dgm:t>
    </dgm:pt>
    <dgm:pt modelId="{9FB5385D-E0DB-4CEF-A16A-4649B694462A}" type="parTrans" cxnId="{F3BA3441-408E-4096-854D-488EC02D9FAE}">
      <dgm:prSet/>
      <dgm:spPr/>
      <dgm:t>
        <a:bodyPr/>
        <a:lstStyle/>
        <a:p>
          <a:endParaRPr lang="en-US"/>
        </a:p>
      </dgm:t>
    </dgm:pt>
    <dgm:pt modelId="{D229B145-78BA-40A4-A668-A7D73125499C}" type="sibTrans" cxnId="{F3BA3441-408E-4096-854D-488EC02D9FAE}">
      <dgm:prSet/>
      <dgm:spPr/>
      <dgm:t>
        <a:bodyPr/>
        <a:lstStyle/>
        <a:p>
          <a:endParaRPr lang="en-US"/>
        </a:p>
      </dgm:t>
    </dgm:pt>
    <dgm:pt modelId="{F977E55A-E571-4A7E-809D-1FD5933D0D13}">
      <dgm:prSet phldrT="[Text]"/>
      <dgm:spPr/>
      <dgm:t>
        <a:bodyPr/>
        <a:lstStyle/>
        <a:p>
          <a:r>
            <a:rPr lang="en-US" dirty="0" err="1" smtClean="0"/>
            <a:t>Paraseptal</a:t>
          </a:r>
          <a:endParaRPr lang="en-US" dirty="0"/>
        </a:p>
      </dgm:t>
    </dgm:pt>
    <dgm:pt modelId="{BFDB7711-0B0D-43D7-A6D9-31B4A6A9C71B}" type="parTrans" cxnId="{E972D5FE-33F2-46F6-8749-FF4D7C19DD2A}">
      <dgm:prSet/>
      <dgm:spPr/>
      <dgm:t>
        <a:bodyPr/>
        <a:lstStyle/>
        <a:p>
          <a:endParaRPr lang="en-US"/>
        </a:p>
      </dgm:t>
    </dgm:pt>
    <dgm:pt modelId="{2BF062E6-12C0-4BCC-BB7E-D7DAD8D5CBAB}" type="sibTrans" cxnId="{E972D5FE-33F2-46F6-8749-FF4D7C19DD2A}">
      <dgm:prSet/>
      <dgm:spPr/>
      <dgm:t>
        <a:bodyPr/>
        <a:lstStyle/>
        <a:p>
          <a:endParaRPr lang="en-US"/>
        </a:p>
      </dgm:t>
    </dgm:pt>
    <dgm:pt modelId="{EFE29FED-41AB-443A-9236-B04E457BDCD2}">
      <dgm:prSet phldrT="[Text]"/>
      <dgm:spPr/>
      <dgm:t>
        <a:bodyPr/>
        <a:lstStyle/>
        <a:p>
          <a:r>
            <a:rPr lang="en-US" dirty="0" smtClean="0"/>
            <a:t>Irregular:  scar</a:t>
          </a:r>
          <a:endParaRPr lang="en-US" dirty="0"/>
        </a:p>
      </dgm:t>
    </dgm:pt>
    <dgm:pt modelId="{8F5EBC01-3953-463C-8F3E-E73CB319EB26}" type="parTrans" cxnId="{88D377B8-7F6C-48BE-9453-BC8BDB47B4CF}">
      <dgm:prSet/>
      <dgm:spPr/>
      <dgm:t>
        <a:bodyPr/>
        <a:lstStyle/>
        <a:p>
          <a:endParaRPr lang="en-US"/>
        </a:p>
      </dgm:t>
    </dgm:pt>
    <dgm:pt modelId="{2096D092-3CDA-44BE-A89C-F790529B6A01}" type="sibTrans" cxnId="{88D377B8-7F6C-48BE-9453-BC8BDB47B4CF}">
      <dgm:prSet/>
      <dgm:spPr/>
      <dgm:t>
        <a:bodyPr/>
        <a:lstStyle/>
        <a:p>
          <a:endParaRPr lang="en-US"/>
        </a:p>
      </dgm:t>
    </dgm:pt>
    <dgm:pt modelId="{D2EFE0ED-0FE3-44A2-A1BF-53EF64C1A051}">
      <dgm:prSet/>
      <dgm:spPr/>
      <dgm:t>
        <a:bodyPr/>
        <a:lstStyle/>
        <a:p>
          <a:r>
            <a:rPr lang="en-US" dirty="0" smtClean="0"/>
            <a:t>Weight loss.</a:t>
          </a:r>
          <a:endParaRPr lang="en-US" dirty="0"/>
        </a:p>
      </dgm:t>
    </dgm:pt>
    <dgm:pt modelId="{97D926EA-9549-4D68-8DD5-F8A74B365839}" type="parTrans" cxnId="{B1E015F8-60C0-41AF-A8E8-039E3341BD3E}">
      <dgm:prSet/>
      <dgm:spPr/>
      <dgm:t>
        <a:bodyPr/>
        <a:lstStyle/>
        <a:p>
          <a:endParaRPr lang="en-US"/>
        </a:p>
      </dgm:t>
    </dgm:pt>
    <dgm:pt modelId="{94DABA36-ECE7-49C5-A4E1-6AFA77EE3716}" type="sibTrans" cxnId="{B1E015F8-60C0-41AF-A8E8-039E3341BD3E}">
      <dgm:prSet/>
      <dgm:spPr/>
      <dgm:t>
        <a:bodyPr/>
        <a:lstStyle/>
        <a:p>
          <a:endParaRPr lang="en-US"/>
        </a:p>
      </dgm:t>
    </dgm:pt>
    <dgm:pt modelId="{4F2E1B0A-8B71-4FDD-A252-EC87DAAE79C0}">
      <dgm:prSet/>
      <dgm:spPr/>
      <dgm:t>
        <a:bodyPr/>
        <a:lstStyle/>
        <a:p>
          <a:r>
            <a:rPr lang="en-US" dirty="0" smtClean="0"/>
            <a:t>Pulmonary function tests reveal reduced FEV1.</a:t>
          </a:r>
          <a:endParaRPr lang="en-US" dirty="0"/>
        </a:p>
      </dgm:t>
    </dgm:pt>
    <dgm:pt modelId="{79EB8059-2CB6-432B-8AFC-7C55A20F6029}" type="parTrans" cxnId="{BEB4E734-B1E4-40C7-AE91-E07B01EEB3BF}">
      <dgm:prSet/>
      <dgm:spPr/>
      <dgm:t>
        <a:bodyPr/>
        <a:lstStyle/>
        <a:p>
          <a:endParaRPr lang="en-US"/>
        </a:p>
      </dgm:t>
    </dgm:pt>
    <dgm:pt modelId="{A13A3CDF-49DC-400A-8847-A07A96710F33}" type="sibTrans" cxnId="{BEB4E734-B1E4-40C7-AE91-E07B01EEB3BF}">
      <dgm:prSet/>
      <dgm:spPr/>
      <dgm:t>
        <a:bodyPr/>
        <a:lstStyle/>
        <a:p>
          <a:endParaRPr lang="en-US"/>
        </a:p>
      </dgm:t>
    </dgm:pt>
    <dgm:pt modelId="{C205E9E8-62A2-49A3-9D68-DE5EC372ED32}">
      <dgm:prSet/>
      <dgm:spPr/>
      <dgm:t>
        <a:bodyPr/>
        <a:lstStyle/>
        <a:p>
          <a:r>
            <a:rPr lang="en-US" sz="1500" dirty="0" smtClean="0"/>
            <a:t>Pulmonary failure with respiratory acidosis, hypoxia and coma.</a:t>
          </a:r>
          <a:endParaRPr lang="en-US" sz="1500" dirty="0"/>
        </a:p>
      </dgm:t>
    </dgm:pt>
    <dgm:pt modelId="{03902C61-7CD8-4705-9C33-AF4E923E460B}" type="parTrans" cxnId="{AE63BEC0-B7EE-47FA-B2B6-15DD5470D8BE}">
      <dgm:prSet/>
      <dgm:spPr/>
      <dgm:t>
        <a:bodyPr/>
        <a:lstStyle/>
        <a:p>
          <a:endParaRPr lang="en-US"/>
        </a:p>
      </dgm:t>
    </dgm:pt>
    <dgm:pt modelId="{BEB5DB7C-4341-48F0-AF80-940411B798F0}" type="sibTrans" cxnId="{AE63BEC0-B7EE-47FA-B2B6-15DD5470D8BE}">
      <dgm:prSet/>
      <dgm:spPr/>
      <dgm:t>
        <a:bodyPr/>
        <a:lstStyle/>
        <a:p>
          <a:endParaRPr lang="en-US"/>
        </a:p>
      </dgm:t>
    </dgm:pt>
    <dgm:pt modelId="{8D4CEDAD-6183-43F0-993B-6D58F740062B}">
      <dgm:prSet/>
      <dgm:spPr/>
      <dgm:t>
        <a:bodyPr/>
        <a:lstStyle/>
        <a:p>
          <a:r>
            <a:rPr lang="en-US" sz="1500" dirty="0" smtClean="0"/>
            <a:t>Right-sided heart failure ( </a:t>
          </a:r>
          <a:r>
            <a:rPr lang="en-US" sz="1500" dirty="0" err="1" smtClean="0"/>
            <a:t>Cor</a:t>
          </a:r>
          <a:r>
            <a:rPr lang="en-US" sz="1500" dirty="0" smtClean="0"/>
            <a:t> </a:t>
          </a:r>
          <a:r>
            <a:rPr lang="en-US" sz="1500" dirty="0" err="1" smtClean="0"/>
            <a:t>pulmnale</a:t>
          </a:r>
          <a:r>
            <a:rPr lang="en-US" sz="1500" dirty="0" smtClean="0"/>
            <a:t>)</a:t>
          </a:r>
          <a:endParaRPr lang="en-US" sz="1500" dirty="0"/>
        </a:p>
      </dgm:t>
    </dgm:pt>
    <dgm:pt modelId="{D579F37F-4213-4203-A284-1477E9041261}" type="parTrans" cxnId="{0717E869-1269-4691-A11E-B61188E63497}">
      <dgm:prSet/>
      <dgm:spPr/>
      <dgm:t>
        <a:bodyPr/>
        <a:lstStyle/>
        <a:p>
          <a:endParaRPr lang="en-US"/>
        </a:p>
      </dgm:t>
    </dgm:pt>
    <dgm:pt modelId="{622DABEB-306F-4193-B768-810925E92A15}" type="sibTrans" cxnId="{0717E869-1269-4691-A11E-B61188E63497}">
      <dgm:prSet/>
      <dgm:spPr/>
      <dgm:t>
        <a:bodyPr/>
        <a:lstStyle/>
        <a:p>
          <a:endParaRPr lang="en-US"/>
        </a:p>
      </dgm:t>
    </dgm:pt>
    <dgm:pt modelId="{BFBED7FE-4B0B-4576-97FA-4129E0FB916E}">
      <dgm:prSet phldrT="[Text]" custT="1"/>
      <dgm:spPr/>
      <dgm:t>
        <a:bodyPr/>
        <a:lstStyle/>
        <a:p>
          <a:r>
            <a:rPr lang="en-US" sz="1800" dirty="0" smtClean="0"/>
            <a:t>Death from emphysema is related to:</a:t>
          </a:r>
          <a:endParaRPr lang="en-US" sz="1800" dirty="0"/>
        </a:p>
      </dgm:t>
    </dgm:pt>
    <dgm:pt modelId="{1EF9E32C-D9CE-4223-94D2-393C7392D268}" type="parTrans" cxnId="{2EFC9B30-107D-4D9D-B917-F1925EA1E3B6}">
      <dgm:prSet/>
      <dgm:spPr/>
    </dgm:pt>
    <dgm:pt modelId="{CECDB6FC-3AA8-4A33-8E35-0A38723DA385}" type="sibTrans" cxnId="{2EFC9B30-107D-4D9D-B917-F1925EA1E3B6}">
      <dgm:prSet/>
      <dgm:spPr/>
    </dgm:pt>
    <dgm:pt modelId="{9FD3D4DB-2CAB-4FDF-ACCA-6228DC9AB3AF}" type="pres">
      <dgm:prSet presAssocID="{F489C744-D4B9-4C95-816C-823F3CA4DC2A}" presName="Name0" presStyleCnt="0">
        <dgm:presLayoutVars>
          <dgm:dir/>
          <dgm:animLvl val="lvl"/>
          <dgm:resizeHandles val="exact"/>
        </dgm:presLayoutVars>
      </dgm:prSet>
      <dgm:spPr/>
      <dgm:t>
        <a:bodyPr/>
        <a:lstStyle/>
        <a:p>
          <a:endParaRPr lang="en-US"/>
        </a:p>
      </dgm:t>
    </dgm:pt>
    <dgm:pt modelId="{B858514C-D4FE-4524-98AD-2705047DF130}" type="pres">
      <dgm:prSet presAssocID="{F35BAAFA-E231-42D3-9CEF-28E52950BC6B}" presName="linNode" presStyleCnt="0"/>
      <dgm:spPr/>
    </dgm:pt>
    <dgm:pt modelId="{72CADBB7-C491-4D59-BF17-CC5936F18FAE}" type="pres">
      <dgm:prSet presAssocID="{F35BAAFA-E231-42D3-9CEF-28E52950BC6B}" presName="parentText" presStyleLbl="node1" presStyleIdx="0" presStyleCnt="3" custScaleX="90402" custLinFactNeighborX="-19" custLinFactNeighborY="-4925">
        <dgm:presLayoutVars>
          <dgm:chMax val="1"/>
          <dgm:bulletEnabled val="1"/>
        </dgm:presLayoutVars>
      </dgm:prSet>
      <dgm:spPr/>
      <dgm:t>
        <a:bodyPr/>
        <a:lstStyle/>
        <a:p>
          <a:endParaRPr lang="en-US"/>
        </a:p>
      </dgm:t>
    </dgm:pt>
    <dgm:pt modelId="{81CABD08-B0F0-4A6E-95DE-137CB1AE257B}" type="pres">
      <dgm:prSet presAssocID="{F35BAAFA-E231-42D3-9CEF-28E52950BC6B}" presName="descendantText" presStyleLbl="alignAccFollowNode1" presStyleIdx="0" presStyleCnt="3" custScaleY="125251">
        <dgm:presLayoutVars>
          <dgm:bulletEnabled val="1"/>
        </dgm:presLayoutVars>
      </dgm:prSet>
      <dgm:spPr/>
      <dgm:t>
        <a:bodyPr/>
        <a:lstStyle/>
        <a:p>
          <a:endParaRPr lang="en-US"/>
        </a:p>
      </dgm:t>
    </dgm:pt>
    <dgm:pt modelId="{A11CAB56-9924-48CE-9397-3AB21B93DDFE}" type="pres">
      <dgm:prSet presAssocID="{5A8AAACD-14C7-4292-9985-2ACD6252E711}" presName="sp" presStyleCnt="0"/>
      <dgm:spPr/>
    </dgm:pt>
    <dgm:pt modelId="{CF6601ED-8DCD-42AB-833C-369044A921B9}" type="pres">
      <dgm:prSet presAssocID="{EF8906E7-2EB7-4A00-80BE-31BA925FD8AF}" presName="linNode" presStyleCnt="0"/>
      <dgm:spPr/>
    </dgm:pt>
    <dgm:pt modelId="{28995E55-9B65-4507-B8CA-137BF2C24715}" type="pres">
      <dgm:prSet presAssocID="{EF8906E7-2EB7-4A00-80BE-31BA925FD8AF}" presName="parentText" presStyleLbl="node1" presStyleIdx="1" presStyleCnt="3" custScaleX="90356">
        <dgm:presLayoutVars>
          <dgm:chMax val="1"/>
          <dgm:bulletEnabled val="1"/>
        </dgm:presLayoutVars>
      </dgm:prSet>
      <dgm:spPr/>
      <dgm:t>
        <a:bodyPr/>
        <a:lstStyle/>
        <a:p>
          <a:endParaRPr lang="en-US"/>
        </a:p>
      </dgm:t>
    </dgm:pt>
    <dgm:pt modelId="{DD3C25BD-7668-46CC-BC77-412444EEBD21}" type="pres">
      <dgm:prSet presAssocID="{EF8906E7-2EB7-4A00-80BE-31BA925FD8AF}" presName="descendantText" presStyleLbl="alignAccFollowNode1" presStyleIdx="1" presStyleCnt="3">
        <dgm:presLayoutVars>
          <dgm:bulletEnabled val="1"/>
        </dgm:presLayoutVars>
      </dgm:prSet>
      <dgm:spPr/>
      <dgm:t>
        <a:bodyPr/>
        <a:lstStyle/>
        <a:p>
          <a:endParaRPr lang="en-US"/>
        </a:p>
      </dgm:t>
    </dgm:pt>
    <dgm:pt modelId="{58FC59EC-3FA3-4CDF-AA86-9963D7588DB2}" type="pres">
      <dgm:prSet presAssocID="{ABBB00A1-7648-489A-8978-803AF1B9D71B}" presName="sp" presStyleCnt="0"/>
      <dgm:spPr/>
    </dgm:pt>
    <dgm:pt modelId="{A67D5EE2-E85C-4F5C-9D36-37438F308C15}" type="pres">
      <dgm:prSet presAssocID="{F8ECB017-4B63-4106-9731-0A9CBDAC3C1C}" presName="linNode" presStyleCnt="0"/>
      <dgm:spPr/>
    </dgm:pt>
    <dgm:pt modelId="{CE1B88BA-9D72-4D5E-91EF-468E476EC122}" type="pres">
      <dgm:prSet presAssocID="{F8ECB017-4B63-4106-9731-0A9CBDAC3C1C}" presName="parentText" presStyleLbl="node1" presStyleIdx="2" presStyleCnt="3">
        <dgm:presLayoutVars>
          <dgm:chMax val="1"/>
          <dgm:bulletEnabled val="1"/>
        </dgm:presLayoutVars>
      </dgm:prSet>
      <dgm:spPr/>
      <dgm:t>
        <a:bodyPr/>
        <a:lstStyle/>
        <a:p>
          <a:endParaRPr lang="en-US"/>
        </a:p>
      </dgm:t>
    </dgm:pt>
    <dgm:pt modelId="{0B0B631D-A47B-4F68-A39D-A87963731440}" type="pres">
      <dgm:prSet presAssocID="{F8ECB017-4B63-4106-9731-0A9CBDAC3C1C}" presName="descendantText" presStyleLbl="alignAccFollowNode1" presStyleIdx="2" presStyleCnt="3" custScaleX="114467" custScaleY="113193">
        <dgm:presLayoutVars>
          <dgm:bulletEnabled val="1"/>
        </dgm:presLayoutVars>
      </dgm:prSet>
      <dgm:spPr/>
      <dgm:t>
        <a:bodyPr/>
        <a:lstStyle/>
        <a:p>
          <a:endParaRPr lang="en-US"/>
        </a:p>
      </dgm:t>
    </dgm:pt>
  </dgm:ptLst>
  <dgm:cxnLst>
    <dgm:cxn modelId="{5972611E-E38A-4DE2-A848-D3BC33E6D285}" type="presOf" srcId="{C1167E93-DADD-4ACE-9673-7CD66B409CD0}" destId="{81CABD08-B0F0-4A6E-95DE-137CB1AE257B}" srcOrd="0" destOrd="0" presId="urn:microsoft.com/office/officeart/2005/8/layout/vList5"/>
    <dgm:cxn modelId="{AE63BEC0-B7EE-47FA-B2B6-15DD5470D8BE}" srcId="{BFBED7FE-4B0B-4576-97FA-4129E0FB916E}" destId="{C205E9E8-62A2-49A3-9D68-DE5EC372ED32}" srcOrd="0" destOrd="0" parTransId="{03902C61-7CD8-4705-9C33-AF4E923E460B}" sibTransId="{BEB5DB7C-4341-48F0-AF80-940411B798F0}"/>
    <dgm:cxn modelId="{2EFC9B30-107D-4D9D-B917-F1925EA1E3B6}" srcId="{F8ECB017-4B63-4106-9731-0A9CBDAC3C1C}" destId="{BFBED7FE-4B0B-4576-97FA-4129E0FB916E}" srcOrd="1" destOrd="0" parTransId="{1EF9E32C-D9CE-4223-94D2-393C7392D268}" sibTransId="{CECDB6FC-3AA8-4A33-8E35-0A38723DA385}"/>
    <dgm:cxn modelId="{0D0B5504-ECA3-46F6-BDD8-E7358632A7F3}" type="presOf" srcId="{F489C744-D4B9-4C95-816C-823F3CA4DC2A}" destId="{9FD3D4DB-2CAB-4FDF-ACCA-6228DC9AB3AF}" srcOrd="0" destOrd="0" presId="urn:microsoft.com/office/officeart/2005/8/layout/vList5"/>
    <dgm:cxn modelId="{C98BFE95-2F54-4A4D-AE32-CEA57BFD8631}" type="presOf" srcId="{4EC8C46B-491A-4DAA-9C74-37758F2A4C3F}" destId="{DD3C25BD-7668-46CC-BC77-412444EEBD21}" srcOrd="0" destOrd="0" presId="urn:microsoft.com/office/officeart/2005/8/layout/vList5"/>
    <dgm:cxn modelId="{BEB4E734-B1E4-40C7-AE91-E07B01EEB3BF}" srcId="{EF8906E7-2EB7-4A00-80BE-31BA925FD8AF}" destId="{4F2E1B0A-8B71-4FDD-A252-EC87DAAE79C0}" srcOrd="3" destOrd="0" parTransId="{79EB8059-2CB6-432B-8AFC-7C55A20F6029}" sibTransId="{A13A3CDF-49DC-400A-8847-A07A96710F33}"/>
    <dgm:cxn modelId="{2453183E-AA34-4BFB-87FB-025295B83976}" type="presOf" srcId="{3A57EE74-97C3-44C4-9378-0FC4AC9520DE}" destId="{DD3C25BD-7668-46CC-BC77-412444EEBD21}" srcOrd="0" destOrd="1" presId="urn:microsoft.com/office/officeart/2005/8/layout/vList5"/>
    <dgm:cxn modelId="{3B181B1A-6AB5-4965-B0D9-04416F311E74}" srcId="{F489C744-D4B9-4C95-816C-823F3CA4DC2A}" destId="{F35BAAFA-E231-42D3-9CEF-28E52950BC6B}" srcOrd="0" destOrd="0" parTransId="{24ADE419-2BBA-47D8-A47A-7119E2043216}" sibTransId="{5A8AAACD-14C7-4292-9985-2ACD6252E711}"/>
    <dgm:cxn modelId="{03AB8CA6-AE91-468E-A360-79067535F898}" srcId="{F8ECB017-4B63-4106-9731-0A9CBDAC3C1C}" destId="{FB4E2CCC-AF3B-43C5-B96A-BD2B760A7D2E}" srcOrd="0" destOrd="0" parTransId="{89332393-6A72-449D-821F-86386B8B2169}" sibTransId="{6DC4980F-EFEB-40E4-AB49-3A3DE12D8120}"/>
    <dgm:cxn modelId="{86FAE852-FC10-4B87-85AB-7C78A38B6C3B}" type="presOf" srcId="{C205E9E8-62A2-49A3-9D68-DE5EC372ED32}" destId="{0B0B631D-A47B-4F68-A39D-A87963731440}" srcOrd="0" destOrd="2" presId="urn:microsoft.com/office/officeart/2005/8/layout/vList5"/>
    <dgm:cxn modelId="{125D48E5-4D81-40D2-A971-20C579F93991}" type="presOf" srcId="{5C4E7ADA-ACFB-48F5-B755-7A2B92AFDFB1}" destId="{81CABD08-B0F0-4A6E-95DE-137CB1AE257B}" srcOrd="0" destOrd="1" presId="urn:microsoft.com/office/officeart/2005/8/layout/vList5"/>
    <dgm:cxn modelId="{B4BFF653-CC63-43CF-841A-9A7C4B5D08CB}" type="presOf" srcId="{D2EFE0ED-0FE3-44A2-A1BF-53EF64C1A051}" destId="{DD3C25BD-7668-46CC-BC77-412444EEBD21}" srcOrd="0" destOrd="2" presId="urn:microsoft.com/office/officeart/2005/8/layout/vList5"/>
    <dgm:cxn modelId="{B20FE821-B580-4245-8A7D-427F588A305F}" srcId="{EF8906E7-2EB7-4A00-80BE-31BA925FD8AF}" destId="{4EC8C46B-491A-4DAA-9C74-37758F2A4C3F}" srcOrd="0" destOrd="0" parTransId="{A4192DB9-E733-4053-9326-6A1A48EBE6F2}" sibTransId="{922FAF5C-50DD-460C-82B6-AE296333EA4A}"/>
    <dgm:cxn modelId="{0717E869-1269-4691-A11E-B61188E63497}" srcId="{BFBED7FE-4B0B-4576-97FA-4129E0FB916E}" destId="{8D4CEDAD-6183-43F0-993B-6D58F740062B}" srcOrd="1" destOrd="0" parTransId="{D579F37F-4213-4203-A284-1477E9041261}" sibTransId="{622DABEB-306F-4193-B768-810925E92A15}"/>
    <dgm:cxn modelId="{65BB3958-E57D-4FB6-B5F3-284B2B97EC89}" type="presOf" srcId="{EF8906E7-2EB7-4A00-80BE-31BA925FD8AF}" destId="{28995E55-9B65-4507-B8CA-137BF2C24715}" srcOrd="0" destOrd="0" presId="urn:microsoft.com/office/officeart/2005/8/layout/vList5"/>
    <dgm:cxn modelId="{BAE88797-B794-47EB-8A80-ED814C41217B}" srcId="{EF8906E7-2EB7-4A00-80BE-31BA925FD8AF}" destId="{3A57EE74-97C3-44C4-9378-0FC4AC9520DE}" srcOrd="1" destOrd="0" parTransId="{5ABAE125-B4A3-4DD5-9721-8AFF8CCE0772}" sibTransId="{8253BC98-A929-44EB-84DF-2B27D1382374}"/>
    <dgm:cxn modelId="{4DC83625-E3BC-4641-9D12-090D97589989}" type="presOf" srcId="{BFBED7FE-4B0B-4576-97FA-4129E0FB916E}" destId="{0B0B631D-A47B-4F68-A39D-A87963731440}" srcOrd="0" destOrd="1" presId="urn:microsoft.com/office/officeart/2005/8/layout/vList5"/>
    <dgm:cxn modelId="{C8344F23-09C9-4D41-B810-C630E03E47B0}" type="presOf" srcId="{8D4CEDAD-6183-43F0-993B-6D58F740062B}" destId="{0B0B631D-A47B-4F68-A39D-A87963731440}" srcOrd="0" destOrd="3" presId="urn:microsoft.com/office/officeart/2005/8/layout/vList5"/>
    <dgm:cxn modelId="{E972D5FE-33F2-46F6-8749-FF4D7C19DD2A}" srcId="{F35BAAFA-E231-42D3-9CEF-28E52950BC6B}" destId="{F977E55A-E571-4A7E-809D-1FD5933D0D13}" srcOrd="2" destOrd="0" parTransId="{BFDB7711-0B0D-43D7-A6D9-31B4A6A9C71B}" sibTransId="{2BF062E6-12C0-4BCC-BB7E-D7DAD8D5CBAB}"/>
    <dgm:cxn modelId="{D004BF16-2E4B-4B8F-AAAB-2665FFA49DBA}" srcId="{F489C744-D4B9-4C95-816C-823F3CA4DC2A}" destId="{EF8906E7-2EB7-4A00-80BE-31BA925FD8AF}" srcOrd="1" destOrd="0" parTransId="{5D21D319-28D6-4FB6-8A89-94CDA3BE674C}" sibTransId="{ABBB00A1-7648-489A-8978-803AF1B9D71B}"/>
    <dgm:cxn modelId="{88D377B8-7F6C-48BE-9453-BC8BDB47B4CF}" srcId="{F35BAAFA-E231-42D3-9CEF-28E52950BC6B}" destId="{EFE29FED-41AB-443A-9236-B04E457BDCD2}" srcOrd="3" destOrd="0" parTransId="{8F5EBC01-3953-463C-8F3E-E73CB319EB26}" sibTransId="{2096D092-3CDA-44BE-A89C-F790529B6A01}"/>
    <dgm:cxn modelId="{85BF40C3-7C0E-4769-A82A-27E9DD9F4ED6}" type="presOf" srcId="{F977E55A-E571-4A7E-809D-1FD5933D0D13}" destId="{81CABD08-B0F0-4A6E-95DE-137CB1AE257B}" srcOrd="0" destOrd="2" presId="urn:microsoft.com/office/officeart/2005/8/layout/vList5"/>
    <dgm:cxn modelId="{97EB18AD-62AA-42E8-9073-F826BA2C617A}" type="presOf" srcId="{FB4E2CCC-AF3B-43C5-B96A-BD2B760A7D2E}" destId="{0B0B631D-A47B-4F68-A39D-A87963731440}" srcOrd="0" destOrd="0" presId="urn:microsoft.com/office/officeart/2005/8/layout/vList5"/>
    <dgm:cxn modelId="{166E1F5B-501C-4FB9-944B-A9C125C63AC9}" type="presOf" srcId="{4F2E1B0A-8B71-4FDD-A252-EC87DAAE79C0}" destId="{DD3C25BD-7668-46CC-BC77-412444EEBD21}" srcOrd="0" destOrd="3" presId="urn:microsoft.com/office/officeart/2005/8/layout/vList5"/>
    <dgm:cxn modelId="{F3BA3441-408E-4096-854D-488EC02D9FAE}" srcId="{F35BAAFA-E231-42D3-9CEF-28E52950BC6B}" destId="{5C4E7ADA-ACFB-48F5-B755-7A2B92AFDFB1}" srcOrd="1" destOrd="0" parTransId="{9FB5385D-E0DB-4CEF-A16A-4649B694462A}" sibTransId="{D229B145-78BA-40A4-A668-A7D73125499C}"/>
    <dgm:cxn modelId="{FF00C2E6-863C-48D1-89ED-734A0D341B19}" type="presOf" srcId="{EFE29FED-41AB-443A-9236-B04E457BDCD2}" destId="{81CABD08-B0F0-4A6E-95DE-137CB1AE257B}" srcOrd="0" destOrd="3" presId="urn:microsoft.com/office/officeart/2005/8/layout/vList5"/>
    <dgm:cxn modelId="{F4B61B08-3FFE-4DDC-B2C4-0FE6A0310392}" type="presOf" srcId="{F8ECB017-4B63-4106-9731-0A9CBDAC3C1C}" destId="{CE1B88BA-9D72-4D5E-91EF-468E476EC122}" srcOrd="0" destOrd="0" presId="urn:microsoft.com/office/officeart/2005/8/layout/vList5"/>
    <dgm:cxn modelId="{19C0B666-C48D-4645-9604-F784EED25D6B}" srcId="{F489C744-D4B9-4C95-816C-823F3CA4DC2A}" destId="{F8ECB017-4B63-4106-9731-0A9CBDAC3C1C}" srcOrd="2" destOrd="0" parTransId="{CC19E322-01C1-45CB-9761-0448B4C17B70}" sibTransId="{C12EC0A6-1656-4140-B5CF-059BE725DF1E}"/>
    <dgm:cxn modelId="{FAB23FD0-4FD4-4148-A7F9-74BAEB497777}" type="presOf" srcId="{F35BAAFA-E231-42D3-9CEF-28E52950BC6B}" destId="{72CADBB7-C491-4D59-BF17-CC5936F18FAE}" srcOrd="0" destOrd="0" presId="urn:microsoft.com/office/officeart/2005/8/layout/vList5"/>
    <dgm:cxn modelId="{39AD0B20-EA45-4633-846D-DE9198AE37E0}" srcId="{F35BAAFA-E231-42D3-9CEF-28E52950BC6B}" destId="{C1167E93-DADD-4ACE-9673-7CD66B409CD0}" srcOrd="0" destOrd="0" parTransId="{3E42FCF7-ADB4-40CA-B558-EC9473D70C29}" sibTransId="{E5B8902D-A45C-43A4-A45A-D3C336693E05}"/>
    <dgm:cxn modelId="{B1E015F8-60C0-41AF-A8E8-039E3341BD3E}" srcId="{EF8906E7-2EB7-4A00-80BE-31BA925FD8AF}" destId="{D2EFE0ED-0FE3-44A2-A1BF-53EF64C1A051}" srcOrd="2" destOrd="0" parTransId="{97D926EA-9549-4D68-8DD5-F8A74B365839}" sibTransId="{94DABA36-ECE7-49C5-A4E1-6AFA77EE3716}"/>
    <dgm:cxn modelId="{2BFA592D-7752-4A6E-8E1A-E86D7287E0FC}" type="presParOf" srcId="{9FD3D4DB-2CAB-4FDF-ACCA-6228DC9AB3AF}" destId="{B858514C-D4FE-4524-98AD-2705047DF130}" srcOrd="0" destOrd="0" presId="urn:microsoft.com/office/officeart/2005/8/layout/vList5"/>
    <dgm:cxn modelId="{1013AF19-F5A3-4060-A9D6-B60E4D8A13FA}" type="presParOf" srcId="{B858514C-D4FE-4524-98AD-2705047DF130}" destId="{72CADBB7-C491-4D59-BF17-CC5936F18FAE}" srcOrd="0" destOrd="0" presId="urn:microsoft.com/office/officeart/2005/8/layout/vList5"/>
    <dgm:cxn modelId="{5673DBA8-389D-45B9-9484-B23E09F0404E}" type="presParOf" srcId="{B858514C-D4FE-4524-98AD-2705047DF130}" destId="{81CABD08-B0F0-4A6E-95DE-137CB1AE257B}" srcOrd="1" destOrd="0" presId="urn:microsoft.com/office/officeart/2005/8/layout/vList5"/>
    <dgm:cxn modelId="{C4292141-16F5-401A-B27A-654C13B7407A}" type="presParOf" srcId="{9FD3D4DB-2CAB-4FDF-ACCA-6228DC9AB3AF}" destId="{A11CAB56-9924-48CE-9397-3AB21B93DDFE}" srcOrd="1" destOrd="0" presId="urn:microsoft.com/office/officeart/2005/8/layout/vList5"/>
    <dgm:cxn modelId="{C1B76A5E-194B-4173-986E-A13E0CC519EB}" type="presParOf" srcId="{9FD3D4DB-2CAB-4FDF-ACCA-6228DC9AB3AF}" destId="{CF6601ED-8DCD-42AB-833C-369044A921B9}" srcOrd="2" destOrd="0" presId="urn:microsoft.com/office/officeart/2005/8/layout/vList5"/>
    <dgm:cxn modelId="{0341383D-4360-4D3B-A4D1-791D62676285}" type="presParOf" srcId="{CF6601ED-8DCD-42AB-833C-369044A921B9}" destId="{28995E55-9B65-4507-B8CA-137BF2C24715}" srcOrd="0" destOrd="0" presId="urn:microsoft.com/office/officeart/2005/8/layout/vList5"/>
    <dgm:cxn modelId="{73D07770-6955-4F0D-B51C-888D4B1B2E62}" type="presParOf" srcId="{CF6601ED-8DCD-42AB-833C-369044A921B9}" destId="{DD3C25BD-7668-46CC-BC77-412444EEBD21}" srcOrd="1" destOrd="0" presId="urn:microsoft.com/office/officeart/2005/8/layout/vList5"/>
    <dgm:cxn modelId="{C2685B8B-D0DD-41AC-B8BE-815FE76789D0}" type="presParOf" srcId="{9FD3D4DB-2CAB-4FDF-ACCA-6228DC9AB3AF}" destId="{58FC59EC-3FA3-4CDF-AA86-9963D7588DB2}" srcOrd="3" destOrd="0" presId="urn:microsoft.com/office/officeart/2005/8/layout/vList5"/>
    <dgm:cxn modelId="{9C067CC7-4A33-47F5-BF3F-47E5D2F847F4}" type="presParOf" srcId="{9FD3D4DB-2CAB-4FDF-ACCA-6228DC9AB3AF}" destId="{A67D5EE2-E85C-4F5C-9D36-37438F308C15}" srcOrd="4" destOrd="0" presId="urn:microsoft.com/office/officeart/2005/8/layout/vList5"/>
    <dgm:cxn modelId="{DA797F0B-4991-46D9-ABBA-82C843B1B79B}" type="presParOf" srcId="{A67D5EE2-E85C-4F5C-9D36-37438F308C15}" destId="{CE1B88BA-9D72-4D5E-91EF-468E476EC122}" srcOrd="0" destOrd="0" presId="urn:microsoft.com/office/officeart/2005/8/layout/vList5"/>
    <dgm:cxn modelId="{77C774BB-59B9-4380-A433-2121EFAFAAB9}" type="presParOf" srcId="{A67D5EE2-E85C-4F5C-9D36-37438F308C15}" destId="{0B0B631D-A47B-4F68-A39D-A87963731440}"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B05535-D2C6-4152-90EF-D8228A8AA396}" type="doc">
      <dgm:prSet loTypeId="urn:microsoft.com/office/officeart/2005/8/layout/vList5" loCatId="list" qsTypeId="urn:microsoft.com/office/officeart/2005/8/quickstyle/simple2" qsCatId="simple" csTypeId="urn:microsoft.com/office/officeart/2005/8/colors/colorful3" csCatId="colorful" phldr="1"/>
      <dgm:spPr/>
      <dgm:t>
        <a:bodyPr/>
        <a:lstStyle/>
        <a:p>
          <a:endParaRPr lang="en-US"/>
        </a:p>
      </dgm:t>
    </dgm:pt>
    <dgm:pt modelId="{F050BF43-8A47-4178-BFB3-660A573F3830}">
      <dgm:prSet phldrT="[Text]"/>
      <dgm:spPr/>
      <dgm:t>
        <a:bodyPr/>
        <a:lstStyle/>
        <a:p>
          <a:r>
            <a:rPr lang="en-US" dirty="0" smtClean="0"/>
            <a:t>Causes </a:t>
          </a:r>
          <a:endParaRPr lang="en-US" dirty="0"/>
        </a:p>
      </dgm:t>
    </dgm:pt>
    <dgm:pt modelId="{7A1A6CA2-88FC-4398-9807-D1AE1257B213}" type="parTrans" cxnId="{CACC563C-ADFB-442E-9C6E-FC877B3255A6}">
      <dgm:prSet/>
      <dgm:spPr/>
      <dgm:t>
        <a:bodyPr/>
        <a:lstStyle/>
        <a:p>
          <a:endParaRPr lang="en-US"/>
        </a:p>
      </dgm:t>
    </dgm:pt>
    <dgm:pt modelId="{82593CEF-0ACB-4349-8BA7-013A6F3565A3}" type="sibTrans" cxnId="{CACC563C-ADFB-442E-9C6E-FC877B3255A6}">
      <dgm:prSet/>
      <dgm:spPr/>
      <dgm:t>
        <a:bodyPr/>
        <a:lstStyle/>
        <a:p>
          <a:endParaRPr lang="en-US"/>
        </a:p>
      </dgm:t>
    </dgm:pt>
    <dgm:pt modelId="{065E2F7A-A24D-4B4F-9568-F029187826DE}">
      <dgm:prSet phldrT="[Text]" custT="1"/>
      <dgm:spPr/>
      <dgm:t>
        <a:bodyPr/>
        <a:lstStyle/>
        <a:p>
          <a:r>
            <a:rPr lang="en-US" sz="2800" dirty="0" smtClean="0"/>
            <a:t>Infection/ Necrotizing pneumonia</a:t>
          </a:r>
          <a:endParaRPr lang="en-US" sz="2800" dirty="0"/>
        </a:p>
      </dgm:t>
    </dgm:pt>
    <dgm:pt modelId="{1E8E965B-DD6A-45D3-B692-1B7484EC8AAB}" type="parTrans" cxnId="{0249F2CC-67F0-46A4-9B70-E3D45D9D997C}">
      <dgm:prSet/>
      <dgm:spPr/>
      <dgm:t>
        <a:bodyPr/>
        <a:lstStyle/>
        <a:p>
          <a:endParaRPr lang="en-US"/>
        </a:p>
      </dgm:t>
    </dgm:pt>
    <dgm:pt modelId="{F13D2A9E-00A3-4768-9E06-2C46FCCDBAC1}" type="sibTrans" cxnId="{0249F2CC-67F0-46A4-9B70-E3D45D9D997C}">
      <dgm:prSet/>
      <dgm:spPr/>
      <dgm:t>
        <a:bodyPr/>
        <a:lstStyle/>
        <a:p>
          <a:endParaRPr lang="en-US"/>
        </a:p>
      </dgm:t>
    </dgm:pt>
    <dgm:pt modelId="{FD921779-2727-4A0B-8DD4-E18624F4B5C3}">
      <dgm:prSet phldrT="[Text]" custT="1"/>
      <dgm:spPr/>
      <dgm:t>
        <a:bodyPr/>
        <a:lstStyle/>
        <a:p>
          <a:r>
            <a:rPr lang="en-US" sz="2800" dirty="0" smtClean="0"/>
            <a:t>Congenital </a:t>
          </a:r>
          <a:r>
            <a:rPr lang="en-US" sz="1800" dirty="0" smtClean="0"/>
            <a:t>(Cystic fibrosis, </a:t>
          </a:r>
          <a:r>
            <a:rPr lang="en-US" sz="1800" dirty="0" err="1" smtClean="0"/>
            <a:t>Kartagener’s</a:t>
          </a:r>
          <a:r>
            <a:rPr lang="en-US" sz="1800" dirty="0" smtClean="0"/>
            <a:t> Syndrome)</a:t>
          </a:r>
          <a:endParaRPr lang="en-US" sz="1800" dirty="0"/>
        </a:p>
      </dgm:t>
    </dgm:pt>
    <dgm:pt modelId="{EA61E45C-C700-46C4-9F9C-2BD796CD9931}" type="parTrans" cxnId="{A090D041-7DDB-44BD-8E50-C4466306A775}">
      <dgm:prSet/>
      <dgm:spPr/>
      <dgm:t>
        <a:bodyPr/>
        <a:lstStyle/>
        <a:p>
          <a:endParaRPr lang="en-US"/>
        </a:p>
      </dgm:t>
    </dgm:pt>
    <dgm:pt modelId="{140E8E87-1B09-48D1-ACEA-C97C25D62FF5}" type="sibTrans" cxnId="{A090D041-7DDB-44BD-8E50-C4466306A775}">
      <dgm:prSet/>
      <dgm:spPr/>
      <dgm:t>
        <a:bodyPr/>
        <a:lstStyle/>
        <a:p>
          <a:endParaRPr lang="en-US"/>
        </a:p>
      </dgm:t>
    </dgm:pt>
    <dgm:pt modelId="{4D97FA0B-B34D-46CA-8E13-BDF42ECE15F6}">
      <dgm:prSet phldrT="[Text]"/>
      <dgm:spPr/>
      <dgm:t>
        <a:bodyPr/>
        <a:lstStyle/>
        <a:p>
          <a:r>
            <a:rPr lang="en-US" dirty="0" smtClean="0"/>
            <a:t>Clinical features</a:t>
          </a:r>
          <a:endParaRPr lang="en-US" dirty="0"/>
        </a:p>
      </dgm:t>
    </dgm:pt>
    <dgm:pt modelId="{5FDB8762-D618-4F26-987B-FB973B1314B9}" type="parTrans" cxnId="{BF464DFA-E36A-474F-871E-8B80AD564EE2}">
      <dgm:prSet/>
      <dgm:spPr/>
      <dgm:t>
        <a:bodyPr/>
        <a:lstStyle/>
        <a:p>
          <a:endParaRPr lang="en-US"/>
        </a:p>
      </dgm:t>
    </dgm:pt>
    <dgm:pt modelId="{AD2FF4F8-4E5C-4FF2-919B-19E36BF50141}" type="sibTrans" cxnId="{BF464DFA-E36A-474F-871E-8B80AD564EE2}">
      <dgm:prSet/>
      <dgm:spPr/>
      <dgm:t>
        <a:bodyPr/>
        <a:lstStyle/>
        <a:p>
          <a:endParaRPr lang="en-US"/>
        </a:p>
      </dgm:t>
    </dgm:pt>
    <dgm:pt modelId="{2688C572-73B7-4C68-8A7D-62FD041E3DAB}">
      <dgm:prSet phldrT="[Text]"/>
      <dgm:spPr/>
      <dgm:t>
        <a:bodyPr/>
        <a:lstStyle/>
        <a:p>
          <a:r>
            <a:rPr lang="en-US" dirty="0" smtClean="0"/>
            <a:t>Sever persistent cough with sputum (</a:t>
          </a:r>
          <a:r>
            <a:rPr lang="en-US" dirty="0" err="1" smtClean="0"/>
            <a:t>mucopurulent</a:t>
          </a:r>
          <a:r>
            <a:rPr lang="en-US" dirty="0" smtClean="0"/>
            <a:t> sputum) sometime with blood.</a:t>
          </a:r>
          <a:endParaRPr lang="en-US" dirty="0"/>
        </a:p>
      </dgm:t>
    </dgm:pt>
    <dgm:pt modelId="{207A407C-FF5D-45F4-A0E6-9A590AE90348}" type="parTrans" cxnId="{F98C1B5E-287A-4BB1-A6AD-DCAC8DDDBDE7}">
      <dgm:prSet/>
      <dgm:spPr/>
      <dgm:t>
        <a:bodyPr/>
        <a:lstStyle/>
        <a:p>
          <a:endParaRPr lang="en-US"/>
        </a:p>
      </dgm:t>
    </dgm:pt>
    <dgm:pt modelId="{944A928F-F66E-49A2-A2AB-54CF51A19353}" type="sibTrans" cxnId="{F98C1B5E-287A-4BB1-A6AD-DCAC8DDDBDE7}">
      <dgm:prSet/>
      <dgm:spPr/>
      <dgm:t>
        <a:bodyPr/>
        <a:lstStyle/>
        <a:p>
          <a:endParaRPr lang="en-US"/>
        </a:p>
      </dgm:t>
    </dgm:pt>
    <dgm:pt modelId="{FC61C7C2-7098-4DED-84B2-9A8B68D9892B}">
      <dgm:prSet phldrT="[Text]"/>
      <dgm:spPr/>
      <dgm:t>
        <a:bodyPr/>
        <a:lstStyle/>
        <a:p>
          <a:r>
            <a:rPr lang="en-US" dirty="0" smtClean="0"/>
            <a:t>complications</a:t>
          </a:r>
          <a:endParaRPr lang="en-US" dirty="0"/>
        </a:p>
      </dgm:t>
    </dgm:pt>
    <dgm:pt modelId="{BD898351-C830-4F04-AAEF-E5656CC165AF}" type="parTrans" cxnId="{45B8E0BD-58AF-4C0C-A181-BDC983B78996}">
      <dgm:prSet/>
      <dgm:spPr/>
      <dgm:t>
        <a:bodyPr/>
        <a:lstStyle/>
        <a:p>
          <a:endParaRPr lang="en-US"/>
        </a:p>
      </dgm:t>
    </dgm:pt>
    <dgm:pt modelId="{37766EA0-E96C-4752-9427-7A407F50C99B}" type="sibTrans" cxnId="{45B8E0BD-58AF-4C0C-A181-BDC983B78996}">
      <dgm:prSet/>
      <dgm:spPr/>
      <dgm:t>
        <a:bodyPr/>
        <a:lstStyle/>
        <a:p>
          <a:endParaRPr lang="en-US"/>
        </a:p>
      </dgm:t>
    </dgm:pt>
    <dgm:pt modelId="{546BDA9F-62FE-47E8-BAA1-D0F0BA6B347D}">
      <dgm:prSet phldrT="[Text]" custT="1"/>
      <dgm:spPr/>
      <dgm:t>
        <a:bodyPr/>
        <a:lstStyle/>
        <a:p>
          <a:r>
            <a:rPr lang="en-US" sz="2400" dirty="0" smtClean="0"/>
            <a:t>Rare complications: metastatic brain abscess and </a:t>
          </a:r>
          <a:r>
            <a:rPr lang="en-US" sz="2400" dirty="0" err="1" smtClean="0"/>
            <a:t>amyloidosis</a:t>
          </a:r>
          <a:r>
            <a:rPr lang="en-US" sz="1800" dirty="0" smtClean="0"/>
            <a:t>.</a:t>
          </a:r>
          <a:endParaRPr lang="en-US" sz="1800" dirty="0"/>
        </a:p>
      </dgm:t>
    </dgm:pt>
    <dgm:pt modelId="{826116CC-010A-4CC4-B6F9-6BF64C60BA43}" type="parTrans" cxnId="{8AD94E4F-BF1D-435A-803E-58FBF6A6CB55}">
      <dgm:prSet/>
      <dgm:spPr/>
      <dgm:t>
        <a:bodyPr/>
        <a:lstStyle/>
        <a:p>
          <a:endParaRPr lang="en-US"/>
        </a:p>
      </dgm:t>
    </dgm:pt>
    <dgm:pt modelId="{3C3E7362-7822-48EA-9694-D5C86DF376DA}" type="sibTrans" cxnId="{8AD94E4F-BF1D-435A-803E-58FBF6A6CB55}">
      <dgm:prSet/>
      <dgm:spPr/>
      <dgm:t>
        <a:bodyPr/>
        <a:lstStyle/>
        <a:p>
          <a:endParaRPr lang="en-US"/>
        </a:p>
      </dgm:t>
    </dgm:pt>
    <dgm:pt modelId="{126C9A76-2DEB-473F-B970-713A336FEE34}">
      <dgm:prSet phldrT="[Text]" custT="1"/>
      <dgm:spPr/>
      <dgm:t>
        <a:bodyPr/>
        <a:lstStyle/>
        <a:p>
          <a:r>
            <a:rPr lang="en-US" sz="2800" dirty="0" smtClean="0"/>
            <a:t>Obstruction</a:t>
          </a:r>
          <a:endParaRPr lang="en-US" sz="2800" dirty="0"/>
        </a:p>
      </dgm:t>
    </dgm:pt>
    <dgm:pt modelId="{8614BD17-ED5D-49D3-B81F-0D48C56D1F2F}" type="parTrans" cxnId="{24646786-CA14-4BF7-A515-85798DF22252}">
      <dgm:prSet/>
      <dgm:spPr/>
      <dgm:t>
        <a:bodyPr/>
        <a:lstStyle/>
        <a:p>
          <a:endParaRPr lang="en-US"/>
        </a:p>
      </dgm:t>
    </dgm:pt>
    <dgm:pt modelId="{F007FBD7-AFBE-4F75-8A8D-4950D159EF06}" type="sibTrans" cxnId="{24646786-CA14-4BF7-A515-85798DF22252}">
      <dgm:prSet/>
      <dgm:spPr/>
      <dgm:t>
        <a:bodyPr/>
        <a:lstStyle/>
        <a:p>
          <a:endParaRPr lang="en-US"/>
        </a:p>
      </dgm:t>
    </dgm:pt>
    <dgm:pt modelId="{FCB2BDDA-DD17-4A8B-AAF4-0F768696EF00}">
      <dgm:prSet/>
      <dgm:spPr/>
      <dgm:t>
        <a:bodyPr/>
        <a:lstStyle/>
        <a:p>
          <a:r>
            <a:rPr lang="en-US" dirty="0" smtClean="0"/>
            <a:t>Clubbing of fingers.</a:t>
          </a:r>
          <a:endParaRPr lang="en-US" dirty="0"/>
        </a:p>
      </dgm:t>
    </dgm:pt>
    <dgm:pt modelId="{FA027CE0-ABCD-4235-8603-E21AFD96B1CC}" type="parTrans" cxnId="{00D2AB51-9C4A-487A-BABE-EE60839C5986}">
      <dgm:prSet/>
      <dgm:spPr/>
      <dgm:t>
        <a:bodyPr/>
        <a:lstStyle/>
        <a:p>
          <a:endParaRPr lang="en-US"/>
        </a:p>
      </dgm:t>
    </dgm:pt>
    <dgm:pt modelId="{5EC1852B-5BFA-401D-816C-F3FAE21A19B6}" type="sibTrans" cxnId="{00D2AB51-9C4A-487A-BABE-EE60839C5986}">
      <dgm:prSet/>
      <dgm:spPr/>
      <dgm:t>
        <a:bodyPr/>
        <a:lstStyle/>
        <a:p>
          <a:endParaRPr lang="en-US"/>
        </a:p>
      </dgm:t>
    </dgm:pt>
    <dgm:pt modelId="{C8136C0C-A5F3-4DD2-A546-05C037661495}">
      <dgm:prSet custT="1"/>
      <dgm:spPr/>
      <dgm:t>
        <a:bodyPr/>
        <a:lstStyle/>
        <a:p>
          <a:r>
            <a:rPr lang="en-US" sz="2400" dirty="0" smtClean="0"/>
            <a:t>Lung Abscess</a:t>
          </a:r>
          <a:endParaRPr lang="en-US" sz="2400" dirty="0"/>
        </a:p>
      </dgm:t>
    </dgm:pt>
    <dgm:pt modelId="{A15900B8-9246-4257-9800-99F41DC632FA}" type="parTrans" cxnId="{A94DBB86-CAE7-48D3-A3F8-1F628BBAB2EF}">
      <dgm:prSet/>
      <dgm:spPr/>
      <dgm:t>
        <a:bodyPr/>
        <a:lstStyle/>
        <a:p>
          <a:endParaRPr lang="en-US"/>
        </a:p>
      </dgm:t>
    </dgm:pt>
    <dgm:pt modelId="{BDBC1A96-8136-4F21-ADF6-F5FC2AAC9C78}" type="sibTrans" cxnId="{A94DBB86-CAE7-48D3-A3F8-1F628BBAB2EF}">
      <dgm:prSet/>
      <dgm:spPr/>
      <dgm:t>
        <a:bodyPr/>
        <a:lstStyle/>
        <a:p>
          <a:endParaRPr lang="en-US"/>
        </a:p>
      </dgm:t>
    </dgm:pt>
    <dgm:pt modelId="{75E2FDFD-A5DB-49FA-B9A9-33A251FFC683}">
      <dgm:prSet phldrT="[Text]" custT="1"/>
      <dgm:spPr/>
      <dgm:t>
        <a:bodyPr/>
        <a:lstStyle/>
        <a:p>
          <a:r>
            <a:rPr lang="en-US" sz="2000" dirty="0" smtClean="0"/>
            <a:t>If sever, obstructive pulmonary function develop.</a:t>
          </a:r>
        </a:p>
      </dgm:t>
    </dgm:pt>
    <dgm:pt modelId="{F858C41D-902A-4CA9-AA79-D6B15018731C}" type="parTrans" cxnId="{7496C738-8393-4B11-AB26-07EB9CEC842A}">
      <dgm:prSet/>
      <dgm:spPr/>
    </dgm:pt>
    <dgm:pt modelId="{AE6A3521-98C6-4FE2-989D-ADDC16187F1B}" type="sibTrans" cxnId="{7496C738-8393-4B11-AB26-07EB9CEC842A}">
      <dgm:prSet/>
      <dgm:spPr/>
    </dgm:pt>
    <dgm:pt modelId="{62A49AC4-5A01-4341-9AEB-D8B2EB4D9F4D}" type="pres">
      <dgm:prSet presAssocID="{28B05535-D2C6-4152-90EF-D8228A8AA396}" presName="Name0" presStyleCnt="0">
        <dgm:presLayoutVars>
          <dgm:dir/>
          <dgm:animLvl val="lvl"/>
          <dgm:resizeHandles val="exact"/>
        </dgm:presLayoutVars>
      </dgm:prSet>
      <dgm:spPr/>
      <dgm:t>
        <a:bodyPr/>
        <a:lstStyle/>
        <a:p>
          <a:endParaRPr lang="en-US"/>
        </a:p>
      </dgm:t>
    </dgm:pt>
    <dgm:pt modelId="{6D8AEFDE-1767-4FFD-95A7-3666D3076767}" type="pres">
      <dgm:prSet presAssocID="{F050BF43-8A47-4178-BFB3-660A573F3830}" presName="linNode" presStyleCnt="0"/>
      <dgm:spPr/>
    </dgm:pt>
    <dgm:pt modelId="{2B7EDEB7-E40E-4ED2-9A01-C0DFAD9F2683}" type="pres">
      <dgm:prSet presAssocID="{F050BF43-8A47-4178-BFB3-660A573F3830}" presName="parentText" presStyleLbl="node1" presStyleIdx="0" presStyleCnt="3" custScaleX="75926" custLinFactNeighborY="-151">
        <dgm:presLayoutVars>
          <dgm:chMax val="1"/>
          <dgm:bulletEnabled val="1"/>
        </dgm:presLayoutVars>
      </dgm:prSet>
      <dgm:spPr/>
      <dgm:t>
        <a:bodyPr/>
        <a:lstStyle/>
        <a:p>
          <a:endParaRPr lang="en-US"/>
        </a:p>
      </dgm:t>
    </dgm:pt>
    <dgm:pt modelId="{937E2F15-1914-4AF7-A5D4-70DF96DDC086}" type="pres">
      <dgm:prSet presAssocID="{F050BF43-8A47-4178-BFB3-660A573F3830}" presName="descendantText" presStyleLbl="alignAccFollowNode1" presStyleIdx="0" presStyleCnt="3" custScaleX="125887">
        <dgm:presLayoutVars>
          <dgm:bulletEnabled val="1"/>
        </dgm:presLayoutVars>
      </dgm:prSet>
      <dgm:spPr/>
      <dgm:t>
        <a:bodyPr/>
        <a:lstStyle/>
        <a:p>
          <a:endParaRPr lang="en-US"/>
        </a:p>
      </dgm:t>
    </dgm:pt>
    <dgm:pt modelId="{B1AFD3B1-1284-4238-8DEA-265D22EDE1F4}" type="pres">
      <dgm:prSet presAssocID="{82593CEF-0ACB-4349-8BA7-013A6F3565A3}" presName="sp" presStyleCnt="0"/>
      <dgm:spPr/>
    </dgm:pt>
    <dgm:pt modelId="{6C9A0D76-51CE-41BD-AD4D-BFDF649BECB0}" type="pres">
      <dgm:prSet presAssocID="{4D97FA0B-B34D-46CA-8E13-BDF42ECE15F6}" presName="linNode" presStyleCnt="0"/>
      <dgm:spPr/>
    </dgm:pt>
    <dgm:pt modelId="{7645726F-8267-4A5F-B445-B4F49ED84212}" type="pres">
      <dgm:prSet presAssocID="{4D97FA0B-B34D-46CA-8E13-BDF42ECE15F6}" presName="parentText" presStyleLbl="node1" presStyleIdx="1" presStyleCnt="3" custScaleX="71296">
        <dgm:presLayoutVars>
          <dgm:chMax val="1"/>
          <dgm:bulletEnabled val="1"/>
        </dgm:presLayoutVars>
      </dgm:prSet>
      <dgm:spPr/>
      <dgm:t>
        <a:bodyPr/>
        <a:lstStyle/>
        <a:p>
          <a:endParaRPr lang="en-US"/>
        </a:p>
      </dgm:t>
    </dgm:pt>
    <dgm:pt modelId="{DBD0D341-AEFA-4C19-8329-26113570050C}" type="pres">
      <dgm:prSet presAssocID="{4D97FA0B-B34D-46CA-8E13-BDF42ECE15F6}" presName="descendantText" presStyleLbl="alignAccFollowNode1" presStyleIdx="1" presStyleCnt="3" custScaleX="118281">
        <dgm:presLayoutVars>
          <dgm:bulletEnabled val="1"/>
        </dgm:presLayoutVars>
      </dgm:prSet>
      <dgm:spPr/>
      <dgm:t>
        <a:bodyPr/>
        <a:lstStyle/>
        <a:p>
          <a:endParaRPr lang="en-US"/>
        </a:p>
      </dgm:t>
    </dgm:pt>
    <dgm:pt modelId="{4B8344F3-483A-4CF3-B03C-7D4164C73184}" type="pres">
      <dgm:prSet presAssocID="{AD2FF4F8-4E5C-4FF2-919B-19E36BF50141}" presName="sp" presStyleCnt="0"/>
      <dgm:spPr/>
    </dgm:pt>
    <dgm:pt modelId="{3911DBE8-3EF2-43C8-9A09-0E52514E06E8}" type="pres">
      <dgm:prSet presAssocID="{FC61C7C2-7098-4DED-84B2-9A8B68D9892B}" presName="linNode" presStyleCnt="0"/>
      <dgm:spPr/>
    </dgm:pt>
    <dgm:pt modelId="{ED1E6EE3-0F67-4FD1-9CC5-72FC0C805351}" type="pres">
      <dgm:prSet presAssocID="{FC61C7C2-7098-4DED-84B2-9A8B68D9892B}" presName="parentText" presStyleLbl="node1" presStyleIdx="2" presStyleCnt="3" custScaleX="75926">
        <dgm:presLayoutVars>
          <dgm:chMax val="1"/>
          <dgm:bulletEnabled val="1"/>
        </dgm:presLayoutVars>
      </dgm:prSet>
      <dgm:spPr/>
      <dgm:t>
        <a:bodyPr/>
        <a:lstStyle/>
        <a:p>
          <a:endParaRPr lang="en-US"/>
        </a:p>
      </dgm:t>
    </dgm:pt>
    <dgm:pt modelId="{09FE4226-F198-4E79-8242-B747F51D57B7}" type="pres">
      <dgm:prSet presAssocID="{FC61C7C2-7098-4DED-84B2-9A8B68D9892B}" presName="descendantText" presStyleLbl="alignAccFollowNode1" presStyleIdx="2" presStyleCnt="3" custScaleX="111455" custScaleY="114193">
        <dgm:presLayoutVars>
          <dgm:bulletEnabled val="1"/>
        </dgm:presLayoutVars>
      </dgm:prSet>
      <dgm:spPr/>
      <dgm:t>
        <a:bodyPr/>
        <a:lstStyle/>
        <a:p>
          <a:endParaRPr lang="en-US"/>
        </a:p>
      </dgm:t>
    </dgm:pt>
  </dgm:ptLst>
  <dgm:cxnLst>
    <dgm:cxn modelId="{7496C738-8393-4B11-AB26-07EB9CEC842A}" srcId="{FC61C7C2-7098-4DED-84B2-9A8B68D9892B}" destId="{75E2FDFD-A5DB-49FA-B9A9-33A251FFC683}" srcOrd="0" destOrd="0" parTransId="{F858C41D-902A-4CA9-AA79-D6B15018731C}" sibTransId="{AE6A3521-98C6-4FE2-989D-ADDC16187F1B}"/>
    <dgm:cxn modelId="{8AD94E4F-BF1D-435A-803E-58FBF6A6CB55}" srcId="{FC61C7C2-7098-4DED-84B2-9A8B68D9892B}" destId="{546BDA9F-62FE-47E8-BAA1-D0F0BA6B347D}" srcOrd="2" destOrd="0" parTransId="{826116CC-010A-4CC4-B6F9-6BF64C60BA43}" sibTransId="{3C3E7362-7822-48EA-9694-D5C86DF376DA}"/>
    <dgm:cxn modelId="{2151F713-9210-493B-B3F6-618E5D2807B7}" type="presOf" srcId="{FD921779-2727-4A0B-8DD4-E18624F4B5C3}" destId="{937E2F15-1914-4AF7-A5D4-70DF96DDC086}" srcOrd="0" destOrd="2" presId="urn:microsoft.com/office/officeart/2005/8/layout/vList5"/>
    <dgm:cxn modelId="{BF464DFA-E36A-474F-871E-8B80AD564EE2}" srcId="{28B05535-D2C6-4152-90EF-D8228A8AA396}" destId="{4D97FA0B-B34D-46CA-8E13-BDF42ECE15F6}" srcOrd="1" destOrd="0" parTransId="{5FDB8762-D618-4F26-987B-FB973B1314B9}" sibTransId="{AD2FF4F8-4E5C-4FF2-919B-19E36BF50141}"/>
    <dgm:cxn modelId="{AC90A637-0044-4918-B6DA-2DA75DB3B90F}" type="presOf" srcId="{065E2F7A-A24D-4B4F-9568-F029187826DE}" destId="{937E2F15-1914-4AF7-A5D4-70DF96DDC086}" srcOrd="0" destOrd="0" presId="urn:microsoft.com/office/officeart/2005/8/layout/vList5"/>
    <dgm:cxn modelId="{716E4AEF-5D25-4A19-BBC1-C159A3097E15}" type="presOf" srcId="{FCB2BDDA-DD17-4A8B-AAF4-0F768696EF00}" destId="{DBD0D341-AEFA-4C19-8329-26113570050C}" srcOrd="0" destOrd="1" presId="urn:microsoft.com/office/officeart/2005/8/layout/vList5"/>
    <dgm:cxn modelId="{C5CA4FB9-7F76-48EB-A9D1-4C7EF24B9AF6}" type="presOf" srcId="{2688C572-73B7-4C68-8A7D-62FD041E3DAB}" destId="{DBD0D341-AEFA-4C19-8329-26113570050C}" srcOrd="0" destOrd="0" presId="urn:microsoft.com/office/officeart/2005/8/layout/vList5"/>
    <dgm:cxn modelId="{24646786-CA14-4BF7-A515-85798DF22252}" srcId="{F050BF43-8A47-4178-BFB3-660A573F3830}" destId="{126C9A76-2DEB-473F-B970-713A336FEE34}" srcOrd="1" destOrd="0" parTransId="{8614BD17-ED5D-49D3-B81F-0D48C56D1F2F}" sibTransId="{F007FBD7-AFBE-4F75-8A8D-4950D159EF06}"/>
    <dgm:cxn modelId="{F6382405-9725-44E6-ACC6-D767D71908AD}" type="presOf" srcId="{FC61C7C2-7098-4DED-84B2-9A8B68D9892B}" destId="{ED1E6EE3-0F67-4FD1-9CC5-72FC0C805351}" srcOrd="0" destOrd="0" presId="urn:microsoft.com/office/officeart/2005/8/layout/vList5"/>
    <dgm:cxn modelId="{656C1C22-E5F9-4467-9C3B-A0C53C1EBB98}" type="presOf" srcId="{126C9A76-2DEB-473F-B970-713A336FEE34}" destId="{937E2F15-1914-4AF7-A5D4-70DF96DDC086}" srcOrd="0" destOrd="1" presId="urn:microsoft.com/office/officeart/2005/8/layout/vList5"/>
    <dgm:cxn modelId="{F98C1B5E-287A-4BB1-A6AD-DCAC8DDDBDE7}" srcId="{4D97FA0B-B34D-46CA-8E13-BDF42ECE15F6}" destId="{2688C572-73B7-4C68-8A7D-62FD041E3DAB}" srcOrd="0" destOrd="0" parTransId="{207A407C-FF5D-45F4-A0E6-9A590AE90348}" sibTransId="{944A928F-F66E-49A2-A2AB-54CF51A19353}"/>
    <dgm:cxn modelId="{27272463-788E-45B3-8E7D-7FE233279431}" type="presOf" srcId="{F050BF43-8A47-4178-BFB3-660A573F3830}" destId="{2B7EDEB7-E40E-4ED2-9A01-C0DFAD9F2683}" srcOrd="0" destOrd="0" presId="urn:microsoft.com/office/officeart/2005/8/layout/vList5"/>
    <dgm:cxn modelId="{B401E500-4255-4BB9-B24E-46507F1F5C90}" type="presOf" srcId="{C8136C0C-A5F3-4DD2-A546-05C037661495}" destId="{09FE4226-F198-4E79-8242-B747F51D57B7}" srcOrd="0" destOrd="1" presId="urn:microsoft.com/office/officeart/2005/8/layout/vList5"/>
    <dgm:cxn modelId="{A94DBB86-CAE7-48D3-A3F8-1F628BBAB2EF}" srcId="{FC61C7C2-7098-4DED-84B2-9A8B68D9892B}" destId="{C8136C0C-A5F3-4DD2-A546-05C037661495}" srcOrd="1" destOrd="0" parTransId="{A15900B8-9246-4257-9800-99F41DC632FA}" sibTransId="{BDBC1A96-8136-4F21-ADF6-F5FC2AAC9C78}"/>
    <dgm:cxn modelId="{9B4DDADA-1E74-43B8-8565-5F3F10A2430C}" type="presOf" srcId="{28B05535-D2C6-4152-90EF-D8228A8AA396}" destId="{62A49AC4-5A01-4341-9AEB-D8B2EB4D9F4D}" srcOrd="0" destOrd="0" presId="urn:microsoft.com/office/officeart/2005/8/layout/vList5"/>
    <dgm:cxn modelId="{CBDA739C-7D30-4513-AE48-54D4C0B9F644}" type="presOf" srcId="{75E2FDFD-A5DB-49FA-B9A9-33A251FFC683}" destId="{09FE4226-F198-4E79-8242-B747F51D57B7}" srcOrd="0" destOrd="0" presId="urn:microsoft.com/office/officeart/2005/8/layout/vList5"/>
    <dgm:cxn modelId="{12C812E5-1949-4D02-9399-250037D54BAE}" type="presOf" srcId="{4D97FA0B-B34D-46CA-8E13-BDF42ECE15F6}" destId="{7645726F-8267-4A5F-B445-B4F49ED84212}" srcOrd="0" destOrd="0" presId="urn:microsoft.com/office/officeart/2005/8/layout/vList5"/>
    <dgm:cxn modelId="{0249F2CC-67F0-46A4-9B70-E3D45D9D997C}" srcId="{F050BF43-8A47-4178-BFB3-660A573F3830}" destId="{065E2F7A-A24D-4B4F-9568-F029187826DE}" srcOrd="0" destOrd="0" parTransId="{1E8E965B-DD6A-45D3-B692-1B7484EC8AAB}" sibTransId="{F13D2A9E-00A3-4768-9E06-2C46FCCDBAC1}"/>
    <dgm:cxn modelId="{CACC563C-ADFB-442E-9C6E-FC877B3255A6}" srcId="{28B05535-D2C6-4152-90EF-D8228A8AA396}" destId="{F050BF43-8A47-4178-BFB3-660A573F3830}" srcOrd="0" destOrd="0" parTransId="{7A1A6CA2-88FC-4398-9807-D1AE1257B213}" sibTransId="{82593CEF-0ACB-4349-8BA7-013A6F3565A3}"/>
    <dgm:cxn modelId="{E8C2E988-1ADA-45E9-B493-1E63F626EAE6}" type="presOf" srcId="{546BDA9F-62FE-47E8-BAA1-D0F0BA6B347D}" destId="{09FE4226-F198-4E79-8242-B747F51D57B7}" srcOrd="0" destOrd="2" presId="urn:microsoft.com/office/officeart/2005/8/layout/vList5"/>
    <dgm:cxn modelId="{00D2AB51-9C4A-487A-BABE-EE60839C5986}" srcId="{4D97FA0B-B34D-46CA-8E13-BDF42ECE15F6}" destId="{FCB2BDDA-DD17-4A8B-AAF4-0F768696EF00}" srcOrd="1" destOrd="0" parTransId="{FA027CE0-ABCD-4235-8603-E21AFD96B1CC}" sibTransId="{5EC1852B-5BFA-401D-816C-F3FAE21A19B6}"/>
    <dgm:cxn modelId="{45B8E0BD-58AF-4C0C-A181-BDC983B78996}" srcId="{28B05535-D2C6-4152-90EF-D8228A8AA396}" destId="{FC61C7C2-7098-4DED-84B2-9A8B68D9892B}" srcOrd="2" destOrd="0" parTransId="{BD898351-C830-4F04-AAEF-E5656CC165AF}" sibTransId="{37766EA0-E96C-4752-9427-7A407F50C99B}"/>
    <dgm:cxn modelId="{A090D041-7DDB-44BD-8E50-C4466306A775}" srcId="{F050BF43-8A47-4178-BFB3-660A573F3830}" destId="{FD921779-2727-4A0B-8DD4-E18624F4B5C3}" srcOrd="2" destOrd="0" parTransId="{EA61E45C-C700-46C4-9F9C-2BD796CD9931}" sibTransId="{140E8E87-1B09-48D1-ACEA-C97C25D62FF5}"/>
    <dgm:cxn modelId="{C6839F56-A853-44BA-9D2F-021AE9A95DB2}" type="presParOf" srcId="{62A49AC4-5A01-4341-9AEB-D8B2EB4D9F4D}" destId="{6D8AEFDE-1767-4FFD-95A7-3666D3076767}" srcOrd="0" destOrd="0" presId="urn:microsoft.com/office/officeart/2005/8/layout/vList5"/>
    <dgm:cxn modelId="{131A38A3-C05B-481F-8427-D797EE6F1410}" type="presParOf" srcId="{6D8AEFDE-1767-4FFD-95A7-3666D3076767}" destId="{2B7EDEB7-E40E-4ED2-9A01-C0DFAD9F2683}" srcOrd="0" destOrd="0" presId="urn:microsoft.com/office/officeart/2005/8/layout/vList5"/>
    <dgm:cxn modelId="{737AEAC7-4B86-4B91-8867-10250915BF7F}" type="presParOf" srcId="{6D8AEFDE-1767-4FFD-95A7-3666D3076767}" destId="{937E2F15-1914-4AF7-A5D4-70DF96DDC086}" srcOrd="1" destOrd="0" presId="urn:microsoft.com/office/officeart/2005/8/layout/vList5"/>
    <dgm:cxn modelId="{B667DD82-140E-4261-A273-16D3EAD45EF0}" type="presParOf" srcId="{62A49AC4-5A01-4341-9AEB-D8B2EB4D9F4D}" destId="{B1AFD3B1-1284-4238-8DEA-265D22EDE1F4}" srcOrd="1" destOrd="0" presId="urn:microsoft.com/office/officeart/2005/8/layout/vList5"/>
    <dgm:cxn modelId="{DA6EE954-C2CD-49B6-93C2-50756717E1D0}" type="presParOf" srcId="{62A49AC4-5A01-4341-9AEB-D8B2EB4D9F4D}" destId="{6C9A0D76-51CE-41BD-AD4D-BFDF649BECB0}" srcOrd="2" destOrd="0" presId="urn:microsoft.com/office/officeart/2005/8/layout/vList5"/>
    <dgm:cxn modelId="{4122899F-EAA4-40EF-818A-C68288DBD7E9}" type="presParOf" srcId="{6C9A0D76-51CE-41BD-AD4D-BFDF649BECB0}" destId="{7645726F-8267-4A5F-B445-B4F49ED84212}" srcOrd="0" destOrd="0" presId="urn:microsoft.com/office/officeart/2005/8/layout/vList5"/>
    <dgm:cxn modelId="{AA9FD800-E936-4E1F-8B85-DF6550D552D0}" type="presParOf" srcId="{6C9A0D76-51CE-41BD-AD4D-BFDF649BECB0}" destId="{DBD0D341-AEFA-4C19-8329-26113570050C}" srcOrd="1" destOrd="0" presId="urn:microsoft.com/office/officeart/2005/8/layout/vList5"/>
    <dgm:cxn modelId="{71483742-BB94-4718-B408-9B14BC3CD4EE}" type="presParOf" srcId="{62A49AC4-5A01-4341-9AEB-D8B2EB4D9F4D}" destId="{4B8344F3-483A-4CF3-B03C-7D4164C73184}" srcOrd="3" destOrd="0" presId="urn:microsoft.com/office/officeart/2005/8/layout/vList5"/>
    <dgm:cxn modelId="{E4A4444B-4F1A-4696-8C1F-D90535EEC096}" type="presParOf" srcId="{62A49AC4-5A01-4341-9AEB-D8B2EB4D9F4D}" destId="{3911DBE8-3EF2-43C8-9A09-0E52514E06E8}" srcOrd="4" destOrd="0" presId="urn:microsoft.com/office/officeart/2005/8/layout/vList5"/>
    <dgm:cxn modelId="{4A569C5E-C3B8-4F6C-A6A6-B4B93DAF8013}" type="presParOf" srcId="{3911DBE8-3EF2-43C8-9A09-0E52514E06E8}" destId="{ED1E6EE3-0F67-4FD1-9CC5-72FC0C805351}" srcOrd="0" destOrd="0" presId="urn:microsoft.com/office/officeart/2005/8/layout/vList5"/>
    <dgm:cxn modelId="{9DC9C9D5-31E9-4A3A-8BF3-359C68DD9431}" type="presParOf" srcId="{3911DBE8-3EF2-43C8-9A09-0E52514E06E8}" destId="{09FE4226-F198-4E79-8242-B747F51D57B7}"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1CABD08-B0F0-4A6E-95DE-137CB1AE257B}">
      <dsp:nvSpPr>
        <dsp:cNvPr id="0" name=""/>
        <dsp:cNvSpPr/>
      </dsp:nvSpPr>
      <dsp:spPr>
        <a:xfrm rot="5400000">
          <a:off x="4895460" y="-2022512"/>
          <a:ext cx="1599386" cy="5646044"/>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err="1" smtClean="0"/>
            <a:t>Centriacinar</a:t>
          </a:r>
          <a:r>
            <a:rPr lang="en-US" sz="1800" kern="1200" dirty="0" smtClean="0"/>
            <a:t>: Smoking</a:t>
          </a:r>
          <a:endParaRPr lang="en-US" sz="1800" kern="1200" dirty="0"/>
        </a:p>
        <a:p>
          <a:pPr marL="171450" lvl="1" indent="-171450" algn="l" defTabSz="800100">
            <a:lnSpc>
              <a:spcPct val="90000"/>
            </a:lnSpc>
            <a:spcBef>
              <a:spcPct val="0"/>
            </a:spcBef>
            <a:spcAft>
              <a:spcPct val="15000"/>
            </a:spcAft>
            <a:buChar char="••"/>
          </a:pPr>
          <a:r>
            <a:rPr lang="en-US" sz="1800" kern="1200" dirty="0" err="1" smtClean="0"/>
            <a:t>Panacinar</a:t>
          </a:r>
          <a:r>
            <a:rPr lang="en-US" sz="1800" kern="1200" dirty="0" smtClean="0"/>
            <a:t>: deficiency of </a:t>
          </a:r>
          <a:r>
            <a:rPr lang="el-GR" sz="1800" kern="1200" dirty="0" smtClean="0">
              <a:latin typeface="Times New Roman"/>
              <a:cs typeface="Times New Roman"/>
            </a:rPr>
            <a:t>α</a:t>
          </a:r>
          <a:r>
            <a:rPr lang="en-US" sz="1800" kern="1200" dirty="0" smtClean="0">
              <a:latin typeface="Times New Roman"/>
              <a:cs typeface="Times New Roman"/>
            </a:rPr>
            <a:t>1 AT</a:t>
          </a:r>
          <a:endParaRPr lang="en-US" sz="1800" kern="1200" dirty="0"/>
        </a:p>
        <a:p>
          <a:pPr marL="171450" lvl="1" indent="-171450" algn="l" defTabSz="800100">
            <a:lnSpc>
              <a:spcPct val="90000"/>
            </a:lnSpc>
            <a:spcBef>
              <a:spcPct val="0"/>
            </a:spcBef>
            <a:spcAft>
              <a:spcPct val="15000"/>
            </a:spcAft>
            <a:buChar char="••"/>
          </a:pPr>
          <a:r>
            <a:rPr lang="en-US" sz="1800" kern="1200" dirty="0" err="1" smtClean="0"/>
            <a:t>Paraseptal</a:t>
          </a:r>
          <a:endParaRPr lang="en-US" sz="1800" kern="1200" dirty="0"/>
        </a:p>
        <a:p>
          <a:pPr marL="171450" lvl="1" indent="-171450" algn="l" defTabSz="800100">
            <a:lnSpc>
              <a:spcPct val="90000"/>
            </a:lnSpc>
            <a:spcBef>
              <a:spcPct val="0"/>
            </a:spcBef>
            <a:spcAft>
              <a:spcPct val="15000"/>
            </a:spcAft>
            <a:buChar char="••"/>
          </a:pPr>
          <a:r>
            <a:rPr lang="en-US" sz="1800" kern="1200" dirty="0" smtClean="0"/>
            <a:t>Irregular:  scar</a:t>
          </a:r>
          <a:endParaRPr lang="en-US" sz="1800" kern="1200" dirty="0"/>
        </a:p>
      </dsp:txBody>
      <dsp:txXfrm rot="5400000">
        <a:off x="4895460" y="-2022512"/>
        <a:ext cx="1599386" cy="5646044"/>
      </dsp:txXfrm>
    </dsp:sp>
    <dsp:sp modelId="{72CADBB7-C491-4D59-BF17-CC5936F18FAE}">
      <dsp:nvSpPr>
        <dsp:cNvPr id="0" name=""/>
        <dsp:cNvSpPr/>
      </dsp:nvSpPr>
      <dsp:spPr>
        <a:xfrm>
          <a:off x="0" y="0"/>
          <a:ext cx="2871077" cy="159618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kern="1200" dirty="0" smtClean="0"/>
            <a:t>Types</a:t>
          </a:r>
          <a:endParaRPr lang="en-US" sz="3500" kern="1200" dirty="0"/>
        </a:p>
      </dsp:txBody>
      <dsp:txXfrm>
        <a:off x="0" y="0"/>
        <a:ext cx="2871077" cy="1596181"/>
      </dsp:txXfrm>
    </dsp:sp>
    <dsp:sp modelId="{DD3C25BD-7668-46CC-BC77-412444EEBD21}">
      <dsp:nvSpPr>
        <dsp:cNvPr id="0" name=""/>
        <dsp:cNvSpPr/>
      </dsp:nvSpPr>
      <dsp:spPr>
        <a:xfrm rot="5400000">
          <a:off x="5066354" y="-350441"/>
          <a:ext cx="1276945" cy="5657088"/>
        </a:xfrm>
        <a:prstGeom prst="round2SameRect">
          <a:avLst/>
        </a:prstGeom>
        <a:solidFill>
          <a:schemeClr val="accent3">
            <a:tint val="40000"/>
            <a:alpha val="90000"/>
            <a:hueOff val="-724003"/>
            <a:satOff val="-488"/>
            <a:lumOff val="-671"/>
            <a:alphaOff val="0"/>
          </a:schemeClr>
        </a:solidFill>
        <a:ln w="12700" cap="flat" cmpd="sng" algn="ctr">
          <a:solidFill>
            <a:schemeClr val="accent3">
              <a:tint val="40000"/>
              <a:alpha val="90000"/>
              <a:hueOff val="-724003"/>
              <a:satOff val="-488"/>
              <a:lumOff val="-6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smtClean="0"/>
            <a:t>Cough and wheezing. Respiratory acidosis</a:t>
          </a:r>
          <a:endParaRPr lang="en-US" sz="1800" kern="1200" dirty="0"/>
        </a:p>
        <a:p>
          <a:pPr marL="171450" lvl="1" indent="-171450" algn="l" defTabSz="800100">
            <a:lnSpc>
              <a:spcPct val="90000"/>
            </a:lnSpc>
            <a:spcBef>
              <a:spcPct val="0"/>
            </a:spcBef>
            <a:spcAft>
              <a:spcPct val="15000"/>
            </a:spcAft>
            <a:buChar char="••"/>
          </a:pPr>
          <a:r>
            <a:rPr lang="en-US" sz="1800" kern="1200" dirty="0" smtClean="0"/>
            <a:t>Weight loss.</a:t>
          </a:r>
          <a:endParaRPr lang="en-US" sz="1800" kern="1200" dirty="0"/>
        </a:p>
        <a:p>
          <a:pPr marL="171450" lvl="1" indent="-171450" algn="l" defTabSz="800100">
            <a:lnSpc>
              <a:spcPct val="90000"/>
            </a:lnSpc>
            <a:spcBef>
              <a:spcPct val="0"/>
            </a:spcBef>
            <a:spcAft>
              <a:spcPct val="15000"/>
            </a:spcAft>
            <a:buChar char="••"/>
          </a:pPr>
          <a:r>
            <a:rPr lang="en-US" sz="1800" kern="1200" dirty="0" smtClean="0"/>
            <a:t>Pulmonary function tests reveal reduced FEV1.</a:t>
          </a:r>
          <a:endParaRPr lang="en-US" sz="1800" kern="1200" dirty="0"/>
        </a:p>
      </dsp:txBody>
      <dsp:txXfrm rot="5400000">
        <a:off x="5066354" y="-350441"/>
        <a:ext cx="1276945" cy="5657088"/>
      </dsp:txXfrm>
    </dsp:sp>
    <dsp:sp modelId="{28995E55-9B65-4507-B8CA-137BF2C24715}">
      <dsp:nvSpPr>
        <dsp:cNvPr id="0" name=""/>
        <dsp:cNvSpPr/>
      </dsp:nvSpPr>
      <dsp:spPr>
        <a:xfrm>
          <a:off x="1054" y="1680011"/>
          <a:ext cx="2875229" cy="1596181"/>
        </a:xfrm>
        <a:prstGeom prst="roundRect">
          <a:avLst/>
        </a:prstGeom>
        <a:solidFill>
          <a:schemeClr val="accent3">
            <a:hueOff val="-707096"/>
            <a:satOff val="3212"/>
            <a:lumOff val="-372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kern="1200" dirty="0" smtClean="0"/>
            <a:t>Clinical features</a:t>
          </a:r>
          <a:endParaRPr lang="en-US" sz="3500" kern="1200" dirty="0"/>
        </a:p>
      </dsp:txBody>
      <dsp:txXfrm>
        <a:off x="1054" y="1680011"/>
        <a:ext cx="2875229" cy="1596181"/>
      </dsp:txXfrm>
    </dsp:sp>
    <dsp:sp modelId="{0B0B631D-A47B-4F68-A39D-A87963731440}">
      <dsp:nvSpPr>
        <dsp:cNvPr id="0" name=""/>
        <dsp:cNvSpPr/>
      </dsp:nvSpPr>
      <dsp:spPr>
        <a:xfrm rot="5400000">
          <a:off x="5152772" y="1191426"/>
          <a:ext cx="1445412" cy="5925334"/>
        </a:xfrm>
        <a:prstGeom prst="round2SameRect">
          <a:avLst/>
        </a:prstGeom>
        <a:solidFill>
          <a:schemeClr val="accent3">
            <a:tint val="40000"/>
            <a:alpha val="90000"/>
            <a:hueOff val="-1448007"/>
            <a:satOff val="-977"/>
            <a:lumOff val="-1343"/>
            <a:alphaOff val="0"/>
          </a:schemeClr>
        </a:solidFill>
        <a:ln w="12700" cap="flat" cmpd="sng" algn="ctr">
          <a:solidFill>
            <a:schemeClr val="accent3">
              <a:tint val="40000"/>
              <a:alpha val="90000"/>
              <a:hueOff val="-1448007"/>
              <a:satOff val="-977"/>
              <a:lumOff val="-13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err="1" smtClean="0"/>
            <a:t>Pneumothorax</a:t>
          </a:r>
          <a:endParaRPr lang="en-US" sz="1800" kern="1200" dirty="0"/>
        </a:p>
        <a:p>
          <a:pPr marL="171450" lvl="1" indent="-171450" algn="l" defTabSz="800100">
            <a:lnSpc>
              <a:spcPct val="90000"/>
            </a:lnSpc>
            <a:spcBef>
              <a:spcPct val="0"/>
            </a:spcBef>
            <a:spcAft>
              <a:spcPct val="15000"/>
            </a:spcAft>
            <a:buChar char="••"/>
          </a:pPr>
          <a:r>
            <a:rPr lang="en-US" sz="1800" kern="1200" dirty="0" smtClean="0"/>
            <a:t>Death from emphysema is related to:</a:t>
          </a:r>
          <a:endParaRPr lang="en-US" sz="1800" kern="1200" dirty="0"/>
        </a:p>
        <a:p>
          <a:pPr marL="228600" lvl="2" indent="-114300" algn="l" defTabSz="666750">
            <a:lnSpc>
              <a:spcPct val="90000"/>
            </a:lnSpc>
            <a:spcBef>
              <a:spcPct val="0"/>
            </a:spcBef>
            <a:spcAft>
              <a:spcPct val="15000"/>
            </a:spcAft>
            <a:buChar char="••"/>
          </a:pPr>
          <a:r>
            <a:rPr lang="en-US" sz="1500" kern="1200" dirty="0" smtClean="0"/>
            <a:t>Pulmonary failure with respiratory acidosis, hypoxia and coma.</a:t>
          </a:r>
          <a:endParaRPr lang="en-US" sz="1500" kern="1200" dirty="0"/>
        </a:p>
        <a:p>
          <a:pPr marL="228600" lvl="2" indent="-114300" algn="l" defTabSz="666750">
            <a:lnSpc>
              <a:spcPct val="90000"/>
            </a:lnSpc>
            <a:spcBef>
              <a:spcPct val="0"/>
            </a:spcBef>
            <a:spcAft>
              <a:spcPct val="15000"/>
            </a:spcAft>
            <a:buChar char="••"/>
          </a:pPr>
          <a:r>
            <a:rPr lang="en-US" sz="1500" kern="1200" dirty="0" smtClean="0"/>
            <a:t>Right-sided heart failure ( </a:t>
          </a:r>
          <a:r>
            <a:rPr lang="en-US" sz="1500" kern="1200" dirty="0" err="1" smtClean="0"/>
            <a:t>Cor</a:t>
          </a:r>
          <a:r>
            <a:rPr lang="en-US" sz="1500" kern="1200" dirty="0" smtClean="0"/>
            <a:t> </a:t>
          </a:r>
          <a:r>
            <a:rPr lang="en-US" sz="1500" kern="1200" dirty="0" err="1" smtClean="0"/>
            <a:t>pulmnale</a:t>
          </a:r>
          <a:r>
            <a:rPr lang="en-US" sz="1500" kern="1200" dirty="0" smtClean="0"/>
            <a:t>)</a:t>
          </a:r>
          <a:endParaRPr lang="en-US" sz="1500" kern="1200" dirty="0"/>
        </a:p>
      </dsp:txBody>
      <dsp:txXfrm rot="5400000">
        <a:off x="5152772" y="1191426"/>
        <a:ext cx="1445412" cy="5925334"/>
      </dsp:txXfrm>
    </dsp:sp>
    <dsp:sp modelId="{CE1B88BA-9D72-4D5E-91EF-468E476EC122}">
      <dsp:nvSpPr>
        <dsp:cNvPr id="0" name=""/>
        <dsp:cNvSpPr/>
      </dsp:nvSpPr>
      <dsp:spPr>
        <a:xfrm>
          <a:off x="1054" y="3356002"/>
          <a:ext cx="2911756" cy="1596181"/>
        </a:xfrm>
        <a:prstGeom prst="roundRect">
          <a:avLst/>
        </a:prstGeom>
        <a:solidFill>
          <a:schemeClr val="accent3">
            <a:hueOff val="-1414192"/>
            <a:satOff val="6425"/>
            <a:lumOff val="-745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kern="1200" dirty="0" smtClean="0"/>
            <a:t>Complications</a:t>
          </a:r>
          <a:endParaRPr lang="en-US" sz="3500" kern="1200" dirty="0"/>
        </a:p>
      </dsp:txBody>
      <dsp:txXfrm>
        <a:off x="1054" y="3356002"/>
        <a:ext cx="2911756" cy="1596181"/>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7E2F15-1914-4AF7-A5D4-70DF96DDC086}">
      <dsp:nvSpPr>
        <dsp:cNvPr id="0" name=""/>
        <dsp:cNvSpPr/>
      </dsp:nvSpPr>
      <dsp:spPr>
        <a:xfrm rot="5400000">
          <a:off x="5062211" y="-2576307"/>
          <a:ext cx="1335880" cy="6827525"/>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8120" tIns="99060" rIns="198120" bIns="9906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Infection/ Necrotizing pneumonia</a:t>
          </a:r>
          <a:endParaRPr lang="en-US" sz="2800" kern="1200" dirty="0"/>
        </a:p>
        <a:p>
          <a:pPr marL="285750" lvl="1" indent="-285750" algn="l" defTabSz="1244600">
            <a:lnSpc>
              <a:spcPct val="90000"/>
            </a:lnSpc>
            <a:spcBef>
              <a:spcPct val="0"/>
            </a:spcBef>
            <a:spcAft>
              <a:spcPct val="15000"/>
            </a:spcAft>
            <a:buChar char="••"/>
          </a:pPr>
          <a:r>
            <a:rPr lang="en-US" sz="2800" kern="1200" dirty="0" smtClean="0"/>
            <a:t>Obstruction</a:t>
          </a:r>
          <a:endParaRPr lang="en-US" sz="2800" kern="1200" dirty="0"/>
        </a:p>
        <a:p>
          <a:pPr marL="285750" lvl="1" indent="-285750" algn="l" defTabSz="1244600">
            <a:lnSpc>
              <a:spcPct val="90000"/>
            </a:lnSpc>
            <a:spcBef>
              <a:spcPct val="0"/>
            </a:spcBef>
            <a:spcAft>
              <a:spcPct val="15000"/>
            </a:spcAft>
            <a:buChar char="••"/>
          </a:pPr>
          <a:r>
            <a:rPr lang="en-US" sz="2800" kern="1200" dirty="0" smtClean="0"/>
            <a:t>Congenital </a:t>
          </a:r>
          <a:r>
            <a:rPr lang="en-US" sz="1800" kern="1200" dirty="0" smtClean="0"/>
            <a:t>(Cystic fibrosis, </a:t>
          </a:r>
          <a:r>
            <a:rPr lang="en-US" sz="1800" kern="1200" dirty="0" err="1" smtClean="0"/>
            <a:t>Kartagener’s</a:t>
          </a:r>
          <a:r>
            <a:rPr lang="en-US" sz="1800" kern="1200" dirty="0" smtClean="0"/>
            <a:t> Syndrome)</a:t>
          </a:r>
          <a:endParaRPr lang="en-US" sz="1800" kern="1200" dirty="0"/>
        </a:p>
      </dsp:txBody>
      <dsp:txXfrm rot="5400000">
        <a:off x="5062211" y="-2576307"/>
        <a:ext cx="1335880" cy="6827525"/>
      </dsp:txXfrm>
    </dsp:sp>
    <dsp:sp modelId="{2B7EDEB7-E40E-4ED2-9A01-C0DFAD9F2683}">
      <dsp:nvSpPr>
        <dsp:cNvPr id="0" name=""/>
        <dsp:cNvSpPr/>
      </dsp:nvSpPr>
      <dsp:spPr>
        <a:xfrm>
          <a:off x="85" y="8"/>
          <a:ext cx="2316303" cy="1669851"/>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a:lnSpc>
              <a:spcPct val="90000"/>
            </a:lnSpc>
            <a:spcBef>
              <a:spcPct val="0"/>
            </a:spcBef>
            <a:spcAft>
              <a:spcPct val="35000"/>
            </a:spcAft>
          </a:pPr>
          <a:r>
            <a:rPr lang="en-US" sz="3100" kern="1200" dirty="0" smtClean="0"/>
            <a:t>Causes </a:t>
          </a:r>
          <a:endParaRPr lang="en-US" sz="3100" kern="1200" dirty="0"/>
        </a:p>
      </dsp:txBody>
      <dsp:txXfrm>
        <a:off x="85" y="8"/>
        <a:ext cx="2316303" cy="1669851"/>
      </dsp:txXfrm>
    </dsp:sp>
    <dsp:sp modelId="{DBD0D341-AEFA-4C19-8329-26113570050C}">
      <dsp:nvSpPr>
        <dsp:cNvPr id="0" name=""/>
        <dsp:cNvSpPr/>
      </dsp:nvSpPr>
      <dsp:spPr>
        <a:xfrm rot="5400000">
          <a:off x="5060686" y="-822878"/>
          <a:ext cx="1335880" cy="6827356"/>
        </a:xfrm>
        <a:prstGeom prst="round2SameRect">
          <a:avLst/>
        </a:prstGeom>
        <a:solidFill>
          <a:schemeClr val="accent3">
            <a:tint val="40000"/>
            <a:alpha val="90000"/>
            <a:hueOff val="-724003"/>
            <a:satOff val="-488"/>
            <a:lumOff val="-671"/>
            <a:alphaOff val="0"/>
          </a:schemeClr>
        </a:solidFill>
        <a:ln w="12700" cap="flat" cmpd="sng" algn="ctr">
          <a:solidFill>
            <a:schemeClr val="accent3">
              <a:tint val="40000"/>
              <a:alpha val="90000"/>
              <a:hueOff val="-724003"/>
              <a:satOff val="-488"/>
              <a:lumOff val="-6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smtClean="0"/>
            <a:t>Sever persistent cough with sputum (</a:t>
          </a:r>
          <a:r>
            <a:rPr lang="en-US" sz="2600" kern="1200" dirty="0" err="1" smtClean="0"/>
            <a:t>mucopurulent</a:t>
          </a:r>
          <a:r>
            <a:rPr lang="en-US" sz="2600" kern="1200" dirty="0" smtClean="0"/>
            <a:t> sputum) sometime with blood.</a:t>
          </a:r>
          <a:endParaRPr lang="en-US" sz="2600" kern="1200" dirty="0"/>
        </a:p>
        <a:p>
          <a:pPr marL="228600" lvl="1" indent="-228600" algn="l" defTabSz="1155700">
            <a:lnSpc>
              <a:spcPct val="90000"/>
            </a:lnSpc>
            <a:spcBef>
              <a:spcPct val="0"/>
            </a:spcBef>
            <a:spcAft>
              <a:spcPct val="15000"/>
            </a:spcAft>
            <a:buChar char="••"/>
          </a:pPr>
          <a:r>
            <a:rPr lang="en-US" sz="2600" kern="1200" dirty="0" smtClean="0"/>
            <a:t>Clubbing of fingers.</a:t>
          </a:r>
          <a:endParaRPr lang="en-US" sz="2600" kern="1200" dirty="0"/>
        </a:p>
      </dsp:txBody>
      <dsp:txXfrm rot="5400000">
        <a:off x="5060686" y="-822878"/>
        <a:ext cx="1335880" cy="6827356"/>
      </dsp:txXfrm>
    </dsp:sp>
    <dsp:sp modelId="{7645726F-8267-4A5F-B445-B4F49ED84212}">
      <dsp:nvSpPr>
        <dsp:cNvPr id="0" name=""/>
        <dsp:cNvSpPr/>
      </dsp:nvSpPr>
      <dsp:spPr>
        <a:xfrm>
          <a:off x="85" y="1755873"/>
          <a:ext cx="2314863" cy="1669851"/>
        </a:xfrm>
        <a:prstGeom prst="roundRect">
          <a:avLst/>
        </a:prstGeom>
        <a:solidFill>
          <a:schemeClr val="accent3">
            <a:hueOff val="-707096"/>
            <a:satOff val="3212"/>
            <a:lumOff val="-3725"/>
            <a:alphaOff val="0"/>
          </a:schemeClr>
        </a:solidFill>
        <a:ln w="38100"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a:lnSpc>
              <a:spcPct val="90000"/>
            </a:lnSpc>
            <a:spcBef>
              <a:spcPct val="0"/>
            </a:spcBef>
            <a:spcAft>
              <a:spcPct val="35000"/>
            </a:spcAft>
          </a:pPr>
          <a:r>
            <a:rPr lang="en-US" sz="3100" kern="1200" dirty="0" smtClean="0"/>
            <a:t>Clinical features</a:t>
          </a:r>
          <a:endParaRPr lang="en-US" sz="3100" kern="1200" dirty="0"/>
        </a:p>
      </dsp:txBody>
      <dsp:txXfrm>
        <a:off x="85" y="1755873"/>
        <a:ext cx="2314863" cy="1669851"/>
      </dsp:txXfrm>
    </dsp:sp>
    <dsp:sp modelId="{09FE4226-F198-4E79-8242-B747F51D57B7}">
      <dsp:nvSpPr>
        <dsp:cNvPr id="0" name=""/>
        <dsp:cNvSpPr/>
      </dsp:nvSpPr>
      <dsp:spPr>
        <a:xfrm rot="5400000">
          <a:off x="4997969" y="1082880"/>
          <a:ext cx="1525482" cy="6522524"/>
        </a:xfrm>
        <a:prstGeom prst="round2SameRect">
          <a:avLst/>
        </a:prstGeom>
        <a:solidFill>
          <a:schemeClr val="accent3">
            <a:tint val="40000"/>
            <a:alpha val="90000"/>
            <a:hueOff val="-1448007"/>
            <a:satOff val="-977"/>
            <a:lumOff val="-1343"/>
            <a:alphaOff val="0"/>
          </a:schemeClr>
        </a:solidFill>
        <a:ln w="12700" cap="flat" cmpd="sng" algn="ctr">
          <a:solidFill>
            <a:schemeClr val="accent3">
              <a:tint val="40000"/>
              <a:alpha val="90000"/>
              <a:hueOff val="-1448007"/>
              <a:satOff val="-977"/>
              <a:lumOff val="-13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If sever, obstructive pulmonary function develop.</a:t>
          </a:r>
        </a:p>
        <a:p>
          <a:pPr marL="228600" lvl="1" indent="-228600" algn="l" defTabSz="1066800">
            <a:lnSpc>
              <a:spcPct val="90000"/>
            </a:lnSpc>
            <a:spcBef>
              <a:spcPct val="0"/>
            </a:spcBef>
            <a:spcAft>
              <a:spcPct val="15000"/>
            </a:spcAft>
            <a:buChar char="••"/>
          </a:pPr>
          <a:r>
            <a:rPr lang="en-US" sz="2400" kern="1200" dirty="0" smtClean="0"/>
            <a:t>Lung Abscess</a:t>
          </a:r>
          <a:endParaRPr lang="en-US" sz="2400" kern="1200" dirty="0"/>
        </a:p>
        <a:p>
          <a:pPr marL="228600" lvl="1" indent="-228600" algn="l" defTabSz="1066800">
            <a:lnSpc>
              <a:spcPct val="90000"/>
            </a:lnSpc>
            <a:spcBef>
              <a:spcPct val="0"/>
            </a:spcBef>
            <a:spcAft>
              <a:spcPct val="15000"/>
            </a:spcAft>
            <a:buChar char="••"/>
          </a:pPr>
          <a:r>
            <a:rPr lang="en-US" sz="2400" kern="1200" dirty="0" smtClean="0"/>
            <a:t>Rare complications: metastatic brain abscess and </a:t>
          </a:r>
          <a:r>
            <a:rPr lang="en-US" sz="2400" kern="1200" dirty="0" err="1" smtClean="0"/>
            <a:t>amyloidosis</a:t>
          </a:r>
          <a:r>
            <a:rPr lang="en-US" sz="1800" kern="1200" dirty="0" smtClean="0"/>
            <a:t>.</a:t>
          </a:r>
          <a:endParaRPr lang="en-US" sz="1800" kern="1200" dirty="0"/>
        </a:p>
      </dsp:txBody>
      <dsp:txXfrm rot="5400000">
        <a:off x="4997969" y="1082880"/>
        <a:ext cx="1525482" cy="6522524"/>
      </dsp:txXfrm>
    </dsp:sp>
    <dsp:sp modelId="{ED1E6EE3-0F67-4FD1-9CC5-72FC0C805351}">
      <dsp:nvSpPr>
        <dsp:cNvPr id="0" name=""/>
        <dsp:cNvSpPr/>
      </dsp:nvSpPr>
      <dsp:spPr>
        <a:xfrm>
          <a:off x="85" y="3509217"/>
          <a:ext cx="2499362" cy="1669851"/>
        </a:xfrm>
        <a:prstGeom prst="roundRect">
          <a:avLst/>
        </a:prstGeom>
        <a:solidFill>
          <a:schemeClr val="accent3">
            <a:hueOff val="-1414192"/>
            <a:satOff val="6425"/>
            <a:lumOff val="-7451"/>
            <a:alphaOff val="0"/>
          </a:schemeClr>
        </a:solidFill>
        <a:ln w="38100" cap="flat" cmpd="sng" algn="ctr">
          <a:solidFill>
            <a:schemeClr val="lt1">
              <a:hueOff val="0"/>
              <a:satOff val="0"/>
              <a:lumOff val="0"/>
              <a:alphaOff val="0"/>
            </a:schemeClr>
          </a:solidFill>
          <a:prstDash val="solid"/>
        </a:ln>
        <a:effectLst>
          <a:outerShdw blurRad="38100" dist="25400" dir="54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a:lnSpc>
              <a:spcPct val="90000"/>
            </a:lnSpc>
            <a:spcBef>
              <a:spcPct val="0"/>
            </a:spcBef>
            <a:spcAft>
              <a:spcPct val="35000"/>
            </a:spcAft>
          </a:pPr>
          <a:r>
            <a:rPr lang="en-US" sz="3100" kern="1200" dirty="0" smtClean="0"/>
            <a:t>complications</a:t>
          </a:r>
          <a:endParaRPr lang="en-US" sz="3100" kern="1200" dirty="0"/>
        </a:p>
      </dsp:txBody>
      <dsp:txXfrm>
        <a:off x="85" y="3509217"/>
        <a:ext cx="2499362" cy="166985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74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C911402E-AF07-41F3-8CDA-61FEA4893B34}" type="slidenum">
              <a:rPr lang="en-US"/>
              <a:pPr>
                <a:defRPr/>
              </a:pPr>
              <a:t>‹#›</a:t>
            </a:fld>
            <a:endParaRPr lang="en-US"/>
          </a:p>
        </p:txBody>
      </p:sp>
    </p:spTree>
    <p:extLst>
      <p:ext uri="{BB962C8B-B14F-4D97-AF65-F5344CB8AC3E}">
        <p14:creationId xmlns:p14="http://schemas.microsoft.com/office/powerpoint/2010/main" xmlns="" val="35291237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91EAAD89-559D-424F-AD8B-0B298C23B190}" type="slidenum">
              <a:rPr lang="en-US">
                <a:latin typeface="Arial" pitchFamily="34" charset="0"/>
              </a:rPr>
              <a:pPr/>
              <a:t>5</a:t>
            </a:fld>
            <a:endParaRPr lang="en-US">
              <a:latin typeface="Arial" pitchFamily="34" charset="0"/>
            </a:endParaRPr>
          </a:p>
        </p:txBody>
      </p:sp>
      <p:sp>
        <p:nvSpPr>
          <p:cNvPr id="52227" name="Rectangle 2"/>
          <p:cNvSpPr>
            <a:spLocks noGrp="1" noRot="1" noChangeAspect="1" noChangeArrowheads="1" noTextEdit="1"/>
          </p:cNvSpPr>
          <p:nvPr>
            <p:ph type="sldImg"/>
          </p:nvPr>
        </p:nvSpPr>
        <p:spPr>
          <a:xfrm>
            <a:off x="1289050" y="793750"/>
            <a:ext cx="4279900" cy="3209925"/>
          </a:xfrm>
          <a:ln/>
        </p:spPr>
      </p:sp>
      <p:sp>
        <p:nvSpPr>
          <p:cNvPr id="52228" name="Rectangle 3"/>
          <p:cNvSpPr>
            <a:spLocks noGrp="1" noChangeArrowheads="1"/>
          </p:cNvSpPr>
          <p:nvPr>
            <p:ph type="body" idx="1"/>
          </p:nvPr>
        </p:nvSpPr>
        <p:spPr>
          <a:xfrm>
            <a:off x="914400" y="4344988"/>
            <a:ext cx="5029200" cy="3849687"/>
          </a:xfrm>
          <a:noFill/>
          <a:ln/>
        </p:spPr>
        <p:txBody>
          <a:bodyPr/>
          <a:lstStyle/>
          <a:p>
            <a:pPr eaLnBrk="1" hangingPunct="1">
              <a:spcBef>
                <a:spcPct val="0"/>
              </a:spcBef>
            </a:pPr>
            <a:endParaRPr lang="en-GB" dirty="0" smtClean="0">
              <a:latin typeface="Arial" pitchFamily="34" charset="0"/>
            </a:endParaRPr>
          </a:p>
        </p:txBody>
      </p:sp>
    </p:spTree>
    <p:extLst>
      <p:ext uri="{BB962C8B-B14F-4D97-AF65-F5344CB8AC3E}">
        <p14:creationId xmlns:p14="http://schemas.microsoft.com/office/powerpoint/2010/main" xmlns="" val="624004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5F755A2A-9186-47A1-B6FE-8B8D48CA8C47}" type="slidenum">
              <a:rPr lang="en-US">
                <a:latin typeface="Arial" pitchFamily="34" charset="0"/>
              </a:rPr>
              <a:pPr/>
              <a:t>9</a:t>
            </a:fld>
            <a:endParaRPr lang="en-US">
              <a:latin typeface="Arial"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ar-SA" smtClean="0">
              <a:latin typeface="Arial" pitchFamily="34" charset="0"/>
            </a:endParaRPr>
          </a:p>
        </p:txBody>
      </p:sp>
    </p:spTree>
    <p:extLst>
      <p:ext uri="{BB962C8B-B14F-4D97-AF65-F5344CB8AC3E}">
        <p14:creationId xmlns:p14="http://schemas.microsoft.com/office/powerpoint/2010/main" xmlns="" val="3502855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5F755A2A-9186-47A1-B6FE-8B8D48CA8C47}" type="slidenum">
              <a:rPr lang="en-US">
                <a:latin typeface="Arial" pitchFamily="34" charset="0"/>
              </a:rPr>
              <a:pPr/>
              <a:t>10</a:t>
            </a:fld>
            <a:endParaRPr lang="en-US">
              <a:latin typeface="Arial"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ar-SA" smtClean="0">
              <a:latin typeface="Arial" pitchFamily="34" charset="0"/>
            </a:endParaRPr>
          </a:p>
        </p:txBody>
      </p:sp>
    </p:spTree>
    <p:extLst>
      <p:ext uri="{BB962C8B-B14F-4D97-AF65-F5344CB8AC3E}">
        <p14:creationId xmlns:p14="http://schemas.microsoft.com/office/powerpoint/2010/main" xmlns="" val="3694427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ar-SA" smtClean="0">
              <a:latin typeface="Arial" pitchFamily="34" charset="0"/>
            </a:endParaRPr>
          </a:p>
        </p:txBody>
      </p:sp>
      <p:sp>
        <p:nvSpPr>
          <p:cNvPr id="54276" name="Slide Number Placeholder 3"/>
          <p:cNvSpPr>
            <a:spLocks noGrp="1"/>
          </p:cNvSpPr>
          <p:nvPr>
            <p:ph type="sldNum" sz="quarter" idx="5"/>
          </p:nvPr>
        </p:nvSpPr>
        <p:spPr>
          <a:noFill/>
        </p:spPr>
        <p:txBody>
          <a:bodyPr/>
          <a:lstStyle/>
          <a:p>
            <a:fld id="{E0CD8BF2-0942-4170-A5F8-6AA4167DC933}" type="slidenum">
              <a:rPr lang="en-US">
                <a:latin typeface="Arial" pitchFamily="34" charset="0"/>
              </a:rPr>
              <a:pPr/>
              <a:t>28</a:t>
            </a:fld>
            <a:endParaRPr lang="en-US">
              <a:latin typeface="Arial" pitchFamily="34" charset="0"/>
            </a:endParaRPr>
          </a:p>
        </p:txBody>
      </p:sp>
    </p:spTree>
    <p:extLst>
      <p:ext uri="{BB962C8B-B14F-4D97-AF65-F5344CB8AC3E}">
        <p14:creationId xmlns:p14="http://schemas.microsoft.com/office/powerpoint/2010/main" xmlns="" val="2244391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pPr>
              <a:defRPr/>
            </a:pPr>
            <a:fld id="{F9DA4002-894E-4D44-BAE6-289FCA67F210}" type="slidenum">
              <a:rPr lang="en-US" smtClean="0"/>
              <a:pPr>
                <a:defRPr/>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C574AE8-47D8-4511-86A7-DBEA92021DD1}"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D0E3266-8F88-4D83-80D5-54185905BB16}"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normAutofit/>
          </a:bodyPr>
          <a:lstStyle/>
          <a:p>
            <a:pPr lvl="0"/>
            <a:endParaRPr lang="en-US" noProof="0" smtClean="0"/>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FE7C35D6-1E95-4DE1-A42B-3FDC23FD975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2D70854-95E5-407B-AAE4-EF531DCB82C8}" type="slidenum">
              <a:rPr lang="en-US" smtClean="0"/>
              <a:pPr>
                <a:defRPr/>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800100" y="6172200"/>
            <a:ext cx="4000500" cy="457200"/>
          </a:xfrm>
        </p:spPr>
        <p:txBody>
          <a:bodyPr/>
          <a:lstStyle/>
          <a:p>
            <a:pPr>
              <a:defRPr/>
            </a:pPr>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pPr>
              <a:defRPr/>
            </a:pPr>
            <a:fld id="{30BA3771-2907-474B-AEB0-4FAAE91B54B7}"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14A4D48-866B-4A24-A04A-9B902ACDFEE0}" type="slidenum">
              <a:rPr lang="en-US" smtClean="0"/>
              <a:pPr>
                <a:defRPr/>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76F3732-AF07-4542-8BDD-E17C49F67D27}" type="slidenum">
              <a:rPr lang="en-US" smtClean="0"/>
              <a:pPr>
                <a:defRPr/>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9097B9D-2CDE-4AF5-9311-CBF5F73EF481}"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EC48466-C9A0-43D6-B4F8-170E11D4D615}"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B4013BD-CB7C-40BD-A895-F98006475C1F}" type="slidenum">
              <a:rPr lang="en-US" smtClean="0"/>
              <a:pPr>
                <a:defRPr/>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914400" y="6172200"/>
            <a:ext cx="3886200" cy="457200"/>
          </a:xfrm>
        </p:spPr>
        <p:txBody>
          <a:bodyPr/>
          <a:lstStyle/>
          <a:p>
            <a:pPr>
              <a:defRPr/>
            </a:pPr>
            <a:endParaRPr lang="en-US"/>
          </a:p>
        </p:txBody>
      </p:sp>
      <p:sp>
        <p:nvSpPr>
          <p:cNvPr id="7" name="Slide Number Placeholder 6"/>
          <p:cNvSpPr>
            <a:spLocks noGrp="1"/>
          </p:cNvSpPr>
          <p:nvPr>
            <p:ph type="sldNum" sz="quarter" idx="12"/>
          </p:nvPr>
        </p:nvSpPr>
        <p:spPr>
          <a:xfrm>
            <a:off x="146304" y="6208776"/>
            <a:ext cx="457200" cy="457200"/>
          </a:xfrm>
        </p:spPr>
        <p:txBody>
          <a:bodyPr/>
          <a:lstStyle/>
          <a:p>
            <a:pPr>
              <a:defRPr/>
            </a:pPr>
            <a:fld id="{42D81579-8633-4106-9FE5-CEF92B782E4E}" type="slidenum">
              <a:rPr lang="en-US" smtClean="0"/>
              <a:pPr>
                <a:defRPr/>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a:defRPr/>
            </a:pPr>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a:defRPr/>
            </a:pPr>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defRPr/>
            </a:pPr>
            <a:fld id="{7AB55290-081D-4379-9AD8-7724C6AB5645}"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om.sa/url?sa=i&amp;rct=j&amp;q=&amp;esrc=s&amp;frm=1&amp;source=images&amp;cd=&amp;cad=rja&amp;docid=l8dnXTW57Nko-M&amp;tbnid=N1knW69q8BVOfM:&amp;ved=0CAUQjRw&amp;url=http://www.meddean.luc.edu/lumen/MedEd/elective/pulmonary/copd/copd.htm&amp;ei=xvvvUuP_L-KU0AX2xYGoAQ&amp;psig=AFQjCNEjHVhN4EFquU5YVYonUSvTNASsDg&amp;ust=1391545668405411"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ubtitle 2"/>
          <p:cNvSpPr>
            <a:spLocks noGrp="1"/>
          </p:cNvSpPr>
          <p:nvPr>
            <p:ph type="subTitle" idx="1"/>
          </p:nvPr>
        </p:nvSpPr>
        <p:spPr>
          <a:xfrm>
            <a:off x="1331640" y="3228975"/>
            <a:ext cx="7344048" cy="1752600"/>
          </a:xfrm>
        </p:spPr>
        <p:txBody>
          <a:bodyPr/>
          <a:lstStyle/>
          <a:p>
            <a:pPr marR="0" algn="l" eaLnBrk="1" hangingPunct="1"/>
            <a:r>
              <a:rPr lang="en-US" dirty="0" smtClean="0"/>
              <a:t>Dr</a:t>
            </a:r>
            <a:r>
              <a:rPr lang="en-US" dirty="0" smtClean="0"/>
              <a:t>. </a:t>
            </a:r>
            <a:r>
              <a:rPr lang="en-US" dirty="0" err="1" smtClean="0"/>
              <a:t>Maha</a:t>
            </a:r>
            <a:r>
              <a:rPr lang="en-US" dirty="0" smtClean="0"/>
              <a:t> </a:t>
            </a:r>
            <a:r>
              <a:rPr lang="en-US" dirty="0" err="1" smtClean="0"/>
              <a:t>Arafah</a:t>
            </a:r>
            <a:r>
              <a:rPr lang="en-US" dirty="0" smtClean="0"/>
              <a:t> and Dr. </a:t>
            </a:r>
            <a:r>
              <a:rPr lang="en-US" dirty="0" err="1" smtClean="0"/>
              <a:t>Ammar</a:t>
            </a:r>
            <a:r>
              <a:rPr lang="en-US" dirty="0" smtClean="0"/>
              <a:t> </a:t>
            </a:r>
            <a:r>
              <a:rPr lang="en-US" dirty="0" err="1" smtClean="0"/>
              <a:t>Rikabi</a:t>
            </a:r>
            <a:r>
              <a:rPr lang="en-US" dirty="0" smtClean="0"/>
              <a:t>  </a:t>
            </a:r>
            <a:endParaRPr lang="en-US" dirty="0" smtClean="0"/>
          </a:p>
          <a:p>
            <a:pPr marR="0" algn="l" eaLnBrk="1" hangingPunct="1"/>
            <a:r>
              <a:rPr lang="en-US" dirty="0" smtClean="0"/>
              <a:t>Department </a:t>
            </a:r>
            <a:r>
              <a:rPr lang="en-US" dirty="0" smtClean="0"/>
              <a:t>of Pathology</a:t>
            </a:r>
          </a:p>
          <a:p>
            <a:pPr marR="0" algn="l" eaLnBrk="1" hangingPunct="1"/>
            <a:r>
              <a:rPr lang="en-US" dirty="0" smtClean="0"/>
              <a:t>KSU, Riyadh</a:t>
            </a:r>
          </a:p>
        </p:txBody>
      </p:sp>
      <p:sp>
        <p:nvSpPr>
          <p:cNvPr id="2" name="Title 1"/>
          <p:cNvSpPr>
            <a:spLocks noGrp="1"/>
          </p:cNvSpPr>
          <p:nvPr>
            <p:ph type="ctrTitle"/>
          </p:nvPr>
        </p:nvSpPr>
        <p:spPr>
          <a:extLst/>
        </p:spPr>
        <p:txBody>
          <a:bodyPr>
            <a:normAutofit/>
          </a:bodyPr>
          <a:lstStyle/>
          <a:p>
            <a:pPr algn="l" eaLnBrk="1" hangingPunct="1">
              <a:defRPr/>
            </a:pPr>
            <a:r>
              <a:rPr lang="en-US" dirty="0" smtClean="0"/>
              <a:t>Pathology of Chronic obstructive airway diseases</a:t>
            </a:r>
            <a:endParaRPr lang="en-US" dirty="0"/>
          </a:p>
        </p:txBody>
      </p:sp>
      <p:sp>
        <p:nvSpPr>
          <p:cNvPr id="4" name="TextBox 3"/>
          <p:cNvSpPr txBox="1"/>
          <p:nvPr/>
        </p:nvSpPr>
        <p:spPr>
          <a:xfrm>
            <a:off x="6516216" y="476672"/>
            <a:ext cx="2031325"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1">
            <a:spAutoFit/>
          </a:bodyPr>
          <a:lstStyle/>
          <a:p>
            <a:r>
              <a:rPr lang="en-US" dirty="0" smtClean="0"/>
              <a:t>Respiratory block </a:t>
            </a:r>
          </a:p>
          <a:p>
            <a:pPr algn="ctr"/>
            <a:r>
              <a:rPr lang="en-US" dirty="0" smtClean="0"/>
              <a:t>Jan 2016</a:t>
            </a:r>
            <a:endParaRPr lang="ar-SA"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32855" y="188640"/>
            <a:ext cx="4343401" cy="692150"/>
          </a:xfrm>
        </p:spPr>
        <p:txBody>
          <a:bodyPr>
            <a:normAutofit fontScale="90000"/>
          </a:bodyPr>
          <a:lstStyle/>
          <a:p>
            <a:pPr eaLnBrk="1" hangingPunct="1">
              <a:lnSpc>
                <a:spcPct val="80000"/>
              </a:lnSpc>
            </a:pPr>
            <a:r>
              <a:rPr lang="en-US" sz="3200" b="1" dirty="0" smtClean="0"/>
              <a:t/>
            </a:r>
            <a:br>
              <a:rPr lang="en-US" sz="3200" b="1" dirty="0" smtClean="0"/>
            </a:br>
            <a:r>
              <a:rPr lang="en-US" sz="2400" b="1" dirty="0" smtClean="0"/>
              <a:t>Chronic </a:t>
            </a:r>
            <a:r>
              <a:rPr lang="en-US" sz="2400" b="1" dirty="0" smtClean="0"/>
              <a:t>bronchitis:  </a:t>
            </a:r>
            <a:r>
              <a:rPr lang="en-US" sz="2400" b="1" dirty="0" smtClean="0"/>
              <a:t>morphology</a:t>
            </a:r>
          </a:p>
        </p:txBody>
      </p:sp>
      <p:sp>
        <p:nvSpPr>
          <p:cNvPr id="10243" name="Rectangle 3"/>
          <p:cNvSpPr>
            <a:spLocks noGrp="1" noChangeArrowheads="1"/>
          </p:cNvSpPr>
          <p:nvPr>
            <p:ph type="body" sz="half" idx="1"/>
          </p:nvPr>
        </p:nvSpPr>
        <p:spPr>
          <a:xfrm>
            <a:off x="-230312" y="692696"/>
            <a:ext cx="4586288" cy="4478337"/>
          </a:xfrm>
        </p:spPr>
        <p:txBody>
          <a:bodyPr>
            <a:normAutofit lnSpcReduction="10000"/>
          </a:bodyPr>
          <a:lstStyle/>
          <a:p>
            <a:pPr lvl="1" eaLnBrk="1" hangingPunct="1">
              <a:lnSpc>
                <a:spcPct val="90000"/>
              </a:lnSpc>
            </a:pPr>
            <a:endParaRPr lang="en-US" sz="1800" dirty="0" smtClean="0"/>
          </a:p>
          <a:p>
            <a:pPr lvl="1" eaLnBrk="1" hangingPunct="1">
              <a:lnSpc>
                <a:spcPct val="90000"/>
              </a:lnSpc>
            </a:pPr>
            <a:r>
              <a:rPr lang="en-US" b="1" dirty="0" smtClean="0"/>
              <a:t>Inflammation of airways, </a:t>
            </a:r>
            <a:r>
              <a:rPr lang="en-US" dirty="0" smtClean="0"/>
              <a:t>fibrosis and resultant narrowing of bronchioles.</a:t>
            </a:r>
          </a:p>
          <a:p>
            <a:pPr lvl="1" eaLnBrk="1" hangingPunct="1">
              <a:lnSpc>
                <a:spcPct val="90000"/>
              </a:lnSpc>
            </a:pPr>
            <a:r>
              <a:rPr lang="en-US" b="1" dirty="0" smtClean="0"/>
              <a:t>Hypertrophy and hyperplasia of mucus producing cells</a:t>
            </a:r>
            <a:r>
              <a:rPr lang="en-US" dirty="0" smtClean="0"/>
              <a:t> increased number of goblet cells, </a:t>
            </a:r>
            <a:endParaRPr lang="en-US" b="1" dirty="0" smtClean="0"/>
          </a:p>
          <a:p>
            <a:pPr lvl="1" eaLnBrk="1" hangingPunct="1">
              <a:lnSpc>
                <a:spcPct val="90000"/>
              </a:lnSpc>
            </a:pPr>
            <a:r>
              <a:rPr lang="en-US" b="1" dirty="0" err="1" smtClean="0"/>
              <a:t>Squamous</a:t>
            </a:r>
            <a:r>
              <a:rPr lang="en-US" b="1" dirty="0" smtClean="0"/>
              <a:t> </a:t>
            </a:r>
            <a:r>
              <a:rPr lang="en-US" b="1" dirty="0" err="1" smtClean="0"/>
              <a:t>metaplasia</a:t>
            </a:r>
            <a:r>
              <a:rPr lang="en-US" b="1" dirty="0" smtClean="0"/>
              <a:t> </a:t>
            </a:r>
            <a:r>
              <a:rPr lang="en-US" dirty="0" smtClean="0"/>
              <a:t>which can progress to dysplasia and even invasive carcinoma.</a:t>
            </a:r>
          </a:p>
          <a:p>
            <a:pPr lvl="1" eaLnBrk="1" hangingPunct="1">
              <a:lnSpc>
                <a:spcPct val="90000"/>
              </a:lnSpc>
            </a:pPr>
            <a:r>
              <a:rPr lang="en-US" b="1" dirty="0" smtClean="0"/>
              <a:t>Injury to cilia with </a:t>
            </a:r>
            <a:r>
              <a:rPr lang="en-US" dirty="0" smtClean="0"/>
              <a:t>loss of ciliated epithelial cells</a:t>
            </a:r>
          </a:p>
          <a:p>
            <a:pPr lvl="1" eaLnBrk="1" hangingPunct="1">
              <a:lnSpc>
                <a:spcPct val="90000"/>
              </a:lnSpc>
            </a:pPr>
            <a:r>
              <a:rPr lang="en-US" dirty="0" err="1" smtClean="0"/>
              <a:t>squamous</a:t>
            </a:r>
            <a:r>
              <a:rPr lang="en-US" dirty="0" smtClean="0"/>
              <a:t> </a:t>
            </a:r>
            <a:r>
              <a:rPr lang="en-US" dirty="0" err="1" smtClean="0"/>
              <a:t>metaplasia</a:t>
            </a:r>
            <a:r>
              <a:rPr lang="en-US" dirty="0" smtClean="0"/>
              <a:t>.</a:t>
            </a:r>
          </a:p>
          <a:p>
            <a:pPr lvl="1" eaLnBrk="1" hangingPunct="1">
              <a:lnSpc>
                <a:spcPct val="90000"/>
              </a:lnSpc>
            </a:pPr>
            <a:r>
              <a:rPr lang="en-US" dirty="0" smtClean="0"/>
              <a:t>Coexistent emphysema.</a:t>
            </a:r>
          </a:p>
          <a:p>
            <a:pPr lvl="1" eaLnBrk="1" hangingPunct="1">
              <a:lnSpc>
                <a:spcPct val="90000"/>
              </a:lnSpc>
            </a:pPr>
            <a:endParaRPr lang="en-US" sz="2000" dirty="0" smtClean="0"/>
          </a:p>
          <a:p>
            <a:pPr lvl="1" eaLnBrk="1" hangingPunct="1">
              <a:lnSpc>
                <a:spcPct val="90000"/>
              </a:lnSpc>
            </a:pPr>
            <a:endParaRPr lang="en-US" sz="2000" b="1" dirty="0" smtClean="0"/>
          </a:p>
        </p:txBody>
      </p:sp>
      <p:pic>
        <p:nvPicPr>
          <p:cNvPr id="61442" name="Picture 2" descr="http://coursewareobjects.elsevier.com/objects/elr/Kumar/pathology/casestudies/res2/res220.jpg"/>
          <p:cNvPicPr>
            <a:picLocks noGrp="1" noChangeAspect="1" noChangeArrowheads="1"/>
          </p:cNvPicPr>
          <p:nvPr>
            <p:ph type="clipArt" sz="half" idx="2"/>
          </p:nvPr>
        </p:nvPicPr>
        <p:blipFill>
          <a:blip r:embed="rId3" cstate="print"/>
          <a:srcRect/>
          <a:stretch>
            <a:fillRect/>
          </a:stretch>
        </p:blipFill>
        <p:spPr bwMode="auto">
          <a:xfrm>
            <a:off x="4375472" y="1700808"/>
            <a:ext cx="4445000" cy="3086100"/>
          </a:xfrm>
          <a:prstGeom prst="rect">
            <a:avLst/>
          </a:prstGeom>
          <a:noFill/>
        </p:spPr>
      </p:pic>
      <p:sp>
        <p:nvSpPr>
          <p:cNvPr id="6" name="Rectangle 5"/>
          <p:cNvSpPr/>
          <p:nvPr/>
        </p:nvSpPr>
        <p:spPr>
          <a:xfrm>
            <a:off x="179512" y="5085184"/>
            <a:ext cx="8784976" cy="86119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1600" dirty="0" smtClean="0"/>
              <a:t>How do these changes differ from the changes seen in a typical case of allergic asthma</a:t>
            </a:r>
            <a:r>
              <a:rPr lang="en-US" sz="1600" dirty="0" smtClean="0"/>
              <a:t>?</a:t>
            </a:r>
          </a:p>
          <a:p>
            <a:r>
              <a:rPr lang="en-US" sz="1600" dirty="0" smtClean="0"/>
              <a:t>n typical allergic asthma, which also has mucous gland hyperplasia, the bronchial wall has an inflammatory infiltrate in which </a:t>
            </a:r>
            <a:r>
              <a:rPr lang="en-US" sz="1600" dirty="0" err="1" smtClean="0"/>
              <a:t>eosinophils</a:t>
            </a:r>
            <a:r>
              <a:rPr lang="en-US" sz="1600" dirty="0" smtClean="0"/>
              <a:t> are prominent. There is also hypertrophy and hyperplasia of smooth muscle cells in asthma. </a:t>
            </a:r>
            <a:endParaRPr lang="en-US" sz="1600" dirty="0"/>
          </a:p>
        </p:txBody>
      </p:sp>
      <p:sp>
        <p:nvSpPr>
          <p:cNvPr id="7" name="Rectangle 6"/>
          <p:cNvSpPr/>
          <p:nvPr/>
        </p:nvSpPr>
        <p:spPr>
          <a:xfrm>
            <a:off x="539552" y="6021288"/>
            <a:ext cx="792088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600" dirty="0" smtClean="0">
                <a:solidFill>
                  <a:schemeClr val="dk1"/>
                </a:solidFill>
                <a:latin typeface="+mn-lt"/>
              </a:rPr>
              <a:t>How do the changes differ from those seen in </a:t>
            </a:r>
            <a:r>
              <a:rPr lang="en-US" sz="1600" dirty="0" err="1" smtClean="0">
                <a:solidFill>
                  <a:schemeClr val="dk1"/>
                </a:solidFill>
                <a:latin typeface="+mn-lt"/>
              </a:rPr>
              <a:t>bronchiectasis</a:t>
            </a:r>
            <a:r>
              <a:rPr lang="en-US" sz="1600" dirty="0" smtClean="0">
                <a:solidFill>
                  <a:schemeClr val="dk1"/>
                </a:solidFill>
                <a:latin typeface="+mn-lt"/>
              </a:rPr>
              <a:t>? </a:t>
            </a:r>
            <a:endParaRPr lang="en-US" sz="1600" dirty="0" smtClean="0">
              <a:solidFill>
                <a:schemeClr val="dk1"/>
              </a:solidFill>
              <a:latin typeface="+mn-lt"/>
            </a:endParaRPr>
          </a:p>
          <a:p>
            <a:r>
              <a:rPr lang="en-US" sz="1600" dirty="0" smtClean="0"/>
              <a:t>Infection-related destruction of the bronchial wall is the characteristic appearance of </a:t>
            </a:r>
            <a:r>
              <a:rPr lang="en-US" sz="1600" dirty="0" err="1" smtClean="0"/>
              <a:t>bronchiectasis</a:t>
            </a:r>
            <a:endParaRPr lang="en-US" sz="1600" dirty="0" smtClean="0">
              <a:solidFill>
                <a:schemeClr val="dk1"/>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55576" y="0"/>
            <a:ext cx="7772400" cy="838200"/>
          </a:xfrm>
        </p:spPr>
        <p:txBody>
          <a:bodyPr>
            <a:normAutofit/>
          </a:bodyPr>
          <a:lstStyle/>
          <a:p>
            <a:pPr algn="ctr"/>
            <a:r>
              <a:rPr lang="en-US" sz="3600" b="1" dirty="0" smtClean="0"/>
              <a:t>Chronic </a:t>
            </a:r>
            <a:r>
              <a:rPr lang="en-US" sz="3600" b="1" dirty="0" smtClean="0"/>
              <a:t>bronchitis: Clinical </a:t>
            </a:r>
            <a:r>
              <a:rPr lang="en-US" sz="3600" b="1" dirty="0" smtClean="0"/>
              <a:t>Course</a:t>
            </a:r>
            <a:endParaRPr lang="en-US" sz="3600" b="1" dirty="0" smtClean="0"/>
          </a:p>
        </p:txBody>
      </p:sp>
      <p:sp>
        <p:nvSpPr>
          <p:cNvPr id="13315" name="Rectangle 3"/>
          <p:cNvSpPr>
            <a:spLocks noGrp="1" noChangeArrowheads="1"/>
          </p:cNvSpPr>
          <p:nvPr>
            <p:ph sz="quarter" idx="1"/>
          </p:nvPr>
        </p:nvSpPr>
        <p:spPr>
          <a:xfrm>
            <a:off x="304800" y="784448"/>
            <a:ext cx="8515672" cy="5956920"/>
          </a:xfrm>
        </p:spPr>
        <p:txBody>
          <a:bodyPr>
            <a:noAutofit/>
          </a:bodyPr>
          <a:lstStyle/>
          <a:p>
            <a:pPr eaLnBrk="1" hangingPunct="1">
              <a:defRPr/>
            </a:pPr>
            <a:r>
              <a:rPr lang="en-US" sz="2800" b="1" dirty="0" smtClean="0"/>
              <a:t>Prominent </a:t>
            </a:r>
            <a:r>
              <a:rPr lang="en-US" sz="2800" b="1" dirty="0" smtClean="0"/>
              <a:t>cough and the production of sputum.</a:t>
            </a:r>
          </a:p>
          <a:p>
            <a:pPr marL="274320" indent="-274320" eaLnBrk="1" fontAlgn="auto" hangingPunct="1">
              <a:spcAft>
                <a:spcPts val="0"/>
              </a:spcAft>
              <a:buClr>
                <a:schemeClr val="accent3"/>
              </a:buClr>
              <a:buFont typeface="Wingdings 2"/>
              <a:buChar char=""/>
              <a:defRPr/>
            </a:pPr>
            <a:r>
              <a:rPr lang="en-US" sz="2800" b="1" dirty="0" err="1" smtClean="0"/>
              <a:t>Hypercapnia</a:t>
            </a:r>
            <a:r>
              <a:rPr lang="en-US" sz="2800" b="1" dirty="0" smtClean="0"/>
              <a:t>, hypoxemia and cyanosis. Patients with severe chronic bronchitis  are termed blue bloaters.</a:t>
            </a:r>
          </a:p>
          <a:p>
            <a:pPr marL="274320" indent="-274320" eaLnBrk="1" fontAlgn="auto" hangingPunct="1">
              <a:spcAft>
                <a:spcPts val="0"/>
              </a:spcAft>
              <a:buClr>
                <a:schemeClr val="accent3"/>
              </a:buClr>
              <a:buFont typeface="Wingdings 2"/>
              <a:buChar char=""/>
              <a:defRPr/>
            </a:pPr>
            <a:r>
              <a:rPr lang="en-US" sz="2800" b="1" dirty="0" smtClean="0"/>
              <a:t>Patients  can have:</a:t>
            </a:r>
          </a:p>
          <a:p>
            <a:pPr marL="915670" lvl="2" indent="-274320" eaLnBrk="1" fontAlgn="auto" hangingPunct="1">
              <a:spcAft>
                <a:spcPts val="0"/>
              </a:spcAft>
              <a:buClr>
                <a:schemeClr val="accent3"/>
              </a:buClr>
              <a:buFont typeface="Wingdings 2"/>
              <a:buChar char=""/>
              <a:defRPr/>
            </a:pPr>
            <a:r>
              <a:rPr lang="en-US" sz="2800" b="1" dirty="0" smtClean="0"/>
              <a:t>increased sleepiness due to CO2 narcosis</a:t>
            </a:r>
          </a:p>
          <a:p>
            <a:pPr marL="915670" lvl="2" indent="-274320" eaLnBrk="1" fontAlgn="auto" hangingPunct="1">
              <a:spcAft>
                <a:spcPts val="0"/>
              </a:spcAft>
              <a:buClr>
                <a:schemeClr val="accent3"/>
              </a:buClr>
              <a:buFont typeface="Wingdings 2"/>
              <a:buChar char=""/>
              <a:defRPr/>
            </a:pPr>
            <a:r>
              <a:rPr lang="en-US" sz="2800" b="1" dirty="0" smtClean="0"/>
              <a:t>cyanosis due to very poor oxygenation</a:t>
            </a:r>
          </a:p>
          <a:p>
            <a:pPr marL="915670" lvl="2" indent="-274320" eaLnBrk="1" fontAlgn="auto" hangingPunct="1">
              <a:spcAft>
                <a:spcPts val="0"/>
              </a:spcAft>
              <a:buClr>
                <a:schemeClr val="accent3"/>
              </a:buClr>
              <a:buFont typeface="Wingdings 2"/>
              <a:buChar char=""/>
              <a:defRPr/>
            </a:pPr>
            <a:r>
              <a:rPr lang="en-US" sz="2800" b="1" dirty="0" smtClean="0"/>
              <a:t>elevated red cell counts (secondary polycythemia) as a result of chronic hypoxemia</a:t>
            </a:r>
          </a:p>
          <a:p>
            <a:pPr marL="915670" lvl="2" indent="-274320" eaLnBrk="1" fontAlgn="auto" hangingPunct="1">
              <a:spcAft>
                <a:spcPts val="0"/>
              </a:spcAft>
              <a:buClr>
                <a:schemeClr val="accent3"/>
              </a:buClr>
              <a:buFont typeface="Wingdings 2"/>
              <a:buChar char=""/>
              <a:defRPr/>
            </a:pPr>
            <a:r>
              <a:rPr lang="en-US" sz="2800" b="1" dirty="0" smtClean="0"/>
              <a:t>Cardiac failure (</a:t>
            </a:r>
            <a:r>
              <a:rPr lang="en-US" sz="2800" b="1" dirty="0" err="1" smtClean="0"/>
              <a:t>Cor</a:t>
            </a:r>
            <a:r>
              <a:rPr lang="en-US" sz="2800" b="1" dirty="0" smtClean="0"/>
              <a:t> </a:t>
            </a:r>
            <a:r>
              <a:rPr lang="en-US" sz="2800" b="1" dirty="0" err="1" smtClean="0"/>
              <a:t>pulmonale</a:t>
            </a:r>
            <a:r>
              <a:rPr lang="en-US" sz="2800" b="1" dirty="0" smtClean="0"/>
              <a:t>/right </a:t>
            </a:r>
            <a:r>
              <a:rPr lang="en-US" sz="2800" b="1" dirty="0"/>
              <a:t>heart </a:t>
            </a:r>
            <a:r>
              <a:rPr lang="en-US" sz="2800" b="1" dirty="0" smtClean="0"/>
              <a:t>failure): </a:t>
            </a:r>
            <a:r>
              <a:rPr lang="en-US" sz="2800" b="1" dirty="0"/>
              <a:t>diseases of the lung or pulmonary </a:t>
            </a:r>
            <a:r>
              <a:rPr lang="en-US" sz="2800" b="1" dirty="0" smtClean="0"/>
              <a:t>vasculature leads to</a:t>
            </a:r>
            <a:r>
              <a:rPr lang="en-US" sz="2800" b="1" dirty="0"/>
              <a:t> pulmonary </a:t>
            </a:r>
            <a:r>
              <a:rPr lang="en-US" sz="2800" b="1" dirty="0" smtClean="0"/>
              <a:t>hypertension which leads to right ventricular dilation and hypertrophy (right heart failure).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5">
                                            <p:txEl>
                                              <p:pRg st="2" end="2"/>
                                            </p:txEl>
                                          </p:spTgt>
                                        </p:tgtEl>
                                        <p:attrNameLst>
                                          <p:attrName>style.visibility</p:attrName>
                                        </p:attrNameLst>
                                      </p:cBhvr>
                                      <p:to>
                                        <p:strVal val="visible"/>
                                      </p:to>
                                    </p:set>
                                    <p:anim calcmode="lin" valueType="num">
                                      <p:cBhvr additive="base">
                                        <p:cTn id="7"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15">
                                            <p:txEl>
                                              <p:pRg st="3" end="3"/>
                                            </p:txEl>
                                          </p:spTgt>
                                        </p:tgtEl>
                                        <p:attrNameLst>
                                          <p:attrName>style.visibility</p:attrName>
                                        </p:attrNameLst>
                                      </p:cBhvr>
                                      <p:to>
                                        <p:strVal val="visible"/>
                                      </p:to>
                                    </p:set>
                                    <p:anim calcmode="lin" valueType="num">
                                      <p:cBhvr additive="base">
                                        <p:cTn id="11"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5">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315">
                                            <p:txEl>
                                              <p:pRg st="4" end="4"/>
                                            </p:txEl>
                                          </p:spTgt>
                                        </p:tgtEl>
                                        <p:attrNameLst>
                                          <p:attrName>style.visibility</p:attrName>
                                        </p:attrNameLst>
                                      </p:cBhvr>
                                      <p:to>
                                        <p:strVal val="visible"/>
                                      </p:to>
                                    </p:set>
                                    <p:anim calcmode="lin" valueType="num">
                                      <p:cBhvr additive="base">
                                        <p:cTn id="15"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315">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315">
                                            <p:txEl>
                                              <p:pRg st="5" end="5"/>
                                            </p:txEl>
                                          </p:spTgt>
                                        </p:tgtEl>
                                        <p:attrNameLst>
                                          <p:attrName>style.visibility</p:attrName>
                                        </p:attrNameLst>
                                      </p:cBhvr>
                                      <p:to>
                                        <p:strVal val="visible"/>
                                      </p:to>
                                    </p:set>
                                    <p:anim calcmode="lin" valueType="num">
                                      <p:cBhvr additive="base">
                                        <p:cTn id="19" dur="5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315">
                                            <p:txEl>
                                              <p:pRg st="6" end="6"/>
                                            </p:txEl>
                                          </p:spTgt>
                                        </p:tgtEl>
                                        <p:attrNameLst>
                                          <p:attrName>style.visibility</p:attrName>
                                        </p:attrNameLst>
                                      </p:cBhvr>
                                      <p:to>
                                        <p:strVal val="visible"/>
                                      </p:to>
                                    </p:set>
                                    <p:anim calcmode="lin" valueType="num">
                                      <p:cBhvr additive="base">
                                        <p:cTn id="23" dur="500" fill="hold"/>
                                        <p:tgtEl>
                                          <p:spTgt spid="13315">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31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2" cstate="print"/>
          <a:srcRect/>
          <a:stretch>
            <a:fillRect/>
          </a:stretch>
        </p:blipFill>
        <p:spPr bwMode="auto">
          <a:xfrm>
            <a:off x="815975" y="44450"/>
            <a:ext cx="7859713"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ubtitle 2"/>
          <p:cNvSpPr>
            <a:spLocks noGrp="1"/>
          </p:cNvSpPr>
          <p:nvPr>
            <p:ph type="subTitle" idx="1"/>
          </p:nvPr>
        </p:nvSpPr>
        <p:spPr>
          <a:xfrm>
            <a:off x="1187623" y="3356992"/>
            <a:ext cx="7272809" cy="1752600"/>
          </a:xfrm>
        </p:spPr>
        <p:txBody>
          <a:bodyPr>
            <a:normAutofit/>
          </a:bodyPr>
          <a:lstStyle/>
          <a:p>
            <a:pPr marR="0" eaLnBrk="1" hangingPunct="1"/>
            <a:r>
              <a:rPr lang="en-US" sz="2800" b="1" dirty="0"/>
              <a:t>P</a:t>
            </a:r>
            <a:r>
              <a:rPr lang="en-US" sz="2800" b="1" dirty="0" smtClean="0"/>
              <a:t>ermanent </a:t>
            </a:r>
            <a:r>
              <a:rPr lang="en-US" sz="2800" b="1" dirty="0"/>
              <a:t>enlargement of all or part of the respiratory unit</a:t>
            </a:r>
            <a:endParaRPr lang="ar-SA" sz="2800" b="1" dirty="0" smtClean="0"/>
          </a:p>
        </p:txBody>
      </p:sp>
      <p:sp>
        <p:nvSpPr>
          <p:cNvPr id="23555" name="Rectangle 2"/>
          <p:cNvSpPr>
            <a:spLocks noGrp="1" noChangeArrowheads="1"/>
          </p:cNvSpPr>
          <p:nvPr>
            <p:ph type="ctrTitle"/>
          </p:nvPr>
        </p:nvSpPr>
        <p:spPr>
          <a:xfrm>
            <a:off x="-1404664" y="1312168"/>
            <a:ext cx="7851648" cy="1828800"/>
          </a:xfrm>
          <a:extLst/>
        </p:spPr>
        <p:txBody>
          <a:bodyPr/>
          <a:lstStyle/>
          <a:p>
            <a:pPr eaLnBrk="1" fontAlgn="auto" hangingPunct="1">
              <a:spcAft>
                <a:spcPts val="0"/>
              </a:spcAft>
              <a:defRPr/>
            </a:pPr>
            <a:r>
              <a:rPr lang="en-US" dirty="0" smtClean="0"/>
              <a:t>Emphysema</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051050" y="-387350"/>
            <a:ext cx="5602288" cy="1143000"/>
          </a:xfrm>
        </p:spPr>
        <p:txBody>
          <a:bodyPr/>
          <a:lstStyle/>
          <a:p>
            <a:r>
              <a:rPr lang="en-US" b="1" smtClean="0"/>
              <a:t>normal</a:t>
            </a:r>
          </a:p>
        </p:txBody>
      </p:sp>
      <p:pic>
        <p:nvPicPr>
          <p:cNvPr id="14339" name="Picture 1"/>
          <p:cNvPicPr>
            <a:picLocks noGrp="1" noChangeAspect="1"/>
          </p:cNvPicPr>
          <p:nvPr>
            <p:ph sz="quarter" idx="1"/>
          </p:nvPr>
        </p:nvPicPr>
        <p:blipFill>
          <a:blip r:embed="rId2" cstate="print"/>
          <a:srcRect/>
          <a:stretch>
            <a:fillRect/>
          </a:stretch>
        </p:blipFill>
        <p:spPr>
          <a:xfrm>
            <a:off x="0" y="692150"/>
            <a:ext cx="4730750" cy="3043238"/>
          </a:xfrm>
          <a:noFill/>
        </p:spPr>
      </p:pic>
      <p:pic>
        <p:nvPicPr>
          <p:cNvPr id="14340" name="Picture 2" descr="http://www.lab.anhb.uwa.edu.au/mb140/CorePages/Respiratory/images/lun10he.jpg"/>
          <p:cNvPicPr>
            <a:picLocks noChangeAspect="1" noChangeArrowheads="1"/>
          </p:cNvPicPr>
          <p:nvPr/>
        </p:nvPicPr>
        <p:blipFill>
          <a:blip r:embed="rId3" cstate="print"/>
          <a:srcRect/>
          <a:stretch>
            <a:fillRect/>
          </a:stretch>
        </p:blipFill>
        <p:spPr bwMode="auto">
          <a:xfrm>
            <a:off x="5110163" y="0"/>
            <a:ext cx="4033837" cy="5373688"/>
          </a:xfrm>
          <a:prstGeom prst="rect">
            <a:avLst/>
          </a:prstGeom>
          <a:noFill/>
          <a:ln w="9525">
            <a:noFill/>
            <a:miter lim="800000"/>
            <a:headEnd/>
            <a:tailEnd/>
          </a:ln>
        </p:spPr>
      </p:pic>
      <p:pic>
        <p:nvPicPr>
          <p:cNvPr id="14341" name="Picture 4" descr="http://histology-world.com/photoalbum/albums/userpics/lung1label.jpg"/>
          <p:cNvPicPr>
            <a:picLocks noChangeAspect="1" noChangeArrowheads="1"/>
          </p:cNvPicPr>
          <p:nvPr/>
        </p:nvPicPr>
        <p:blipFill>
          <a:blip r:embed="rId4" cstate="print"/>
          <a:srcRect/>
          <a:stretch>
            <a:fillRect/>
          </a:stretch>
        </p:blipFill>
        <p:spPr bwMode="auto">
          <a:xfrm>
            <a:off x="0" y="3592513"/>
            <a:ext cx="5076825" cy="3265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09600" y="0"/>
            <a:ext cx="7772400" cy="1143000"/>
          </a:xfrm>
        </p:spPr>
        <p:txBody>
          <a:bodyPr/>
          <a:lstStyle/>
          <a:p>
            <a:pPr eaLnBrk="1" hangingPunct="1"/>
            <a:r>
              <a:rPr lang="en-US" b="1" smtClean="0"/>
              <a:t>Emphysema</a:t>
            </a:r>
          </a:p>
        </p:txBody>
      </p:sp>
      <p:sp>
        <p:nvSpPr>
          <p:cNvPr id="24579" name="Rectangle 3"/>
          <p:cNvSpPr>
            <a:spLocks noGrp="1" noChangeArrowheads="1"/>
          </p:cNvSpPr>
          <p:nvPr>
            <p:ph sz="quarter" idx="1"/>
          </p:nvPr>
        </p:nvSpPr>
        <p:spPr>
          <a:xfrm>
            <a:off x="0" y="1066800"/>
            <a:ext cx="9109075" cy="5791200"/>
          </a:xfrm>
        </p:spPr>
        <p:txBody>
          <a:bodyPr>
            <a:normAutofit fontScale="77500" lnSpcReduction="20000"/>
          </a:bodyPr>
          <a:lstStyle/>
          <a:p>
            <a:pPr marL="274320" indent="-274320" eaLnBrk="1" fontAlgn="auto" hangingPunct="1">
              <a:spcAft>
                <a:spcPts val="0"/>
              </a:spcAft>
              <a:buClr>
                <a:schemeClr val="accent3"/>
              </a:buClr>
              <a:buFont typeface="Wingdings 2"/>
              <a:buChar char=""/>
              <a:defRPr/>
            </a:pPr>
            <a:r>
              <a:rPr lang="en-US" sz="3100" dirty="0" smtClean="0"/>
              <a:t>Is abnormal permanent enlargement of the airspaces distal to the terminal bronchioles accompanied by destruction of their walls, without obvious fibrosis.</a:t>
            </a:r>
          </a:p>
          <a:p>
            <a:pPr marL="274320" indent="-274320" eaLnBrk="1" fontAlgn="auto" hangingPunct="1">
              <a:spcAft>
                <a:spcPts val="0"/>
              </a:spcAft>
              <a:buClr>
                <a:schemeClr val="accent3"/>
              </a:buClr>
              <a:buFont typeface="Wingdings 2"/>
              <a:buChar char=""/>
              <a:defRPr/>
            </a:pPr>
            <a:r>
              <a:rPr lang="en-US" sz="3100" dirty="0" smtClean="0"/>
              <a:t>Element of chronic bronchitis coexists </a:t>
            </a:r>
          </a:p>
          <a:p>
            <a:pPr marL="274320" indent="-274320" eaLnBrk="1" fontAlgn="auto" hangingPunct="1">
              <a:spcAft>
                <a:spcPts val="0"/>
              </a:spcAft>
              <a:buClr>
                <a:schemeClr val="accent3"/>
              </a:buClr>
              <a:buFont typeface="Wingdings 2"/>
              <a:buChar char=""/>
              <a:defRPr/>
            </a:pPr>
            <a:r>
              <a:rPr lang="en-US" sz="3100" dirty="0" smtClean="0"/>
              <a:t>Types of emphysema:</a:t>
            </a:r>
          </a:p>
          <a:p>
            <a:pPr marL="641033" lvl="1" indent="-274320" eaLnBrk="1" fontAlgn="auto" hangingPunct="1">
              <a:spcAft>
                <a:spcPts val="0"/>
              </a:spcAft>
              <a:buClr>
                <a:schemeClr val="accent3"/>
              </a:buClr>
              <a:buFontTx/>
              <a:buNone/>
              <a:defRPr/>
            </a:pPr>
            <a:r>
              <a:rPr lang="en-US" sz="2900" dirty="0" smtClean="0"/>
              <a:t>	1.  </a:t>
            </a:r>
            <a:r>
              <a:rPr lang="en-US" sz="2900" dirty="0" err="1" smtClean="0"/>
              <a:t>Centriacinar</a:t>
            </a:r>
            <a:endParaRPr lang="en-US" sz="2900" dirty="0" smtClean="0">
              <a:solidFill>
                <a:schemeClr val="accent2"/>
              </a:solidFill>
            </a:endParaRPr>
          </a:p>
          <a:p>
            <a:pPr marL="641033" lvl="1" indent="-274320" eaLnBrk="1" fontAlgn="auto" hangingPunct="1">
              <a:spcAft>
                <a:spcPts val="0"/>
              </a:spcAft>
              <a:buClr>
                <a:schemeClr val="accent3"/>
              </a:buClr>
              <a:buFontTx/>
              <a:buNone/>
              <a:defRPr/>
            </a:pPr>
            <a:r>
              <a:rPr lang="en-US" sz="2900" dirty="0" smtClean="0">
                <a:solidFill>
                  <a:schemeClr val="accent2"/>
                </a:solidFill>
              </a:rPr>
              <a:t>    </a:t>
            </a:r>
            <a:r>
              <a:rPr lang="en-US" sz="2900" dirty="0" smtClean="0"/>
              <a:t>2.  </a:t>
            </a:r>
            <a:r>
              <a:rPr lang="en-US" sz="2900" dirty="0" err="1" smtClean="0"/>
              <a:t>Panacinar</a:t>
            </a:r>
            <a:endParaRPr lang="en-US" sz="2900" dirty="0" smtClean="0"/>
          </a:p>
          <a:p>
            <a:pPr marL="641033" lvl="1" indent="-274320" eaLnBrk="1" fontAlgn="auto" hangingPunct="1">
              <a:spcAft>
                <a:spcPts val="0"/>
              </a:spcAft>
              <a:buClr>
                <a:schemeClr val="accent3"/>
              </a:buClr>
              <a:buFontTx/>
              <a:buNone/>
              <a:defRPr/>
            </a:pPr>
            <a:r>
              <a:rPr lang="en-US" sz="2900" dirty="0" smtClean="0"/>
              <a:t>    3.  Distal </a:t>
            </a:r>
            <a:r>
              <a:rPr lang="en-US" sz="2900" dirty="0" err="1" smtClean="0"/>
              <a:t>acinar</a:t>
            </a:r>
            <a:r>
              <a:rPr lang="en-US" sz="2900" dirty="0" smtClean="0"/>
              <a:t> /</a:t>
            </a:r>
            <a:r>
              <a:rPr lang="en-US" sz="2900" dirty="0" err="1" smtClean="0"/>
              <a:t>paraseptal</a:t>
            </a:r>
            <a:r>
              <a:rPr lang="en-US" sz="2900" dirty="0" smtClean="0"/>
              <a:t> </a:t>
            </a:r>
          </a:p>
          <a:p>
            <a:pPr marL="641033" lvl="1" indent="-274320" eaLnBrk="1" fontAlgn="auto" hangingPunct="1">
              <a:spcAft>
                <a:spcPts val="0"/>
              </a:spcAft>
              <a:buClr>
                <a:schemeClr val="accent3"/>
              </a:buClr>
              <a:buFontTx/>
              <a:buNone/>
              <a:defRPr/>
            </a:pPr>
            <a:r>
              <a:rPr lang="en-US" sz="2900" dirty="0" smtClean="0"/>
              <a:t>	 4. Irregular</a:t>
            </a:r>
          </a:p>
          <a:p>
            <a:pPr eaLnBrk="1" hangingPunct="1">
              <a:defRPr/>
            </a:pPr>
            <a:r>
              <a:rPr lang="en-US" sz="3100" dirty="0" smtClean="0"/>
              <a:t>“Dilatation</a:t>
            </a:r>
            <a:r>
              <a:rPr lang="en-US" sz="3100" dirty="0"/>
              <a:t>” is due </a:t>
            </a:r>
            <a:r>
              <a:rPr lang="en-US" sz="3100" dirty="0" smtClean="0"/>
              <a:t>to destruction and </a:t>
            </a:r>
            <a:r>
              <a:rPr lang="en-US" sz="3100" dirty="0"/>
              <a:t>loss of alveolar walls (tissue destruction)</a:t>
            </a:r>
          </a:p>
          <a:p>
            <a:pPr eaLnBrk="1" hangingPunct="1">
              <a:defRPr/>
            </a:pPr>
            <a:r>
              <a:rPr lang="en-US" sz="3100" dirty="0"/>
              <a:t>Appears as “holes” in the lung tissue</a:t>
            </a:r>
          </a:p>
          <a:p>
            <a:pPr eaLnBrk="1" hangingPunct="1">
              <a:defRPr/>
            </a:pPr>
            <a:r>
              <a:rPr lang="en-US" sz="3100" dirty="0"/>
              <a:t>Emphysema Impairs Respiratory Function: </a:t>
            </a:r>
          </a:p>
          <a:p>
            <a:pPr eaLnBrk="1" hangingPunct="1">
              <a:buFont typeface="Wingdings 2" pitchFamily="18" charset="2"/>
              <a:buNone/>
              <a:defRPr/>
            </a:pPr>
            <a:r>
              <a:rPr lang="en-US" sz="3100" dirty="0"/>
              <a:t>   -Diminished alveolar surface area for gas exchange   (decreased </a:t>
            </a:r>
            <a:r>
              <a:rPr lang="en-US" sz="3100" dirty="0" err="1"/>
              <a:t>Tco</a:t>
            </a:r>
            <a:r>
              <a:rPr lang="en-US" sz="3100" dirty="0"/>
              <a:t>)</a:t>
            </a:r>
          </a:p>
          <a:p>
            <a:pPr eaLnBrk="1" hangingPunct="1">
              <a:buFont typeface="Wingdings 2" pitchFamily="18" charset="2"/>
              <a:buNone/>
              <a:defRPr/>
            </a:pPr>
            <a:r>
              <a:rPr lang="en-US" sz="3100" dirty="0"/>
              <a:t>   -Loss of elastic recoil and support of small airways leading to tendency to collapse with obstruction</a:t>
            </a:r>
          </a:p>
          <a:p>
            <a:pPr marL="0" indent="0" eaLnBrk="1" fontAlgn="auto" hangingPunct="1">
              <a:spcAft>
                <a:spcPts val="0"/>
              </a:spcAft>
              <a:buClr>
                <a:schemeClr val="accent3"/>
              </a:buClr>
              <a:buFont typeface="Wingdings 2" pitchFamily="18" charset="2"/>
              <a:buNone/>
              <a:defRPr/>
            </a:pPr>
            <a:endParaRPr lang="en-US" sz="2800" dirty="0" smtClean="0">
              <a:latin typeface="+mj-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ar-SA" smtClean="0"/>
          </a:p>
        </p:txBody>
      </p:sp>
      <p:pic>
        <p:nvPicPr>
          <p:cNvPr id="16387" name="Content Placeholder 3"/>
          <p:cNvPicPr>
            <a:picLocks noGrp="1" noChangeAspect="1"/>
          </p:cNvPicPr>
          <p:nvPr>
            <p:ph sz="quarter" idx="1"/>
          </p:nvPr>
        </p:nvPicPr>
        <p:blipFill>
          <a:blip r:embed="rId2" cstate="print">
            <a:lum bright="-21000" contrast="20000"/>
          </a:blip>
          <a:srcRect/>
          <a:stretch>
            <a:fillRect/>
          </a:stretch>
        </p:blipFill>
        <p:spPr>
          <a:xfrm>
            <a:off x="1476375" y="0"/>
            <a:ext cx="5715000" cy="3028950"/>
          </a:xfrm>
        </p:spPr>
      </p:pic>
      <p:pic>
        <p:nvPicPr>
          <p:cNvPr id="16388" name="Picture 4"/>
          <p:cNvPicPr>
            <a:picLocks noChangeAspect="1"/>
          </p:cNvPicPr>
          <p:nvPr/>
        </p:nvPicPr>
        <p:blipFill>
          <a:blip r:embed="rId3" cstate="print"/>
          <a:srcRect/>
          <a:stretch>
            <a:fillRect/>
          </a:stretch>
        </p:blipFill>
        <p:spPr bwMode="auto">
          <a:xfrm>
            <a:off x="3752850" y="3271838"/>
            <a:ext cx="5422900" cy="3556000"/>
          </a:xfrm>
          <a:prstGeom prst="rect">
            <a:avLst/>
          </a:prstGeom>
          <a:noFill/>
          <a:ln w="9525">
            <a:noFill/>
            <a:miter lim="800000"/>
            <a:headEnd/>
            <a:tailEnd/>
          </a:ln>
        </p:spPr>
      </p:pic>
      <p:pic>
        <p:nvPicPr>
          <p:cNvPr id="16389" name="Picture 5"/>
          <p:cNvPicPr>
            <a:picLocks noChangeAspect="1"/>
          </p:cNvPicPr>
          <p:nvPr/>
        </p:nvPicPr>
        <p:blipFill>
          <a:blip r:embed="rId4" cstate="print"/>
          <a:srcRect/>
          <a:stretch>
            <a:fillRect/>
          </a:stretch>
        </p:blipFill>
        <p:spPr bwMode="auto">
          <a:xfrm>
            <a:off x="0" y="3803650"/>
            <a:ext cx="3816350" cy="305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2"/>
          <p:cNvSpPr>
            <a:spLocks noGrp="1"/>
          </p:cNvSpPr>
          <p:nvPr>
            <p:ph type="body" idx="1"/>
          </p:nvPr>
        </p:nvSpPr>
        <p:spPr>
          <a:xfrm>
            <a:off x="274241" y="868362"/>
            <a:ext cx="4040188" cy="660400"/>
          </a:xfrm>
        </p:spPr>
        <p:txBody>
          <a:bodyPr/>
          <a:lstStyle/>
          <a:p>
            <a:r>
              <a:rPr lang="en-US" dirty="0" smtClean="0">
                <a:solidFill>
                  <a:schemeClr val="tx1">
                    <a:lumMod val="85000"/>
                    <a:lumOff val="15000"/>
                  </a:schemeClr>
                </a:solidFill>
                <a:effectLst>
                  <a:outerShdw blurRad="38100" dist="38100" dir="2700000" algn="tl">
                    <a:srgbClr val="000000">
                      <a:alpha val="43137"/>
                    </a:srgbClr>
                  </a:outerShdw>
                </a:effectLst>
              </a:rPr>
              <a:t>Normal</a:t>
            </a:r>
            <a:endParaRPr lang="en-US" dirty="0">
              <a:solidFill>
                <a:schemeClr val="tx1">
                  <a:lumMod val="85000"/>
                  <a:lumOff val="15000"/>
                </a:schemeClr>
              </a:solidFill>
              <a:effectLst>
                <a:outerShdw blurRad="38100" dist="38100" dir="2700000" algn="tl">
                  <a:srgbClr val="000000">
                    <a:alpha val="43137"/>
                  </a:srgbClr>
                </a:outerShdw>
              </a:effectLst>
            </a:endParaRPr>
          </a:p>
        </p:txBody>
      </p:sp>
      <p:sp>
        <p:nvSpPr>
          <p:cNvPr id="4" name="Text Placeholder 3"/>
          <p:cNvSpPr>
            <a:spLocks noGrp="1"/>
          </p:cNvSpPr>
          <p:nvPr>
            <p:ph type="body" sz="half" idx="3"/>
          </p:nvPr>
        </p:nvSpPr>
        <p:spPr>
          <a:xfrm>
            <a:off x="4572000" y="868362"/>
            <a:ext cx="4041775" cy="655638"/>
          </a:xfrm>
        </p:spPr>
        <p:txBody>
          <a:bodyPr/>
          <a:lstStyle/>
          <a:p>
            <a:pPr>
              <a:defRPr/>
            </a:pPr>
            <a:r>
              <a:rPr lang="en-US" dirty="0">
                <a:solidFill>
                  <a:schemeClr val="tx1">
                    <a:lumMod val="85000"/>
                    <a:lumOff val="15000"/>
                  </a:schemeClr>
                </a:solidFill>
                <a:effectLst>
                  <a:outerShdw blurRad="38100" dist="38100" dir="2700000" algn="tl">
                    <a:srgbClr val="000000">
                      <a:alpha val="43137"/>
                    </a:srgbClr>
                  </a:outerShdw>
                </a:effectLst>
              </a:rPr>
              <a:t>Emphysema</a:t>
            </a:r>
            <a:endParaRPr lang="en-US" dirty="0"/>
          </a:p>
        </p:txBody>
      </p:sp>
      <p:pic>
        <p:nvPicPr>
          <p:cNvPr id="17412" name="Picture 3" descr="FAC0016"/>
          <p:cNvPicPr preferRelativeResize="0">
            <a:picLocks noGrp="1" noChangeAspect="1" noChangeArrowheads="1"/>
          </p:cNvPicPr>
          <p:nvPr>
            <p:ph sz="half" idx="2"/>
            <p:custDataLst>
              <p:tags r:id="rId1"/>
            </p:custDataLst>
          </p:nvPr>
        </p:nvPicPr>
        <p:blipFill>
          <a:blip r:embed="rId3" cstate="print"/>
          <a:srcRect/>
          <a:stretch>
            <a:fillRect/>
          </a:stretch>
        </p:blipFill>
        <p:spPr>
          <a:xfrm>
            <a:off x="251520" y="1554856"/>
            <a:ext cx="4049713" cy="2762250"/>
          </a:xfrm>
          <a:noFill/>
        </p:spPr>
      </p:pic>
      <p:pic>
        <p:nvPicPr>
          <p:cNvPr id="17413" name="Picture 6" descr="22"/>
          <p:cNvPicPr>
            <a:picLocks noGrp="1" noChangeAspect="1" noChangeArrowheads="1"/>
          </p:cNvPicPr>
          <p:nvPr>
            <p:ph sz="half" idx="4"/>
          </p:nvPr>
        </p:nvPicPr>
        <p:blipFill>
          <a:blip r:embed="rId4" cstate="print">
            <a:lum contrast="10000"/>
          </a:blip>
          <a:srcRect/>
          <a:stretch>
            <a:fillRect/>
          </a:stretch>
        </p:blipFill>
        <p:spPr>
          <a:xfrm>
            <a:off x="4572000" y="1538287"/>
            <a:ext cx="3968750" cy="2873375"/>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ar-SA" smtClean="0"/>
          </a:p>
        </p:txBody>
      </p:sp>
      <p:pic>
        <p:nvPicPr>
          <p:cNvPr id="18435" name="Content Placeholder 3"/>
          <p:cNvPicPr>
            <a:picLocks noGrp="1" noChangeAspect="1"/>
          </p:cNvPicPr>
          <p:nvPr>
            <p:ph sz="quarter" idx="1"/>
          </p:nvPr>
        </p:nvPicPr>
        <p:blipFill>
          <a:blip r:embed="rId2" cstate="print"/>
          <a:srcRect/>
          <a:stretch>
            <a:fillRect/>
          </a:stretch>
        </p:blipFill>
        <p:spPr>
          <a:xfrm>
            <a:off x="1355725" y="-66675"/>
            <a:ext cx="6311900" cy="6924675"/>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762000"/>
            <a:ext cx="7772400" cy="609600"/>
          </a:xfrm>
        </p:spPr>
        <p:txBody>
          <a:bodyPr>
            <a:normAutofit fontScale="90000"/>
          </a:bodyPr>
          <a:lstStyle/>
          <a:p>
            <a:pPr eaLnBrk="1" hangingPunct="1"/>
            <a:r>
              <a:rPr lang="en-US" sz="3200" b="1" smtClean="0"/>
              <a:t>Centriacinar (centrilobular) emphysema</a:t>
            </a:r>
          </a:p>
        </p:txBody>
      </p:sp>
      <p:sp>
        <p:nvSpPr>
          <p:cNvPr id="26627" name="Rectangle 3"/>
          <p:cNvSpPr>
            <a:spLocks noGrp="1" noChangeArrowheads="1"/>
          </p:cNvSpPr>
          <p:nvPr>
            <p:ph sz="quarter" idx="1"/>
          </p:nvPr>
        </p:nvSpPr>
        <p:spPr>
          <a:xfrm>
            <a:off x="152400" y="1524000"/>
            <a:ext cx="7772400" cy="4495800"/>
          </a:xfrm>
        </p:spPr>
        <p:txBody>
          <a:bodyPr/>
          <a:lstStyle/>
          <a:p>
            <a:pPr eaLnBrk="1" hangingPunct="1">
              <a:defRPr/>
            </a:pPr>
            <a:r>
              <a:rPr lang="en-US" sz="2000" dirty="0" smtClean="0">
                <a:latin typeface="+mj-lt"/>
              </a:rPr>
              <a:t>Occur in heavy smoker in association with chronic bronchitis</a:t>
            </a:r>
          </a:p>
          <a:p>
            <a:pPr eaLnBrk="1" hangingPunct="1">
              <a:defRPr/>
            </a:pPr>
            <a:r>
              <a:rPr lang="en-US" sz="2000" dirty="0" smtClean="0">
                <a:latin typeface="+mj-lt"/>
              </a:rPr>
              <a:t>The central or proximal parts of the </a:t>
            </a:r>
            <a:r>
              <a:rPr lang="en-US" sz="2000" dirty="0" err="1" smtClean="0">
                <a:latin typeface="+mj-lt"/>
              </a:rPr>
              <a:t>acini</a:t>
            </a:r>
            <a:r>
              <a:rPr lang="en-US" sz="2000" dirty="0" smtClean="0">
                <a:latin typeface="+mj-lt"/>
              </a:rPr>
              <a:t> are affected, while distal alveoli are spared</a:t>
            </a:r>
          </a:p>
          <a:p>
            <a:pPr eaLnBrk="1" hangingPunct="1">
              <a:defRPr/>
            </a:pPr>
            <a:r>
              <a:rPr lang="en-US" sz="2000" dirty="0" smtClean="0">
                <a:latin typeface="+mj-lt"/>
              </a:rPr>
              <a:t>More common and severe in upper lobes (apical segments)</a:t>
            </a:r>
          </a:p>
          <a:p>
            <a:pPr eaLnBrk="1" hangingPunct="1">
              <a:defRPr/>
            </a:pPr>
            <a:r>
              <a:rPr lang="en-US" sz="2000" dirty="0" smtClean="0">
                <a:latin typeface="+mj-lt"/>
              </a:rPr>
              <a:t>The walls of the emphysematous           </a:t>
            </a:r>
          </a:p>
          <a:p>
            <a:pPr eaLnBrk="1" hangingPunct="1">
              <a:buFontTx/>
              <a:buNone/>
              <a:defRPr/>
            </a:pPr>
            <a:r>
              <a:rPr lang="en-US" sz="2000" dirty="0" smtClean="0">
                <a:latin typeface="+mj-lt"/>
              </a:rPr>
              <a:t>space contain black pigment.</a:t>
            </a:r>
          </a:p>
          <a:p>
            <a:pPr eaLnBrk="1" hangingPunct="1">
              <a:defRPr/>
            </a:pPr>
            <a:r>
              <a:rPr lang="en-US" sz="2000" dirty="0" smtClean="0">
                <a:latin typeface="+mj-lt"/>
              </a:rPr>
              <a:t>Inflammation around bronchi &amp; bronchioles.</a:t>
            </a:r>
          </a:p>
        </p:txBody>
      </p:sp>
      <p:pic>
        <p:nvPicPr>
          <p:cNvPr id="29700" name="Picture 4"/>
          <p:cNvPicPr>
            <a:picLocks noChangeAspect="1" noChangeArrowheads="1"/>
          </p:cNvPicPr>
          <p:nvPr/>
        </p:nvPicPr>
        <p:blipFill>
          <a:blip r:embed="rId2" cstate="print"/>
          <a:srcRect/>
          <a:stretch>
            <a:fillRect/>
          </a:stretch>
        </p:blipFill>
        <p:spPr bwMode="auto">
          <a:xfrm>
            <a:off x="5072063" y="3465513"/>
            <a:ext cx="4071937" cy="3368675"/>
          </a:xfrm>
          <a:prstGeom prst="rect">
            <a:avLst/>
          </a:prstGeom>
          <a:noFill/>
          <a:ln w="9525">
            <a:noFill/>
            <a:miter lim="800000"/>
            <a:headEnd/>
            <a:tailEnd/>
          </a:ln>
        </p:spPr>
      </p:pic>
      <p:pic>
        <p:nvPicPr>
          <p:cNvPr id="19461" name="Picture 1"/>
          <p:cNvPicPr>
            <a:picLocks noChangeAspect="1"/>
          </p:cNvPicPr>
          <p:nvPr/>
        </p:nvPicPr>
        <p:blipFill>
          <a:blip r:embed="rId3" cstate="print"/>
          <a:srcRect/>
          <a:stretch>
            <a:fillRect/>
          </a:stretch>
        </p:blipFill>
        <p:spPr bwMode="auto">
          <a:xfrm>
            <a:off x="685800" y="3979863"/>
            <a:ext cx="4173538" cy="28781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29700"/>
                                        </p:tgtEl>
                                        <p:attrNameLst>
                                          <p:attrName>style.visibility</p:attrName>
                                        </p:attrNameLst>
                                      </p:cBhvr>
                                      <p:to>
                                        <p:strVal val="visible"/>
                                      </p:to>
                                    </p:set>
                                    <p:anim calcmode="lin" valueType="num">
                                      <p:cBhvr additive="base">
                                        <p:cTn id="7" dur="500" fill="hold"/>
                                        <p:tgtEl>
                                          <p:spTgt spid="29700"/>
                                        </p:tgtEl>
                                        <p:attrNameLst>
                                          <p:attrName>ppt_x</p:attrName>
                                        </p:attrNameLst>
                                      </p:cBhvr>
                                      <p:tavLst>
                                        <p:tav tm="0">
                                          <p:val>
                                            <p:strVal val="0-#ppt_w/2"/>
                                          </p:val>
                                        </p:tav>
                                        <p:tav tm="100000">
                                          <p:val>
                                            <p:strVal val="#ppt_x"/>
                                          </p:val>
                                        </p:tav>
                                      </p:tavLst>
                                    </p:anim>
                                    <p:anim calcmode="lin" valueType="num">
                                      <p:cBhvr additive="base">
                                        <p:cTn id="8" dur="500" fill="hold"/>
                                        <p:tgtEl>
                                          <p:spTgt spid="2970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7772400" cy="706090"/>
          </a:xfrm>
        </p:spPr>
        <p:txBody>
          <a:bodyPr>
            <a:normAutofit fontScale="90000"/>
          </a:bodyPr>
          <a:lstStyle/>
          <a:p>
            <a:r>
              <a:rPr lang="en-US" dirty="0" smtClean="0"/>
              <a:t>Objectives:</a:t>
            </a:r>
            <a:endParaRPr lang="en-US" dirty="0"/>
          </a:p>
        </p:txBody>
      </p:sp>
      <p:sp>
        <p:nvSpPr>
          <p:cNvPr id="3" name="Content Placeholder 2"/>
          <p:cNvSpPr>
            <a:spLocks noGrp="1"/>
          </p:cNvSpPr>
          <p:nvPr>
            <p:ph sz="quarter" idx="1"/>
          </p:nvPr>
        </p:nvSpPr>
        <p:spPr>
          <a:xfrm>
            <a:off x="287016" y="836712"/>
            <a:ext cx="8856984" cy="5760640"/>
          </a:xfrm>
        </p:spPr>
        <p:txBody>
          <a:bodyPr>
            <a:normAutofit fontScale="25000" lnSpcReduction="20000"/>
          </a:bodyPr>
          <a:lstStyle/>
          <a:p>
            <a:pPr marL="274320" lvl="1" indent="-274320">
              <a:spcBef>
                <a:spcPts val="580"/>
              </a:spcBef>
              <a:buClr>
                <a:schemeClr val="accent1"/>
              </a:buClr>
            </a:pPr>
            <a:r>
              <a:rPr lang="en-US" sz="9600" b="1" dirty="0" smtClean="0">
                <a:solidFill>
                  <a:srgbClr val="FF0000"/>
                </a:solidFill>
              </a:rPr>
              <a:t>Chronic Bronchitis</a:t>
            </a:r>
          </a:p>
          <a:p>
            <a:pPr lvl="2">
              <a:buNone/>
            </a:pPr>
            <a:r>
              <a:rPr lang="en-US" sz="9600" dirty="0" smtClean="0"/>
              <a:t>a. Define chronic bronchitis.</a:t>
            </a:r>
          </a:p>
          <a:p>
            <a:pPr lvl="2">
              <a:buNone/>
            </a:pPr>
            <a:r>
              <a:rPr lang="en-US" sz="9600" dirty="0" smtClean="0"/>
              <a:t>b. Describe the pathogenesis and the morphology of chronic bronchitis.</a:t>
            </a:r>
          </a:p>
          <a:p>
            <a:pPr lvl="2">
              <a:buNone/>
            </a:pPr>
            <a:r>
              <a:rPr lang="en-US" sz="9600" dirty="0" smtClean="0"/>
              <a:t>c. Describe the mechanism of airway obstruction in a patient with chronic bronchitis. Understand that when severe obstruction is present in chronic bronchitis, significant emphysema is nearly always present</a:t>
            </a:r>
          </a:p>
          <a:p>
            <a:r>
              <a:rPr lang="en-US" sz="9600" b="1" dirty="0" smtClean="0">
                <a:solidFill>
                  <a:srgbClr val="FF0000"/>
                </a:solidFill>
              </a:rPr>
              <a:t>Emphysema</a:t>
            </a:r>
            <a:endParaRPr lang="en-US" sz="9600" b="1" dirty="0" smtClean="0">
              <a:solidFill>
                <a:srgbClr val="FF0000"/>
              </a:solidFill>
            </a:endParaRPr>
          </a:p>
          <a:p>
            <a:pPr lvl="2">
              <a:buNone/>
            </a:pPr>
            <a:r>
              <a:rPr lang="en-US" sz="9600" dirty="0" smtClean="0"/>
              <a:t>a. Define emphysema.</a:t>
            </a:r>
          </a:p>
          <a:p>
            <a:pPr lvl="2">
              <a:buNone/>
            </a:pPr>
            <a:r>
              <a:rPr lang="en-US" sz="9600" dirty="0" smtClean="0"/>
              <a:t>b. Describe the gross and microscopic changes in emphysema.</a:t>
            </a:r>
          </a:p>
          <a:p>
            <a:pPr lvl="2">
              <a:buNone/>
            </a:pPr>
            <a:r>
              <a:rPr lang="en-US" sz="9600" dirty="0" smtClean="0"/>
              <a:t>c. Discuss the typical clinical presentation and causes of death.</a:t>
            </a:r>
          </a:p>
          <a:p>
            <a:pPr lvl="2">
              <a:buNone/>
            </a:pPr>
            <a:r>
              <a:rPr lang="en-US" sz="9600" dirty="0" smtClean="0"/>
              <a:t>c. Describe the most likely mechanism of emphysema (the protease-</a:t>
            </a:r>
            <a:r>
              <a:rPr lang="en-US" sz="9600" dirty="0" err="1" smtClean="0"/>
              <a:t>antiprotease</a:t>
            </a:r>
            <a:r>
              <a:rPr lang="en-US" sz="9600" dirty="0" smtClean="0"/>
              <a:t> mechanism). </a:t>
            </a:r>
            <a:endParaRPr lang="en-US" sz="9600" dirty="0" smtClean="0"/>
          </a:p>
          <a:p>
            <a:pPr lvl="2">
              <a:buNone/>
            </a:pPr>
            <a:r>
              <a:rPr lang="en-US" sz="9600" dirty="0" smtClean="0"/>
              <a:t>e. Describe the </a:t>
            </a:r>
            <a:r>
              <a:rPr lang="en-US" sz="9600" dirty="0" err="1" smtClean="0"/>
              <a:t>pathophysiologic</a:t>
            </a:r>
            <a:r>
              <a:rPr lang="en-US" sz="9600" dirty="0" smtClean="0"/>
              <a:t> mechanisms of </a:t>
            </a:r>
            <a:r>
              <a:rPr lang="en-US" sz="9600" dirty="0" smtClean="0"/>
              <a:t>emphysema</a:t>
            </a:r>
            <a:endParaRPr lang="en-US" sz="9600" dirty="0" smtClean="0"/>
          </a:p>
          <a:p>
            <a:pPr marL="274320" lvl="1" indent="-274320">
              <a:spcBef>
                <a:spcPts val="580"/>
              </a:spcBef>
              <a:buClr>
                <a:schemeClr val="accent1"/>
              </a:buClr>
            </a:pPr>
            <a:r>
              <a:rPr lang="en-US" sz="9600" dirty="0" smtClean="0"/>
              <a:t>Explain </a:t>
            </a:r>
            <a:r>
              <a:rPr lang="en-US" sz="9600" dirty="0" smtClean="0"/>
              <a:t>why emphysema and bronchitis are both considered to be examples of chronic obstructive pulmonary disease (COPD). </a:t>
            </a:r>
            <a:r>
              <a:rPr lang="en-US" sz="9600" dirty="0" smtClean="0"/>
              <a:t>Compare and contrast the major clinical and functional differences between predominant chronic bronchitis versus predominant emphysema in patients with COPD. </a:t>
            </a:r>
          </a:p>
          <a:p>
            <a:pPr marL="274320" lvl="1" indent="-274320">
              <a:spcBef>
                <a:spcPts val="580"/>
              </a:spcBef>
              <a:buClr>
                <a:schemeClr val="accent1"/>
              </a:buClr>
            </a:pPr>
            <a:r>
              <a:rPr lang="en-US" sz="9600" dirty="0" smtClean="0"/>
              <a:t>Define </a:t>
            </a:r>
            <a:r>
              <a:rPr lang="en-US" sz="9600" dirty="0" err="1" smtClean="0">
                <a:solidFill>
                  <a:srgbClr val="FF0000"/>
                </a:solidFill>
              </a:rPr>
              <a:t>Bronchiectasis</a:t>
            </a:r>
            <a:r>
              <a:rPr lang="en-US" sz="9600" dirty="0" smtClean="0">
                <a:solidFill>
                  <a:srgbClr val="FF0000"/>
                </a:solidFill>
              </a:rPr>
              <a:t> </a:t>
            </a:r>
            <a:r>
              <a:rPr lang="en-US" sz="9600" dirty="0" smtClean="0"/>
              <a:t>and its significant.</a:t>
            </a:r>
            <a:endParaRPr lang="en-US" sz="9600" dirty="0" smtClean="0"/>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765175"/>
            <a:ext cx="3851275" cy="636588"/>
          </a:xfrm>
        </p:spPr>
        <p:txBody>
          <a:bodyPr>
            <a:normAutofit fontScale="90000"/>
          </a:bodyPr>
          <a:lstStyle/>
          <a:p>
            <a:pPr eaLnBrk="1" hangingPunct="1"/>
            <a:r>
              <a:rPr lang="en-US" sz="3200" b="1" smtClean="0"/>
              <a:t>Panacinar (panlobular) emphysema</a:t>
            </a:r>
          </a:p>
        </p:txBody>
      </p:sp>
      <p:sp>
        <p:nvSpPr>
          <p:cNvPr id="28675" name="Rectangle 3"/>
          <p:cNvSpPr>
            <a:spLocks noGrp="1" noChangeArrowheads="1"/>
          </p:cNvSpPr>
          <p:nvPr>
            <p:ph sz="quarter" idx="1"/>
          </p:nvPr>
        </p:nvSpPr>
        <p:spPr>
          <a:xfrm>
            <a:off x="96838" y="1539875"/>
            <a:ext cx="3657600" cy="4114800"/>
          </a:xfrm>
        </p:spPr>
        <p:txBody>
          <a:bodyPr>
            <a:normAutofit/>
          </a:bodyPr>
          <a:lstStyle/>
          <a:p>
            <a:pPr marL="274320" indent="-274320" eaLnBrk="1" fontAlgn="auto" hangingPunct="1">
              <a:spcAft>
                <a:spcPts val="0"/>
              </a:spcAft>
              <a:buClr>
                <a:schemeClr val="accent3"/>
              </a:buClr>
              <a:buFont typeface="Wingdings 2"/>
              <a:buChar char=""/>
              <a:defRPr/>
            </a:pPr>
            <a:r>
              <a:rPr lang="en-US" sz="1800" dirty="0" smtClean="0">
                <a:latin typeface="+mj-lt"/>
              </a:rPr>
              <a:t>Cause :Occurs in </a:t>
            </a:r>
            <a:r>
              <a:rPr lang="en-US" sz="1800" dirty="0" smtClean="0">
                <a:latin typeface="+mj-lt"/>
                <a:sym typeface="Symbol" pitchFamily="18" charset="2"/>
              </a:rPr>
              <a:t></a:t>
            </a:r>
            <a:r>
              <a:rPr lang="en-US" sz="1800" baseline="-25000" dirty="0" smtClean="0">
                <a:latin typeface="+mj-lt"/>
                <a:sym typeface="Symbol" pitchFamily="18" charset="2"/>
              </a:rPr>
              <a:t>1</a:t>
            </a:r>
            <a:r>
              <a:rPr lang="en-US" sz="1800" dirty="0" smtClean="0">
                <a:latin typeface="+mj-lt"/>
                <a:sym typeface="Symbol" pitchFamily="18" charset="2"/>
              </a:rPr>
              <a:t>-anti-trypsin deficiency.</a:t>
            </a:r>
            <a:endParaRPr lang="en-US" sz="1800" dirty="0" smtClean="0">
              <a:latin typeface="+mj-lt"/>
            </a:endParaRPr>
          </a:p>
          <a:p>
            <a:pPr marL="342900" lvl="2" indent="-342900" eaLnBrk="1" fontAlgn="auto" hangingPunct="1">
              <a:spcAft>
                <a:spcPts val="0"/>
              </a:spcAft>
              <a:buFont typeface="Wingdings 2"/>
              <a:buChar char=""/>
              <a:defRPr/>
            </a:pPr>
            <a:r>
              <a:rPr lang="en-US" sz="1800" dirty="0" smtClean="0">
                <a:latin typeface="+mj-lt"/>
              </a:rPr>
              <a:t>U</a:t>
            </a:r>
            <a:r>
              <a:rPr lang="en-US" sz="1800" b="1" dirty="0" smtClean="0">
                <a:latin typeface="+mj-lt"/>
              </a:rPr>
              <a:t>niform injury: </a:t>
            </a:r>
            <a:r>
              <a:rPr lang="en-US" sz="1800" dirty="0" err="1" smtClean="0">
                <a:latin typeface="+mj-lt"/>
              </a:rPr>
              <a:t>Acini</a:t>
            </a:r>
            <a:r>
              <a:rPr lang="en-US" sz="1800" dirty="0" smtClean="0">
                <a:latin typeface="+mj-lt"/>
              </a:rPr>
              <a:t> are uniformly enlarged from the level of the respiratory bronchiole to the terminal blind alveoli.</a:t>
            </a:r>
          </a:p>
          <a:p>
            <a:pPr marL="274320" indent="-274320" eaLnBrk="1" fontAlgn="auto" hangingPunct="1">
              <a:spcAft>
                <a:spcPts val="0"/>
              </a:spcAft>
              <a:buClr>
                <a:schemeClr val="accent3"/>
              </a:buClr>
              <a:buFont typeface="Wingdings 2"/>
              <a:buChar char=""/>
              <a:defRPr/>
            </a:pPr>
            <a:r>
              <a:rPr lang="en-US" sz="1800" dirty="0" smtClean="0">
                <a:latin typeface="+mj-lt"/>
              </a:rPr>
              <a:t>More commonly in the lower lung zones.</a:t>
            </a:r>
          </a:p>
          <a:p>
            <a:pPr lvl="2" indent="-246888" eaLnBrk="1" fontAlgn="auto" hangingPunct="1">
              <a:lnSpc>
                <a:spcPct val="70000"/>
              </a:lnSpc>
              <a:spcAft>
                <a:spcPts val="0"/>
              </a:spcAft>
              <a:buFont typeface="Wingdings 2"/>
              <a:buNone/>
              <a:defRPr/>
            </a:pPr>
            <a:endParaRPr lang="en-US" sz="2400" dirty="0" smtClean="0">
              <a:latin typeface="+mj-lt"/>
            </a:endParaRPr>
          </a:p>
        </p:txBody>
      </p:sp>
      <p:pic>
        <p:nvPicPr>
          <p:cNvPr id="30724" name="Picture 4"/>
          <p:cNvPicPr>
            <a:picLocks noChangeAspect="1" noChangeArrowheads="1"/>
          </p:cNvPicPr>
          <p:nvPr/>
        </p:nvPicPr>
        <p:blipFill>
          <a:blip r:embed="rId2" cstate="print"/>
          <a:srcRect/>
          <a:stretch>
            <a:fillRect/>
          </a:stretch>
        </p:blipFill>
        <p:spPr bwMode="auto">
          <a:xfrm>
            <a:off x="3886200" y="3146425"/>
            <a:ext cx="5257800" cy="3711575"/>
          </a:xfrm>
          <a:prstGeom prst="rect">
            <a:avLst/>
          </a:prstGeom>
          <a:noFill/>
          <a:ln w="9525">
            <a:noFill/>
            <a:miter lim="800000"/>
            <a:headEnd/>
            <a:tailEnd/>
          </a:ln>
        </p:spPr>
      </p:pic>
      <p:pic>
        <p:nvPicPr>
          <p:cNvPr id="20485" name="Picture 1"/>
          <p:cNvPicPr>
            <a:picLocks noChangeAspect="1"/>
          </p:cNvPicPr>
          <p:nvPr/>
        </p:nvPicPr>
        <p:blipFill>
          <a:blip r:embed="rId3" cstate="print"/>
          <a:srcRect/>
          <a:stretch>
            <a:fillRect/>
          </a:stretch>
        </p:blipFill>
        <p:spPr bwMode="auto">
          <a:xfrm>
            <a:off x="3886200" y="4763"/>
            <a:ext cx="5257800" cy="3089275"/>
          </a:xfrm>
          <a:prstGeom prst="rect">
            <a:avLst/>
          </a:prstGeom>
          <a:noFill/>
          <a:ln w="9525">
            <a:noFill/>
            <a:miter lim="800000"/>
            <a:headEnd/>
            <a:tailEnd/>
          </a:ln>
        </p:spPr>
      </p:pic>
      <p:pic>
        <p:nvPicPr>
          <p:cNvPr id="20486" name="Picture 1"/>
          <p:cNvPicPr>
            <a:picLocks noChangeAspect="1"/>
          </p:cNvPicPr>
          <p:nvPr/>
        </p:nvPicPr>
        <p:blipFill>
          <a:blip r:embed="rId4" cstate="print"/>
          <a:srcRect/>
          <a:stretch>
            <a:fillRect/>
          </a:stretch>
        </p:blipFill>
        <p:spPr bwMode="auto">
          <a:xfrm>
            <a:off x="-33338" y="4076700"/>
            <a:ext cx="3832226" cy="2698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30724"/>
                                        </p:tgtEl>
                                        <p:attrNameLst>
                                          <p:attrName>style.visibility</p:attrName>
                                        </p:attrNameLst>
                                      </p:cBhvr>
                                      <p:to>
                                        <p:strVal val="visible"/>
                                      </p:to>
                                    </p:set>
                                    <p:anim calcmode="lin" valueType="num">
                                      <p:cBhvr additive="base">
                                        <p:cTn id="7" dur="500" fill="hold"/>
                                        <p:tgtEl>
                                          <p:spTgt spid="30724"/>
                                        </p:tgtEl>
                                        <p:attrNameLst>
                                          <p:attrName>ppt_x</p:attrName>
                                        </p:attrNameLst>
                                      </p:cBhvr>
                                      <p:tavLst>
                                        <p:tav tm="0">
                                          <p:val>
                                            <p:strVal val="0-#ppt_w/2"/>
                                          </p:val>
                                        </p:tav>
                                        <p:tav tm="100000">
                                          <p:val>
                                            <p:strVal val="#ppt_x"/>
                                          </p:val>
                                        </p:tav>
                                      </p:tavLst>
                                    </p:anim>
                                    <p:anim calcmode="lin" valueType="num">
                                      <p:cBhvr additive="base">
                                        <p:cTn id="8" dur="500" fill="hold"/>
                                        <p:tgtEl>
                                          <p:spTgt spid="3072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0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09600" y="228600"/>
            <a:ext cx="7772400" cy="685800"/>
          </a:xfrm>
        </p:spPr>
        <p:txBody>
          <a:bodyPr/>
          <a:lstStyle/>
          <a:p>
            <a:pPr eaLnBrk="1" hangingPunct="1"/>
            <a:r>
              <a:rPr lang="en-US" sz="3600" b="1" u="sng" smtClean="0"/>
              <a:t>Distal acinar (paraseptal) emphysema</a:t>
            </a:r>
          </a:p>
        </p:txBody>
      </p:sp>
      <p:sp>
        <p:nvSpPr>
          <p:cNvPr id="30723" name="Rectangle 3"/>
          <p:cNvSpPr>
            <a:spLocks noGrp="1" noChangeArrowheads="1"/>
          </p:cNvSpPr>
          <p:nvPr>
            <p:ph sz="quarter" idx="1"/>
          </p:nvPr>
        </p:nvSpPr>
        <p:spPr>
          <a:xfrm>
            <a:off x="0" y="914400"/>
            <a:ext cx="4953000" cy="5410200"/>
          </a:xfrm>
        </p:spPr>
        <p:txBody>
          <a:bodyPr/>
          <a:lstStyle/>
          <a:p>
            <a:pPr eaLnBrk="1" hangingPunct="1">
              <a:defRPr/>
            </a:pPr>
            <a:r>
              <a:rPr lang="en-US" sz="2000" dirty="0" smtClean="0">
                <a:latin typeface="+mj-lt"/>
              </a:rPr>
              <a:t>The proximal portion of the </a:t>
            </a:r>
            <a:r>
              <a:rPr lang="en-US" sz="2000" dirty="0" err="1" smtClean="0">
                <a:latin typeface="+mj-lt"/>
              </a:rPr>
              <a:t>acinus</a:t>
            </a:r>
            <a:r>
              <a:rPr lang="en-US" sz="2000" dirty="0" smtClean="0">
                <a:latin typeface="+mj-lt"/>
              </a:rPr>
              <a:t> is normal but the distal part is dominantly involved.</a:t>
            </a:r>
          </a:p>
          <a:p>
            <a:pPr eaLnBrk="1" hangingPunct="1">
              <a:defRPr/>
            </a:pPr>
            <a:r>
              <a:rPr lang="en-US" sz="2000" dirty="0" smtClean="0">
                <a:latin typeface="+mj-lt"/>
              </a:rPr>
              <a:t>Occurs adjacent to areas of fibrosis, scarring or </a:t>
            </a:r>
            <a:r>
              <a:rPr lang="en-US" sz="2000" dirty="0" err="1" smtClean="0">
                <a:latin typeface="+mj-lt"/>
              </a:rPr>
              <a:t>atelectasis</a:t>
            </a:r>
            <a:r>
              <a:rPr lang="en-US" sz="2000" dirty="0" smtClean="0">
                <a:latin typeface="+mj-lt"/>
              </a:rPr>
              <a:t>.</a:t>
            </a:r>
          </a:p>
          <a:p>
            <a:pPr eaLnBrk="1" hangingPunct="1">
              <a:defRPr/>
            </a:pPr>
            <a:r>
              <a:rPr lang="en-US" sz="2000" dirty="0" smtClean="0">
                <a:latin typeface="+mj-lt"/>
              </a:rPr>
              <a:t>More severe in the upper half of the lungs.</a:t>
            </a:r>
          </a:p>
          <a:p>
            <a:pPr eaLnBrk="1" hangingPunct="1">
              <a:defRPr/>
            </a:pPr>
            <a:r>
              <a:rPr lang="en-US" sz="2000" dirty="0" smtClean="0">
                <a:latin typeface="+mj-lt"/>
              </a:rPr>
              <a:t>Sometimes forming multiple cyst-like structures with spontaneous </a:t>
            </a:r>
            <a:r>
              <a:rPr lang="en-US" sz="2000" dirty="0" err="1" smtClean="0">
                <a:latin typeface="+mj-lt"/>
              </a:rPr>
              <a:t>pneumothorax</a:t>
            </a:r>
            <a:r>
              <a:rPr lang="en-US" sz="2000" dirty="0" smtClean="0">
                <a:latin typeface="+mj-lt"/>
              </a:rPr>
              <a:t>.</a:t>
            </a:r>
          </a:p>
        </p:txBody>
      </p:sp>
      <p:pic>
        <p:nvPicPr>
          <p:cNvPr id="31748" name="Picture 4"/>
          <p:cNvPicPr>
            <a:picLocks noChangeAspect="1" noChangeArrowheads="1"/>
          </p:cNvPicPr>
          <p:nvPr/>
        </p:nvPicPr>
        <p:blipFill>
          <a:blip r:embed="rId2" cstate="print"/>
          <a:srcRect/>
          <a:stretch>
            <a:fillRect/>
          </a:stretch>
        </p:blipFill>
        <p:spPr bwMode="auto">
          <a:xfrm>
            <a:off x="5105400" y="1447800"/>
            <a:ext cx="3886200" cy="5181600"/>
          </a:xfrm>
          <a:prstGeom prst="rect">
            <a:avLst/>
          </a:prstGeom>
          <a:noFill/>
          <a:ln w="9525">
            <a:noFill/>
            <a:miter lim="800000"/>
            <a:headEnd/>
            <a:tailEnd/>
          </a:ln>
        </p:spPr>
      </p:pic>
      <p:sp>
        <p:nvSpPr>
          <p:cNvPr id="21509" name="AutoShape 2" descr="data:image/jpeg;base64,/9j/4AAQSkZJRgABAQAAAQABAAD/2wCEAAkGBxQSEhUUEhQVFBUVFxcUFhgVFBcXGBYYGBUWFhcXFBQYHCggGBolHRQVITEhJSkrLi4uFx8zODMsNygtLiwBCgoKDgwOFw8QFywcHBwsLCwsLCwsLCwsLCwsLCwsLCwsLCwsLCwsLCwsLCwsLCwrLDcsNywsLCwrLCwsLDcsK//AABEIALYBFgMBIgACEQEDEQH/xAAcAAABBQEBAQAAAAAAAAAAAAAFAAECAwQGBwj/xABGEAACAQIDBAUGCwcDBAMAAAABAgMAEQQSIQUTMXEGIkFRYQcjMjOBsSRCUlNykZOhssHRFENic4KS8BWi4TRjwvEWJVT/xAAYAQEBAQEBAAAAAAAAAAAAAAAAAQIDBP/EAB8RAQEAAwACAwEBAAAAAAAAAAABAhExAyESQWFRE//aAAwDAQACEQMRAD8A9Fw+zogijdR2yqPVp3Dwqw7OhPGGI309Wv6VfhReNPor+EVdkqKwNsiA/uYuW6Sw+6kuyIPmIfsk/StxXWpWpoZP9Oh+aj+zT9KiNlQfMxfZp+lbAKkFqAf/AKRAP3EX2afpU12ZB2wxfZp+lbSt6bKaDINk4f5iH7JP0pf6ZB2ww/Zp2eytqimCUGNtlQHjDEfHdp+lIbLg+Yh439UnHv4VtCGlkNBibZUB/cxfZp+lJdlQDhDF3+rT9K2hDSSOgyDZsPzUX2a/pTHZsXzUf2a/pW21ICgwjZkPzUf2afpTnZ0XzUf2afpWu1MUorIcBF83H9mn6VE4CK3q4/7F/StmSo2oMv7BF83H/Yv6UxwEfzcf9i/pWq1LJRWT9hj+bj/sX9KQwUfzaf2L+laiKiL2oMowcfzaf2L+lSOET5Cf2j9KvC0iKCpYFsOqunDQactNKiYV+SvdwHCrrVFHBFwQR4a8KCndAcAB7B+lMEA0AH1AVpIpZaChF8Kz7dXzLeyiC1i26PMtVnR5/tT1bcq4Hybj/wCxH0z7zXoO1h5tuVcH5MlvtH+s/nXW/TNe8YtAUAIB17R4GlVuJHV9o9xpVhuNmB1ijPeifhFabVTs4eai+gn4RWgrWXNCnFSC1ILQVlaVWuKYJQQFOamFpZagrzVIVMpUslBXemvVm7rCMS7lhCFspKmR75cw4qirq9uBNwL6a2NBrBqRoe08kVjNkaO9i6BlKX4F0JPV/iB07Ra5oky0ETTVLJTZKiokUrVJhTFaogbUxWpFKdloK8tNap2qBoIlR3Uso7qC9IOlGGwhtK/XtfIgzvY8CVHAaaE2obgfKPgnYKzPCTwMyZV9rglV9tqaa1XWAVWY9b0N2x0kw2GA30yqTqFBzOR3hF1t48KGQdPMG5tndP4mjOUeJYXC+21NGq6DGxXjcAEkqwADZbmxAGbs51xUeHxMK2gRkUlRm3GRmYIQqyRIrA62BcBQ3eLXrsJdpwqoZpo1VhdWLqFYHgVJNjV+GxKSC6OrjvVgR9Yqjjv9WxHpByQrOWBhIUFVxAEd/jLZEN+/t1tWtukEhLNGsTxAtrmYFgN6bqRcHSL/AHV046osNOWnG5NVGW8mQgEZM3+4rblaguCa1h296lvZRJDWDpD6o+z30nR5/tgebbka4XyWC+0P6j+dd7tkeabka4byTLfHn6TfnXW9jNe8YkdQc/yNKpYodQcx7jSrGm407MvuY/5afhFXZtfbUNmnzMX8tPwCuX6XbJJnSeCBWkEbFn3YYht9hwGvlJMixiUroTobA8KkcnWk1ImuPw5xrDWSVbCIKRGl2z4l1Zmzx3zrEFPAcbleypj9rW2ZpZdS3XjTqlJpFQjKg1KBSb343FuFNK60mkDXGbRxeMjjyq8zsQrB90tw5hLGM5Im6ue1hlv2Fhxrpej7MUdnBBaVm1BGhC2sDwFNAhT1YKYf+qggKjiZgiM7cFUseQFzV1RlUMpU6ggg+IIsfuNQAYNknEIHxhLMxzrGjSRpEp1VLI/XYDix4ngANKLYTCrEipGLKosBqbDuudao2TNaIhyLxMYS3yspCq3M3APjeiF6oDbfxdopY0BkkZCqoBe5YZQG7ALnibCtGz8WTaN0aORUBs+U5gLAsrKxDa2uOIuNNa2pKtrggA634X1oek+9xQyjqwKwZu95MoCjkq3PNe+gIm9NmqwkU+lQU3NSGoqxaYUFJaqsRiVRSzsEUC5ZiABzJ4VpIHdXm/TPH55mU+jE2VF7AQqlnI7W1sO4DTiasm2scfldNfS7pyqKI8G6SSt8cdZIh3nsZ+5fafHzrHY2R2vLPK7E3uZGB/pAIy+y1a8bMcrHt0Av3sQt/vrIcCouLZj2ltSey5Psrenpxwk9BsjtcklmJNyXYsxPi7Ek+3wrHinFjfUHs7+yiWKisO6hcig2v33qN6URMRx0HMk+HsrTHNbt8KgU7aRFRNabYiNO3uvrbt07qJ7NxzRPnjYo4+MpsT4MODjwOlBQ9WxTXomnunRjbn7VhxIQA4JSQDhmW17eBBB8L2raPXX/AO1/5/8ANeX9DNptATkJKsbul7hjaxIB9FrAajttevQNm4x3xkynLuliiaIi92EmpJvyFNPPljcR1DQ7pD6o8xRNRQ7pF6o8xUnWXAba9U3I1xXkhF8cfpN7q7bbvqW5GuM8ji/DDzf3V1vWa90xfojmPcaVSxh6vt/I0qw3GnZa+Zi/lp+EUNxHSRI5JVlSRViawkC3Q+ZExW9757ZrADsGtzaiOzD5iL+Wn4BWTEdH4ZXdnznPcsu8bJfd7rME4Bsml/zqOc4pk6UQqCzLMiqGuWiI6ypvGjGty4QXy27xxFquXpBESFyzZrkMu6bNGAVGaQD0V84uuvHnavG7EgZ7NvDvi5yZzkDbvI8gHxWK2F/4uFzWiXYcbSGS8isxu+SQrnHU6rW+L5teFu3XU0VhwfSWJkUsGjJszbwOBlIkOZGy9ceabu4cr3v0liB62dQA5bOjI6kbvIN2Rds29W1quk6OwMApDEKgjtmPogSAX8bStry7qqk6MROpEjSSM3F3YFv3eX4uXq7pLC1uN73NAT2fjEmTPGSRcg3BUgqbMrKdQQRWgCs2zMCsEYjS9hc3NhcsSSbKABqeAAFa71AxW9UYuURxtIdQilrDtsNAOZsKvBodtEl5Iohwvvn+hGQVB5uV9itQWYPZ4EAifXMp3lu1nJZyD2HMxNZjsmVtHxDMnguRz9Jw1te8KPC1Fb1l2vHIY23MixMASGZSy3tpmsQQOVBh6VYdGhN82fQR5XdTnJ6g6pFwWIFFMNhljUKihFHAKLAUK2JhjIsc8r7xyLgWyohtYkLc3YajMT32tc0bvShstK1KnJNQQCUslOGpZqCJFeU9PZkbEscOGmvpLktlV16ps5IDGwsQOBTXjavSdvSsmGnZL5lilK245gjEW8dK87kwosoAsoAtysP8vW8Y6+Ke3Ox4fOLMCLjhf29ntq1obAiiMsYHCsbjXW1aeoHxsOlCHhrW+0XcvxAYoYrqRdTKENiR1rgq1/46wYnaPaIydNQL6FQC40B1FwO7lUY+UW7ntrNOlquk2gSBZbAmyk/GAcK1x2cTWb9sD6BTe9tLdwN71F3Ec/t/WlE9LELVMWjW7D7xxv8AXUSup2JNqK9L2C3ncM/zkMkY5JIzL9xFeSbPlOdUXixABPBbm12PYB217TNhVgfAouoQmK/feO1zztf21XLy36dBGdawdIvVHmKIoBQ3pJ6r2ipOuLgukHqW5GuP8jI+Ftzf3V2HSH1D8jXJ+RZfhR/rrpepXuGMHVHP8jSqWNHVHMe40qw1F+yvUxfy4/wCtIoPNC7YILFbMYFABJUHqC65hqtxcZuy96D4LbDRorXeFCAQuKu8NiCRkxa3ZBofWA8qmmJx0qdbEn/txAe2Rz+UQ+uiFq5zZO2F85JKCgeQgOAXiAjAj9coygXViL240fglVxmRlZTwKkMPrFSqsy04FMBTEUEhStUStLLQObC5NgBqb9lu0mh2yFz5p2BBlsUB4rEtxGPbcvb+PwqO2vOZMOP3pvJbshXV7/SOVP6z3UVtQCduY0AblLtNKpCKpsQOBdj8VR31hw4xMxkheRFSNhG0iXzyAqDcIRaNr8dWHcKtx+Ic5/2KIO5YCSTqqmmhAc+sYaiwsL3GYGpbLxEcceSPeSSEkupA3ufgxlF7INAASbWAtftoM4fDqiqqiyqLAdw4VZlFCsRtcxWEsUiliFQrZ1Z2NlTMPRYkj0rDxq7JiCL5o0/hyNJ9b5l+4VNDfYVEgUJj2lJvDAUG+tn0J3RjvbeZrXGumTjfw1qG1sZiII2ktFKBxVVZG8MrFmB5ac6aBrKPYKpxUyRrmdgi8LsQB4DXtocmylIvKBM51YuLi/cqHRVHAAe/WsOC2cY5HNyUFhCG13WrZ1QEdUXy+7hpV0siza22VYLHh5Yy7EljoxRVAuchPpHMoF9NSbGuQGC3S5c7uAdC+W4HcMqgWHZXQbW2aJHjlvaSMmzdpRvTQ/wnQ8wO6sGOGulbk07eOaA5iKFY6VFBZ2CqOJJAB8BfiaJ4kamgm1sGZLZSqkB16y5hZxYm1xYi33mq71twqxMqnTQXFwugAB07raXHgKx4rBwObebOXr2sD6RIzd2pB51k/wBGci2dMouygqdSWjNnN+HUtp2Gqto7HY3IEILZb2BWxBkNgSpBHnBxGtuAqM7v8PitnxqSci3JudO0a+8UIbCopGUWPDt4e09wrRtrCM+7C5TkW1+BuMvC4Oll8Dw1oRJgSvAA31YZiMxu3b/UPqqJv8a5lBGnbwNYljtJrbh1fuvWyGPKiqexQD7BbSs8vpL4VlaKYXT/AD7q9hSQvBs5zxLxffG3/FeK4Q+cRWayMyhjbVVuAzC3HQk+yvddroqnAono79ctuGVYntb2Wo4+W/Q/GKGdJPV+0USiNDeknqxzpOuTgekh8w/KuW8iY+EH+quo6S+ofkfdXNeRAefbk3vFdL1K9sx3oDn+RpUsevUHMe409c24qOJMeEjtq7RxpGPlSMgCjl2nuANa8LgVSNU4hVVde3KLa1zHR2bdZDMZZX3S2aRbSRoVUnLEoytHwu8dzwzDtrr4JVZQykMpFwQbgjvBFVznASPo6iKu7Z4XAAzROUFy5Y+bHVPpNxB4juqh9lTAlhupSSbkBsPLYKfSmg9I3HyR6Q7temtUrVFc2mIxCDUYhOA1WLFICQDa6ZZTbhc069Iio1eA6A+cE2FOvDqyI1q6EL+Z17+y1Pkvxtfl299ADPSQBS2WJgBfzeKhbhxtmy0sDt2WfSPDmM5VcGeRQMjjqugiLZx7RrxtRDGbGhlUho11vrlXtuCNRa1mP/NANmw7nFiJQAiN1bcFEsc+dVHYM0EZt33PbQdFgMHuyzO28le2ZyLaDgqL8VBc2XXiSSSb1fj1YxSBDZijBSOxipy/fargKQqCjBRhY0ULlAVRl+ToND41n2ZgmR5nawMrhtDc2CBdSfaPZRG1KgG7ZwzSxlFAJuCL9hBuGHI2PsohapEUzCgxjCneiS40Dra3yt3bXw3f31PFwLIpRhdWBB1tcEEH31ptUWFFZyNPZ28fbWWeS1bJKwYsCtRrELnlNCcc4Fap8UGW6218aE4xgRcmtu+MCsY9zWCaS3bWvEMCKFzHS4On+CjoHY/bLpKEFgvVvcC/WDWIOYcLDgD7KwybbdVCkXYKpJJPBgmVuZJa/wBE0X3mvf8AVVGKIOlhwt4HnWU1f6BNthmFyALdU9bU3vYqO7SmgmLLrx4f599bGgHcOFhoNAewd1VmPsAomqgWtWZ5L37hVuITutWNFs1u8X+/WpQQwqXN+4G33fpXseyHLpssNqQrsf6Yio94ryXY+EMsiRLo0jBVvwuT2+A4+yvacNhQmMghX0cPhG/3Osa355Go4+WuiQa0M6S+rHOisaUJ6S+gOdTHrk4HpSfg78jXO+Q0Xmbk3vFdB0q/6d+R91AvIQPON9FveK63rNe0Y70BzHuNNT4/0BzHuNNXPTpjwsPg1kw8SuL2SNgQSGVsgsysNVYd4oa8UmGfMCLMR1zpHIT2YhRpG50AlUAEnrDgCX2TJeCE98Uf4BV8qhgVYAqwIII0IPEEUcohgcUJFuAQQcrKfSRhxVh38OYII0IqramNMQ0AJIY9a+VVUXZja5NrgADiSBpQaPHDDSAPmN3/AGYgAsz9XeYdrDicmZCfDU6U+1dqIZAHDRtu7hZFy5rTwGyngxNuAJo0ujxWN9Ix6HgBCn3j9ozDlxqw7clX0oDzyzr+KIr/ALqP0g1Qc5L0sjW2ZSCSABvYNSTYDWQEd9yLC1Z+jjrNM02eNrEksrAqWAKKsZ+MFBkzMNMz2Ho11b2PEX51mfZ8LcYojzjU/lTYuzjvFZdrSgQsbgZcrcfkurflT/6Rh/8A88P2SfpWXamyINzLaCEHdvYiJLg5Ta2nfQb5MYijrSIObqPeaynbMA/fxnwVw55WW5rTh8HFYERRi4B0RRxF+6tA04actKDLs/HLMpZL2DMpDKVN1NtVOovoRfsIPbWgvbXuF9Bc1lxOFOfeRPkcizXGZHA4Z1uNR2MCDz4UM2pFipUKlY1HbllLM66ZljXIuVipYAkm1/bQG4pw6hl1DAMOR1FSPCsD7cw0ceZpo41UWsxysttMpQ9YHgLWvW4TiwLWS5AFyNSeA5+FQQlrmMbj5JHEIiaIuSqyS2EZNtQCCSTbNZdCbdldXIa5/pLiAIyuuYlQoCljmDKwYKoJJX0tOAFaixzG1+j0uB6+FV5sOR5yMXaSMjjIg+Mp1JA4X00tbmsTt2Nr2dfzv2i35V7Ph8UkgzRsGBvqOzwPcfA0J2x0YwmIzM+HiaQqQHKDNcggEnt1p8nTHyWenluGxAIzX7Tbx8RQjGyNGSAuZCSRYXZSTcgjtFyTcd9RXEshMcgyyISrLwIK6HSoviLi3srW3o7FcWIB7CDx4Go4mQ2NtD+fKqzVUstBmXEuXyZAG0Oa/VtwuB28qJxx6a/5+lC8O93zHusL/ebUSWYVEjLiUoaFKtc9pty1099EMTJfhWZlvpb/AC971KUU2T1ZI2HFHUrzzC1e07JOfG4yT5Ahw/tVTKw+uWvK+iOAM2JiQA5VYSSHsVEObXmRbxJ516p0L1gaY8cRNLP7GchP9qrSuHk66BKEdJvQXnRhTQfpN6K86mPXNwHS4fB35H3UF8g467fRP4hRjpefgz8j7qFeQcdZvon8Vdb1mvY8b6I5/kaVR2keoPpD3GlWG8Z6S2MvmIf5Uf4FraBWLYxP7PD/ACo/wLWuo5qzs+Iyb0xxmQWs5Rc4tws9r9tad2O7h3i9QU1IE0VYaQFMKiDUFuWll0oR0lV2w7qlyzGNfjdsig3K6gWve3ZXNS4zFYUyIoCgyEg3kkjFoVZFQyXPXYsCP4bDU00ruslNLFdSO8EfWK4qbpPOruHaNNUFzGSsV5Y0JkuwYHrNa4ANrg2Bq3D7cndlsVsSLvkcq8aDFNnSPNpmESEW+UOOlUdXs0Hcx3uDkS4PG+UXvWjLXARdMp2swMZVGLMqhfOKcNLKqDLI2UhkGvHTUCxFFE6Q4hmMcSwSsBI2ZWfI4SOJwqWJ695MvG3A+FTQ6rJrUJWVRmYgKupLGwHiSeFDdl7WbEwmWFVys3mixNmWwBdgB8rOABxyjUXq6LAi4eVjK41BYWVT/BGNBzN28aATtpt88DRxqFEo89Mgy6o4TKpszdYrYmwvbU0Ww+ywGzsTLJqM8liRfsQAWQchzvWuZA6lXGZW0IOoIPhQfZUcud1WT4Oh3cd1BkzKev1zxUHqgnW6njxIF2hvUdyAcxAuBa9he3aL91TQ2HaedSdrjXgdDUAufKMRGUIzvmWQD4yBbhz35TlAP8dqJEULbY8SkugMclvWhmLALcgMWJzIPkm4rZgMWZIo3ItmRWNuGovp4VRz/SroPBjjnOaKawG8jtcgcBIPjD6j414husrNqSQxU37CpINr6jhX0rmryXyg9EZIpWxOHQvFIc0qDVo2PpOoHxDxPcb9h0srr48tX24YtWaTSr5Dc6a+ysuJYLqeHDwHM1Xo2hn1qaS1mbEKBxvy1P1VbFiQRroe4i3/ALqM7i/LUoFueBpQi58B9+nurr+iPQqXFkSSebw9+N+tKBoyoBqASCCx7tL0TLKQd6OQHDbKlmt159E7zmIij58S3trvtnYPdQxxj92qp9QA/Ksu0NmCXcIDljhdXyAekEHUXwAPuomDpUtea3d2nEKDdJz1V5mjKNQXpPwXmaY9RwHTI/Bn5H3UO8g49P6J/FW/pqfgz/RPurH5CBo/0f8AyrpepXrO1PQH0h7jT0tqHzY+kPcaVYdMeJbEf4NB/Kj/AACtwasOxf8Ap4P5Uf4FrbUckr1INVYqQFFWFqcNUCKSiorJtbaQw6BypYF0SyhieuwW4VQS3HgKzHpPhux2vYGwilJ6zFQtgvp3Vhl49U6aVq2lgRMoUs6FWWRWQgMGU3B6wIPIisEfRtFHUkkV8yOHuhbOu8uxBXKS29e+nbpa1X0LW21hZCilwScrqCrgA2LoWYiynqk2JB0NQHSnC5kG8FmDnMQQAVMejAi4uJVIPC2tQ/8AjEW7MZZyrFWa5F2IVlJJA4nMTzqR6P5g28meRmhkguVQWVxGNABxG7HMk+Ap6GpNq4e4UtGrMWCqSuY5GZDax71bx9t6jhto4d0UK6Rlot4FDKjojqGzWHo9hvQ49FrM1pepIyPIpQFiY5XmjyPfqjM+osb20tc1kHQm1xvAVy6B0c9fcCC5G8C5Mo4Zc2vpU9DpdmbkRIICrRqMqlCGFhp6Q4mtelDdibPaGLI752zMxIzdp0F3JZrd7EmtxFqgsoNFjVwzNHNZEZ2eOQ+ic7lirH4rAt7Rr2GxSnYX49vGgFYzpBApUI4kLFT5vrhUJXNI5XRVAPE+yi+lUDDJYqEUBtCAoAPfcdtDlwU8ekUgZewSkhh2AZwrZgAABoD3k0FO28CzOpaZzE0iq0ICgMHIX0gMxAJBI7r0bCgcOwWA7OVqHQ4B2cPM4YrcqqCyKTcXN9WYXNjoNeF9a3NeglakQKrqVBx/TboRHi13kIWOde4BRKNNGI4N3N9eleT7S2ZNF1ZIJhbQkxtblmAKtzBtX0My3p7Vdt453F8ztgZMpcQSBRqW3bW9ptYfXUYZEPD/ADtr6YcH/PvobJsTDls5w8Jb5RiS/wBdqba/1/Hj/Rro3Li2sgyoD1pD6K246/GbwHttXtmCwyxIsaCyqAo9lJUtYDQDsAsPYKmL0rGWVySNqVRtTVGVy0D6TnRaMx0D6Tn0fbVx6OA6cN8Ff6J91ZvISNH+j/5Vd07PwV+R91V+Qv0X+iPea6XqV6ptY+bH0h7jSptrHzY+kPc1NWHTHizY3/Tw/wAqP8AraTWLYzfB4f5Uf4BWy9Rzh1NTzUwNK9A5ekXpA04qKdWp95UVanIoEHvUi2lQW1OTUEs1OGqBpxagfeUi1MBSoI73/PbTiSlalVDbypXqFqkagRemz2qJpEUEg1NvKYUzUDlqiJKVRC1Q+elnpqiaKcvSzUxpqB89Rz05AprigsjNA+k59H20bQ0A6Tn0fbVx6PPunrfBX5flT+Qz0H+iPeaq8oDfBX5H3Vd5DR5t+Q95rd6leobXHmxb5Q/Caam2v6sfSHuNKsumPEtjH4PD/Kj/AACty1g2M3weD+VH+AVrzVHNdSqGaleoLAacmqi1SBoJgUI6Uo7QqserNNELZ3QEZwSGdOsosOyihenD0HGO2KhkQnO0eHYPJkkLIBK1jGTIc8qxxnMDbi3hTQ4qaFknlL7syYm/n5ZN4F3xRNwwypfILFTfQd9dqGpi1NjhItp4gRmKdmik3qyHfSiLPHKrndriIswjCurBb6kKoNr3pQbYd5UUzsq7lCM+LjhYkzzoWvkImBCLZha4APbXctrxAI7b6/dSZFNrqptwuAaDmtl/tU0hO8lSPezoz54rZFd0QRIULKwIXVtLBuNxQ1ttzwxxESzTnXETkxq+WJZCgTzaDIGGdsx+aNd0CBwFuXjVYRdbKouLHQajXQ941P10GPYuO3u9uwa00irYi+RSAun5+Nc2NrYoxYiUNKCoxO7LLhjBmR3SPRTvewcR2Hwrq4cDErZ0ijV+GZUUNwt6QF+FUf6VhwxYQRBmvmIjW5vxuba3psctiulc59XlAWBt5ZczDEq8Suign4ufh3sKIQbYxKSIskUsiu7hRuo0mZVjU3KbzKAHJF7gnu7aPNgojxiTiT6I4sVZifElVJ+iKtdQSGIGZb5T2rca2PjTY5uHbmJZYyEBOJMkUd1tuZElkF5gG1XdrfT40ZHxhWfE9IMTGJWbKOpOYwYiUfdgmMxSo5DkgXZTlPG3CunXDoMtkUZCWS3xWa+YjxOZvrrIdiYYlzuU64YNe9iH9Oy3st+21r02BGK27iYRC7i6tMFl3mHMJWIRsWdBna9jlN+Fgay4rphIsUrgR335SAMG60SxLKWax1ZlvbxdK6GPYuHUFREuU3BBLN6SlD6RPFSR7avgwESNnSNVa2W4GtsqLb6o0H9Ioq/CzB0V11V1VlPeGFx76tY1Rho1jVURQqqLADgB4VaWqBEVGkXpjJVC7acCos9LPQOajT5qYtUVNKA9JjqtHFNc/wBJm1XlWsejz3yhn4K/KtfkPHmn5L7zQ/yiv8GaiPkS9U/Jfzrpes16ZtXVB9Ie40qWPPUHMe40q5umPENivfDwn/tR/gFbS1KlUczg0+alSoHJp70qVAr0r0qVRSLUi1KlQODSvSpUDE0r0qVUK9OaVKoGvTXp6VBGmvSpUCvSNNSoGvSL01Kiwr0jSpUEc1PSpUUiaVKlQIGud6Tt1l5UqVax6V5t5RW+DGi/kUPmX/p/OlSrpWK9KxrdQcx7jSpUqw6R/9k=">
            <a:hlinkClick r:id="rId3"/>
          </p:cNvPr>
          <p:cNvSpPr>
            <a:spLocks noChangeAspect="1" noChangeArrowheads="1"/>
          </p:cNvSpPr>
          <p:nvPr/>
        </p:nvSpPr>
        <p:spPr bwMode="auto">
          <a:xfrm>
            <a:off x="28575" y="-1309688"/>
            <a:ext cx="4191000" cy="2743201"/>
          </a:xfrm>
          <a:prstGeom prst="rect">
            <a:avLst/>
          </a:prstGeom>
          <a:noFill/>
          <a:ln w="9525">
            <a:noFill/>
            <a:miter lim="800000"/>
            <a:headEnd/>
            <a:tailEnd/>
          </a:ln>
        </p:spPr>
        <p:txBody>
          <a:bodyPr/>
          <a:lstStyle/>
          <a:p>
            <a:endParaRPr lang="ar-SA"/>
          </a:p>
        </p:txBody>
      </p:sp>
      <p:pic>
        <p:nvPicPr>
          <p:cNvPr id="21510" name="Picture 7"/>
          <p:cNvPicPr>
            <a:picLocks noChangeAspect="1"/>
          </p:cNvPicPr>
          <p:nvPr/>
        </p:nvPicPr>
        <p:blipFill>
          <a:blip r:embed="rId4" cstate="print"/>
          <a:srcRect/>
          <a:stretch>
            <a:fillRect/>
          </a:stretch>
        </p:blipFill>
        <p:spPr bwMode="auto">
          <a:xfrm>
            <a:off x="395288" y="3933825"/>
            <a:ext cx="4467225" cy="2924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additive="base">
                                        <p:cTn id="7" dur="500" fill="hold"/>
                                        <p:tgtEl>
                                          <p:spTgt spid="31748"/>
                                        </p:tgtEl>
                                        <p:attrNameLst>
                                          <p:attrName>ppt_x</p:attrName>
                                        </p:attrNameLst>
                                      </p:cBhvr>
                                      <p:tavLst>
                                        <p:tav tm="0">
                                          <p:val>
                                            <p:strVal val="0-#ppt_w/2"/>
                                          </p:val>
                                        </p:tav>
                                        <p:tav tm="100000">
                                          <p:val>
                                            <p:strVal val="#ppt_x"/>
                                          </p:val>
                                        </p:tav>
                                      </p:tavLst>
                                    </p:anim>
                                    <p:anim calcmode="lin" valueType="num">
                                      <p:cBhvr additive="base">
                                        <p:cTn id="8" dur="500" fill="hold"/>
                                        <p:tgtEl>
                                          <p:spTgt spid="317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31763" y="260350"/>
            <a:ext cx="8229600" cy="1143000"/>
          </a:xfrm>
        </p:spPr>
        <p:txBody>
          <a:bodyPr/>
          <a:lstStyle/>
          <a:p>
            <a:pPr eaLnBrk="1" hangingPunct="1"/>
            <a:r>
              <a:rPr lang="en-US" b="1" u="sng" smtClean="0"/>
              <a:t>Irregular Emphysema</a:t>
            </a:r>
          </a:p>
        </p:txBody>
      </p:sp>
      <p:sp>
        <p:nvSpPr>
          <p:cNvPr id="22531" name="Rectangle 3"/>
          <p:cNvSpPr>
            <a:spLocks noGrp="1" noChangeArrowheads="1"/>
          </p:cNvSpPr>
          <p:nvPr>
            <p:ph sz="quarter" idx="1"/>
          </p:nvPr>
        </p:nvSpPr>
        <p:spPr>
          <a:xfrm>
            <a:off x="0" y="1557338"/>
            <a:ext cx="7772400" cy="3048000"/>
          </a:xfrm>
        </p:spPr>
        <p:txBody>
          <a:bodyPr/>
          <a:lstStyle/>
          <a:p>
            <a:pPr eaLnBrk="1" hangingPunct="1"/>
            <a:r>
              <a:rPr lang="en-US" sz="2400" smtClean="0"/>
              <a:t>The acinus is irregularly involved, associated with scarring.</a:t>
            </a:r>
          </a:p>
          <a:p>
            <a:pPr eaLnBrk="1" hangingPunct="1"/>
            <a:r>
              <a:rPr lang="en-US" sz="2400" smtClean="0"/>
              <a:t>Most common form found in autopsy.</a:t>
            </a:r>
          </a:p>
          <a:p>
            <a:pPr eaLnBrk="1" hangingPunct="1"/>
            <a:r>
              <a:rPr lang="en-US" sz="2400" smtClean="0"/>
              <a:t>Asymptomatic.</a:t>
            </a:r>
          </a:p>
          <a:p>
            <a:pPr eaLnBrk="1" hangingPunct="1"/>
            <a:r>
              <a:rPr lang="en-US" sz="2400" smtClean="0"/>
              <a:t>usually a  complication of various inflammatory processes including chronic pulmonary tuberculosis</a:t>
            </a:r>
          </a:p>
        </p:txBody>
      </p:sp>
      <p:pic>
        <p:nvPicPr>
          <p:cNvPr id="22532" name="Picture 1"/>
          <p:cNvPicPr>
            <a:picLocks noChangeAspect="1"/>
          </p:cNvPicPr>
          <p:nvPr/>
        </p:nvPicPr>
        <p:blipFill>
          <a:blip r:embed="rId2" cstate="print"/>
          <a:srcRect/>
          <a:stretch>
            <a:fillRect/>
          </a:stretch>
        </p:blipFill>
        <p:spPr bwMode="auto">
          <a:xfrm>
            <a:off x="4876800" y="4019550"/>
            <a:ext cx="4276725" cy="2838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23"/>
          <p:cNvPicPr>
            <a:picLocks noChangeAspect="1" noChangeArrowheads="1"/>
          </p:cNvPicPr>
          <p:nvPr/>
        </p:nvPicPr>
        <p:blipFill>
          <a:blip r:embed="rId2" cstate="print">
            <a:lum contrast="10000"/>
          </a:blip>
          <a:srcRect/>
          <a:stretch>
            <a:fillRect/>
          </a:stretch>
        </p:blipFill>
        <p:spPr bwMode="auto">
          <a:xfrm>
            <a:off x="0" y="1196975"/>
            <a:ext cx="5635625" cy="5419725"/>
          </a:xfrm>
          <a:prstGeom prst="rect">
            <a:avLst/>
          </a:prstGeom>
          <a:noFill/>
          <a:ln w="9525">
            <a:noFill/>
            <a:miter lim="800000"/>
            <a:headEnd/>
            <a:tailEnd/>
          </a:ln>
        </p:spPr>
      </p:pic>
      <p:pic>
        <p:nvPicPr>
          <p:cNvPr id="23555" name="Picture 1"/>
          <p:cNvPicPr>
            <a:picLocks noChangeAspect="1"/>
          </p:cNvPicPr>
          <p:nvPr/>
        </p:nvPicPr>
        <p:blipFill>
          <a:blip r:embed="rId3" cstate="print"/>
          <a:srcRect/>
          <a:stretch>
            <a:fillRect/>
          </a:stretch>
        </p:blipFill>
        <p:spPr bwMode="auto">
          <a:xfrm>
            <a:off x="4879975" y="1916113"/>
            <a:ext cx="4276725" cy="435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273800"/>
            <a:ext cx="9144000" cy="554038"/>
          </a:xfrm>
          <a:prstGeom prst="rect">
            <a:avLst/>
          </a:prstGeom>
        </p:spPr>
        <p:txBody>
          <a:bodyPr>
            <a:spAutoFit/>
          </a:bodyPr>
          <a:lstStyle/>
          <a:p>
            <a:pPr algn="ctr">
              <a:defRPr/>
            </a:pPr>
            <a:r>
              <a:rPr lang="en-US" sz="1400" dirty="0">
                <a:latin typeface="Arial" charset="0"/>
              </a:rPr>
              <a:t>Generalized emphysema. </a:t>
            </a:r>
            <a:r>
              <a:rPr lang="en-US" sz="1400" dirty="0">
                <a:solidFill>
                  <a:schemeClr val="accent6">
                    <a:lumMod val="50000"/>
                  </a:schemeClr>
                </a:solidFill>
                <a:latin typeface="Arial" charset="0"/>
              </a:rPr>
              <a:t>(a)</a:t>
            </a:r>
            <a:r>
              <a:rPr lang="en-US" sz="1400" dirty="0">
                <a:latin typeface="Arial" charset="0"/>
              </a:rPr>
              <a:t> Normal distal lung </a:t>
            </a:r>
            <a:r>
              <a:rPr lang="en-US" sz="1400" dirty="0" err="1">
                <a:latin typeface="Arial" charset="0"/>
              </a:rPr>
              <a:t>acinus</a:t>
            </a:r>
            <a:r>
              <a:rPr lang="en-US" sz="1400" dirty="0">
                <a:latin typeface="Arial" charset="0"/>
              </a:rPr>
              <a:t>. </a:t>
            </a:r>
            <a:r>
              <a:rPr lang="en-US" sz="1400" dirty="0">
                <a:solidFill>
                  <a:schemeClr val="accent6">
                    <a:lumMod val="50000"/>
                  </a:schemeClr>
                </a:solidFill>
                <a:latin typeface="Arial" charset="0"/>
              </a:rPr>
              <a:t>(b)</a:t>
            </a:r>
            <a:r>
              <a:rPr lang="en-US" sz="1400" dirty="0">
                <a:latin typeface="Arial" charset="0"/>
              </a:rPr>
              <a:t> </a:t>
            </a:r>
            <a:r>
              <a:rPr lang="en-US" sz="1400" dirty="0" err="1">
                <a:latin typeface="Arial" charset="0"/>
              </a:rPr>
              <a:t>Centriacinar</a:t>
            </a:r>
            <a:r>
              <a:rPr lang="en-US" sz="1400" dirty="0">
                <a:latin typeface="Arial" charset="0"/>
              </a:rPr>
              <a:t> emphysema. </a:t>
            </a:r>
            <a:r>
              <a:rPr lang="en-US" sz="1400" dirty="0">
                <a:solidFill>
                  <a:schemeClr val="accent6">
                    <a:lumMod val="50000"/>
                  </a:schemeClr>
                </a:solidFill>
                <a:latin typeface="Arial" charset="0"/>
              </a:rPr>
              <a:t>(c)</a:t>
            </a:r>
            <a:r>
              <a:rPr lang="en-US" sz="1400" dirty="0">
                <a:latin typeface="Arial" charset="0"/>
              </a:rPr>
              <a:t> </a:t>
            </a:r>
            <a:r>
              <a:rPr lang="en-US" sz="1400" dirty="0" err="1">
                <a:latin typeface="Arial" charset="0"/>
              </a:rPr>
              <a:t>Centriacinar</a:t>
            </a:r>
            <a:r>
              <a:rPr lang="en-US" sz="1400" dirty="0">
                <a:latin typeface="Arial" charset="0"/>
              </a:rPr>
              <a:t> emphysema. </a:t>
            </a:r>
            <a:r>
              <a:rPr lang="en-US" sz="1400" dirty="0">
                <a:solidFill>
                  <a:schemeClr val="accent6">
                    <a:lumMod val="50000"/>
                  </a:schemeClr>
                </a:solidFill>
                <a:latin typeface="Arial" charset="0"/>
              </a:rPr>
              <a:t>(d)</a:t>
            </a:r>
            <a:r>
              <a:rPr lang="en-US" sz="1400" dirty="0">
                <a:latin typeface="Arial" charset="0"/>
              </a:rPr>
              <a:t> </a:t>
            </a:r>
            <a:r>
              <a:rPr lang="en-US" sz="1400" dirty="0" err="1">
                <a:latin typeface="Arial" charset="0"/>
              </a:rPr>
              <a:t>Panacinar</a:t>
            </a:r>
            <a:r>
              <a:rPr lang="en-US" sz="1400" dirty="0">
                <a:latin typeface="Arial" charset="0"/>
              </a:rPr>
              <a:t> emphysema. </a:t>
            </a:r>
            <a:r>
              <a:rPr lang="en-US" sz="1400" dirty="0">
                <a:solidFill>
                  <a:schemeClr val="accent6">
                    <a:lumMod val="50000"/>
                  </a:schemeClr>
                </a:solidFill>
                <a:latin typeface="Arial" charset="0"/>
              </a:rPr>
              <a:t>(e)</a:t>
            </a:r>
            <a:r>
              <a:rPr lang="en-US" sz="1400" dirty="0">
                <a:latin typeface="Arial" charset="0"/>
              </a:rPr>
              <a:t> </a:t>
            </a:r>
            <a:r>
              <a:rPr lang="en-US" sz="1400" dirty="0" err="1">
                <a:latin typeface="Arial" charset="0"/>
              </a:rPr>
              <a:t>Panacinar</a:t>
            </a:r>
            <a:r>
              <a:rPr lang="en-US" sz="1400" dirty="0">
                <a:latin typeface="Arial" charset="0"/>
              </a:rPr>
              <a:t> emphysema (Gough-Wentworth section</a:t>
            </a:r>
            <a:r>
              <a:rPr lang="en-US" sz="1600" dirty="0">
                <a:latin typeface="Arial" charset="0"/>
              </a:rPr>
              <a:t>).</a:t>
            </a:r>
          </a:p>
        </p:txBody>
      </p:sp>
      <p:pic>
        <p:nvPicPr>
          <p:cNvPr id="24579" name="Picture 3" descr="11_19a.jpg"/>
          <p:cNvPicPr>
            <a:picLocks noChangeAspect="1"/>
          </p:cNvPicPr>
          <p:nvPr/>
        </p:nvPicPr>
        <p:blipFill>
          <a:blip r:embed="rId2" cstate="print"/>
          <a:srcRect/>
          <a:stretch>
            <a:fillRect/>
          </a:stretch>
        </p:blipFill>
        <p:spPr bwMode="auto">
          <a:xfrm>
            <a:off x="419100" y="228600"/>
            <a:ext cx="2705100" cy="2946400"/>
          </a:xfrm>
          <a:prstGeom prst="rect">
            <a:avLst/>
          </a:prstGeom>
          <a:noFill/>
          <a:ln w="9525">
            <a:noFill/>
            <a:miter lim="800000"/>
            <a:headEnd/>
            <a:tailEnd/>
          </a:ln>
        </p:spPr>
      </p:pic>
      <p:pic>
        <p:nvPicPr>
          <p:cNvPr id="24580" name="Picture 4" descr="11_19b.jpg"/>
          <p:cNvPicPr>
            <a:picLocks noChangeAspect="1"/>
          </p:cNvPicPr>
          <p:nvPr/>
        </p:nvPicPr>
        <p:blipFill>
          <a:blip r:embed="rId3" cstate="print"/>
          <a:srcRect/>
          <a:stretch>
            <a:fillRect/>
          </a:stretch>
        </p:blipFill>
        <p:spPr bwMode="auto">
          <a:xfrm>
            <a:off x="3340100" y="457200"/>
            <a:ext cx="2832100" cy="2743200"/>
          </a:xfrm>
          <a:prstGeom prst="rect">
            <a:avLst/>
          </a:prstGeom>
          <a:noFill/>
          <a:ln w="9525">
            <a:noFill/>
            <a:miter lim="800000"/>
            <a:headEnd/>
            <a:tailEnd/>
          </a:ln>
        </p:spPr>
      </p:pic>
      <p:pic>
        <p:nvPicPr>
          <p:cNvPr id="24581" name="Picture 5" descr="11_19c.jpg"/>
          <p:cNvPicPr>
            <a:picLocks noChangeAspect="1"/>
          </p:cNvPicPr>
          <p:nvPr/>
        </p:nvPicPr>
        <p:blipFill>
          <a:blip r:embed="rId4" cstate="print">
            <a:lum contrast="20000"/>
          </a:blip>
          <a:srcRect/>
          <a:stretch>
            <a:fillRect/>
          </a:stretch>
        </p:blipFill>
        <p:spPr bwMode="auto">
          <a:xfrm>
            <a:off x="6477000" y="203200"/>
            <a:ext cx="1981200" cy="2997200"/>
          </a:xfrm>
          <a:prstGeom prst="rect">
            <a:avLst/>
          </a:prstGeom>
          <a:noFill/>
          <a:ln w="9525">
            <a:noFill/>
            <a:miter lim="800000"/>
            <a:headEnd/>
            <a:tailEnd/>
          </a:ln>
        </p:spPr>
      </p:pic>
      <p:pic>
        <p:nvPicPr>
          <p:cNvPr id="24582" name="Picture 6" descr="11_19d.jpg"/>
          <p:cNvPicPr>
            <a:picLocks noChangeAspect="1"/>
          </p:cNvPicPr>
          <p:nvPr/>
        </p:nvPicPr>
        <p:blipFill>
          <a:blip r:embed="rId5" cstate="print"/>
          <a:srcRect/>
          <a:stretch>
            <a:fillRect/>
          </a:stretch>
        </p:blipFill>
        <p:spPr bwMode="auto">
          <a:xfrm>
            <a:off x="1663700" y="3251200"/>
            <a:ext cx="2755900" cy="3073400"/>
          </a:xfrm>
          <a:prstGeom prst="rect">
            <a:avLst/>
          </a:prstGeom>
          <a:noFill/>
          <a:ln w="9525">
            <a:noFill/>
            <a:miter lim="800000"/>
            <a:headEnd/>
            <a:tailEnd/>
          </a:ln>
        </p:spPr>
      </p:pic>
      <p:pic>
        <p:nvPicPr>
          <p:cNvPr id="24583" name="Picture 7" descr="11_19e.jpg"/>
          <p:cNvPicPr>
            <a:picLocks noChangeAspect="1"/>
          </p:cNvPicPr>
          <p:nvPr/>
        </p:nvPicPr>
        <p:blipFill>
          <a:blip r:embed="rId6" cstate="print"/>
          <a:srcRect/>
          <a:stretch>
            <a:fillRect/>
          </a:stretch>
        </p:blipFill>
        <p:spPr bwMode="auto">
          <a:xfrm>
            <a:off x="4953000" y="3276600"/>
            <a:ext cx="1828800" cy="3009900"/>
          </a:xfrm>
          <a:prstGeom prst="rect">
            <a:avLst/>
          </a:prstGeom>
          <a:noFill/>
          <a:ln w="9525">
            <a:noFill/>
            <a:miter lim="800000"/>
            <a:headEnd/>
            <a:tailEnd/>
          </a:ln>
        </p:spPr>
      </p:pic>
      <p:sp>
        <p:nvSpPr>
          <p:cNvPr id="9" name="Rectangle 8"/>
          <p:cNvSpPr/>
          <p:nvPr/>
        </p:nvSpPr>
        <p:spPr>
          <a:xfrm>
            <a:off x="0" y="0"/>
            <a:ext cx="9144000" cy="461665"/>
          </a:xfrm>
          <a:prstGeom prst="rect">
            <a:avLst/>
          </a:prstGeom>
          <a:noFill/>
        </p:spPr>
        <p:txBody>
          <a:bodyPr>
            <a:spAutoFit/>
          </a:bodyPr>
          <a:lstStyle/>
          <a:p>
            <a:pPr algn="ctr" eaLnBrk="1" hangingPunct="1">
              <a:defRPr/>
            </a:pPr>
            <a:r>
              <a:rPr lang="en-US" sz="2400" b="1" spc="50" dirty="0">
                <a:ln w="13500">
                  <a:solidFill>
                    <a:schemeClr val="accent1">
                      <a:shade val="2500"/>
                      <a:alpha val="6500"/>
                    </a:schemeClr>
                  </a:solidFill>
                  <a:prstDash val="solid"/>
                </a:ln>
                <a:solidFill>
                  <a:srgbClr val="C00000"/>
                </a:solidFill>
                <a:effectLst>
                  <a:outerShdw blurRad="38100" dist="38100" dir="2700000" algn="tl">
                    <a:srgbClr val="000000">
                      <a:alpha val="43137"/>
                    </a:srgbClr>
                  </a:outerShdw>
                </a:effectLst>
                <a:latin typeface="Arial" charset="0"/>
              </a:rPr>
              <a:t>Diseases of Lung</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extLst/>
        </p:spPr>
        <p:txBody>
          <a:bodyPr/>
          <a:lstStyle/>
          <a:p>
            <a:pPr eaLnBrk="1" fontAlgn="auto" hangingPunct="1">
              <a:spcAft>
                <a:spcPts val="0"/>
              </a:spcAft>
              <a:defRPr/>
            </a:pPr>
            <a:r>
              <a:rPr lang="en-GB" sz="3200" dirty="0" smtClean="0"/>
              <a:t>Loss of surface area (emphysema)</a:t>
            </a:r>
          </a:p>
        </p:txBody>
      </p:sp>
      <p:pic>
        <p:nvPicPr>
          <p:cNvPr id="25603" name="Picture 3" descr="D1_FAC0007"/>
          <p:cNvPicPr preferRelativeResize="0">
            <a:picLocks noChangeAspect="1" noChangeArrowheads="1"/>
          </p:cNvPicPr>
          <p:nvPr>
            <p:custDataLst>
              <p:tags r:id="rId1"/>
            </p:custDataLst>
          </p:nvPr>
        </p:nvPicPr>
        <p:blipFill>
          <a:blip r:embed="rId3" cstate="print"/>
          <a:srcRect/>
          <a:stretch>
            <a:fillRect/>
          </a:stretch>
        </p:blipFill>
        <p:spPr bwMode="auto">
          <a:xfrm>
            <a:off x="-28575" y="1447800"/>
            <a:ext cx="9199563"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785813" y="857250"/>
            <a:ext cx="7772400" cy="1143000"/>
          </a:xfrm>
        </p:spPr>
        <p:txBody>
          <a:bodyPr/>
          <a:lstStyle/>
          <a:p>
            <a:pPr eaLnBrk="1" hangingPunct="1"/>
            <a:r>
              <a:rPr lang="en-US" sz="2000" b="1" smtClean="0"/>
              <a:t>Why is emphysema considered to be an obstructive airway disease?</a:t>
            </a:r>
            <a:br>
              <a:rPr lang="en-US" sz="2000" b="1" smtClean="0"/>
            </a:br>
            <a:r>
              <a:rPr lang="en-US" sz="2000" b="1" smtClean="0"/>
              <a:t> Is there any mechanical obstruction</a:t>
            </a:r>
            <a:r>
              <a:rPr lang="en-US" b="1" smtClean="0"/>
              <a:t>?</a:t>
            </a:r>
          </a:p>
        </p:txBody>
      </p:sp>
      <p:sp>
        <p:nvSpPr>
          <p:cNvPr id="26627" name="Content Placeholder 2"/>
          <p:cNvSpPr>
            <a:spLocks noGrp="1"/>
          </p:cNvSpPr>
          <p:nvPr>
            <p:ph sz="quarter" idx="1"/>
          </p:nvPr>
        </p:nvSpPr>
        <p:spPr>
          <a:xfrm>
            <a:off x="428625" y="2286000"/>
            <a:ext cx="8247063" cy="4238625"/>
          </a:xfrm>
        </p:spPr>
        <p:txBody>
          <a:bodyPr/>
          <a:lstStyle/>
          <a:p>
            <a:pPr eaLnBrk="1" hangingPunct="1"/>
            <a:r>
              <a:rPr lang="en-US" dirty="0" smtClean="0"/>
              <a:t>Because emphysema affects the peripheral airways, it is not, anatomically speaking, an obstructive disease, and there is no mechanical obstruction. However, it is functionally an obstructive disease, because destruction of the wall of the air spaces prevents the elastic recoil that is necessary to push air out of the lungs. Thus, in effect, there is limitation of airflow, just as there would be if there were mechanical obstruction.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b="1" smtClean="0"/>
              <a:t>Pathogenesis of Emphysema</a:t>
            </a:r>
            <a:endParaRPr lang="en-US" smtClean="0"/>
          </a:p>
        </p:txBody>
      </p:sp>
      <p:sp>
        <p:nvSpPr>
          <p:cNvPr id="3" name="Content Placeholder 2"/>
          <p:cNvSpPr>
            <a:spLocks noGrp="1"/>
          </p:cNvSpPr>
          <p:nvPr>
            <p:ph sz="quarter" idx="1"/>
          </p:nvPr>
        </p:nvSpPr>
        <p:spPr/>
        <p:txBody>
          <a:bodyPr>
            <a:normAutofit fontScale="92500" lnSpcReduction="10000"/>
          </a:bodyPr>
          <a:lstStyle/>
          <a:p>
            <a:pPr marL="274320" indent="-274320" eaLnBrk="1" fontAlgn="auto" hangingPunct="1">
              <a:spcAft>
                <a:spcPts val="0"/>
              </a:spcAft>
              <a:buClr>
                <a:schemeClr val="accent3"/>
              </a:buClr>
              <a:buFont typeface="Wingdings 2"/>
              <a:buChar char=""/>
              <a:defRPr/>
            </a:pPr>
            <a:r>
              <a:rPr lang="en-US" sz="2800" dirty="0" smtClean="0"/>
              <a:t>Is not completely understood </a:t>
            </a:r>
          </a:p>
          <a:p>
            <a:pPr marL="274320" indent="-274320" eaLnBrk="1" fontAlgn="auto" hangingPunct="1">
              <a:spcAft>
                <a:spcPts val="0"/>
              </a:spcAft>
              <a:buClr>
                <a:schemeClr val="accent3"/>
              </a:buClr>
              <a:buFont typeface="Wingdings 2"/>
              <a:buChar char=""/>
              <a:defRPr/>
            </a:pPr>
            <a:r>
              <a:rPr lang="en-US" sz="2800" dirty="0" smtClean="0"/>
              <a:t>Elastic tissue of the alveolar wall is broken down by action of </a:t>
            </a:r>
            <a:r>
              <a:rPr lang="en-US" sz="2800" dirty="0" err="1" smtClean="0"/>
              <a:t>proteolytic</a:t>
            </a:r>
            <a:r>
              <a:rPr lang="en-US" sz="2800" dirty="0" smtClean="0"/>
              <a:t> enzymes like </a:t>
            </a:r>
            <a:r>
              <a:rPr lang="en-US" sz="2800" b="1" dirty="0" smtClean="0"/>
              <a:t>protease (</a:t>
            </a:r>
            <a:r>
              <a:rPr lang="en-US" sz="2800" b="1" dirty="0" err="1" smtClean="0"/>
              <a:t>e.g.elastase</a:t>
            </a:r>
            <a:r>
              <a:rPr lang="en-US" sz="2800" b="1" dirty="0" smtClean="0"/>
              <a:t>)</a:t>
            </a:r>
            <a:r>
              <a:rPr lang="en-US" sz="2800" dirty="0" smtClean="0"/>
              <a:t>.</a:t>
            </a:r>
          </a:p>
          <a:p>
            <a:pPr marL="274320" indent="-274320" eaLnBrk="1" fontAlgn="auto" hangingPunct="1">
              <a:spcAft>
                <a:spcPts val="0"/>
              </a:spcAft>
              <a:buClr>
                <a:schemeClr val="accent3"/>
              </a:buClr>
              <a:buFont typeface="Wingdings 2"/>
              <a:buChar char=""/>
              <a:defRPr/>
            </a:pPr>
            <a:r>
              <a:rPr lang="en-US" sz="2800" b="1" dirty="0" smtClean="0"/>
              <a:t>Protease  </a:t>
            </a:r>
            <a:r>
              <a:rPr lang="en-US" sz="2800" dirty="0" smtClean="0"/>
              <a:t>is produced by neutrophils and macrophages.</a:t>
            </a:r>
            <a:r>
              <a:rPr lang="en-US" sz="2800" i="1" dirty="0" smtClean="0"/>
              <a:t> </a:t>
            </a:r>
          </a:p>
          <a:p>
            <a:pPr marL="274320" indent="-274320" eaLnBrk="1" fontAlgn="auto" hangingPunct="1">
              <a:spcAft>
                <a:spcPts val="0"/>
              </a:spcAft>
              <a:buClr>
                <a:schemeClr val="accent3"/>
              </a:buClr>
              <a:buFont typeface="Wingdings 2"/>
              <a:buChar char=""/>
              <a:defRPr/>
            </a:pPr>
            <a:r>
              <a:rPr lang="en-US" sz="2800" b="1" i="1" dirty="0" smtClean="0"/>
              <a:t>Alpha 1 antitrypsin </a:t>
            </a:r>
            <a:r>
              <a:rPr lang="en-US" sz="2800" b="1" dirty="0" smtClean="0"/>
              <a:t>is an anti-protease </a:t>
            </a:r>
            <a:r>
              <a:rPr lang="en-US" sz="2800" dirty="0" smtClean="0"/>
              <a:t>(anti-</a:t>
            </a:r>
            <a:r>
              <a:rPr lang="en-US" sz="2800" dirty="0" err="1" smtClean="0"/>
              <a:t>elastase</a:t>
            </a:r>
            <a:r>
              <a:rPr lang="en-US" sz="2800" dirty="0" smtClean="0"/>
              <a:t>) and it counter acts the protease. It </a:t>
            </a:r>
            <a:r>
              <a:rPr lang="en-US" sz="2800" dirty="0" smtClean="0">
                <a:sym typeface="Symbol" pitchFamily="18" charset="2"/>
              </a:rPr>
              <a:t>is a major inhibitor of proteases secreted by </a:t>
            </a:r>
            <a:r>
              <a:rPr lang="en-US" sz="2800" dirty="0" err="1" smtClean="0">
                <a:sym typeface="Symbol" pitchFamily="18" charset="2"/>
              </a:rPr>
              <a:t>neutrophils</a:t>
            </a:r>
            <a:r>
              <a:rPr lang="en-US" sz="2800" dirty="0" smtClean="0">
                <a:sym typeface="Symbol" pitchFamily="18" charset="2"/>
              </a:rPr>
              <a:t> during inflammation. </a:t>
            </a:r>
            <a:r>
              <a:rPr lang="en-US" sz="2800" baseline="-25000" dirty="0" smtClean="0">
                <a:sym typeface="Symbol" pitchFamily="18" charset="2"/>
              </a:rPr>
              <a:t>1</a:t>
            </a:r>
            <a:r>
              <a:rPr lang="en-US" sz="2800" dirty="0" smtClean="0">
                <a:sym typeface="Symbol" pitchFamily="18" charset="2"/>
              </a:rPr>
              <a:t>-antitrypsin is normally present in the serum, in tissue fluids and in macrophages. </a:t>
            </a:r>
          </a:p>
          <a:p>
            <a:pPr marL="274320" indent="-274320" eaLnBrk="1" fontAlgn="auto" hangingPunct="1">
              <a:spcAft>
                <a:spcPts val="0"/>
              </a:spcAft>
              <a:buClr>
                <a:schemeClr val="accent3"/>
              </a:buClr>
              <a:buFont typeface="Wingdings 2"/>
              <a:buChar char=""/>
              <a:defRPr/>
            </a:pPr>
            <a:r>
              <a:rPr lang="en-US" sz="2800" dirty="0" smtClean="0">
                <a:sym typeface="Symbol" pitchFamily="18" charset="2"/>
              </a:rPr>
              <a:t>Normally there is a balance between protease and anti protease activity.</a:t>
            </a:r>
          </a:p>
          <a:p>
            <a:pPr marL="274320" indent="-274320" eaLnBrk="1" fontAlgn="auto" hangingPunct="1">
              <a:spcAft>
                <a:spcPts val="0"/>
              </a:spcAft>
              <a:buClr>
                <a:schemeClr val="accent3"/>
              </a:buClr>
              <a:buFont typeface="Wingdings 2"/>
              <a:buChar char=""/>
              <a:defRPr/>
            </a:pPr>
            <a:endParaRPr lang="en-US" sz="2800" dirty="0" smtClean="0">
              <a:latin typeface="+mj-lt"/>
              <a:sym typeface="Symbol" pitchFamily="18" charset="2"/>
            </a:endParaRPr>
          </a:p>
          <a:p>
            <a:pPr marL="274320" indent="-274320" eaLnBrk="1" fontAlgn="auto" hangingPunct="1">
              <a:spcAft>
                <a:spcPts val="0"/>
              </a:spcAft>
              <a:buClr>
                <a:schemeClr val="accent3"/>
              </a:buClr>
              <a:buFont typeface="Wingdings 2"/>
              <a:buChar char=""/>
              <a:defRPr/>
            </a:pPr>
            <a:endParaRPr lang="en-US" dirty="0" smtClean="0"/>
          </a:p>
          <a:p>
            <a:pPr marL="640080" lvl="1" indent="-246888" eaLnBrk="1" fontAlgn="auto" hangingPunct="1">
              <a:spcAft>
                <a:spcPts val="0"/>
              </a:spcAft>
              <a:buFont typeface="Wingdings 2"/>
              <a:buNone/>
              <a:defRPr/>
            </a:pPr>
            <a:endParaRPr lang="en-US" sz="1800" dirty="0" smtClean="0">
              <a:latin typeface="Tahoma" pitchFamily="34" charset="0"/>
            </a:endParaRPr>
          </a:p>
          <a:p>
            <a:pPr marL="274320" indent="-274320" eaLnBrk="1" fontAlgn="auto" hangingPunct="1">
              <a:spcAft>
                <a:spcPts val="0"/>
              </a:spcAft>
              <a:buClr>
                <a:schemeClr val="accent3"/>
              </a:buClr>
              <a:buFont typeface="Wingdings 2"/>
              <a:buChar char=""/>
              <a:defRPr/>
            </a:pPr>
            <a:endParaRPr lang="en-US" dirty="0" smtClean="0"/>
          </a:p>
          <a:p>
            <a:pPr marL="274320" indent="-274320" eaLnBrk="1" fontAlgn="auto" hangingPunct="1">
              <a:spcAft>
                <a:spcPts val="0"/>
              </a:spcAft>
              <a:buClr>
                <a:schemeClr val="accent3"/>
              </a:buClr>
              <a:buFont typeface="Wingdings 2"/>
              <a:buNone/>
              <a:defRPr/>
            </a:pPr>
            <a:endParaRPr lang="en-US" dirty="0" smtClean="0"/>
          </a:p>
          <a:p>
            <a:pPr marL="274320" indent="-274320" eaLnBrk="1" fontAlgn="auto" hangingPunct="1">
              <a:spcAft>
                <a:spcPts val="0"/>
              </a:spcAft>
              <a:buClr>
                <a:schemeClr val="accent3"/>
              </a:buClr>
              <a:buFont typeface="Wingdings 2"/>
              <a:buChar char=""/>
              <a:defRPr/>
            </a:pPr>
            <a:endParaRPr lang="en-US" dirty="0" smtClean="0"/>
          </a:p>
          <a:p>
            <a:pPr marL="274320" indent="-274320" eaLnBrk="1" fontAlgn="auto" hangingPunct="1">
              <a:spcAft>
                <a:spcPts val="0"/>
              </a:spcAft>
              <a:buClr>
                <a:schemeClr val="accent3"/>
              </a:buClr>
              <a:buFont typeface="Wingdings 2"/>
              <a:buChar char=""/>
              <a:defRPr/>
            </a:pP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33400" y="609600"/>
            <a:ext cx="7772400" cy="685800"/>
          </a:xfrm>
        </p:spPr>
        <p:txBody>
          <a:bodyPr>
            <a:normAutofit fontScale="90000"/>
          </a:bodyPr>
          <a:lstStyle/>
          <a:p>
            <a:pPr eaLnBrk="1" fontAlgn="auto" hangingPunct="1">
              <a:spcAft>
                <a:spcPts val="0"/>
              </a:spcAft>
              <a:defRPr/>
            </a:pPr>
            <a:r>
              <a:rPr lang="en-US" b="1" dirty="0"/>
              <a:t>Pathogenesis of Emphysema</a:t>
            </a:r>
          </a:p>
        </p:txBody>
      </p:sp>
      <p:sp>
        <p:nvSpPr>
          <p:cNvPr id="28675" name="Rectangle 3"/>
          <p:cNvSpPr>
            <a:spLocks noGrp="1" noChangeArrowheads="1"/>
          </p:cNvSpPr>
          <p:nvPr>
            <p:ph sz="quarter" idx="1"/>
          </p:nvPr>
        </p:nvSpPr>
        <p:spPr>
          <a:xfrm>
            <a:off x="381000" y="1295400"/>
            <a:ext cx="8305800" cy="5105400"/>
          </a:xfrm>
        </p:spPr>
        <p:txBody>
          <a:bodyPr/>
          <a:lstStyle/>
          <a:p>
            <a:pPr eaLnBrk="1" hangingPunct="1">
              <a:buFont typeface="Wingdings 2" pitchFamily="18" charset="2"/>
              <a:buNone/>
            </a:pPr>
            <a:endParaRPr lang="en-US" sz="2000" smtClean="0">
              <a:latin typeface="Tahoma" pitchFamily="34" charset="0"/>
            </a:endParaRPr>
          </a:p>
          <a:p>
            <a:pPr eaLnBrk="1" hangingPunct="1"/>
            <a:r>
              <a:rPr lang="en-US" sz="2400" smtClean="0">
                <a:sym typeface="Symbol" pitchFamily="18" charset="2"/>
              </a:rPr>
              <a:t>Any condition that increases the neutrophils or macrophages in the lung will lead to release of protease enzyme which causes damage to the elastic tissue of the alveolar wall.</a:t>
            </a:r>
          </a:p>
          <a:p>
            <a:pPr eaLnBrk="1" hangingPunct="1"/>
            <a:r>
              <a:rPr lang="en-US" sz="2400" smtClean="0"/>
              <a:t>Therefore one of the key mechanisms in emphysema is alveolar wall destruction which occurs due to excess proteases (elastase) activity coupled with low anti-protease level and inflammation (protease-antiprotease hypothesis)</a:t>
            </a:r>
          </a:p>
          <a:p>
            <a:pPr eaLnBrk="1" hangingPunct="1"/>
            <a:r>
              <a:rPr lang="en-US" sz="2400" smtClean="0"/>
              <a:t>Elements of chronic bronchitis may co-exist</a:t>
            </a:r>
          </a:p>
          <a:p>
            <a:pPr eaLnBrk="1" hangingPunct="1"/>
            <a:r>
              <a:rPr lang="en-US" sz="2400" smtClean="0"/>
              <a:t>Hereditary alpha 1-antitrypsin deficiency leads to panacinar emphysema.</a:t>
            </a:r>
            <a:endParaRPr lang="en-US" sz="2400" smtClean="0">
              <a:sym typeface="Symbol" pitchFamily="18" charset="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990600" y="533400"/>
            <a:ext cx="7073900" cy="708025"/>
          </a:xfrm>
          <a:prstGeom prst="rect">
            <a:avLst/>
          </a:prstGeom>
          <a:noFill/>
          <a:ln w="9525">
            <a:noFill/>
            <a:miter lim="800000"/>
            <a:headEnd/>
            <a:tailEnd/>
          </a:ln>
        </p:spPr>
        <p:txBody>
          <a:bodyPr wrap="none">
            <a:spAutoFit/>
          </a:bodyPr>
          <a:lstStyle/>
          <a:p>
            <a:pPr eaLnBrk="1" hangingPunct="1"/>
            <a:r>
              <a:rPr lang="en-US" sz="4000" b="1">
                <a:solidFill>
                  <a:schemeClr val="tx2"/>
                </a:solidFill>
              </a:rPr>
              <a:t>Pathogenesis of Emphysema</a:t>
            </a:r>
          </a:p>
        </p:txBody>
      </p:sp>
      <p:sp>
        <p:nvSpPr>
          <p:cNvPr id="29699" name="Content Placeholder 5"/>
          <p:cNvSpPr>
            <a:spLocks noGrp="1"/>
          </p:cNvSpPr>
          <p:nvPr>
            <p:ph sz="quarter" idx="1"/>
          </p:nvPr>
        </p:nvSpPr>
        <p:spPr>
          <a:xfrm>
            <a:off x="395536" y="1484784"/>
            <a:ext cx="3322638" cy="4433888"/>
          </a:xfrm>
        </p:spPr>
        <p:txBody>
          <a:bodyPr/>
          <a:lstStyle/>
          <a:p>
            <a:pPr eaLnBrk="1" hangingPunct="1">
              <a:spcBef>
                <a:spcPct val="50000"/>
              </a:spcBef>
            </a:pPr>
            <a:r>
              <a:rPr lang="en-US" sz="2000" dirty="0" smtClean="0">
                <a:sym typeface="Symbol" pitchFamily="18" charset="2"/>
              </a:rPr>
              <a:t>Smokers have i</a:t>
            </a:r>
            <a:r>
              <a:rPr lang="en-US" sz="2000" dirty="0" smtClean="0"/>
              <a:t>ncreases number of </a:t>
            </a:r>
            <a:r>
              <a:rPr lang="en-US" sz="2000" dirty="0" err="1" smtClean="0"/>
              <a:t>neutrophils</a:t>
            </a:r>
            <a:r>
              <a:rPr lang="en-US" sz="2000" dirty="0" smtClean="0"/>
              <a:t> and macrophages in  their alveoli</a:t>
            </a:r>
          </a:p>
          <a:p>
            <a:pPr eaLnBrk="1" hangingPunct="1">
              <a:spcBef>
                <a:spcPct val="50000"/>
              </a:spcBef>
            </a:pPr>
            <a:r>
              <a:rPr lang="en-US" sz="2000" dirty="0" smtClean="0">
                <a:sym typeface="Symbol" pitchFamily="18" charset="2"/>
              </a:rPr>
              <a:t>Smoking stimulates release of </a:t>
            </a:r>
            <a:r>
              <a:rPr lang="en-US" sz="2000" dirty="0" err="1" smtClean="0">
                <a:sym typeface="Symbol" pitchFamily="18" charset="2"/>
              </a:rPr>
              <a:t>elastase</a:t>
            </a:r>
            <a:r>
              <a:rPr lang="en-US" sz="2000" dirty="0" smtClean="0">
                <a:sym typeface="Symbol" pitchFamily="18" charset="2"/>
              </a:rPr>
              <a:t> and enhances </a:t>
            </a:r>
            <a:r>
              <a:rPr lang="en-US" sz="2000" dirty="0" err="1" smtClean="0">
                <a:sym typeface="Symbol" pitchFamily="18" charset="2"/>
              </a:rPr>
              <a:t>elastase</a:t>
            </a:r>
            <a:r>
              <a:rPr lang="en-US" sz="2000" dirty="0" smtClean="0">
                <a:sym typeface="Symbol" pitchFamily="18" charset="2"/>
              </a:rPr>
              <a:t> activity in macrophages.</a:t>
            </a:r>
          </a:p>
          <a:p>
            <a:pPr eaLnBrk="1" hangingPunct="1">
              <a:spcBef>
                <a:spcPct val="50000"/>
              </a:spcBef>
            </a:pPr>
            <a:r>
              <a:rPr lang="en-US" sz="2000" dirty="0" smtClean="0">
                <a:sym typeface="Symbol" pitchFamily="18" charset="2"/>
              </a:rPr>
              <a:t>Smoking </a:t>
            </a:r>
            <a:r>
              <a:rPr lang="en-US" sz="2000" dirty="0" smtClean="0"/>
              <a:t>Inhibits alpha 1 antitrypsin.</a:t>
            </a:r>
            <a:endParaRPr lang="en-US" sz="2000" dirty="0" smtClean="0">
              <a:sym typeface="Symbol" pitchFamily="18" charset="2"/>
            </a:endParaRPr>
          </a:p>
          <a:p>
            <a:pPr eaLnBrk="1" hangingPunct="1">
              <a:spcBef>
                <a:spcPct val="50000"/>
              </a:spcBef>
            </a:pPr>
            <a:r>
              <a:rPr lang="en-US" sz="2000" dirty="0" smtClean="0"/>
              <a:t>Tobacco smoke contains reactive oxygen species with inactivation of anti-proteases.</a:t>
            </a:r>
            <a:r>
              <a:rPr lang="en-US" sz="2000" baseline="-25000" dirty="0" smtClean="0"/>
              <a:t>	</a:t>
            </a:r>
          </a:p>
          <a:p>
            <a:pPr eaLnBrk="1" hangingPunct="1"/>
            <a:endParaRPr lang="en-US" sz="2000" dirty="0" smtClean="0"/>
          </a:p>
        </p:txBody>
      </p:sp>
      <p:sp>
        <p:nvSpPr>
          <p:cNvPr id="29700" name="Content Placeholder 2"/>
          <p:cNvSpPr>
            <a:spLocks noGrp="1"/>
          </p:cNvSpPr>
          <p:nvPr>
            <p:ph sz="quarter" idx="2"/>
          </p:nvPr>
        </p:nvSpPr>
        <p:spPr>
          <a:xfrm>
            <a:off x="4067944" y="1484784"/>
            <a:ext cx="4546600" cy="4433888"/>
          </a:xfrm>
        </p:spPr>
        <p:txBody>
          <a:bodyPr/>
          <a:lstStyle/>
          <a:p>
            <a:r>
              <a:rPr lang="en-US" sz="2000" dirty="0" smtClean="0">
                <a:sym typeface="Symbol" pitchFamily="18" charset="2"/>
              </a:rPr>
              <a:t>The protease-</a:t>
            </a:r>
            <a:r>
              <a:rPr lang="en-US" sz="2000" dirty="0" err="1" smtClean="0">
                <a:sym typeface="Symbol" pitchFamily="18" charset="2"/>
              </a:rPr>
              <a:t>antiprotease</a:t>
            </a:r>
            <a:r>
              <a:rPr lang="en-US" sz="2000" dirty="0" smtClean="0">
                <a:sym typeface="Symbol" pitchFamily="18" charset="2"/>
              </a:rPr>
              <a:t> hypothesis explains the effect of cigarette smoking in the production of </a:t>
            </a:r>
            <a:r>
              <a:rPr lang="en-US" sz="2000" dirty="0" err="1" smtClean="0">
                <a:sym typeface="Symbol" pitchFamily="18" charset="2"/>
              </a:rPr>
              <a:t>centriacinar</a:t>
            </a:r>
            <a:r>
              <a:rPr lang="en-US" sz="2000" dirty="0" smtClean="0">
                <a:sym typeface="Symbol" pitchFamily="18" charset="2"/>
              </a:rPr>
              <a:t> emphysema</a:t>
            </a:r>
            <a:endParaRPr lang="en-US" sz="2000" dirty="0" smtClean="0"/>
          </a:p>
        </p:txBody>
      </p:sp>
      <p:pic>
        <p:nvPicPr>
          <p:cNvPr id="29701" name="Picture 3"/>
          <p:cNvPicPr>
            <a:picLocks noChangeAspect="1"/>
          </p:cNvPicPr>
          <p:nvPr/>
        </p:nvPicPr>
        <p:blipFill>
          <a:blip r:embed="rId2" cstate="print">
            <a:lum bright="-30000" contrast="4000"/>
          </a:blip>
          <a:srcRect/>
          <a:stretch>
            <a:fillRect/>
          </a:stretch>
        </p:blipFill>
        <p:spPr bwMode="auto">
          <a:xfrm>
            <a:off x="3733676" y="2940074"/>
            <a:ext cx="5230812" cy="34412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81000" y="381000"/>
            <a:ext cx="9144000" cy="838200"/>
          </a:xfrm>
        </p:spPr>
        <p:txBody>
          <a:bodyPr/>
          <a:lstStyle/>
          <a:p>
            <a:r>
              <a:rPr lang="en-US" sz="3200" b="1" dirty="0"/>
              <a:t>Obstructive and Restrictive Pulmonary Dise</a:t>
            </a:r>
            <a:r>
              <a:rPr lang="en-US" sz="3200" dirty="0"/>
              <a:t>a</a:t>
            </a:r>
            <a:r>
              <a:rPr lang="en-US" sz="3200" b="1" dirty="0"/>
              <a:t>ses</a:t>
            </a:r>
          </a:p>
        </p:txBody>
      </p:sp>
      <p:sp>
        <p:nvSpPr>
          <p:cNvPr id="12291" name="Rectangle 3"/>
          <p:cNvSpPr>
            <a:spLocks noGrp="1" noChangeArrowheads="1"/>
          </p:cNvSpPr>
          <p:nvPr>
            <p:ph sz="quarter" idx="1"/>
          </p:nvPr>
        </p:nvSpPr>
        <p:spPr>
          <a:xfrm>
            <a:off x="228600" y="1295400"/>
            <a:ext cx="7924800" cy="6019800"/>
          </a:xfrm>
        </p:spPr>
        <p:txBody>
          <a:bodyPr/>
          <a:lstStyle/>
          <a:p>
            <a:pPr>
              <a:tabLst>
                <a:tab pos="912813" algn="l"/>
              </a:tabLst>
            </a:pPr>
            <a:r>
              <a:rPr lang="en-US" sz="2400" dirty="0">
                <a:latin typeface="Tahoma" pitchFamily="34" charset="0"/>
              </a:rPr>
              <a:t>Diffuse pulmonary diseases are divided into:</a:t>
            </a:r>
          </a:p>
          <a:p>
            <a:pPr>
              <a:buFontTx/>
              <a:buNone/>
              <a:tabLst>
                <a:tab pos="912813" algn="l"/>
              </a:tabLst>
            </a:pPr>
            <a:r>
              <a:rPr lang="en-US" sz="2400" dirty="0">
                <a:latin typeface="Tahoma" pitchFamily="34" charset="0"/>
              </a:rPr>
              <a:t>	</a:t>
            </a:r>
            <a:endParaRPr lang="en-US" sz="2000" dirty="0">
              <a:latin typeface="Tahoma" pitchFamily="34" charset="0"/>
            </a:endParaRPr>
          </a:p>
          <a:p>
            <a:pPr>
              <a:buFontTx/>
              <a:buNone/>
              <a:tabLst>
                <a:tab pos="912813" algn="l"/>
              </a:tabLst>
            </a:pPr>
            <a:endParaRPr lang="en-US" sz="2000" dirty="0">
              <a:latin typeface="Tahoma" pitchFamily="34" charset="0"/>
            </a:endParaRPr>
          </a:p>
        </p:txBody>
      </p:sp>
      <p:sp>
        <p:nvSpPr>
          <p:cNvPr id="4" name="TextBox 3"/>
          <p:cNvSpPr txBox="1"/>
          <p:nvPr/>
        </p:nvSpPr>
        <p:spPr>
          <a:xfrm>
            <a:off x="0" y="2133600"/>
            <a:ext cx="184731" cy="369332"/>
          </a:xfrm>
          <a:prstGeom prst="rect">
            <a:avLst/>
          </a:prstGeom>
          <a:noFill/>
        </p:spPr>
        <p:txBody>
          <a:bodyPr wrap="none" rtlCol="0">
            <a:spAutoFit/>
          </a:bodyPr>
          <a:lstStyle/>
          <a:p>
            <a:endParaRPr lang="en-US" dirty="0"/>
          </a:p>
        </p:txBody>
      </p:sp>
      <p:sp>
        <p:nvSpPr>
          <p:cNvPr id="5" name="TextBox 4"/>
          <p:cNvSpPr txBox="1"/>
          <p:nvPr/>
        </p:nvSpPr>
        <p:spPr>
          <a:xfrm>
            <a:off x="285720" y="1785926"/>
            <a:ext cx="3962400" cy="3170099"/>
          </a:xfrm>
          <a:prstGeom prst="rect">
            <a:avLst/>
          </a:prstGeom>
          <a:solidFill>
            <a:schemeClr val="accent3">
              <a:lumMod val="20000"/>
              <a:lumOff val="80000"/>
            </a:schemeClr>
          </a:solidFill>
          <a:ln>
            <a:solidFill>
              <a:srgbClr val="0070C0"/>
            </a:solidFill>
          </a:ln>
        </p:spPr>
        <p:txBody>
          <a:bodyPr wrap="square" rtlCol="0">
            <a:spAutoFit/>
          </a:bodyPr>
          <a:lstStyle/>
          <a:p>
            <a:pPr>
              <a:buFontTx/>
              <a:buNone/>
              <a:tabLst>
                <a:tab pos="912813" algn="l"/>
              </a:tabLst>
            </a:pPr>
            <a:r>
              <a:rPr lang="en-US" sz="2000" dirty="0" smtClean="0">
                <a:latin typeface="Tahoma" pitchFamily="34" charset="0"/>
              </a:rPr>
              <a:t> 1. </a:t>
            </a:r>
            <a:r>
              <a:rPr lang="en-US" sz="2000" dirty="0" smtClean="0">
                <a:solidFill>
                  <a:schemeClr val="accent2"/>
                </a:solidFill>
                <a:latin typeface="Tahoma" pitchFamily="34" charset="0"/>
              </a:rPr>
              <a:t>Obstructive disease: </a:t>
            </a:r>
          </a:p>
          <a:p>
            <a:pPr>
              <a:buFontTx/>
              <a:buNone/>
              <a:tabLst>
                <a:tab pos="912813" algn="l"/>
              </a:tabLst>
            </a:pPr>
            <a:r>
              <a:rPr lang="en-US" dirty="0" smtClean="0">
                <a:latin typeface="Tahoma" pitchFamily="34" charset="0"/>
              </a:rPr>
              <a:t>characterized by limitation of airflow owing to partial or complete obstruction at any</a:t>
            </a:r>
          </a:p>
          <a:p>
            <a:pPr>
              <a:buFontTx/>
              <a:buNone/>
              <a:tabLst>
                <a:tab pos="912813" algn="l"/>
              </a:tabLst>
            </a:pPr>
            <a:r>
              <a:rPr lang="en-US" dirty="0" smtClean="0">
                <a:latin typeface="Tahoma" pitchFamily="34" charset="0"/>
              </a:rPr>
              <a:t> level from trachea to respiratory bronchioles.</a:t>
            </a:r>
          </a:p>
          <a:p>
            <a:pPr>
              <a:buFontTx/>
              <a:buNone/>
              <a:tabLst>
                <a:tab pos="912813" algn="l"/>
              </a:tabLst>
            </a:pPr>
            <a:r>
              <a:rPr lang="en-US" dirty="0" smtClean="0">
                <a:latin typeface="Tahoma" pitchFamily="34" charset="0"/>
              </a:rPr>
              <a:t>Pulmonary function test: </a:t>
            </a:r>
          </a:p>
          <a:p>
            <a:pPr>
              <a:buFontTx/>
              <a:buNone/>
              <a:tabLst>
                <a:tab pos="912813" algn="l"/>
              </a:tabLst>
            </a:pPr>
            <a:r>
              <a:rPr lang="en-US" dirty="0" smtClean="0">
                <a:latin typeface="Tahoma" pitchFamily="34" charset="0"/>
              </a:rPr>
              <a:t>limitation of maximal</a:t>
            </a:r>
          </a:p>
          <a:p>
            <a:pPr>
              <a:buFontTx/>
              <a:buNone/>
              <a:tabLst>
                <a:tab pos="912813" algn="l"/>
              </a:tabLst>
            </a:pPr>
            <a:r>
              <a:rPr lang="en-US" dirty="0" smtClean="0">
                <a:latin typeface="Tahoma" pitchFamily="34" charset="0"/>
              </a:rPr>
              <a:t> airflow rate during forced expiration (FEVI).</a:t>
            </a:r>
          </a:p>
          <a:p>
            <a:endParaRPr lang="en-US" dirty="0"/>
          </a:p>
        </p:txBody>
      </p:sp>
      <p:sp>
        <p:nvSpPr>
          <p:cNvPr id="6" name="TextBox 5"/>
          <p:cNvSpPr txBox="1"/>
          <p:nvPr/>
        </p:nvSpPr>
        <p:spPr>
          <a:xfrm>
            <a:off x="4643438" y="1785926"/>
            <a:ext cx="4267200" cy="3170099"/>
          </a:xfrm>
          <a:prstGeom prst="rect">
            <a:avLst/>
          </a:prstGeom>
          <a:solidFill>
            <a:schemeClr val="accent3">
              <a:lumMod val="20000"/>
              <a:lumOff val="80000"/>
            </a:schemeClr>
          </a:solidFill>
          <a:ln>
            <a:solidFill>
              <a:srgbClr val="0070C0"/>
            </a:solidFill>
          </a:ln>
        </p:spPr>
        <p:txBody>
          <a:bodyPr wrap="square" rtlCol="0">
            <a:spAutoFit/>
          </a:bodyPr>
          <a:lstStyle/>
          <a:p>
            <a:pPr>
              <a:buFontTx/>
              <a:buNone/>
              <a:tabLst>
                <a:tab pos="912813" algn="l"/>
              </a:tabLst>
            </a:pPr>
            <a:r>
              <a:rPr lang="en-US" sz="2000" dirty="0" smtClean="0">
                <a:latin typeface="Tahoma" pitchFamily="34" charset="0"/>
              </a:rPr>
              <a:t>	2. </a:t>
            </a:r>
            <a:r>
              <a:rPr lang="en-US" sz="2000" dirty="0" smtClean="0">
                <a:solidFill>
                  <a:schemeClr val="accent2"/>
                </a:solidFill>
                <a:latin typeface="Tahoma" pitchFamily="34" charset="0"/>
              </a:rPr>
              <a:t>Restrictive disease: </a:t>
            </a:r>
            <a:r>
              <a:rPr lang="en-US" dirty="0" smtClean="0">
                <a:latin typeface="Tahoma" pitchFamily="34" charset="0"/>
              </a:rPr>
              <a:t>characterized by reduced expansion of lung parenchyma with decreased total lung capacity while the expiratory flow rate is near normal.</a:t>
            </a:r>
          </a:p>
          <a:p>
            <a:pPr>
              <a:buFontTx/>
              <a:buNone/>
              <a:tabLst>
                <a:tab pos="912813" algn="l"/>
              </a:tabLst>
            </a:pPr>
            <a:r>
              <a:rPr lang="en-US" dirty="0" smtClean="0">
                <a:latin typeface="Tahoma" pitchFamily="34" charset="0"/>
              </a:rPr>
              <a:t>  Occur in:</a:t>
            </a:r>
          </a:p>
          <a:p>
            <a:pPr>
              <a:buFontTx/>
              <a:buNone/>
              <a:tabLst>
                <a:tab pos="912813" algn="l"/>
              </a:tabLst>
            </a:pPr>
            <a:r>
              <a:rPr lang="en-US" dirty="0" smtClean="0">
                <a:latin typeface="Tahoma" pitchFamily="34" charset="0"/>
              </a:rPr>
              <a:t>  1.  Chest wall disorder.</a:t>
            </a:r>
          </a:p>
          <a:p>
            <a:pPr>
              <a:buFontTx/>
              <a:buNone/>
              <a:tabLst>
                <a:tab pos="912813" algn="l"/>
              </a:tabLst>
            </a:pPr>
            <a:r>
              <a:rPr lang="en-US" dirty="0" smtClean="0">
                <a:latin typeface="Tahoma" pitchFamily="34" charset="0"/>
              </a:rPr>
              <a:t>  2. Acute or chronic, interstitial  and    infiltrative diseases,         </a:t>
            </a:r>
          </a:p>
          <a:p>
            <a:pPr>
              <a:buFontTx/>
              <a:buNone/>
              <a:tabLst>
                <a:tab pos="912813" algn="l"/>
              </a:tabLst>
            </a:pPr>
            <a:r>
              <a:rPr lang="en-US" dirty="0" smtClean="0">
                <a:latin typeface="Tahoma" pitchFamily="34" charset="0"/>
              </a:rPr>
              <a:t> e.g.  ARDS and pneumoconiosis.</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0" y="6519863"/>
            <a:ext cx="9144000" cy="338137"/>
          </a:xfrm>
          <a:prstGeom prst="rect">
            <a:avLst/>
          </a:prstGeom>
          <a:noFill/>
          <a:ln w="9525">
            <a:noFill/>
            <a:miter lim="800000"/>
            <a:headEnd/>
            <a:tailEnd/>
          </a:ln>
        </p:spPr>
        <p:txBody>
          <a:bodyPr>
            <a:spAutoFit/>
          </a:bodyPr>
          <a:lstStyle/>
          <a:p>
            <a:pPr algn="ctr"/>
            <a:r>
              <a:rPr lang="en-US" sz="1600"/>
              <a:t>Pathogenesis of emphysema.</a:t>
            </a:r>
          </a:p>
        </p:txBody>
      </p:sp>
      <p:pic>
        <p:nvPicPr>
          <p:cNvPr id="30723" name="Picture 2" descr="11_18.jpg"/>
          <p:cNvPicPr>
            <a:picLocks noChangeAspect="1"/>
          </p:cNvPicPr>
          <p:nvPr/>
        </p:nvPicPr>
        <p:blipFill>
          <a:blip r:embed="rId2" cstate="print"/>
          <a:srcRect/>
          <a:stretch>
            <a:fillRect/>
          </a:stretch>
        </p:blipFill>
        <p:spPr bwMode="auto">
          <a:xfrm>
            <a:off x="2555875" y="525463"/>
            <a:ext cx="6400800" cy="5994400"/>
          </a:xfrm>
          <a:prstGeom prst="rect">
            <a:avLst/>
          </a:prstGeom>
          <a:noFill/>
          <a:ln w="9525">
            <a:noFill/>
            <a:miter lim="800000"/>
            <a:headEnd/>
            <a:tailEnd/>
          </a:ln>
        </p:spPr>
      </p:pic>
      <p:sp>
        <p:nvSpPr>
          <p:cNvPr id="4" name="Rectangle 3"/>
          <p:cNvSpPr/>
          <p:nvPr/>
        </p:nvSpPr>
        <p:spPr>
          <a:xfrm>
            <a:off x="0" y="0"/>
            <a:ext cx="9144000" cy="523220"/>
          </a:xfrm>
          <a:prstGeom prst="rect">
            <a:avLst/>
          </a:prstGeom>
          <a:noFill/>
        </p:spPr>
        <p:txBody>
          <a:bodyPr>
            <a:spAutoFit/>
          </a:bodyPr>
          <a:lstStyle/>
          <a:p>
            <a:pPr algn="ctr" eaLnBrk="1" hangingPunct="1">
              <a:defRPr/>
            </a:pPr>
            <a:r>
              <a:rPr lang="en-US" sz="2800" b="1" spc="50" dirty="0">
                <a:ln w="13500">
                  <a:solidFill>
                    <a:schemeClr val="accent1">
                      <a:shade val="2500"/>
                      <a:alpha val="6500"/>
                    </a:schemeClr>
                  </a:solidFill>
                  <a:prstDash val="solid"/>
                </a:ln>
                <a:solidFill>
                  <a:srgbClr val="C00000"/>
                </a:solidFill>
                <a:effectLst>
                  <a:outerShdw blurRad="38100" dist="38100" dir="2700000" algn="tl">
                    <a:srgbClr val="000000">
                      <a:alpha val="43137"/>
                    </a:srgbClr>
                  </a:outerShdw>
                </a:effectLst>
                <a:latin typeface="Arial" charset="0"/>
              </a:rPr>
              <a:t>Diseases of Lung</a:t>
            </a:r>
          </a:p>
        </p:txBody>
      </p:sp>
      <p:pic>
        <p:nvPicPr>
          <p:cNvPr id="30725" name="Content Placeholder 5"/>
          <p:cNvPicPr>
            <a:picLocks noChangeAspect="1"/>
          </p:cNvPicPr>
          <p:nvPr/>
        </p:nvPicPr>
        <p:blipFill>
          <a:blip r:embed="rId3" cstate="print"/>
          <a:srcRect/>
          <a:stretch>
            <a:fillRect/>
          </a:stretch>
        </p:blipFill>
        <p:spPr bwMode="auto">
          <a:xfrm>
            <a:off x="30163" y="1700213"/>
            <a:ext cx="2381250" cy="3333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304800"/>
            <a:ext cx="7772400" cy="838200"/>
          </a:xfrm>
        </p:spPr>
        <p:txBody>
          <a:bodyPr/>
          <a:lstStyle/>
          <a:p>
            <a:pPr eaLnBrk="1" hangingPunct="1"/>
            <a:r>
              <a:rPr lang="en-US" sz="4000" b="1" smtClean="0"/>
              <a:t>Emphysema: </a:t>
            </a:r>
            <a:r>
              <a:rPr lang="en-US" sz="4000" b="1" smtClean="0">
                <a:solidFill>
                  <a:srgbClr val="C00000"/>
                </a:solidFill>
              </a:rPr>
              <a:t>Morphology</a:t>
            </a:r>
            <a:endParaRPr lang="en-US" sz="4000" b="1" smtClean="0"/>
          </a:p>
        </p:txBody>
      </p:sp>
      <p:sp>
        <p:nvSpPr>
          <p:cNvPr id="31747" name="Rectangle 3"/>
          <p:cNvSpPr>
            <a:spLocks noGrp="1" noChangeArrowheads="1"/>
          </p:cNvSpPr>
          <p:nvPr>
            <p:ph sz="quarter" idx="1"/>
          </p:nvPr>
        </p:nvSpPr>
        <p:spPr>
          <a:xfrm>
            <a:off x="304800" y="1341438"/>
            <a:ext cx="8534400" cy="5059362"/>
          </a:xfrm>
        </p:spPr>
        <p:txBody>
          <a:bodyPr/>
          <a:lstStyle/>
          <a:p>
            <a:pPr eaLnBrk="1" hangingPunct="1"/>
            <a:r>
              <a:rPr lang="en-US" sz="2800" smtClean="0">
                <a:latin typeface="Tahoma" pitchFamily="34" charset="0"/>
              </a:rPr>
              <a:t>The lungs are pale, voluminous.</a:t>
            </a:r>
          </a:p>
          <a:p>
            <a:pPr eaLnBrk="1" hangingPunct="1"/>
            <a:r>
              <a:rPr lang="en-US" sz="2800" smtClean="0">
                <a:latin typeface="Tahoma" pitchFamily="34" charset="0"/>
              </a:rPr>
              <a:t>Histologically</a:t>
            </a:r>
            <a:r>
              <a:rPr lang="en-US" sz="2800" smtClean="0"/>
              <a:t>, </a:t>
            </a:r>
            <a:r>
              <a:rPr lang="en-US" sz="2400" smtClean="0">
                <a:latin typeface="Tahoma" pitchFamily="34" charset="0"/>
              </a:rPr>
              <a:t>thinning and destruction of alveolar walls creating large airspaces.</a:t>
            </a:r>
          </a:p>
        </p:txBody>
      </p:sp>
      <p:sp>
        <p:nvSpPr>
          <p:cNvPr id="31748" name="TextBox 3"/>
          <p:cNvSpPr txBox="1">
            <a:spLocks noChangeArrowheads="1"/>
          </p:cNvSpPr>
          <p:nvPr/>
        </p:nvSpPr>
        <p:spPr bwMode="auto">
          <a:xfrm>
            <a:off x="285750" y="3071813"/>
            <a:ext cx="4286250" cy="2062162"/>
          </a:xfrm>
          <a:prstGeom prst="rect">
            <a:avLst/>
          </a:prstGeom>
          <a:solidFill>
            <a:srgbClr val="FEEAD6"/>
          </a:solidFill>
          <a:ln w="9525">
            <a:noFill/>
            <a:miter lim="800000"/>
            <a:headEnd/>
            <a:tailEnd/>
          </a:ln>
        </p:spPr>
        <p:txBody>
          <a:bodyPr>
            <a:spAutoFit/>
          </a:bodyPr>
          <a:lstStyle/>
          <a:p>
            <a:pPr eaLnBrk="1" hangingPunct="1">
              <a:buFont typeface="Arial" pitchFamily="34" charset="0"/>
              <a:buChar char="•"/>
            </a:pPr>
            <a:r>
              <a:rPr lang="en-US">
                <a:latin typeface="Tahoma" pitchFamily="34" charset="0"/>
              </a:rPr>
              <a:t>     Loss of elastic tissue.</a:t>
            </a:r>
          </a:p>
          <a:p>
            <a:pPr eaLnBrk="1" hangingPunct="1">
              <a:buFont typeface="Arial" pitchFamily="34" charset="0"/>
              <a:buChar char="•"/>
            </a:pPr>
            <a:r>
              <a:rPr lang="en-US">
                <a:latin typeface="Tahoma" pitchFamily="34" charset="0"/>
              </a:rPr>
              <a:t>     Reduced radial traction on the small     	airways.</a:t>
            </a:r>
          </a:p>
          <a:p>
            <a:pPr eaLnBrk="1" hangingPunct="1">
              <a:buFont typeface="Arial" pitchFamily="34" charset="0"/>
              <a:buChar char="•"/>
            </a:pPr>
            <a:r>
              <a:rPr lang="en-US">
                <a:latin typeface="Tahoma" pitchFamily="34" charset="0"/>
              </a:rPr>
              <a:t>     Alveolar capillaries is diminished.</a:t>
            </a:r>
          </a:p>
          <a:p>
            <a:pPr eaLnBrk="1" hangingPunct="1">
              <a:buFont typeface="Arial" pitchFamily="34" charset="0"/>
              <a:buChar char="•"/>
            </a:pPr>
            <a:r>
              <a:rPr lang="en-US">
                <a:latin typeface="Tahoma" pitchFamily="34" charset="0"/>
              </a:rPr>
              <a:t>     Accompanying bronchitis and 	bronchiolitis</a:t>
            </a:r>
            <a:r>
              <a:rPr lang="en-US" sz="2000"/>
              <a:t>.</a:t>
            </a:r>
          </a:p>
          <a:p>
            <a:pPr eaLnBrk="1" hangingPunct="1"/>
            <a:endParaRPr lang="en-US"/>
          </a:p>
        </p:txBody>
      </p:sp>
      <p:pic>
        <p:nvPicPr>
          <p:cNvPr id="31749" name="Content Placeholder 2" descr="emphysema 1.jpg"/>
          <p:cNvPicPr>
            <a:picLocks noChangeAspect="1"/>
          </p:cNvPicPr>
          <p:nvPr/>
        </p:nvPicPr>
        <p:blipFill>
          <a:blip r:embed="rId2" cstate="print">
            <a:lum contrast="-2000"/>
          </a:blip>
          <a:srcRect b="3850"/>
          <a:stretch>
            <a:fillRect/>
          </a:stretch>
        </p:blipFill>
        <p:spPr bwMode="auto">
          <a:xfrm>
            <a:off x="4499992" y="2812504"/>
            <a:ext cx="44196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sz="quarter" idx="1"/>
          </p:nvPr>
        </p:nvSpPr>
        <p:spPr>
          <a:xfrm>
            <a:off x="250825" y="260350"/>
            <a:ext cx="4038600" cy="431800"/>
          </a:xfrm>
        </p:spPr>
        <p:txBody>
          <a:bodyPr>
            <a:normAutofit fontScale="92500" lnSpcReduction="10000"/>
          </a:bodyPr>
          <a:lstStyle/>
          <a:p>
            <a:r>
              <a:rPr lang="en-US" smtClean="0"/>
              <a:t>Normal</a:t>
            </a:r>
          </a:p>
        </p:txBody>
      </p:sp>
      <p:sp>
        <p:nvSpPr>
          <p:cNvPr id="32771" name="Content Placeholder 3"/>
          <p:cNvSpPr>
            <a:spLocks noGrp="1"/>
          </p:cNvSpPr>
          <p:nvPr>
            <p:ph sz="quarter" idx="2"/>
          </p:nvPr>
        </p:nvSpPr>
        <p:spPr>
          <a:xfrm>
            <a:off x="4643438" y="333375"/>
            <a:ext cx="4038600" cy="503238"/>
          </a:xfrm>
        </p:spPr>
        <p:txBody>
          <a:bodyPr>
            <a:normAutofit fontScale="92500" lnSpcReduction="10000"/>
          </a:bodyPr>
          <a:lstStyle/>
          <a:p>
            <a:r>
              <a:rPr lang="en-US" smtClean="0"/>
              <a:t>Emphysema</a:t>
            </a:r>
          </a:p>
        </p:txBody>
      </p:sp>
      <p:pic>
        <p:nvPicPr>
          <p:cNvPr id="32772" name="Picture 2" descr="http://pathology.class.kmu.edu.tw/ch12/107-3.jpg"/>
          <p:cNvPicPr>
            <a:picLocks noChangeAspect="1" noChangeArrowheads="1"/>
          </p:cNvPicPr>
          <p:nvPr/>
        </p:nvPicPr>
        <p:blipFill>
          <a:blip r:embed="rId2" cstate="print"/>
          <a:srcRect/>
          <a:stretch>
            <a:fillRect/>
          </a:stretch>
        </p:blipFill>
        <p:spPr bwMode="auto">
          <a:xfrm>
            <a:off x="4429125" y="3324225"/>
            <a:ext cx="4714875" cy="3533775"/>
          </a:xfrm>
          <a:prstGeom prst="rect">
            <a:avLst/>
          </a:prstGeom>
          <a:noFill/>
          <a:ln w="9525">
            <a:noFill/>
            <a:miter lim="800000"/>
            <a:headEnd/>
            <a:tailEnd/>
          </a:ln>
        </p:spPr>
      </p:pic>
      <p:pic>
        <p:nvPicPr>
          <p:cNvPr id="32773" name="Picture 6" descr="http://histology-world.com/photoalbum/albums/userpics/normal_nl0018b.jpg"/>
          <p:cNvPicPr>
            <a:picLocks noChangeAspect="1" noChangeArrowheads="1"/>
          </p:cNvPicPr>
          <p:nvPr/>
        </p:nvPicPr>
        <p:blipFill>
          <a:blip r:embed="rId3" cstate="print"/>
          <a:srcRect/>
          <a:stretch>
            <a:fillRect/>
          </a:stretch>
        </p:blipFill>
        <p:spPr bwMode="auto">
          <a:xfrm>
            <a:off x="0" y="3860800"/>
            <a:ext cx="4316413" cy="2997200"/>
          </a:xfrm>
          <a:prstGeom prst="rect">
            <a:avLst/>
          </a:prstGeom>
          <a:noFill/>
          <a:ln w="9525">
            <a:noFill/>
            <a:miter lim="800000"/>
            <a:headEnd/>
            <a:tailEnd/>
          </a:ln>
        </p:spPr>
      </p:pic>
      <p:pic>
        <p:nvPicPr>
          <p:cNvPr id="32774" name="Picture 8" descr="http://www.histology-world.com/photomicrographs/lung1.jpg"/>
          <p:cNvPicPr>
            <a:picLocks noChangeAspect="1" noChangeArrowheads="1"/>
          </p:cNvPicPr>
          <p:nvPr/>
        </p:nvPicPr>
        <p:blipFill>
          <a:blip r:embed="rId4" cstate="print"/>
          <a:srcRect/>
          <a:stretch>
            <a:fillRect/>
          </a:stretch>
        </p:blipFill>
        <p:spPr bwMode="auto">
          <a:xfrm>
            <a:off x="0" y="908050"/>
            <a:ext cx="4211638" cy="2811463"/>
          </a:xfrm>
          <a:prstGeom prst="rect">
            <a:avLst/>
          </a:prstGeom>
          <a:noFill/>
          <a:ln w="9525">
            <a:noFill/>
            <a:miter lim="800000"/>
            <a:headEnd/>
            <a:tailEnd/>
          </a:ln>
        </p:spPr>
      </p:pic>
      <p:pic>
        <p:nvPicPr>
          <p:cNvPr id="32775" name="Picture 12" descr="http://upload.wikimedia.org/wikipedia/commons/6/66/Emphysema_low_mag.jpg"/>
          <p:cNvPicPr>
            <a:picLocks noChangeAspect="1" noChangeArrowheads="1"/>
          </p:cNvPicPr>
          <p:nvPr/>
        </p:nvPicPr>
        <p:blipFill>
          <a:blip r:embed="rId5" cstate="print"/>
          <a:srcRect/>
          <a:stretch>
            <a:fillRect/>
          </a:stretch>
        </p:blipFill>
        <p:spPr bwMode="auto">
          <a:xfrm>
            <a:off x="4429125" y="765175"/>
            <a:ext cx="4714875" cy="2838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eaLnBrk="1" fontAlgn="auto" hangingPunct="1">
              <a:spcAft>
                <a:spcPts val="0"/>
              </a:spcAft>
              <a:defRPr/>
            </a:pPr>
            <a:r>
              <a:rPr lang="en-US" b="1" dirty="0" smtClean="0"/>
              <a:t>Emphysema:</a:t>
            </a:r>
            <a:r>
              <a:rPr lang="en-US" sz="4000" b="1" dirty="0" smtClean="0"/>
              <a:t/>
            </a:r>
            <a:br>
              <a:rPr lang="en-US" sz="4000" b="1" dirty="0" smtClean="0"/>
            </a:br>
            <a:endParaRPr lang="en-US" sz="4000" b="1" dirty="0"/>
          </a:p>
        </p:txBody>
      </p:sp>
      <p:sp>
        <p:nvSpPr>
          <p:cNvPr id="37891" name="Rectangle 3"/>
          <p:cNvSpPr>
            <a:spLocks noGrp="1" noChangeArrowheads="1"/>
          </p:cNvSpPr>
          <p:nvPr>
            <p:ph sz="quarter" idx="1"/>
          </p:nvPr>
        </p:nvSpPr>
        <p:spPr>
          <a:xfrm>
            <a:off x="323528" y="1628800"/>
            <a:ext cx="3970338" cy="4433888"/>
          </a:xfrm>
        </p:spPr>
        <p:style>
          <a:lnRef idx="1">
            <a:schemeClr val="accent1"/>
          </a:lnRef>
          <a:fillRef idx="2">
            <a:schemeClr val="accent1"/>
          </a:fillRef>
          <a:effectRef idx="1">
            <a:schemeClr val="accent1"/>
          </a:effectRef>
          <a:fontRef idx="minor">
            <a:schemeClr val="dk1"/>
          </a:fontRef>
        </p:style>
        <p:txBody>
          <a:bodyPr/>
          <a:lstStyle/>
          <a:p>
            <a:pPr marL="0" indent="0" eaLnBrk="1" hangingPunct="1">
              <a:buFont typeface="Wingdings 2" pitchFamily="18" charset="2"/>
              <a:buNone/>
              <a:defRPr/>
            </a:pPr>
            <a:r>
              <a:rPr lang="en-US" sz="2000" b="1" u="sng" dirty="0"/>
              <a:t>Clinical course </a:t>
            </a:r>
            <a:endParaRPr lang="en-US" sz="2000" b="1" u="sng" dirty="0" smtClean="0"/>
          </a:p>
          <a:p>
            <a:pPr marL="609600" indent="-609600" eaLnBrk="1" hangingPunct="1">
              <a:defRPr/>
            </a:pPr>
            <a:r>
              <a:rPr lang="en-US" sz="2000" dirty="0" smtClean="0"/>
              <a:t>Cough and wheezing</a:t>
            </a:r>
          </a:p>
          <a:p>
            <a:pPr marL="609600" indent="-609600" eaLnBrk="1" hangingPunct="1">
              <a:defRPr/>
            </a:pPr>
            <a:r>
              <a:rPr lang="en-US" sz="2000" dirty="0" smtClean="0"/>
              <a:t>Weight loss</a:t>
            </a:r>
          </a:p>
          <a:p>
            <a:pPr marL="609600" indent="-609600" eaLnBrk="1" hangingPunct="1">
              <a:defRPr/>
            </a:pPr>
            <a:r>
              <a:rPr lang="en-US" sz="2000" dirty="0" err="1" smtClean="0"/>
              <a:t>Barrell</a:t>
            </a:r>
            <a:r>
              <a:rPr lang="en-US" sz="2000" dirty="0" smtClean="0"/>
              <a:t> chest </a:t>
            </a:r>
          </a:p>
          <a:p>
            <a:pPr marL="609600" indent="-609600" eaLnBrk="1" hangingPunct="1">
              <a:buNone/>
              <a:defRPr/>
            </a:pPr>
            <a:r>
              <a:rPr lang="en-US" sz="2000" dirty="0" smtClean="0"/>
              <a:t>     (   </a:t>
            </a:r>
            <a:r>
              <a:rPr lang="en-US" sz="2000" dirty="0" err="1" smtClean="0"/>
              <a:t>anteroposterior</a:t>
            </a:r>
            <a:r>
              <a:rPr lang="en-US" sz="2000" dirty="0" smtClean="0"/>
              <a:t> diameter of chest)</a:t>
            </a:r>
          </a:p>
          <a:p>
            <a:pPr marL="609600" indent="-609600" eaLnBrk="1" hangingPunct="1">
              <a:defRPr/>
            </a:pPr>
            <a:r>
              <a:rPr lang="en-US" sz="2000" dirty="0" smtClean="0"/>
              <a:t>Pulmonary function tests reveal reduced FEV1</a:t>
            </a:r>
          </a:p>
          <a:p>
            <a:pPr marL="609600" indent="-609600" eaLnBrk="1" hangingPunct="1">
              <a:defRPr/>
            </a:pPr>
            <a:r>
              <a:rPr lang="en-US" sz="2000" dirty="0" smtClean="0"/>
              <a:t>Advanced: hypoxia, cyanosis, respiratory acidosis</a:t>
            </a:r>
          </a:p>
          <a:p>
            <a:pPr marL="609600" indent="-609600" eaLnBrk="1" hangingPunct="1">
              <a:defRPr/>
            </a:pPr>
            <a:r>
              <a:rPr lang="en-US" sz="2000" dirty="0" smtClean="0"/>
              <a:t>Patients are known as pink puffers</a:t>
            </a:r>
          </a:p>
          <a:p>
            <a:pPr marL="609600" indent="-609600" eaLnBrk="1" hangingPunct="1">
              <a:defRPr/>
            </a:pPr>
            <a:endParaRPr lang="en-US" sz="2800" dirty="0" smtClean="0"/>
          </a:p>
          <a:p>
            <a:pPr marL="609600" indent="-609600" eaLnBrk="1" hangingPunct="1">
              <a:defRPr/>
            </a:pPr>
            <a:endParaRPr lang="en-US" sz="2800" dirty="0" smtClean="0"/>
          </a:p>
        </p:txBody>
      </p:sp>
      <p:sp>
        <p:nvSpPr>
          <p:cNvPr id="2" name="Content Placeholder 1"/>
          <p:cNvSpPr>
            <a:spLocks noGrp="1"/>
          </p:cNvSpPr>
          <p:nvPr>
            <p:ph sz="quarter" idx="2"/>
          </p:nvPr>
        </p:nvSpPr>
        <p:spPr>
          <a:xfrm>
            <a:off x="4427984" y="1412776"/>
            <a:ext cx="4681091" cy="4824536"/>
          </a:xfrm>
        </p:spPr>
        <p:style>
          <a:lnRef idx="1">
            <a:schemeClr val="accent3"/>
          </a:lnRef>
          <a:fillRef idx="2">
            <a:schemeClr val="accent3"/>
          </a:fillRef>
          <a:effectRef idx="1">
            <a:schemeClr val="accent3"/>
          </a:effectRef>
          <a:fontRef idx="minor">
            <a:schemeClr val="dk1"/>
          </a:fontRef>
        </p:style>
        <p:txBody>
          <a:bodyPr/>
          <a:lstStyle/>
          <a:p>
            <a:pPr marL="0" indent="0" eaLnBrk="1" fontAlgn="auto" hangingPunct="1">
              <a:spcAft>
                <a:spcPts val="0"/>
              </a:spcAft>
              <a:buClr>
                <a:schemeClr val="accent3"/>
              </a:buClr>
              <a:buFont typeface="Wingdings 2" pitchFamily="18" charset="2"/>
              <a:buNone/>
              <a:defRPr/>
            </a:pPr>
            <a:r>
              <a:rPr lang="en-US" sz="2000" b="1" u="sng" dirty="0" smtClean="0"/>
              <a:t>Complications</a:t>
            </a:r>
          </a:p>
          <a:p>
            <a:pPr marL="274320" indent="-274320" eaLnBrk="1" fontAlgn="auto" hangingPunct="1">
              <a:spcAft>
                <a:spcPts val="0"/>
              </a:spcAft>
              <a:buClr>
                <a:schemeClr val="accent3"/>
              </a:buClr>
              <a:buFont typeface="Wingdings 2"/>
              <a:buChar char=""/>
              <a:defRPr/>
            </a:pPr>
            <a:r>
              <a:rPr lang="en-US" sz="2000" dirty="0" smtClean="0"/>
              <a:t>Coexistent </a:t>
            </a:r>
            <a:r>
              <a:rPr lang="en-US" sz="2000" dirty="0"/>
              <a:t>chronic bronchitis</a:t>
            </a:r>
          </a:p>
          <a:p>
            <a:pPr marL="274320" indent="-274320" eaLnBrk="1" fontAlgn="auto" hangingPunct="1">
              <a:spcAft>
                <a:spcPts val="0"/>
              </a:spcAft>
              <a:buClr>
                <a:schemeClr val="accent3"/>
              </a:buClr>
              <a:buFont typeface="Wingdings 2"/>
              <a:buChar char=""/>
              <a:defRPr/>
            </a:pPr>
            <a:r>
              <a:rPr lang="en-US" sz="2000" dirty="0"/>
              <a:t>Interstitial emphysema in which air escapes into the interstitial tissues of the chest from a tear in the airways.</a:t>
            </a:r>
          </a:p>
          <a:p>
            <a:pPr marL="274320" indent="-274320" eaLnBrk="1" fontAlgn="auto" hangingPunct="1">
              <a:spcAft>
                <a:spcPts val="0"/>
              </a:spcAft>
              <a:buClr>
                <a:schemeClr val="accent3"/>
              </a:buClr>
              <a:buFont typeface="Wingdings 2"/>
              <a:buChar char=""/>
              <a:defRPr/>
            </a:pPr>
            <a:r>
              <a:rPr lang="en-US" sz="2000" dirty="0"/>
              <a:t>may also be complicated by rupture of a surface bleb with resultant Pneumothorax</a:t>
            </a:r>
          </a:p>
          <a:p>
            <a:pPr marL="274320" indent="-274320" eaLnBrk="1" fontAlgn="auto" hangingPunct="1">
              <a:spcAft>
                <a:spcPts val="0"/>
              </a:spcAft>
              <a:buClr>
                <a:schemeClr val="accent3"/>
              </a:buClr>
              <a:buFont typeface="Wingdings 2"/>
              <a:buChar char=""/>
              <a:defRPr/>
            </a:pPr>
            <a:r>
              <a:rPr lang="en-US" sz="2000" dirty="0"/>
              <a:t>Death from emphysema is related to:</a:t>
            </a:r>
            <a:r>
              <a:rPr lang="en-US" sz="2000" dirty="0">
                <a:solidFill>
                  <a:schemeClr val="accent1"/>
                </a:solidFill>
              </a:rPr>
              <a:t>:</a:t>
            </a:r>
          </a:p>
          <a:p>
            <a:pPr marL="609600" indent="-609600" eaLnBrk="1" fontAlgn="auto" hangingPunct="1">
              <a:spcAft>
                <a:spcPts val="0"/>
              </a:spcAft>
              <a:buClr>
                <a:schemeClr val="accent3"/>
              </a:buClr>
              <a:buFontTx/>
              <a:buAutoNum type="arabicPeriod"/>
              <a:defRPr/>
            </a:pPr>
            <a:r>
              <a:rPr lang="en-US" sz="2000" dirty="0"/>
              <a:t>Pulmonary failure with respiratory acidosis, hypoxia and coma.</a:t>
            </a:r>
          </a:p>
          <a:p>
            <a:pPr marL="609600" indent="-609600" eaLnBrk="1" fontAlgn="auto" hangingPunct="1">
              <a:spcAft>
                <a:spcPts val="0"/>
              </a:spcAft>
              <a:buClr>
                <a:schemeClr val="accent3"/>
              </a:buClr>
              <a:buFontTx/>
              <a:buAutoNum type="arabicPeriod"/>
              <a:defRPr/>
            </a:pPr>
            <a:r>
              <a:rPr lang="en-US" sz="2000" dirty="0" err="1"/>
              <a:t>Cor</a:t>
            </a:r>
            <a:r>
              <a:rPr lang="en-US" sz="2000" dirty="0"/>
              <a:t> </a:t>
            </a:r>
            <a:r>
              <a:rPr lang="en-US" sz="2000" dirty="0" err="1"/>
              <a:t>pulmonale</a:t>
            </a:r>
            <a:r>
              <a:rPr lang="en-US" sz="2000" dirty="0"/>
              <a:t> : (Right-sided heart failure induced </a:t>
            </a:r>
            <a:r>
              <a:rPr lang="en-US" sz="2000" dirty="0" smtClean="0"/>
              <a:t>by        </a:t>
            </a:r>
            <a:r>
              <a:rPr lang="en-US" sz="2000" dirty="0"/>
              <a:t>pulmonary disease) </a:t>
            </a:r>
          </a:p>
          <a:p>
            <a:pPr marL="274320" indent="-274320" eaLnBrk="1" fontAlgn="auto" hangingPunct="1">
              <a:spcAft>
                <a:spcPts val="0"/>
              </a:spcAft>
              <a:buClr>
                <a:schemeClr val="accent3"/>
              </a:buClr>
              <a:buFont typeface="Wingdings 2"/>
              <a:buChar char=""/>
              <a:defRPr/>
            </a:pPr>
            <a:endParaRPr lang="en-US" sz="2000" dirty="0"/>
          </a:p>
          <a:p>
            <a:pPr>
              <a:defRPr/>
            </a:pPr>
            <a:endParaRPr lang="en-US" dirty="0"/>
          </a:p>
        </p:txBody>
      </p:sp>
      <p:cxnSp>
        <p:nvCxnSpPr>
          <p:cNvPr id="6" name="Straight Arrow Connector 5"/>
          <p:cNvCxnSpPr/>
          <p:nvPr/>
        </p:nvCxnSpPr>
        <p:spPr>
          <a:xfrm flipV="1">
            <a:off x="899592" y="3140968"/>
            <a:ext cx="0" cy="2880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p:cNvPicPr>
            <a:picLocks noChangeAspect="1"/>
          </p:cNvPicPr>
          <p:nvPr/>
        </p:nvPicPr>
        <p:blipFill>
          <a:blip r:embed="rId2" cstate="print"/>
          <a:srcRect/>
          <a:stretch>
            <a:fillRect/>
          </a:stretch>
        </p:blipFill>
        <p:spPr bwMode="auto">
          <a:xfrm>
            <a:off x="900113" y="765175"/>
            <a:ext cx="7620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0"/>
            <a:ext cx="3505200" cy="1143000"/>
          </a:xfrm>
        </p:spPr>
        <p:txBody>
          <a:bodyPr/>
          <a:lstStyle/>
          <a:p>
            <a:pPr eaLnBrk="1" hangingPunct="1"/>
            <a:r>
              <a:rPr lang="en-US" smtClean="0"/>
              <a:t>Emphysema:</a:t>
            </a:r>
            <a:endParaRPr lang="en-US" sz="3100" smtClean="0"/>
          </a:p>
        </p:txBody>
      </p:sp>
      <p:graphicFrame>
        <p:nvGraphicFramePr>
          <p:cNvPr id="5" name="Content Placeholder 4"/>
          <p:cNvGraphicFramePr>
            <a:graphicFrameLocks noGrp="1"/>
          </p:cNvGraphicFramePr>
          <p:nvPr>
            <p:ph sz="quarter" idx="1"/>
          </p:nvPr>
        </p:nvGraphicFramePr>
        <p:xfrm>
          <a:off x="304800" y="1371600"/>
          <a:ext cx="88392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5844" name="TextBox 5"/>
          <p:cNvSpPr txBox="1">
            <a:spLocks noChangeArrowheads="1"/>
          </p:cNvSpPr>
          <p:nvPr/>
        </p:nvSpPr>
        <p:spPr bwMode="auto">
          <a:xfrm>
            <a:off x="3886200" y="685800"/>
            <a:ext cx="4724400" cy="1016000"/>
          </a:xfrm>
          <a:prstGeom prst="rect">
            <a:avLst/>
          </a:prstGeom>
          <a:noFill/>
          <a:ln w="9525">
            <a:noFill/>
            <a:miter lim="800000"/>
            <a:headEnd/>
            <a:tailEnd/>
          </a:ln>
        </p:spPr>
        <p:txBody>
          <a:bodyPr>
            <a:spAutoFit/>
          </a:bodyPr>
          <a:lstStyle/>
          <a:p>
            <a:pPr eaLnBrk="1" hangingPunct="1"/>
            <a:r>
              <a:rPr lang="en-US" sz="2000"/>
              <a:t>Dilated air spaces beyond respiratory arteriols</a:t>
            </a:r>
            <a:br>
              <a:rPr lang="en-US" sz="2000"/>
            </a:br>
            <a:endParaRPr lang="en-US" sz="200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38200" y="381000"/>
            <a:ext cx="7772400" cy="838200"/>
          </a:xfrm>
          <a:extLst/>
        </p:spPr>
        <p:txBody>
          <a:bodyPr/>
          <a:lstStyle/>
          <a:p>
            <a:pPr eaLnBrk="1" fontAlgn="auto" hangingPunct="1">
              <a:spcAft>
                <a:spcPts val="0"/>
              </a:spcAft>
              <a:defRPr/>
            </a:pPr>
            <a:r>
              <a:rPr lang="en-US" sz="3600" b="1" dirty="0" smtClean="0"/>
              <a:t>Emphysema and Chronic Bronchitis</a:t>
            </a:r>
          </a:p>
        </p:txBody>
      </p:sp>
      <p:graphicFrame>
        <p:nvGraphicFramePr>
          <p:cNvPr id="45087" name="Group 31"/>
          <p:cNvGraphicFramePr>
            <a:graphicFrameLocks noGrp="1"/>
          </p:cNvGraphicFramePr>
          <p:nvPr>
            <p:extLst>
              <p:ext uri="{D42A27DB-BD31-4B8C-83A1-F6EECF244321}">
                <p14:modId xmlns:p14="http://schemas.microsoft.com/office/powerpoint/2010/main" xmlns="" val="2924569473"/>
              </p:ext>
            </p:extLst>
          </p:nvPr>
        </p:nvGraphicFramePr>
        <p:xfrm>
          <a:off x="304800" y="1371600"/>
          <a:ext cx="8610600" cy="5257800"/>
        </p:xfrm>
        <a:graphic>
          <a:graphicData uri="http://schemas.openxmlformats.org/drawingml/2006/table">
            <a:tbl>
              <a:tblPr/>
              <a:tblGrid>
                <a:gridCol w="2209800"/>
                <a:gridCol w="3276600"/>
                <a:gridCol w="3124200"/>
              </a:tblGrid>
              <a:tr h="833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charset="0"/>
                        </a:rPr>
                        <a:t>Predominant Bronchitis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charset="0"/>
                        </a:rPr>
                        <a:t>Predominant Emphysema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243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Appearance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Age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Dyspnea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Cough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Infection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charset="0"/>
                        </a:rPr>
                        <a:t>Cor</a:t>
                      </a:r>
                      <a:r>
                        <a:rPr kumimoji="0" lang="en-US" sz="2000" b="0" i="0" u="none" strike="noStrike" cap="none" normalizeH="0" baseline="0" dirty="0" smtClean="0">
                          <a:ln>
                            <a:noFill/>
                          </a:ln>
                          <a:solidFill>
                            <a:schemeClr val="tx1"/>
                          </a:solidFill>
                          <a:effectLst/>
                          <a:latin typeface="Times New Roman" charset="0"/>
                        </a:rPr>
                        <a:t> </a:t>
                      </a:r>
                      <a:r>
                        <a:rPr kumimoji="0" lang="en-US" sz="2000" b="0" i="0" u="none" strike="noStrike" cap="none" normalizeH="0" baseline="0" dirty="0" err="1" smtClean="0">
                          <a:ln>
                            <a:noFill/>
                          </a:ln>
                          <a:solidFill>
                            <a:schemeClr val="tx1"/>
                          </a:solidFill>
                          <a:effectLst/>
                          <a:latin typeface="Times New Roman" charset="0"/>
                        </a:rPr>
                        <a:t>pulmonale</a:t>
                      </a:r>
                      <a:endParaRPr kumimoji="0" lang="en-US" sz="2000" b="0" i="0" u="none" strike="noStrike" cap="none" normalizeH="0" baseline="0" dirty="0" smtClean="0">
                        <a:ln>
                          <a:noFill/>
                        </a:ln>
                        <a:solidFill>
                          <a:schemeClr val="tx1"/>
                        </a:solidFill>
                        <a:effectLst/>
                        <a:latin typeface="Times New Roman"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Airway resistance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Elastic recoil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Chest radiography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kern="1200" dirty="0" smtClean="0">
                          <a:solidFill>
                            <a:schemeClr val="tx1"/>
                          </a:solidFill>
                          <a:effectLst/>
                          <a:latin typeface="+mn-lt"/>
                          <a:ea typeface="+mn-ea"/>
                          <a:cs typeface="+mn-cs"/>
                        </a:rPr>
                        <a:t>Pa</a:t>
                      </a:r>
                      <a:r>
                        <a:rPr lang="en-US" sz="2000" dirty="0" smtClean="0"/>
                        <a:t>CO</a:t>
                      </a:r>
                      <a:r>
                        <a:rPr kumimoji="0" lang="en-US" sz="2000" b="0" i="0" kern="1200" baseline="-25000" dirty="0" smtClean="0">
                          <a:solidFill>
                            <a:schemeClr val="tx1"/>
                          </a:solidFill>
                          <a:effectLst/>
                          <a:latin typeface="+mn-lt"/>
                          <a:ea typeface="+mn-ea"/>
                          <a:cs typeface="+mn-cs"/>
                        </a:rPr>
                        <a:t>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kern="1200" dirty="0" smtClean="0">
                          <a:solidFill>
                            <a:schemeClr val="tx1"/>
                          </a:solidFill>
                          <a:effectLst/>
                          <a:latin typeface="+mn-lt"/>
                          <a:ea typeface="+mn-ea"/>
                          <a:cs typeface="+mn-cs"/>
                        </a:rPr>
                        <a:t>Cyanosis</a:t>
                      </a:r>
                      <a:endParaRPr kumimoji="0" lang="en-US" sz="2000" b="0" i="0" u="none" strike="noStrike" cap="none" normalizeH="0" baseline="0" dirty="0" smtClean="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“Blue bloaters”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40-45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Mild, late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Early, copious sputum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Common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Common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Increased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Normal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Prominent vessels, large heart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kern="1200" dirty="0" smtClean="0">
                          <a:solidFill>
                            <a:schemeClr val="tx1"/>
                          </a:solidFill>
                          <a:effectLst/>
                          <a:latin typeface="+mn-lt"/>
                          <a:ea typeface="+mn-ea"/>
                          <a:cs typeface="+mn-cs"/>
                        </a:rPr>
                        <a:t>Increased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kern="1200" dirty="0" smtClean="0">
                          <a:solidFill>
                            <a:schemeClr val="tx1"/>
                          </a:solidFill>
                          <a:effectLst/>
                          <a:latin typeface="+mn-lt"/>
                          <a:ea typeface="+mn-ea"/>
                          <a:cs typeface="+mn-cs"/>
                        </a:rPr>
                        <a:t>Present</a:t>
                      </a:r>
                      <a:endParaRPr kumimoji="0" lang="en-US" sz="2000" b="0" i="0" u="none" strike="noStrike" cap="none" normalizeH="0" baseline="0" dirty="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“Pink Puffers”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50-75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Severe, early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Late, scanty sputum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Occasional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Rare, terminal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Normal or slightly increased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Low</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Hyperinflation, small heart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kern="1200" dirty="0" smtClean="0">
                          <a:solidFill>
                            <a:schemeClr val="tx1"/>
                          </a:solidFill>
                          <a:effectLst/>
                          <a:latin typeface="+mn-lt"/>
                          <a:ea typeface="+mn-ea"/>
                          <a:cs typeface="+mn-cs"/>
                        </a:rPr>
                        <a:t>Normal to decreased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kern="1200" dirty="0" smtClean="0">
                          <a:solidFill>
                            <a:schemeClr val="tx1"/>
                          </a:solidFill>
                          <a:effectLst/>
                          <a:latin typeface="+mn-lt"/>
                          <a:ea typeface="+mn-ea"/>
                          <a:cs typeface="+mn-cs"/>
                        </a:rPr>
                        <a:t>Absent</a:t>
                      </a:r>
                      <a:endParaRPr kumimoji="0" lang="en-US" sz="2000" b="0" i="0" u="none" strike="noStrike" cap="none" normalizeH="0" baseline="0" dirty="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endParaRPr lang="ar-SA" smtClean="0"/>
          </a:p>
        </p:txBody>
      </p:sp>
      <p:pic>
        <p:nvPicPr>
          <p:cNvPr id="38915" name="Content Placeholder 3"/>
          <p:cNvPicPr>
            <a:picLocks noGrp="1" noChangeAspect="1"/>
          </p:cNvPicPr>
          <p:nvPr>
            <p:ph sz="quarter" idx="1"/>
          </p:nvPr>
        </p:nvPicPr>
        <p:blipFill>
          <a:blip r:embed="rId2" cstate="print">
            <a:lum bright="-2000" contrast="9000"/>
          </a:blip>
          <a:srcRect/>
          <a:stretch>
            <a:fillRect/>
          </a:stretch>
        </p:blipFill>
        <p:spPr>
          <a:xfrm>
            <a:off x="179512" y="1340768"/>
            <a:ext cx="8784976" cy="4392488"/>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0"/>
            <a:ext cx="8229600" cy="765175"/>
          </a:xfrm>
        </p:spPr>
        <p:txBody>
          <a:bodyPr>
            <a:normAutofit/>
          </a:bodyPr>
          <a:lstStyle/>
          <a:p>
            <a:pPr eaLnBrk="1" fontAlgn="auto" hangingPunct="1">
              <a:spcAft>
                <a:spcPts val="0"/>
              </a:spcAft>
              <a:defRPr/>
            </a:pPr>
            <a:r>
              <a:rPr lang="en-US" dirty="0" smtClean="0"/>
              <a:t>Chronic bronchitis vs. Emphysema</a:t>
            </a:r>
            <a:endParaRPr lang="en-US" dirty="0"/>
          </a:p>
        </p:txBody>
      </p:sp>
      <p:pic>
        <p:nvPicPr>
          <p:cNvPr id="37891" name="Content Placeholder 3" descr="COPD.jpg"/>
          <p:cNvPicPr>
            <a:picLocks noGrp="1" noChangeAspect="1"/>
          </p:cNvPicPr>
          <p:nvPr>
            <p:ph sz="quarter" idx="1"/>
          </p:nvPr>
        </p:nvPicPr>
        <p:blipFill>
          <a:blip r:embed="rId2" cstate="print"/>
          <a:srcRect b="4216"/>
          <a:stretch>
            <a:fillRect/>
          </a:stretch>
        </p:blipFill>
        <p:spPr>
          <a:xfrm>
            <a:off x="12700" y="800100"/>
            <a:ext cx="6497638" cy="4069060"/>
          </a:xfrm>
        </p:spPr>
      </p:pic>
      <p:pic>
        <p:nvPicPr>
          <p:cNvPr id="37892" name="Picture 2"/>
          <p:cNvPicPr>
            <a:picLocks noChangeAspect="1"/>
          </p:cNvPicPr>
          <p:nvPr/>
        </p:nvPicPr>
        <p:blipFill>
          <a:blip r:embed="rId3" cstate="print"/>
          <a:srcRect/>
          <a:stretch>
            <a:fillRect/>
          </a:stretch>
        </p:blipFill>
        <p:spPr bwMode="auto">
          <a:xfrm>
            <a:off x="4139952" y="3274427"/>
            <a:ext cx="4320480" cy="358357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09600" y="1981200"/>
            <a:ext cx="7772400" cy="1143000"/>
          </a:xfrm>
          <a:extLst/>
        </p:spPr>
        <p:txBody>
          <a:bodyPr/>
          <a:lstStyle/>
          <a:p>
            <a:pPr eaLnBrk="1" fontAlgn="auto" hangingPunct="1">
              <a:spcAft>
                <a:spcPts val="0"/>
              </a:spcAft>
              <a:defRPr/>
            </a:pPr>
            <a:r>
              <a:rPr lang="en-US" b="1" dirty="0" err="1" smtClean="0"/>
              <a:t>Bronchiectasis</a:t>
            </a:r>
            <a:endParaRPr lang="en-US" b="1"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Flow-volume-loop.jpg"/>
          <p:cNvPicPr>
            <a:picLocks noGrp="1" noChangeAspect="1"/>
          </p:cNvPicPr>
          <p:nvPr>
            <p:ph sz="quarter" idx="1"/>
          </p:nvPr>
        </p:nvPicPr>
        <p:blipFill>
          <a:blip r:embed="rId2" cstate="print"/>
          <a:stretch>
            <a:fillRect/>
          </a:stretch>
        </p:blipFill>
        <p:spPr>
          <a:xfrm>
            <a:off x="3071802" y="0"/>
            <a:ext cx="3522603" cy="2786058"/>
          </a:xfrm>
        </p:spPr>
      </p:pic>
      <p:pic>
        <p:nvPicPr>
          <p:cNvPr id="1026" name="Picture 2"/>
          <p:cNvPicPr>
            <a:picLocks noChangeAspect="1" noChangeArrowheads="1"/>
          </p:cNvPicPr>
          <p:nvPr/>
        </p:nvPicPr>
        <p:blipFill>
          <a:blip r:embed="rId3" cstate="print"/>
          <a:srcRect/>
          <a:stretch>
            <a:fillRect/>
          </a:stretch>
        </p:blipFill>
        <p:spPr bwMode="auto">
          <a:xfrm>
            <a:off x="500034" y="2428868"/>
            <a:ext cx="3536536" cy="4061364"/>
          </a:xfrm>
          <a:prstGeom prst="rect">
            <a:avLst/>
          </a:prstGeom>
          <a:noFill/>
          <a:ln w="9525">
            <a:solidFill>
              <a:srgbClr val="0070C0"/>
            </a:solid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286380" y="2428868"/>
            <a:ext cx="3610706" cy="3878875"/>
          </a:xfrm>
          <a:prstGeom prst="rect">
            <a:avLst/>
          </a:prstGeom>
          <a:noFill/>
          <a:ln w="9525">
            <a:solidFill>
              <a:srgbClr val="0070C0"/>
            </a:solidFill>
            <a:miter lim="800000"/>
            <a:headEnd/>
            <a:tailEnd/>
          </a:ln>
        </p:spPr>
      </p:pic>
      <p:sp>
        <p:nvSpPr>
          <p:cNvPr id="9" name="TextBox 8"/>
          <p:cNvSpPr txBox="1"/>
          <p:nvPr/>
        </p:nvSpPr>
        <p:spPr>
          <a:xfrm>
            <a:off x="1714480" y="2571744"/>
            <a:ext cx="2162580"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dirty="0" smtClean="0">
                <a:latin typeface="Tahoma" pitchFamily="34" charset="0"/>
              </a:rPr>
              <a:t>Obstructive disease</a:t>
            </a:r>
            <a:endParaRPr lang="en-US" dirty="0"/>
          </a:p>
        </p:txBody>
      </p:sp>
      <p:sp>
        <p:nvSpPr>
          <p:cNvPr id="10" name="TextBox 9"/>
          <p:cNvSpPr txBox="1"/>
          <p:nvPr/>
        </p:nvSpPr>
        <p:spPr>
          <a:xfrm>
            <a:off x="6715140" y="2643182"/>
            <a:ext cx="2055819"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dirty="0" smtClean="0">
                <a:solidFill>
                  <a:schemeClr val="lt1"/>
                </a:solidFill>
                <a:latin typeface="Tahoma" pitchFamily="34" charset="0"/>
              </a:rPr>
              <a:t>Restrictive disease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188566"/>
            <a:ext cx="8229600" cy="792162"/>
          </a:xfrm>
        </p:spPr>
        <p:txBody>
          <a:bodyPr/>
          <a:lstStyle/>
          <a:p>
            <a:pPr eaLnBrk="1" hangingPunct="1"/>
            <a:r>
              <a:rPr lang="en-US" b="1" dirty="0" err="1" smtClean="0"/>
              <a:t>Bronchiectasis</a:t>
            </a:r>
            <a:endParaRPr lang="en-US" b="1" dirty="0" smtClean="0"/>
          </a:p>
        </p:txBody>
      </p:sp>
      <p:sp>
        <p:nvSpPr>
          <p:cNvPr id="40963" name="Rectangle 3"/>
          <p:cNvSpPr>
            <a:spLocks noGrp="1" noChangeArrowheads="1"/>
          </p:cNvSpPr>
          <p:nvPr>
            <p:ph sz="quarter" idx="1"/>
          </p:nvPr>
        </p:nvSpPr>
        <p:spPr>
          <a:xfrm>
            <a:off x="323850" y="908050"/>
            <a:ext cx="8229600" cy="4389438"/>
          </a:xfrm>
        </p:spPr>
        <p:txBody>
          <a:bodyPr/>
          <a:lstStyle/>
          <a:p>
            <a:pPr eaLnBrk="1" hangingPunct="1"/>
            <a:r>
              <a:rPr lang="en-US" sz="2000" dirty="0" smtClean="0"/>
              <a:t>is chronic necrotizing infection and inflammation of the bronchi and bronchioles leading to abnormal permanent dilation of these airways. It represents the end stage of a variety of pathologic processes that cause destruction of the bronchial wall.</a:t>
            </a:r>
          </a:p>
          <a:p>
            <a:pPr eaLnBrk="1" hangingPunct="1"/>
            <a:r>
              <a:rPr lang="en-US" sz="2000" dirty="0" smtClean="0"/>
              <a:t>most often involves the lower lobes of both lungs.</a:t>
            </a:r>
          </a:p>
          <a:p>
            <a:pPr eaLnBrk="1" hangingPunct="1"/>
            <a:r>
              <a:rPr lang="en-US" sz="2000" dirty="0" smtClean="0"/>
              <a:t>is characterized by fever and cough with production of copious purulent foul smelling sputum,</a:t>
            </a:r>
          </a:p>
          <a:p>
            <a:pPr eaLnBrk="1" hangingPunct="1"/>
            <a:r>
              <a:rPr lang="en-US" sz="2000" dirty="0" smtClean="0"/>
              <a:t>and recurrent pulmonary infection that may lead to lung abscess.</a:t>
            </a:r>
            <a:endParaRPr lang="en-US" sz="2000" dirty="0" smtClean="0">
              <a:solidFill>
                <a:srgbClr val="FF0000"/>
              </a:solidFill>
            </a:endParaRPr>
          </a:p>
        </p:txBody>
      </p:sp>
      <p:pic>
        <p:nvPicPr>
          <p:cNvPr id="40964" name="Picture 1"/>
          <p:cNvPicPr>
            <a:picLocks noChangeAspect="1"/>
          </p:cNvPicPr>
          <p:nvPr/>
        </p:nvPicPr>
        <p:blipFill>
          <a:blip r:embed="rId2" cstate="print"/>
          <a:srcRect/>
          <a:stretch>
            <a:fillRect/>
          </a:stretch>
        </p:blipFill>
        <p:spPr bwMode="auto">
          <a:xfrm>
            <a:off x="1042988" y="3843338"/>
            <a:ext cx="7343775" cy="2908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11560" y="107952"/>
            <a:ext cx="7916490" cy="1138238"/>
          </a:xfrm>
          <a:solidFill>
            <a:schemeClr val="accent5">
              <a:lumMod val="20000"/>
              <a:lumOff val="80000"/>
            </a:schemeClr>
          </a:solidFill>
        </p:spPr>
        <p:style>
          <a:lnRef idx="1">
            <a:schemeClr val="accent1"/>
          </a:lnRef>
          <a:fillRef idx="2">
            <a:schemeClr val="accent1"/>
          </a:fillRef>
          <a:effectRef idx="1">
            <a:schemeClr val="accent1"/>
          </a:effectRef>
          <a:fontRef idx="minor">
            <a:schemeClr val="dk1"/>
          </a:fontRef>
        </p:style>
        <p:txBody>
          <a:bodyPr/>
          <a:lstStyle/>
          <a:p>
            <a:pPr eaLnBrk="1" hangingPunct="1"/>
            <a:r>
              <a:rPr lang="en-US" sz="2000" b="1" dirty="0" err="1" smtClean="0"/>
              <a:t>Bronchiectasis</a:t>
            </a:r>
            <a:r>
              <a:rPr lang="en-US" sz="2000" b="1" dirty="0" smtClean="0"/>
              <a:t> is a result of chronic inflammation compounded by an inability to clear </a:t>
            </a:r>
            <a:r>
              <a:rPr lang="en-US" sz="2000" b="1" dirty="0" err="1" smtClean="0"/>
              <a:t>mucoid</a:t>
            </a:r>
            <a:r>
              <a:rPr lang="en-US" sz="2000" b="1" dirty="0" smtClean="0"/>
              <a:t> secretions. Conditions commonly associated with </a:t>
            </a:r>
            <a:r>
              <a:rPr lang="en-US" sz="2000" b="1" dirty="0" err="1" smtClean="0"/>
              <a:t>Bronchiectasis</a:t>
            </a:r>
            <a:r>
              <a:rPr lang="en-US" sz="2000" b="1" dirty="0" smtClean="0"/>
              <a:t> are as follows:</a:t>
            </a:r>
          </a:p>
        </p:txBody>
      </p:sp>
      <p:sp>
        <p:nvSpPr>
          <p:cNvPr id="41987" name="Rectangle 3"/>
          <p:cNvSpPr>
            <a:spLocks noGrp="1" noChangeArrowheads="1"/>
          </p:cNvSpPr>
          <p:nvPr>
            <p:ph sz="quarter" idx="1"/>
          </p:nvPr>
        </p:nvSpPr>
        <p:spPr>
          <a:xfrm>
            <a:off x="0" y="964812"/>
            <a:ext cx="8839200" cy="5280025"/>
          </a:xfrm>
        </p:spPr>
        <p:txBody>
          <a:bodyPr>
            <a:normAutofit lnSpcReduction="10000"/>
          </a:bodyPr>
          <a:lstStyle/>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r>
              <a:rPr lang="en-US" sz="2000" u="sng" dirty="0" smtClean="0">
                <a:solidFill>
                  <a:srgbClr val="C00000"/>
                </a:solidFill>
                <a:latin typeface="Tahoma" pitchFamily="34" charset="0"/>
              </a:rPr>
              <a:t>Bronchial obstruction</a:t>
            </a: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r>
              <a:rPr lang="en-US" sz="2000" u="sng" dirty="0" smtClean="0">
                <a:solidFill>
                  <a:srgbClr val="C00000"/>
                </a:solidFill>
                <a:latin typeface="Tahoma" pitchFamily="34" charset="0"/>
              </a:rPr>
              <a:t>Congenital or hereditary conditions:</a:t>
            </a: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None/>
            </a:pPr>
            <a:r>
              <a:rPr lang="en-US" sz="2000" dirty="0" smtClean="0">
                <a:latin typeface="Tahoma" pitchFamily="34" charset="0"/>
              </a:rPr>
              <a:t>	</a:t>
            </a:r>
          </a:p>
          <a:p>
            <a:pPr marL="609600" indent="-609600" eaLnBrk="1" hangingPunct="1">
              <a:buFontTx/>
              <a:buAutoNum type="arabicPeriod" startAt="3"/>
            </a:pPr>
            <a:endParaRPr lang="en-US" sz="2000" u="sng" dirty="0" smtClean="0">
              <a:solidFill>
                <a:srgbClr val="C00000"/>
              </a:solidFill>
              <a:latin typeface="Tahoma" pitchFamily="34" charset="0"/>
            </a:endParaRPr>
          </a:p>
          <a:p>
            <a:pPr marL="609600" indent="-609600" eaLnBrk="1" hangingPunct="1">
              <a:buFontTx/>
              <a:buAutoNum type="arabicPeriod" startAt="3"/>
            </a:pPr>
            <a:r>
              <a:rPr lang="en-US" sz="2000" u="sng" dirty="0" smtClean="0">
                <a:solidFill>
                  <a:srgbClr val="C00000"/>
                </a:solidFill>
                <a:latin typeface="Tahoma" pitchFamily="34" charset="0"/>
              </a:rPr>
              <a:t>Chronic or severe infection / necrotizing pneumonia</a:t>
            </a:r>
          </a:p>
          <a:p>
            <a:pPr marL="609600" indent="-609600" eaLnBrk="1" hangingPunct="1">
              <a:buFontTx/>
              <a:buNone/>
            </a:pPr>
            <a:r>
              <a:rPr lang="en-US" sz="2000" dirty="0" smtClean="0">
                <a:latin typeface="Tahoma" pitchFamily="34" charset="0"/>
              </a:rPr>
              <a:t>	</a:t>
            </a:r>
          </a:p>
        </p:txBody>
      </p:sp>
      <p:sp>
        <p:nvSpPr>
          <p:cNvPr id="4" name="TextBox 3"/>
          <p:cNvSpPr txBox="1"/>
          <p:nvPr/>
        </p:nvSpPr>
        <p:spPr>
          <a:xfrm>
            <a:off x="2195736" y="1760221"/>
            <a:ext cx="5534025" cy="1477963"/>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609600" indent="-609600" eaLnBrk="1" hangingPunct="1">
              <a:defRPr/>
            </a:pPr>
            <a:r>
              <a:rPr lang="en-US" dirty="0"/>
              <a:t> </a:t>
            </a:r>
            <a:r>
              <a:rPr lang="en-US" u="sng" dirty="0">
                <a:latin typeface="Tahoma" pitchFamily="34" charset="0"/>
              </a:rPr>
              <a:t>Localized</a:t>
            </a:r>
            <a:r>
              <a:rPr lang="en-US" dirty="0">
                <a:latin typeface="Tahoma" pitchFamily="34" charset="0"/>
              </a:rPr>
              <a:t>:</a:t>
            </a:r>
          </a:p>
          <a:p>
            <a:pPr marL="609600" indent="-609600" eaLnBrk="1" hangingPunct="1">
              <a:defRPr/>
            </a:pPr>
            <a:r>
              <a:rPr lang="en-US" dirty="0">
                <a:latin typeface="Tahoma" pitchFamily="34" charset="0"/>
              </a:rPr>
              <a:t>	-	tumor, foreign bodies or  mucous impaction</a:t>
            </a:r>
          </a:p>
          <a:p>
            <a:pPr marL="609600" indent="-609600" eaLnBrk="1" hangingPunct="1">
              <a:defRPr/>
            </a:pPr>
            <a:r>
              <a:rPr lang="en-US" u="sng" dirty="0">
                <a:latin typeface="Tahoma" pitchFamily="34" charset="0"/>
              </a:rPr>
              <a:t>Generalized:</a:t>
            </a:r>
            <a:r>
              <a:rPr lang="en-US" dirty="0">
                <a:latin typeface="Tahoma" pitchFamily="34" charset="0"/>
              </a:rPr>
              <a:t> </a:t>
            </a:r>
          </a:p>
          <a:p>
            <a:pPr marL="609600" indent="-609600" eaLnBrk="1" hangingPunct="1">
              <a:defRPr/>
            </a:pPr>
            <a:r>
              <a:rPr lang="en-US" dirty="0">
                <a:latin typeface="Tahoma" pitchFamily="34" charset="0"/>
              </a:rPr>
              <a:t>	-	bronchial asthma</a:t>
            </a:r>
          </a:p>
          <a:p>
            <a:pPr marL="609600" indent="-609600" eaLnBrk="1" hangingPunct="1">
              <a:defRPr/>
            </a:pPr>
            <a:r>
              <a:rPr lang="en-US" dirty="0">
                <a:latin typeface="Tahoma" pitchFamily="34" charset="0"/>
              </a:rPr>
              <a:t>	-	chronic bronchitis</a:t>
            </a:r>
            <a:endParaRPr lang="en-US" dirty="0"/>
          </a:p>
        </p:txBody>
      </p:sp>
      <p:sp>
        <p:nvSpPr>
          <p:cNvPr id="5" name="TextBox 4"/>
          <p:cNvSpPr txBox="1"/>
          <p:nvPr/>
        </p:nvSpPr>
        <p:spPr>
          <a:xfrm>
            <a:off x="2195736" y="3973091"/>
            <a:ext cx="5043488" cy="1477963"/>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609600" indent="-609600" eaLnBrk="1" hangingPunct="1">
              <a:defRPr/>
            </a:pPr>
            <a:r>
              <a:rPr lang="en-US" dirty="0">
                <a:latin typeface="Tahoma" pitchFamily="34" charset="0"/>
              </a:rPr>
              <a:t>	-	Congenital </a:t>
            </a:r>
            <a:r>
              <a:rPr lang="en-US" dirty="0" err="1" smtClean="0">
                <a:latin typeface="Tahoma" pitchFamily="34" charset="0"/>
              </a:rPr>
              <a:t>bronchiectasis</a:t>
            </a:r>
            <a:endParaRPr lang="en-US" dirty="0">
              <a:latin typeface="Tahoma" pitchFamily="34" charset="0"/>
            </a:endParaRPr>
          </a:p>
          <a:p>
            <a:pPr marL="609600" indent="-609600" eaLnBrk="1" hangingPunct="1">
              <a:defRPr/>
            </a:pPr>
            <a:r>
              <a:rPr lang="en-US" dirty="0">
                <a:latin typeface="Tahoma" pitchFamily="34" charset="0"/>
              </a:rPr>
              <a:t>	-	Cystic fibrosis.</a:t>
            </a:r>
          </a:p>
          <a:p>
            <a:pPr marL="609600" indent="-609600" eaLnBrk="1" hangingPunct="1">
              <a:defRPr/>
            </a:pPr>
            <a:r>
              <a:rPr lang="en-US" dirty="0">
                <a:latin typeface="Tahoma" pitchFamily="34" charset="0"/>
              </a:rPr>
              <a:t>	-	</a:t>
            </a:r>
            <a:r>
              <a:rPr lang="en-US" dirty="0" err="1">
                <a:latin typeface="Tahoma" pitchFamily="34" charset="0"/>
              </a:rPr>
              <a:t>Intralobar</a:t>
            </a:r>
            <a:r>
              <a:rPr lang="en-US" dirty="0">
                <a:latin typeface="Tahoma" pitchFamily="34" charset="0"/>
              </a:rPr>
              <a:t> sequestration of the lung.</a:t>
            </a:r>
          </a:p>
          <a:p>
            <a:pPr marL="609600" indent="-609600" eaLnBrk="1" hangingPunct="1">
              <a:defRPr/>
            </a:pPr>
            <a:r>
              <a:rPr lang="en-US" dirty="0">
                <a:latin typeface="Tahoma" pitchFamily="34" charset="0"/>
              </a:rPr>
              <a:t>	-	Immunodeficiency status.</a:t>
            </a:r>
          </a:p>
          <a:p>
            <a:pPr marL="609600" indent="-609600" eaLnBrk="1" hangingPunct="1">
              <a:defRPr/>
            </a:pPr>
            <a:r>
              <a:rPr lang="en-US" dirty="0">
                <a:latin typeface="Tahoma" pitchFamily="34" charset="0"/>
              </a:rPr>
              <a:t>	-	Immotile cilia and </a:t>
            </a:r>
            <a:r>
              <a:rPr lang="en-US" dirty="0" err="1">
                <a:latin typeface="Tahoma" pitchFamily="34" charset="0"/>
              </a:rPr>
              <a:t>kartagner</a:t>
            </a:r>
            <a:r>
              <a:rPr lang="en-US" dirty="0">
                <a:latin typeface="Tahoma" pitchFamily="34" charset="0"/>
              </a:rPr>
              <a:t> syndrome</a:t>
            </a:r>
            <a:endParaRPr lang="en-US" dirty="0"/>
          </a:p>
        </p:txBody>
      </p:sp>
      <p:sp>
        <p:nvSpPr>
          <p:cNvPr id="6" name="TextBox 5"/>
          <p:cNvSpPr txBox="1"/>
          <p:nvPr/>
        </p:nvSpPr>
        <p:spPr>
          <a:xfrm>
            <a:off x="2205261" y="6112755"/>
            <a:ext cx="5033963" cy="646113"/>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eaLnBrk="1" hangingPunct="1">
              <a:defRPr/>
            </a:pPr>
            <a:r>
              <a:rPr lang="en-US" dirty="0">
                <a:latin typeface="Tahoma" pitchFamily="34" charset="0"/>
              </a:rPr>
              <a:t>Caused by TB, staphylococci or mixed infection.</a:t>
            </a:r>
          </a:p>
          <a:p>
            <a:pPr eaLnBrk="1" hangingPunct="1">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704850"/>
            <a:ext cx="7859713" cy="636588"/>
          </a:xfrm>
        </p:spPr>
        <p:txBody>
          <a:bodyPr>
            <a:normAutofit fontScale="90000"/>
          </a:bodyPr>
          <a:lstStyle/>
          <a:p>
            <a:r>
              <a:rPr lang="en-US" smtClean="0"/>
              <a:t>Pathogenesis</a:t>
            </a:r>
          </a:p>
        </p:txBody>
      </p:sp>
      <p:sp>
        <p:nvSpPr>
          <p:cNvPr id="43011" name="Content Placeholder 2"/>
          <p:cNvSpPr>
            <a:spLocks noGrp="1"/>
          </p:cNvSpPr>
          <p:nvPr>
            <p:ph sz="quarter" idx="1"/>
          </p:nvPr>
        </p:nvSpPr>
        <p:spPr>
          <a:xfrm>
            <a:off x="457200" y="836712"/>
            <a:ext cx="8229600" cy="5127625"/>
          </a:xfrm>
        </p:spPr>
        <p:txBody>
          <a:bodyPr>
            <a:normAutofit lnSpcReduction="10000"/>
          </a:bodyPr>
          <a:lstStyle/>
          <a:p>
            <a:endParaRPr lang="en-US" dirty="0" smtClean="0"/>
          </a:p>
          <a:p>
            <a:r>
              <a:rPr lang="en-US" sz="2400" dirty="0" smtClean="0"/>
              <a:t>Any of the previously mentioned conditions can cause damage to the airways resulting in </a:t>
            </a:r>
            <a:r>
              <a:rPr lang="en-US" sz="2400" b="1" dirty="0" smtClean="0"/>
              <a:t>impaired </a:t>
            </a:r>
            <a:r>
              <a:rPr lang="en-US" sz="2400" b="1" dirty="0" err="1" smtClean="0"/>
              <a:t>mucociliary</a:t>
            </a:r>
            <a:r>
              <a:rPr lang="en-US" sz="2400" b="1" dirty="0" smtClean="0"/>
              <a:t> clearance, mucus stasis and accumulation </a:t>
            </a:r>
            <a:r>
              <a:rPr lang="en-US" sz="2400" dirty="0" smtClean="0"/>
              <a:t>which in turn further makes the airways susceptible to microbial colonization. The persistence of the pathology with superadded infection leads to a "vicious circle" of inflammation and tissue damage. </a:t>
            </a:r>
          </a:p>
          <a:p>
            <a:r>
              <a:rPr lang="en-US" sz="2400" dirty="0" smtClean="0"/>
              <a:t>Inflammation results in progressive destruction of the normal lung architecture, in particular the elastic </a:t>
            </a:r>
            <a:r>
              <a:rPr lang="en-US" sz="2400" dirty="0" err="1" smtClean="0"/>
              <a:t>fibres</a:t>
            </a:r>
            <a:r>
              <a:rPr lang="en-US" sz="2400" dirty="0" smtClean="0"/>
              <a:t> of bronchi. </a:t>
            </a:r>
          </a:p>
          <a:p>
            <a:r>
              <a:rPr lang="en-US" sz="2400" dirty="0" err="1" smtClean="0"/>
              <a:t>Neutrophils</a:t>
            </a:r>
            <a:r>
              <a:rPr lang="en-US" sz="2400" dirty="0" smtClean="0"/>
              <a:t> are thought to play a central role in the pathogenesis of tissue damage that occurs in </a:t>
            </a:r>
            <a:r>
              <a:rPr lang="en-US" sz="2400" dirty="0" err="1" smtClean="0"/>
              <a:t>bronchiectasis</a:t>
            </a:r>
            <a:r>
              <a:rPr lang="en-US" sz="2400" dirty="0" smtClean="0"/>
              <a:t>. </a:t>
            </a:r>
            <a:r>
              <a:rPr lang="en-US" dirty="0" smtClean="0"/>
              <a:t/>
            </a:r>
            <a:br>
              <a:rPr lang="en-US" dirty="0" smtClean="0"/>
            </a:br>
            <a:r>
              <a:rPr lang="en-US" dirty="0" smtClean="0"/>
              <a:t/>
            </a:r>
            <a:br>
              <a:rPr lang="en-US" dirty="0" smtClean="0"/>
            </a:br>
            <a:endParaRPr lang="en-US"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2" cstate="print"/>
          <a:srcRect/>
          <a:stretch>
            <a:fillRect/>
          </a:stretch>
        </p:blipFill>
        <p:spPr bwMode="auto">
          <a:xfrm>
            <a:off x="1331913" y="971550"/>
            <a:ext cx="6480175" cy="5886450"/>
          </a:xfrm>
          <a:prstGeom prst="rect">
            <a:avLst/>
          </a:prstGeom>
          <a:noFill/>
          <a:ln w="9525">
            <a:noFill/>
            <a:miter lim="800000"/>
            <a:headEnd/>
            <a:tailEnd/>
          </a:ln>
        </p:spPr>
      </p:pic>
      <p:sp>
        <p:nvSpPr>
          <p:cNvPr id="4" name="Title 3"/>
          <p:cNvSpPr>
            <a:spLocks noGrp="1"/>
          </p:cNvSpPr>
          <p:nvPr>
            <p:ph type="title"/>
          </p:nvPr>
        </p:nvSpPr>
        <p:spPr>
          <a:xfrm>
            <a:off x="457200" y="260648"/>
            <a:ext cx="8305800" cy="936104"/>
          </a:xfrm>
        </p:spPr>
        <p:txBody>
          <a:bodyPr/>
          <a:lstStyle/>
          <a:p>
            <a:pPr>
              <a:defRPr/>
            </a:pPr>
            <a:r>
              <a:rPr lang="en-US" dirty="0" smtClean="0"/>
              <a:t>Pathogenesis of </a:t>
            </a:r>
            <a:r>
              <a:rPr lang="en-US" dirty="0" err="1" smtClean="0"/>
              <a:t>bronchiectasis</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81000"/>
            <a:ext cx="7772400" cy="1143000"/>
          </a:xfrm>
        </p:spPr>
        <p:txBody>
          <a:bodyPr/>
          <a:lstStyle/>
          <a:p>
            <a:pPr eaLnBrk="1" hangingPunct="1"/>
            <a:r>
              <a:rPr lang="en-US" sz="2400" b="1" dirty="0" err="1" smtClean="0"/>
              <a:t>Kartagener</a:t>
            </a:r>
            <a:r>
              <a:rPr lang="en-US" sz="2400" b="1" dirty="0" smtClean="0"/>
              <a:t> Syndrome/ immotile cilia syndrome</a:t>
            </a:r>
          </a:p>
        </p:txBody>
      </p:sp>
      <p:sp>
        <p:nvSpPr>
          <p:cNvPr id="45059" name="Rectangle 3"/>
          <p:cNvSpPr>
            <a:spLocks noGrp="1" noChangeArrowheads="1"/>
          </p:cNvSpPr>
          <p:nvPr>
            <p:ph sz="quarter" idx="1"/>
          </p:nvPr>
        </p:nvSpPr>
        <p:spPr>
          <a:xfrm>
            <a:off x="685800" y="1600200"/>
            <a:ext cx="7772400" cy="5029200"/>
          </a:xfrm>
        </p:spPr>
        <p:txBody>
          <a:bodyPr/>
          <a:lstStyle/>
          <a:p>
            <a:pPr eaLnBrk="1" hangingPunct="1"/>
            <a:r>
              <a:rPr lang="en-US" sz="2800" smtClean="0"/>
              <a:t>It is a genetic condition resulting in the failure to clear sputum (Primary ciliary dyskinesia) caused by a defect in the motility of respiratory, auditory, and sperm cilia.</a:t>
            </a:r>
          </a:p>
          <a:p>
            <a:pPr eaLnBrk="1" hangingPunct="1"/>
            <a:r>
              <a:rPr lang="en-US" sz="2800" smtClean="0"/>
              <a:t>Inherited as autosomal recessive trait.</a:t>
            </a:r>
          </a:p>
          <a:p>
            <a:pPr eaLnBrk="1" hangingPunct="1"/>
            <a:r>
              <a:rPr lang="en-US" sz="2800" smtClean="0"/>
              <a:t>Patient develop bronchiactasis, sinusitis and situs invertus sometimes with hearing loss and male sterility.</a:t>
            </a:r>
          </a:p>
          <a:p>
            <a:pPr eaLnBrk="1" hangingPunct="1"/>
            <a:r>
              <a:rPr lang="en-US" sz="2800" smtClean="0"/>
              <a:t>Lack of ciliary activity interferers with bronchial clearance of mucus.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dirty="0"/>
          </a:p>
        </p:txBody>
      </p:sp>
      <p:sp>
        <p:nvSpPr>
          <p:cNvPr id="3" name="Content Placeholder 2"/>
          <p:cNvSpPr>
            <a:spLocks noGrp="1"/>
          </p:cNvSpPr>
          <p:nvPr>
            <p:ph sz="quarter" idx="1"/>
          </p:nvPr>
        </p:nvSpPr>
        <p:spPr/>
        <p:txBody>
          <a:bodyPr/>
          <a:lstStyle/>
          <a:p>
            <a:endParaRPr lang="ar-SA" dirty="0"/>
          </a:p>
        </p:txBody>
      </p:sp>
      <p:pic>
        <p:nvPicPr>
          <p:cNvPr id="1028" name="Picture 4" descr="http://img.medscape.com/pi/emed/ckb/pediatrics_general/1331341-1331361-1002319-2104957.jpg"/>
          <p:cNvPicPr>
            <a:picLocks noChangeAspect="1" noChangeArrowheads="1"/>
          </p:cNvPicPr>
          <p:nvPr/>
        </p:nvPicPr>
        <p:blipFill>
          <a:blip r:embed="rId2" cstate="print"/>
          <a:srcRect/>
          <a:stretch>
            <a:fillRect/>
          </a:stretch>
        </p:blipFill>
        <p:spPr bwMode="auto">
          <a:xfrm>
            <a:off x="323528" y="3212925"/>
            <a:ext cx="8280920" cy="3600451"/>
          </a:xfrm>
          <a:prstGeom prst="rect">
            <a:avLst/>
          </a:prstGeom>
          <a:noFill/>
        </p:spPr>
      </p:pic>
      <p:sp>
        <p:nvSpPr>
          <p:cNvPr id="6" name="Rectangle 5"/>
          <p:cNvSpPr/>
          <p:nvPr/>
        </p:nvSpPr>
        <p:spPr>
          <a:xfrm>
            <a:off x="4499992" y="0"/>
            <a:ext cx="464400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000" dirty="0" smtClean="0"/>
              <a:t>absence of outer and inner </a:t>
            </a:r>
            <a:r>
              <a:rPr lang="en-US" sz="2000" dirty="0" err="1" smtClean="0"/>
              <a:t>dynein</a:t>
            </a:r>
            <a:r>
              <a:rPr lang="en-US" sz="2000" dirty="0" smtClean="0"/>
              <a:t> arms in a patient with primary </a:t>
            </a:r>
            <a:r>
              <a:rPr lang="en-US" sz="2000" dirty="0" err="1" smtClean="0"/>
              <a:t>ciliary</a:t>
            </a:r>
            <a:r>
              <a:rPr lang="en-US" sz="2000" dirty="0" smtClean="0"/>
              <a:t> </a:t>
            </a:r>
            <a:r>
              <a:rPr lang="en-US" sz="2000" dirty="0" err="1" smtClean="0"/>
              <a:t>dyskinesia</a:t>
            </a:r>
            <a:r>
              <a:rPr lang="en-US" sz="2000" dirty="0" smtClean="0"/>
              <a:t>.</a:t>
            </a:r>
            <a:endParaRPr lang="ar-SA" sz="2000" dirty="0"/>
          </a:p>
        </p:txBody>
      </p:sp>
      <p:sp>
        <p:nvSpPr>
          <p:cNvPr id="7" name="Rectangle 6"/>
          <p:cNvSpPr/>
          <p:nvPr/>
        </p:nvSpPr>
        <p:spPr>
          <a:xfrm>
            <a:off x="4536504" y="1340768"/>
            <a:ext cx="4572000" cy="1200329"/>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r>
              <a:rPr lang="en-US" dirty="0" err="1" smtClean="0"/>
              <a:t>Dynein</a:t>
            </a:r>
            <a:r>
              <a:rPr lang="en-US" dirty="0" smtClean="0"/>
              <a:t>, a type of </a:t>
            </a:r>
            <a:r>
              <a:rPr lang="en-US" dirty="0" err="1" smtClean="0"/>
              <a:t>ATPase</a:t>
            </a:r>
            <a:r>
              <a:rPr lang="en-US" dirty="0" smtClean="0"/>
              <a:t>, provides energy for microtubule sliding and the longitudinal displacement of adjacent </a:t>
            </a:r>
            <a:r>
              <a:rPr lang="en-US" dirty="0" err="1" smtClean="0"/>
              <a:t>microtubular</a:t>
            </a:r>
            <a:r>
              <a:rPr lang="en-US" dirty="0" smtClean="0"/>
              <a:t> doublets, resulting in </a:t>
            </a:r>
            <a:r>
              <a:rPr lang="en-US" dirty="0" err="1" smtClean="0"/>
              <a:t>ciliary</a:t>
            </a:r>
            <a:r>
              <a:rPr lang="en-US" dirty="0" smtClean="0"/>
              <a:t> bending.</a:t>
            </a:r>
            <a:endParaRPr lang="ar-SA" dirty="0"/>
          </a:p>
        </p:txBody>
      </p:sp>
      <p:pic>
        <p:nvPicPr>
          <p:cNvPr id="1026" name="Picture 2" descr="http://img.medscape.com/pi/emed/ckb/pediatrics_general/1000722-1002319-54.jpg"/>
          <p:cNvPicPr>
            <a:picLocks noChangeAspect="1" noChangeArrowheads="1"/>
          </p:cNvPicPr>
          <p:nvPr/>
        </p:nvPicPr>
        <p:blipFill>
          <a:blip r:embed="rId3" cstate="print"/>
          <a:srcRect/>
          <a:stretch>
            <a:fillRect/>
          </a:stretch>
        </p:blipFill>
        <p:spPr bwMode="auto">
          <a:xfrm>
            <a:off x="284633" y="0"/>
            <a:ext cx="4215359" cy="3119366"/>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smtClean="0"/>
              <a:t>Cystic fibrosis</a:t>
            </a:r>
          </a:p>
        </p:txBody>
      </p:sp>
      <p:sp>
        <p:nvSpPr>
          <p:cNvPr id="46083" name="Content Placeholder 2"/>
          <p:cNvSpPr>
            <a:spLocks noGrp="1"/>
          </p:cNvSpPr>
          <p:nvPr>
            <p:ph sz="quarter" idx="1"/>
          </p:nvPr>
        </p:nvSpPr>
        <p:spPr/>
        <p:txBody>
          <a:bodyPr/>
          <a:lstStyle/>
          <a:p>
            <a:pPr eaLnBrk="1" hangingPunct="1"/>
            <a:r>
              <a:rPr lang="en-US" smtClean="0"/>
              <a:t>Cystic fibrosis is an inherited disease that causes thick, sticky viscus mucus to build up in the lungs and digestive tract. It is one of the most common chronic lung diseases in children and young adults, and may result in early death.</a:t>
            </a:r>
          </a:p>
          <a:p>
            <a:pPr eaLnBrk="1" hangingPunct="1"/>
            <a:r>
              <a:rPr lang="en-US" smtClean="0"/>
              <a:t>It may lead to bronchiectasis.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3568" y="-90264"/>
            <a:ext cx="7546032" cy="1143000"/>
          </a:xfrm>
        </p:spPr>
        <p:txBody>
          <a:bodyPr/>
          <a:lstStyle/>
          <a:p>
            <a:pPr eaLnBrk="1" hangingPunct="1"/>
            <a:r>
              <a:rPr lang="en-US" sz="2800" b="1" dirty="0" smtClean="0"/>
              <a:t>Morphology of </a:t>
            </a:r>
            <a:r>
              <a:rPr lang="en-US" sz="2800" b="1" dirty="0" err="1" smtClean="0"/>
              <a:t>Bronchiectasis</a:t>
            </a:r>
            <a:endParaRPr lang="en-US" sz="2800" b="1" dirty="0" smtClean="0"/>
          </a:p>
        </p:txBody>
      </p:sp>
      <p:sp>
        <p:nvSpPr>
          <p:cNvPr id="47107" name="Rectangle 3"/>
          <p:cNvSpPr>
            <a:spLocks noGrp="1" noChangeArrowheads="1"/>
          </p:cNvSpPr>
          <p:nvPr>
            <p:ph sz="quarter" idx="1"/>
          </p:nvPr>
        </p:nvSpPr>
        <p:spPr>
          <a:xfrm>
            <a:off x="141288" y="1143000"/>
            <a:ext cx="5726856" cy="2657475"/>
          </a:xfrm>
        </p:spPr>
        <p:txBody>
          <a:bodyPr/>
          <a:lstStyle/>
          <a:p>
            <a:pPr eaLnBrk="1" hangingPunct="1"/>
            <a:r>
              <a:rPr lang="en-US" sz="1800" dirty="0" smtClean="0"/>
              <a:t>Usually affects lower lobes bilaterally (vertical airways).</a:t>
            </a:r>
          </a:p>
          <a:p>
            <a:pPr eaLnBrk="1" hangingPunct="1"/>
            <a:r>
              <a:rPr lang="en-US" sz="1800" dirty="0" smtClean="0"/>
              <a:t>Dilated airways up to four times of normal, reaching the pleura.</a:t>
            </a:r>
          </a:p>
          <a:p>
            <a:pPr eaLnBrk="1" hangingPunct="1"/>
            <a:r>
              <a:rPr lang="en-US" sz="1800" dirty="0" smtClean="0"/>
              <a:t>Acute and chronic inflammation (</a:t>
            </a:r>
            <a:r>
              <a:rPr lang="en-US" sz="1800" dirty="0" err="1" smtClean="0"/>
              <a:t>neutrophils</a:t>
            </a:r>
            <a:r>
              <a:rPr lang="en-US" sz="1800" dirty="0" smtClean="0"/>
              <a:t>, lymphocytes, </a:t>
            </a:r>
            <a:r>
              <a:rPr lang="en-US" sz="1800" dirty="0" err="1" smtClean="0"/>
              <a:t>histiocytes</a:t>
            </a:r>
            <a:r>
              <a:rPr lang="en-US" sz="1800" dirty="0" smtClean="0"/>
              <a:t> and plasma cells)</a:t>
            </a:r>
          </a:p>
          <a:p>
            <a:pPr eaLnBrk="1" hangingPunct="1"/>
            <a:r>
              <a:rPr lang="en-US" sz="1800" dirty="0" smtClean="0"/>
              <a:t>Necrosis and ulceration in the wall of the bronchi and bronchioles with loss of cilia, </a:t>
            </a:r>
            <a:r>
              <a:rPr lang="en-US" sz="1800" dirty="0" err="1" smtClean="0"/>
              <a:t>squamous</a:t>
            </a:r>
            <a:r>
              <a:rPr lang="en-US" sz="1800" dirty="0" smtClean="0"/>
              <a:t> </a:t>
            </a:r>
            <a:r>
              <a:rPr lang="en-US" sz="1800" dirty="0" err="1" smtClean="0"/>
              <a:t>metaplasia</a:t>
            </a:r>
            <a:r>
              <a:rPr lang="en-US" sz="1800" dirty="0" smtClean="0"/>
              <a:t> and fibrosis.</a:t>
            </a:r>
          </a:p>
        </p:txBody>
      </p:sp>
      <p:pic>
        <p:nvPicPr>
          <p:cNvPr id="47109" name="Picture 3"/>
          <p:cNvPicPr>
            <a:picLocks noChangeAspect="1"/>
          </p:cNvPicPr>
          <p:nvPr/>
        </p:nvPicPr>
        <p:blipFill>
          <a:blip r:embed="rId2" cstate="print"/>
          <a:srcRect/>
          <a:stretch>
            <a:fillRect/>
          </a:stretch>
        </p:blipFill>
        <p:spPr bwMode="auto">
          <a:xfrm>
            <a:off x="1801217" y="3706812"/>
            <a:ext cx="4498975" cy="3151188"/>
          </a:xfrm>
          <a:prstGeom prst="rect">
            <a:avLst/>
          </a:prstGeom>
          <a:noFill/>
          <a:ln w="9525">
            <a:noFill/>
            <a:miter lim="800000"/>
            <a:headEnd/>
            <a:tailEnd/>
          </a:ln>
        </p:spPr>
      </p:pic>
      <p:pic>
        <p:nvPicPr>
          <p:cNvPr id="7" name="Picture 2"/>
          <p:cNvPicPr>
            <a:picLocks noChangeAspect="1"/>
          </p:cNvPicPr>
          <p:nvPr/>
        </p:nvPicPr>
        <p:blipFill>
          <a:blip r:embed="rId3" cstate="print"/>
          <a:srcRect/>
          <a:stretch>
            <a:fillRect/>
          </a:stretch>
        </p:blipFill>
        <p:spPr bwMode="auto">
          <a:xfrm>
            <a:off x="5863515" y="-1"/>
            <a:ext cx="3280485" cy="48510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sz="quarter" idx="1"/>
          </p:nvPr>
        </p:nvSpPr>
        <p:spPr>
          <a:xfrm>
            <a:off x="250825" y="260350"/>
            <a:ext cx="4038600" cy="431800"/>
          </a:xfrm>
        </p:spPr>
        <p:txBody>
          <a:bodyPr>
            <a:normAutofit fontScale="92500" lnSpcReduction="10000"/>
          </a:bodyPr>
          <a:lstStyle/>
          <a:p>
            <a:r>
              <a:rPr lang="en-US" smtClean="0"/>
              <a:t>Normal</a:t>
            </a:r>
          </a:p>
        </p:txBody>
      </p:sp>
      <p:sp>
        <p:nvSpPr>
          <p:cNvPr id="48131" name="Content Placeholder 3"/>
          <p:cNvSpPr>
            <a:spLocks noGrp="1"/>
          </p:cNvSpPr>
          <p:nvPr>
            <p:ph sz="quarter" idx="2"/>
          </p:nvPr>
        </p:nvSpPr>
        <p:spPr>
          <a:xfrm>
            <a:off x="4643438" y="333375"/>
            <a:ext cx="4038600" cy="503238"/>
          </a:xfrm>
        </p:spPr>
        <p:txBody>
          <a:bodyPr>
            <a:normAutofit fontScale="92500" lnSpcReduction="10000"/>
          </a:bodyPr>
          <a:lstStyle/>
          <a:p>
            <a:r>
              <a:rPr lang="en-US" smtClean="0"/>
              <a:t>bronchiectasis</a:t>
            </a:r>
          </a:p>
        </p:txBody>
      </p:sp>
      <p:pic>
        <p:nvPicPr>
          <p:cNvPr id="48132" name="Picture 4"/>
          <p:cNvPicPr>
            <a:picLocks noChangeAspect="1"/>
          </p:cNvPicPr>
          <p:nvPr/>
        </p:nvPicPr>
        <p:blipFill>
          <a:blip r:embed="rId2" cstate="print"/>
          <a:srcRect/>
          <a:stretch>
            <a:fillRect/>
          </a:stretch>
        </p:blipFill>
        <p:spPr bwMode="auto">
          <a:xfrm>
            <a:off x="0" y="765175"/>
            <a:ext cx="4176713" cy="2751138"/>
          </a:xfrm>
          <a:prstGeom prst="rect">
            <a:avLst/>
          </a:prstGeom>
          <a:noFill/>
          <a:ln w="9525">
            <a:noFill/>
            <a:miter lim="800000"/>
            <a:headEnd/>
            <a:tailEnd/>
          </a:ln>
        </p:spPr>
      </p:pic>
      <p:pic>
        <p:nvPicPr>
          <p:cNvPr id="48133" name="Picture 5"/>
          <p:cNvPicPr>
            <a:picLocks noChangeAspect="1"/>
          </p:cNvPicPr>
          <p:nvPr/>
        </p:nvPicPr>
        <p:blipFill>
          <a:blip r:embed="rId3" cstate="print"/>
          <a:srcRect/>
          <a:stretch>
            <a:fillRect/>
          </a:stretch>
        </p:blipFill>
        <p:spPr bwMode="auto">
          <a:xfrm>
            <a:off x="0" y="3671888"/>
            <a:ext cx="4248150" cy="3186112"/>
          </a:xfrm>
          <a:prstGeom prst="rect">
            <a:avLst/>
          </a:prstGeom>
          <a:noFill/>
          <a:ln w="9525">
            <a:noFill/>
            <a:miter lim="800000"/>
            <a:headEnd/>
            <a:tailEnd/>
          </a:ln>
        </p:spPr>
      </p:pic>
      <p:pic>
        <p:nvPicPr>
          <p:cNvPr id="48134" name="Picture 2"/>
          <p:cNvPicPr>
            <a:picLocks noChangeAspect="1"/>
          </p:cNvPicPr>
          <p:nvPr/>
        </p:nvPicPr>
        <p:blipFill>
          <a:blip r:embed="rId4" cstate="print"/>
          <a:srcRect/>
          <a:stretch>
            <a:fillRect/>
          </a:stretch>
        </p:blipFill>
        <p:spPr bwMode="auto">
          <a:xfrm>
            <a:off x="4514850" y="836613"/>
            <a:ext cx="4629150" cy="3108325"/>
          </a:xfrm>
          <a:prstGeom prst="rect">
            <a:avLst/>
          </a:prstGeom>
          <a:noFill/>
          <a:ln w="9525">
            <a:noFill/>
            <a:miter lim="800000"/>
            <a:headEnd/>
            <a:tailEnd/>
          </a:ln>
        </p:spPr>
      </p:pic>
      <p:pic>
        <p:nvPicPr>
          <p:cNvPr id="48135" name="Picture 3"/>
          <p:cNvPicPr>
            <a:picLocks noChangeAspect="1"/>
          </p:cNvPicPr>
          <p:nvPr/>
        </p:nvPicPr>
        <p:blipFill>
          <a:blip r:embed="rId5" cstate="print"/>
          <a:srcRect/>
          <a:stretch>
            <a:fillRect/>
          </a:stretch>
        </p:blipFill>
        <p:spPr bwMode="auto">
          <a:xfrm>
            <a:off x="4572000" y="3810000"/>
            <a:ext cx="4572000" cy="3048000"/>
          </a:xfrm>
          <a:prstGeom prst="rect">
            <a:avLst/>
          </a:prstGeom>
          <a:noFill/>
          <a:ln w="9525">
            <a:noFill/>
            <a:miter lim="800000"/>
            <a:headEnd/>
            <a:tailEnd/>
          </a:ln>
        </p:spPr>
      </p:pic>
      <p:sp>
        <p:nvSpPr>
          <p:cNvPr id="8" name="TextBox 7"/>
          <p:cNvSpPr txBox="1"/>
          <p:nvPr/>
        </p:nvSpPr>
        <p:spPr>
          <a:xfrm>
            <a:off x="7668344" y="2996952"/>
            <a:ext cx="992579" cy="369332"/>
          </a:xfrm>
          <a:prstGeom prst="rect">
            <a:avLst/>
          </a:prstGeom>
        </p:spPr>
        <p:style>
          <a:lnRef idx="2">
            <a:schemeClr val="accent1"/>
          </a:lnRef>
          <a:fillRef idx="1">
            <a:schemeClr val="lt1"/>
          </a:fillRef>
          <a:effectRef idx="0">
            <a:schemeClr val="accent1"/>
          </a:effectRef>
          <a:fontRef idx="minor">
            <a:schemeClr val="dk1"/>
          </a:fontRef>
        </p:style>
        <p:txBody>
          <a:bodyPr wrap="none" rtlCol="1">
            <a:spAutoFit/>
          </a:bodyPr>
          <a:lstStyle/>
          <a:p>
            <a:r>
              <a:rPr lang="en-US" dirty="0" smtClean="0"/>
              <a:t>Fibrosis</a:t>
            </a:r>
            <a:endParaRPr lang="ar-SA" dirty="0"/>
          </a:p>
        </p:txBody>
      </p:sp>
      <p:sp>
        <p:nvSpPr>
          <p:cNvPr id="9" name="Rectangle 8"/>
          <p:cNvSpPr/>
          <p:nvPr/>
        </p:nvSpPr>
        <p:spPr>
          <a:xfrm>
            <a:off x="6660232" y="4509120"/>
            <a:ext cx="1708738" cy="92333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dirty="0" smtClean="0"/>
              <a:t>Dilated airways</a:t>
            </a:r>
          </a:p>
          <a:p>
            <a:r>
              <a:rPr lang="en-US" dirty="0" smtClean="0"/>
              <a:t>Inflammation </a:t>
            </a:r>
          </a:p>
          <a:p>
            <a:r>
              <a:rPr lang="en-US" dirty="0" smtClean="0"/>
              <a:t>Fibrosis</a:t>
            </a:r>
            <a:endParaRPr lang="ar-SA"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b="1" smtClean="0"/>
              <a:t>Bronchiectasis</a:t>
            </a:r>
          </a:p>
        </p:txBody>
      </p:sp>
      <p:sp>
        <p:nvSpPr>
          <p:cNvPr id="49155" name="Rectangle 3"/>
          <p:cNvSpPr>
            <a:spLocks noGrp="1" noChangeArrowheads="1"/>
          </p:cNvSpPr>
          <p:nvPr>
            <p:ph sz="quarter" idx="1"/>
          </p:nvPr>
        </p:nvSpPr>
        <p:spPr>
          <a:xfrm>
            <a:off x="457200" y="1920875"/>
            <a:ext cx="6491064" cy="4433888"/>
          </a:xfrm>
        </p:spPr>
        <p:txBody>
          <a:bodyPr/>
          <a:lstStyle/>
          <a:p>
            <a:pPr eaLnBrk="1" hangingPunct="1">
              <a:lnSpc>
                <a:spcPct val="90000"/>
              </a:lnSpc>
            </a:pPr>
            <a:r>
              <a:rPr lang="en-US" b="1" dirty="0" smtClean="0">
                <a:solidFill>
                  <a:srgbClr val="C00000"/>
                </a:solidFill>
              </a:rPr>
              <a:t>Clinical course:</a:t>
            </a:r>
          </a:p>
          <a:p>
            <a:pPr lvl="1" eaLnBrk="1" hangingPunct="1">
              <a:lnSpc>
                <a:spcPct val="90000"/>
              </a:lnSpc>
            </a:pPr>
            <a:r>
              <a:rPr lang="en-US" dirty="0" smtClean="0"/>
              <a:t>Sever persistent cough with sputum (</a:t>
            </a:r>
            <a:r>
              <a:rPr lang="en-US" dirty="0" err="1" smtClean="0"/>
              <a:t>mucopurulent</a:t>
            </a:r>
            <a:r>
              <a:rPr lang="en-US" dirty="0" smtClean="0"/>
              <a:t>, fetid sputum) sometime with </a:t>
            </a:r>
            <a:r>
              <a:rPr lang="en-US" dirty="0" err="1" smtClean="0"/>
              <a:t>with</a:t>
            </a:r>
            <a:r>
              <a:rPr lang="en-US" dirty="0" smtClean="0"/>
              <a:t> blood.</a:t>
            </a:r>
          </a:p>
          <a:p>
            <a:pPr lvl="1" eaLnBrk="1" hangingPunct="1">
              <a:lnSpc>
                <a:spcPct val="90000"/>
              </a:lnSpc>
            </a:pPr>
            <a:r>
              <a:rPr lang="en-US" dirty="0" smtClean="0"/>
              <a:t>Clubbing of fingers.</a:t>
            </a:r>
          </a:p>
          <a:p>
            <a:pPr lvl="1" eaLnBrk="1" hangingPunct="1">
              <a:lnSpc>
                <a:spcPct val="90000"/>
              </a:lnSpc>
            </a:pPr>
            <a:r>
              <a:rPr lang="en-US" dirty="0" smtClean="0"/>
              <a:t>If sever, obstructive pulmonary function develop.</a:t>
            </a:r>
          </a:p>
          <a:p>
            <a:pPr lvl="1" eaLnBrk="1" hangingPunct="1">
              <a:lnSpc>
                <a:spcPct val="90000"/>
              </a:lnSpc>
            </a:pPr>
            <a:r>
              <a:rPr lang="en-US" dirty="0" smtClean="0"/>
              <a:t>Other  complications: metastatic brain abscess and </a:t>
            </a:r>
            <a:r>
              <a:rPr lang="en-US" dirty="0" err="1" smtClean="0"/>
              <a:t>amyloidosis</a:t>
            </a:r>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192559" y="908720"/>
            <a:ext cx="7772400" cy="685800"/>
          </a:xfrm>
        </p:spPr>
        <p:txBody>
          <a:bodyPr rtlCol="0">
            <a:noAutofit/>
          </a:bodyPr>
          <a:lstStyle/>
          <a:p>
            <a:pPr eaLnBrk="1" fontAlgn="auto" hangingPunct="1">
              <a:spcAft>
                <a:spcPts val="0"/>
              </a:spcAft>
              <a:defRPr/>
            </a:pPr>
            <a:r>
              <a:rPr lang="en-US" sz="4000" dirty="0" smtClean="0"/>
              <a:t>Main Categories of (diffuse) Obstructive Disease</a:t>
            </a:r>
          </a:p>
        </p:txBody>
      </p:sp>
      <p:sp>
        <p:nvSpPr>
          <p:cNvPr id="13315" name="Rectangle 3"/>
          <p:cNvSpPr>
            <a:spLocks noGrp="1" noChangeArrowheads="1"/>
          </p:cNvSpPr>
          <p:nvPr>
            <p:ph sz="quarter" idx="1"/>
          </p:nvPr>
        </p:nvSpPr>
        <p:spPr>
          <a:xfrm>
            <a:off x="528984" y="1251620"/>
            <a:ext cx="8435975" cy="5472608"/>
          </a:xfrm>
        </p:spPr>
        <p:txBody>
          <a:bodyPr rtlCol="0">
            <a:normAutofit fontScale="92500" lnSpcReduction="20000"/>
          </a:bodyPr>
          <a:lstStyle/>
          <a:p>
            <a:pPr marL="548640" indent="-411480" eaLnBrk="1" fontAlgn="auto" hangingPunct="1">
              <a:spcAft>
                <a:spcPts val="0"/>
              </a:spcAft>
              <a:buClr>
                <a:schemeClr val="tx1">
                  <a:shade val="95000"/>
                </a:schemeClr>
              </a:buClr>
              <a:buFont typeface="Arial" pitchFamily="34" charset="0"/>
              <a:buNone/>
              <a:defRPr/>
            </a:pPr>
            <a:endParaRPr lang="en-US" dirty="0"/>
          </a:p>
          <a:p>
            <a:pPr marL="548640" indent="-411480" eaLnBrk="1" fontAlgn="auto" hangingPunct="1">
              <a:spcAft>
                <a:spcPts val="0"/>
              </a:spcAft>
              <a:buClr>
                <a:schemeClr val="tx1">
                  <a:shade val="95000"/>
                </a:schemeClr>
              </a:buClr>
              <a:buFont typeface="Arial" pitchFamily="34" charset="0"/>
              <a:buNone/>
              <a:defRPr/>
            </a:pPr>
            <a:r>
              <a:rPr lang="en-US" dirty="0" smtClean="0"/>
              <a:t>1) Asthma</a:t>
            </a:r>
          </a:p>
          <a:p>
            <a:pPr marL="548640" indent="-411480" eaLnBrk="1" fontAlgn="auto" hangingPunct="1">
              <a:spcAft>
                <a:spcPts val="0"/>
              </a:spcAft>
              <a:buClr>
                <a:schemeClr val="tx1">
                  <a:shade val="95000"/>
                </a:schemeClr>
              </a:buClr>
              <a:buFont typeface="Arial" pitchFamily="34" charset="0"/>
              <a:buNone/>
              <a:defRPr/>
            </a:pPr>
            <a:r>
              <a:rPr lang="en-US" dirty="0" smtClean="0"/>
              <a:t>2) Chronic obstructive pulmonary/airway/lung disease(COPD/COAD/COLD).They are of two types:</a:t>
            </a:r>
          </a:p>
          <a:p>
            <a:pPr marL="548640" indent="-411480" eaLnBrk="1" fontAlgn="auto" hangingPunct="1">
              <a:spcAft>
                <a:spcPts val="0"/>
              </a:spcAft>
              <a:buClr>
                <a:schemeClr val="tx1">
                  <a:shade val="95000"/>
                </a:schemeClr>
              </a:buClr>
              <a:buFont typeface="Arial" pitchFamily="34" charset="0"/>
              <a:buNone/>
              <a:defRPr/>
            </a:pPr>
            <a:r>
              <a:rPr lang="en-US" dirty="0" smtClean="0"/>
              <a:t>           a) Chronic bronchitis</a:t>
            </a:r>
          </a:p>
          <a:p>
            <a:pPr marL="548640" indent="-411480" eaLnBrk="1" fontAlgn="auto" hangingPunct="1">
              <a:spcAft>
                <a:spcPts val="0"/>
              </a:spcAft>
              <a:buClr>
                <a:schemeClr val="tx1">
                  <a:shade val="95000"/>
                </a:schemeClr>
              </a:buClr>
              <a:buFont typeface="Arial" pitchFamily="34" charset="0"/>
              <a:buNone/>
              <a:defRPr/>
            </a:pPr>
            <a:r>
              <a:rPr lang="en-US" dirty="0" smtClean="0"/>
              <a:t>           b) Emphysema</a:t>
            </a:r>
          </a:p>
          <a:p>
            <a:pPr marL="548640" indent="-411480" eaLnBrk="1" fontAlgn="auto" hangingPunct="1">
              <a:spcAft>
                <a:spcPts val="0"/>
              </a:spcAft>
              <a:buClr>
                <a:schemeClr val="tx1">
                  <a:shade val="95000"/>
                </a:schemeClr>
              </a:buClr>
              <a:buFont typeface="Arial" pitchFamily="34" charset="0"/>
              <a:buNone/>
              <a:defRPr/>
            </a:pPr>
            <a:r>
              <a:rPr lang="en-US" dirty="0" smtClean="0"/>
              <a:t>3) </a:t>
            </a:r>
            <a:r>
              <a:rPr lang="en-US" dirty="0" err="1" smtClean="0"/>
              <a:t>Bronchiectasis</a:t>
            </a:r>
            <a:endParaRPr lang="en-US" dirty="0" smtClean="0"/>
          </a:p>
          <a:p>
            <a:pPr marL="548640" indent="-411480" eaLnBrk="1" fontAlgn="auto" hangingPunct="1">
              <a:spcAft>
                <a:spcPts val="0"/>
              </a:spcAft>
              <a:buClr>
                <a:schemeClr val="tx1">
                  <a:shade val="95000"/>
                </a:schemeClr>
              </a:buClr>
              <a:buFont typeface="Arial" pitchFamily="34" charset="0"/>
              <a:buNone/>
              <a:defRPr/>
            </a:pPr>
            <a:endParaRPr lang="en-US" dirty="0" smtClean="0"/>
          </a:p>
          <a:p>
            <a:pPr marL="548640" indent="-411480" eaLnBrk="1" fontAlgn="auto" hangingPunct="1">
              <a:spcAft>
                <a:spcPts val="0"/>
              </a:spcAft>
              <a:buClr>
                <a:schemeClr val="tx1">
                  <a:shade val="95000"/>
                </a:schemeClr>
              </a:buClr>
              <a:buNone/>
              <a:defRPr/>
            </a:pPr>
            <a:r>
              <a:rPr lang="en-US" dirty="0" smtClean="0"/>
              <a:t>COPD: </a:t>
            </a:r>
          </a:p>
          <a:p>
            <a:pPr marL="548640" indent="-411480" eaLnBrk="1" fontAlgn="auto" hangingPunct="1">
              <a:spcAft>
                <a:spcPts val="0"/>
              </a:spcAft>
              <a:buClr>
                <a:schemeClr val="tx1">
                  <a:shade val="95000"/>
                </a:schemeClr>
              </a:buClr>
              <a:buNone/>
              <a:defRPr/>
            </a:pPr>
            <a:r>
              <a:rPr lang="en-US" dirty="0" smtClean="0"/>
              <a:t>Irreversible </a:t>
            </a:r>
            <a:r>
              <a:rPr lang="en-US" dirty="0"/>
              <a:t>obstruction to airflow out of the </a:t>
            </a:r>
            <a:r>
              <a:rPr lang="en-US" dirty="0" smtClean="0"/>
              <a:t>lungs</a:t>
            </a:r>
          </a:p>
          <a:p>
            <a:pPr marL="548640" indent="-411480" eaLnBrk="1" fontAlgn="auto" hangingPunct="1">
              <a:spcAft>
                <a:spcPts val="0"/>
              </a:spcAft>
              <a:buClr>
                <a:schemeClr val="tx1">
                  <a:shade val="95000"/>
                </a:schemeClr>
              </a:buClr>
              <a:buNone/>
              <a:defRPr/>
            </a:pPr>
            <a:r>
              <a:rPr lang="en-US" dirty="0"/>
              <a:t>Cigarette smoking is the principal cause of </a:t>
            </a:r>
            <a:r>
              <a:rPr lang="en-US" dirty="0" smtClean="0"/>
              <a:t>COPD</a:t>
            </a:r>
          </a:p>
          <a:p>
            <a:pPr marL="0" indent="0">
              <a:buNone/>
            </a:pPr>
            <a:r>
              <a:rPr lang="en-US" dirty="0" smtClean="0"/>
              <a:t>  Greater </a:t>
            </a:r>
            <a:r>
              <a:rPr lang="en-US" dirty="0"/>
              <a:t>than 10% of the population &gt;45 years old has airflow </a:t>
            </a:r>
            <a:r>
              <a:rPr lang="en-US" dirty="0" smtClean="0"/>
              <a:t>  obstruction</a:t>
            </a:r>
            <a:r>
              <a:rPr lang="en-US" dirty="0"/>
              <a:t>.</a:t>
            </a:r>
          </a:p>
          <a:p>
            <a:pPr marL="0" indent="0">
              <a:buNone/>
            </a:pPr>
            <a:r>
              <a:rPr lang="en-US" b="1" dirty="0"/>
              <a:t> </a:t>
            </a:r>
            <a:r>
              <a:rPr lang="en-US" b="1" dirty="0" smtClean="0"/>
              <a:t>  </a:t>
            </a:r>
            <a:r>
              <a:rPr lang="en-US" dirty="0" smtClean="0"/>
              <a:t>Majority </a:t>
            </a:r>
            <a:r>
              <a:rPr lang="en-US" dirty="0"/>
              <a:t>of patients with COPD have both emphysema (air space destruction) and chronic bronchitis</a:t>
            </a:r>
          </a:p>
          <a:p>
            <a:pPr marL="548640" indent="-411480" eaLnBrk="1" fontAlgn="auto" hangingPunct="1">
              <a:spcAft>
                <a:spcPts val="0"/>
              </a:spcAft>
              <a:buClr>
                <a:schemeClr val="tx1">
                  <a:shade val="95000"/>
                </a:schemeClr>
              </a:buClr>
              <a:buNone/>
              <a:defRPr/>
            </a:pPr>
            <a:endParaRPr lang="en-US" dirty="0"/>
          </a:p>
          <a:p>
            <a:pPr marL="548640" indent="-411480" eaLnBrk="1" fontAlgn="auto" hangingPunct="1">
              <a:spcAft>
                <a:spcPts val="0"/>
              </a:spcAft>
              <a:buClr>
                <a:schemeClr val="tx1">
                  <a:shade val="95000"/>
                </a:schemeClr>
              </a:buClr>
              <a:buFont typeface="Arial" pitchFamily="34" charset="0"/>
              <a:buNone/>
              <a:defRPr/>
            </a:pPr>
            <a:endParaRPr lang="en-US" dirty="0" smtClean="0"/>
          </a:p>
          <a:p>
            <a:pPr marL="548640" indent="-411480" eaLnBrk="1" fontAlgn="auto" hangingPunct="1">
              <a:spcAft>
                <a:spcPts val="0"/>
              </a:spcAft>
              <a:buClr>
                <a:schemeClr val="tx1">
                  <a:shade val="95000"/>
                </a:schemeClr>
              </a:buClr>
              <a:buFont typeface="Arial" pitchFamily="34" charset="0"/>
              <a:buChar char="•"/>
              <a:defRPr/>
            </a:pPr>
            <a:endParaRPr lang="en-US" dirty="0" smtClean="0"/>
          </a:p>
          <a:p>
            <a:pPr marL="548640" indent="-411480" eaLnBrk="1" fontAlgn="auto" hangingPunct="1">
              <a:spcAft>
                <a:spcPts val="0"/>
              </a:spcAft>
              <a:buClr>
                <a:schemeClr val="tx1">
                  <a:shade val="95000"/>
                </a:schemeClr>
              </a:buClr>
              <a:buFont typeface="Arial" pitchFamily="34" charset="0"/>
              <a:buChar char="•"/>
              <a:defRPr/>
            </a:pPr>
            <a:endParaRPr lang="en-US"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3810000" cy="1143000"/>
          </a:xfrm>
        </p:spPr>
        <p:txBody>
          <a:bodyPr rtlCol="0">
            <a:normAutofit fontScale="90000"/>
          </a:bodyPr>
          <a:lstStyle/>
          <a:p>
            <a:pPr eaLnBrk="1" fontAlgn="auto" hangingPunct="1">
              <a:spcAft>
                <a:spcPts val="0"/>
              </a:spcAft>
              <a:defRPr/>
            </a:pPr>
            <a:r>
              <a:rPr lang="en-US" dirty="0" err="1" smtClean="0"/>
              <a:t>Bronchiectasis</a:t>
            </a:r>
            <a:r>
              <a:rPr lang="en-US" dirty="0" smtClean="0"/>
              <a:t>:</a:t>
            </a:r>
            <a:br>
              <a:rPr lang="en-US" dirty="0" smtClean="0"/>
            </a:br>
            <a:endParaRPr lang="en-US" dirty="0"/>
          </a:p>
        </p:txBody>
      </p:sp>
      <p:graphicFrame>
        <p:nvGraphicFramePr>
          <p:cNvPr id="4" name="Content Placeholder 3"/>
          <p:cNvGraphicFramePr>
            <a:graphicFrameLocks noGrp="1"/>
          </p:cNvGraphicFramePr>
          <p:nvPr>
            <p:ph sz="quarter" idx="1"/>
          </p:nvPr>
        </p:nvGraphicFramePr>
        <p:xfrm>
          <a:off x="0" y="1676400"/>
          <a:ext cx="9144000" cy="5181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0180" name="TextBox 4"/>
          <p:cNvSpPr txBox="1">
            <a:spLocks noChangeArrowheads="1"/>
          </p:cNvSpPr>
          <p:nvPr/>
        </p:nvSpPr>
        <p:spPr bwMode="auto">
          <a:xfrm>
            <a:off x="3924300" y="692150"/>
            <a:ext cx="4953000" cy="923925"/>
          </a:xfrm>
          <a:prstGeom prst="rect">
            <a:avLst/>
          </a:prstGeom>
          <a:noFill/>
          <a:ln w="9525">
            <a:noFill/>
            <a:miter lim="800000"/>
            <a:headEnd/>
            <a:tailEnd/>
          </a:ln>
        </p:spPr>
        <p:txBody>
          <a:bodyPr>
            <a:spAutoFit/>
          </a:bodyPr>
          <a:lstStyle/>
          <a:p>
            <a:pPr eaLnBrk="1" hangingPunct="1"/>
            <a:r>
              <a:rPr lang="en-US" b="1">
                <a:latin typeface="Constantia" pitchFamily="18" charset="0"/>
              </a:rPr>
              <a:t>Dilatation of bronchi and bronchioles secondary to chronic inflammation</a:t>
            </a:r>
          </a:p>
          <a:p>
            <a:pPr eaLnBrk="1" hangingPunct="1"/>
            <a:endParaRPr lang="en-US">
              <a:latin typeface="Calibri"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ubtitle 2"/>
          <p:cNvSpPr>
            <a:spLocks noGrp="1"/>
          </p:cNvSpPr>
          <p:nvPr>
            <p:ph type="subTitle" idx="1"/>
          </p:nvPr>
        </p:nvSpPr>
        <p:spPr/>
        <p:txBody>
          <a:bodyPr/>
          <a:lstStyle/>
          <a:p>
            <a:pPr marR="0" eaLnBrk="1" hangingPunct="1"/>
            <a:endParaRPr lang="ar-SA" smtClean="0"/>
          </a:p>
        </p:txBody>
      </p:sp>
      <p:sp>
        <p:nvSpPr>
          <p:cNvPr id="9219" name="Rectangle 1026"/>
          <p:cNvSpPr>
            <a:spLocks noGrp="1" noChangeArrowheads="1"/>
          </p:cNvSpPr>
          <p:nvPr>
            <p:ph type="ctrTitle"/>
          </p:nvPr>
        </p:nvSpPr>
        <p:spPr>
          <a:extLst/>
        </p:spPr>
        <p:txBody>
          <a:bodyPr/>
          <a:lstStyle/>
          <a:p>
            <a:pPr eaLnBrk="1" fontAlgn="auto" hangingPunct="1">
              <a:spcAft>
                <a:spcPts val="0"/>
              </a:spcAft>
              <a:defRPr/>
            </a:pPr>
            <a:r>
              <a:rPr lang="en-US" dirty="0" smtClean="0"/>
              <a:t>Chronic Bronchitis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533400"/>
            <a:ext cx="7772400" cy="762000"/>
          </a:xfrm>
        </p:spPr>
        <p:txBody>
          <a:bodyPr>
            <a:normAutofit/>
          </a:bodyPr>
          <a:lstStyle/>
          <a:p>
            <a:pPr eaLnBrk="1" fontAlgn="auto" hangingPunct="1">
              <a:spcAft>
                <a:spcPts val="0"/>
              </a:spcAft>
              <a:defRPr/>
            </a:pPr>
            <a:r>
              <a:rPr lang="en-US" b="1" dirty="0" smtClean="0"/>
              <a:t>Chronic Bronchitis</a:t>
            </a:r>
          </a:p>
        </p:txBody>
      </p:sp>
      <p:sp>
        <p:nvSpPr>
          <p:cNvPr id="38915" name="Rectangle 3"/>
          <p:cNvSpPr>
            <a:spLocks noGrp="1" noChangeArrowheads="1"/>
          </p:cNvSpPr>
          <p:nvPr>
            <p:ph sz="quarter" idx="1"/>
          </p:nvPr>
        </p:nvSpPr>
        <p:spPr>
          <a:xfrm>
            <a:off x="304800" y="1267544"/>
            <a:ext cx="8458200" cy="5257800"/>
          </a:xfrm>
        </p:spPr>
        <p:txBody>
          <a:bodyPr>
            <a:normAutofit lnSpcReduction="10000"/>
          </a:bodyPr>
          <a:lstStyle/>
          <a:p>
            <a:pPr marL="274320" indent="-274320" eaLnBrk="1" fontAlgn="auto" hangingPunct="1">
              <a:spcAft>
                <a:spcPts val="0"/>
              </a:spcAft>
              <a:buClr>
                <a:schemeClr val="accent3"/>
              </a:buClr>
              <a:buFont typeface="Wingdings 2"/>
              <a:buChar char=""/>
              <a:defRPr/>
            </a:pPr>
            <a:r>
              <a:rPr lang="en-US" sz="2800" dirty="0"/>
              <a:t>Common among cigarette smokers and urban </a:t>
            </a:r>
            <a:r>
              <a:rPr lang="en-US" sz="2800" dirty="0" smtClean="0"/>
              <a:t>dwellers, age </a:t>
            </a:r>
            <a:r>
              <a:rPr lang="en-US" sz="2800" dirty="0" smtClean="0">
                <a:cs typeface="Arial" pitchFamily="34" charset="0"/>
              </a:rPr>
              <a:t>40</a:t>
            </a:r>
            <a:r>
              <a:rPr lang="en-US" sz="2800" dirty="0" smtClean="0"/>
              <a:t> to</a:t>
            </a:r>
            <a:r>
              <a:rPr lang="en-US" sz="2800" dirty="0" smtClean="0">
                <a:latin typeface="Arial Narrow" pitchFamily="34" charset="0"/>
              </a:rPr>
              <a:t> 65</a:t>
            </a:r>
            <a:endParaRPr lang="en-US" sz="2800" dirty="0">
              <a:latin typeface="Arial Narrow" pitchFamily="34" charset="0"/>
            </a:endParaRPr>
          </a:p>
          <a:p>
            <a:pPr marL="274320" indent="-274320" eaLnBrk="1" fontAlgn="auto" hangingPunct="1">
              <a:spcAft>
                <a:spcPts val="0"/>
              </a:spcAft>
              <a:buClr>
                <a:schemeClr val="accent3"/>
              </a:buClr>
              <a:buFont typeface="Wingdings 2"/>
              <a:buChar char=""/>
              <a:defRPr/>
            </a:pPr>
            <a:r>
              <a:rPr lang="en-US" sz="2800" dirty="0"/>
              <a:t>The diagnosis of chronic bronchitis is </a:t>
            </a:r>
            <a:r>
              <a:rPr lang="en-US" sz="2800" dirty="0" smtClean="0"/>
              <a:t>based </a:t>
            </a:r>
            <a:r>
              <a:rPr lang="en-US" sz="2800" dirty="0"/>
              <a:t>on clinical </a:t>
            </a:r>
            <a:r>
              <a:rPr lang="en-US" sz="2800" dirty="0" smtClean="0"/>
              <a:t>features.</a:t>
            </a:r>
            <a:endParaRPr lang="en-US" sz="2800" dirty="0"/>
          </a:p>
          <a:p>
            <a:pPr marL="274320" indent="-274320" eaLnBrk="1" fontAlgn="auto" hangingPunct="1">
              <a:spcAft>
                <a:spcPts val="0"/>
              </a:spcAft>
              <a:buClr>
                <a:schemeClr val="accent3"/>
              </a:buClr>
              <a:buFont typeface="Wingdings 2"/>
              <a:buChar char=""/>
              <a:defRPr/>
            </a:pPr>
            <a:r>
              <a:rPr lang="en-US" sz="2800" b="1" dirty="0"/>
              <a:t>Persistent productive </a:t>
            </a:r>
            <a:r>
              <a:rPr lang="en-US" sz="2800" b="1" dirty="0" smtClean="0"/>
              <a:t>cough (with sputum) </a:t>
            </a:r>
            <a:r>
              <a:rPr lang="en-US" sz="2800" b="1" dirty="0"/>
              <a:t>for at least 3 consecutive months in at least 2 consecutive </a:t>
            </a:r>
            <a:r>
              <a:rPr lang="en-US" sz="2800" b="1" dirty="0" smtClean="0"/>
              <a:t>years</a:t>
            </a:r>
            <a:endParaRPr lang="en-US" sz="2800" b="1" dirty="0"/>
          </a:p>
          <a:p>
            <a:pPr marL="274320" indent="-274320" eaLnBrk="1" fontAlgn="auto" hangingPunct="1">
              <a:spcAft>
                <a:spcPts val="0"/>
              </a:spcAft>
              <a:buClr>
                <a:schemeClr val="accent3"/>
              </a:buClr>
              <a:buFont typeface="Wingdings 2"/>
              <a:buChar char=""/>
              <a:defRPr/>
            </a:pPr>
            <a:r>
              <a:rPr lang="en-US" sz="2800" dirty="0"/>
              <a:t>Can occur in </a:t>
            </a:r>
            <a:r>
              <a:rPr lang="en-US" sz="2800" dirty="0" smtClean="0"/>
              <a:t>several </a:t>
            </a:r>
            <a:r>
              <a:rPr lang="en-US" sz="2800" dirty="0"/>
              <a:t>forms:</a:t>
            </a:r>
          </a:p>
          <a:p>
            <a:pPr marL="274320" indent="-274320" eaLnBrk="1" fontAlgn="auto" hangingPunct="1">
              <a:spcAft>
                <a:spcPts val="0"/>
              </a:spcAft>
              <a:buClr>
                <a:schemeClr val="accent3"/>
              </a:buClr>
              <a:buFontTx/>
              <a:buNone/>
              <a:defRPr/>
            </a:pPr>
            <a:r>
              <a:rPr lang="en-US" sz="2800" dirty="0"/>
              <a:t>	1.	Simple chronic bronchitis.</a:t>
            </a:r>
          </a:p>
          <a:p>
            <a:pPr marL="274320" indent="-274320" eaLnBrk="1" fontAlgn="auto" hangingPunct="1">
              <a:spcAft>
                <a:spcPts val="0"/>
              </a:spcAft>
              <a:buClr>
                <a:schemeClr val="accent3"/>
              </a:buClr>
              <a:buFontTx/>
              <a:buNone/>
              <a:defRPr/>
            </a:pPr>
            <a:r>
              <a:rPr lang="en-US" sz="2800" dirty="0"/>
              <a:t>	2.	Chronic </a:t>
            </a:r>
            <a:r>
              <a:rPr lang="en-US" sz="2800" dirty="0" err="1"/>
              <a:t>mucopurulent</a:t>
            </a:r>
            <a:r>
              <a:rPr lang="en-US" sz="2800" dirty="0"/>
              <a:t> bronchitis.</a:t>
            </a:r>
          </a:p>
          <a:p>
            <a:pPr marL="274320" indent="-274320" eaLnBrk="1" fontAlgn="auto" hangingPunct="1">
              <a:spcAft>
                <a:spcPts val="0"/>
              </a:spcAft>
              <a:buClr>
                <a:schemeClr val="accent3"/>
              </a:buClr>
              <a:buFontTx/>
              <a:buNone/>
              <a:defRPr/>
            </a:pPr>
            <a:r>
              <a:rPr lang="en-US" sz="2800" dirty="0"/>
              <a:t>	3.	Chronic asthmatic bronchitis.</a:t>
            </a:r>
          </a:p>
          <a:p>
            <a:pPr marL="274320" indent="-274320" eaLnBrk="1" fontAlgn="auto" hangingPunct="1">
              <a:spcAft>
                <a:spcPts val="0"/>
              </a:spcAft>
              <a:buClr>
                <a:schemeClr val="accent3"/>
              </a:buClr>
              <a:buFontTx/>
              <a:buNone/>
              <a:defRPr/>
            </a:pPr>
            <a:r>
              <a:rPr lang="en-US" sz="2800" dirty="0"/>
              <a:t>	4.	Chronic obstructive bronchitis.</a:t>
            </a:r>
          </a:p>
        </p:txBody>
      </p:sp>
      <p:sp>
        <p:nvSpPr>
          <p:cNvPr id="4" name="Rectangle 3"/>
          <p:cNvSpPr/>
          <p:nvPr/>
        </p:nvSpPr>
        <p:spPr>
          <a:xfrm>
            <a:off x="5796136" y="4725144"/>
            <a:ext cx="3131840" cy="163121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000" dirty="0" smtClean="0"/>
              <a:t>Some patients with a clinical definition of chronic bronchitis have </a:t>
            </a:r>
            <a:r>
              <a:rPr lang="en-US" sz="2000" dirty="0" err="1" smtClean="0"/>
              <a:t>hyperresponsive</a:t>
            </a:r>
            <a:r>
              <a:rPr lang="en-US" sz="2000" dirty="0" smtClean="0"/>
              <a:t> airways with intermittent </a:t>
            </a:r>
            <a:r>
              <a:rPr lang="en-US" sz="2000" dirty="0" err="1" smtClean="0"/>
              <a:t>bronchospasm</a:t>
            </a:r>
            <a:r>
              <a:rPr lang="en-US" sz="2000" dirty="0" smtClean="0"/>
              <a:t>..</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468313"/>
            <a:ext cx="7772400" cy="838200"/>
          </a:xfrm>
        </p:spPr>
        <p:txBody>
          <a:bodyPr/>
          <a:lstStyle/>
          <a:p>
            <a:pPr eaLnBrk="1" hangingPunct="1"/>
            <a:r>
              <a:rPr lang="en-US" sz="3600" b="1" smtClean="0"/>
              <a:t>Chronic bronchitis</a:t>
            </a:r>
          </a:p>
        </p:txBody>
      </p:sp>
      <p:sp>
        <p:nvSpPr>
          <p:cNvPr id="12291" name="Rectangle 3"/>
          <p:cNvSpPr>
            <a:spLocks noGrp="1" noChangeArrowheads="1"/>
          </p:cNvSpPr>
          <p:nvPr>
            <p:ph sz="quarter" idx="1"/>
          </p:nvPr>
        </p:nvSpPr>
        <p:spPr>
          <a:xfrm>
            <a:off x="611560" y="1124744"/>
            <a:ext cx="8299648" cy="5562600"/>
          </a:xfrm>
        </p:spPr>
        <p:txBody>
          <a:bodyPr/>
          <a:lstStyle/>
          <a:p>
            <a:pPr marL="0" indent="0" eaLnBrk="1" hangingPunct="1">
              <a:buFont typeface="Wingdings 2" pitchFamily="18" charset="2"/>
              <a:buNone/>
              <a:defRPr/>
            </a:pPr>
            <a:endParaRPr lang="en-US" sz="2000" b="1" u="sng" dirty="0" smtClean="0"/>
          </a:p>
          <a:p>
            <a:pPr marL="0" indent="0" eaLnBrk="1" hangingPunct="1">
              <a:buFont typeface="Wingdings 2" pitchFamily="18" charset="2"/>
              <a:buNone/>
              <a:defRPr/>
            </a:pPr>
            <a:r>
              <a:rPr lang="en-US" sz="2000" b="1" u="sng" dirty="0" smtClean="0"/>
              <a:t>Causative factor are</a:t>
            </a:r>
            <a:r>
              <a:rPr lang="en-US" sz="2000" dirty="0" smtClean="0"/>
              <a:t>:</a:t>
            </a:r>
          </a:p>
          <a:p>
            <a:pPr lvl="1" eaLnBrk="1" hangingPunct="1">
              <a:defRPr/>
            </a:pPr>
            <a:r>
              <a:rPr lang="en-US" sz="2000" dirty="0" smtClean="0"/>
              <a:t>Cigarette smoking and pollutants.</a:t>
            </a:r>
            <a:r>
              <a:rPr lang="en-US" sz="2000" dirty="0"/>
              <a:t> Most patients are smokers</a:t>
            </a:r>
            <a:endParaRPr lang="en-US" sz="2000" dirty="0" smtClean="0"/>
          </a:p>
          <a:p>
            <a:pPr lvl="1" eaLnBrk="1" hangingPunct="1">
              <a:defRPr/>
            </a:pPr>
            <a:r>
              <a:rPr lang="en-US" sz="2000" dirty="0" smtClean="0"/>
              <a:t>Infection </a:t>
            </a:r>
          </a:p>
          <a:p>
            <a:pPr lvl="1" eaLnBrk="1" hangingPunct="1">
              <a:defRPr/>
            </a:pPr>
            <a:r>
              <a:rPr lang="en-US" sz="2000" dirty="0" smtClean="0"/>
              <a:t>Genetic factors e.g. cystic fibrosis</a:t>
            </a:r>
          </a:p>
          <a:p>
            <a:pPr lvl="1" eaLnBrk="1" hangingPunct="1">
              <a:defRPr/>
            </a:pPr>
            <a:r>
              <a:rPr lang="en-US" sz="2000" dirty="0" smtClean="0"/>
              <a:t>Often, there are features of emphysema as well</a:t>
            </a:r>
          </a:p>
          <a:p>
            <a:pPr eaLnBrk="1" hangingPunct="1">
              <a:buFontTx/>
              <a:buNone/>
              <a:defRPr/>
            </a:pPr>
            <a:r>
              <a:rPr lang="en-US" sz="2000" b="1" u="sng" dirty="0" smtClean="0"/>
              <a:t>Pathogenesis</a:t>
            </a:r>
          </a:p>
          <a:p>
            <a:pPr marL="0" indent="0" eaLnBrk="1" hangingPunct="1">
              <a:buFont typeface="Wingdings 2" pitchFamily="18" charset="2"/>
              <a:buNone/>
              <a:defRPr/>
            </a:pPr>
            <a:r>
              <a:rPr lang="en-US" sz="2000" dirty="0" smtClean="0"/>
              <a:t>Chronic irritation of inhaled substances or microbial infection leads to </a:t>
            </a:r>
          </a:p>
          <a:p>
            <a:pPr lvl="1" eaLnBrk="1" hangingPunct="1">
              <a:defRPr/>
            </a:pPr>
            <a:r>
              <a:rPr lang="en-US" sz="2000" dirty="0" err="1" smtClean="0"/>
              <a:t>Hypersecretion</a:t>
            </a:r>
            <a:r>
              <a:rPr lang="en-US" sz="2000" dirty="0" smtClean="0"/>
              <a:t> of mucus that starts in the large airways with associated hypertrophy of the sub-mucosal glands. </a:t>
            </a:r>
          </a:p>
          <a:p>
            <a:pPr lvl="1" eaLnBrk="1" hangingPunct="1">
              <a:defRPr/>
            </a:pPr>
            <a:r>
              <a:rPr lang="en-US" sz="2000" dirty="0" smtClean="0"/>
              <a:t>As chronic bronchitis persists the small </a:t>
            </a:r>
            <a:r>
              <a:rPr lang="en-US" sz="2000" dirty="0" err="1" smtClean="0"/>
              <a:t>bronhi</a:t>
            </a:r>
            <a:r>
              <a:rPr lang="en-US" sz="2000" dirty="0" smtClean="0"/>
              <a:t> and bronchioles also get affected.</a:t>
            </a:r>
          </a:p>
          <a:p>
            <a:pPr lvl="1" eaLnBrk="1" hangingPunct="1">
              <a:defRPr/>
            </a:pPr>
            <a:r>
              <a:rPr lang="en-US" sz="2000" dirty="0" smtClean="0"/>
              <a:t>Inflammation </a:t>
            </a:r>
            <a:r>
              <a:rPr lang="en-US" sz="2000" dirty="0"/>
              <a:t> </a:t>
            </a:r>
            <a:r>
              <a:rPr lang="en-US" sz="2000" dirty="0" smtClean="0"/>
              <a:t>and irreversible </a:t>
            </a:r>
            <a:r>
              <a:rPr lang="en-US" sz="2000" dirty="0"/>
              <a:t>fibrosis may occur in chronically inflamed segmental bronchi and bronchioles.</a:t>
            </a:r>
            <a:endParaRPr lang="en-US" sz="2000" dirty="0" smtClean="0"/>
          </a:p>
          <a:p>
            <a:pPr lvl="1" eaLnBrk="1" hangingPunct="1">
              <a:defRPr/>
            </a:pPr>
            <a:endParaRPr lang="en-US" sz="2000" dirty="0" smtClean="0"/>
          </a:p>
          <a:p>
            <a:pPr marL="393700" lvl="1" indent="0" eaLnBrk="1" hangingPunct="1">
              <a:buFont typeface="Wingdings 2" pitchFamily="18" charset="2"/>
              <a:buNone/>
              <a:defRPr/>
            </a:pPr>
            <a:endParaRPr lang="en-US" sz="2000" dirty="0" smtClean="0"/>
          </a:p>
          <a:p>
            <a:pPr eaLnBrk="1" hangingPunct="1">
              <a:buFontTx/>
              <a:buNone/>
              <a:defRPr/>
            </a:pPr>
            <a:endParaRPr lang="en-US" sz="2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291">
                                            <p:txEl>
                                              <p:pRg st="6" end="6"/>
                                            </p:txEl>
                                          </p:spTgt>
                                        </p:tgtEl>
                                        <p:attrNameLst>
                                          <p:attrName>style.visibility</p:attrName>
                                        </p:attrNameLst>
                                      </p:cBhvr>
                                      <p:to>
                                        <p:strVal val="visible"/>
                                      </p:to>
                                    </p:set>
                                    <p:animEffect transition="in" filter="box(in)">
                                      <p:cBhvr>
                                        <p:cTn id="7" dur="500"/>
                                        <p:tgtEl>
                                          <p:spTgt spid="12291">
                                            <p:txEl>
                                              <p:pRg st="6" end="6"/>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2291">
                                            <p:txEl>
                                              <p:pRg st="7" end="7"/>
                                            </p:txEl>
                                          </p:spTgt>
                                        </p:tgtEl>
                                        <p:attrNameLst>
                                          <p:attrName>style.visibility</p:attrName>
                                        </p:attrNameLst>
                                      </p:cBhvr>
                                      <p:to>
                                        <p:strVal val="visible"/>
                                      </p:to>
                                    </p:set>
                                    <p:animEffect transition="in" filter="box(in)">
                                      <p:cBhvr>
                                        <p:cTn id="10" dur="500"/>
                                        <p:tgtEl>
                                          <p:spTgt spid="12291">
                                            <p:txEl>
                                              <p:pRg st="7" end="7"/>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12291">
                                            <p:txEl>
                                              <p:pRg st="8" end="8"/>
                                            </p:txEl>
                                          </p:spTgt>
                                        </p:tgtEl>
                                        <p:attrNameLst>
                                          <p:attrName>style.visibility</p:attrName>
                                        </p:attrNameLst>
                                      </p:cBhvr>
                                      <p:to>
                                        <p:strVal val="visible"/>
                                      </p:to>
                                    </p:set>
                                    <p:animEffect transition="in" filter="box(in)">
                                      <p:cBhvr>
                                        <p:cTn id="13" dur="500"/>
                                        <p:tgtEl>
                                          <p:spTgt spid="12291">
                                            <p:txEl>
                                              <p:pRg st="8" end="8"/>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12291">
                                            <p:txEl>
                                              <p:pRg st="9" end="9"/>
                                            </p:txEl>
                                          </p:spTgt>
                                        </p:tgtEl>
                                        <p:attrNameLst>
                                          <p:attrName>style.visibility</p:attrName>
                                        </p:attrNameLst>
                                      </p:cBhvr>
                                      <p:to>
                                        <p:strVal val="visible"/>
                                      </p:to>
                                    </p:set>
                                    <p:animEffect transition="in" filter="box(in)">
                                      <p:cBhvr>
                                        <p:cTn id="16" dur="500"/>
                                        <p:tgtEl>
                                          <p:spTgt spid="12291">
                                            <p:txEl>
                                              <p:pRg st="9" end="9"/>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12291">
                                            <p:txEl>
                                              <p:pRg st="10" end="10"/>
                                            </p:txEl>
                                          </p:spTgt>
                                        </p:tgtEl>
                                        <p:attrNameLst>
                                          <p:attrName>style.visibility</p:attrName>
                                        </p:attrNameLst>
                                      </p:cBhvr>
                                      <p:to>
                                        <p:strVal val="visible"/>
                                      </p:to>
                                    </p:set>
                                    <p:animEffect transition="in" filter="box(in)">
                                      <p:cBhvr>
                                        <p:cTn id="19" dur="500"/>
                                        <p:tgtEl>
                                          <p:spTgt spid="1229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7744" y="260648"/>
            <a:ext cx="4343401" cy="692150"/>
          </a:xfrm>
        </p:spPr>
        <p:txBody>
          <a:bodyPr>
            <a:normAutofit fontScale="90000"/>
          </a:bodyPr>
          <a:lstStyle/>
          <a:p>
            <a:pPr eaLnBrk="1" hangingPunct="1">
              <a:lnSpc>
                <a:spcPct val="80000"/>
              </a:lnSpc>
            </a:pPr>
            <a:r>
              <a:rPr lang="en-US" sz="3200" b="1" dirty="0" smtClean="0"/>
              <a:t/>
            </a:r>
            <a:br>
              <a:rPr lang="en-US" sz="3200" b="1" dirty="0" smtClean="0"/>
            </a:br>
            <a:r>
              <a:rPr lang="en-US" sz="2400" b="1" dirty="0" smtClean="0"/>
              <a:t>Chronic bronchitis morphology</a:t>
            </a:r>
          </a:p>
        </p:txBody>
      </p:sp>
      <p:sp>
        <p:nvSpPr>
          <p:cNvPr id="10243" name="Rectangle 3"/>
          <p:cNvSpPr>
            <a:spLocks noGrp="1" noChangeArrowheads="1"/>
          </p:cNvSpPr>
          <p:nvPr>
            <p:ph type="body" sz="half" idx="1"/>
          </p:nvPr>
        </p:nvSpPr>
        <p:spPr>
          <a:xfrm>
            <a:off x="-180528" y="764704"/>
            <a:ext cx="4680520" cy="4680520"/>
          </a:xfrm>
        </p:spPr>
        <p:txBody>
          <a:bodyPr/>
          <a:lstStyle/>
          <a:p>
            <a:pPr lvl="1" eaLnBrk="1" hangingPunct="1">
              <a:lnSpc>
                <a:spcPct val="90000"/>
              </a:lnSpc>
            </a:pPr>
            <a:endParaRPr lang="en-US" sz="1800" dirty="0" smtClean="0"/>
          </a:p>
          <a:p>
            <a:pPr lvl="1" eaLnBrk="1" hangingPunct="1">
              <a:lnSpc>
                <a:spcPct val="90000"/>
              </a:lnSpc>
            </a:pPr>
            <a:r>
              <a:rPr lang="en-US" dirty="0" smtClean="0"/>
              <a:t>Chronic bronchitis does not have characteristic pathologic findings, but is defined clinically as a persistent productive cough for at least three consecutive months in at least two consecutive years. </a:t>
            </a:r>
          </a:p>
          <a:p>
            <a:pPr lvl="1" eaLnBrk="1" hangingPunct="1">
              <a:lnSpc>
                <a:spcPct val="90000"/>
              </a:lnSpc>
            </a:pPr>
            <a:r>
              <a:rPr lang="en-US" dirty="0" smtClean="0"/>
              <a:t>In bronchitis the airway mucosa is red and edematous</a:t>
            </a:r>
          </a:p>
          <a:p>
            <a:pPr lvl="1" eaLnBrk="1" hangingPunct="1">
              <a:lnSpc>
                <a:spcPct val="90000"/>
              </a:lnSpc>
            </a:pPr>
            <a:endParaRPr lang="en-US" sz="2000" b="1" dirty="0" smtClean="0"/>
          </a:p>
        </p:txBody>
      </p:sp>
      <p:pic>
        <p:nvPicPr>
          <p:cNvPr id="10245" name="Picture 3" descr="11_5.jpg"/>
          <p:cNvPicPr>
            <a:picLocks noChangeAspect="1"/>
          </p:cNvPicPr>
          <p:nvPr/>
        </p:nvPicPr>
        <p:blipFill>
          <a:blip r:embed="rId3" cstate="print"/>
          <a:srcRect/>
          <a:stretch>
            <a:fillRect/>
          </a:stretch>
        </p:blipFill>
        <p:spPr bwMode="auto">
          <a:xfrm>
            <a:off x="4427984" y="1412776"/>
            <a:ext cx="4716016" cy="3514726"/>
          </a:xfrm>
          <a:prstGeom prst="rect">
            <a:avLst/>
          </a:prstGeom>
          <a:noFill/>
          <a:ln w="9525">
            <a:noFill/>
            <a:miter lim="800000"/>
            <a:headEnd/>
            <a:tailEnd/>
          </a:ln>
        </p:spPr>
      </p:pic>
      <p:pic>
        <p:nvPicPr>
          <p:cNvPr id="63490" name="Picture 2" descr="http://coursewareobjects.elsevier.com/objects/elr/Kumar/pathology/casestudies/res2/res210.jpg"/>
          <p:cNvPicPr>
            <a:picLocks noChangeAspect="1" noChangeArrowheads="1"/>
          </p:cNvPicPr>
          <p:nvPr/>
        </p:nvPicPr>
        <p:blipFill>
          <a:blip r:embed="rId4" cstate="print"/>
          <a:srcRect/>
          <a:stretch>
            <a:fillRect/>
          </a:stretch>
        </p:blipFill>
        <p:spPr bwMode="auto">
          <a:xfrm>
            <a:off x="683567" y="3933056"/>
            <a:ext cx="3673283" cy="2592288"/>
          </a:xfrm>
          <a:prstGeom prst="rect">
            <a:avLst/>
          </a:prstGeom>
          <a:noFill/>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F:\Scanned Slides\FACLectures\FAC041103\FAC001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F:\Scanned Slides\D1_FAC0007.jpg"/>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2203</TotalTime>
  <Words>2177</Words>
  <Application>Microsoft Office PowerPoint</Application>
  <PresentationFormat>On-screen Show (4:3)</PresentationFormat>
  <Paragraphs>328</Paragraphs>
  <Slides>50</Slides>
  <Notes>4</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Equity</vt:lpstr>
      <vt:lpstr>Pathology of Chronic obstructive airway diseases</vt:lpstr>
      <vt:lpstr>Objectives:</vt:lpstr>
      <vt:lpstr>Obstructive and Restrictive Pulmonary Diseases</vt:lpstr>
      <vt:lpstr>Slide 4</vt:lpstr>
      <vt:lpstr>Main Categories of (diffuse) Obstructive Disease</vt:lpstr>
      <vt:lpstr>Chronic Bronchitis</vt:lpstr>
      <vt:lpstr>Chronic Bronchitis</vt:lpstr>
      <vt:lpstr>Chronic bronchitis</vt:lpstr>
      <vt:lpstr> Chronic bronchitis morphology</vt:lpstr>
      <vt:lpstr> Chronic bronchitis:  morphology</vt:lpstr>
      <vt:lpstr>Chronic bronchitis: Clinical Course</vt:lpstr>
      <vt:lpstr>Slide 12</vt:lpstr>
      <vt:lpstr>Emphysema</vt:lpstr>
      <vt:lpstr>normal</vt:lpstr>
      <vt:lpstr>Emphysema</vt:lpstr>
      <vt:lpstr>Slide 16</vt:lpstr>
      <vt:lpstr>Slide 17</vt:lpstr>
      <vt:lpstr>Slide 18</vt:lpstr>
      <vt:lpstr>Centriacinar (centrilobular) emphysema</vt:lpstr>
      <vt:lpstr>Panacinar (panlobular) emphysema</vt:lpstr>
      <vt:lpstr>Distal acinar (paraseptal) emphysema</vt:lpstr>
      <vt:lpstr>Irregular Emphysema</vt:lpstr>
      <vt:lpstr>Slide 23</vt:lpstr>
      <vt:lpstr>Slide 24</vt:lpstr>
      <vt:lpstr>Loss of surface area (emphysema)</vt:lpstr>
      <vt:lpstr>Why is emphysema considered to be an obstructive airway disease?  Is there any mechanical obstruction?</vt:lpstr>
      <vt:lpstr>Pathogenesis of Emphysema</vt:lpstr>
      <vt:lpstr>Pathogenesis of Emphysema</vt:lpstr>
      <vt:lpstr>Slide 29</vt:lpstr>
      <vt:lpstr>Slide 30</vt:lpstr>
      <vt:lpstr>Emphysema: Morphology</vt:lpstr>
      <vt:lpstr>Slide 32</vt:lpstr>
      <vt:lpstr>Emphysema: </vt:lpstr>
      <vt:lpstr>Slide 34</vt:lpstr>
      <vt:lpstr>Emphysema:</vt:lpstr>
      <vt:lpstr>Emphysema and Chronic Bronchitis</vt:lpstr>
      <vt:lpstr>Slide 37</vt:lpstr>
      <vt:lpstr>Chronic bronchitis vs. Emphysema</vt:lpstr>
      <vt:lpstr>Bronchiectasis</vt:lpstr>
      <vt:lpstr>Bronchiectasis</vt:lpstr>
      <vt:lpstr>Bronchiectasis is a result of chronic inflammation compounded by an inability to clear mucoid secretions. Conditions commonly associated with Bronchiectasis are as follows:</vt:lpstr>
      <vt:lpstr>Pathogenesis</vt:lpstr>
      <vt:lpstr>Pathogenesis of bronchiectasis</vt:lpstr>
      <vt:lpstr>Kartagener Syndrome/ immotile cilia syndrome</vt:lpstr>
      <vt:lpstr>Slide 45</vt:lpstr>
      <vt:lpstr>Cystic fibrosis</vt:lpstr>
      <vt:lpstr>Morphology of Bronchiectasis</vt:lpstr>
      <vt:lpstr>Slide 48</vt:lpstr>
      <vt:lpstr>Bronchiectasis</vt:lpstr>
      <vt:lpstr>Bronchiectasis: </vt:lpstr>
    </vt:vector>
  </TitlesOfParts>
  <Company>University of Dundee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COPD &amp; Brochiectasis 2014 Sufia Husain</dc:title>
  <dc:creator>sufia</dc:creator>
  <cp:lastModifiedBy>Maha Arafah</cp:lastModifiedBy>
  <cp:revision>104</cp:revision>
  <dcterms:created xsi:type="dcterms:W3CDTF">2006-12-11T21:18:48Z</dcterms:created>
  <dcterms:modified xsi:type="dcterms:W3CDTF">2016-01-30T10:09:15Z</dcterms:modified>
</cp:coreProperties>
</file>