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47"/>
  </p:notesMasterIdLst>
  <p:sldIdLst>
    <p:sldId id="256" r:id="rId2"/>
    <p:sldId id="625" r:id="rId3"/>
    <p:sldId id="499" r:id="rId4"/>
    <p:sldId id="598" r:id="rId5"/>
    <p:sldId id="599" r:id="rId6"/>
    <p:sldId id="469" r:id="rId7"/>
    <p:sldId id="511" r:id="rId8"/>
    <p:sldId id="514" r:id="rId9"/>
    <p:sldId id="413" r:id="rId10"/>
    <p:sldId id="437" r:id="rId11"/>
    <p:sldId id="594" r:id="rId12"/>
    <p:sldId id="626" r:id="rId13"/>
    <p:sldId id="627" r:id="rId14"/>
    <p:sldId id="628" r:id="rId15"/>
    <p:sldId id="629" r:id="rId16"/>
    <p:sldId id="630" r:id="rId17"/>
    <p:sldId id="631" r:id="rId18"/>
    <p:sldId id="632" r:id="rId19"/>
    <p:sldId id="634" r:id="rId20"/>
    <p:sldId id="600" r:id="rId21"/>
    <p:sldId id="618" r:id="rId22"/>
    <p:sldId id="606" r:id="rId23"/>
    <p:sldId id="602" r:id="rId24"/>
    <p:sldId id="596" r:id="rId25"/>
    <p:sldId id="504" r:id="rId26"/>
    <p:sldId id="624" r:id="rId27"/>
    <p:sldId id="570" r:id="rId28"/>
    <p:sldId id="527" r:id="rId29"/>
    <p:sldId id="528" r:id="rId30"/>
    <p:sldId id="530" r:id="rId31"/>
    <p:sldId id="531" r:id="rId32"/>
    <p:sldId id="619" r:id="rId33"/>
    <p:sldId id="533" r:id="rId34"/>
    <p:sldId id="610" r:id="rId35"/>
    <p:sldId id="611" r:id="rId36"/>
    <p:sldId id="635" r:id="rId37"/>
    <p:sldId id="296" r:id="rId38"/>
    <p:sldId id="577" r:id="rId39"/>
    <p:sldId id="579" r:id="rId40"/>
    <p:sldId id="620" r:id="rId41"/>
    <p:sldId id="636" r:id="rId42"/>
    <p:sldId id="581" r:id="rId43"/>
    <p:sldId id="336" r:id="rId44"/>
    <p:sldId id="616" r:id="rId45"/>
    <p:sldId id="617" r:id="rId4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6" autoAdjust="0"/>
    <p:restoredTop sz="94660"/>
  </p:normalViewPr>
  <p:slideViewPr>
    <p:cSldViewPr>
      <p:cViewPr varScale="1">
        <p:scale>
          <a:sx n="94" d="100"/>
          <a:sy n="94" d="100"/>
        </p:scale>
        <p:origin x="34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2EAE8DD-8665-4F91-ABA7-20A2477C245F}" type="slidenum">
              <a:rPr lang="en-GB"/>
              <a:pPr/>
              <a:t>‹#›</a:t>
            </a:fld>
            <a:endParaRPr lang="en-GB"/>
          </a:p>
        </p:txBody>
      </p:sp>
    </p:spTree>
    <p:extLst>
      <p:ext uri="{BB962C8B-B14F-4D97-AF65-F5344CB8AC3E}">
        <p14:creationId xmlns:p14="http://schemas.microsoft.com/office/powerpoint/2010/main" val="37250961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DA3CAA6-E6DF-4283-A1ED-D3DAD9478AB4}" type="slidenum">
              <a:rPr lang="ar-SA" smtClean="0"/>
              <a:pPr>
                <a:defRPr/>
              </a:pPr>
              <a:t>10</a:t>
            </a:fld>
            <a:endParaRPr lang="en-US"/>
          </a:p>
        </p:txBody>
      </p:sp>
    </p:spTree>
    <p:extLst>
      <p:ext uri="{BB962C8B-B14F-4D97-AF65-F5344CB8AC3E}">
        <p14:creationId xmlns:p14="http://schemas.microsoft.com/office/powerpoint/2010/main" val="87064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D69540-FFD9-4314-90CA-8BC3C53DE47A}" type="slidenum">
              <a:rPr lang="ar-SA" smtClean="0"/>
              <a:pPr>
                <a:defRPr/>
              </a:pPr>
              <a:t>13</a:t>
            </a:fld>
            <a:endParaRPr lang="en-US"/>
          </a:p>
        </p:txBody>
      </p:sp>
    </p:spTree>
    <p:extLst>
      <p:ext uri="{BB962C8B-B14F-4D97-AF65-F5344CB8AC3E}">
        <p14:creationId xmlns:p14="http://schemas.microsoft.com/office/powerpoint/2010/main" val="66289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D69540-FFD9-4314-90CA-8BC3C53DE47A}" type="slidenum">
              <a:rPr lang="ar-SA" smtClean="0"/>
              <a:pPr>
                <a:defRPr/>
              </a:pPr>
              <a:t>14</a:t>
            </a:fld>
            <a:endParaRPr lang="en-US"/>
          </a:p>
        </p:txBody>
      </p:sp>
    </p:spTree>
    <p:extLst>
      <p:ext uri="{BB962C8B-B14F-4D97-AF65-F5344CB8AC3E}">
        <p14:creationId xmlns:p14="http://schemas.microsoft.com/office/powerpoint/2010/main" val="128912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F1D7FCF-A9D5-4F1D-AE86-2E10476D9E0D}" type="slidenum">
              <a:rPr lang="ar-SA" smtClean="0"/>
              <a:pPr>
                <a:defRPr/>
              </a:pPr>
              <a:t>22</a:t>
            </a:fld>
            <a:endParaRPr lang="en-US"/>
          </a:p>
        </p:txBody>
      </p:sp>
    </p:spTree>
    <p:extLst>
      <p:ext uri="{BB962C8B-B14F-4D97-AF65-F5344CB8AC3E}">
        <p14:creationId xmlns:p14="http://schemas.microsoft.com/office/powerpoint/2010/main" val="378261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326B7A-C729-4D64-81AC-3EEDC2D86563}" type="slidenum">
              <a:rPr lang="ar-SA" smtClean="0"/>
              <a:pPr>
                <a:defRPr/>
              </a:pPr>
              <a:t>23</a:t>
            </a:fld>
            <a:endParaRPr lang="en-US"/>
          </a:p>
        </p:txBody>
      </p:sp>
    </p:spTree>
    <p:extLst>
      <p:ext uri="{BB962C8B-B14F-4D97-AF65-F5344CB8AC3E}">
        <p14:creationId xmlns:p14="http://schemas.microsoft.com/office/powerpoint/2010/main" val="292809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36993-626E-4712-9660-BBBCFC6F5B34}" type="slidenum">
              <a:rPr lang="en-US" smtClean="0"/>
              <a:pPr/>
              <a:t>34</a:t>
            </a:fld>
            <a:endParaRPr lang="en-US"/>
          </a:p>
        </p:txBody>
      </p:sp>
    </p:spTree>
    <p:extLst>
      <p:ext uri="{BB962C8B-B14F-4D97-AF65-F5344CB8AC3E}">
        <p14:creationId xmlns:p14="http://schemas.microsoft.com/office/powerpoint/2010/main" val="421891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36993-626E-4712-9660-BBBCFC6F5B34}" type="slidenum">
              <a:rPr lang="en-US" smtClean="0"/>
              <a:pPr/>
              <a:t>35</a:t>
            </a:fld>
            <a:endParaRPr lang="en-US"/>
          </a:p>
        </p:txBody>
      </p:sp>
    </p:spTree>
    <p:extLst>
      <p:ext uri="{BB962C8B-B14F-4D97-AF65-F5344CB8AC3E}">
        <p14:creationId xmlns:p14="http://schemas.microsoft.com/office/powerpoint/2010/main" val="151413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36993-626E-4712-9660-BBBCFC6F5B34}" type="slidenum">
              <a:rPr lang="en-US" smtClean="0"/>
              <a:pPr/>
              <a:t>44</a:t>
            </a:fld>
            <a:endParaRPr lang="en-US"/>
          </a:p>
        </p:txBody>
      </p:sp>
    </p:spTree>
    <p:extLst>
      <p:ext uri="{BB962C8B-B14F-4D97-AF65-F5344CB8AC3E}">
        <p14:creationId xmlns:p14="http://schemas.microsoft.com/office/powerpoint/2010/main" val="185246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142B4A-5546-4E0D-8AD0-BBD7B7B04126}" type="slidenum">
              <a:rPr lang="ar-SA" smtClean="0"/>
              <a:pPr>
                <a:defRPr/>
              </a:pPr>
              <a:t>45</a:t>
            </a:fld>
            <a:endParaRPr lang="en-US"/>
          </a:p>
        </p:txBody>
      </p:sp>
    </p:spTree>
    <p:extLst>
      <p:ext uri="{BB962C8B-B14F-4D97-AF65-F5344CB8AC3E}">
        <p14:creationId xmlns:p14="http://schemas.microsoft.com/office/powerpoint/2010/main" val="23635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1D93751-B96A-4736-9F90-C09F66C308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C76EC-E8F5-4E34-8AAE-C71B765F37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A714DD-BB50-4229-9262-D4FB5CF631A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قصاصة الفنية 3"/>
          <p:cNvSpPr>
            <a:spLocks noGrp="1"/>
          </p:cNvSpPr>
          <p:nvPr>
            <p:ph type="clipArt" sz="half" idx="2"/>
          </p:nvPr>
        </p:nvSpPr>
        <p:spPr>
          <a:xfrm>
            <a:off x="4648200" y="1600200"/>
            <a:ext cx="4038600" cy="4525963"/>
          </a:xfrm>
        </p:spPr>
        <p:txBody>
          <a:bodyPr/>
          <a:lstStyle/>
          <a:p>
            <a:pPr lvl="0"/>
            <a:endParaRPr lang="ar-S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35795-586F-4C30-BB54-D2282BAF74AB}" type="slidenum">
              <a:rPr lang="ar-SA"/>
              <a:pPr>
                <a:defRPr/>
              </a:pPr>
              <a:t>‹#›</a:t>
            </a:fld>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E6FC31C-E215-42AD-9506-20E1893711D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4E5594F-932D-4366-970F-C72B658709B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03974146-1D8A-41EF-B69C-4B82A56CB89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A9496424-8884-4BDC-8BFB-7FFDC337404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0438CE8-DF3C-4D44-A4E7-9F6BF6575C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7C56603-7CD8-4F51-AD27-31897DC185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CDF8B23-DA45-40EE-9A23-458E658F16E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8206015-333C-4867-8242-2B520478673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3E736D7-F41F-4C62-B85E-4F3E82236A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692696"/>
            <a:ext cx="4248472" cy="1828800"/>
          </a:xfrm>
        </p:spPr>
        <p:txBody>
          <a:bodyPr>
            <a:normAutofit/>
          </a:bodyPr>
          <a:lstStyle/>
          <a:p>
            <a:r>
              <a:rPr lang="en-GB" sz="4000" dirty="0" smtClean="0"/>
              <a:t>PATHOLOGY OF TUBERCULOSIS</a:t>
            </a:r>
            <a:endParaRPr lang="en-GB" sz="4000" dirty="0"/>
          </a:p>
        </p:txBody>
      </p:sp>
      <p:sp>
        <p:nvSpPr>
          <p:cNvPr id="2051" name="Rectangle 3"/>
          <p:cNvSpPr>
            <a:spLocks noGrp="1" noChangeArrowheads="1"/>
          </p:cNvSpPr>
          <p:nvPr>
            <p:ph type="subTitle" idx="1"/>
          </p:nvPr>
        </p:nvSpPr>
        <p:spPr>
          <a:xfrm>
            <a:off x="251520" y="4221088"/>
            <a:ext cx="8892480" cy="1752600"/>
          </a:xfrm>
        </p:spPr>
        <p:txBody>
          <a:bodyPr>
            <a:normAutofit fontScale="92500" lnSpcReduction="10000"/>
          </a:bodyPr>
          <a:lstStyle/>
          <a:p>
            <a:pPr marR="0"/>
            <a:r>
              <a:rPr lang="en-US" dirty="0" smtClean="0"/>
              <a:t> Dr. </a:t>
            </a:r>
            <a:r>
              <a:rPr lang="en-US" dirty="0" err="1" smtClean="0"/>
              <a:t>Maha</a:t>
            </a:r>
            <a:r>
              <a:rPr lang="en-US" dirty="0" smtClean="0"/>
              <a:t> </a:t>
            </a:r>
            <a:r>
              <a:rPr lang="en-US" dirty="0" err="1" smtClean="0"/>
              <a:t>Arafah</a:t>
            </a:r>
            <a:r>
              <a:rPr lang="en-US" dirty="0" smtClean="0"/>
              <a:t> and Prof. </a:t>
            </a:r>
            <a:r>
              <a:rPr lang="en-US" dirty="0" err="1" smtClean="0"/>
              <a:t>Ammar</a:t>
            </a:r>
            <a:r>
              <a:rPr lang="en-US" dirty="0" smtClean="0"/>
              <a:t> </a:t>
            </a:r>
            <a:r>
              <a:rPr lang="en-US" dirty="0" err="1" smtClean="0"/>
              <a:t>Rikabi</a:t>
            </a:r>
            <a:r>
              <a:rPr lang="en-US" dirty="0" smtClean="0"/>
              <a:t> </a:t>
            </a:r>
          </a:p>
          <a:p>
            <a:pPr marR="0"/>
            <a:r>
              <a:rPr lang="en-US" dirty="0" smtClean="0"/>
              <a:t>Department of Pathology</a:t>
            </a:r>
          </a:p>
          <a:p>
            <a:pPr marR="0"/>
            <a:r>
              <a:rPr lang="en-US" dirty="0" smtClean="0"/>
              <a:t>KSU, Riyadh</a:t>
            </a:r>
          </a:p>
          <a:p>
            <a:pPr marR="0"/>
            <a:r>
              <a:rPr lang="en-US" dirty="0" smtClean="0"/>
              <a:t>2016</a:t>
            </a:r>
          </a:p>
        </p:txBody>
      </p:sp>
      <p:pic>
        <p:nvPicPr>
          <p:cNvPr id="67586" name="Picture 2" descr="http://www.stepnrun.com/images/Mycobacterium_tuberculosis_14313982_1.jpg"/>
          <p:cNvPicPr>
            <a:picLocks noChangeAspect="1" noChangeArrowheads="1"/>
          </p:cNvPicPr>
          <p:nvPr/>
        </p:nvPicPr>
        <p:blipFill>
          <a:blip r:embed="rId2" cstate="print"/>
          <a:srcRect/>
          <a:stretch>
            <a:fillRect/>
          </a:stretch>
        </p:blipFill>
        <p:spPr bwMode="auto">
          <a:xfrm>
            <a:off x="4429125" y="260648"/>
            <a:ext cx="4714875" cy="35337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smtClean="0"/>
          </a:p>
        </p:txBody>
      </p:sp>
      <p:pic>
        <p:nvPicPr>
          <p:cNvPr id="9219" name="Content Placeholder 3"/>
          <p:cNvPicPr>
            <a:picLocks noGrp="1" noChangeAspect="1" noChangeArrowheads="1"/>
          </p:cNvPicPr>
          <p:nvPr>
            <p:ph sz="quarter" idx="1"/>
          </p:nvPr>
        </p:nvPicPr>
        <p:blipFill>
          <a:blip r:embed="rId3" cstate="print"/>
          <a:stretch>
            <a:fillRect/>
          </a:stretch>
        </p:blipFill>
        <p:spPr>
          <a:xfrm>
            <a:off x="3155566" y="2801110"/>
            <a:ext cx="3067818" cy="2093980"/>
          </a:xfrm>
          <a:noFill/>
        </p:spPr>
      </p:pic>
      <p:pic>
        <p:nvPicPr>
          <p:cNvPr id="9220" name="Picture 3"/>
          <p:cNvPicPr>
            <a:picLocks noChangeAspect="1" noChangeArrowheads="1"/>
          </p:cNvPicPr>
          <p:nvPr/>
        </p:nvPicPr>
        <p:blipFill>
          <a:blip r:embed="rId3" cstate="print"/>
          <a:srcRect/>
          <a:stretch>
            <a:fillRect/>
          </a:stretch>
        </p:blipFill>
        <p:spPr bwMode="auto">
          <a:xfrm>
            <a:off x="406400" y="0"/>
            <a:ext cx="8737600" cy="6705600"/>
          </a:xfrm>
          <a:prstGeom prst="rect">
            <a:avLst/>
          </a:prstGeom>
          <a:noFill/>
          <a:ln w="9525">
            <a:noFill/>
            <a:miter lim="800000"/>
            <a:headEnd/>
            <a:tailEnd/>
          </a:ln>
        </p:spPr>
      </p:pic>
      <p:pic>
        <p:nvPicPr>
          <p:cNvPr id="9221" name="Picture 3"/>
          <p:cNvPicPr>
            <a:picLocks noChangeAspect="1" noChangeArrowheads="1"/>
          </p:cNvPicPr>
          <p:nvPr/>
        </p:nvPicPr>
        <p:blipFill>
          <a:blip r:embed="rId3" cstate="print"/>
          <a:srcRect/>
          <a:stretch>
            <a:fillRect/>
          </a:stretch>
        </p:blipFill>
        <p:spPr bwMode="auto">
          <a:xfrm>
            <a:off x="0" y="0"/>
            <a:ext cx="9804400" cy="6705600"/>
          </a:xfrm>
          <a:prstGeom prst="rect">
            <a:avLst/>
          </a:prstGeom>
          <a:noFill/>
          <a:ln w="9525">
            <a:noFill/>
            <a:miter lim="800000"/>
            <a:headEnd/>
            <a:tailEnd/>
          </a:ln>
        </p:spPr>
      </p:pic>
      <p:sp>
        <p:nvSpPr>
          <p:cNvPr id="9222" name="Rectangle 6"/>
          <p:cNvSpPr>
            <a:spLocks noChangeArrowheads="1"/>
          </p:cNvSpPr>
          <p:nvPr/>
        </p:nvSpPr>
        <p:spPr bwMode="auto">
          <a:xfrm>
            <a:off x="5715000" y="1357313"/>
            <a:ext cx="2095445" cy="369332"/>
          </a:xfrm>
          <a:prstGeom prst="rect">
            <a:avLst/>
          </a:prstGeom>
          <a:noFill/>
          <a:ln w="9525">
            <a:noFill/>
            <a:miter lim="800000"/>
            <a:headEnd/>
            <a:tailEnd/>
          </a:ln>
        </p:spPr>
        <p:txBody>
          <a:bodyPr wrap="none">
            <a:spAutoFit/>
          </a:bodyPr>
          <a:lstStyle/>
          <a:p>
            <a:pPr eaLnBrk="0" hangingPunct="0"/>
            <a:r>
              <a:rPr lang="en-US" altLang="en-US" dirty="0" err="1">
                <a:solidFill>
                  <a:schemeClr val="bg1"/>
                </a:solidFill>
                <a:latin typeface="Times" pitchFamily="18" charset="0"/>
              </a:rPr>
              <a:t>Langhans</a:t>
            </a:r>
            <a:r>
              <a:rPr lang="en-US" altLang="en-US" dirty="0">
                <a:solidFill>
                  <a:schemeClr val="bg1"/>
                </a:solidFill>
                <a:latin typeface="Times" pitchFamily="18" charset="0"/>
              </a:rPr>
              <a:t> Giant Cell</a:t>
            </a:r>
          </a:p>
        </p:txBody>
      </p:sp>
      <p:grpSp>
        <p:nvGrpSpPr>
          <p:cNvPr id="2" name="Group 4"/>
          <p:cNvGrpSpPr>
            <a:grpSpLocks/>
          </p:cNvGrpSpPr>
          <p:nvPr/>
        </p:nvGrpSpPr>
        <p:grpSpPr bwMode="auto">
          <a:xfrm>
            <a:off x="4132263" y="2667004"/>
            <a:ext cx="3445933" cy="369888"/>
            <a:chOff x="2928" y="1680"/>
            <a:chExt cx="2442" cy="233"/>
          </a:xfrm>
        </p:grpSpPr>
        <p:sp>
          <p:nvSpPr>
            <p:cNvPr id="9229" name="Text Box 5"/>
            <p:cNvSpPr txBox="1">
              <a:spLocks noChangeArrowheads="1"/>
            </p:cNvSpPr>
            <p:nvPr/>
          </p:nvSpPr>
          <p:spPr bwMode="auto">
            <a:xfrm>
              <a:off x="4080" y="1680"/>
              <a:ext cx="1290" cy="233"/>
            </a:xfrm>
            <a:prstGeom prst="rect">
              <a:avLst/>
            </a:prstGeom>
            <a:solidFill>
              <a:srgbClr val="FFFFFF"/>
            </a:solidFill>
            <a:ln w="25400">
              <a:noFill/>
              <a:miter lim="800000"/>
              <a:headEnd/>
              <a:tailEnd/>
            </a:ln>
          </p:spPr>
          <p:txBody>
            <a:bodyPr wrap="none">
              <a:spAutoFit/>
            </a:bodyPr>
            <a:lstStyle/>
            <a:p>
              <a:pPr eaLnBrk="0" hangingPunct="0"/>
              <a:r>
                <a:rPr lang="en-US" altLang="en-US" dirty="0" err="1">
                  <a:solidFill>
                    <a:srgbClr val="FF0000"/>
                  </a:solidFill>
                  <a:latin typeface="Times" pitchFamily="18" charset="0"/>
                </a:rPr>
                <a:t>Caseous</a:t>
              </a:r>
              <a:r>
                <a:rPr lang="en-US" altLang="en-US" dirty="0">
                  <a:solidFill>
                    <a:srgbClr val="FF0000"/>
                  </a:solidFill>
                  <a:latin typeface="Times" pitchFamily="18" charset="0"/>
                </a:rPr>
                <a:t> Necrosis</a:t>
              </a:r>
            </a:p>
          </p:txBody>
        </p:sp>
        <p:sp>
          <p:nvSpPr>
            <p:cNvPr id="9230" name="Line 6"/>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en-US"/>
            </a:p>
          </p:txBody>
        </p:sp>
      </p:grpSp>
      <p:grpSp>
        <p:nvGrpSpPr>
          <p:cNvPr id="3" name="Group 7"/>
          <p:cNvGrpSpPr>
            <a:grpSpLocks/>
          </p:cNvGrpSpPr>
          <p:nvPr/>
        </p:nvGrpSpPr>
        <p:grpSpPr bwMode="auto">
          <a:xfrm>
            <a:off x="3995738" y="4343404"/>
            <a:ext cx="4047552" cy="369888"/>
            <a:chOff x="2928" y="1680"/>
            <a:chExt cx="2868" cy="233"/>
          </a:xfrm>
        </p:grpSpPr>
        <p:sp>
          <p:nvSpPr>
            <p:cNvPr id="9227" name="Text Box 8"/>
            <p:cNvSpPr txBox="1">
              <a:spLocks noChangeArrowheads="1"/>
            </p:cNvSpPr>
            <p:nvPr/>
          </p:nvSpPr>
          <p:spPr bwMode="auto">
            <a:xfrm>
              <a:off x="4080" y="1680"/>
              <a:ext cx="1716" cy="233"/>
            </a:xfrm>
            <a:prstGeom prst="rect">
              <a:avLst/>
            </a:prstGeom>
            <a:solidFill>
              <a:srgbClr val="FFFFFF"/>
            </a:solidFill>
            <a:ln w="25400">
              <a:noFill/>
              <a:miter lim="800000"/>
              <a:headEnd/>
              <a:tailEnd/>
            </a:ln>
          </p:spPr>
          <p:txBody>
            <a:bodyPr wrap="none">
              <a:spAutoFit/>
            </a:bodyPr>
            <a:lstStyle/>
            <a:p>
              <a:pPr eaLnBrk="0" hangingPunct="0"/>
              <a:r>
                <a:rPr lang="en-US" altLang="en-US" dirty="0" err="1">
                  <a:solidFill>
                    <a:srgbClr val="FF0000"/>
                  </a:solidFill>
                  <a:latin typeface="Times" pitchFamily="18" charset="0"/>
                </a:rPr>
                <a:t>Epithelioid</a:t>
              </a:r>
              <a:r>
                <a:rPr lang="en-US" altLang="en-US" dirty="0">
                  <a:solidFill>
                    <a:srgbClr val="FF0000"/>
                  </a:solidFill>
                  <a:latin typeface="Times" pitchFamily="18" charset="0"/>
                </a:rPr>
                <a:t> Macrophage</a:t>
              </a:r>
            </a:p>
          </p:txBody>
        </p:sp>
        <p:sp>
          <p:nvSpPr>
            <p:cNvPr id="9228" name="Line 9"/>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en-US"/>
            </a:p>
          </p:txBody>
        </p:sp>
      </p:grpSp>
      <p:sp>
        <p:nvSpPr>
          <p:cNvPr id="9225" name="Text Box 14"/>
          <p:cNvSpPr txBox="1">
            <a:spLocks noChangeArrowheads="1"/>
          </p:cNvSpPr>
          <p:nvPr/>
        </p:nvSpPr>
        <p:spPr bwMode="auto">
          <a:xfrm>
            <a:off x="474663" y="1928813"/>
            <a:ext cx="2138362" cy="369332"/>
          </a:xfrm>
          <a:prstGeom prst="rect">
            <a:avLst/>
          </a:prstGeom>
          <a:solidFill>
            <a:srgbClr val="FFFFFF"/>
          </a:solidFill>
          <a:ln w="25400">
            <a:noFill/>
            <a:miter lim="800000"/>
            <a:headEnd/>
            <a:tailEnd/>
          </a:ln>
        </p:spPr>
        <p:txBody>
          <a:bodyPr>
            <a:spAutoFit/>
          </a:bodyPr>
          <a:lstStyle/>
          <a:p>
            <a:pPr eaLnBrk="0" hangingPunct="0"/>
            <a:r>
              <a:rPr lang="en-US" altLang="en-US" dirty="0">
                <a:solidFill>
                  <a:srgbClr val="FF0000"/>
                </a:solidFill>
                <a:latin typeface="Times" pitchFamily="18" charset="0"/>
              </a:rPr>
              <a:t>Lymphocytic Rim</a:t>
            </a:r>
          </a:p>
        </p:txBody>
      </p:sp>
      <p:sp>
        <p:nvSpPr>
          <p:cNvPr id="9226" name="Rectangle 14"/>
          <p:cNvSpPr>
            <a:spLocks noChangeArrowheads="1"/>
          </p:cNvSpPr>
          <p:nvPr/>
        </p:nvSpPr>
        <p:spPr bwMode="auto">
          <a:xfrm>
            <a:off x="3313113" y="3198813"/>
            <a:ext cx="187325" cy="460375"/>
          </a:xfrm>
          <a:prstGeom prst="rect">
            <a:avLst/>
          </a:prstGeom>
          <a:noFill/>
          <a:ln w="9525">
            <a:noFill/>
            <a:miter lim="800000"/>
            <a:headEnd/>
            <a:tailEnd/>
          </a:ln>
        </p:spPr>
        <p:txBody>
          <a:bodyPr>
            <a:spAutoFit/>
          </a:bodyPr>
          <a:lstStyle/>
          <a:p>
            <a:pPr eaLnBrk="0" hangingPunct="0"/>
            <a:endParaRPr lang="en-US" altLang="en-US">
              <a:solidFill>
                <a:schemeClr val="bg2"/>
              </a:solidFill>
              <a:latin typeface="Times"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89567"/>
            <a:ext cx="3635896" cy="4572000"/>
          </a:xfrm>
        </p:spPr>
        <p:txBody>
          <a:bodyPr>
            <a:normAutofit/>
          </a:bodyPr>
          <a:lstStyle/>
          <a:p>
            <a:r>
              <a:rPr lang="en-US" b="1" dirty="0" err="1" smtClean="0"/>
              <a:t>Ziehl-Neelsen</a:t>
            </a:r>
            <a:r>
              <a:rPr lang="en-US" b="1" dirty="0" smtClean="0"/>
              <a:t> stain is </a:t>
            </a:r>
            <a:r>
              <a:rPr lang="en-US" dirty="0" smtClean="0"/>
              <a:t>an acid-fast staining method to stain M.  tuberculosis. The Acid-fast bacilli appear pink in a contrasting background. </a:t>
            </a:r>
          </a:p>
          <a:p>
            <a:endParaRPr lang="en-US" dirty="0" smtClean="0"/>
          </a:p>
          <a:p>
            <a:endParaRPr lang="en-US" dirty="0"/>
          </a:p>
        </p:txBody>
      </p:sp>
      <p:sp>
        <p:nvSpPr>
          <p:cNvPr id="5" name="Content Placeholder 4"/>
          <p:cNvSpPr>
            <a:spLocks noGrp="1"/>
          </p:cNvSpPr>
          <p:nvPr>
            <p:ph sz="quarter" idx="2"/>
          </p:nvPr>
        </p:nvSpPr>
        <p:spPr/>
        <p:txBody>
          <a:bodyPr>
            <a:normAutofit/>
          </a:bodyPr>
          <a:lstStyle/>
          <a:p>
            <a:endParaRPr lang="en-US"/>
          </a:p>
        </p:txBody>
      </p:sp>
      <p:pic>
        <p:nvPicPr>
          <p:cNvPr id="6" name="Picture 2" descr="http://file1.hpage.com/007029/03/bilder/lepromatous-leprosy_zn_stain.jpg"/>
          <p:cNvPicPr>
            <a:picLocks noChangeAspect="1" noChangeArrowheads="1"/>
          </p:cNvPicPr>
          <p:nvPr/>
        </p:nvPicPr>
        <p:blipFill>
          <a:blip r:embed="rId2" cstate="print"/>
          <a:srcRect/>
          <a:stretch>
            <a:fillRect/>
          </a:stretch>
        </p:blipFill>
        <p:spPr bwMode="auto">
          <a:xfrm>
            <a:off x="3851920" y="0"/>
            <a:ext cx="5292080" cy="3356992"/>
          </a:xfrm>
          <a:prstGeom prst="rect">
            <a:avLst/>
          </a:prstGeom>
          <a:noFill/>
        </p:spPr>
      </p:pic>
      <p:pic>
        <p:nvPicPr>
          <p:cNvPr id="7" name="Picture 4" descr="http://upload.wikimedia.org/wikipedia/commons/7/71/Mycobacterium_tuberculosis_Ziehl-Neelsen_stain_02.jpg"/>
          <p:cNvPicPr>
            <a:picLocks noChangeAspect="1" noChangeArrowheads="1"/>
          </p:cNvPicPr>
          <p:nvPr/>
        </p:nvPicPr>
        <p:blipFill>
          <a:blip r:embed="rId3" cstate="print"/>
          <a:srcRect/>
          <a:stretch>
            <a:fillRect/>
          </a:stretch>
        </p:blipFill>
        <p:spPr bwMode="auto">
          <a:xfrm>
            <a:off x="3823141" y="3429000"/>
            <a:ext cx="5320860" cy="3429000"/>
          </a:xfrm>
          <a:prstGeom prst="rect">
            <a:avLst/>
          </a:prstGeom>
          <a:noFill/>
        </p:spPr>
      </p:pic>
      <p:sp>
        <p:nvSpPr>
          <p:cNvPr id="2" name="Rectangle 1"/>
          <p:cNvSpPr/>
          <p:nvPr/>
        </p:nvSpPr>
        <p:spPr>
          <a:xfrm>
            <a:off x="1115616" y="6325117"/>
            <a:ext cx="4352474"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dirty="0" smtClean="0">
                <a:solidFill>
                  <a:srgbClr val="000000"/>
                </a:solidFill>
                <a:latin typeface="Meta Serif Office Pro"/>
              </a:rPr>
              <a:t>Acid-fast </a:t>
            </a:r>
            <a:r>
              <a:rPr lang="en-US" dirty="0">
                <a:solidFill>
                  <a:srgbClr val="000000"/>
                </a:solidFill>
                <a:latin typeface="Meta Serif Office Pro"/>
              </a:rPr>
              <a:t>(due to mycolic acid in cell wall)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Pathogenesis</a:t>
            </a:r>
            <a:endParaRPr lang="ar-SA" dirty="0"/>
          </a:p>
        </p:txBody>
      </p:sp>
      <p:sp>
        <p:nvSpPr>
          <p:cNvPr id="5" name="Content Placeholder 4"/>
          <p:cNvSpPr>
            <a:spLocks noGrp="1"/>
          </p:cNvSpPr>
          <p:nvPr>
            <p:ph sz="quarter" idx="1"/>
          </p:nvPr>
        </p:nvSpPr>
        <p:spPr/>
        <p:txBody>
          <a:bodyPr>
            <a:normAutofit fontScale="77500" lnSpcReduction="20000"/>
          </a:bodyPr>
          <a:lstStyle/>
          <a:p>
            <a:pPr fontAlgn="base">
              <a:buNone/>
            </a:pPr>
            <a:r>
              <a:rPr lang="en-US" dirty="0" smtClean="0"/>
              <a:t>The steps in </a:t>
            </a:r>
            <a:r>
              <a:rPr lang="en-US" i="1" dirty="0" smtClean="0"/>
              <a:t>M. tuberculosis</a:t>
            </a:r>
            <a:r>
              <a:rPr lang="en-US" dirty="0" smtClean="0"/>
              <a:t> infection are:</a:t>
            </a:r>
            <a:endParaRPr lang="en-US" b="1" dirty="0" smtClean="0"/>
          </a:p>
          <a:p>
            <a:pPr marL="0" indent="0" fontAlgn="base">
              <a:buNone/>
            </a:pPr>
            <a:r>
              <a:rPr lang="en-US" i="1" dirty="0" smtClean="0">
                <a:solidFill>
                  <a:srgbClr val="FF0000"/>
                </a:solidFill>
              </a:rPr>
              <a:t>1. Entry into macrophages</a:t>
            </a:r>
            <a:r>
              <a:rPr lang="en-US" dirty="0" smtClean="0">
                <a:solidFill>
                  <a:srgbClr val="FF0000"/>
                </a:solidFill>
              </a:rPr>
              <a:t> </a:t>
            </a:r>
            <a:r>
              <a:rPr lang="en-US" dirty="0" smtClean="0"/>
              <a:t>phagocytosis mediated by several receptors expressed on the phagocyte, including mannose binding </a:t>
            </a:r>
            <a:r>
              <a:rPr lang="en-US" dirty="0" err="1" smtClean="0"/>
              <a:t>lectin</a:t>
            </a:r>
            <a:r>
              <a:rPr lang="en-US" dirty="0" smtClean="0"/>
              <a:t> and other receptors</a:t>
            </a:r>
          </a:p>
          <a:p>
            <a:pPr marL="514350" indent="-514350" fontAlgn="base">
              <a:buFont typeface="+mj-lt"/>
              <a:buAutoNum type="arabicPeriod"/>
            </a:pPr>
            <a:endParaRPr lang="en-US" dirty="0" smtClean="0">
              <a:solidFill>
                <a:srgbClr val="FF0000"/>
              </a:solidFill>
            </a:endParaRPr>
          </a:p>
          <a:p>
            <a:pPr marL="0" indent="0" fontAlgn="base">
              <a:buNone/>
            </a:pPr>
            <a:r>
              <a:rPr lang="en-US" i="1" dirty="0" smtClean="0">
                <a:solidFill>
                  <a:srgbClr val="FF0000"/>
                </a:solidFill>
              </a:rPr>
              <a:t>2. Replication in macrophages. </a:t>
            </a:r>
            <a:r>
              <a:rPr lang="en-US" i="1" dirty="0" smtClean="0"/>
              <a:t>M. tuberculosis</a:t>
            </a:r>
            <a:r>
              <a:rPr lang="en-US" dirty="0" smtClean="0"/>
              <a:t> inhibits maturation of the phagosome and blocks formation of the phagolysosome</a:t>
            </a:r>
            <a:r>
              <a:rPr lang="en-US" dirty="0" smtClean="0"/>
              <a:t>, protected </a:t>
            </a:r>
            <a:r>
              <a:rPr lang="en-US" dirty="0" smtClean="0"/>
              <a:t>from the </a:t>
            </a:r>
            <a:r>
              <a:rPr lang="en-US" dirty="0" err="1" smtClean="0"/>
              <a:t>microbicidal</a:t>
            </a:r>
            <a:r>
              <a:rPr lang="en-US" dirty="0" smtClean="0"/>
              <a:t> mechanisms of lysosomes. </a:t>
            </a:r>
          </a:p>
          <a:p>
            <a:pPr marL="514350" indent="-514350" fontAlgn="base">
              <a:buFont typeface="+mj-lt"/>
              <a:buAutoNum type="arabicPeriod"/>
            </a:pPr>
            <a:endParaRPr lang="en-US" dirty="0" smtClean="0"/>
          </a:p>
          <a:p>
            <a:pPr marL="514350" indent="-514350" fontAlgn="base">
              <a:buNone/>
            </a:pPr>
            <a:r>
              <a:rPr lang="en-US" dirty="0" smtClean="0"/>
              <a:t>The bacterium blocks phagolysosome </a:t>
            </a:r>
            <a:r>
              <a:rPr lang="en-US" dirty="0" smtClean="0"/>
              <a:t>formation, mechanism:</a:t>
            </a:r>
          </a:p>
          <a:p>
            <a:pPr marL="514350" indent="-514350" fontAlgn="base">
              <a:buNone/>
            </a:pPr>
            <a:r>
              <a:rPr lang="en-US" dirty="0" smtClean="0"/>
              <a:t>-Produces </a:t>
            </a:r>
            <a:r>
              <a:rPr lang="en-US" dirty="0"/>
              <a:t>a protein (cord factor) that prevents fusion of lysosomes with phagosome</a:t>
            </a:r>
            <a:endParaRPr lang="en-US" dirty="0" smtClean="0"/>
          </a:p>
          <a:p>
            <a:pPr marL="514350" indent="-514350" fontAlgn="base">
              <a:buNone/>
            </a:pPr>
            <a:r>
              <a:rPr lang="en-US" dirty="0"/>
              <a:t>-</a:t>
            </a:r>
            <a:r>
              <a:rPr lang="en-US" dirty="0" smtClean="0"/>
              <a:t> </a:t>
            </a:r>
            <a:r>
              <a:rPr lang="en-US" dirty="0" smtClean="0"/>
              <a:t>inhibiting Ca</a:t>
            </a:r>
            <a:r>
              <a:rPr lang="en-US" baseline="30000" dirty="0" smtClean="0"/>
              <a:t>2+</a:t>
            </a:r>
            <a:r>
              <a:rPr lang="en-US" dirty="0" smtClean="0"/>
              <a:t> signals and the recruitment and assembly of the proteins that mediate phagosome-lysosome fusion.</a:t>
            </a:r>
          </a:p>
          <a:p>
            <a:pPr fontAlgn="base"/>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457200" y="274638"/>
            <a:ext cx="8229600" cy="715962"/>
          </a:xfrm>
        </p:spPr>
        <p:txBody>
          <a:bodyPr>
            <a:noAutofit/>
          </a:bodyPr>
          <a:lstStyle/>
          <a:p>
            <a:r>
              <a:rPr lang="en-US" sz="3200" dirty="0" smtClean="0"/>
              <a:t>Pathogenesis of </a:t>
            </a:r>
            <a:r>
              <a:rPr lang="en-US" sz="3200" dirty="0" smtClean="0"/>
              <a:t>granuloma:</a:t>
            </a:r>
            <a:br>
              <a:rPr lang="en-US" sz="3200" dirty="0" smtClean="0"/>
            </a:br>
            <a:r>
              <a:rPr lang="en-US" sz="3200" dirty="0"/>
              <a:t> </a:t>
            </a:r>
            <a:r>
              <a:rPr lang="en-US" sz="3200" dirty="0" smtClean="0"/>
              <a:t>      </a:t>
            </a:r>
            <a:r>
              <a:rPr lang="en-US" sz="3200" dirty="0" smtClean="0"/>
              <a:t> </a:t>
            </a:r>
            <a:r>
              <a:rPr lang="en-US" sz="3200" i="1" dirty="0"/>
              <a:t>Replication in macrophages</a:t>
            </a:r>
            <a:endParaRPr lang="en-US" sz="3200" dirty="0" smtClean="0"/>
          </a:p>
        </p:txBody>
      </p:sp>
      <p:sp>
        <p:nvSpPr>
          <p:cNvPr id="6" name="Rectangle 5"/>
          <p:cNvSpPr/>
          <p:nvPr/>
        </p:nvSpPr>
        <p:spPr>
          <a:xfrm>
            <a:off x="539552" y="4145012"/>
            <a:ext cx="8136904" cy="2308324"/>
          </a:xfrm>
          <a:prstGeom prst="rect">
            <a:avLst/>
          </a:prstGeom>
        </p:spPr>
        <p:txBody>
          <a:bodyPr wrap="square">
            <a:spAutoFit/>
          </a:bodyPr>
          <a:lstStyle/>
          <a:p>
            <a:r>
              <a:rPr lang="en-US" sz="2400" dirty="0" smtClean="0"/>
              <a:t>During the earliest stage of primary tuberculosis (&lt;3 weeks) in the </a:t>
            </a:r>
            <a:r>
              <a:rPr lang="en-US" sz="2400" dirty="0" err="1" smtClean="0"/>
              <a:t>nonsensitized</a:t>
            </a:r>
            <a:r>
              <a:rPr lang="en-US" sz="2400" dirty="0" smtClean="0"/>
              <a:t> individual, bacteria proliferate in the pulmonary alveolar macrophages and air spaces, resulting in bacteremia and seeding of multiple sites. Despite the </a:t>
            </a:r>
            <a:r>
              <a:rPr lang="en-US" sz="2400" dirty="0" err="1" smtClean="0"/>
              <a:t>bacteremia</a:t>
            </a:r>
            <a:r>
              <a:rPr lang="en-US" sz="2400" dirty="0" smtClean="0"/>
              <a:t>, most people at this stage are asymptomatic or have a mild flu-like illness</a:t>
            </a:r>
            <a:endParaRPr lang="ar-SA" sz="2400" dirty="0"/>
          </a:p>
        </p:txBody>
      </p:sp>
      <p:pic>
        <p:nvPicPr>
          <p:cNvPr id="2" name="Picture 1"/>
          <p:cNvPicPr>
            <a:picLocks noChangeAspect="1"/>
          </p:cNvPicPr>
          <p:nvPr/>
        </p:nvPicPr>
        <p:blipFill>
          <a:blip r:embed="rId3">
            <a:lum contrast="21000"/>
          </a:blip>
          <a:stretch>
            <a:fillRect/>
          </a:stretch>
        </p:blipFill>
        <p:spPr>
          <a:xfrm>
            <a:off x="1331640" y="1556792"/>
            <a:ext cx="6105525" cy="2476500"/>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457200" y="274638"/>
            <a:ext cx="8229600" cy="715962"/>
          </a:xfrm>
        </p:spPr>
        <p:txBody>
          <a:bodyPr>
            <a:normAutofit fontScale="90000"/>
          </a:bodyPr>
          <a:lstStyle/>
          <a:p>
            <a:r>
              <a:rPr lang="en-US" dirty="0" smtClean="0"/>
              <a:t>Pathogenesis of </a:t>
            </a:r>
            <a:r>
              <a:rPr lang="en-US" dirty="0" err="1" smtClean="0"/>
              <a:t>granuloma</a:t>
            </a:r>
            <a:endParaRPr lang="en-US" dirty="0" smtClean="0"/>
          </a:p>
        </p:txBody>
      </p:sp>
      <p:pic>
        <p:nvPicPr>
          <p:cNvPr id="16387" name="Picture 2"/>
          <p:cNvPicPr>
            <a:picLocks noGrp="1" noChangeAspect="1" noChangeArrowheads="1"/>
          </p:cNvPicPr>
          <p:nvPr>
            <p:ph sz="quarter" idx="1"/>
          </p:nvPr>
        </p:nvPicPr>
        <p:blipFill>
          <a:blip r:embed="rId3" cstate="print"/>
          <a:srcRect t="47867"/>
          <a:stretch>
            <a:fillRect/>
          </a:stretch>
        </p:blipFill>
        <p:spPr>
          <a:xfrm>
            <a:off x="72008" y="2472407"/>
            <a:ext cx="8964488" cy="2540769"/>
          </a:xfrm>
        </p:spPr>
      </p:pic>
      <p:sp>
        <p:nvSpPr>
          <p:cNvPr id="6" name="Rectangle 5"/>
          <p:cNvSpPr/>
          <p:nvPr/>
        </p:nvSpPr>
        <p:spPr>
          <a:xfrm>
            <a:off x="611560" y="1556792"/>
            <a:ext cx="7704856" cy="1015663"/>
          </a:xfrm>
          <a:prstGeom prst="rect">
            <a:avLst/>
          </a:prstGeom>
        </p:spPr>
        <p:txBody>
          <a:bodyPr wrap="square">
            <a:spAutoFit/>
          </a:bodyPr>
          <a:lstStyle/>
          <a:p>
            <a:r>
              <a:rPr lang="en-US" sz="2000" dirty="0" smtClean="0">
                <a:solidFill>
                  <a:srgbClr val="FF0000"/>
                </a:solidFill>
              </a:rPr>
              <a:t>3. </a:t>
            </a:r>
            <a:r>
              <a:rPr lang="en-US" sz="2000" i="1" dirty="0" smtClean="0">
                <a:solidFill>
                  <a:srgbClr val="FF0000"/>
                </a:solidFill>
              </a:rPr>
              <a:t>The T</a:t>
            </a:r>
            <a:r>
              <a:rPr lang="en-US" sz="2000" i="1" baseline="-25000" dirty="0" smtClean="0">
                <a:solidFill>
                  <a:srgbClr val="FF0000"/>
                </a:solidFill>
              </a:rPr>
              <a:t>H</a:t>
            </a:r>
            <a:r>
              <a:rPr lang="en-US" sz="2000" i="1" dirty="0" smtClean="0">
                <a:solidFill>
                  <a:srgbClr val="FF0000"/>
                </a:solidFill>
              </a:rPr>
              <a:t>1 response.</a:t>
            </a:r>
            <a:r>
              <a:rPr lang="en-US" sz="2000" dirty="0" smtClean="0"/>
              <a:t> About 3 weeks after infection, a T-helper 1 (T</a:t>
            </a:r>
            <a:r>
              <a:rPr lang="en-US" sz="2000" baseline="-25000" dirty="0" smtClean="0"/>
              <a:t>H</a:t>
            </a:r>
            <a:r>
              <a:rPr lang="en-US" sz="2000" dirty="0" smtClean="0"/>
              <a:t>1) response is mounted that activates macrophages, enabling them to become bactericidal. </a:t>
            </a:r>
            <a:endParaRPr lang="ar-SA" sz="2000" dirty="0"/>
          </a:p>
        </p:txBody>
      </p:sp>
      <p:sp>
        <p:nvSpPr>
          <p:cNvPr id="7" name="Rectangle 6"/>
          <p:cNvSpPr/>
          <p:nvPr/>
        </p:nvSpPr>
        <p:spPr>
          <a:xfrm>
            <a:off x="323528" y="5099700"/>
            <a:ext cx="237626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smtClean="0"/>
              <a:t>Differentiation of T</a:t>
            </a:r>
            <a:r>
              <a:rPr lang="en-US" sz="1600" baseline="-25000" dirty="0" smtClean="0"/>
              <a:t>H</a:t>
            </a:r>
            <a:r>
              <a:rPr lang="en-US" sz="1600" dirty="0" smtClean="0"/>
              <a:t>1 cells depends on IL-12, which is produced by antigen-presenting cells that have encountered the bacilli </a:t>
            </a:r>
            <a:endParaRPr lang="ar-SA" sz="1600" dirty="0"/>
          </a:p>
        </p:txBody>
      </p:sp>
      <p:sp>
        <p:nvSpPr>
          <p:cNvPr id="8" name="Rectangle 7"/>
          <p:cNvSpPr/>
          <p:nvPr/>
        </p:nvSpPr>
        <p:spPr>
          <a:xfrm>
            <a:off x="3491880" y="5192032"/>
            <a:ext cx="2088232"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i="1" dirty="0" smtClean="0"/>
              <a:t>T</a:t>
            </a:r>
            <a:r>
              <a:rPr lang="en-US" i="1" baseline="-25000" dirty="0" smtClean="0"/>
              <a:t>H</a:t>
            </a:r>
            <a:r>
              <a:rPr lang="en-US" i="1" dirty="0" smtClean="0"/>
              <a:t>1-mediated macrophage activation and killing of bacteria by </a:t>
            </a:r>
            <a:r>
              <a:rPr lang="en-US" dirty="0" smtClean="0"/>
              <a:t>produce IFN-γ</a:t>
            </a:r>
            <a:endParaRPr lang="ar-SA" dirty="0"/>
          </a:p>
        </p:txBody>
      </p:sp>
      <p:sp>
        <p:nvSpPr>
          <p:cNvPr id="9" name="Rectangle 8"/>
          <p:cNvSpPr/>
          <p:nvPr/>
        </p:nvSpPr>
        <p:spPr>
          <a:xfrm>
            <a:off x="6300192" y="5085184"/>
            <a:ext cx="241176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dirty="0" smtClean="0"/>
              <a:t>Macrophages activated by IFN-γ differentiate into the “</a:t>
            </a:r>
            <a:r>
              <a:rPr lang="en-US" sz="1600" dirty="0" err="1" smtClean="0"/>
              <a:t>epithelioid</a:t>
            </a:r>
            <a:r>
              <a:rPr lang="en-US" sz="1600" dirty="0" smtClean="0"/>
              <a:t> </a:t>
            </a:r>
            <a:r>
              <a:rPr lang="en-US" sz="1600" dirty="0" err="1" smtClean="0"/>
              <a:t>histiocytes</a:t>
            </a:r>
            <a:r>
              <a:rPr lang="en-US" sz="1600" dirty="0" smtClean="0"/>
              <a:t>” that aggregate to form </a:t>
            </a:r>
            <a:r>
              <a:rPr lang="en-US" sz="1600" dirty="0" err="1" smtClean="0"/>
              <a:t>granulomas</a:t>
            </a:r>
            <a:endParaRPr lang="ar-SA"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 of </a:t>
            </a:r>
            <a:r>
              <a:rPr lang="en-US" dirty="0" err="1" smtClean="0"/>
              <a:t>granuloma</a:t>
            </a:r>
            <a:r>
              <a:rPr lang="en-US" dirty="0" smtClean="0"/>
              <a:t/>
            </a:r>
            <a:br>
              <a:rPr lang="en-US" dirty="0" smtClean="0"/>
            </a:br>
            <a:r>
              <a:rPr lang="en-US" b="1" dirty="0" smtClean="0"/>
              <a:t> IFN-γ</a:t>
            </a:r>
            <a:endParaRPr lang="ar-SA" dirty="0"/>
          </a:p>
        </p:txBody>
      </p:sp>
      <p:sp>
        <p:nvSpPr>
          <p:cNvPr id="3" name="Content Placeholder 2"/>
          <p:cNvSpPr>
            <a:spLocks noGrp="1"/>
          </p:cNvSpPr>
          <p:nvPr>
            <p:ph sz="quarter" idx="1"/>
          </p:nvPr>
        </p:nvSpPr>
        <p:spPr>
          <a:xfrm>
            <a:off x="612648" y="1600200"/>
            <a:ext cx="8153400" cy="4853136"/>
          </a:xfrm>
        </p:spPr>
        <p:txBody>
          <a:bodyPr>
            <a:normAutofit fontScale="85000" lnSpcReduction="20000"/>
          </a:bodyPr>
          <a:lstStyle/>
          <a:p>
            <a:pPr>
              <a:buNone/>
            </a:pPr>
            <a:r>
              <a:rPr lang="en-US" dirty="0" smtClean="0">
                <a:solidFill>
                  <a:srgbClr val="FF0000"/>
                </a:solidFill>
              </a:rPr>
              <a:t>4. </a:t>
            </a:r>
            <a:r>
              <a:rPr lang="en-US" i="1" dirty="0" smtClean="0">
                <a:solidFill>
                  <a:srgbClr val="FF0000"/>
                </a:solidFill>
              </a:rPr>
              <a:t>T</a:t>
            </a:r>
            <a:r>
              <a:rPr lang="en-US" i="1" baseline="-25000" dirty="0" smtClean="0">
                <a:solidFill>
                  <a:srgbClr val="FF0000"/>
                </a:solidFill>
              </a:rPr>
              <a:t>H</a:t>
            </a:r>
            <a:r>
              <a:rPr lang="en-US" i="1" dirty="0" smtClean="0">
                <a:solidFill>
                  <a:srgbClr val="FF0000"/>
                </a:solidFill>
              </a:rPr>
              <a:t>1-mediated macrophage activation and killing of bacteria</a:t>
            </a:r>
            <a:r>
              <a:rPr lang="en-US" i="1" dirty="0" smtClean="0"/>
              <a:t>.</a:t>
            </a:r>
          </a:p>
          <a:p>
            <a:r>
              <a:rPr lang="en-US" b="1" dirty="0" smtClean="0"/>
              <a:t>IFN-γ is the critical </a:t>
            </a:r>
            <a:r>
              <a:rPr lang="en-US" sz="2800" b="1" dirty="0" smtClean="0"/>
              <a:t>mediator that enables macrophages to contain the </a:t>
            </a:r>
            <a:r>
              <a:rPr lang="en-US" sz="2400" b="1" i="1" dirty="0" smtClean="0"/>
              <a:t>M</a:t>
            </a:r>
            <a:r>
              <a:rPr lang="en-US" sz="2800" b="1" i="1" dirty="0" smtClean="0"/>
              <a:t>. </a:t>
            </a:r>
            <a:r>
              <a:rPr lang="en-US" b="1" i="1" dirty="0" smtClean="0"/>
              <a:t>tuberculosis </a:t>
            </a:r>
            <a:r>
              <a:rPr lang="en-US" b="1" dirty="0" smtClean="0"/>
              <a:t>infection.</a:t>
            </a:r>
            <a:endParaRPr lang="en-US" dirty="0" smtClean="0"/>
          </a:p>
          <a:p>
            <a:pPr>
              <a:buNone/>
            </a:pPr>
            <a:r>
              <a:rPr lang="en-US" dirty="0" smtClean="0"/>
              <a:t>How?</a:t>
            </a:r>
          </a:p>
          <a:p>
            <a:pPr marL="937260" lvl="1" indent="-571500">
              <a:buFont typeface="+mj-lt"/>
              <a:buAutoNum type="romanUcPeriod"/>
            </a:pPr>
            <a:r>
              <a:rPr lang="en-US" dirty="0" smtClean="0"/>
              <a:t>IFN-γ stimulates maturation of the </a:t>
            </a:r>
            <a:r>
              <a:rPr lang="en-US" dirty="0" err="1" smtClean="0"/>
              <a:t>phagolysosome</a:t>
            </a:r>
            <a:r>
              <a:rPr lang="en-US" dirty="0" smtClean="0"/>
              <a:t> in infected macrophages, exposing the bacteria to a lethal acidic, oxidizing environment. </a:t>
            </a:r>
          </a:p>
          <a:p>
            <a:pPr marL="937260" lvl="1" indent="-571500">
              <a:buFont typeface="+mj-lt"/>
              <a:buAutoNum type="romanUcPeriod"/>
            </a:pPr>
            <a:r>
              <a:rPr lang="en-US" dirty="0" smtClean="0"/>
              <a:t>IFN-γ stimulates expression of inducible nitric oxide </a:t>
            </a:r>
            <a:r>
              <a:rPr lang="en-US" dirty="0" err="1" smtClean="0"/>
              <a:t>synthase</a:t>
            </a:r>
            <a:r>
              <a:rPr lang="en-US" dirty="0" smtClean="0"/>
              <a:t>, which produces nitric oxide (NO</a:t>
            </a:r>
          </a:p>
          <a:p>
            <a:pPr marL="937260" lvl="1" indent="-571500">
              <a:buFont typeface="+mj-lt"/>
              <a:buAutoNum type="romanUcPeriod"/>
            </a:pPr>
            <a:r>
              <a:rPr lang="en-US" dirty="0" smtClean="0"/>
              <a:t>IFN-γ mobilizes antimicrobial peptides (</a:t>
            </a:r>
            <a:r>
              <a:rPr lang="en-US" dirty="0" err="1" smtClean="0"/>
              <a:t>defensins</a:t>
            </a:r>
            <a:r>
              <a:rPr lang="en-US" dirty="0" smtClean="0"/>
              <a:t>) against the bacteria</a:t>
            </a:r>
          </a:p>
          <a:p>
            <a:pPr marL="937260" lvl="1" indent="-571500">
              <a:buFont typeface="+mj-lt"/>
              <a:buAutoNum type="romanUcPeriod"/>
            </a:pPr>
            <a:r>
              <a:rPr lang="en-US" dirty="0" smtClean="0"/>
              <a:t>IFN-γ stimulates </a:t>
            </a:r>
            <a:r>
              <a:rPr lang="en-US" dirty="0" err="1" smtClean="0"/>
              <a:t>autophagy</a:t>
            </a:r>
            <a:r>
              <a:rPr lang="en-US" dirty="0" smtClean="0"/>
              <a:t>, a process that sequesters and then destroys damaged organelles and intracellular bacteria such as </a:t>
            </a:r>
            <a:r>
              <a:rPr lang="en-US" i="1" dirty="0" smtClean="0"/>
              <a:t>M. tuberculosis</a:t>
            </a:r>
            <a:r>
              <a:rPr lang="en-US" dirty="0" smtClean="0"/>
              <a:t>.</a:t>
            </a:r>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Pathogenesis of </a:t>
            </a:r>
            <a:r>
              <a:rPr lang="en-US" dirty="0" err="1" smtClean="0"/>
              <a:t>granuloma</a:t>
            </a:r>
            <a:r>
              <a:rPr lang="en-US" dirty="0" smtClean="0"/>
              <a:t/>
            </a:r>
            <a:br>
              <a:rPr lang="en-US" dirty="0" smtClean="0"/>
            </a:br>
            <a:endParaRPr lang="ar-SA"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solidFill>
                  <a:srgbClr val="FF0000"/>
                </a:solidFill>
              </a:rPr>
              <a:t>5. </a:t>
            </a:r>
            <a:r>
              <a:rPr lang="en-US" i="1" dirty="0" smtClean="0">
                <a:solidFill>
                  <a:srgbClr val="FF0000"/>
                </a:solidFill>
              </a:rPr>
              <a:t>Granulomatous inflammation and tissue </a:t>
            </a:r>
            <a:r>
              <a:rPr lang="en-US" i="1" dirty="0" smtClean="0">
                <a:solidFill>
                  <a:srgbClr val="FF0000"/>
                </a:solidFill>
              </a:rPr>
              <a:t>damage</a:t>
            </a:r>
            <a:endParaRPr lang="en-US" i="1" dirty="0" smtClean="0">
              <a:solidFill>
                <a:srgbClr val="FF0000"/>
              </a:solidFill>
            </a:endParaRPr>
          </a:p>
          <a:p>
            <a:pPr>
              <a:buNone/>
            </a:pPr>
            <a:endParaRPr lang="en-US" i="1" dirty="0" smtClean="0"/>
          </a:p>
          <a:p>
            <a:pPr>
              <a:buNone/>
            </a:pPr>
            <a:r>
              <a:rPr lang="en-US" dirty="0" smtClean="0"/>
              <a:t> Macrophages activated by IFN-γ differentiate into the “</a:t>
            </a:r>
            <a:r>
              <a:rPr lang="en-US" dirty="0" err="1" smtClean="0"/>
              <a:t>epithelioid</a:t>
            </a:r>
            <a:r>
              <a:rPr lang="en-US" dirty="0" smtClean="0"/>
              <a:t> </a:t>
            </a:r>
            <a:r>
              <a:rPr lang="en-US" dirty="0" err="1" smtClean="0"/>
              <a:t>histiocytes</a:t>
            </a:r>
            <a:r>
              <a:rPr lang="en-US" dirty="0" smtClean="0"/>
              <a:t>” that aggregate to form </a:t>
            </a:r>
            <a:r>
              <a:rPr lang="en-US" dirty="0" err="1" smtClean="0"/>
              <a:t>granulomas</a:t>
            </a:r>
            <a:r>
              <a:rPr lang="en-US" dirty="0" smtClean="0"/>
              <a:t>; some </a:t>
            </a:r>
            <a:r>
              <a:rPr lang="en-US" dirty="0" err="1" smtClean="0"/>
              <a:t>epithelioid</a:t>
            </a:r>
            <a:r>
              <a:rPr lang="en-US" dirty="0" smtClean="0"/>
              <a:t> cells may fuse to form giant cells (</a:t>
            </a:r>
            <a:r>
              <a:rPr lang="en-US" dirty="0" err="1" smtClean="0"/>
              <a:t>langhans</a:t>
            </a:r>
            <a:r>
              <a:rPr lang="en-US" dirty="0" smtClean="0"/>
              <a:t> </a:t>
            </a:r>
            <a:r>
              <a:rPr lang="en-US" dirty="0" err="1" smtClean="0"/>
              <a:t>gaint</a:t>
            </a:r>
            <a:r>
              <a:rPr lang="en-US" dirty="0" smtClean="0"/>
              <a:t> cell)</a:t>
            </a:r>
          </a:p>
          <a:p>
            <a:pPr>
              <a:buNone/>
            </a:pPr>
            <a:endParaRPr lang="en-US" dirty="0" smtClean="0"/>
          </a:p>
          <a:p>
            <a:pPr>
              <a:buNone/>
            </a:pPr>
            <a:r>
              <a:rPr lang="en-US" dirty="0" smtClean="0"/>
              <a:t>Activated macrophages also secrete TNF and </a:t>
            </a:r>
            <a:r>
              <a:rPr lang="en-US" dirty="0" err="1" smtClean="0"/>
              <a:t>chemokines</a:t>
            </a:r>
            <a:r>
              <a:rPr lang="en-US" dirty="0" smtClean="0"/>
              <a:t>, which promote recruitment of more </a:t>
            </a:r>
            <a:r>
              <a:rPr lang="en-US" dirty="0" err="1" smtClean="0"/>
              <a:t>monocytes</a:t>
            </a: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 of </a:t>
            </a:r>
            <a:r>
              <a:rPr lang="en-US" dirty="0" err="1" smtClean="0"/>
              <a:t>granuloma</a:t>
            </a:r>
            <a:endParaRPr lang="ar-SA" dirty="0"/>
          </a:p>
        </p:txBody>
      </p:sp>
      <p:sp>
        <p:nvSpPr>
          <p:cNvPr id="3" name="Content Placeholder 2"/>
          <p:cNvSpPr>
            <a:spLocks noGrp="1"/>
          </p:cNvSpPr>
          <p:nvPr>
            <p:ph sz="quarter" idx="1"/>
          </p:nvPr>
        </p:nvSpPr>
        <p:spPr/>
        <p:txBody>
          <a:bodyPr>
            <a:normAutofit lnSpcReduction="10000"/>
          </a:bodyPr>
          <a:lstStyle/>
          <a:p>
            <a:r>
              <a:rPr lang="en-US" i="1" dirty="0" smtClean="0"/>
              <a:t>Role of other immune cells.</a:t>
            </a:r>
            <a:r>
              <a:rPr lang="en-US" dirty="0" smtClean="0"/>
              <a:t> In addition to the T</a:t>
            </a:r>
            <a:r>
              <a:rPr lang="en-US" baseline="-25000" dirty="0" smtClean="0"/>
              <a:t>H</a:t>
            </a:r>
            <a:r>
              <a:rPr lang="en-US" dirty="0" smtClean="0"/>
              <a:t>1 response, NKT cells that recognize mycobacterial lipid antigens bound to CD1 on antigen-presenting cells, or T cells that express a </a:t>
            </a:r>
            <a:r>
              <a:rPr lang="en-US" dirty="0" err="1" smtClean="0"/>
              <a:t>γδ</a:t>
            </a:r>
            <a:r>
              <a:rPr lang="en-US" dirty="0" smtClean="0"/>
              <a:t> T-cell receptor, also make IFN-γ.</a:t>
            </a:r>
          </a:p>
          <a:p>
            <a:r>
              <a:rPr lang="en-US" dirty="0" smtClean="0"/>
              <a:t> However, it is clear that T</a:t>
            </a:r>
            <a:r>
              <a:rPr lang="en-US" baseline="-25000" dirty="0" smtClean="0"/>
              <a:t>H</a:t>
            </a:r>
            <a:r>
              <a:rPr lang="en-US" dirty="0" smtClean="0"/>
              <a:t>1 cells have a central role in this process, since defects in any of the steps in generating a T</a:t>
            </a:r>
            <a:r>
              <a:rPr lang="en-US" baseline="-25000" dirty="0" smtClean="0"/>
              <a:t>H</a:t>
            </a:r>
            <a:r>
              <a:rPr lang="en-US" dirty="0" smtClean="0"/>
              <a:t>1 response result in absence of resistance and disease progression.</a:t>
            </a:r>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 of </a:t>
            </a:r>
            <a:r>
              <a:rPr lang="en-US" dirty="0" smtClean="0"/>
              <a:t>granuloma: 	</a:t>
            </a:r>
            <a:r>
              <a:rPr lang="en-US" sz="4000" i="1" dirty="0" smtClean="0"/>
              <a:t>Host </a:t>
            </a:r>
            <a:r>
              <a:rPr lang="en-US" sz="4000" i="1" dirty="0"/>
              <a:t>susceptibility to </a:t>
            </a:r>
            <a:r>
              <a:rPr lang="en-US" sz="4000" i="1" dirty="0" smtClean="0"/>
              <a:t>disease</a:t>
            </a:r>
            <a:endParaRPr lang="ar-SA" sz="4000" dirty="0"/>
          </a:p>
        </p:txBody>
      </p:sp>
      <p:sp>
        <p:nvSpPr>
          <p:cNvPr id="3" name="Content Placeholder 2"/>
          <p:cNvSpPr>
            <a:spLocks noGrp="1"/>
          </p:cNvSpPr>
          <p:nvPr>
            <p:ph sz="quarter" idx="1"/>
          </p:nvPr>
        </p:nvSpPr>
        <p:spPr/>
        <p:txBody>
          <a:bodyPr>
            <a:normAutofit fontScale="92500" lnSpcReduction="10000"/>
          </a:bodyPr>
          <a:lstStyle/>
          <a:p>
            <a:r>
              <a:rPr lang="en-US" dirty="0" smtClean="0"/>
              <a:t>People </a:t>
            </a:r>
            <a:r>
              <a:rPr lang="en-US" dirty="0" smtClean="0"/>
              <a:t>with genetic deficiencies in the IL-12 pathway and the IFN-γ pathway, including STAT1 a signal transducer for IFN-γ, are vulnerable to severe mycobacterial infections. </a:t>
            </a:r>
          </a:p>
          <a:p>
            <a:endParaRPr lang="en-US" dirty="0" smtClean="0"/>
          </a:p>
          <a:p>
            <a:r>
              <a:rPr lang="en-US" dirty="0" smtClean="0"/>
              <a:t>Polymorphisms </a:t>
            </a:r>
            <a:r>
              <a:rPr lang="en-US" dirty="0" smtClean="0"/>
              <a:t>in a large number of genes, including HLA, IFN-γ, IFN-γ receptor, and TLR2 have been found to be associated with susceptibility to tuberculosis, but the contribution of these associations to disease development is still under investigation.</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of </a:t>
            </a:r>
            <a:r>
              <a:rPr lang="en-US" b="1" dirty="0" err="1" smtClean="0"/>
              <a:t>Pathogensis</a:t>
            </a:r>
            <a:endParaRPr lang="ar-SA" dirty="0"/>
          </a:p>
        </p:txBody>
      </p:sp>
      <p:sp>
        <p:nvSpPr>
          <p:cNvPr id="3" name="Content Placeholder 2"/>
          <p:cNvSpPr>
            <a:spLocks noGrp="1"/>
          </p:cNvSpPr>
          <p:nvPr>
            <p:ph sz="quarter" idx="1"/>
          </p:nvPr>
        </p:nvSpPr>
        <p:spPr>
          <a:xfrm>
            <a:off x="395536" y="1484784"/>
            <a:ext cx="8531352" cy="5257800"/>
          </a:xfrm>
        </p:spPr>
        <p:txBody>
          <a:bodyPr>
            <a:normAutofit fontScale="85000" lnSpcReduction="20000"/>
          </a:bodyPr>
          <a:lstStyle/>
          <a:p>
            <a:r>
              <a:rPr lang="en-US" dirty="0" smtClean="0"/>
              <a:t>Immunity to </a:t>
            </a:r>
            <a:r>
              <a:rPr lang="en-US" i="1" dirty="0" smtClean="0"/>
              <a:t>M. tuberculosis</a:t>
            </a:r>
            <a:r>
              <a:rPr lang="en-US" dirty="0" smtClean="0"/>
              <a:t> is primarily mediated by T</a:t>
            </a:r>
            <a:r>
              <a:rPr lang="en-US" baseline="-25000" dirty="0" smtClean="0"/>
              <a:t>H</a:t>
            </a:r>
            <a:r>
              <a:rPr lang="en-US" dirty="0" smtClean="0"/>
              <a:t>1 cells, which stimulate macrophages to kill the bacteria </a:t>
            </a:r>
          </a:p>
          <a:p>
            <a:endParaRPr lang="en-US" dirty="0" smtClean="0"/>
          </a:p>
          <a:p>
            <a:r>
              <a:rPr lang="en-US" dirty="0" smtClean="0"/>
              <a:t>This immune response, while largely effective, comes at the cost of accompanying tissue destruction</a:t>
            </a:r>
          </a:p>
          <a:p>
            <a:endParaRPr lang="en-US" dirty="0" smtClean="0"/>
          </a:p>
          <a:p>
            <a:r>
              <a:rPr lang="en-US" dirty="0" smtClean="0"/>
              <a:t> Reactivation of the infection or re-exposure to the bacilli in a previously sensitized host results in rapid mobilization of a defensive reaction but also increased tissue necrosis</a:t>
            </a:r>
          </a:p>
          <a:p>
            <a:endParaRPr lang="en-US" dirty="0" smtClean="0"/>
          </a:p>
          <a:p>
            <a:r>
              <a:rPr lang="en-US" dirty="0" smtClean="0"/>
              <a:t>loss of T-cell immunity (indicated by tuberculin negativity in a previously tuberculin-positive individual) may be an ominous sign that resistance to the organism has faded</a:t>
            </a:r>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objectives</a:t>
            </a:r>
            <a:endParaRPr lang="ar-SA" dirty="0"/>
          </a:p>
        </p:txBody>
      </p:sp>
      <p:sp>
        <p:nvSpPr>
          <p:cNvPr id="3" name="Content Placeholder 2"/>
          <p:cNvSpPr>
            <a:spLocks noGrp="1"/>
          </p:cNvSpPr>
          <p:nvPr>
            <p:ph sz="quarter" idx="1"/>
          </p:nvPr>
        </p:nvSpPr>
        <p:spPr/>
        <p:txBody>
          <a:bodyPr/>
          <a:lstStyle/>
          <a:p>
            <a:r>
              <a:rPr lang="en-US" b="1" dirty="0" smtClean="0"/>
              <a:t>Discuss</a:t>
            </a:r>
            <a:r>
              <a:rPr lang="en-US" dirty="0" smtClean="0"/>
              <a:t> </a:t>
            </a:r>
            <a:r>
              <a:rPr lang="en-CA" b="1" dirty="0" smtClean="0"/>
              <a:t>Pathogenesis and different pathologic features seen in TB</a:t>
            </a:r>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Route of transmission of TB</a:t>
            </a:r>
            <a:endParaRPr lang="en-US" dirty="0"/>
          </a:p>
        </p:txBody>
      </p:sp>
      <p:pic>
        <p:nvPicPr>
          <p:cNvPr id="101378" name="Picture 2" descr="http://3.bp.blogspot.com/_OqmpSNW25BQ/S7UbEvC5URI/AAAAAAAAABQ/cBGNElndPHU/s1600/tuberculosis3%255B1%255D.jpg"/>
          <p:cNvPicPr>
            <a:picLocks noChangeAspect="1" noChangeArrowheads="1"/>
          </p:cNvPicPr>
          <p:nvPr/>
        </p:nvPicPr>
        <p:blipFill>
          <a:blip r:embed="rId2" cstate="print"/>
          <a:srcRect/>
          <a:stretch>
            <a:fillRect/>
          </a:stretch>
        </p:blipFill>
        <p:spPr bwMode="auto">
          <a:xfrm>
            <a:off x="3635896" y="3068960"/>
            <a:ext cx="2952328" cy="3603307"/>
          </a:xfrm>
          <a:prstGeom prst="rect">
            <a:avLst/>
          </a:prstGeom>
          <a:noFill/>
        </p:spPr>
      </p:pic>
      <p:sp>
        <p:nvSpPr>
          <p:cNvPr id="5" name="Content Placeholder 4"/>
          <p:cNvSpPr>
            <a:spLocks noGrp="1"/>
          </p:cNvSpPr>
          <p:nvPr>
            <p:ph sz="quarter" idx="1"/>
          </p:nvPr>
        </p:nvSpPr>
        <p:spPr>
          <a:xfrm>
            <a:off x="591048" y="1700808"/>
            <a:ext cx="8153400" cy="4495800"/>
          </a:xfrm>
        </p:spPr>
        <p:txBody>
          <a:bodyPr/>
          <a:lstStyle/>
          <a:p>
            <a:r>
              <a:rPr lang="en-US" dirty="0" smtClean="0"/>
              <a:t>1. </a:t>
            </a:r>
            <a:r>
              <a:rPr lang="en-US" dirty="0"/>
              <a:t>person-to-person transmission of airborne organisms from an active case to a susceptible host</a:t>
            </a: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Route of transmission of TB</a:t>
            </a:r>
            <a:endParaRPr lang="en-US" sz="2800" dirty="0"/>
          </a:p>
        </p:txBody>
      </p:sp>
      <p:sp>
        <p:nvSpPr>
          <p:cNvPr id="3" name="Content Placeholder 2"/>
          <p:cNvSpPr>
            <a:spLocks noGrp="1"/>
          </p:cNvSpPr>
          <p:nvPr>
            <p:ph sz="quarter" idx="1"/>
          </p:nvPr>
        </p:nvSpPr>
        <p:spPr/>
        <p:txBody>
          <a:bodyPr>
            <a:normAutofit/>
          </a:bodyPr>
          <a:lstStyle/>
          <a:p>
            <a:r>
              <a:rPr lang="en-US" dirty="0" smtClean="0"/>
              <a:t>2. M</a:t>
            </a:r>
            <a:r>
              <a:rPr lang="en-US" dirty="0" smtClean="0"/>
              <a:t>. </a:t>
            </a:r>
            <a:r>
              <a:rPr lang="en-US" dirty="0" err="1" smtClean="0"/>
              <a:t>bovis</a:t>
            </a:r>
            <a:r>
              <a:rPr lang="en-US" dirty="0" smtClean="0"/>
              <a:t> infections, acquired through drinking infected milk, usually start in the tonsils or </a:t>
            </a:r>
            <a:r>
              <a:rPr lang="en-US" dirty="0" err="1" smtClean="0"/>
              <a:t>Peyer's</a:t>
            </a:r>
            <a:r>
              <a:rPr lang="en-US" dirty="0" smtClean="0"/>
              <a:t> patches. </a:t>
            </a:r>
          </a:p>
          <a:p>
            <a:endParaRPr lang="en-US" dirty="0" smtClean="0"/>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685800" y="2590800"/>
            <a:ext cx="7823200" cy="823913"/>
          </a:xfrm>
          <a:prstGeom prst="rect">
            <a:avLst/>
          </a:prstGeom>
          <a:noFill/>
          <a:ln w="9525">
            <a:noFill/>
            <a:miter lim="800000"/>
            <a:headEnd/>
            <a:tailEnd/>
          </a:ln>
          <a:effectLst/>
        </p:spPr>
        <p:txBody>
          <a:bodyPr wrap="none">
            <a:spAutoFit/>
          </a:bodyPr>
          <a:lstStyle/>
          <a:p>
            <a:pPr>
              <a:defRPr/>
            </a:pPr>
            <a:r>
              <a:rPr lang="en-US" sz="4800" b="1" dirty="0">
                <a:effectLst>
                  <a:outerShdw blurRad="38100" dist="38100" dir="2700000" algn="tl">
                    <a:srgbClr val="FFFFFF"/>
                  </a:outerShdw>
                </a:effectLst>
                <a:latin typeface="Times New Roman" pitchFamily="18" charset="0"/>
                <a:cs typeface="+mn-cs"/>
              </a:rPr>
              <a:t>Infection 		-	   Immunity</a:t>
            </a:r>
          </a:p>
        </p:txBody>
      </p:sp>
      <p:sp>
        <p:nvSpPr>
          <p:cNvPr id="19459" name="Rectangle 3"/>
          <p:cNvSpPr>
            <a:spLocks noChangeArrowheads="1"/>
          </p:cNvSpPr>
          <p:nvPr/>
        </p:nvSpPr>
        <p:spPr bwMode="auto">
          <a:xfrm>
            <a:off x="381000" y="3505200"/>
            <a:ext cx="8382000" cy="228600"/>
          </a:xfrm>
          <a:prstGeom prst="rect">
            <a:avLst/>
          </a:prstGeom>
          <a:solidFill>
            <a:schemeClr val="hlink"/>
          </a:solidFill>
          <a:ln w="9525">
            <a:solidFill>
              <a:schemeClr val="tx1"/>
            </a:solidFill>
            <a:miter lim="800000"/>
            <a:headEnd/>
            <a:tailEnd/>
          </a:ln>
        </p:spPr>
        <p:txBody>
          <a:bodyPr wrap="none" anchor="ctr"/>
          <a:lstStyle/>
          <a:p>
            <a:pPr algn="ctr"/>
            <a:endParaRPr lang="ar-SA"/>
          </a:p>
        </p:txBody>
      </p:sp>
      <p:sp>
        <p:nvSpPr>
          <p:cNvPr id="19460" name="AutoShape 4"/>
          <p:cNvSpPr>
            <a:spLocks noChangeArrowheads="1"/>
          </p:cNvSpPr>
          <p:nvPr/>
        </p:nvSpPr>
        <p:spPr bwMode="auto">
          <a:xfrm>
            <a:off x="4038600" y="3810000"/>
            <a:ext cx="1066800" cy="990600"/>
          </a:xfrm>
          <a:prstGeom prst="triangle">
            <a:avLst>
              <a:gd name="adj" fmla="val 50000"/>
            </a:avLst>
          </a:prstGeom>
          <a:solidFill>
            <a:schemeClr val="hlink"/>
          </a:solidFill>
          <a:ln w="9525">
            <a:solidFill>
              <a:schemeClr val="tx1"/>
            </a:solidFill>
            <a:miter lim="800000"/>
            <a:headEnd/>
            <a:tailEnd/>
          </a:ln>
        </p:spPr>
        <p:txBody>
          <a:bodyPr wrap="none" anchor="ctr"/>
          <a:lstStyle/>
          <a:p>
            <a:pPr algn="ctr"/>
            <a:endParaRPr lang="ar-SA"/>
          </a:p>
        </p:txBody>
      </p:sp>
      <p:pic>
        <p:nvPicPr>
          <p:cNvPr id="19461" name="Picture 5" descr="SMILING"/>
          <p:cNvPicPr>
            <a:picLocks noChangeAspect="1" noChangeArrowheads="1" noCrop="1"/>
          </p:cNvPicPr>
          <p:nvPr/>
        </p:nvPicPr>
        <p:blipFill>
          <a:blip r:embed="rId3" cstate="print"/>
          <a:srcRect/>
          <a:stretch>
            <a:fillRect/>
          </a:stretch>
        </p:blipFill>
        <p:spPr bwMode="auto">
          <a:xfrm>
            <a:off x="6934200" y="2209800"/>
            <a:ext cx="609600" cy="609600"/>
          </a:xfrm>
          <a:prstGeom prst="rect">
            <a:avLst/>
          </a:prstGeom>
          <a:noFill/>
          <a:ln w="9525">
            <a:noFill/>
            <a:miter lim="800000"/>
            <a:headEnd/>
            <a:tailEnd/>
          </a:ln>
        </p:spPr>
      </p:pic>
      <p:sp>
        <p:nvSpPr>
          <p:cNvPr id="19462" name="Rectangle 6"/>
          <p:cNvSpPr>
            <a:spLocks noGrp="1" noChangeArrowheads="1"/>
          </p:cNvSpPr>
          <p:nvPr>
            <p:ph type="title"/>
          </p:nvPr>
        </p:nvSpPr>
        <p:spPr/>
        <p:txBody>
          <a:bodyPr/>
          <a:lstStyle/>
          <a:p>
            <a:pPr eaLnBrk="1" hangingPunct="1"/>
            <a:r>
              <a:rPr lang="en-US" smtClean="0"/>
              <a:t>Pathogenesis of TB:</a:t>
            </a:r>
          </a:p>
        </p:txBody>
      </p:sp>
      <p:pic>
        <p:nvPicPr>
          <p:cNvPr id="19463" name="Picture 7" descr="sad"/>
          <p:cNvPicPr>
            <a:picLocks noChangeAspect="1" noChangeArrowheads="1"/>
          </p:cNvPicPr>
          <p:nvPr/>
        </p:nvPicPr>
        <p:blipFill>
          <a:blip r:embed="rId4" cstate="print"/>
          <a:srcRect/>
          <a:stretch>
            <a:fillRect/>
          </a:stretch>
        </p:blipFill>
        <p:spPr bwMode="auto">
          <a:xfrm>
            <a:off x="1676400" y="2209800"/>
            <a:ext cx="609600" cy="609600"/>
          </a:xfrm>
          <a:prstGeom prst="rect">
            <a:avLst/>
          </a:prstGeom>
          <a:noFill/>
          <a:ln w="9525">
            <a:noFill/>
            <a:miter lim="800000"/>
            <a:headEnd/>
            <a:tailEnd/>
          </a:ln>
        </p:spPr>
      </p:pic>
      <p:sp>
        <p:nvSpPr>
          <p:cNvPr id="9" name="Rectangle 8"/>
          <p:cNvSpPr/>
          <p:nvPr/>
        </p:nvSpPr>
        <p:spPr>
          <a:xfrm>
            <a:off x="1979712" y="5157192"/>
            <a:ext cx="4572000" cy="1200329"/>
          </a:xfrm>
          <a:prstGeom prst="rect">
            <a:avLst/>
          </a:prstGeom>
        </p:spPr>
        <p:txBody>
          <a:bodyPr>
            <a:spAutoFit/>
          </a:bodyPr>
          <a:lstStyle/>
          <a:p>
            <a:r>
              <a:rPr lang="en-US" dirty="0" smtClean="0"/>
              <a:t>Infection with </a:t>
            </a:r>
            <a:r>
              <a:rPr lang="en-US" i="1" dirty="0" smtClean="0"/>
              <a:t>M. tuberculosis</a:t>
            </a:r>
            <a:r>
              <a:rPr lang="en-US" dirty="0" smtClean="0"/>
              <a:t> typically leads to the development of delayed hypersensitivity, which can be detected by the tuberculin (</a:t>
            </a:r>
            <a:r>
              <a:rPr lang="en-US" dirty="0" err="1" smtClean="0"/>
              <a:t>Mantoux</a:t>
            </a:r>
            <a:r>
              <a:rPr lang="en-US" dirty="0" smtClean="0"/>
              <a:t>) test.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sz="3600" dirty="0" smtClean="0"/>
              <a:t>When the bacilli enter the body……</a:t>
            </a:r>
          </a:p>
        </p:txBody>
      </p:sp>
      <p:sp>
        <p:nvSpPr>
          <p:cNvPr id="27651" name="Content Placeholder 2"/>
          <p:cNvSpPr>
            <a:spLocks noGrp="1"/>
          </p:cNvSpPr>
          <p:nvPr>
            <p:ph sz="quarter" idx="1"/>
          </p:nvPr>
        </p:nvSpPr>
        <p:spPr>
          <a:xfrm>
            <a:off x="612648" y="1600200"/>
            <a:ext cx="8531352" cy="4495800"/>
          </a:xfrm>
        </p:spPr>
        <p:txBody>
          <a:bodyPr>
            <a:normAutofit fontScale="92500" lnSpcReduction="10000"/>
          </a:bodyPr>
          <a:lstStyle/>
          <a:p>
            <a:pPr>
              <a:buFontTx/>
              <a:buNone/>
            </a:pPr>
            <a:r>
              <a:rPr lang="en-US" sz="2400" u="sng" dirty="0" smtClean="0"/>
              <a:t>The bacilli have 4 potential fates upon entering the human body: </a:t>
            </a:r>
          </a:p>
          <a:p>
            <a:pPr>
              <a:buFontTx/>
              <a:buNone/>
            </a:pPr>
            <a:endParaRPr lang="en-US" sz="2000" dirty="0" smtClean="0"/>
          </a:p>
          <a:p>
            <a:pPr marL="457200" indent="-457200">
              <a:buClrTx/>
              <a:buSzPct val="75000"/>
              <a:buFont typeface="+mj-lt"/>
              <a:buAutoNum type="arabicPeriod"/>
            </a:pPr>
            <a:r>
              <a:rPr lang="en-US" sz="2000" dirty="0" smtClean="0"/>
              <a:t>They </a:t>
            </a:r>
            <a:r>
              <a:rPr lang="en-US" sz="2200" dirty="0" smtClean="0"/>
              <a:t>may be killed by the immune system, </a:t>
            </a:r>
          </a:p>
          <a:p>
            <a:pPr marL="457200" indent="-457200">
              <a:buClrTx/>
              <a:buSzPct val="75000"/>
              <a:buFont typeface="+mj-lt"/>
              <a:buAutoNum type="arabicPeriod"/>
            </a:pPr>
            <a:endParaRPr lang="en-US" sz="2200" dirty="0" smtClean="0"/>
          </a:p>
          <a:p>
            <a:pPr marL="457200" indent="-457200">
              <a:buClrTx/>
              <a:buSzPct val="75000"/>
              <a:buFont typeface="+mj-lt"/>
              <a:buAutoNum type="arabicPeriod"/>
            </a:pPr>
            <a:r>
              <a:rPr lang="en-US" sz="2200" dirty="0" smtClean="0"/>
              <a:t>they may multiply and cause primary TB,</a:t>
            </a:r>
          </a:p>
          <a:p>
            <a:pPr marL="457200" indent="-457200">
              <a:buClrTx/>
              <a:buSzPct val="75000"/>
              <a:buFont typeface="+mj-lt"/>
              <a:buAutoNum type="arabicPeriod"/>
            </a:pPr>
            <a:endParaRPr lang="en-US" sz="2200" dirty="0" smtClean="0"/>
          </a:p>
          <a:p>
            <a:pPr marL="457200" indent="-457200">
              <a:buClrTx/>
              <a:buSzPct val="75000"/>
              <a:buFont typeface="+mj-lt"/>
              <a:buAutoNum type="arabicPeriod"/>
            </a:pPr>
            <a:r>
              <a:rPr lang="en-US" sz="2200" dirty="0" smtClean="0"/>
              <a:t>they may become dormant and remain asymptomatic, </a:t>
            </a:r>
          </a:p>
          <a:p>
            <a:pPr marL="457200" indent="-457200">
              <a:buClrTx/>
              <a:buSzPct val="75000"/>
              <a:buFont typeface="+mj-lt"/>
              <a:buAutoNum type="arabicPeriod"/>
            </a:pPr>
            <a:endParaRPr lang="en-US" sz="2200" dirty="0" smtClean="0"/>
          </a:p>
          <a:p>
            <a:pPr marL="457200" indent="-457200">
              <a:buClrTx/>
              <a:buSzPct val="75000"/>
              <a:buFont typeface="+mj-lt"/>
              <a:buAutoNum type="arabicPeriod"/>
            </a:pPr>
            <a:r>
              <a:rPr lang="en-US" sz="2200" dirty="0" smtClean="0"/>
              <a:t>they may proliferate after a latency period (reactivation disease). Reactivation TB may occur following either (2) or (3) above.</a:t>
            </a:r>
          </a:p>
          <a:p>
            <a:pPr marL="457200" indent="-457200">
              <a:buClrTx/>
              <a:buSzPct val="75000"/>
              <a:buFont typeface="+mj-lt"/>
              <a:buAutoNum type="arabicPeriod"/>
            </a:pPr>
            <a:endParaRPr lang="en-US" sz="2200" dirty="0" smtClean="0"/>
          </a:p>
          <a:p>
            <a:pPr marL="457200" indent="-457200" eaLnBrk="1" hangingPunct="1">
              <a:buClrTx/>
              <a:buSzPct val="75000"/>
              <a:buFont typeface="+mj-lt"/>
              <a:buAutoNum type="arabicPeriod"/>
            </a:pPr>
            <a:r>
              <a:rPr lang="en-US" sz="2200" dirty="0" smtClean="0"/>
              <a:t>if </a:t>
            </a:r>
            <a:r>
              <a:rPr lang="en-US" sz="2200" dirty="0" err="1" smtClean="0"/>
              <a:t>immunosuppressed</a:t>
            </a:r>
            <a:r>
              <a:rPr lang="en-US" sz="2200" dirty="0" smtClean="0"/>
              <a:t> ---- Primary Progressive  TB or </a:t>
            </a:r>
            <a:r>
              <a:rPr lang="en-US" sz="2200" dirty="0" err="1" smtClean="0"/>
              <a:t>Miliary</a:t>
            </a:r>
            <a:r>
              <a:rPr lang="en-US" sz="2200" dirty="0" smtClean="0"/>
              <a:t> TB</a:t>
            </a:r>
          </a:p>
          <a:p>
            <a:endParaRPr lang="en-US" sz="2000" dirty="0" smtClean="0"/>
          </a:p>
          <a:p>
            <a:endParaRPr lang="en-US"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28600"/>
            <a:ext cx="8370512" cy="990600"/>
          </a:xfrm>
        </p:spPr>
        <p:txBody>
          <a:bodyPr>
            <a:noAutofit/>
          </a:bodyPr>
          <a:lstStyle/>
          <a:p>
            <a:r>
              <a:rPr lang="en-US" sz="3200" dirty="0" smtClean="0"/>
              <a:t>The clinical course or presentation of TB</a:t>
            </a:r>
            <a:endParaRPr lang="en-US" sz="3200" dirty="0"/>
          </a:p>
        </p:txBody>
      </p:sp>
      <p:sp>
        <p:nvSpPr>
          <p:cNvPr id="4" name="Content Placeholder 3"/>
          <p:cNvSpPr>
            <a:spLocks noGrp="1"/>
          </p:cNvSpPr>
          <p:nvPr>
            <p:ph sz="quarter" idx="1"/>
          </p:nvPr>
        </p:nvSpPr>
        <p:spPr/>
        <p:txBody>
          <a:bodyPr>
            <a:normAutofit fontScale="70000" lnSpcReduction="20000"/>
          </a:bodyPr>
          <a:lstStyle/>
          <a:p>
            <a:r>
              <a:rPr lang="en-US" dirty="0" smtClean="0"/>
              <a:t>The course of TB depends on the age and the immunity of the patient and the total burden of organism. </a:t>
            </a:r>
            <a:endParaRPr lang="en-US" dirty="0" smtClean="0"/>
          </a:p>
          <a:p>
            <a:endParaRPr lang="en-US" dirty="0" smtClean="0"/>
          </a:p>
          <a:p>
            <a:r>
              <a:rPr lang="en-US" dirty="0"/>
              <a:t>Not everyone who is infected develops clinical symptoms. Some </a:t>
            </a:r>
            <a:r>
              <a:rPr lang="en-US" dirty="0" smtClean="0"/>
              <a:t>patients have only an indolent, asymptomatic infection while in others TB is a destructive  disseminated disease. </a:t>
            </a:r>
            <a:endParaRPr lang="en-US" dirty="0" smtClean="0"/>
          </a:p>
          <a:p>
            <a:endParaRPr lang="en-US" dirty="0" smtClean="0"/>
          </a:p>
          <a:p>
            <a:r>
              <a:rPr lang="en-US" dirty="0"/>
              <a:t>Clinical tuberculosis is separated into </a:t>
            </a:r>
            <a:r>
              <a:rPr lang="en-US" dirty="0" smtClean="0"/>
              <a:t>three </a:t>
            </a:r>
            <a:r>
              <a:rPr lang="en-US" dirty="0"/>
              <a:t>important pathophysiologic types</a:t>
            </a:r>
            <a:r>
              <a:rPr lang="en-US" dirty="0" smtClean="0"/>
              <a:t>:</a:t>
            </a:r>
          </a:p>
          <a:p>
            <a:pPr marL="880110" lvl="1" indent="-514350">
              <a:buFont typeface="+mj-lt"/>
              <a:buAutoNum type="arabicPeriod"/>
            </a:pPr>
            <a:r>
              <a:rPr lang="en-US" dirty="0" smtClean="0"/>
              <a:t> </a:t>
            </a:r>
            <a:r>
              <a:rPr lang="en-US" dirty="0" smtClean="0">
                <a:solidFill>
                  <a:srgbClr val="FF0000"/>
                </a:solidFill>
              </a:rPr>
              <a:t>Primary </a:t>
            </a:r>
            <a:r>
              <a:rPr lang="en-US" dirty="0" smtClean="0">
                <a:solidFill>
                  <a:srgbClr val="FF0000"/>
                </a:solidFill>
              </a:rPr>
              <a:t>TB </a:t>
            </a:r>
            <a:r>
              <a:rPr lang="en-US" dirty="0" smtClean="0"/>
              <a:t>occurs on first exposure to the organism and can pursue either an indolent or aggressive course (primary progressive TB</a:t>
            </a:r>
            <a:r>
              <a:rPr lang="en-US" dirty="0" smtClean="0"/>
              <a:t>).</a:t>
            </a:r>
          </a:p>
          <a:p>
            <a:pPr marL="880110" lvl="1" indent="-514350">
              <a:buFont typeface="+mj-lt"/>
              <a:buAutoNum type="arabicPeriod"/>
            </a:pPr>
            <a:r>
              <a:rPr lang="en-US" dirty="0" smtClean="0">
                <a:solidFill>
                  <a:srgbClr val="FF0000"/>
                </a:solidFill>
              </a:rPr>
              <a:t>Secondary </a:t>
            </a:r>
            <a:r>
              <a:rPr lang="en-US" dirty="0" smtClean="0">
                <a:solidFill>
                  <a:srgbClr val="FF0000"/>
                </a:solidFill>
              </a:rPr>
              <a:t>TB </a:t>
            </a:r>
            <a:r>
              <a:rPr lang="en-US" dirty="0" smtClean="0"/>
              <a:t>develops long after a primary infection, mostly as a result of reactivation of a primary infection. It can also be produced by exposure to exogenous organisms. Secondary TB is always an active </a:t>
            </a:r>
            <a:r>
              <a:rPr lang="en-US" dirty="0" smtClean="0"/>
              <a:t>disease.</a:t>
            </a:r>
          </a:p>
          <a:p>
            <a:pPr marL="880110" lvl="1" indent="-514350">
              <a:buFont typeface="+mj-lt"/>
              <a:buAutoNum type="arabicPeriod"/>
            </a:pPr>
            <a:r>
              <a:rPr lang="en-US" dirty="0" err="1" smtClean="0">
                <a:solidFill>
                  <a:srgbClr val="FF0000"/>
                </a:solidFill>
              </a:rPr>
              <a:t>Miliary</a:t>
            </a:r>
            <a:r>
              <a:rPr lang="en-US" dirty="0" smtClean="0">
                <a:solidFill>
                  <a:srgbClr val="FF0000"/>
                </a:solidFill>
              </a:rPr>
              <a:t> </a:t>
            </a:r>
            <a:r>
              <a:rPr lang="en-US" dirty="0" smtClean="0">
                <a:solidFill>
                  <a:srgbClr val="FF0000"/>
                </a:solidFill>
              </a:rPr>
              <a:t>TB</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PRIMARY TB</a:t>
            </a:r>
            <a:br>
              <a:rPr lang="en-US" dirty="0" smtClean="0"/>
            </a:br>
            <a:endParaRPr lang="en-US" dirty="0"/>
          </a:p>
        </p:txBody>
      </p:sp>
      <p:sp>
        <p:nvSpPr>
          <p:cNvPr id="3" name="Content Placeholder 2"/>
          <p:cNvSpPr>
            <a:spLocks noGrp="1"/>
          </p:cNvSpPr>
          <p:nvPr>
            <p:ph sz="quarter" idx="1"/>
          </p:nvPr>
        </p:nvSpPr>
        <p:spPr>
          <a:xfrm>
            <a:off x="251520" y="1600200"/>
            <a:ext cx="8514528" cy="4997152"/>
          </a:xfrm>
        </p:spPr>
        <p:txBody>
          <a:bodyPr>
            <a:normAutofit fontScale="92500"/>
          </a:bodyPr>
          <a:lstStyle/>
          <a:p>
            <a:r>
              <a:rPr lang="en-US" sz="2400" dirty="0" smtClean="0"/>
              <a:t>Primary TB is a first exposure to tubercle bacilli. The inhaled organism is deposited in the alveoli. It is the form of disease that develops in a previously unexposed and </a:t>
            </a:r>
            <a:r>
              <a:rPr lang="en-US" sz="2400" dirty="0" err="1" smtClean="0"/>
              <a:t>unsensitized</a:t>
            </a:r>
            <a:r>
              <a:rPr lang="en-US" sz="2400" dirty="0" smtClean="0"/>
              <a:t> person. </a:t>
            </a:r>
          </a:p>
          <a:p>
            <a:r>
              <a:rPr lang="en-US" sz="2400" dirty="0" smtClean="0"/>
              <a:t>They are ingested by macrophages and they </a:t>
            </a:r>
            <a:r>
              <a:rPr lang="en-US" sz="2400" dirty="0" err="1" smtClean="0"/>
              <a:t>ellicit</a:t>
            </a:r>
            <a:r>
              <a:rPr lang="en-US" sz="2400" dirty="0" smtClean="0"/>
              <a:t> a type IV delayed hypersensitivity response to the </a:t>
            </a:r>
            <a:r>
              <a:rPr lang="en-US" sz="2400" dirty="0" err="1" smtClean="0"/>
              <a:t>tuberculous</a:t>
            </a:r>
            <a:r>
              <a:rPr lang="en-US" sz="2400" dirty="0" smtClean="0"/>
              <a:t> bacillus which elicit a cell-mediated immune response which will resists the growth and spread of the mycobacterium.</a:t>
            </a:r>
          </a:p>
          <a:p>
            <a:r>
              <a:rPr lang="en-US" sz="2400" dirty="0" smtClean="0"/>
              <a:t>In a immunologically competent person a </a:t>
            </a:r>
            <a:r>
              <a:rPr lang="en-US" sz="2400" dirty="0" err="1" smtClean="0"/>
              <a:t>granulomatous</a:t>
            </a:r>
            <a:r>
              <a:rPr lang="en-US" sz="2400" dirty="0" smtClean="0"/>
              <a:t> response in produced. It takes 5-6 days invoke </a:t>
            </a:r>
            <a:r>
              <a:rPr lang="en-US" sz="2400" dirty="0" err="1" smtClean="0"/>
              <a:t>granuloma</a:t>
            </a:r>
            <a:r>
              <a:rPr lang="en-US" sz="2400" dirty="0" smtClean="0"/>
              <a:t> formation which are usually formed by 3 to 4 weeks.</a:t>
            </a:r>
            <a:r>
              <a:rPr lang="en-US" sz="2800" dirty="0" smtClean="0"/>
              <a:t> In </a:t>
            </a:r>
            <a:r>
              <a:rPr lang="en-US" sz="2800" dirty="0" err="1" smtClean="0"/>
              <a:t>immunocompromised</a:t>
            </a:r>
            <a:r>
              <a:rPr lang="en-US" sz="2800" dirty="0" smtClean="0"/>
              <a:t> persons, </a:t>
            </a:r>
            <a:r>
              <a:rPr lang="en-US" sz="2800" dirty="0" err="1" smtClean="0"/>
              <a:t>granulomas</a:t>
            </a:r>
            <a:r>
              <a:rPr lang="en-US" sz="2800" dirty="0" smtClean="0"/>
              <a:t> are poorly formed  or not formed at all.</a:t>
            </a:r>
            <a:endParaRPr lang="en-US" sz="2400" dirty="0" smtClean="0"/>
          </a:p>
          <a:p>
            <a:endParaRPr lang="en-US" sz="2800" dirty="0" smtClean="0">
              <a:sym typeface="Wingdings" pitchFamily="2" charset="2"/>
            </a:endParaRP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PRIMARY TB</a:t>
            </a:r>
            <a:br>
              <a:rPr lang="en-US" dirty="0" smtClean="0"/>
            </a:br>
            <a:endParaRPr lang="en-US" dirty="0"/>
          </a:p>
        </p:txBody>
      </p:sp>
      <p:sp>
        <p:nvSpPr>
          <p:cNvPr id="3" name="Content Placeholder 2"/>
          <p:cNvSpPr>
            <a:spLocks noGrp="1"/>
          </p:cNvSpPr>
          <p:nvPr>
            <p:ph sz="quarter" idx="1"/>
          </p:nvPr>
        </p:nvSpPr>
        <p:spPr>
          <a:xfrm>
            <a:off x="251520" y="1600200"/>
            <a:ext cx="8514528" cy="4495800"/>
          </a:xfrm>
        </p:spPr>
        <p:txBody>
          <a:bodyPr>
            <a:normAutofit lnSpcReduction="10000"/>
          </a:bodyPr>
          <a:lstStyle/>
          <a:p>
            <a:r>
              <a:rPr lang="en-US" sz="2800" dirty="0" smtClean="0"/>
              <a:t>The lung lesion of primary TB is known as </a:t>
            </a:r>
            <a:r>
              <a:rPr lang="en-US" sz="2800" dirty="0" err="1" smtClean="0"/>
              <a:t>Ghon</a:t>
            </a:r>
            <a:r>
              <a:rPr lang="en-US" sz="2800" dirty="0" smtClean="0"/>
              <a:t> focus. </a:t>
            </a:r>
          </a:p>
          <a:p>
            <a:r>
              <a:rPr lang="en-US" sz="2800" dirty="0" smtClean="0"/>
              <a:t>It is commonly found in the sub-pleural area. </a:t>
            </a:r>
          </a:p>
          <a:p>
            <a:r>
              <a:rPr lang="en-US" sz="2800" dirty="0" smtClean="0"/>
              <a:t>It drains into the </a:t>
            </a:r>
            <a:r>
              <a:rPr lang="en-US" sz="2800" dirty="0" err="1" smtClean="0"/>
              <a:t>hilar</a:t>
            </a:r>
            <a:r>
              <a:rPr lang="en-US" sz="2800" dirty="0" smtClean="0"/>
              <a:t> lymph nodes. </a:t>
            </a:r>
          </a:p>
          <a:p>
            <a:r>
              <a:rPr lang="en-US" sz="2800" dirty="0" smtClean="0"/>
              <a:t>The combination of the </a:t>
            </a:r>
            <a:r>
              <a:rPr lang="en-US" sz="2800" dirty="0" err="1" smtClean="0"/>
              <a:t>Ghon</a:t>
            </a:r>
            <a:r>
              <a:rPr lang="en-US" sz="2800" dirty="0" smtClean="0"/>
              <a:t> focus and the involved </a:t>
            </a:r>
            <a:r>
              <a:rPr lang="en-US" sz="2800" dirty="0" err="1" smtClean="0"/>
              <a:t>medistinal</a:t>
            </a:r>
            <a:r>
              <a:rPr lang="en-US" sz="2800" dirty="0" smtClean="0"/>
              <a:t> or </a:t>
            </a:r>
            <a:r>
              <a:rPr lang="en-US" sz="2800" dirty="0" err="1" smtClean="0"/>
              <a:t>hilar</a:t>
            </a:r>
            <a:r>
              <a:rPr lang="en-US" sz="2800" dirty="0" smtClean="0"/>
              <a:t> lymph nodes is called as </a:t>
            </a:r>
            <a:r>
              <a:rPr lang="en-US" sz="2800" dirty="0" err="1" smtClean="0"/>
              <a:t>Ghon</a:t>
            </a:r>
            <a:r>
              <a:rPr lang="en-US" sz="2800" dirty="0" smtClean="0"/>
              <a:t> complex. </a:t>
            </a:r>
          </a:p>
          <a:p>
            <a:r>
              <a:rPr lang="en-US" sz="2800" dirty="0" smtClean="0"/>
              <a:t>Most of the time this </a:t>
            </a:r>
            <a:r>
              <a:rPr lang="en-US" sz="2800" dirty="0" err="1" smtClean="0"/>
              <a:t>Ghon</a:t>
            </a:r>
            <a:r>
              <a:rPr lang="en-US" sz="2800" dirty="0" smtClean="0"/>
              <a:t> complex heals undergoing shrinkage fibrous scarring and calcification. It takes 2 to 8 weeks for healing.</a:t>
            </a:r>
          </a:p>
          <a:p>
            <a:endParaRPr lang="en-US" sz="2800" dirty="0" smtClean="0">
              <a:sym typeface="Wingdings" pitchFamily="2" charset="2"/>
            </a:endParaRP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600"/>
            <a:ext cx="5400600" cy="608112"/>
          </a:xfrm>
        </p:spPr>
        <p:txBody>
          <a:bodyPr>
            <a:normAutofit fontScale="90000"/>
          </a:bodyPr>
          <a:lstStyle/>
          <a:p>
            <a:pPr>
              <a:defRPr/>
            </a:pPr>
            <a:r>
              <a:rPr lang="en-US" sz="2400" b="1" dirty="0" smtClean="0">
                <a:solidFill>
                  <a:schemeClr val="tx1"/>
                </a:solidFill>
              </a:rPr>
              <a:t>PRIMARY TUBERCULOSIS:  </a:t>
            </a:r>
            <a:r>
              <a:rPr lang="en-US" sz="2400" b="1" dirty="0" err="1" smtClean="0">
                <a:solidFill>
                  <a:schemeClr val="tx1"/>
                </a:solidFill>
              </a:rPr>
              <a:t>Ghon</a:t>
            </a:r>
            <a:r>
              <a:rPr lang="en-US" sz="2400" b="1" dirty="0" smtClean="0">
                <a:solidFill>
                  <a:schemeClr val="tx1"/>
                </a:solidFill>
              </a:rPr>
              <a:t> Focus &amp; </a:t>
            </a:r>
            <a:r>
              <a:rPr lang="en-US" sz="2400" b="1" dirty="0" err="1" smtClean="0">
                <a:solidFill>
                  <a:schemeClr val="tx1"/>
                </a:solidFill>
              </a:rPr>
              <a:t>Ghon</a:t>
            </a:r>
            <a:r>
              <a:rPr lang="en-US" sz="2400" b="1" dirty="0" smtClean="0">
                <a:solidFill>
                  <a:schemeClr val="tx1"/>
                </a:solidFill>
              </a:rPr>
              <a:t> complex</a:t>
            </a:r>
            <a:endParaRPr lang="en-US" sz="2400" b="1" dirty="0">
              <a:solidFill>
                <a:schemeClr val="tx1"/>
              </a:solidFill>
            </a:endParaRPr>
          </a:p>
        </p:txBody>
      </p:sp>
      <p:sp>
        <p:nvSpPr>
          <p:cNvPr id="34819" name="Content Placeholder 2"/>
          <p:cNvSpPr>
            <a:spLocks noGrp="1"/>
          </p:cNvSpPr>
          <p:nvPr>
            <p:ph sz="quarter" idx="1"/>
          </p:nvPr>
        </p:nvSpPr>
        <p:spPr>
          <a:xfrm>
            <a:off x="0" y="5085184"/>
            <a:ext cx="8964488" cy="1772816"/>
          </a:xfrm>
        </p:spPr>
        <p:txBody>
          <a:bodyPr>
            <a:normAutofit fontScale="62500" lnSpcReduction="20000"/>
          </a:bodyPr>
          <a:lstStyle/>
          <a:p>
            <a:pPr eaLnBrk="1" hangingPunct="1">
              <a:buNone/>
            </a:pPr>
            <a:endParaRPr lang="en-US" dirty="0" smtClean="0">
              <a:solidFill>
                <a:schemeClr val="tx1"/>
              </a:solidFill>
            </a:endParaRPr>
          </a:p>
          <a:p>
            <a:pPr eaLnBrk="1" hangingPunct="1">
              <a:buFont typeface="Wingdings" pitchFamily="2" charset="2"/>
              <a:buChar char="Ø"/>
            </a:pPr>
            <a:r>
              <a:rPr lang="en-US" dirty="0" err="1" smtClean="0">
                <a:solidFill>
                  <a:schemeClr val="tx1"/>
                </a:solidFill>
              </a:rPr>
              <a:t>Ghon</a:t>
            </a:r>
            <a:r>
              <a:rPr lang="en-US" dirty="0" smtClean="0">
                <a:solidFill>
                  <a:schemeClr val="tx1"/>
                </a:solidFill>
              </a:rPr>
              <a:t> Focus: lung lesion of primary TB, involves upper segments of the lower lobes or lower segment of the upper lobe.</a:t>
            </a:r>
          </a:p>
          <a:p>
            <a:pPr eaLnBrk="1" hangingPunct="1">
              <a:buFont typeface="Wingdings" pitchFamily="2" charset="2"/>
              <a:buChar char="Ø"/>
            </a:pPr>
            <a:r>
              <a:rPr lang="en-US" dirty="0" err="1" smtClean="0">
                <a:solidFill>
                  <a:schemeClr val="tx1"/>
                </a:solidFill>
              </a:rPr>
              <a:t>Ghon</a:t>
            </a:r>
            <a:r>
              <a:rPr lang="en-US" dirty="0" smtClean="0">
                <a:solidFill>
                  <a:schemeClr val="tx1"/>
                </a:solidFill>
              </a:rPr>
              <a:t> complex: combination of a peripheral </a:t>
            </a:r>
            <a:r>
              <a:rPr lang="en-US" dirty="0" err="1" smtClean="0">
                <a:solidFill>
                  <a:schemeClr val="tx1"/>
                </a:solidFill>
              </a:rPr>
              <a:t>ghon</a:t>
            </a:r>
            <a:r>
              <a:rPr lang="en-US" dirty="0" smtClean="0">
                <a:solidFill>
                  <a:schemeClr val="tx1"/>
                </a:solidFill>
              </a:rPr>
              <a:t> focus and involved </a:t>
            </a:r>
            <a:r>
              <a:rPr lang="en-US" dirty="0" err="1" smtClean="0">
                <a:solidFill>
                  <a:schemeClr val="tx1"/>
                </a:solidFill>
              </a:rPr>
              <a:t>mediastinal</a:t>
            </a:r>
            <a:r>
              <a:rPr lang="en-US" dirty="0" smtClean="0">
                <a:solidFill>
                  <a:schemeClr val="tx1"/>
                </a:solidFill>
              </a:rPr>
              <a:t> or </a:t>
            </a:r>
            <a:r>
              <a:rPr lang="en-US" dirty="0" err="1" smtClean="0">
                <a:solidFill>
                  <a:schemeClr val="tx1"/>
                </a:solidFill>
              </a:rPr>
              <a:t>hilar</a:t>
            </a:r>
            <a:r>
              <a:rPr lang="en-US" dirty="0" smtClean="0">
                <a:solidFill>
                  <a:schemeClr val="tx1"/>
                </a:solidFill>
              </a:rPr>
              <a:t> </a:t>
            </a:r>
            <a:r>
              <a:rPr lang="en-US" dirty="0" err="1" smtClean="0">
                <a:solidFill>
                  <a:schemeClr val="tx1"/>
                </a:solidFill>
              </a:rPr>
              <a:t>lymphnode</a:t>
            </a:r>
            <a:r>
              <a:rPr lang="en-US" dirty="0" smtClean="0">
                <a:solidFill>
                  <a:schemeClr val="tx1"/>
                </a:solidFill>
              </a:rPr>
              <a:t>. </a:t>
            </a:r>
          </a:p>
          <a:p>
            <a:pPr eaLnBrk="1" hangingPunct="1">
              <a:buFont typeface="Wingdings" pitchFamily="2" charset="2"/>
              <a:buChar char="Ø"/>
            </a:pPr>
            <a:r>
              <a:rPr lang="en-US" dirty="0" smtClean="0">
                <a:solidFill>
                  <a:schemeClr val="tx1"/>
                </a:solidFill>
              </a:rPr>
              <a:t>Microscopically the classic lesion of TB is a </a:t>
            </a:r>
            <a:r>
              <a:rPr lang="en-US" dirty="0" err="1" smtClean="0">
                <a:solidFill>
                  <a:schemeClr val="tx1"/>
                </a:solidFill>
              </a:rPr>
              <a:t>caseous</a:t>
            </a:r>
            <a:r>
              <a:rPr lang="en-US" dirty="0" smtClean="0">
                <a:solidFill>
                  <a:schemeClr val="tx1"/>
                </a:solidFill>
              </a:rPr>
              <a:t> </a:t>
            </a:r>
            <a:r>
              <a:rPr lang="en-US" dirty="0" err="1" smtClean="0">
                <a:solidFill>
                  <a:schemeClr val="tx1"/>
                </a:solidFill>
              </a:rPr>
              <a:t>granuloma</a:t>
            </a:r>
            <a:endParaRPr lang="en-US" dirty="0" smtClean="0">
              <a:solidFill>
                <a:schemeClr val="tx1"/>
              </a:solidFill>
            </a:endParaRPr>
          </a:p>
        </p:txBody>
      </p:sp>
      <p:pic>
        <p:nvPicPr>
          <p:cNvPr id="4" name="Picture 2" descr="C:\Users\Maha\Downloads\showimage.cfm (2).jpg"/>
          <p:cNvPicPr>
            <a:picLocks noChangeAspect="1" noChangeArrowheads="1"/>
          </p:cNvPicPr>
          <p:nvPr/>
        </p:nvPicPr>
        <p:blipFill>
          <a:blip r:embed="rId2" cstate="print"/>
          <a:stretch>
            <a:fillRect/>
          </a:stretch>
        </p:blipFill>
        <p:spPr bwMode="auto">
          <a:xfrm>
            <a:off x="971600" y="916595"/>
            <a:ext cx="3960440" cy="4393613"/>
          </a:xfrm>
          <a:prstGeom prst="rect">
            <a:avLst/>
          </a:prstGeom>
          <a:noFill/>
        </p:spPr>
      </p:pic>
      <p:pic>
        <p:nvPicPr>
          <p:cNvPr id="6" name="Content Placeholder 3" descr="7335"/>
          <p:cNvPicPr>
            <a:picLocks noChangeAspect="1" noChangeArrowheads="1"/>
          </p:cNvPicPr>
          <p:nvPr/>
        </p:nvPicPr>
        <p:blipFill>
          <a:blip r:embed="rId3" cstate="print"/>
          <a:stretch>
            <a:fillRect/>
          </a:stretch>
        </p:blipFill>
        <p:spPr>
          <a:xfrm>
            <a:off x="5292080" y="0"/>
            <a:ext cx="3635896" cy="5119435"/>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solidFill>
                  <a:schemeClr val="tx1"/>
                </a:solidFill>
              </a:rPr>
              <a:t>Caseating</a:t>
            </a:r>
            <a:r>
              <a:rPr lang="en-US" dirty="0" smtClean="0">
                <a:solidFill>
                  <a:schemeClr val="tx1"/>
                </a:solidFill>
              </a:rPr>
              <a:t> granulomas</a:t>
            </a:r>
            <a:endParaRPr lang="en-US" dirty="0">
              <a:solidFill>
                <a:schemeClr val="tx1"/>
              </a:solidFill>
            </a:endParaRPr>
          </a:p>
        </p:txBody>
      </p:sp>
      <p:pic>
        <p:nvPicPr>
          <p:cNvPr id="36867" name="Picture 2" descr="F016024"/>
          <p:cNvPicPr>
            <a:picLocks noGrp="1" noChangeAspect="1" noChangeArrowheads="1"/>
          </p:cNvPicPr>
          <p:nvPr>
            <p:ph sz="quarter" idx="1"/>
          </p:nvPr>
        </p:nvPicPr>
        <p:blipFill>
          <a:blip r:embed="rId2" cstate="print"/>
          <a:srcRect/>
          <a:stretch>
            <a:fillRect/>
          </a:stretch>
        </p:blipFill>
        <p:spPr>
          <a:xfrm>
            <a:off x="428625" y="1500188"/>
            <a:ext cx="8072438" cy="4857750"/>
          </a:xfr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0"/>
            <a:ext cx="3347864" cy="980728"/>
          </a:xfrm>
        </p:spPr>
        <p:txBody>
          <a:bodyPr>
            <a:normAutofit fontScale="90000"/>
          </a:bodyPr>
          <a:lstStyle/>
          <a:p>
            <a:pPr>
              <a:defRPr/>
            </a:pPr>
            <a:r>
              <a:rPr lang="en-US" sz="2800" dirty="0" smtClean="0">
                <a:solidFill>
                  <a:schemeClr val="accent5">
                    <a:lumMod val="50000"/>
                  </a:schemeClr>
                </a:solidFill>
              </a:rPr>
              <a:t>progressive primary tuberculosis</a:t>
            </a:r>
            <a:endParaRPr lang="en-US" sz="2800" dirty="0">
              <a:solidFill>
                <a:schemeClr val="accent5">
                  <a:lumMod val="50000"/>
                </a:schemeClr>
              </a:solidFill>
            </a:endParaRPr>
          </a:p>
        </p:txBody>
      </p:sp>
      <p:sp>
        <p:nvSpPr>
          <p:cNvPr id="3" name="Content Placeholder 2"/>
          <p:cNvSpPr>
            <a:spLocks noGrp="1"/>
          </p:cNvSpPr>
          <p:nvPr>
            <p:ph sz="quarter" idx="1"/>
          </p:nvPr>
        </p:nvSpPr>
        <p:spPr>
          <a:xfrm>
            <a:off x="179512" y="1589566"/>
            <a:ext cx="5256584" cy="5007785"/>
          </a:xfrm>
        </p:spPr>
        <p:txBody>
          <a:bodyPr>
            <a:normAutofit fontScale="92500"/>
          </a:bodyPr>
          <a:lstStyle/>
          <a:p>
            <a:pPr marL="651510" indent="-514350">
              <a:buClr>
                <a:schemeClr val="tx1">
                  <a:shade val="95000"/>
                </a:schemeClr>
              </a:buClr>
              <a:buFont typeface="+mj-lt"/>
              <a:buAutoNum type="arabicPeriod"/>
              <a:defRPr/>
            </a:pPr>
            <a:r>
              <a:rPr lang="en-US" sz="2200" b="1" dirty="0" smtClean="0">
                <a:solidFill>
                  <a:schemeClr val="tx1"/>
                </a:solidFill>
              </a:rPr>
              <a:t>No problems</a:t>
            </a:r>
            <a:r>
              <a:rPr lang="en-US" sz="2200" dirty="0" smtClean="0">
                <a:solidFill>
                  <a:schemeClr val="tx1"/>
                </a:solidFill>
              </a:rPr>
              <a:t>.</a:t>
            </a:r>
          </a:p>
          <a:p>
            <a:pPr marL="651510" indent="-514350">
              <a:buClr>
                <a:schemeClr val="tx1">
                  <a:shade val="95000"/>
                </a:schemeClr>
              </a:buClr>
              <a:buFont typeface="+mj-lt"/>
              <a:buAutoNum type="arabicPeriod"/>
              <a:defRPr/>
            </a:pPr>
            <a:r>
              <a:rPr lang="en-US" sz="2200" dirty="0" smtClean="0">
                <a:solidFill>
                  <a:schemeClr val="tx1"/>
                </a:solidFill>
              </a:rPr>
              <a:t>The disease may advance into </a:t>
            </a:r>
            <a:r>
              <a:rPr lang="en-US" sz="2200" b="1" dirty="0" smtClean="0">
                <a:solidFill>
                  <a:schemeClr val="tx1"/>
                </a:solidFill>
              </a:rPr>
              <a:t>progressive primary tuberculosis </a:t>
            </a:r>
            <a:r>
              <a:rPr lang="en-US" sz="2200" dirty="0" smtClean="0">
                <a:solidFill>
                  <a:schemeClr val="tx1"/>
                </a:solidFill>
              </a:rPr>
              <a:t>in </a:t>
            </a:r>
            <a:r>
              <a:rPr lang="en-US" sz="2200" dirty="0" err="1" smtClean="0">
                <a:solidFill>
                  <a:schemeClr val="tx1"/>
                </a:solidFill>
              </a:rPr>
              <a:t>immunocompromised</a:t>
            </a:r>
            <a:r>
              <a:rPr lang="en-US" sz="2200" dirty="0" smtClean="0">
                <a:solidFill>
                  <a:schemeClr val="tx1"/>
                </a:solidFill>
              </a:rPr>
              <a:t> patients such as AIDS patients, elderly, and malnourished children. T</a:t>
            </a:r>
            <a:r>
              <a:rPr lang="en-US" sz="2200" dirty="0" smtClean="0"/>
              <a:t>he infection progresses and spreads to other areas of lung, lymph nodes or other multiple sites.</a:t>
            </a:r>
            <a:endParaRPr lang="en-US" sz="2200" dirty="0" smtClean="0">
              <a:solidFill>
                <a:schemeClr val="tx1"/>
              </a:solidFill>
            </a:endParaRPr>
          </a:p>
          <a:p>
            <a:pPr marL="651510" indent="-514350">
              <a:buClr>
                <a:schemeClr val="tx1">
                  <a:shade val="95000"/>
                </a:schemeClr>
              </a:buClr>
              <a:buFont typeface="+mj-lt"/>
              <a:buAutoNum type="arabicPeriod"/>
              <a:defRPr/>
            </a:pPr>
            <a:r>
              <a:rPr lang="en-US" sz="2200" dirty="0" smtClean="0"/>
              <a:t>The foci of scarring may harbor a small number of organisms that remain viable for years and later if immune mechanisms wane or fail, these bacilli may multiply and cause reactivation of TB (</a:t>
            </a:r>
            <a:r>
              <a:rPr lang="en-US" sz="2200" b="1" dirty="0" smtClean="0"/>
              <a:t>secondary TB</a:t>
            </a:r>
            <a:r>
              <a:rPr lang="en-US" sz="2200" dirty="0" smtClean="0"/>
              <a:t>). </a:t>
            </a:r>
            <a:endParaRPr lang="en-US" sz="2200" dirty="0" smtClean="0">
              <a:solidFill>
                <a:schemeClr val="tx1"/>
              </a:solidFill>
            </a:endParaRPr>
          </a:p>
        </p:txBody>
      </p:sp>
      <p:pic>
        <p:nvPicPr>
          <p:cNvPr id="4" name="Picture 2" descr="C:\Users\Maha\Downloads\showimage.cfm (4).jpg"/>
          <p:cNvPicPr>
            <a:picLocks noChangeAspect="1" noChangeArrowheads="1"/>
          </p:cNvPicPr>
          <p:nvPr/>
        </p:nvPicPr>
        <p:blipFill>
          <a:blip r:embed="rId2" cstate="print"/>
          <a:srcRect b="4604"/>
          <a:stretch>
            <a:fillRect/>
          </a:stretch>
        </p:blipFill>
        <p:spPr bwMode="auto">
          <a:xfrm>
            <a:off x="5562600" y="1052736"/>
            <a:ext cx="3581400" cy="5688632"/>
          </a:xfrm>
          <a:prstGeom prst="rect">
            <a:avLst/>
          </a:prstGeom>
          <a:noFill/>
        </p:spPr>
      </p:pic>
      <p:sp>
        <p:nvSpPr>
          <p:cNvPr id="6" name="Title 3"/>
          <p:cNvSpPr txBox="1">
            <a:spLocks/>
          </p:cNvSpPr>
          <p:nvPr/>
        </p:nvSpPr>
        <p:spPr>
          <a:xfrm>
            <a:off x="609600" y="228600"/>
            <a:ext cx="3890392"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sng" strike="noStrike" kern="1200" cap="none" spc="0" normalizeH="0" baseline="0" noProof="0" dirty="0" smtClean="0">
                <a:ln>
                  <a:noFill/>
                </a:ln>
                <a:solidFill>
                  <a:schemeClr val="tx2"/>
                </a:solidFill>
                <a:effectLst/>
                <a:uLnTx/>
                <a:uFillTx/>
                <a:latin typeface="+mj-lt"/>
                <a:ea typeface="+mj-ea"/>
                <a:cs typeface="+mj-cs"/>
              </a:rPr>
              <a:t>Possible </a:t>
            </a:r>
            <a:r>
              <a:rPr kumimoji="0" lang="en-US" sz="2200" b="1" i="0" u="sng" strike="noStrike" kern="1200" cap="none" spc="0" normalizeH="0" baseline="0" noProof="0" dirty="0" err="1" smtClean="0">
                <a:ln>
                  <a:noFill/>
                </a:ln>
                <a:solidFill>
                  <a:schemeClr val="tx2"/>
                </a:solidFill>
                <a:effectLst/>
                <a:uLnTx/>
                <a:uFillTx/>
                <a:latin typeface="+mj-lt"/>
                <a:ea typeface="+mj-ea"/>
                <a:cs typeface="+mj-cs"/>
              </a:rPr>
              <a:t>sequalae</a:t>
            </a:r>
            <a:r>
              <a:rPr kumimoji="0" lang="en-US" sz="2200" b="1" i="0" u="sng" strike="noStrike" kern="1200" cap="none" spc="0" normalizeH="0" baseline="0" noProof="0" dirty="0" smtClean="0">
                <a:ln>
                  <a:noFill/>
                </a:ln>
                <a:solidFill>
                  <a:schemeClr val="tx2"/>
                </a:solidFill>
                <a:effectLst/>
                <a:uLnTx/>
                <a:uFillTx/>
                <a:latin typeface="+mj-lt"/>
                <a:ea typeface="+mj-ea"/>
                <a:cs typeface="+mj-cs"/>
              </a:rPr>
              <a:t> of primary tuberculosis</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TUBERCULOSIS</a:t>
            </a:r>
            <a:endParaRPr lang="en-US" dirty="0"/>
          </a:p>
        </p:txBody>
      </p:sp>
      <p:sp>
        <p:nvSpPr>
          <p:cNvPr id="3" name="Content Placeholder 2"/>
          <p:cNvSpPr>
            <a:spLocks noGrp="1"/>
          </p:cNvSpPr>
          <p:nvPr>
            <p:ph sz="quarter" idx="1"/>
          </p:nvPr>
        </p:nvSpPr>
        <p:spPr/>
        <p:txBody>
          <a:bodyPr>
            <a:normAutofit/>
          </a:bodyPr>
          <a:lstStyle/>
          <a:p>
            <a:r>
              <a:rPr lang="en-US" sz="2200" dirty="0" smtClean="0"/>
              <a:t>TB  is a chronic communicable granulomatous disease</a:t>
            </a:r>
            <a:r>
              <a:rPr lang="en-US" sz="2200" b="1" dirty="0" smtClean="0"/>
              <a:t> i</a:t>
            </a:r>
            <a:r>
              <a:rPr lang="en-US" sz="2200" dirty="0" smtClean="0"/>
              <a:t>n which the lungs are the prime target, although any other organ may be infected. </a:t>
            </a:r>
            <a:endParaRPr lang="en-US" sz="2200" dirty="0" smtClean="0"/>
          </a:p>
          <a:p>
            <a:r>
              <a:rPr lang="en-US" sz="2200" dirty="0" smtClean="0"/>
              <a:t>Important pulmonary problem as </a:t>
            </a:r>
            <a:r>
              <a:rPr lang="en-US" sz="2400" dirty="0"/>
              <a:t>t</a:t>
            </a:r>
            <a:r>
              <a:rPr lang="en-US" sz="2400" dirty="0" smtClean="0"/>
              <a:t>he </a:t>
            </a:r>
            <a:r>
              <a:rPr lang="en-US" sz="2400" dirty="0"/>
              <a:t>incidence is rising worldwide.</a:t>
            </a:r>
            <a:r>
              <a:rPr lang="en-US" sz="2200" dirty="0" smtClean="0"/>
              <a:t> </a:t>
            </a:r>
            <a:endParaRPr lang="en-US" sz="2200" dirty="0" smtClean="0"/>
          </a:p>
          <a:p>
            <a:r>
              <a:rPr lang="en-US" sz="2200" dirty="0" smtClean="0"/>
              <a:t>This disease is mainly caused by Mycobacterium tuberculosis </a:t>
            </a:r>
            <a:r>
              <a:rPr lang="en-US" sz="2200" dirty="0" err="1" smtClean="0"/>
              <a:t>hominis</a:t>
            </a:r>
            <a:r>
              <a:rPr lang="en-US" sz="2200" dirty="0" smtClean="0"/>
              <a:t> (Koch bacillus) but also occasionally by Mycobacterium tuberculosis </a:t>
            </a:r>
            <a:r>
              <a:rPr lang="en-US" sz="2200" dirty="0" err="1" smtClean="0"/>
              <a:t>bovis</a:t>
            </a:r>
            <a:r>
              <a:rPr lang="en-US" sz="2200" dirty="0" smtClean="0"/>
              <a:t>.</a:t>
            </a:r>
          </a:p>
          <a:p>
            <a:endParaRPr lang="en-US" sz="2600"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u="sng" dirty="0" smtClean="0">
                <a:solidFill>
                  <a:schemeClr val="tx1"/>
                </a:solidFill>
              </a:rPr>
              <a:t/>
            </a:r>
            <a:br>
              <a:rPr lang="en-US" u="sng" dirty="0" smtClean="0">
                <a:solidFill>
                  <a:schemeClr val="tx1"/>
                </a:solidFill>
              </a:rPr>
            </a:br>
            <a:r>
              <a:rPr lang="en-US" u="sng" dirty="0" smtClean="0">
                <a:solidFill>
                  <a:schemeClr val="tx1"/>
                </a:solidFill>
              </a:rPr>
              <a:t>SECONDARY TUBERCULOSIS</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9939" name="Content Placeholder 2"/>
          <p:cNvSpPr>
            <a:spLocks noGrp="1"/>
          </p:cNvSpPr>
          <p:nvPr>
            <p:ph sz="quarter" idx="1"/>
          </p:nvPr>
        </p:nvSpPr>
        <p:spPr>
          <a:xfrm>
            <a:off x="755576" y="1600200"/>
            <a:ext cx="7416824" cy="4495800"/>
          </a:xfrm>
        </p:spPr>
        <p:txBody>
          <a:bodyPr>
            <a:normAutofit fontScale="85000" lnSpcReduction="10000"/>
          </a:bodyPr>
          <a:lstStyle/>
          <a:p>
            <a:pPr>
              <a:buNone/>
            </a:pPr>
            <a:r>
              <a:rPr lang="en-US" sz="2400" dirty="0" smtClean="0"/>
              <a:t>It is post primary infection in an immunized individual.</a:t>
            </a:r>
          </a:p>
          <a:p>
            <a:pPr>
              <a:buNone/>
            </a:pPr>
            <a:r>
              <a:rPr lang="en-GB" sz="2400" dirty="0" smtClean="0"/>
              <a:t>The </a:t>
            </a:r>
            <a:r>
              <a:rPr lang="en-GB" sz="2400" dirty="0" err="1" smtClean="0"/>
              <a:t>mycobacteria</a:t>
            </a:r>
            <a:r>
              <a:rPr lang="en-GB" sz="2400" dirty="0" smtClean="0"/>
              <a:t> in secondary TB may be either coming</a:t>
            </a:r>
          </a:p>
          <a:p>
            <a:pPr>
              <a:buNone/>
            </a:pPr>
            <a:r>
              <a:rPr lang="en-GB" sz="2400" dirty="0" smtClean="0"/>
              <a:t>from:</a:t>
            </a:r>
          </a:p>
          <a:p>
            <a:pPr marL="514350" indent="-514350">
              <a:buClrTx/>
              <a:buSzPct val="80000"/>
              <a:buFont typeface="+mj-lt"/>
              <a:buAutoNum type="arabicPeriod"/>
            </a:pPr>
            <a:r>
              <a:rPr lang="en-US" sz="2400" dirty="0" smtClean="0">
                <a:solidFill>
                  <a:schemeClr val="tx1"/>
                </a:solidFill>
              </a:rPr>
              <a:t>A reactivation of </a:t>
            </a:r>
            <a:r>
              <a:rPr lang="en-GB" sz="2400" dirty="0" smtClean="0"/>
              <a:t>dormant organisms from old </a:t>
            </a:r>
            <a:r>
              <a:rPr lang="en-GB" sz="2400" dirty="0" err="1" smtClean="0"/>
              <a:t>granulomas</a:t>
            </a:r>
            <a:r>
              <a:rPr lang="en-GB" sz="2400" dirty="0" smtClean="0"/>
              <a:t> (</a:t>
            </a:r>
            <a:r>
              <a:rPr lang="en-US" sz="2400" dirty="0" smtClean="0">
                <a:solidFill>
                  <a:schemeClr val="tx1"/>
                </a:solidFill>
              </a:rPr>
              <a:t>dormant primary lesion) </a:t>
            </a:r>
            <a:r>
              <a:rPr lang="en-GB" sz="2400" dirty="0" smtClean="0"/>
              <a:t>many decades after initial infection </a:t>
            </a:r>
            <a:r>
              <a:rPr lang="en-US" sz="2400" dirty="0" smtClean="0">
                <a:solidFill>
                  <a:schemeClr val="tx1"/>
                </a:solidFill>
              </a:rPr>
              <a:t>when the host resistance is weakened</a:t>
            </a:r>
            <a:r>
              <a:rPr lang="en-GB" sz="2400" dirty="0" smtClean="0"/>
              <a:t> (</a:t>
            </a:r>
            <a:r>
              <a:rPr lang="en-US" sz="2400" dirty="0" smtClean="0"/>
              <a:t>in a previously sensitized host). This is </a:t>
            </a:r>
            <a:r>
              <a:rPr lang="en-GB" sz="2400" dirty="0" smtClean="0"/>
              <a:t>more common.</a:t>
            </a:r>
            <a:r>
              <a:rPr lang="en-US" sz="2400" dirty="0" smtClean="0"/>
              <a:t> </a:t>
            </a:r>
            <a:r>
              <a:rPr lang="en-GB" sz="2400" dirty="0" smtClean="0"/>
              <a:t>Various conditions including cancer, chemotherapy, AIDS and old age predispose to the  re-emergence of endogenous dormant M. Tuberculosis. It may develop even decades after primary infection. </a:t>
            </a:r>
          </a:p>
          <a:p>
            <a:pPr marL="514350" indent="-514350">
              <a:buClrTx/>
              <a:buSzPct val="80000"/>
              <a:buFont typeface="+mj-lt"/>
              <a:buAutoNum type="arabicPeriod"/>
            </a:pPr>
            <a:r>
              <a:rPr lang="en-US" sz="2400" dirty="0" smtClean="0">
                <a:solidFill>
                  <a:schemeClr val="tx1"/>
                </a:solidFill>
              </a:rPr>
              <a:t>Or exogenous re-infection</a:t>
            </a:r>
            <a:r>
              <a:rPr lang="en-GB" sz="2400" dirty="0" smtClean="0"/>
              <a:t> (newly acquired bacilli)</a:t>
            </a:r>
            <a:r>
              <a:rPr lang="en-US" sz="2400" dirty="0" smtClean="0">
                <a:solidFill>
                  <a:schemeClr val="tx1"/>
                </a:solidFill>
              </a:rPr>
              <a:t> by a high dose of virulent bacilli. Seen more in endemic areas</a:t>
            </a:r>
            <a:r>
              <a:rPr lang="en-US" dirty="0" smtClean="0">
                <a:solidFill>
                  <a:schemeClr val="tx1"/>
                </a:solidFill>
              </a:rPr>
              <a:t>.</a:t>
            </a:r>
          </a:p>
          <a:p>
            <a:pPr eaLnBrk="1" hangingPunct="1"/>
            <a:endParaRPr lang="en-US"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7" dur="500"/>
                                        <p:tgtEl>
                                          <p:spTgt spid="3993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0" dur="500"/>
                                        <p:tgtEl>
                                          <p:spTgt spid="3993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3" dur="500"/>
                                        <p:tgtEl>
                                          <p:spTgt spid="3993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18" dur="500"/>
                                        <p:tgtEl>
                                          <p:spTgt spid="3993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3"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b="1" u="sng" dirty="0" smtClean="0">
                <a:solidFill>
                  <a:schemeClr val="tx1"/>
                </a:solidFill>
              </a:rPr>
              <a:t>Pathologic features of secondary tuberculosis:</a:t>
            </a:r>
            <a:endParaRPr lang="en-US" sz="2800" dirty="0">
              <a:solidFill>
                <a:schemeClr val="tx1"/>
              </a:solidFill>
            </a:endParaRPr>
          </a:p>
        </p:txBody>
      </p:sp>
      <p:sp>
        <p:nvSpPr>
          <p:cNvPr id="3" name="Content Placeholder 2"/>
          <p:cNvSpPr>
            <a:spLocks noGrp="1"/>
          </p:cNvSpPr>
          <p:nvPr>
            <p:ph sz="quarter" idx="1"/>
          </p:nvPr>
        </p:nvSpPr>
        <p:spPr>
          <a:xfrm>
            <a:off x="539552" y="1600200"/>
            <a:ext cx="7704856" cy="5257800"/>
          </a:xfrm>
        </p:spPr>
        <p:txBody>
          <a:bodyPr>
            <a:normAutofit/>
          </a:bodyPr>
          <a:lstStyle/>
          <a:p>
            <a:pPr>
              <a:lnSpc>
                <a:spcPct val="90000"/>
              </a:lnSpc>
              <a:buFont typeface="Wingdings" pitchFamily="2" charset="2"/>
              <a:buChar char="Ø"/>
            </a:pPr>
            <a:r>
              <a:rPr lang="en-GB" sz="2000" dirty="0" smtClean="0"/>
              <a:t>Secondary pulmonary tuberculosis  can involve any organ but the lungs are the most common site.  In the lungs it is classically localized to the apex of the upper lobes of one or both lungs. (</a:t>
            </a:r>
            <a:r>
              <a:rPr lang="en-US" sz="2000" dirty="0" err="1" smtClean="0"/>
              <a:t>M.tuberculosis</a:t>
            </a:r>
            <a:r>
              <a:rPr lang="en-US" sz="2000" dirty="0" smtClean="0"/>
              <a:t> bacilli love oxygen and prefer to grow where it is most abundant so it starts at the apical and </a:t>
            </a:r>
            <a:r>
              <a:rPr lang="en-US" sz="2000" dirty="0" err="1" smtClean="0"/>
              <a:t>subapical</a:t>
            </a:r>
            <a:r>
              <a:rPr lang="en-US" sz="2000" dirty="0" smtClean="0"/>
              <a:t> regions of the lungs). </a:t>
            </a:r>
          </a:p>
          <a:p>
            <a:pPr>
              <a:lnSpc>
                <a:spcPct val="90000"/>
              </a:lnSpc>
              <a:buFont typeface="Wingdings" pitchFamily="2" charset="2"/>
              <a:buChar char="Ø"/>
            </a:pPr>
            <a:r>
              <a:rPr lang="en-US" sz="2000" dirty="0" smtClean="0"/>
              <a:t>Appear grossly as sharply circumscribed firm areas with central </a:t>
            </a:r>
            <a:r>
              <a:rPr lang="en-US" sz="2000" dirty="0" err="1" smtClean="0"/>
              <a:t>caseation</a:t>
            </a:r>
            <a:r>
              <a:rPr lang="en-US" sz="2000" dirty="0" smtClean="0"/>
              <a:t> and </a:t>
            </a:r>
            <a:r>
              <a:rPr lang="en-US" sz="2000" dirty="0" err="1" smtClean="0"/>
              <a:t>cavitation</a:t>
            </a:r>
            <a:r>
              <a:rPr lang="en-US" sz="2000" dirty="0" smtClean="0"/>
              <a:t> surrounded by fibrous wall.</a:t>
            </a:r>
            <a:r>
              <a:rPr lang="en-GB" sz="2000" dirty="0" smtClean="0"/>
              <a:t> The </a:t>
            </a:r>
            <a:r>
              <a:rPr lang="en-GB" sz="2000" dirty="0" err="1" smtClean="0"/>
              <a:t>cavitation</a:t>
            </a:r>
            <a:r>
              <a:rPr lang="en-GB" sz="2000" dirty="0" smtClean="0"/>
              <a:t> is loaded with the </a:t>
            </a:r>
            <a:r>
              <a:rPr lang="en-GB" sz="2000" dirty="0" err="1" smtClean="0"/>
              <a:t>mycobacteria</a:t>
            </a:r>
            <a:r>
              <a:rPr lang="en-GB" sz="2000" dirty="0" smtClean="0"/>
              <a:t>. </a:t>
            </a:r>
          </a:p>
          <a:p>
            <a:pPr>
              <a:lnSpc>
                <a:spcPct val="90000"/>
              </a:lnSpc>
              <a:buFont typeface="Wingdings" pitchFamily="2" charset="2"/>
              <a:buChar char="Ø"/>
            </a:pPr>
            <a:r>
              <a:rPr lang="en-GB" sz="2000" dirty="0" smtClean="0"/>
              <a:t>It becomes an important source of infection because the patient now coughs sputum that contains bacilli.</a:t>
            </a:r>
          </a:p>
          <a:p>
            <a:pPr>
              <a:lnSpc>
                <a:spcPct val="90000"/>
              </a:lnSpc>
              <a:buFont typeface="Wingdings" pitchFamily="2" charset="2"/>
              <a:buChar char="Ø"/>
            </a:pPr>
            <a:r>
              <a:rPr lang="en-US" sz="2000" u="sng" dirty="0" err="1" smtClean="0">
                <a:solidFill>
                  <a:schemeClr val="tx1"/>
                </a:solidFill>
              </a:rPr>
              <a:t>Histologically</a:t>
            </a:r>
            <a:r>
              <a:rPr lang="en-US" sz="2000" dirty="0" smtClean="0"/>
              <a:t>: </a:t>
            </a:r>
            <a:r>
              <a:rPr lang="en-US" sz="2000" dirty="0" err="1" smtClean="0">
                <a:solidFill>
                  <a:schemeClr val="tx1"/>
                </a:solidFill>
              </a:rPr>
              <a:t>epithelioid</a:t>
            </a:r>
            <a:r>
              <a:rPr lang="en-US" sz="2000" dirty="0" smtClean="0">
                <a:solidFill>
                  <a:schemeClr val="tx1"/>
                </a:solidFill>
              </a:rPr>
              <a:t> granulomas with central </a:t>
            </a:r>
            <a:r>
              <a:rPr lang="en-US" sz="2000" dirty="0" err="1" smtClean="0">
                <a:solidFill>
                  <a:schemeClr val="tx1"/>
                </a:solidFill>
              </a:rPr>
              <a:t>caseation</a:t>
            </a:r>
            <a:r>
              <a:rPr lang="en-US" sz="2000" dirty="0" smtClean="0">
                <a:solidFill>
                  <a:schemeClr val="tx1"/>
                </a:solidFill>
              </a:rPr>
              <a:t> and </a:t>
            </a:r>
            <a:r>
              <a:rPr lang="en-US" sz="2000" dirty="0" err="1" smtClean="0">
                <a:solidFill>
                  <a:schemeClr val="tx1"/>
                </a:solidFill>
              </a:rPr>
              <a:t>Langhan’s</a:t>
            </a:r>
            <a:r>
              <a:rPr lang="en-US" sz="2000" dirty="0" smtClean="0">
                <a:solidFill>
                  <a:schemeClr val="tx1"/>
                </a:solidFill>
              </a:rPr>
              <a:t> type And foreign body type giant cells.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779912" cy="908720"/>
          </a:xfrm>
        </p:spPr>
        <p:txBody>
          <a:bodyPr>
            <a:noAutofit/>
          </a:bodyPr>
          <a:lstStyle/>
          <a:p>
            <a:r>
              <a:rPr lang="en-US" sz="2400" b="1" dirty="0" err="1" smtClean="0"/>
              <a:t>Scondary</a:t>
            </a:r>
            <a:r>
              <a:rPr lang="en-US" sz="2400" b="1" dirty="0" smtClean="0"/>
              <a:t> TB lung</a:t>
            </a:r>
            <a:endParaRPr lang="en-US" sz="3600" dirty="0"/>
          </a:p>
        </p:txBody>
      </p:sp>
      <p:pic>
        <p:nvPicPr>
          <p:cNvPr id="34818" name="Picture 2" descr="http://farm8.staticflickr.com/7025/6570247289_f7d8fa83ab_o.jpg"/>
          <p:cNvPicPr>
            <a:picLocks noChangeAspect="1" noChangeArrowheads="1"/>
          </p:cNvPicPr>
          <p:nvPr/>
        </p:nvPicPr>
        <p:blipFill>
          <a:blip r:embed="rId2" cstate="print"/>
          <a:srcRect/>
          <a:stretch>
            <a:fillRect/>
          </a:stretch>
        </p:blipFill>
        <p:spPr bwMode="auto">
          <a:xfrm>
            <a:off x="0" y="1025352"/>
            <a:ext cx="3888432" cy="5832648"/>
          </a:xfrm>
          <a:prstGeom prst="rect">
            <a:avLst/>
          </a:prstGeom>
          <a:noFill/>
        </p:spPr>
      </p:pic>
      <p:sp>
        <p:nvSpPr>
          <p:cNvPr id="6" name="Rectangle 5"/>
          <p:cNvSpPr/>
          <p:nvPr/>
        </p:nvSpPr>
        <p:spPr>
          <a:xfrm>
            <a:off x="3995936" y="2636912"/>
            <a:ext cx="4572000" cy="1938992"/>
          </a:xfrm>
          <a:prstGeom prst="rect">
            <a:avLst/>
          </a:prstGeom>
        </p:spPr>
        <p:txBody>
          <a:bodyPr wrap="square">
            <a:spAutoFit/>
          </a:bodyPr>
          <a:lstStyle/>
          <a:p>
            <a:r>
              <a:rPr lang="en-US" sz="2400" dirty="0" err="1" smtClean="0"/>
              <a:t>Cavitatory</a:t>
            </a:r>
            <a:r>
              <a:rPr lang="en-US" sz="2400" dirty="0" smtClean="0"/>
              <a:t> tuberculosis with </a:t>
            </a:r>
            <a:r>
              <a:rPr lang="en-US" sz="2400" dirty="0" err="1" smtClean="0"/>
              <a:t>intracavitary</a:t>
            </a:r>
            <a:r>
              <a:rPr lang="en-US" sz="2400" dirty="0" smtClean="0"/>
              <a:t> hemorrhage. Extensive necrosis with </a:t>
            </a:r>
            <a:r>
              <a:rPr lang="en-US" sz="2400" dirty="0" err="1" smtClean="0"/>
              <a:t>cavitation</a:t>
            </a:r>
            <a:r>
              <a:rPr lang="en-US" sz="2400" dirty="0" smtClean="0"/>
              <a:t>, usually occurring in the upper lung lobe .</a:t>
            </a:r>
            <a:endParaRPr lang="en-US" sz="2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tx1"/>
                </a:solidFill>
              </a:rPr>
              <a:t>Complications of TB</a:t>
            </a:r>
            <a:br>
              <a:rPr lang="en-US" dirty="0" smtClean="0">
                <a:solidFill>
                  <a:schemeClr val="tx1"/>
                </a:solidFill>
              </a:rPr>
            </a:br>
            <a:endParaRPr lang="en-US" dirty="0">
              <a:solidFill>
                <a:schemeClr val="tx1"/>
              </a:solidFill>
            </a:endParaRPr>
          </a:p>
        </p:txBody>
      </p:sp>
      <p:sp>
        <p:nvSpPr>
          <p:cNvPr id="43011" name="Content Placeholder 2"/>
          <p:cNvSpPr>
            <a:spLocks noGrp="1"/>
          </p:cNvSpPr>
          <p:nvPr>
            <p:ph sz="quarter" idx="1"/>
          </p:nvPr>
        </p:nvSpPr>
        <p:spPr>
          <a:xfrm>
            <a:off x="612648" y="1600200"/>
            <a:ext cx="7199712" cy="4495800"/>
          </a:xfrm>
        </p:spPr>
        <p:txBody>
          <a:bodyPr>
            <a:normAutofit lnSpcReduction="10000"/>
          </a:bodyPr>
          <a:lstStyle/>
          <a:p>
            <a:pPr>
              <a:buFont typeface="Wingdings" pitchFamily="2" charset="2"/>
              <a:buChar char="§"/>
            </a:pPr>
            <a:r>
              <a:rPr lang="en-US" sz="2000" dirty="0" smtClean="0"/>
              <a:t>Scarring: It can heal by fibrosis leaving a residual apical scar.</a:t>
            </a:r>
          </a:p>
          <a:p>
            <a:pPr>
              <a:buFont typeface="Wingdings" pitchFamily="2" charset="2"/>
              <a:buChar char="§"/>
            </a:pPr>
            <a:r>
              <a:rPr lang="en-US" sz="2000" dirty="0" smtClean="0"/>
              <a:t>Calcification (dystrophic)</a:t>
            </a:r>
          </a:p>
          <a:p>
            <a:pPr>
              <a:buFont typeface="Wingdings" pitchFamily="2" charset="2"/>
              <a:buChar char="§"/>
            </a:pPr>
            <a:r>
              <a:rPr lang="en-US" sz="2000" dirty="0" smtClean="0"/>
              <a:t>Local spread e.g. implantation of bacteria in the larynx leading to hoarseness or bronchial spread leads to bronchopneumonia</a:t>
            </a:r>
          </a:p>
          <a:p>
            <a:pPr>
              <a:buFont typeface="Wingdings" pitchFamily="2" charset="2"/>
              <a:buChar char="§"/>
            </a:pPr>
            <a:r>
              <a:rPr lang="en-US" sz="2000" dirty="0" smtClean="0"/>
              <a:t>Systemic spread/</a:t>
            </a:r>
            <a:r>
              <a:rPr lang="en-US" sz="2000" dirty="0" err="1" smtClean="0"/>
              <a:t>milary</a:t>
            </a:r>
            <a:r>
              <a:rPr lang="en-US" sz="2000" dirty="0" smtClean="0"/>
              <a:t> TB, via:</a:t>
            </a:r>
          </a:p>
          <a:p>
            <a:pPr lvl="2">
              <a:lnSpc>
                <a:spcPct val="90000"/>
              </a:lnSpc>
              <a:buFont typeface="Wingdings" pitchFamily="2" charset="2"/>
              <a:buChar char="Ø"/>
            </a:pPr>
            <a:r>
              <a:rPr lang="en-US" sz="2000" dirty="0" smtClean="0"/>
              <a:t>Vein – via left ventricle  to whole body</a:t>
            </a:r>
          </a:p>
          <a:p>
            <a:pPr lvl="2">
              <a:lnSpc>
                <a:spcPct val="90000"/>
              </a:lnSpc>
              <a:buFont typeface="Wingdings" pitchFamily="2" charset="2"/>
              <a:buChar char="Ø"/>
            </a:pPr>
            <a:r>
              <a:rPr lang="en-US" sz="2000" dirty="0" smtClean="0"/>
              <a:t>Artery – </a:t>
            </a:r>
            <a:r>
              <a:rPr lang="en-US" sz="2000" dirty="0" err="1" smtClean="0"/>
              <a:t>miliary</a:t>
            </a:r>
            <a:r>
              <a:rPr lang="en-US" sz="2000" dirty="0" smtClean="0"/>
              <a:t> spread within the lung</a:t>
            </a:r>
          </a:p>
          <a:p>
            <a:pPr>
              <a:buFont typeface="Wingdings" pitchFamily="2" charset="2"/>
              <a:buChar char="§"/>
            </a:pPr>
            <a:r>
              <a:rPr lang="en-US" sz="2000" dirty="0" smtClean="0"/>
              <a:t>Pleural effusion (</a:t>
            </a:r>
            <a:r>
              <a:rPr lang="en-US" sz="2000" dirty="0"/>
              <a:t>cause an exudative pleural effusion with a protein content of more than </a:t>
            </a:r>
            <a:r>
              <a:rPr lang="en-US" sz="2000" dirty="0" smtClean="0"/>
              <a:t>30g/</a:t>
            </a:r>
            <a:r>
              <a:rPr lang="en-US" sz="2000" dirty="0" err="1" smtClean="0"/>
              <a:t>litre</a:t>
            </a:r>
            <a:r>
              <a:rPr lang="en-US" sz="2000" dirty="0" smtClean="0"/>
              <a:t>)</a:t>
            </a:r>
            <a:r>
              <a:rPr lang="en-US" sz="2000" dirty="0" smtClean="0"/>
              <a:t> </a:t>
            </a:r>
            <a:r>
              <a:rPr lang="en-US" sz="2000" dirty="0" smtClean="0"/>
              <a:t>fibrosis &amp; adhesions</a:t>
            </a:r>
          </a:p>
          <a:p>
            <a:pPr>
              <a:buFont typeface="Wingdings" pitchFamily="2" charset="2"/>
              <a:buChar char="§"/>
            </a:pPr>
            <a:r>
              <a:rPr lang="en-US" sz="2000" dirty="0" smtClean="0"/>
              <a:t>Rupture of </a:t>
            </a:r>
            <a:r>
              <a:rPr lang="en-US" sz="2000" dirty="0" err="1" smtClean="0"/>
              <a:t>caseous</a:t>
            </a:r>
            <a:r>
              <a:rPr lang="en-US" sz="2000" dirty="0" smtClean="0"/>
              <a:t> lesion</a:t>
            </a:r>
          </a:p>
          <a:p>
            <a:pPr eaLnBrk="1" hangingPunct="1"/>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4247384" cy="990600"/>
          </a:xfrm>
        </p:spPr>
        <p:txBody>
          <a:bodyPr>
            <a:normAutofit/>
          </a:bodyPr>
          <a:lstStyle/>
          <a:p>
            <a:r>
              <a:rPr lang="en-US" sz="2800" b="1" dirty="0" err="1" smtClean="0"/>
              <a:t>Miliary</a:t>
            </a:r>
            <a:r>
              <a:rPr lang="en-US" sz="2800" b="1" dirty="0" smtClean="0"/>
              <a:t> Tuberculosis:</a:t>
            </a:r>
            <a:endParaRPr lang="en-US" sz="2800" b="1" dirty="0"/>
          </a:p>
        </p:txBody>
      </p:sp>
      <p:sp>
        <p:nvSpPr>
          <p:cNvPr id="3" name="Content Placeholder 2"/>
          <p:cNvSpPr>
            <a:spLocks noGrp="1"/>
          </p:cNvSpPr>
          <p:nvPr>
            <p:ph idx="1"/>
          </p:nvPr>
        </p:nvSpPr>
        <p:spPr>
          <a:xfrm>
            <a:off x="251520" y="1600200"/>
            <a:ext cx="4896544" cy="5257800"/>
          </a:xfrm>
        </p:spPr>
        <p:txBody>
          <a:bodyPr>
            <a:normAutofit fontScale="77500" lnSpcReduction="20000"/>
          </a:bodyPr>
          <a:lstStyle/>
          <a:p>
            <a:r>
              <a:rPr lang="en-US" dirty="0" smtClean="0"/>
              <a:t>when bacteria in the lungs enters the pulmonary venous return to the heart; the organisms subsequently disseminate through the systemic arterial system and the lymphatic channels</a:t>
            </a:r>
          </a:p>
          <a:p>
            <a:pPr>
              <a:buNone/>
            </a:pPr>
            <a:r>
              <a:rPr lang="en-US" b="1" dirty="0" smtClean="0"/>
              <a:t>		</a:t>
            </a:r>
            <a:r>
              <a:rPr lang="en-US" b="1" dirty="0" smtClean="0">
                <a:solidFill>
                  <a:srgbClr val="FF0000"/>
                </a:solidFill>
              </a:rPr>
              <a:t>Systemic </a:t>
            </a:r>
            <a:r>
              <a:rPr lang="en-US" b="1" dirty="0" err="1" smtClean="0">
                <a:solidFill>
                  <a:srgbClr val="FF0000"/>
                </a:solidFill>
              </a:rPr>
              <a:t>miliary</a:t>
            </a:r>
            <a:r>
              <a:rPr lang="en-US" b="1" dirty="0" smtClean="0">
                <a:solidFill>
                  <a:srgbClr val="FF0000"/>
                </a:solidFill>
              </a:rPr>
              <a:t> tuberculosis</a:t>
            </a:r>
            <a:r>
              <a:rPr lang="en-US" dirty="0" smtClean="0"/>
              <a:t> </a:t>
            </a:r>
          </a:p>
          <a:p>
            <a:r>
              <a:rPr lang="en-US" dirty="0" smtClean="0"/>
              <a:t>It produces multiple small yellow nodular lesions in several organs. Almost every organ in the body may be seeded. Lesions resemble those in the lung. </a:t>
            </a:r>
          </a:p>
          <a:p>
            <a:pPr>
              <a:lnSpc>
                <a:spcPct val="90000"/>
              </a:lnSpc>
            </a:pPr>
            <a:r>
              <a:rPr lang="en-GB" dirty="0" smtClean="0"/>
              <a:t>In the lungs there multiple lesions either microscopic or small, visible (2-mm) foci of yellow-white consolidation scattered through the lung parenchyma.</a:t>
            </a:r>
          </a:p>
          <a:p>
            <a:endParaRPr lang="en-US" dirty="0"/>
          </a:p>
        </p:txBody>
      </p:sp>
      <p:pic>
        <p:nvPicPr>
          <p:cNvPr id="4" name="Picture 2" descr="C:\Users\Maha\Downloads\showimage.cfm (5).jpg"/>
          <p:cNvPicPr>
            <a:picLocks noChangeAspect="1" noChangeArrowheads="1"/>
          </p:cNvPicPr>
          <p:nvPr/>
        </p:nvPicPr>
        <p:blipFill>
          <a:blip r:embed="rId3" cstate="print">
            <a:lum bright="-29000" contrast="24000"/>
          </a:blip>
          <a:srcRect/>
          <a:stretch>
            <a:fillRect/>
          </a:stretch>
        </p:blipFill>
        <p:spPr bwMode="auto">
          <a:xfrm>
            <a:off x="5105400" y="0"/>
            <a:ext cx="4038600" cy="67150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lstStyle/>
          <a:p>
            <a:r>
              <a:rPr lang="en-US" dirty="0" err="1" smtClean="0"/>
              <a:t>Miliary</a:t>
            </a:r>
            <a:r>
              <a:rPr lang="en-US" dirty="0" smtClean="0"/>
              <a:t> TB</a:t>
            </a:r>
            <a:endParaRPr lang="en-US" dirty="0"/>
          </a:p>
        </p:txBody>
      </p:sp>
      <p:sp>
        <p:nvSpPr>
          <p:cNvPr id="7" name="TextBox 6"/>
          <p:cNvSpPr txBox="1"/>
          <p:nvPr/>
        </p:nvSpPr>
        <p:spPr>
          <a:xfrm>
            <a:off x="457200" y="1501041"/>
            <a:ext cx="4690864" cy="1477328"/>
          </a:xfrm>
          <a:prstGeom prst="rect">
            <a:avLst/>
          </a:prstGeom>
          <a:noFill/>
        </p:spPr>
        <p:txBody>
          <a:bodyPr wrap="square" rtlCol="0">
            <a:spAutoFit/>
          </a:bodyPr>
          <a:lstStyle/>
          <a:p>
            <a:pPr>
              <a:buFont typeface="Wingdings" pitchFamily="2" charset="2"/>
              <a:buChar char="Ø"/>
            </a:pPr>
            <a:r>
              <a:rPr lang="en-US" sz="2400" dirty="0" smtClean="0"/>
              <a:t>    Millet like – grain.</a:t>
            </a:r>
          </a:p>
          <a:p>
            <a:pPr>
              <a:buFont typeface="Wingdings" pitchFamily="2" charset="2"/>
              <a:buChar char="Ø"/>
            </a:pPr>
            <a:endParaRPr lang="en-US" sz="2400" dirty="0" smtClean="0"/>
          </a:p>
          <a:p>
            <a:pPr>
              <a:buFont typeface="Wingdings" pitchFamily="2" charset="2"/>
              <a:buChar char="Ø"/>
            </a:pPr>
            <a:r>
              <a:rPr lang="en-US" sz="2400" dirty="0" smtClean="0"/>
              <a:t>    blood or bronchial spread</a:t>
            </a:r>
          </a:p>
          <a:p>
            <a:endParaRPr lang="en-US" dirty="0"/>
          </a:p>
        </p:txBody>
      </p:sp>
      <p:pic>
        <p:nvPicPr>
          <p:cNvPr id="83970" name="Picture 2" descr="https://secure.health.utas.edu.au/intranet/cds/pathprac/Files/Cases/Respiratory/Case37/Pictures37/Photo.jpg"/>
          <p:cNvPicPr>
            <a:picLocks noChangeAspect="1" noChangeArrowheads="1"/>
          </p:cNvPicPr>
          <p:nvPr/>
        </p:nvPicPr>
        <p:blipFill>
          <a:blip r:embed="rId3" cstate="print"/>
          <a:srcRect/>
          <a:stretch>
            <a:fillRect/>
          </a:stretch>
        </p:blipFill>
        <p:spPr bwMode="auto">
          <a:xfrm>
            <a:off x="5004048" y="3789040"/>
            <a:ext cx="4139952" cy="3743325"/>
          </a:xfrm>
          <a:prstGeom prst="rect">
            <a:avLst/>
          </a:prstGeom>
          <a:noFill/>
        </p:spPr>
      </p:pic>
      <p:pic>
        <p:nvPicPr>
          <p:cNvPr id="83972" name="Picture 4" descr="http://library.med.utah.edu/WebPath/jpeg1/LUNG039.jpg"/>
          <p:cNvPicPr>
            <a:picLocks noChangeAspect="1" noChangeArrowheads="1"/>
          </p:cNvPicPr>
          <p:nvPr/>
        </p:nvPicPr>
        <p:blipFill>
          <a:blip r:embed="rId4" cstate="print"/>
          <a:srcRect/>
          <a:stretch>
            <a:fillRect/>
          </a:stretch>
        </p:blipFill>
        <p:spPr bwMode="auto">
          <a:xfrm>
            <a:off x="5093804" y="201169"/>
            <a:ext cx="3960440" cy="4077072"/>
          </a:xfrm>
          <a:prstGeom prst="rect">
            <a:avLst/>
          </a:prstGeom>
          <a:noFill/>
        </p:spPr>
      </p:pic>
      <p:pic>
        <p:nvPicPr>
          <p:cNvPr id="9" name="Picture 8" descr="MILIARY TUB"/>
          <p:cNvPicPr>
            <a:picLocks noChangeAspect="1" noChangeArrowheads="1"/>
          </p:cNvPicPr>
          <p:nvPr/>
        </p:nvPicPr>
        <p:blipFill>
          <a:blip r:embed="rId5" cstate="print"/>
          <a:srcRect/>
          <a:stretch>
            <a:fillRect/>
          </a:stretch>
        </p:blipFill>
        <p:spPr>
          <a:xfrm>
            <a:off x="34816" y="2858943"/>
            <a:ext cx="4932040" cy="3240933"/>
          </a:xfrm>
          <a:prstGeom prst="rect">
            <a:avLst/>
          </a:prstGeom>
          <a:noFill/>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slide(fromBottom)">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Miliary</a:t>
            </a:r>
            <a:r>
              <a:rPr lang="en-US" dirty="0"/>
              <a:t> TB</a:t>
            </a:r>
          </a:p>
        </p:txBody>
      </p:sp>
      <p:sp>
        <p:nvSpPr>
          <p:cNvPr id="3" name="Content Placeholder 2"/>
          <p:cNvSpPr>
            <a:spLocks noGrp="1"/>
          </p:cNvSpPr>
          <p:nvPr>
            <p:ph sz="quarter" idx="1"/>
          </p:nvPr>
        </p:nvSpPr>
        <p:spPr>
          <a:xfrm>
            <a:off x="612648" y="1600200"/>
            <a:ext cx="3959352" cy="4495800"/>
          </a:xfrm>
        </p:spPr>
        <p:txBody>
          <a:bodyPr>
            <a:normAutofit fontScale="92500" lnSpcReduction="20000"/>
          </a:bodyPr>
          <a:lstStyle/>
          <a:p>
            <a:r>
              <a:rPr lang="en-US" dirty="0" smtClean="0"/>
              <a:t> </a:t>
            </a:r>
            <a:r>
              <a:rPr lang="en-US" dirty="0"/>
              <a:t>Chest x-ray </a:t>
            </a:r>
            <a:r>
              <a:rPr lang="en-US" dirty="0" smtClean="0"/>
              <a:t>shows </a:t>
            </a:r>
            <a:r>
              <a:rPr lang="en-US" dirty="0"/>
              <a:t>numerous small dense nodules each measuring 1 to 3 mm in diameter in both </a:t>
            </a:r>
            <a:r>
              <a:rPr lang="en-US" dirty="0" smtClean="0"/>
              <a:t>lung fields</a:t>
            </a:r>
          </a:p>
          <a:p>
            <a:r>
              <a:rPr lang="en-US" dirty="0" smtClean="0"/>
              <a:t>Patient present with weight </a:t>
            </a:r>
            <a:r>
              <a:rPr lang="en-US" dirty="0"/>
              <a:t>loss, intermittent fever, productive blood-stained cough and night sweats. </a:t>
            </a:r>
            <a:endParaRPr lang="en-US" dirty="0"/>
          </a:p>
        </p:txBody>
      </p:sp>
      <p:pic>
        <p:nvPicPr>
          <p:cNvPr id="1026" name="Picture 2" descr="http://images.radiopaedia.org/images/1178535/9a531e6331f18c75893c8ba04d0d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700808"/>
            <a:ext cx="4967127" cy="451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12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GB" b="1" dirty="0" err="1"/>
              <a:t>E</a:t>
            </a:r>
            <a:r>
              <a:rPr lang="en-GB" b="1" dirty="0" err="1" smtClean="0"/>
              <a:t>xtrapulmonary</a:t>
            </a:r>
            <a:r>
              <a:rPr lang="en-GB" b="1" dirty="0" smtClean="0"/>
              <a:t> </a:t>
            </a:r>
            <a:r>
              <a:rPr lang="en-GB" b="1" dirty="0"/>
              <a:t>tuberculosis</a:t>
            </a:r>
          </a:p>
        </p:txBody>
      </p:sp>
      <p:pic>
        <p:nvPicPr>
          <p:cNvPr id="4" name="Picture 2" descr="http://rlv.zcache.com/main_symptoms_of_extrapulmonary_tuberculosis_chart_poster-r3f8871d2ef644a889a393fa957c43b96_azsut_8byvr_512.jpg"/>
          <p:cNvPicPr>
            <a:picLocks noChangeAspect="1" noChangeArrowheads="1"/>
          </p:cNvPicPr>
          <p:nvPr/>
        </p:nvPicPr>
        <p:blipFill>
          <a:blip r:embed="rId2" cstate="print"/>
          <a:srcRect/>
          <a:stretch>
            <a:fillRect/>
          </a:stretch>
        </p:blipFill>
        <p:spPr bwMode="auto">
          <a:xfrm>
            <a:off x="4716016" y="1673424"/>
            <a:ext cx="5184576" cy="5184576"/>
          </a:xfrm>
          <a:prstGeom prst="rect">
            <a:avLst/>
          </a:prstGeom>
          <a:noFill/>
        </p:spPr>
      </p:pic>
      <p:sp>
        <p:nvSpPr>
          <p:cNvPr id="6" name="Rectangle 3"/>
          <p:cNvSpPr txBox="1">
            <a:spLocks noChangeArrowheads="1"/>
          </p:cNvSpPr>
          <p:nvPr/>
        </p:nvSpPr>
        <p:spPr>
          <a:xfrm>
            <a:off x="0" y="1483568"/>
            <a:ext cx="5508104" cy="5257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GB" sz="1200" b="0" i="0" u="none" strike="noStrike" kern="1200" cap="none" spc="0" normalizeH="0" baseline="0" noProof="0" dirty="0" smtClean="0">
                <a:ln>
                  <a:noFill/>
                </a:ln>
                <a:solidFill>
                  <a:schemeClr val="tx1"/>
                </a:solidFill>
                <a:effectLst/>
                <a:uLnTx/>
                <a:uFillTx/>
                <a:latin typeface="+mn-lt"/>
                <a:ea typeface="+mn-ea"/>
                <a:cs typeface="+mn-cs"/>
              </a:rPr>
              <a:t>May appear in any of the organs or tissues seeded </a:t>
            </a:r>
            <a:r>
              <a:rPr kumimoji="0" lang="en-GB" sz="1200" b="0" i="0" u="none" strike="noStrike" kern="1200" cap="none" spc="0" normalizeH="0" baseline="0" noProof="0" dirty="0" err="1" smtClean="0">
                <a:ln>
                  <a:noFill/>
                </a:ln>
                <a:solidFill>
                  <a:schemeClr val="tx1"/>
                </a:solidFill>
                <a:effectLst/>
                <a:uLnTx/>
                <a:uFillTx/>
                <a:latin typeface="+mn-lt"/>
                <a:ea typeface="+mn-ea"/>
                <a:cs typeface="+mn-cs"/>
              </a:rPr>
              <a:t>hematogenously</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  (as</a:t>
            </a: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GB" sz="1200" b="0" i="0" u="none" strike="noStrike" kern="1200" cap="none" spc="0" normalizeH="0" baseline="0" noProof="0" dirty="0" smtClean="0">
                <a:ln>
                  <a:noFill/>
                </a:ln>
                <a:solidFill>
                  <a:schemeClr val="tx1"/>
                </a:solidFill>
                <a:effectLst/>
                <a:uLnTx/>
                <a:uFillTx/>
                <a:latin typeface="+mn-lt"/>
                <a:ea typeface="+mn-ea"/>
                <a:cs typeface="+mn-cs"/>
              </a:rPr>
              <a:t>in </a:t>
            </a:r>
            <a:r>
              <a:rPr kumimoji="0" lang="en-GB" sz="1200" b="0" i="0" u="none" strike="noStrike" kern="1200" cap="none" spc="0" normalizeH="0" baseline="0" noProof="0" dirty="0" err="1" smtClean="0">
                <a:ln>
                  <a:noFill/>
                </a:ln>
                <a:solidFill>
                  <a:schemeClr val="tx1"/>
                </a:solidFill>
                <a:effectLst/>
                <a:uLnTx/>
                <a:uFillTx/>
                <a:latin typeface="+mn-lt"/>
                <a:ea typeface="+mn-ea"/>
                <a:cs typeface="+mn-cs"/>
              </a:rPr>
              <a:t>milary</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 TB) and may be the presenting manifestation of tuberculosis. </a:t>
            </a:r>
          </a:p>
          <a:p>
            <a:pPr lvl="1" indent="-228600" fontAlgn="auto">
              <a:spcBef>
                <a:spcPts val="500"/>
              </a:spcBef>
              <a:spcAft>
                <a:spcPts val="0"/>
              </a:spcAft>
              <a:buClr>
                <a:schemeClr val="accent2"/>
              </a:buClr>
              <a:buSzPct val="75000"/>
              <a:buFont typeface="Wingdings"/>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Lymph nodes</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a:t>
            </a:r>
            <a:r>
              <a:rPr lang="en-US" sz="1400" b="1" dirty="0" smtClean="0"/>
              <a:t> </a:t>
            </a:r>
            <a:r>
              <a:rPr lang="en-US" sz="1400" b="1" dirty="0" err="1" smtClean="0"/>
              <a:t>tuberculous</a:t>
            </a:r>
            <a:r>
              <a:rPr lang="en-US" sz="1400" b="1" dirty="0" smtClean="0"/>
              <a:t> l</a:t>
            </a:r>
            <a:r>
              <a:rPr lang="en-GB" sz="1400" b="1" dirty="0" err="1" smtClean="0"/>
              <a:t>ymphadenitis</a:t>
            </a:r>
            <a:r>
              <a:rPr lang="en-GB" sz="1400" b="1" dirty="0" smtClean="0"/>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lang="en-US" sz="1400" dirty="0" smtClean="0">
                <a:latin typeface="+mn-lt"/>
              </a:rPr>
              <a:t> are</a:t>
            </a:r>
            <a:r>
              <a:rPr lang="en-GB" sz="1400" dirty="0" smtClean="0">
                <a:latin typeface="+mn-lt"/>
              </a:rPr>
              <a:t> the most frequent form of </a:t>
            </a:r>
            <a:r>
              <a:rPr lang="en-GB" sz="1400" dirty="0" err="1" smtClean="0">
                <a:latin typeface="+mn-lt"/>
              </a:rPr>
              <a:t>extrapulmonary</a:t>
            </a:r>
            <a:r>
              <a:rPr lang="en-GB" sz="1400" dirty="0" smtClean="0">
                <a:latin typeface="+mn-lt"/>
              </a:rPr>
              <a:t> tuberculosis esp. in the cervical region ("scrofula"). </a:t>
            </a:r>
            <a:endParaRPr lang="en-US" sz="1400" dirty="0" smtClean="0">
              <a:latin typeface="+mn-lt"/>
            </a:endParaRPr>
          </a:p>
          <a:p>
            <a:pPr lvl="1" indent="-228600" fontAlgn="auto">
              <a:spcBef>
                <a:spcPts val="500"/>
              </a:spcBef>
              <a:spcAft>
                <a:spcPts val="0"/>
              </a:spcAft>
              <a:buClr>
                <a:schemeClr val="accent2"/>
              </a:buClr>
              <a:buSzPct val="75000"/>
              <a:buFont typeface="Wingdings"/>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Liver and </a:t>
            </a:r>
            <a:r>
              <a:rPr lang="en-US" sz="1400" dirty="0" smtClean="0">
                <a:latin typeface="+mn-lt"/>
                <a:cs typeface="+mn-cs"/>
              </a:rPr>
              <a:t>spleen</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adrenals </a:t>
            </a:r>
          </a:p>
          <a:p>
            <a:pPr lvl="1" indent="-228600" fontAlgn="auto">
              <a:spcBef>
                <a:spcPts val="500"/>
              </a:spcBef>
              <a:spcAft>
                <a:spcPts val="0"/>
              </a:spcAft>
              <a:buClr>
                <a:schemeClr val="accent2"/>
              </a:buClr>
              <a:buSzPct val="75000"/>
              <a:buFont typeface="Wingdings"/>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fallopian tube  and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endometrium</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Epididymis</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and prostate</a:t>
            </a:r>
          </a:p>
          <a:p>
            <a:pPr lvl="1" indent="-228600" fontAlgn="auto">
              <a:spcBef>
                <a:spcPts val="500"/>
              </a:spcBef>
              <a:spcAft>
                <a:spcPts val="0"/>
              </a:spcAft>
              <a:buClr>
                <a:schemeClr val="accent2"/>
              </a:buClr>
              <a:buSzPct val="75000"/>
              <a:buFont typeface="Wingdings"/>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kidneys </a:t>
            </a:r>
          </a:p>
          <a:p>
            <a:pPr lvl="1" indent="-228600" fontAlgn="auto">
              <a:spcBef>
                <a:spcPts val="500"/>
              </a:spcBef>
              <a:spcAft>
                <a:spcPts val="0"/>
              </a:spcAft>
              <a:buClr>
                <a:schemeClr val="accent2"/>
              </a:buClr>
              <a:buSzPct val="75000"/>
              <a:buFont typeface="Wingdings"/>
              <a:buChar char=""/>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meninges</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around the base of the brain </a:t>
            </a:r>
            <a:r>
              <a:rPr kumimoji="0" lang="en-GB" sz="1400" b="0" i="0" u="none" strike="noStrike" kern="1200" cap="none" spc="0" normalizeH="0" baseline="0" noProof="0" dirty="0" smtClean="0">
                <a:ln>
                  <a:noFill/>
                </a:ln>
                <a:solidFill>
                  <a:schemeClr val="tx1"/>
                </a:solidFill>
                <a:effectLst/>
                <a:uLnTx/>
                <a:uFillTx/>
                <a:latin typeface="+mn-lt"/>
                <a:ea typeface="+mn-ea"/>
                <a:cs typeface="+mn-cs"/>
              </a:rPr>
              <a:t>(</a:t>
            </a:r>
            <a:r>
              <a:rPr kumimoji="0" lang="en-GB" sz="1400" b="0" i="0" u="none" strike="noStrike" kern="1200" cap="none" spc="0" normalizeH="0" baseline="0" noProof="0" dirty="0" err="1" smtClean="0">
                <a:ln>
                  <a:noFill/>
                </a:ln>
                <a:solidFill>
                  <a:schemeClr val="tx1"/>
                </a:solidFill>
                <a:effectLst/>
                <a:uLnTx/>
                <a:uFillTx/>
                <a:latin typeface="+mn-lt"/>
                <a:ea typeface="+mn-ea"/>
                <a:cs typeface="+mn-cs"/>
              </a:rPr>
              <a:t>tuberculous</a:t>
            </a:r>
            <a:r>
              <a:rPr kumimoji="0" lang="en-GB" sz="1400" b="0" i="0" u="none" strike="noStrike" kern="1200" cap="none" spc="0" normalizeH="0" baseline="0" noProof="0" dirty="0" smtClean="0">
                <a:ln>
                  <a:noFill/>
                </a:ln>
                <a:solidFill>
                  <a:schemeClr val="tx1"/>
                </a:solidFill>
                <a:effectLst/>
                <a:uLnTx/>
                <a:uFillTx/>
                <a:latin typeface="+mn-lt"/>
                <a:ea typeface="+mn-ea"/>
                <a:cs typeface="+mn-cs"/>
              </a:rPr>
              <a:t> meningitis),</a:t>
            </a:r>
          </a:p>
          <a:p>
            <a:pPr lvl="1" indent="-228600" fontAlgn="auto">
              <a:spcBef>
                <a:spcPts val="500"/>
              </a:spcBef>
              <a:spcAft>
                <a:spcPts val="0"/>
              </a:spcAft>
              <a:buClr>
                <a:schemeClr val="accent2"/>
              </a:buClr>
              <a:buSzPct val="75000"/>
              <a:buFont typeface="Wingdings"/>
              <a:buChar char=""/>
              <a:defRPr/>
            </a:pPr>
            <a:r>
              <a:rPr lang="en-GB" sz="1400" dirty="0" smtClean="0">
                <a:latin typeface="+mn-lt"/>
                <a:cs typeface="+mn-cs"/>
              </a:rPr>
              <a:t>Bone marrow</a:t>
            </a:r>
            <a:endParaRPr kumimoji="0" lang="en-GB" sz="1400" b="0"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Vertebrae  (</a:t>
            </a:r>
            <a:r>
              <a:rPr kumimoji="0" lang="en-GB" sz="1400" b="0" i="0" u="none" strike="noStrike" kern="1200" cap="none" spc="0" normalizeH="0" baseline="0" noProof="0" dirty="0" err="1" smtClean="0">
                <a:ln>
                  <a:noFill/>
                </a:ln>
                <a:solidFill>
                  <a:schemeClr val="tx1"/>
                </a:solidFill>
                <a:effectLst/>
                <a:uLnTx/>
                <a:uFillTx/>
                <a:latin typeface="+mn-lt"/>
                <a:ea typeface="+mn-ea"/>
                <a:cs typeface="+mn-cs"/>
              </a:rPr>
              <a:t>Pott's</a:t>
            </a:r>
            <a:r>
              <a:rPr kumimoji="0" lang="en-GB" sz="1400" b="0" i="0" u="none" strike="noStrike" kern="1200" cap="none" spc="0" normalizeH="0" baseline="0" noProof="0" dirty="0" smtClean="0">
                <a:ln>
                  <a:noFill/>
                </a:ln>
                <a:solidFill>
                  <a:schemeClr val="tx1"/>
                </a:solidFill>
                <a:effectLst/>
                <a:uLnTx/>
                <a:uFillTx/>
                <a:latin typeface="+mn-lt"/>
                <a:ea typeface="+mn-ea"/>
                <a:cs typeface="+mn-cs"/>
              </a:rPr>
              <a:t> disease).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It collapses the spine and leads to p</a:t>
            </a:r>
            <a:r>
              <a:rPr kumimoji="0" lang="en-GB" sz="1400" b="0" i="0" u="none" strike="noStrike" kern="1200" cap="none" spc="0" normalizeH="0" baseline="0" noProof="0" dirty="0" err="1" smtClean="0">
                <a:ln>
                  <a:noFill/>
                </a:ln>
                <a:solidFill>
                  <a:schemeClr val="tx1"/>
                </a:solidFill>
                <a:effectLst/>
                <a:uLnTx/>
                <a:uFillTx/>
                <a:latin typeface="+mn-lt"/>
                <a:ea typeface="+mn-ea"/>
                <a:cs typeface="+mn-cs"/>
              </a:rPr>
              <a:t>araspinal</a:t>
            </a:r>
            <a:r>
              <a:rPr kumimoji="0" lang="en-GB" sz="1400" b="0" i="0" u="none" strike="noStrike" kern="1200" cap="none" spc="0" normalizeH="0" baseline="0" noProof="0" dirty="0" smtClean="0">
                <a:ln>
                  <a:noFill/>
                </a:ln>
                <a:solidFill>
                  <a:schemeClr val="tx1"/>
                </a:solidFill>
                <a:effectLst/>
                <a:uLnTx/>
                <a:uFillTx/>
                <a:latin typeface="+mn-lt"/>
                <a:ea typeface="+mn-ea"/>
                <a:cs typeface="+mn-cs"/>
              </a:rPr>
              <a:t> "cold" abscesses in these patients may track along the tissue planes to present as an abdominal or pelvic mass</a:t>
            </a:r>
          </a:p>
          <a:p>
            <a:pPr lvl="1" indent="-228600" fontAlgn="auto">
              <a:spcBef>
                <a:spcPts val="500"/>
              </a:spcBef>
              <a:spcAft>
                <a:spcPts val="0"/>
              </a:spcAft>
              <a:buClr>
                <a:schemeClr val="accent2"/>
              </a:buClr>
              <a:buSzPct val="75000"/>
              <a:buFont typeface="Wingdings"/>
              <a:buChar char=""/>
              <a:defRPr/>
            </a:pPr>
            <a:r>
              <a:rPr kumimoji="0" lang="en-GB" sz="1400" b="1" i="0" u="none" strike="noStrike" kern="1200" cap="none" spc="0" normalizeH="0" baseline="0" noProof="0" dirty="0" smtClean="0">
                <a:ln>
                  <a:noFill/>
                </a:ln>
                <a:solidFill>
                  <a:schemeClr val="tx1"/>
                </a:solidFill>
                <a:effectLst/>
                <a:uLnTx/>
                <a:uFillTx/>
                <a:latin typeface="+mn-lt"/>
                <a:ea typeface="+mn-ea"/>
                <a:cs typeface="+mn-cs"/>
              </a:rPr>
              <a:t>Intestinal tuberculosis</a:t>
            </a:r>
            <a:r>
              <a:rPr kumimoji="0" lang="en-GB" sz="1400" b="0" i="0" u="none" strike="noStrike" kern="1200" cap="none" spc="0" normalizeH="0" baseline="0" noProof="0" dirty="0" smtClean="0">
                <a:ln>
                  <a:noFill/>
                </a:ln>
                <a:solidFill>
                  <a:schemeClr val="tx1"/>
                </a:solidFill>
                <a:effectLst/>
                <a:uLnTx/>
                <a:uFillTx/>
                <a:latin typeface="+mn-lt"/>
                <a:ea typeface="+mn-ea"/>
                <a:cs typeface="+mn-cs"/>
              </a:rPr>
              <a:t> contracted by the drinking of contaminated milk. In developed countries today, intestinal tuberculosis is more often a complication of protracted advanced secondary tuberculosis, secondary to the swallowing of coughed-up infective material.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linds(horizontal)">
                                      <p:cBhvr>
                                        <p:cTn id="23" dur="500"/>
                                        <p:tgtEl>
                                          <p:spTgt spid="6">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blinds(horizontal)">
                                      <p:cBhvr>
                                        <p:cTn id="26" dur="500"/>
                                        <p:tgtEl>
                                          <p:spTgt spid="6">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blinds(horizontal)">
                                      <p:cBhvr>
                                        <p:cTn id="29" dur="500"/>
                                        <p:tgtEl>
                                          <p:spTgt spid="6">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blinds(horizontal)">
                                      <p:cBhvr>
                                        <p:cTn id="32" dur="500"/>
                                        <p:tgtEl>
                                          <p:spTgt spid="6">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blinds(horizontal)">
                                      <p:cBhvr>
                                        <p:cTn id="35" dur="500"/>
                                        <p:tgtEl>
                                          <p:spTgt spid="6">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blinds(horizontal)">
                                      <p:cBhvr>
                                        <p:cTn id="38" dur="500"/>
                                        <p:tgtEl>
                                          <p:spTgt spid="6">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blinds(horizontal)">
                                      <p:cBhvr>
                                        <p:cTn id="43" dur="500"/>
                                        <p:tgtEl>
                                          <p:spTgt spid="6">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Effect transition="in" filter="blinds(horizontal)">
                                      <p:cBhvr>
                                        <p:cTn id="48"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00002906"/>
          <p:cNvPicPr>
            <a:picLocks noGrp="1" noChangeAspect="1" noChangeArrowheads="1"/>
          </p:cNvPicPr>
          <p:nvPr>
            <p:ph sz="quarter" idx="2"/>
          </p:nvPr>
        </p:nvPicPr>
        <p:blipFill>
          <a:blip r:embed="rId2" cstate="print"/>
          <a:srcRect/>
          <a:stretch>
            <a:fillRect/>
          </a:stretch>
        </p:blipFill>
        <p:spPr bwMode="auto">
          <a:xfrm>
            <a:off x="4283968" y="1796463"/>
            <a:ext cx="5054388" cy="3369592"/>
          </a:xfrm>
          <a:prstGeom prst="rect">
            <a:avLst/>
          </a:prstGeom>
          <a:noFill/>
          <a:ln w="9525">
            <a:noFill/>
            <a:miter lim="800000"/>
            <a:headEnd/>
            <a:tailEnd/>
          </a:ln>
        </p:spPr>
      </p:pic>
      <p:pic>
        <p:nvPicPr>
          <p:cNvPr id="50178" name="Picture 2" descr="tb2 addisons"/>
          <p:cNvPicPr>
            <a:picLocks noChangeAspect="1" noChangeArrowheads="1"/>
          </p:cNvPicPr>
          <p:nvPr/>
        </p:nvPicPr>
        <p:blipFill>
          <a:blip r:embed="rId3" cstate="print"/>
          <a:srcRect/>
          <a:stretch>
            <a:fillRect/>
          </a:stretch>
        </p:blipFill>
        <p:spPr bwMode="auto">
          <a:xfrm>
            <a:off x="90054" y="1106359"/>
            <a:ext cx="4586536" cy="4749800"/>
          </a:xfrm>
          <a:prstGeom prst="rect">
            <a:avLst/>
          </a:prstGeom>
          <a:noFill/>
          <a:ln w="9525">
            <a:noFill/>
            <a:miter lim="800000"/>
            <a:headEnd/>
            <a:tailEnd/>
          </a:ln>
        </p:spPr>
      </p:pic>
      <p:sp>
        <p:nvSpPr>
          <p:cNvPr id="11" name="Content Placeholder 10"/>
          <p:cNvSpPr>
            <a:spLocks noGrp="1"/>
          </p:cNvSpPr>
          <p:nvPr>
            <p:ph sz="quarter" idx="1"/>
          </p:nvPr>
        </p:nvSpPr>
        <p:spPr>
          <a:xfrm>
            <a:off x="467544" y="548680"/>
            <a:ext cx="3886200" cy="543289"/>
          </a:xfrm>
        </p:spPr>
        <p:txBody>
          <a:bodyPr/>
          <a:lstStyle/>
          <a:p>
            <a:pPr>
              <a:buNone/>
            </a:pPr>
            <a:r>
              <a:rPr lang="en-US" dirty="0" smtClean="0">
                <a:solidFill>
                  <a:schemeClr val="accent5">
                    <a:lumMod val="50000"/>
                  </a:schemeClr>
                </a:solidFill>
              </a:rPr>
              <a:t>TB adrenal gland</a:t>
            </a:r>
            <a:endParaRPr lang="en-US" dirty="0">
              <a:solidFill>
                <a:schemeClr val="accent5">
                  <a:lumMod val="50000"/>
                </a:schemeClr>
              </a:solidFill>
            </a:endParaRPr>
          </a:p>
        </p:txBody>
      </p:sp>
      <p:sp>
        <p:nvSpPr>
          <p:cNvPr id="14" name="Title 4"/>
          <p:cNvSpPr>
            <a:spLocks noGrp="1"/>
          </p:cNvSpPr>
          <p:nvPr>
            <p:ph type="title"/>
          </p:nvPr>
        </p:nvSpPr>
        <p:spPr>
          <a:xfrm>
            <a:off x="5148064" y="260648"/>
            <a:ext cx="3995936" cy="1143000"/>
          </a:xfrm>
        </p:spPr>
        <p:txBody>
          <a:bodyPr>
            <a:normAutofit/>
          </a:bodyPr>
          <a:lstStyle/>
          <a:p>
            <a:r>
              <a:rPr lang="en-US" sz="3600" dirty="0" smtClean="0"/>
              <a:t>TB </a:t>
            </a:r>
            <a:r>
              <a:rPr lang="en-US" sz="3600" dirty="0" err="1" smtClean="0"/>
              <a:t>epididymis</a:t>
            </a:r>
            <a:endParaRPr lang="en-US" sz="3600" dirty="0"/>
          </a:p>
        </p:txBody>
      </p:sp>
      <p:sp>
        <p:nvSpPr>
          <p:cNvPr id="2" name="Rectangle 1"/>
          <p:cNvSpPr/>
          <p:nvPr/>
        </p:nvSpPr>
        <p:spPr>
          <a:xfrm>
            <a:off x="104590" y="5560220"/>
            <a:ext cx="45720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rgbClr val="000000"/>
                </a:solidFill>
                <a:latin typeface="arial" panose="020B0604020202020204" pitchFamily="34" charset="0"/>
              </a:rPr>
              <a:t> Tuberculous Addison's disease is still an important cause of primary adrenocortical insufficiency particularly in the developing countries. </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779912" cy="990600"/>
          </a:xfrm>
        </p:spPr>
        <p:txBody>
          <a:bodyPr>
            <a:normAutofit/>
          </a:bodyPr>
          <a:lstStyle/>
          <a:p>
            <a:r>
              <a:rPr lang="en-US" sz="3600" dirty="0" err="1" smtClean="0"/>
              <a:t>Tuberculoma</a:t>
            </a:r>
            <a:endParaRPr lang="en-US" sz="3600" dirty="0"/>
          </a:p>
        </p:txBody>
      </p:sp>
      <p:sp>
        <p:nvSpPr>
          <p:cNvPr id="6" name="Content Placeholder 5"/>
          <p:cNvSpPr>
            <a:spLocks noGrp="1"/>
          </p:cNvSpPr>
          <p:nvPr>
            <p:ph sz="quarter" idx="2"/>
          </p:nvPr>
        </p:nvSpPr>
        <p:spPr>
          <a:xfrm>
            <a:off x="5004048" y="0"/>
            <a:ext cx="3886200" cy="720080"/>
          </a:xfrm>
        </p:spPr>
        <p:txBody>
          <a:bodyPr>
            <a:normAutofit/>
          </a:bodyPr>
          <a:lstStyle/>
          <a:p>
            <a:pPr>
              <a:buNone/>
            </a:pPr>
            <a:r>
              <a:rPr lang="en-US" sz="2800" dirty="0" smtClean="0">
                <a:solidFill>
                  <a:schemeClr val="accent5">
                    <a:lumMod val="50000"/>
                  </a:schemeClr>
                </a:solidFill>
              </a:rPr>
              <a:t>Renal TB</a:t>
            </a:r>
            <a:endParaRPr lang="en-US" sz="2800" dirty="0">
              <a:solidFill>
                <a:schemeClr val="accent5">
                  <a:lumMod val="50000"/>
                </a:schemeClr>
              </a:solidFill>
            </a:endParaRPr>
          </a:p>
        </p:txBody>
      </p:sp>
      <p:pic>
        <p:nvPicPr>
          <p:cNvPr id="18434" name="Picture 2" descr="http://www.digitalpathology.uct.ac.za/topics/classic_cases_of_tb/images/portfolio/xii_viii_6_cerebrum.jpg"/>
          <p:cNvPicPr>
            <a:picLocks noChangeAspect="1" noChangeArrowheads="1"/>
          </p:cNvPicPr>
          <p:nvPr/>
        </p:nvPicPr>
        <p:blipFill>
          <a:blip r:embed="rId2" cstate="print"/>
          <a:srcRect/>
          <a:stretch>
            <a:fillRect/>
          </a:stretch>
        </p:blipFill>
        <p:spPr bwMode="auto">
          <a:xfrm>
            <a:off x="0" y="836712"/>
            <a:ext cx="3816424" cy="5067076"/>
          </a:xfrm>
          <a:prstGeom prst="rect">
            <a:avLst/>
          </a:prstGeom>
          <a:noFill/>
        </p:spPr>
      </p:pic>
      <p:pic>
        <p:nvPicPr>
          <p:cNvPr id="8" name="Picture 2" descr="00004357"/>
          <p:cNvPicPr>
            <a:picLocks noChangeAspect="1" noChangeArrowheads="1"/>
          </p:cNvPicPr>
          <p:nvPr/>
        </p:nvPicPr>
        <p:blipFill>
          <a:blip r:embed="rId3" cstate="print"/>
          <a:srcRect/>
          <a:stretch>
            <a:fillRect/>
          </a:stretch>
        </p:blipFill>
        <p:spPr bwMode="auto">
          <a:xfrm>
            <a:off x="0" y="4869161"/>
            <a:ext cx="3964496" cy="1988840"/>
          </a:xfrm>
          <a:prstGeom prst="rect">
            <a:avLst/>
          </a:prstGeom>
          <a:noFill/>
          <a:ln w="9525">
            <a:noFill/>
            <a:miter lim="800000"/>
            <a:headEnd/>
            <a:tailEnd/>
          </a:ln>
        </p:spPr>
      </p:pic>
      <p:pic>
        <p:nvPicPr>
          <p:cNvPr id="18436" name="Picture 4" descr="http://www.vetnext.com/fotos/I13RenalTuberculosis.jpg"/>
          <p:cNvPicPr>
            <a:picLocks noChangeAspect="1" noChangeArrowheads="1"/>
          </p:cNvPicPr>
          <p:nvPr/>
        </p:nvPicPr>
        <p:blipFill>
          <a:blip r:embed="rId4" cstate="print"/>
          <a:srcRect/>
          <a:stretch>
            <a:fillRect/>
          </a:stretch>
        </p:blipFill>
        <p:spPr bwMode="auto">
          <a:xfrm>
            <a:off x="4429125" y="476672"/>
            <a:ext cx="4714875" cy="3238501"/>
          </a:xfrm>
          <a:prstGeom prst="rect">
            <a:avLst/>
          </a:prstGeom>
          <a:noFill/>
        </p:spPr>
      </p:pic>
      <p:pic>
        <p:nvPicPr>
          <p:cNvPr id="18438" name="Picture 6" descr="http://o.quizlet.com/i/GOIMx3uqpqZthuUl80UODg_m.jpg"/>
          <p:cNvPicPr>
            <a:picLocks noChangeAspect="1" noChangeArrowheads="1"/>
          </p:cNvPicPr>
          <p:nvPr/>
        </p:nvPicPr>
        <p:blipFill>
          <a:blip r:embed="rId5" cstate="print"/>
          <a:srcRect/>
          <a:stretch>
            <a:fillRect/>
          </a:stretch>
        </p:blipFill>
        <p:spPr bwMode="auto">
          <a:xfrm>
            <a:off x="4211960" y="3680672"/>
            <a:ext cx="2952328" cy="3251056"/>
          </a:xfrm>
          <a:prstGeom prst="rect">
            <a:avLst/>
          </a:prstGeom>
          <a:noFill/>
        </p:spPr>
      </p:pic>
      <p:sp>
        <p:nvSpPr>
          <p:cNvPr id="11" name="Content Placeholder 2"/>
          <p:cNvSpPr>
            <a:spLocks noGrp="1"/>
          </p:cNvSpPr>
          <p:nvPr>
            <p:ph sz="quarter" idx="1"/>
          </p:nvPr>
        </p:nvSpPr>
        <p:spPr>
          <a:xfrm>
            <a:off x="7164288" y="5085184"/>
            <a:ext cx="1979712" cy="615297"/>
          </a:xfrm>
        </p:spPr>
        <p:txBody>
          <a:bodyPr>
            <a:noAutofit/>
          </a:bodyPr>
          <a:lstStyle/>
          <a:p>
            <a:pPr>
              <a:buNone/>
            </a:pPr>
            <a:r>
              <a:rPr lang="en-US" sz="2000" b="1" dirty="0" smtClean="0">
                <a:solidFill>
                  <a:schemeClr val="accent5">
                    <a:lumMod val="50000"/>
                  </a:schemeClr>
                </a:solidFill>
              </a:rPr>
              <a:t>TB Vertebra (</a:t>
            </a:r>
            <a:r>
              <a:rPr lang="en-US" dirty="0" smtClean="0"/>
              <a:t>Potts</a:t>
            </a:r>
            <a:r>
              <a:rPr lang="en-US" sz="2000" b="1" dirty="0" smtClean="0">
                <a:solidFill>
                  <a:schemeClr val="accent5">
                    <a:lumMod val="50000"/>
                  </a:schemeClr>
                </a:solidFill>
              </a:rPr>
              <a:t> Spine)</a:t>
            </a:r>
            <a:endParaRPr lang="en-US" sz="2000" b="1"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892480" cy="990600"/>
          </a:xfrm>
        </p:spPr>
        <p:txBody>
          <a:bodyPr>
            <a:normAutofit fontScale="90000"/>
          </a:bodyPr>
          <a:lstStyle/>
          <a:p>
            <a:r>
              <a:rPr lang="en-US" dirty="0" smtClean="0"/>
              <a:t>Diseases caused by Mycobacterium</a:t>
            </a:r>
            <a:endParaRPr lang="en-US" dirty="0"/>
          </a:p>
        </p:txBody>
      </p:sp>
      <p:sp>
        <p:nvSpPr>
          <p:cNvPr id="3" name="Content Placeholder 2"/>
          <p:cNvSpPr>
            <a:spLocks noGrp="1"/>
          </p:cNvSpPr>
          <p:nvPr>
            <p:ph sz="quarter" idx="1"/>
          </p:nvPr>
        </p:nvSpPr>
        <p:spPr/>
        <p:txBody>
          <a:bodyPr>
            <a:normAutofit fontScale="85000" lnSpcReduction="10000"/>
          </a:bodyPr>
          <a:lstStyle/>
          <a:p>
            <a:pPr>
              <a:buNone/>
            </a:pPr>
            <a:r>
              <a:rPr lang="en-US" sz="3200" dirty="0" smtClean="0"/>
              <a:t>The important species are </a:t>
            </a:r>
          </a:p>
          <a:p>
            <a:pPr>
              <a:buFont typeface="Wingdings" pitchFamily="2" charset="2"/>
              <a:buChar char="Ø"/>
            </a:pPr>
            <a:r>
              <a:rPr lang="en-US" sz="3200" b="1" dirty="0" smtClean="0"/>
              <a:t>Mycobacterium tuberculosis</a:t>
            </a:r>
            <a:r>
              <a:rPr lang="en-US" sz="3200" dirty="0" smtClean="0"/>
              <a:t> is the etiologic agent of tuberculosis  in humans. Humans are the only reservoir for the bacterium. </a:t>
            </a:r>
          </a:p>
          <a:p>
            <a:pPr>
              <a:buFont typeface="Wingdings" pitchFamily="2" charset="2"/>
              <a:buChar char="Ø"/>
            </a:pPr>
            <a:r>
              <a:rPr lang="en-US" sz="3200" b="1" dirty="0" smtClean="0"/>
              <a:t>Mycobacterium </a:t>
            </a:r>
            <a:r>
              <a:rPr lang="en-US" sz="3200" b="1" dirty="0" err="1" smtClean="0"/>
              <a:t>bovis</a:t>
            </a:r>
            <a:r>
              <a:rPr lang="en-US" sz="3200" dirty="0" smtClean="0"/>
              <a:t> is the etiologic agent of TB in cows and rarely in humans. Both cows and humans can serve as reservoirs. Humans can also be infected by the consumption of unpasteurized milk. This route of transmission can lead to the development of </a:t>
            </a:r>
            <a:r>
              <a:rPr lang="en-US" sz="3200" b="1" dirty="0" err="1" smtClean="0"/>
              <a:t>extrapulmonary</a:t>
            </a:r>
            <a:r>
              <a:rPr lang="en-US" sz="3200" b="1" dirty="0" smtClean="0"/>
              <a:t> TB.</a:t>
            </a:r>
            <a:endParaRPr lang="en-US" sz="3200" dirty="0" smtClean="0"/>
          </a:p>
          <a:p>
            <a:pPr>
              <a:buFont typeface="Wingdings" pitchFamily="2" charset="2"/>
              <a:buChar char="Ø"/>
            </a:pPr>
            <a:r>
              <a:rPr lang="en-US" sz="3200" b="1" dirty="0" smtClean="0"/>
              <a:t>M. </a:t>
            </a:r>
            <a:r>
              <a:rPr lang="en-US" sz="3200" b="1" dirty="0" err="1" smtClean="0"/>
              <a:t>leprae</a:t>
            </a:r>
            <a:r>
              <a:rPr lang="en-US" sz="3200" b="1" dirty="0" smtClean="0"/>
              <a:t> </a:t>
            </a:r>
            <a:r>
              <a:rPr lang="en-US" sz="3200" dirty="0" smtClean="0"/>
              <a:t>: causes leprosy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Pott’s disease</a:t>
            </a:r>
            <a:endParaRPr lang="ar-SA" dirty="0"/>
          </a:p>
        </p:txBody>
      </p:sp>
      <p:sp>
        <p:nvSpPr>
          <p:cNvPr id="3" name="Content Placeholder 2"/>
          <p:cNvSpPr>
            <a:spLocks noGrp="1"/>
          </p:cNvSpPr>
          <p:nvPr>
            <p:ph sz="quarter" idx="1"/>
          </p:nvPr>
        </p:nvSpPr>
        <p:spPr/>
        <p:txBody>
          <a:bodyPr/>
          <a:lstStyle/>
          <a:p>
            <a:endParaRPr lang="ar-SA" dirty="0"/>
          </a:p>
        </p:txBody>
      </p:sp>
      <p:sp>
        <p:nvSpPr>
          <p:cNvPr id="4" name="Content Placeholder 3"/>
          <p:cNvSpPr>
            <a:spLocks noGrp="1"/>
          </p:cNvSpPr>
          <p:nvPr>
            <p:ph sz="quarter" idx="2"/>
          </p:nvPr>
        </p:nvSpPr>
        <p:spPr/>
        <p:txBody>
          <a:bodyPr/>
          <a:lstStyle/>
          <a:p>
            <a:endParaRPr lang="ar-SA" dirty="0"/>
          </a:p>
        </p:txBody>
      </p:sp>
      <p:pic>
        <p:nvPicPr>
          <p:cNvPr id="1026" name="Picture 2" descr="http://o.quizlet.com/U3eWIrSbIa.TwUb-ghSGdQ.png"/>
          <p:cNvPicPr>
            <a:picLocks noChangeAspect="1" noChangeArrowheads="1"/>
          </p:cNvPicPr>
          <p:nvPr/>
        </p:nvPicPr>
        <p:blipFill>
          <a:blip r:embed="rId2" cstate="print"/>
          <a:srcRect/>
          <a:stretch>
            <a:fillRect/>
          </a:stretch>
        </p:blipFill>
        <p:spPr bwMode="auto">
          <a:xfrm>
            <a:off x="827584" y="1484784"/>
            <a:ext cx="3333750" cy="4762500"/>
          </a:xfrm>
          <a:prstGeom prst="rect">
            <a:avLst/>
          </a:prstGeom>
          <a:noFill/>
        </p:spPr>
      </p:pic>
      <p:pic>
        <p:nvPicPr>
          <p:cNvPr id="1028" name="Picture 4" descr="Click to zoom"/>
          <p:cNvPicPr>
            <a:picLocks noChangeAspect="1" noChangeArrowheads="1"/>
          </p:cNvPicPr>
          <p:nvPr/>
        </p:nvPicPr>
        <p:blipFill>
          <a:blip r:embed="rId3" cstate="print"/>
          <a:srcRect/>
          <a:stretch>
            <a:fillRect/>
          </a:stretch>
        </p:blipFill>
        <p:spPr bwMode="auto">
          <a:xfrm>
            <a:off x="5364088" y="4005064"/>
            <a:ext cx="2736304" cy="2448272"/>
          </a:xfrm>
          <a:prstGeom prst="rect">
            <a:avLst/>
          </a:prstGeom>
          <a:noFill/>
        </p:spPr>
      </p:pic>
      <p:pic>
        <p:nvPicPr>
          <p:cNvPr id="1030" name="Picture 6" descr="http://www.somatics.com/images/Psoas.jpg"/>
          <p:cNvPicPr>
            <a:picLocks noChangeAspect="1" noChangeArrowheads="1"/>
          </p:cNvPicPr>
          <p:nvPr/>
        </p:nvPicPr>
        <p:blipFill>
          <a:blip r:embed="rId4" cstate="print"/>
          <a:srcRect/>
          <a:stretch>
            <a:fillRect/>
          </a:stretch>
        </p:blipFill>
        <p:spPr bwMode="auto">
          <a:xfrm>
            <a:off x="4932040" y="0"/>
            <a:ext cx="3333750" cy="3876676"/>
          </a:xfrm>
          <a:prstGeom prst="rect">
            <a:avLst/>
          </a:prstGeom>
          <a:noFill/>
        </p:spPr>
      </p:pic>
      <p:sp>
        <p:nvSpPr>
          <p:cNvPr id="8" name="TextBox 7"/>
          <p:cNvSpPr txBox="1"/>
          <p:nvPr/>
        </p:nvSpPr>
        <p:spPr>
          <a:xfrm>
            <a:off x="6660232" y="3429000"/>
            <a:ext cx="1620957" cy="369332"/>
          </a:xfrm>
          <a:prstGeom prst="rect">
            <a:avLst/>
          </a:prstGeom>
          <a:noFill/>
        </p:spPr>
        <p:txBody>
          <a:bodyPr wrap="none" rtlCol="1">
            <a:spAutoFit/>
          </a:bodyPr>
          <a:lstStyle/>
          <a:p>
            <a:r>
              <a:rPr lang="en-US" dirty="0" err="1" smtClean="0"/>
              <a:t>Psoas</a:t>
            </a:r>
            <a:r>
              <a:rPr lang="en-US" dirty="0" smtClean="0"/>
              <a:t> abscess</a:t>
            </a: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MAY - IMAGES\Roxie Scans\lung lecture\4.7.tif"/>
          <p:cNvPicPr>
            <a:picLocks noChangeAspect="1" noChangeArrowheads="1"/>
          </p:cNvPicPr>
          <p:nvPr/>
        </p:nvPicPr>
        <p:blipFill>
          <a:blip r:embed="rId2" cstate="print"/>
          <a:srcRect/>
          <a:stretch>
            <a:fillRect/>
          </a:stretch>
        </p:blipFill>
        <p:spPr bwMode="auto">
          <a:xfrm>
            <a:off x="76200" y="50800"/>
            <a:ext cx="5621338" cy="6731000"/>
          </a:xfrm>
          <a:prstGeom prst="rect">
            <a:avLst/>
          </a:prstGeom>
          <a:noFill/>
          <a:ln w="9525">
            <a:noFill/>
            <a:miter lim="800000"/>
            <a:headEnd/>
            <a:tailEnd/>
          </a:ln>
        </p:spPr>
      </p:pic>
      <p:sp>
        <p:nvSpPr>
          <p:cNvPr id="36867" name="Rectangle 2"/>
          <p:cNvSpPr>
            <a:spLocks noChangeArrowheads="1"/>
          </p:cNvSpPr>
          <p:nvPr/>
        </p:nvSpPr>
        <p:spPr bwMode="auto">
          <a:xfrm>
            <a:off x="5697538" y="1772816"/>
            <a:ext cx="3352800" cy="1815882"/>
          </a:xfrm>
          <a:prstGeom prst="rect">
            <a:avLst/>
          </a:prstGeom>
          <a:noFill/>
          <a:ln w="9525">
            <a:noFill/>
            <a:miter lim="800000"/>
            <a:headEnd/>
            <a:tailEnd/>
          </a:ln>
        </p:spPr>
        <p:txBody>
          <a:bodyPr>
            <a:spAutoFit/>
          </a:bodyPr>
          <a:lstStyle/>
          <a:p>
            <a:pPr algn="ctr" eaLnBrk="0" hangingPunct="0"/>
            <a:r>
              <a:rPr lang="en-US" altLang="en-US" sz="2800" dirty="0" smtClean="0"/>
              <a:t>kyphoscoliosis: Flexion </a:t>
            </a:r>
            <a:r>
              <a:rPr lang="en-US" altLang="en-US" sz="2800" dirty="0"/>
              <a:t>(kyphosis) and lateral deviation (scoliosis</a:t>
            </a:r>
            <a:r>
              <a:rPr lang="en-US" altLang="en-US" sz="2800" dirty="0" smtClean="0"/>
              <a:t>)</a:t>
            </a:r>
            <a:endParaRPr lang="en-US" altLang="en-US" sz="2800" dirty="0"/>
          </a:p>
        </p:txBody>
      </p:sp>
      <p:sp>
        <p:nvSpPr>
          <p:cNvPr id="2" name="Rectangle 1"/>
          <p:cNvSpPr/>
          <p:nvPr/>
        </p:nvSpPr>
        <p:spPr>
          <a:xfrm>
            <a:off x="6444208" y="732510"/>
            <a:ext cx="1552092"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a:t>Pott’s disease</a:t>
            </a:r>
          </a:p>
        </p:txBody>
      </p:sp>
    </p:spTree>
    <p:extLst>
      <p:ext uri="{BB962C8B-B14F-4D97-AF65-F5344CB8AC3E}">
        <p14:creationId xmlns:p14="http://schemas.microsoft.com/office/powerpoint/2010/main" val="1324195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rostate-TB"/>
          <p:cNvPicPr>
            <a:picLocks noChangeAspect="1" noChangeArrowheads="1"/>
          </p:cNvPicPr>
          <p:nvPr/>
        </p:nvPicPr>
        <p:blipFill>
          <a:blip r:embed="rId2" cstate="print"/>
          <a:srcRect/>
          <a:stretch>
            <a:fillRect/>
          </a:stretch>
        </p:blipFill>
        <p:spPr bwMode="auto">
          <a:xfrm>
            <a:off x="0" y="1484784"/>
            <a:ext cx="5055396" cy="5157192"/>
          </a:xfrm>
          <a:prstGeom prst="rect">
            <a:avLst/>
          </a:prstGeom>
          <a:noFill/>
          <a:ln w="9525">
            <a:noFill/>
            <a:miter lim="800000"/>
            <a:headEnd/>
            <a:tailEnd/>
          </a:ln>
        </p:spPr>
      </p:pic>
      <p:sp>
        <p:nvSpPr>
          <p:cNvPr id="4" name="AutoShape 3"/>
          <p:cNvSpPr>
            <a:spLocks noChangeArrowheads="1"/>
          </p:cNvSpPr>
          <p:nvPr/>
        </p:nvSpPr>
        <p:spPr bwMode="auto">
          <a:xfrm rot="-3858880">
            <a:off x="2999558" y="5480708"/>
            <a:ext cx="685800" cy="4572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5" name="Title 4"/>
          <p:cNvSpPr>
            <a:spLocks noGrp="1"/>
          </p:cNvSpPr>
          <p:nvPr>
            <p:ph type="title"/>
          </p:nvPr>
        </p:nvSpPr>
        <p:spPr>
          <a:xfrm>
            <a:off x="395536" y="228600"/>
            <a:ext cx="3888432" cy="990600"/>
          </a:xfrm>
        </p:spPr>
        <p:txBody>
          <a:bodyPr>
            <a:normAutofit/>
          </a:bodyPr>
          <a:lstStyle/>
          <a:p>
            <a:r>
              <a:rPr lang="en-US" sz="2800" dirty="0" smtClean="0"/>
              <a:t>TB Prostate gland</a:t>
            </a:r>
            <a:endParaRPr lang="en-US" sz="2800" dirty="0"/>
          </a:p>
        </p:txBody>
      </p:sp>
      <p:sp>
        <p:nvSpPr>
          <p:cNvPr id="7" name="Content Placeholder 6"/>
          <p:cNvSpPr>
            <a:spLocks noGrp="1"/>
          </p:cNvSpPr>
          <p:nvPr>
            <p:ph sz="quarter" idx="2"/>
          </p:nvPr>
        </p:nvSpPr>
        <p:spPr>
          <a:xfrm>
            <a:off x="5364088" y="476672"/>
            <a:ext cx="3312368" cy="720080"/>
          </a:xfrm>
        </p:spPr>
        <p:txBody>
          <a:bodyPr/>
          <a:lstStyle/>
          <a:p>
            <a:pPr>
              <a:buNone/>
            </a:pPr>
            <a:r>
              <a:rPr lang="en-US" dirty="0" smtClean="0">
                <a:solidFill>
                  <a:schemeClr val="accent5">
                    <a:lumMod val="50000"/>
                  </a:schemeClr>
                </a:solidFill>
              </a:rPr>
              <a:t>TB intestine</a:t>
            </a:r>
            <a:endParaRPr lang="en-US" dirty="0">
              <a:solidFill>
                <a:schemeClr val="accent5">
                  <a:lumMod val="50000"/>
                </a:schemeClr>
              </a:solidFill>
            </a:endParaRPr>
          </a:p>
        </p:txBody>
      </p:sp>
      <p:pic>
        <p:nvPicPr>
          <p:cNvPr id="16386" name="Picture 2" descr="http://www.digitalpathology.uct.ac.za/topics/classic_cases_of_tb/images/portfolio/xvi_iii_23_e_r.jpg"/>
          <p:cNvPicPr>
            <a:picLocks noChangeAspect="1" noChangeArrowheads="1"/>
          </p:cNvPicPr>
          <p:nvPr/>
        </p:nvPicPr>
        <p:blipFill>
          <a:blip r:embed="rId3" cstate="print"/>
          <a:srcRect/>
          <a:stretch>
            <a:fillRect/>
          </a:stretch>
        </p:blipFill>
        <p:spPr bwMode="auto">
          <a:xfrm>
            <a:off x="5364088" y="1524879"/>
            <a:ext cx="3582554" cy="533312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a:t>Prognosis</a:t>
            </a:r>
          </a:p>
        </p:txBody>
      </p:sp>
      <p:sp>
        <p:nvSpPr>
          <p:cNvPr id="88067" name="Rectangle 3"/>
          <p:cNvSpPr>
            <a:spLocks noGrp="1" noChangeArrowheads="1"/>
          </p:cNvSpPr>
          <p:nvPr>
            <p:ph sz="quarter" idx="1"/>
          </p:nvPr>
        </p:nvSpPr>
        <p:spPr/>
        <p:txBody>
          <a:bodyPr/>
          <a:lstStyle/>
          <a:p>
            <a:pPr>
              <a:lnSpc>
                <a:spcPct val="90000"/>
              </a:lnSpc>
            </a:pPr>
            <a:r>
              <a:rPr lang="en-GB" dirty="0"/>
              <a:t>The prognosis is generally </a:t>
            </a:r>
            <a:r>
              <a:rPr lang="en-GB" dirty="0" smtClean="0"/>
              <a:t>good (with proper medication) </a:t>
            </a:r>
            <a:r>
              <a:rPr lang="en-GB" dirty="0"/>
              <a:t>if infections are localized to the lungs, except when they are caused by drug-resistant strains or occur in aged debilitated, or immunosuppressed persons, who are at high risk for developing </a:t>
            </a:r>
            <a:r>
              <a:rPr lang="en-GB" dirty="0" err="1"/>
              <a:t>miliary</a:t>
            </a:r>
            <a:r>
              <a:rPr lang="en-GB" dirty="0"/>
              <a:t> TB</a:t>
            </a:r>
            <a:r>
              <a:rPr lang="en-GB" dirty="0" smtClean="0"/>
              <a:t>.</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467600" cy="1143000"/>
          </a:xfrm>
        </p:spPr>
        <p:txBody>
          <a:bodyPr>
            <a:normAutofit fontScale="90000"/>
          </a:bodyPr>
          <a:lstStyle/>
          <a:p>
            <a:r>
              <a:rPr lang="en-US" sz="4800" b="1" i="1" dirty="0" smtClean="0">
                <a:solidFill>
                  <a:srgbClr val="FF0000"/>
                </a:solidFill>
              </a:rPr>
              <a:t/>
            </a:r>
            <a:br>
              <a:rPr lang="en-US" sz="4800" b="1" i="1" dirty="0" smtClean="0">
                <a:solidFill>
                  <a:srgbClr val="FF0000"/>
                </a:solidFill>
              </a:rPr>
            </a:br>
            <a:r>
              <a:rPr lang="en-US" sz="4800" b="1" i="1" dirty="0" smtClean="0">
                <a:solidFill>
                  <a:srgbClr val="FF0000"/>
                </a:solidFill>
              </a:rPr>
              <a:t>TAKE HOME MESSAGES:</a:t>
            </a:r>
            <a:r>
              <a:rPr lang="en-US" sz="4400" dirty="0" smtClean="0">
                <a:solidFill>
                  <a:srgbClr val="FF0000"/>
                </a:solidFill>
              </a:rPr>
              <a:t/>
            </a:r>
            <a:br>
              <a:rPr lang="en-US" sz="4400"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251520" y="1556792"/>
            <a:ext cx="8610600" cy="5638800"/>
          </a:xfrm>
        </p:spPr>
        <p:txBody>
          <a:bodyPr>
            <a:normAutofit fontScale="85000" lnSpcReduction="20000"/>
          </a:bodyPr>
          <a:lstStyle/>
          <a:p>
            <a:pPr marL="493776" lvl="0" indent="-457200">
              <a:buFont typeface="+mj-lt"/>
              <a:buAutoNum type="arabicPeriod"/>
            </a:pPr>
            <a:r>
              <a:rPr lang="en-US" sz="2400" dirty="0" smtClean="0"/>
              <a:t> </a:t>
            </a:r>
            <a:r>
              <a:rPr lang="en-US" sz="2400" i="1" dirty="0" smtClean="0">
                <a:latin typeface="Arial Rounded MT Bold" pitchFamily="34" charset="0"/>
              </a:rPr>
              <a:t>Mycobacterium tuberculosis</a:t>
            </a:r>
            <a:r>
              <a:rPr lang="en-US" sz="2400" dirty="0" smtClean="0">
                <a:latin typeface="Arial Rounded MT Bold" pitchFamily="34" charset="0"/>
              </a:rPr>
              <a:t> is the causative organism of tuberculosis (TB) in the lungs and elsewhere.</a:t>
            </a:r>
          </a:p>
          <a:p>
            <a:pPr marL="493776" lvl="0" indent="-457200">
              <a:buFont typeface="+mj-lt"/>
              <a:buAutoNum type="arabicPeriod"/>
            </a:pPr>
            <a:r>
              <a:rPr lang="en-US" sz="2400" i="1" dirty="0" smtClean="0">
                <a:latin typeface="Arial Rounded MT Bold" pitchFamily="34" charset="0"/>
              </a:rPr>
              <a:t>Mycobacterium tuberculosis</a:t>
            </a:r>
            <a:r>
              <a:rPr lang="en-US" sz="2400" dirty="0" smtClean="0">
                <a:latin typeface="Arial Rounded MT Bold" pitchFamily="34" charset="0"/>
              </a:rPr>
              <a:t> gains access to the lung by inhalation and causes pulmonary TB.</a:t>
            </a:r>
          </a:p>
          <a:p>
            <a:pPr marL="493776" lvl="0" indent="-457200">
              <a:buFont typeface="+mj-lt"/>
              <a:buAutoNum type="arabicPeriod"/>
            </a:pPr>
            <a:r>
              <a:rPr lang="en-US" sz="2400" dirty="0" smtClean="0">
                <a:latin typeface="Arial Rounded MT Bold" pitchFamily="34" charset="0"/>
              </a:rPr>
              <a:t>A </a:t>
            </a:r>
            <a:r>
              <a:rPr lang="en-US" sz="2400" dirty="0" err="1" smtClean="0">
                <a:latin typeface="Arial Rounded MT Bold" pitchFamily="34" charset="0"/>
              </a:rPr>
              <a:t>granuloma</a:t>
            </a:r>
            <a:r>
              <a:rPr lang="en-US" sz="2400" dirty="0" smtClean="0">
                <a:latin typeface="Arial Rounded MT Bold" pitchFamily="34" charset="0"/>
              </a:rPr>
              <a:t> in TB, termed a 'tubercle', is composed of activated macrophages, </a:t>
            </a:r>
            <a:r>
              <a:rPr lang="en-US" sz="2400" dirty="0" err="1" smtClean="0">
                <a:latin typeface="Arial Rounded MT Bold" pitchFamily="34" charset="0"/>
              </a:rPr>
              <a:t>Langhans</a:t>
            </a:r>
            <a:r>
              <a:rPr lang="en-US" sz="2400" dirty="0" smtClean="0">
                <a:latin typeface="Arial Rounded MT Bold" pitchFamily="34" charset="0"/>
              </a:rPr>
              <a:t>’ giant cells with surrounding lymphoid cells and fibroblasts with central </a:t>
            </a:r>
            <a:r>
              <a:rPr lang="en-US" sz="2400" dirty="0" err="1" smtClean="0">
                <a:latin typeface="Arial Rounded MT Bold" pitchFamily="34" charset="0"/>
              </a:rPr>
              <a:t>caseation</a:t>
            </a:r>
            <a:r>
              <a:rPr lang="en-US" sz="2400" dirty="0" smtClean="0">
                <a:latin typeface="Arial Rounded MT Bold" pitchFamily="34" charset="0"/>
              </a:rPr>
              <a:t> necrosis.</a:t>
            </a:r>
          </a:p>
          <a:p>
            <a:pPr marL="493776" lvl="0" indent="-457200">
              <a:buFont typeface="+mj-lt"/>
              <a:buAutoNum type="arabicPeriod"/>
            </a:pPr>
            <a:r>
              <a:rPr lang="en-US" sz="2400" dirty="0" smtClean="0">
                <a:latin typeface="Arial Rounded MT Bold" pitchFamily="34" charset="0"/>
              </a:rPr>
              <a:t>Primary tuberculosis is the form of disease that develops in a previously unexposed, and therefore </a:t>
            </a:r>
            <a:r>
              <a:rPr lang="en-US" sz="2400" dirty="0" err="1" smtClean="0">
                <a:latin typeface="Arial Rounded MT Bold" pitchFamily="34" charset="0"/>
              </a:rPr>
              <a:t>unsensitized</a:t>
            </a:r>
            <a:r>
              <a:rPr lang="en-US" sz="2400" dirty="0" smtClean="0">
                <a:latin typeface="Arial Rounded MT Bold" pitchFamily="34" charset="0"/>
              </a:rPr>
              <a:t>, person. </a:t>
            </a:r>
          </a:p>
          <a:p>
            <a:pPr marL="493776" lvl="0" indent="-457200">
              <a:buFont typeface="+mj-lt"/>
              <a:buAutoNum type="arabicPeriod"/>
            </a:pPr>
            <a:r>
              <a:rPr lang="en-US" sz="2400" dirty="0" smtClean="0">
                <a:latin typeface="Arial Rounded MT Bold" pitchFamily="34" charset="0"/>
              </a:rPr>
              <a:t>Secondary (reactivation) tuberculosis arises in previously exposed individuals when host immune defenses are compromised, and usually manifests as </a:t>
            </a:r>
            <a:r>
              <a:rPr lang="en-US" sz="2400" dirty="0" err="1" smtClean="0">
                <a:latin typeface="Arial Rounded MT Bold" pitchFamily="34" charset="0"/>
              </a:rPr>
              <a:t>cavitary</a:t>
            </a:r>
            <a:r>
              <a:rPr lang="en-US" sz="2400" dirty="0" smtClean="0">
                <a:latin typeface="Arial Rounded MT Bold" pitchFamily="34" charset="0"/>
              </a:rPr>
              <a:t> lesions in the lung apices.</a:t>
            </a:r>
          </a:p>
          <a:p>
            <a:pPr marL="493776" lvl="0" indent="-457200">
              <a:buFont typeface="+mj-lt"/>
              <a:buAutoNum type="arabicPeriod"/>
            </a:pPr>
            <a:r>
              <a:rPr lang="en-US" sz="2400" dirty="0" smtClean="0">
                <a:latin typeface="Arial Rounded MT Bold" pitchFamily="34" charset="0"/>
              </a:rPr>
              <a:t>Both progressive primary tuberculosis and secondary tuberculosis can result in systemic seeding, causing life-threatening forms such as </a:t>
            </a:r>
            <a:r>
              <a:rPr lang="en-US" sz="2400" dirty="0" err="1" smtClean="0">
                <a:latin typeface="Arial Rounded MT Bold" pitchFamily="34" charset="0"/>
              </a:rPr>
              <a:t>miliary</a:t>
            </a:r>
            <a:r>
              <a:rPr lang="en-US" sz="2400" dirty="0" smtClean="0">
                <a:latin typeface="Arial Rounded MT Bold" pitchFamily="34" charset="0"/>
              </a:rPr>
              <a:t> tuberculosis and </a:t>
            </a:r>
            <a:r>
              <a:rPr lang="en-US" sz="2400" dirty="0" err="1" smtClean="0">
                <a:latin typeface="Arial Rounded MT Bold" pitchFamily="34" charset="0"/>
              </a:rPr>
              <a:t>tuberculous</a:t>
            </a:r>
            <a:r>
              <a:rPr lang="en-US" sz="2400" dirty="0" smtClean="0">
                <a:latin typeface="Arial Rounded MT Bold" pitchFamily="34" charset="0"/>
              </a:rPr>
              <a:t> meningitis.</a:t>
            </a:r>
          </a:p>
          <a:p>
            <a:pPr marL="493776" lvl="0" indent="-457200">
              <a:buFont typeface="+mj-lt"/>
              <a:buAutoNum type="arabicPeriod"/>
            </a:pPr>
            <a:r>
              <a:rPr lang="en-US" sz="2400" dirty="0" smtClean="0">
                <a:latin typeface="Arial Rounded MT Bold" pitchFamily="34" charset="0"/>
              </a:rPr>
              <a:t>The outcome of tuberculosis depends on the adequacy of the host immune response.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p:cNvSpPr>
            <a:spLocks noGrp="1"/>
          </p:cNvSpPr>
          <p:nvPr>
            <p:ph type="title"/>
          </p:nvPr>
        </p:nvSpPr>
        <p:spPr/>
        <p:txBody>
          <a:bodyPr/>
          <a:lstStyle/>
          <a:p>
            <a:endParaRPr lang="en-US" smtClean="0"/>
          </a:p>
        </p:txBody>
      </p:sp>
      <p:sp>
        <p:nvSpPr>
          <p:cNvPr id="21507" name="عنصر نائب للنص 2"/>
          <p:cNvSpPr>
            <a:spLocks noGrp="1"/>
          </p:cNvSpPr>
          <p:nvPr>
            <p:ph type="body" sz="half" idx="1"/>
          </p:nvPr>
        </p:nvSpPr>
        <p:spPr/>
        <p:txBody>
          <a:bodyPr/>
          <a:lstStyle/>
          <a:p>
            <a:endParaRPr lang="en-US" smtClean="0"/>
          </a:p>
        </p:txBody>
      </p:sp>
      <p:sp>
        <p:nvSpPr>
          <p:cNvPr id="21508" name="عنصر نائب للقصاصة الفنية 3"/>
          <p:cNvSpPr>
            <a:spLocks noGrp="1" noTextEdit="1"/>
          </p:cNvSpPr>
          <p:nvPr>
            <p:ph type="clipArt" sz="half" idx="2"/>
          </p:nvPr>
        </p:nvSpPr>
        <p:spPr/>
      </p:sp>
      <p:pic>
        <p:nvPicPr>
          <p:cNvPr id="21509" name="Picture 6"/>
          <p:cNvPicPr>
            <a:picLocks noChangeAspect="1" noChangeArrowheads="1"/>
          </p:cNvPicPr>
          <p:nvPr/>
        </p:nvPicPr>
        <p:blipFill>
          <a:blip r:embed="rId3" cstate="print"/>
          <a:srcRect/>
          <a:stretch>
            <a:fillRect/>
          </a:stretch>
        </p:blipFill>
        <p:spPr bwMode="auto">
          <a:xfrm>
            <a:off x="381000" y="38100"/>
            <a:ext cx="8382000" cy="67818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64488" cy="990600"/>
          </a:xfrm>
        </p:spPr>
        <p:txBody>
          <a:bodyPr>
            <a:normAutofit fontScale="90000"/>
          </a:bodyPr>
          <a:lstStyle/>
          <a:p>
            <a:r>
              <a:rPr lang="en-US" dirty="0" smtClean="0"/>
              <a:t>Diseases caused by Mycobacterium</a:t>
            </a:r>
            <a:endParaRPr lang="en-US" dirty="0"/>
          </a:p>
        </p:txBody>
      </p:sp>
      <p:sp>
        <p:nvSpPr>
          <p:cNvPr id="3" name="Content Placeholder 2"/>
          <p:cNvSpPr>
            <a:spLocks noGrp="1"/>
          </p:cNvSpPr>
          <p:nvPr>
            <p:ph sz="quarter" idx="1"/>
          </p:nvPr>
        </p:nvSpPr>
        <p:spPr>
          <a:xfrm>
            <a:off x="611560" y="1628800"/>
            <a:ext cx="8153400" cy="5229200"/>
          </a:xfrm>
        </p:spPr>
        <p:txBody>
          <a:bodyPr>
            <a:normAutofit/>
          </a:bodyPr>
          <a:lstStyle/>
          <a:p>
            <a:pPr>
              <a:buNone/>
            </a:pPr>
            <a:r>
              <a:rPr lang="en-US" sz="2100" dirty="0" smtClean="0"/>
              <a:t>Others:</a:t>
            </a:r>
          </a:p>
          <a:p>
            <a:pPr>
              <a:buFont typeface="Wingdings" pitchFamily="2" charset="2"/>
              <a:buChar char="Ø"/>
            </a:pPr>
            <a:r>
              <a:rPr lang="en-US" sz="2100" dirty="0" smtClean="0"/>
              <a:t>More than 50 species of the genus Mycobacterium are now recognized as potential human pathogens. Species other than M. tuberculosis and M. </a:t>
            </a:r>
            <a:r>
              <a:rPr lang="en-US" sz="2100" dirty="0" err="1" smtClean="0"/>
              <a:t>leprae</a:t>
            </a:r>
            <a:r>
              <a:rPr lang="en-US" sz="2100" dirty="0" smtClean="0"/>
              <a:t> have been designated as </a:t>
            </a:r>
            <a:r>
              <a:rPr lang="en-US" sz="2100" b="1" dirty="0" smtClean="0"/>
              <a:t>“non-</a:t>
            </a:r>
            <a:r>
              <a:rPr lang="en-US" sz="2100" b="1" dirty="0" err="1" smtClean="0"/>
              <a:t>tuberculous</a:t>
            </a:r>
            <a:r>
              <a:rPr lang="en-US" sz="2100" b="1" dirty="0" smtClean="0"/>
              <a:t> </a:t>
            </a:r>
            <a:r>
              <a:rPr lang="en-US" sz="2100" b="1" dirty="0" err="1" smtClean="0"/>
              <a:t>mycobacteria</a:t>
            </a:r>
            <a:r>
              <a:rPr lang="en-US" sz="2100" b="1" dirty="0" smtClean="0"/>
              <a:t>”</a:t>
            </a:r>
            <a:endParaRPr lang="en-US" sz="2100" dirty="0" smtClean="0"/>
          </a:p>
          <a:p>
            <a:pPr marL="320040" lvl="1" indent="-320040">
              <a:spcBef>
                <a:spcPts val="700"/>
              </a:spcBef>
              <a:buClr>
                <a:schemeClr val="accent2"/>
              </a:buClr>
              <a:buSzPct val="60000"/>
              <a:buFont typeface="Wingdings" pitchFamily="2" charset="2"/>
              <a:buChar char="Ø"/>
            </a:pPr>
            <a:r>
              <a:rPr lang="en-US" sz="2100" b="1" dirty="0" smtClean="0"/>
              <a:t>M. </a:t>
            </a:r>
            <a:r>
              <a:rPr lang="en-US" sz="2100" b="1" dirty="0" err="1" smtClean="0"/>
              <a:t>kansasii</a:t>
            </a:r>
            <a:r>
              <a:rPr lang="en-US" sz="2100" b="1" dirty="0" smtClean="0"/>
              <a:t>, M. </a:t>
            </a:r>
            <a:r>
              <a:rPr lang="en-US" sz="2100" b="1" dirty="0" err="1" smtClean="0"/>
              <a:t>avium</a:t>
            </a:r>
            <a:r>
              <a:rPr lang="en-US" sz="2100" b="1" dirty="0" smtClean="0"/>
              <a:t> </a:t>
            </a:r>
            <a:r>
              <a:rPr lang="en-US" sz="2100" b="1" dirty="0" err="1" smtClean="0"/>
              <a:t>intracellulare</a:t>
            </a:r>
            <a:r>
              <a:rPr lang="en-US" sz="2100" b="1" dirty="0" smtClean="0"/>
              <a:t> </a:t>
            </a:r>
            <a:r>
              <a:rPr lang="en-US" sz="2100" dirty="0" smtClean="0"/>
              <a:t> cause atypical mycobacterial infections in humans </a:t>
            </a:r>
            <a:r>
              <a:rPr lang="en-US" sz="2100" dirty="0" err="1" smtClean="0"/>
              <a:t>esp</a:t>
            </a:r>
            <a:r>
              <a:rPr lang="en-US" sz="2100" dirty="0" smtClean="0"/>
              <a:t> in AIDS. They cause respiratory and gastrointestinal symptoms and can involve other organs too.</a:t>
            </a:r>
          </a:p>
          <a:p>
            <a:pPr marL="320040" lvl="1" indent="-320040">
              <a:spcBef>
                <a:spcPts val="700"/>
              </a:spcBef>
              <a:buClr>
                <a:schemeClr val="accent2"/>
              </a:buClr>
              <a:buSzPct val="60000"/>
              <a:buFont typeface="Wingdings" pitchFamily="2" charset="2"/>
              <a:buChar char="Ø"/>
            </a:pPr>
            <a:r>
              <a:rPr lang="en-US" sz="2100" dirty="0" smtClean="0"/>
              <a:t>They cause atypical TB. </a:t>
            </a:r>
          </a:p>
          <a:p>
            <a:pPr>
              <a:buFont typeface="Wingdings" pitchFamily="2" charset="2"/>
              <a:buChar char="Ø"/>
            </a:pPr>
            <a:endParaRPr lang="en-US" sz="2100" dirty="0" smtClean="0"/>
          </a:p>
          <a:p>
            <a:pPr>
              <a:buFont typeface="Wingdings" pitchFamily="2" charset="2"/>
              <a:buChar char="Ø"/>
            </a:pPr>
            <a:r>
              <a:rPr lang="en-US" sz="2100" b="1" dirty="0" smtClean="0"/>
              <a:t>M. </a:t>
            </a:r>
            <a:r>
              <a:rPr lang="en-US" sz="2100" b="1" dirty="0" err="1" smtClean="0"/>
              <a:t>ulcerans</a:t>
            </a:r>
            <a:r>
              <a:rPr lang="en-US" sz="2100" b="1" dirty="0" smtClean="0"/>
              <a:t>  </a:t>
            </a:r>
            <a:r>
              <a:rPr lang="en-US" sz="2100" dirty="0" smtClean="0"/>
              <a:t>causes </a:t>
            </a:r>
            <a:r>
              <a:rPr lang="en-US" sz="2100" dirty="0" err="1" smtClean="0"/>
              <a:t>buruli</a:t>
            </a:r>
            <a:r>
              <a:rPr lang="en-US" sz="2100" dirty="0" smtClean="0"/>
              <a:t> ulcers of skin.</a:t>
            </a:r>
          </a:p>
          <a:p>
            <a:pPr>
              <a:buFont typeface="Wingdings" pitchFamily="2" charset="2"/>
              <a:buChar char="Ø"/>
            </a:pPr>
            <a:endParaRPr lang="en-US" sz="2400" dirty="0" smtClean="0"/>
          </a:p>
          <a:p>
            <a:pPr>
              <a:buFont typeface="Wingdings" pitchFamily="2" charset="2"/>
              <a:buChar char="Ø"/>
            </a:pP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TUBERCULOSIS: Increase risk</a:t>
            </a:r>
            <a:br>
              <a:rPr lang="en-GB" dirty="0" smtClean="0"/>
            </a:b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GB" sz="2100" dirty="0" smtClean="0"/>
              <a:t>Flourishes wherever there is </a:t>
            </a:r>
          </a:p>
          <a:p>
            <a:r>
              <a:rPr lang="en-GB" sz="2100" dirty="0" smtClean="0"/>
              <a:t>Poverty</a:t>
            </a:r>
          </a:p>
          <a:p>
            <a:r>
              <a:rPr lang="en-GB" sz="2100" dirty="0" smtClean="0"/>
              <a:t>crowding </a:t>
            </a:r>
          </a:p>
          <a:p>
            <a:r>
              <a:rPr lang="en-GB" sz="2100" dirty="0" err="1" smtClean="0"/>
              <a:t>malnutrion</a:t>
            </a:r>
            <a:r>
              <a:rPr lang="en-GB" sz="2100" dirty="0" smtClean="0"/>
              <a:t> </a:t>
            </a:r>
          </a:p>
          <a:p>
            <a:r>
              <a:rPr lang="en-GB" sz="2100" dirty="0" smtClean="0"/>
              <a:t>chronic debilitating illness </a:t>
            </a:r>
            <a:r>
              <a:rPr lang="en-GB" sz="2100" dirty="0" err="1" smtClean="0"/>
              <a:t>e.g.chronic</a:t>
            </a:r>
            <a:r>
              <a:rPr lang="en-GB" sz="2100" dirty="0" smtClean="0"/>
              <a:t> lung disease (particularly silicosis), chronic renal failure etc.</a:t>
            </a:r>
          </a:p>
          <a:p>
            <a:pPr>
              <a:lnSpc>
                <a:spcPct val="120000"/>
              </a:lnSpc>
            </a:pPr>
            <a:r>
              <a:rPr lang="en-GB" sz="2100" dirty="0" smtClean="0"/>
              <a:t>a disease of the elderly,</a:t>
            </a:r>
          </a:p>
          <a:p>
            <a:pPr>
              <a:lnSpc>
                <a:spcPct val="120000"/>
              </a:lnSpc>
            </a:pPr>
            <a:r>
              <a:rPr lang="en-GB" sz="2100" dirty="0" smtClean="0"/>
              <a:t>people with AIDS,</a:t>
            </a:r>
            <a:r>
              <a:rPr lang="en-US" sz="2100" dirty="0" smtClean="0"/>
              <a:t> </a:t>
            </a:r>
          </a:p>
          <a:p>
            <a:r>
              <a:rPr lang="en-GB" sz="2100" dirty="0" smtClean="0"/>
              <a:t>Diabetes mellitus, </a:t>
            </a:r>
          </a:p>
          <a:p>
            <a:r>
              <a:rPr lang="en-GB" sz="2100" dirty="0" smtClean="0"/>
              <a:t> Hodgkin's lymphoma, </a:t>
            </a:r>
          </a:p>
          <a:p>
            <a:r>
              <a:rPr lang="en-GB" sz="2100" dirty="0" smtClean="0"/>
              <a:t>Alcoholism, </a:t>
            </a:r>
          </a:p>
          <a:p>
            <a:r>
              <a:rPr lang="en-GB" sz="2100" dirty="0" err="1" smtClean="0"/>
              <a:t>Immunosuppression</a:t>
            </a:r>
            <a:r>
              <a:rPr lang="en-GB" sz="2100" dirty="0" smtClean="0"/>
              <a:t> e.g. with </a:t>
            </a:r>
            <a:r>
              <a:rPr lang="en-GB" sz="2100" dirty="0" err="1" smtClean="0"/>
              <a:t>glucocorticoids</a:t>
            </a:r>
            <a:endParaRPr lang="en-US" sz="2100"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1"/>
                </a:solidFill>
              </a:rPr>
              <a:t>TB is a </a:t>
            </a:r>
            <a:r>
              <a:rPr lang="en-US" dirty="0" err="1" smtClean="0">
                <a:solidFill>
                  <a:schemeClr val="tx1"/>
                </a:solidFill>
              </a:rPr>
              <a:t>Granulomatous</a:t>
            </a:r>
            <a:r>
              <a:rPr lang="en-US" dirty="0" smtClean="0">
                <a:solidFill>
                  <a:schemeClr val="tx1"/>
                </a:solidFill>
              </a:rPr>
              <a:t> disease. What is </a:t>
            </a:r>
            <a:r>
              <a:rPr lang="en-US" dirty="0" err="1" smtClean="0">
                <a:solidFill>
                  <a:schemeClr val="tx1"/>
                </a:solidFill>
              </a:rPr>
              <a:t>Granuloma</a:t>
            </a:r>
            <a:r>
              <a:rPr lang="en-US" dirty="0" smtClean="0">
                <a:solidFill>
                  <a:schemeClr val="tx1"/>
                </a:solidFill>
              </a:rPr>
              <a:t>?</a:t>
            </a:r>
          </a:p>
        </p:txBody>
      </p:sp>
      <p:sp>
        <p:nvSpPr>
          <p:cNvPr id="8195" name="Content Placeholder 2"/>
          <p:cNvSpPr>
            <a:spLocks noGrp="1"/>
          </p:cNvSpPr>
          <p:nvPr>
            <p:ph sz="quarter" idx="1"/>
          </p:nvPr>
        </p:nvSpPr>
        <p:spPr/>
        <p:txBody>
          <a:bodyPr>
            <a:normAutofit fontScale="62500" lnSpcReduction="20000"/>
          </a:bodyPr>
          <a:lstStyle/>
          <a:p>
            <a:pPr eaLnBrk="1" hangingPunct="1"/>
            <a:r>
              <a:rPr lang="en-US" sz="2900" dirty="0" smtClean="0"/>
              <a:t>A </a:t>
            </a:r>
            <a:r>
              <a:rPr lang="en-US" sz="2900" dirty="0" err="1" smtClean="0"/>
              <a:t>granuloma</a:t>
            </a:r>
            <a:r>
              <a:rPr lang="en-US" sz="2900" dirty="0" smtClean="0"/>
              <a:t> is a microscopic aggregation of macrophages that are transformed into epithelium-like cells surrounded by a collar of mononuclear leukocytes, principally lymphocytes and occasionally plasma cells.</a:t>
            </a:r>
          </a:p>
          <a:p>
            <a:r>
              <a:rPr lang="en-US" sz="2900" dirty="0" err="1" smtClean="0"/>
              <a:t>Epithelioid</a:t>
            </a:r>
            <a:r>
              <a:rPr lang="en-US" sz="2900" dirty="0" smtClean="0"/>
              <a:t> cells fuse to form giant cells containing 20 or more nuclei.</a:t>
            </a:r>
          </a:p>
          <a:p>
            <a:r>
              <a:rPr lang="en-US" sz="2900" dirty="0" smtClean="0"/>
              <a:t>The nuclei arranged either peripherally (</a:t>
            </a:r>
            <a:r>
              <a:rPr lang="en-US" sz="2900" b="1" dirty="0" err="1" smtClean="0"/>
              <a:t>Langhans</a:t>
            </a:r>
            <a:r>
              <a:rPr lang="en-US" sz="2900" b="1" dirty="0" smtClean="0"/>
              <a:t>-type giant cell</a:t>
            </a:r>
            <a:r>
              <a:rPr lang="en-US" sz="2900" dirty="0" smtClean="0"/>
              <a:t>) or haphazardly (</a:t>
            </a:r>
            <a:r>
              <a:rPr lang="en-US" sz="2900" b="1" dirty="0" smtClean="0"/>
              <a:t>foreign body-type giant cell).</a:t>
            </a:r>
            <a:r>
              <a:rPr lang="en-US" dirty="0" smtClean="0"/>
              <a:t> Both </a:t>
            </a:r>
            <a:r>
              <a:rPr lang="en-US" dirty="0" err="1" smtClean="0"/>
              <a:t>Langhans</a:t>
            </a:r>
            <a:r>
              <a:rPr lang="en-US" dirty="0" smtClean="0"/>
              <a:t> ("classic TB") and foreign-body giant cells are common. </a:t>
            </a:r>
          </a:p>
          <a:p>
            <a:r>
              <a:rPr lang="en-US" sz="2900" dirty="0" smtClean="0"/>
              <a:t>These giant cells can be found either at the periphery or the center of the </a:t>
            </a:r>
            <a:r>
              <a:rPr lang="en-US" sz="2900" dirty="0" err="1" smtClean="0"/>
              <a:t>granuloma</a:t>
            </a:r>
            <a:r>
              <a:rPr lang="en-US" sz="2900" dirty="0" smtClean="0"/>
              <a:t>.</a:t>
            </a:r>
          </a:p>
          <a:p>
            <a:pPr>
              <a:spcBef>
                <a:spcPct val="50000"/>
              </a:spcBef>
            </a:pPr>
            <a:r>
              <a:rPr lang="en-US" sz="2900" dirty="0" smtClean="0"/>
              <a:t>Fibrous connective tissue often surrounds </a:t>
            </a:r>
            <a:r>
              <a:rPr lang="en-US" sz="2900" dirty="0" err="1" smtClean="0"/>
              <a:t>granulomas</a:t>
            </a:r>
            <a:r>
              <a:rPr lang="en-US" sz="2900" dirty="0" smtClean="0"/>
              <a:t> (remodeling of tissue)</a:t>
            </a:r>
          </a:p>
          <a:p>
            <a:pPr>
              <a:spcBef>
                <a:spcPct val="50000"/>
              </a:spcBef>
            </a:pPr>
            <a:r>
              <a:rPr lang="en-US" sz="2900" b="1" dirty="0" smtClean="0"/>
              <a:t>In TB Areas within</a:t>
            </a:r>
            <a:r>
              <a:rPr lang="en-US" sz="2900" dirty="0" smtClean="0"/>
              <a:t> the </a:t>
            </a:r>
            <a:r>
              <a:rPr lang="en-US" sz="2900" dirty="0" err="1" smtClean="0"/>
              <a:t>granuloma</a:t>
            </a:r>
            <a:r>
              <a:rPr lang="en-US" sz="2900" dirty="0" smtClean="0"/>
              <a:t> </a:t>
            </a:r>
            <a:r>
              <a:rPr lang="en-US" sz="2900" b="1" dirty="0" smtClean="0"/>
              <a:t>can</a:t>
            </a:r>
            <a:r>
              <a:rPr lang="en-US" sz="2900" dirty="0" smtClean="0"/>
              <a:t> </a:t>
            </a:r>
            <a:r>
              <a:rPr lang="en-US" sz="2900" b="1" dirty="0" smtClean="0"/>
              <a:t>undergo necrosis</a:t>
            </a:r>
            <a:r>
              <a:rPr lang="en-US" sz="2900" dirty="0" smtClean="0"/>
              <a:t> (</a:t>
            </a:r>
            <a:r>
              <a:rPr lang="en-US" sz="2900" b="1" dirty="0" err="1" smtClean="0"/>
              <a:t>caseous</a:t>
            </a:r>
            <a:r>
              <a:rPr lang="en-US" sz="2900" b="1" dirty="0" smtClean="0"/>
              <a:t> necrosis</a:t>
            </a:r>
            <a:r>
              <a:rPr lang="en-US" sz="2900" dirty="0" smtClean="0"/>
              <a:t>). Necrosis can lead to </a:t>
            </a:r>
            <a:r>
              <a:rPr lang="en-US" sz="2900" b="1" dirty="0" smtClean="0"/>
              <a:t>calcification</a:t>
            </a:r>
            <a:endParaRPr lang="en-US" dirty="0" smtClean="0"/>
          </a:p>
          <a:p>
            <a:r>
              <a:rPr lang="en-US" dirty="0" smtClean="0"/>
              <a:t>TB </a:t>
            </a:r>
            <a:r>
              <a:rPr lang="en-US" dirty="0" err="1" smtClean="0"/>
              <a:t>granulomas</a:t>
            </a:r>
            <a:r>
              <a:rPr lang="en-US" dirty="0" smtClean="0"/>
              <a:t> are called tubercles, and if they are </a:t>
            </a:r>
            <a:r>
              <a:rPr lang="en-US" dirty="0" err="1" smtClean="0"/>
              <a:t>caseating</a:t>
            </a:r>
            <a:r>
              <a:rPr lang="en-US" dirty="0" smtClean="0"/>
              <a:t> in the center, they are called soft tubercles. </a:t>
            </a:r>
          </a:p>
          <a:p>
            <a:endParaRPr lang="en-US" dirty="0" smtClean="0"/>
          </a:p>
          <a:p>
            <a:pPr eaLnBrk="1" hangingPunct="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 descr="tubercule granuloma formation"/>
          <p:cNvPicPr>
            <a:picLocks noChangeAspect="1" noChangeArrowheads="1"/>
          </p:cNvPicPr>
          <p:nvPr/>
        </p:nvPicPr>
        <p:blipFill>
          <a:blip r:embed="rId2" cstate="print"/>
          <a:srcRect/>
          <a:stretch>
            <a:fillRect/>
          </a:stretch>
        </p:blipFill>
        <p:spPr bwMode="auto">
          <a:xfrm>
            <a:off x="1187624" y="44624"/>
            <a:ext cx="6336704"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5715000"/>
            <a:ext cx="8964488" cy="1143000"/>
          </a:xfrm>
        </p:spPr>
        <p:txBody>
          <a:bodyPr>
            <a:noAutofit/>
          </a:bodyPr>
          <a:lstStyle/>
          <a:p>
            <a:r>
              <a:rPr lang="en-US" sz="1800" dirty="0" err="1" smtClean="0">
                <a:solidFill>
                  <a:schemeClr val="tx1"/>
                </a:solidFill>
              </a:rPr>
              <a:t>Granuloma</a:t>
            </a:r>
            <a:r>
              <a:rPr lang="en-US" sz="1800" dirty="0" smtClean="0">
                <a:solidFill>
                  <a:schemeClr val="tx1"/>
                </a:solidFill>
              </a:rPr>
              <a:t>: the predominant cell type is an activated </a:t>
            </a:r>
            <a:r>
              <a:rPr lang="en-US" sz="1800" b="1" u="sng" dirty="0" smtClean="0">
                <a:solidFill>
                  <a:schemeClr val="tx1"/>
                </a:solidFill>
              </a:rPr>
              <a:t>macrophage </a:t>
            </a:r>
            <a:r>
              <a:rPr lang="en-US" sz="1800" dirty="0" smtClean="0">
                <a:solidFill>
                  <a:schemeClr val="tx1"/>
                </a:solidFill>
              </a:rPr>
              <a:t>with a modified epithelial-like (</a:t>
            </a:r>
            <a:r>
              <a:rPr lang="en-US" sz="1800" dirty="0" err="1" smtClean="0">
                <a:solidFill>
                  <a:schemeClr val="tx1"/>
                </a:solidFill>
              </a:rPr>
              <a:t>epithelioid</a:t>
            </a:r>
            <a:r>
              <a:rPr lang="en-US" sz="1800" dirty="0" smtClean="0">
                <a:solidFill>
                  <a:schemeClr val="tx1"/>
                </a:solidFill>
              </a:rPr>
              <a:t>) appearance. Also seen are l</a:t>
            </a:r>
            <a:r>
              <a:rPr lang="en-US" sz="1800" b="1" u="sng" dirty="0" smtClean="0">
                <a:solidFill>
                  <a:schemeClr val="tx1"/>
                </a:solidFill>
              </a:rPr>
              <a:t>ymphocytes, </a:t>
            </a:r>
            <a:r>
              <a:rPr lang="en-US" sz="1800" dirty="0" err="1" smtClean="0">
                <a:solidFill>
                  <a:schemeClr val="tx1"/>
                </a:solidFill>
              </a:rPr>
              <a:t>multinucealted</a:t>
            </a:r>
            <a:r>
              <a:rPr lang="en-US" sz="1800" dirty="0" smtClean="0">
                <a:solidFill>
                  <a:schemeClr val="tx1"/>
                </a:solidFill>
              </a:rPr>
              <a:t> giant cells and occasional plasma cells.</a:t>
            </a:r>
            <a:br>
              <a:rPr lang="en-US" sz="1800" dirty="0" smtClean="0">
                <a:solidFill>
                  <a:schemeClr val="tx1"/>
                </a:solidFill>
              </a:rPr>
            </a:br>
            <a:endParaRPr lang="en-US" sz="1800" dirty="0">
              <a:solidFill>
                <a:schemeClr val="tx1"/>
              </a:solidFill>
            </a:endParaRPr>
          </a:p>
        </p:txBody>
      </p:sp>
      <p:pic>
        <p:nvPicPr>
          <p:cNvPr id="191492" name="Picture 4" descr="LAANGHANS"/>
          <p:cNvPicPr>
            <a:picLocks noGrp="1" noChangeAspect="1" noChangeArrowheads="1"/>
          </p:cNvPicPr>
          <p:nvPr>
            <p:ph idx="4294967295"/>
          </p:nvPr>
        </p:nvPicPr>
        <p:blipFill>
          <a:blip r:embed="rId2" cstate="print"/>
          <a:srcRect/>
          <a:stretch>
            <a:fillRect/>
          </a:stretch>
        </p:blipFill>
        <p:spPr>
          <a:xfrm>
            <a:off x="0" y="0"/>
            <a:ext cx="9144000" cy="5805488"/>
          </a:xfrm>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9458</TotalTime>
  <Words>1923</Words>
  <Application>Microsoft Office PowerPoint</Application>
  <PresentationFormat>On-screen Show (4:3)</PresentationFormat>
  <Paragraphs>224</Paragraphs>
  <Slides>45</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Arial</vt:lpstr>
      <vt:lpstr>Arial Rounded MT Bold</vt:lpstr>
      <vt:lpstr>Book Antiqua</vt:lpstr>
      <vt:lpstr>Lucida Sans</vt:lpstr>
      <vt:lpstr>Meta Serif Office Pro</vt:lpstr>
      <vt:lpstr>Tahoma</vt:lpstr>
      <vt:lpstr>Times</vt:lpstr>
      <vt:lpstr>Times New Roman</vt:lpstr>
      <vt:lpstr>Wingdings</vt:lpstr>
      <vt:lpstr>Wingdings 2</vt:lpstr>
      <vt:lpstr>Median</vt:lpstr>
      <vt:lpstr>PATHOLOGY OF TUBERCULOSIS</vt:lpstr>
      <vt:lpstr>My objectives</vt:lpstr>
      <vt:lpstr>TUBERCULOSIS</vt:lpstr>
      <vt:lpstr>Diseases caused by Mycobacterium</vt:lpstr>
      <vt:lpstr>Diseases caused by Mycobacterium</vt:lpstr>
      <vt:lpstr>TUBERCULOSIS: Increase risk </vt:lpstr>
      <vt:lpstr>TB is a Granulomatous disease. What is Granuloma?</vt:lpstr>
      <vt:lpstr>PowerPoint Presentation</vt:lpstr>
      <vt:lpstr>Granuloma: the predominant cell type is an activated macrophage with a modified epithelial-like (epithelioid) appearance. Also seen are lymphocytes, multinucealted giant cells and occasional plasma cells. </vt:lpstr>
      <vt:lpstr>PowerPoint Presentation</vt:lpstr>
      <vt:lpstr>PowerPoint Presentation</vt:lpstr>
      <vt:lpstr>Pathogenesis</vt:lpstr>
      <vt:lpstr>Pathogenesis of granuloma:         Replication in macrophages</vt:lpstr>
      <vt:lpstr>Pathogenesis of granuloma</vt:lpstr>
      <vt:lpstr>Pathogenesis of granuloma  IFN-γ</vt:lpstr>
      <vt:lpstr> Pathogenesis of granuloma </vt:lpstr>
      <vt:lpstr>Pathogenesis of granuloma</vt:lpstr>
      <vt:lpstr>Pathogenesis of granuloma:  Host susceptibility to disease</vt:lpstr>
      <vt:lpstr>Summary of Pathogensis</vt:lpstr>
      <vt:lpstr>Route of transmission of TB</vt:lpstr>
      <vt:lpstr>Route of transmission of TB</vt:lpstr>
      <vt:lpstr>Pathogenesis of TB:</vt:lpstr>
      <vt:lpstr>When the bacilli enter the body……</vt:lpstr>
      <vt:lpstr>The clinical course or presentation of TB</vt:lpstr>
      <vt:lpstr> PRIMARY TB </vt:lpstr>
      <vt:lpstr> PRIMARY TB </vt:lpstr>
      <vt:lpstr>PRIMARY TUBERCULOSIS:  Ghon Focus &amp; Ghon complex</vt:lpstr>
      <vt:lpstr>Caseating granulomas</vt:lpstr>
      <vt:lpstr>progressive primary tuberculosis</vt:lpstr>
      <vt:lpstr> SECONDARY TUBERCULOSIS </vt:lpstr>
      <vt:lpstr>Pathologic features of secondary tuberculosis:</vt:lpstr>
      <vt:lpstr>Scondary TB lung</vt:lpstr>
      <vt:lpstr>Complications of TB </vt:lpstr>
      <vt:lpstr>Miliary Tuberculosis:</vt:lpstr>
      <vt:lpstr>Miliary TB</vt:lpstr>
      <vt:lpstr>Miliary TB</vt:lpstr>
      <vt:lpstr>Extrapulmonary tuberculosis</vt:lpstr>
      <vt:lpstr>TB epididymis</vt:lpstr>
      <vt:lpstr>Tuberculoma</vt:lpstr>
      <vt:lpstr>Pott’s disease</vt:lpstr>
      <vt:lpstr>PowerPoint Presentation</vt:lpstr>
      <vt:lpstr>TB Prostate gland</vt:lpstr>
      <vt:lpstr>Prognosis</vt:lpstr>
      <vt:lpstr> TAKE HOME MESSAGES: </vt:lpstr>
      <vt:lpstr>PowerPoint Presentation</vt:lpstr>
    </vt:vector>
  </TitlesOfParts>
  <Company>King Suad Univesity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Sufia 2014</dc:title>
  <dc:creator>sufia</dc:creator>
  <cp:lastModifiedBy>Maha Mohmad Arafah</cp:lastModifiedBy>
  <cp:revision>462</cp:revision>
  <dcterms:created xsi:type="dcterms:W3CDTF">2005-09-18T18:27:51Z</dcterms:created>
  <dcterms:modified xsi:type="dcterms:W3CDTF">2016-02-01T06:57:13Z</dcterms:modified>
</cp:coreProperties>
</file>