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42"/>
  </p:notesMasterIdLst>
  <p:handoutMasterIdLst>
    <p:handoutMasterId r:id="rId43"/>
  </p:handoutMasterIdLst>
  <p:sldIdLst>
    <p:sldId id="489" r:id="rId2"/>
    <p:sldId id="257" r:id="rId3"/>
    <p:sldId id="445" r:id="rId4"/>
    <p:sldId id="441" r:id="rId5"/>
    <p:sldId id="259" r:id="rId6"/>
    <p:sldId id="498" r:id="rId7"/>
    <p:sldId id="260" r:id="rId8"/>
    <p:sldId id="315" r:id="rId9"/>
    <p:sldId id="447" r:id="rId10"/>
    <p:sldId id="510" r:id="rId11"/>
    <p:sldId id="385" r:id="rId12"/>
    <p:sldId id="511" r:id="rId13"/>
    <p:sldId id="456" r:id="rId14"/>
    <p:sldId id="457" r:id="rId15"/>
    <p:sldId id="519" r:id="rId16"/>
    <p:sldId id="467" r:id="rId17"/>
    <p:sldId id="520" r:id="rId18"/>
    <p:sldId id="469" r:id="rId19"/>
    <p:sldId id="459" r:id="rId20"/>
    <p:sldId id="269" r:id="rId21"/>
    <p:sldId id="505" r:id="rId22"/>
    <p:sldId id="515" r:id="rId23"/>
    <p:sldId id="466" r:id="rId24"/>
    <p:sldId id="508" r:id="rId25"/>
    <p:sldId id="472" r:id="rId26"/>
    <p:sldId id="509" r:id="rId27"/>
    <p:sldId id="470" r:id="rId28"/>
    <p:sldId id="513" r:id="rId29"/>
    <p:sldId id="476" r:id="rId30"/>
    <p:sldId id="473" r:id="rId31"/>
    <p:sldId id="475" r:id="rId32"/>
    <p:sldId id="516" r:id="rId33"/>
    <p:sldId id="438" r:id="rId34"/>
    <p:sldId id="482" r:id="rId35"/>
    <p:sldId id="275" r:id="rId36"/>
    <p:sldId id="521" r:id="rId37"/>
    <p:sldId id="427" r:id="rId38"/>
    <p:sldId id="517" r:id="rId39"/>
    <p:sldId id="518" r:id="rId40"/>
    <p:sldId id="496" r:id="rId41"/>
  </p:sldIdLst>
  <p:sldSz cx="9144000" cy="6858000" type="screen4x3"/>
  <p:notesSz cx="6662738" cy="9866313"/>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6D31"/>
    <a:srgbClr val="81562B"/>
    <a:srgbClr val="FFCC99"/>
    <a:srgbClr val="FFCCFF"/>
    <a:srgbClr val="FFCCC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01" autoAdjust="0"/>
    <p:restoredTop sz="90943" autoAdjust="0"/>
  </p:normalViewPr>
  <p:slideViewPr>
    <p:cSldViewPr>
      <p:cViewPr varScale="1">
        <p:scale>
          <a:sx n="78" d="100"/>
          <a:sy n="78" d="100"/>
        </p:scale>
        <p:origin x="102" y="366"/>
      </p:cViewPr>
      <p:guideLst>
        <p:guide orient="horz" pos="2160"/>
        <p:guide pos="2880"/>
      </p:guideLst>
    </p:cSldViewPr>
  </p:slideViewPr>
  <p:outlineViewPr>
    <p:cViewPr>
      <p:scale>
        <a:sx n="33" d="100"/>
        <a:sy n="33" d="100"/>
      </p:scale>
      <p:origin x="0" y="44232"/>
    </p:cViewPr>
  </p:outlineViewPr>
  <p:notesTextViewPr>
    <p:cViewPr>
      <p:scale>
        <a:sx n="100" d="100"/>
        <a:sy n="100" d="100"/>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4C256-0B33-4B4E-9D04-41CA06E05DA7}"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3067DE89-CA6C-45FF-92F5-F72FFA74315A}">
      <dgm:prSet custT="1"/>
      <dgm:spPr/>
      <dgm:t>
        <a:bodyPr/>
        <a:lstStyle/>
        <a:p>
          <a:pPr rtl="0"/>
          <a:r>
            <a:rPr lang="en-US" sz="1500" dirty="0" smtClean="0"/>
            <a:t>. Caused by inhaled environmental agents, particularly smoking and radon.</a:t>
          </a:r>
          <a:endParaRPr lang="en-US" sz="1500" dirty="0"/>
        </a:p>
      </dgm:t>
    </dgm:pt>
    <dgm:pt modelId="{FDA1A444-693E-42A4-980B-AC9B7239D530}" type="parTrans" cxnId="{E21EB62F-91DA-4833-B8E6-126F69C91F78}">
      <dgm:prSet/>
      <dgm:spPr/>
      <dgm:t>
        <a:bodyPr/>
        <a:lstStyle/>
        <a:p>
          <a:endParaRPr lang="en-US"/>
        </a:p>
      </dgm:t>
    </dgm:pt>
    <dgm:pt modelId="{C74F4D3E-4722-4F93-A1D8-B9E906B879CC}" type="sibTrans" cxnId="{E21EB62F-91DA-4833-B8E6-126F69C91F78}">
      <dgm:prSet/>
      <dgm:spPr/>
      <dgm:t>
        <a:bodyPr/>
        <a:lstStyle/>
        <a:p>
          <a:endParaRPr lang="en-US"/>
        </a:p>
      </dgm:t>
    </dgm:pt>
    <dgm:pt modelId="{E0467352-87D8-4E46-991A-125D42024D3B}">
      <dgm:prSet custT="1"/>
      <dgm:spPr/>
      <dgm:t>
        <a:bodyPr/>
        <a:lstStyle/>
        <a:p>
          <a:pPr rtl="0"/>
          <a:r>
            <a:rPr lang="en-US" sz="1500" dirty="0" smtClean="0"/>
            <a:t>. Peak incidence 40-70 years, most common form of cancer.</a:t>
          </a:r>
          <a:endParaRPr lang="en-US" sz="1500" dirty="0"/>
        </a:p>
      </dgm:t>
    </dgm:pt>
    <dgm:pt modelId="{60B9E1BF-4B73-492D-98C6-3A7F78C150EC}" type="parTrans" cxnId="{5E29BD6A-01A8-4AD8-9C55-B21713A27914}">
      <dgm:prSet/>
      <dgm:spPr/>
      <dgm:t>
        <a:bodyPr/>
        <a:lstStyle/>
        <a:p>
          <a:endParaRPr lang="en-US"/>
        </a:p>
      </dgm:t>
    </dgm:pt>
    <dgm:pt modelId="{B5597601-9683-4272-9292-CA48BA5DAA49}" type="sibTrans" cxnId="{5E29BD6A-01A8-4AD8-9C55-B21713A27914}">
      <dgm:prSet/>
      <dgm:spPr/>
      <dgm:t>
        <a:bodyPr/>
        <a:lstStyle/>
        <a:p>
          <a:endParaRPr lang="en-US"/>
        </a:p>
      </dgm:t>
    </dgm:pt>
    <dgm:pt modelId="{11F1461F-ECDD-46C5-B324-039985DF179A}">
      <dgm:prSet custT="1"/>
      <dgm:spPr/>
      <dgm:t>
        <a:bodyPr/>
        <a:lstStyle/>
        <a:p>
          <a:pPr rtl="0"/>
          <a:r>
            <a:rPr lang="en-US" sz="1500" dirty="0" smtClean="0"/>
            <a:t>. Four main types: </a:t>
          </a:r>
          <a:r>
            <a:rPr lang="en-US" sz="1500" dirty="0" err="1" smtClean="0"/>
            <a:t>squamous</a:t>
          </a:r>
          <a:r>
            <a:rPr lang="en-US" sz="1500" dirty="0" smtClean="0"/>
            <a:t> cell, small-cell </a:t>
          </a:r>
          <a:r>
            <a:rPr lang="en-US" sz="1500" dirty="0" err="1" smtClean="0"/>
            <a:t>anaplastic</a:t>
          </a:r>
          <a:r>
            <a:rPr lang="en-US" sz="1500" dirty="0" smtClean="0"/>
            <a:t>, </a:t>
          </a:r>
          <a:r>
            <a:rPr lang="en-US" sz="1500" dirty="0" err="1" smtClean="0"/>
            <a:t>adenocarcinoma</a:t>
          </a:r>
          <a:r>
            <a:rPr lang="en-US" sz="1500" dirty="0" smtClean="0"/>
            <a:t> and large-cell </a:t>
          </a:r>
          <a:r>
            <a:rPr lang="en-US" sz="1500" dirty="0" err="1" smtClean="0"/>
            <a:t>anaplastic</a:t>
          </a:r>
          <a:r>
            <a:rPr lang="en-US" sz="1500" dirty="0" smtClean="0"/>
            <a:t>.</a:t>
          </a:r>
          <a:endParaRPr lang="en-US" sz="1500" dirty="0"/>
        </a:p>
      </dgm:t>
    </dgm:pt>
    <dgm:pt modelId="{FA7430E2-1C69-427D-A08B-DD7833DE6A18}" type="parTrans" cxnId="{FEEDE53C-3356-4656-B89C-0785AB174CBF}">
      <dgm:prSet/>
      <dgm:spPr/>
      <dgm:t>
        <a:bodyPr/>
        <a:lstStyle/>
        <a:p>
          <a:endParaRPr lang="en-US"/>
        </a:p>
      </dgm:t>
    </dgm:pt>
    <dgm:pt modelId="{89611D51-5CD0-4C6A-B58E-BF99D727ED9D}" type="sibTrans" cxnId="{FEEDE53C-3356-4656-B89C-0785AB174CBF}">
      <dgm:prSet/>
      <dgm:spPr/>
      <dgm:t>
        <a:bodyPr/>
        <a:lstStyle/>
        <a:p>
          <a:endParaRPr lang="en-US"/>
        </a:p>
      </dgm:t>
    </dgm:pt>
    <dgm:pt modelId="{A740B986-C637-430F-A3F7-791762D41196}">
      <dgm:prSet custT="1"/>
      <dgm:spPr/>
      <dgm:t>
        <a:bodyPr/>
        <a:lstStyle/>
        <a:p>
          <a:pPr rtl="0"/>
          <a:r>
            <a:rPr lang="en-US" sz="1500" dirty="0" smtClean="0"/>
            <a:t>. </a:t>
          </a:r>
          <a:r>
            <a:rPr lang="en-US" sz="1500" dirty="0" err="1" smtClean="0"/>
            <a:t>Bronchoalveolar</a:t>
          </a:r>
          <a:r>
            <a:rPr lang="en-US" sz="1500" dirty="0" smtClean="0"/>
            <a:t> carcinoma is a special form of </a:t>
          </a:r>
          <a:r>
            <a:rPr lang="en-US" sz="1500" dirty="0" err="1" smtClean="0"/>
            <a:t>adenocarcinoma</a:t>
          </a:r>
          <a:r>
            <a:rPr lang="en-US" sz="1500" dirty="0" smtClean="0"/>
            <a:t> with a better prognosis than other types.</a:t>
          </a:r>
          <a:endParaRPr lang="en-US" sz="1500" dirty="0"/>
        </a:p>
      </dgm:t>
    </dgm:pt>
    <dgm:pt modelId="{89E92D94-BC72-4175-AFD1-9EEC93B9A3C1}" type="parTrans" cxnId="{11D6CF8D-81D5-4C3C-A618-113CD2B5C55A}">
      <dgm:prSet/>
      <dgm:spPr/>
      <dgm:t>
        <a:bodyPr/>
        <a:lstStyle/>
        <a:p>
          <a:endParaRPr lang="en-US"/>
        </a:p>
      </dgm:t>
    </dgm:pt>
    <dgm:pt modelId="{C799478B-0618-4929-88F9-4B8EDB58AE65}" type="sibTrans" cxnId="{11D6CF8D-81D5-4C3C-A618-113CD2B5C55A}">
      <dgm:prSet/>
      <dgm:spPr/>
      <dgm:t>
        <a:bodyPr/>
        <a:lstStyle/>
        <a:p>
          <a:endParaRPr lang="en-US"/>
        </a:p>
      </dgm:t>
    </dgm:pt>
    <dgm:pt modelId="{D32F4CDC-A5E1-435B-AA82-9F22B57A5279}">
      <dgm:prSet custT="1"/>
      <dgm:spPr/>
      <dgm:t>
        <a:bodyPr/>
        <a:lstStyle/>
        <a:p>
          <a:pPr rtl="0"/>
          <a:r>
            <a:rPr lang="en-US" sz="1500" dirty="0" smtClean="0"/>
            <a:t>. Clinical division is into small-cell and non-small cell types (all others).</a:t>
          </a:r>
          <a:endParaRPr lang="en-US" sz="1500" dirty="0"/>
        </a:p>
      </dgm:t>
    </dgm:pt>
    <dgm:pt modelId="{109EA8A1-4E1A-4E6E-9738-FFCE472860C5}" type="parTrans" cxnId="{BCB2F9F3-3F3C-453B-92F1-64B59EC5E951}">
      <dgm:prSet/>
      <dgm:spPr/>
      <dgm:t>
        <a:bodyPr/>
        <a:lstStyle/>
        <a:p>
          <a:endParaRPr lang="en-US"/>
        </a:p>
      </dgm:t>
    </dgm:pt>
    <dgm:pt modelId="{D01037BE-FDC7-4F0B-BF0F-E2873B525E2F}" type="sibTrans" cxnId="{BCB2F9F3-3F3C-453B-92F1-64B59EC5E951}">
      <dgm:prSet/>
      <dgm:spPr/>
      <dgm:t>
        <a:bodyPr/>
        <a:lstStyle/>
        <a:p>
          <a:endParaRPr lang="en-US"/>
        </a:p>
      </dgm:t>
    </dgm:pt>
    <dgm:pt modelId="{B0FE9514-CE5F-41B7-BDA2-3DC388116036}">
      <dgm:prSet custT="1"/>
      <dgm:spPr/>
      <dgm:t>
        <a:bodyPr/>
        <a:lstStyle/>
        <a:p>
          <a:pPr rtl="0"/>
          <a:r>
            <a:rPr lang="en-US" sz="1500" dirty="0" smtClean="0"/>
            <a:t>. Tumors may be central (all types) or peripheral (mainly </a:t>
          </a:r>
          <a:r>
            <a:rPr lang="en-US" sz="1500" dirty="0" err="1" smtClean="0"/>
            <a:t>adenocarcinomas</a:t>
          </a:r>
          <a:r>
            <a:rPr lang="en-US" sz="1500" dirty="0" smtClean="0"/>
            <a:t>).</a:t>
          </a:r>
          <a:endParaRPr lang="en-US" sz="1500" dirty="0"/>
        </a:p>
      </dgm:t>
    </dgm:pt>
    <dgm:pt modelId="{8770351A-3473-4F4A-893E-5ABF4E8D25C6}" type="parTrans" cxnId="{F3849295-ABFD-42D1-A638-08E197838429}">
      <dgm:prSet/>
      <dgm:spPr/>
      <dgm:t>
        <a:bodyPr/>
        <a:lstStyle/>
        <a:p>
          <a:endParaRPr lang="en-US"/>
        </a:p>
      </dgm:t>
    </dgm:pt>
    <dgm:pt modelId="{DCDDDEDF-AE33-44FA-8CAC-DB6C83CEAB6D}" type="sibTrans" cxnId="{F3849295-ABFD-42D1-A638-08E197838429}">
      <dgm:prSet/>
      <dgm:spPr/>
      <dgm:t>
        <a:bodyPr/>
        <a:lstStyle/>
        <a:p>
          <a:endParaRPr lang="en-US"/>
        </a:p>
      </dgm:t>
    </dgm:pt>
    <dgm:pt modelId="{892B2531-96D3-401F-853C-378CB751906E}">
      <dgm:prSet custT="1"/>
      <dgm:spPr/>
      <dgm:t>
        <a:bodyPr/>
        <a:lstStyle/>
        <a:p>
          <a:pPr rtl="0"/>
          <a:r>
            <a:rPr lang="en-US" sz="1500" dirty="0" smtClean="0"/>
            <a:t>. Small-cell carcinoma is </a:t>
          </a:r>
          <a:r>
            <a:rPr lang="en-US" sz="1500" dirty="0" err="1" smtClean="0"/>
            <a:t>neuroendocrine</a:t>
          </a:r>
          <a:r>
            <a:rPr lang="en-US" sz="1500" dirty="0" smtClean="0"/>
            <a:t>, highly malignant, and may be associated with ectopic endocrine syndromes.</a:t>
          </a:r>
          <a:endParaRPr lang="en-US" sz="1500" dirty="0"/>
        </a:p>
      </dgm:t>
    </dgm:pt>
    <dgm:pt modelId="{AEAC3175-380D-4797-8E26-04722E9CE0BA}" type="parTrans" cxnId="{017A8639-17B2-4A5C-8FF2-D3C5BDBE00FF}">
      <dgm:prSet/>
      <dgm:spPr/>
      <dgm:t>
        <a:bodyPr/>
        <a:lstStyle/>
        <a:p>
          <a:endParaRPr lang="en-US"/>
        </a:p>
      </dgm:t>
    </dgm:pt>
    <dgm:pt modelId="{0C680050-434A-434D-B3E7-94EFB6F60724}" type="sibTrans" cxnId="{017A8639-17B2-4A5C-8FF2-D3C5BDBE00FF}">
      <dgm:prSet/>
      <dgm:spPr/>
      <dgm:t>
        <a:bodyPr/>
        <a:lstStyle/>
        <a:p>
          <a:endParaRPr lang="en-US"/>
        </a:p>
      </dgm:t>
    </dgm:pt>
    <dgm:pt modelId="{20889251-FE4C-4AED-8DC4-E5828DEF2B94}">
      <dgm:prSet custT="1"/>
      <dgm:spPr/>
      <dgm:t>
        <a:bodyPr/>
        <a:lstStyle/>
        <a:p>
          <a:pPr rtl="0"/>
          <a:r>
            <a:rPr lang="en-US" sz="1500" dirty="0" smtClean="0"/>
            <a:t>. TNM staging used for NSCLC.</a:t>
          </a:r>
          <a:endParaRPr lang="en-US" sz="1500" dirty="0"/>
        </a:p>
      </dgm:t>
    </dgm:pt>
    <dgm:pt modelId="{C494B621-A728-4036-B01C-F6F2CD97CE2A}" type="parTrans" cxnId="{BF78B973-E127-4462-AC5C-8D2507F6C1B2}">
      <dgm:prSet/>
      <dgm:spPr/>
      <dgm:t>
        <a:bodyPr/>
        <a:lstStyle/>
        <a:p>
          <a:endParaRPr lang="en-US"/>
        </a:p>
      </dgm:t>
    </dgm:pt>
    <dgm:pt modelId="{6F58D73A-3B71-44EB-A2C0-2CE3415DA982}" type="sibTrans" cxnId="{BF78B973-E127-4462-AC5C-8D2507F6C1B2}">
      <dgm:prSet/>
      <dgm:spPr/>
      <dgm:t>
        <a:bodyPr/>
        <a:lstStyle/>
        <a:p>
          <a:endParaRPr lang="en-US"/>
        </a:p>
      </dgm:t>
    </dgm:pt>
    <dgm:pt modelId="{A2BDA186-58A1-4F9A-954F-AF84ED3052BF}">
      <dgm:prSet custT="1"/>
      <dgm:spPr/>
      <dgm:t>
        <a:bodyPr/>
        <a:lstStyle/>
        <a:p>
          <a:pPr rtl="0"/>
          <a:r>
            <a:rPr lang="en-US" sz="1500" dirty="0" smtClean="0"/>
            <a:t>. Simple staging used for SCLC-Limited and Extensive.</a:t>
          </a:r>
          <a:endParaRPr lang="en-US" sz="1500" dirty="0"/>
        </a:p>
      </dgm:t>
    </dgm:pt>
    <dgm:pt modelId="{2CF9196C-8FB8-404E-9361-52F5D1CA2D87}" type="parTrans" cxnId="{E90596CD-7DE6-422B-AA58-E7DC10FFA4B3}">
      <dgm:prSet/>
      <dgm:spPr/>
      <dgm:t>
        <a:bodyPr/>
        <a:lstStyle/>
        <a:p>
          <a:endParaRPr lang="en-US"/>
        </a:p>
      </dgm:t>
    </dgm:pt>
    <dgm:pt modelId="{1E5E353C-E7E1-497D-966F-4535A8F2FAD5}" type="sibTrans" cxnId="{E90596CD-7DE6-422B-AA58-E7DC10FFA4B3}">
      <dgm:prSet/>
      <dgm:spPr/>
      <dgm:t>
        <a:bodyPr/>
        <a:lstStyle/>
        <a:p>
          <a:endParaRPr lang="en-US"/>
        </a:p>
      </dgm:t>
    </dgm:pt>
    <dgm:pt modelId="{BB640479-E8F4-4ADF-A315-BAC8423B904F}">
      <dgm:prSet custT="1"/>
      <dgm:spPr/>
      <dgm:t>
        <a:bodyPr/>
        <a:lstStyle/>
        <a:p>
          <a:pPr rtl="0"/>
          <a:r>
            <a:rPr lang="en-US" sz="1500" dirty="0" smtClean="0"/>
            <a:t>. Overall survival 5-30% at 5 years, highly dependent on type and stage of disease.</a:t>
          </a:r>
          <a:endParaRPr lang="en-US" sz="1500" dirty="0"/>
        </a:p>
      </dgm:t>
    </dgm:pt>
    <dgm:pt modelId="{885295EC-B963-49FB-BE3F-C62BBF0D6E23}" type="parTrans" cxnId="{09988C6A-8FAB-42A0-A40B-A7B16376C3C8}">
      <dgm:prSet/>
      <dgm:spPr/>
      <dgm:t>
        <a:bodyPr/>
        <a:lstStyle/>
        <a:p>
          <a:endParaRPr lang="en-US"/>
        </a:p>
      </dgm:t>
    </dgm:pt>
    <dgm:pt modelId="{D48D00C5-48A7-4591-8FE3-7585B2A8AA5E}" type="sibTrans" cxnId="{09988C6A-8FAB-42A0-A40B-A7B16376C3C8}">
      <dgm:prSet/>
      <dgm:spPr/>
      <dgm:t>
        <a:bodyPr/>
        <a:lstStyle/>
        <a:p>
          <a:endParaRPr lang="en-US"/>
        </a:p>
      </dgm:t>
    </dgm:pt>
    <dgm:pt modelId="{E386EF61-2C65-4F99-8EA6-9A86FF6747E5}" type="pres">
      <dgm:prSet presAssocID="{4974C256-0B33-4B4E-9D04-41CA06E05DA7}" presName="linear" presStyleCnt="0">
        <dgm:presLayoutVars>
          <dgm:animLvl val="lvl"/>
          <dgm:resizeHandles val="exact"/>
        </dgm:presLayoutVars>
      </dgm:prSet>
      <dgm:spPr/>
      <dgm:t>
        <a:bodyPr/>
        <a:lstStyle/>
        <a:p>
          <a:endParaRPr lang="en-US"/>
        </a:p>
      </dgm:t>
    </dgm:pt>
    <dgm:pt modelId="{DB4892E2-B262-4CF1-8EC1-A65559DE22FB}" type="pres">
      <dgm:prSet presAssocID="{3067DE89-CA6C-45FF-92F5-F72FFA74315A}" presName="parentText" presStyleLbl="node1" presStyleIdx="0" presStyleCnt="10">
        <dgm:presLayoutVars>
          <dgm:chMax val="0"/>
          <dgm:bulletEnabled val="1"/>
        </dgm:presLayoutVars>
      </dgm:prSet>
      <dgm:spPr/>
      <dgm:t>
        <a:bodyPr/>
        <a:lstStyle/>
        <a:p>
          <a:endParaRPr lang="en-US"/>
        </a:p>
      </dgm:t>
    </dgm:pt>
    <dgm:pt modelId="{6698DAB7-C069-4C78-A275-EF00E5CF1811}" type="pres">
      <dgm:prSet presAssocID="{C74F4D3E-4722-4F93-A1D8-B9E906B879CC}" presName="spacer" presStyleCnt="0"/>
      <dgm:spPr/>
    </dgm:pt>
    <dgm:pt modelId="{7FF34F96-1DF0-43B1-BBB0-D76B0E13BDA3}" type="pres">
      <dgm:prSet presAssocID="{E0467352-87D8-4E46-991A-125D42024D3B}" presName="parentText" presStyleLbl="node1" presStyleIdx="1" presStyleCnt="10">
        <dgm:presLayoutVars>
          <dgm:chMax val="0"/>
          <dgm:bulletEnabled val="1"/>
        </dgm:presLayoutVars>
      </dgm:prSet>
      <dgm:spPr/>
      <dgm:t>
        <a:bodyPr/>
        <a:lstStyle/>
        <a:p>
          <a:endParaRPr lang="en-US"/>
        </a:p>
      </dgm:t>
    </dgm:pt>
    <dgm:pt modelId="{22181E0D-38B5-4A70-9926-3CCFD548FD75}" type="pres">
      <dgm:prSet presAssocID="{B5597601-9683-4272-9292-CA48BA5DAA49}" presName="spacer" presStyleCnt="0"/>
      <dgm:spPr/>
    </dgm:pt>
    <dgm:pt modelId="{31A80ED4-4CD6-4849-AB94-9684A8DE3C48}" type="pres">
      <dgm:prSet presAssocID="{11F1461F-ECDD-46C5-B324-039985DF179A}" presName="parentText" presStyleLbl="node1" presStyleIdx="2" presStyleCnt="10">
        <dgm:presLayoutVars>
          <dgm:chMax val="0"/>
          <dgm:bulletEnabled val="1"/>
        </dgm:presLayoutVars>
      </dgm:prSet>
      <dgm:spPr/>
      <dgm:t>
        <a:bodyPr/>
        <a:lstStyle/>
        <a:p>
          <a:endParaRPr lang="en-US"/>
        </a:p>
      </dgm:t>
    </dgm:pt>
    <dgm:pt modelId="{5A7D09AD-87F6-4464-BEA6-EBD418BCAB81}" type="pres">
      <dgm:prSet presAssocID="{89611D51-5CD0-4C6A-B58E-BF99D727ED9D}" presName="spacer" presStyleCnt="0"/>
      <dgm:spPr/>
    </dgm:pt>
    <dgm:pt modelId="{06AAD0CF-6C05-4E60-8437-44A6EE28259B}" type="pres">
      <dgm:prSet presAssocID="{A740B986-C637-430F-A3F7-791762D41196}" presName="parentText" presStyleLbl="node1" presStyleIdx="3" presStyleCnt="10">
        <dgm:presLayoutVars>
          <dgm:chMax val="0"/>
          <dgm:bulletEnabled val="1"/>
        </dgm:presLayoutVars>
      </dgm:prSet>
      <dgm:spPr/>
      <dgm:t>
        <a:bodyPr/>
        <a:lstStyle/>
        <a:p>
          <a:endParaRPr lang="en-US"/>
        </a:p>
      </dgm:t>
    </dgm:pt>
    <dgm:pt modelId="{9D9339C2-55B1-4E20-B2F1-9E48596A8E0D}" type="pres">
      <dgm:prSet presAssocID="{C799478B-0618-4929-88F9-4B8EDB58AE65}" presName="spacer" presStyleCnt="0"/>
      <dgm:spPr/>
    </dgm:pt>
    <dgm:pt modelId="{B385C6AE-1482-4F3D-B91F-DC57FE3D29B1}" type="pres">
      <dgm:prSet presAssocID="{D32F4CDC-A5E1-435B-AA82-9F22B57A5279}" presName="parentText" presStyleLbl="node1" presStyleIdx="4" presStyleCnt="10">
        <dgm:presLayoutVars>
          <dgm:chMax val="0"/>
          <dgm:bulletEnabled val="1"/>
        </dgm:presLayoutVars>
      </dgm:prSet>
      <dgm:spPr/>
      <dgm:t>
        <a:bodyPr/>
        <a:lstStyle/>
        <a:p>
          <a:endParaRPr lang="en-US"/>
        </a:p>
      </dgm:t>
    </dgm:pt>
    <dgm:pt modelId="{BD7BB7E6-60A1-4DCA-AA7E-CF5322FAFCCC}" type="pres">
      <dgm:prSet presAssocID="{D01037BE-FDC7-4F0B-BF0F-E2873B525E2F}" presName="spacer" presStyleCnt="0"/>
      <dgm:spPr/>
    </dgm:pt>
    <dgm:pt modelId="{9F360104-CE65-4841-81B2-7F27F0FE5494}" type="pres">
      <dgm:prSet presAssocID="{B0FE9514-CE5F-41B7-BDA2-3DC388116036}" presName="parentText" presStyleLbl="node1" presStyleIdx="5" presStyleCnt="10">
        <dgm:presLayoutVars>
          <dgm:chMax val="0"/>
          <dgm:bulletEnabled val="1"/>
        </dgm:presLayoutVars>
      </dgm:prSet>
      <dgm:spPr/>
      <dgm:t>
        <a:bodyPr/>
        <a:lstStyle/>
        <a:p>
          <a:endParaRPr lang="en-US"/>
        </a:p>
      </dgm:t>
    </dgm:pt>
    <dgm:pt modelId="{0E4173B6-6468-4075-9461-E8ACDBAAE8E7}" type="pres">
      <dgm:prSet presAssocID="{DCDDDEDF-AE33-44FA-8CAC-DB6C83CEAB6D}" presName="spacer" presStyleCnt="0"/>
      <dgm:spPr/>
    </dgm:pt>
    <dgm:pt modelId="{A1994B0F-CC80-458E-87F8-FC94404997AD}" type="pres">
      <dgm:prSet presAssocID="{892B2531-96D3-401F-853C-378CB751906E}" presName="parentText" presStyleLbl="node1" presStyleIdx="6" presStyleCnt="10">
        <dgm:presLayoutVars>
          <dgm:chMax val="0"/>
          <dgm:bulletEnabled val="1"/>
        </dgm:presLayoutVars>
      </dgm:prSet>
      <dgm:spPr/>
      <dgm:t>
        <a:bodyPr/>
        <a:lstStyle/>
        <a:p>
          <a:endParaRPr lang="en-US"/>
        </a:p>
      </dgm:t>
    </dgm:pt>
    <dgm:pt modelId="{1CE52933-5674-41AB-97ED-66310FD7A7C8}" type="pres">
      <dgm:prSet presAssocID="{0C680050-434A-434D-B3E7-94EFB6F60724}" presName="spacer" presStyleCnt="0"/>
      <dgm:spPr/>
    </dgm:pt>
    <dgm:pt modelId="{DD615CAE-6DE0-42F9-B6A2-448D0A4C2ABA}" type="pres">
      <dgm:prSet presAssocID="{20889251-FE4C-4AED-8DC4-E5828DEF2B94}" presName="parentText" presStyleLbl="node1" presStyleIdx="7" presStyleCnt="10">
        <dgm:presLayoutVars>
          <dgm:chMax val="0"/>
          <dgm:bulletEnabled val="1"/>
        </dgm:presLayoutVars>
      </dgm:prSet>
      <dgm:spPr/>
      <dgm:t>
        <a:bodyPr/>
        <a:lstStyle/>
        <a:p>
          <a:endParaRPr lang="en-US"/>
        </a:p>
      </dgm:t>
    </dgm:pt>
    <dgm:pt modelId="{22075747-5A3D-4CD1-A229-0FB72A9ED932}" type="pres">
      <dgm:prSet presAssocID="{6F58D73A-3B71-44EB-A2C0-2CE3415DA982}" presName="spacer" presStyleCnt="0"/>
      <dgm:spPr/>
    </dgm:pt>
    <dgm:pt modelId="{F2EAAFDA-EDAF-4185-9CD4-46E93DE966CF}" type="pres">
      <dgm:prSet presAssocID="{A2BDA186-58A1-4F9A-954F-AF84ED3052BF}" presName="parentText" presStyleLbl="node1" presStyleIdx="8" presStyleCnt="10">
        <dgm:presLayoutVars>
          <dgm:chMax val="0"/>
          <dgm:bulletEnabled val="1"/>
        </dgm:presLayoutVars>
      </dgm:prSet>
      <dgm:spPr/>
      <dgm:t>
        <a:bodyPr/>
        <a:lstStyle/>
        <a:p>
          <a:endParaRPr lang="en-US"/>
        </a:p>
      </dgm:t>
    </dgm:pt>
    <dgm:pt modelId="{A8EC7244-6519-47B5-A9FB-D13E9675DE22}" type="pres">
      <dgm:prSet presAssocID="{1E5E353C-E7E1-497D-966F-4535A8F2FAD5}" presName="spacer" presStyleCnt="0"/>
      <dgm:spPr/>
    </dgm:pt>
    <dgm:pt modelId="{31C1A8C7-805B-4619-AB2C-8C7D5753578E}" type="pres">
      <dgm:prSet presAssocID="{BB640479-E8F4-4ADF-A315-BAC8423B904F}" presName="parentText" presStyleLbl="node1" presStyleIdx="9" presStyleCnt="10">
        <dgm:presLayoutVars>
          <dgm:chMax val="0"/>
          <dgm:bulletEnabled val="1"/>
        </dgm:presLayoutVars>
      </dgm:prSet>
      <dgm:spPr/>
      <dgm:t>
        <a:bodyPr/>
        <a:lstStyle/>
        <a:p>
          <a:endParaRPr lang="en-US"/>
        </a:p>
      </dgm:t>
    </dgm:pt>
  </dgm:ptLst>
  <dgm:cxnLst>
    <dgm:cxn modelId="{39DED2A0-8495-4497-BD3D-17109E3CFC8F}" type="presOf" srcId="{4974C256-0B33-4B4E-9D04-41CA06E05DA7}" destId="{E386EF61-2C65-4F99-8EA6-9A86FF6747E5}" srcOrd="0" destOrd="0" presId="urn:microsoft.com/office/officeart/2005/8/layout/vList2"/>
    <dgm:cxn modelId="{5E29BD6A-01A8-4AD8-9C55-B21713A27914}" srcId="{4974C256-0B33-4B4E-9D04-41CA06E05DA7}" destId="{E0467352-87D8-4E46-991A-125D42024D3B}" srcOrd="1" destOrd="0" parTransId="{60B9E1BF-4B73-492D-98C6-3A7F78C150EC}" sibTransId="{B5597601-9683-4272-9292-CA48BA5DAA49}"/>
    <dgm:cxn modelId="{2D479E8D-64BA-433B-AD33-556AEADA5C88}" type="presOf" srcId="{D32F4CDC-A5E1-435B-AA82-9F22B57A5279}" destId="{B385C6AE-1482-4F3D-B91F-DC57FE3D29B1}" srcOrd="0" destOrd="0" presId="urn:microsoft.com/office/officeart/2005/8/layout/vList2"/>
    <dgm:cxn modelId="{017A8639-17B2-4A5C-8FF2-D3C5BDBE00FF}" srcId="{4974C256-0B33-4B4E-9D04-41CA06E05DA7}" destId="{892B2531-96D3-401F-853C-378CB751906E}" srcOrd="6" destOrd="0" parTransId="{AEAC3175-380D-4797-8E26-04722E9CE0BA}" sibTransId="{0C680050-434A-434D-B3E7-94EFB6F60724}"/>
    <dgm:cxn modelId="{E21EB62F-91DA-4833-B8E6-126F69C91F78}" srcId="{4974C256-0B33-4B4E-9D04-41CA06E05DA7}" destId="{3067DE89-CA6C-45FF-92F5-F72FFA74315A}" srcOrd="0" destOrd="0" parTransId="{FDA1A444-693E-42A4-980B-AC9B7239D530}" sibTransId="{C74F4D3E-4722-4F93-A1D8-B9E906B879CC}"/>
    <dgm:cxn modelId="{11D6CF8D-81D5-4C3C-A618-113CD2B5C55A}" srcId="{4974C256-0B33-4B4E-9D04-41CA06E05DA7}" destId="{A740B986-C637-430F-A3F7-791762D41196}" srcOrd="3" destOrd="0" parTransId="{89E92D94-BC72-4175-AFD1-9EEC93B9A3C1}" sibTransId="{C799478B-0618-4929-88F9-4B8EDB58AE65}"/>
    <dgm:cxn modelId="{A10603A9-1D6D-4432-BF7C-0FCC8E4C2897}" type="presOf" srcId="{892B2531-96D3-401F-853C-378CB751906E}" destId="{A1994B0F-CC80-458E-87F8-FC94404997AD}" srcOrd="0" destOrd="0" presId="urn:microsoft.com/office/officeart/2005/8/layout/vList2"/>
    <dgm:cxn modelId="{996607CB-A737-4949-B2C5-06B70223BFBC}" type="presOf" srcId="{A740B986-C637-430F-A3F7-791762D41196}" destId="{06AAD0CF-6C05-4E60-8437-44A6EE28259B}" srcOrd="0" destOrd="0" presId="urn:microsoft.com/office/officeart/2005/8/layout/vList2"/>
    <dgm:cxn modelId="{09988C6A-8FAB-42A0-A40B-A7B16376C3C8}" srcId="{4974C256-0B33-4B4E-9D04-41CA06E05DA7}" destId="{BB640479-E8F4-4ADF-A315-BAC8423B904F}" srcOrd="9" destOrd="0" parTransId="{885295EC-B963-49FB-BE3F-C62BBF0D6E23}" sibTransId="{D48D00C5-48A7-4591-8FE3-7585B2A8AA5E}"/>
    <dgm:cxn modelId="{5AD0AA77-C005-4CDC-8DD0-1D109913D10B}" type="presOf" srcId="{BB640479-E8F4-4ADF-A315-BAC8423B904F}" destId="{31C1A8C7-805B-4619-AB2C-8C7D5753578E}" srcOrd="0" destOrd="0" presId="urn:microsoft.com/office/officeart/2005/8/layout/vList2"/>
    <dgm:cxn modelId="{FEEDE53C-3356-4656-B89C-0785AB174CBF}" srcId="{4974C256-0B33-4B4E-9D04-41CA06E05DA7}" destId="{11F1461F-ECDD-46C5-B324-039985DF179A}" srcOrd="2" destOrd="0" parTransId="{FA7430E2-1C69-427D-A08B-DD7833DE6A18}" sibTransId="{89611D51-5CD0-4C6A-B58E-BF99D727ED9D}"/>
    <dgm:cxn modelId="{3A0721E3-43D2-4987-B8EE-E9BB52A86DB5}" type="presOf" srcId="{20889251-FE4C-4AED-8DC4-E5828DEF2B94}" destId="{DD615CAE-6DE0-42F9-B6A2-448D0A4C2ABA}" srcOrd="0" destOrd="0" presId="urn:microsoft.com/office/officeart/2005/8/layout/vList2"/>
    <dgm:cxn modelId="{27400BBF-62B8-482B-8097-413C8049F81E}" type="presOf" srcId="{3067DE89-CA6C-45FF-92F5-F72FFA74315A}" destId="{DB4892E2-B262-4CF1-8EC1-A65559DE22FB}" srcOrd="0" destOrd="0" presId="urn:microsoft.com/office/officeart/2005/8/layout/vList2"/>
    <dgm:cxn modelId="{BCB2F9F3-3F3C-453B-92F1-64B59EC5E951}" srcId="{4974C256-0B33-4B4E-9D04-41CA06E05DA7}" destId="{D32F4CDC-A5E1-435B-AA82-9F22B57A5279}" srcOrd="4" destOrd="0" parTransId="{109EA8A1-4E1A-4E6E-9738-FFCE472860C5}" sibTransId="{D01037BE-FDC7-4F0B-BF0F-E2873B525E2F}"/>
    <dgm:cxn modelId="{BF78B973-E127-4462-AC5C-8D2507F6C1B2}" srcId="{4974C256-0B33-4B4E-9D04-41CA06E05DA7}" destId="{20889251-FE4C-4AED-8DC4-E5828DEF2B94}" srcOrd="7" destOrd="0" parTransId="{C494B621-A728-4036-B01C-F6F2CD97CE2A}" sibTransId="{6F58D73A-3B71-44EB-A2C0-2CE3415DA982}"/>
    <dgm:cxn modelId="{420C9BDA-1CBA-4B59-912D-0CBA8B51716A}" type="presOf" srcId="{B0FE9514-CE5F-41B7-BDA2-3DC388116036}" destId="{9F360104-CE65-4841-81B2-7F27F0FE5494}" srcOrd="0" destOrd="0" presId="urn:microsoft.com/office/officeart/2005/8/layout/vList2"/>
    <dgm:cxn modelId="{F3849295-ABFD-42D1-A638-08E197838429}" srcId="{4974C256-0B33-4B4E-9D04-41CA06E05DA7}" destId="{B0FE9514-CE5F-41B7-BDA2-3DC388116036}" srcOrd="5" destOrd="0" parTransId="{8770351A-3473-4F4A-893E-5ABF4E8D25C6}" sibTransId="{DCDDDEDF-AE33-44FA-8CAC-DB6C83CEAB6D}"/>
    <dgm:cxn modelId="{6A985002-6A14-4E65-B450-3918F4793FA7}" type="presOf" srcId="{A2BDA186-58A1-4F9A-954F-AF84ED3052BF}" destId="{F2EAAFDA-EDAF-4185-9CD4-46E93DE966CF}" srcOrd="0" destOrd="0" presId="urn:microsoft.com/office/officeart/2005/8/layout/vList2"/>
    <dgm:cxn modelId="{5774E4A3-05B1-4844-B50F-C3C0B265DD51}" type="presOf" srcId="{E0467352-87D8-4E46-991A-125D42024D3B}" destId="{7FF34F96-1DF0-43B1-BBB0-D76B0E13BDA3}" srcOrd="0" destOrd="0" presId="urn:microsoft.com/office/officeart/2005/8/layout/vList2"/>
    <dgm:cxn modelId="{E79FC22F-D3C6-40A2-AA73-096B65DF8F7A}" type="presOf" srcId="{11F1461F-ECDD-46C5-B324-039985DF179A}" destId="{31A80ED4-4CD6-4849-AB94-9684A8DE3C48}" srcOrd="0" destOrd="0" presId="urn:microsoft.com/office/officeart/2005/8/layout/vList2"/>
    <dgm:cxn modelId="{E90596CD-7DE6-422B-AA58-E7DC10FFA4B3}" srcId="{4974C256-0B33-4B4E-9D04-41CA06E05DA7}" destId="{A2BDA186-58A1-4F9A-954F-AF84ED3052BF}" srcOrd="8" destOrd="0" parTransId="{2CF9196C-8FB8-404E-9361-52F5D1CA2D87}" sibTransId="{1E5E353C-E7E1-497D-966F-4535A8F2FAD5}"/>
    <dgm:cxn modelId="{F2529179-4AEF-4169-B812-D42C70522F8B}" type="presParOf" srcId="{E386EF61-2C65-4F99-8EA6-9A86FF6747E5}" destId="{DB4892E2-B262-4CF1-8EC1-A65559DE22FB}" srcOrd="0" destOrd="0" presId="urn:microsoft.com/office/officeart/2005/8/layout/vList2"/>
    <dgm:cxn modelId="{BAFF8E54-6149-45CA-8D93-E81492660E53}" type="presParOf" srcId="{E386EF61-2C65-4F99-8EA6-9A86FF6747E5}" destId="{6698DAB7-C069-4C78-A275-EF00E5CF1811}" srcOrd="1" destOrd="0" presId="urn:microsoft.com/office/officeart/2005/8/layout/vList2"/>
    <dgm:cxn modelId="{906442D6-D918-4408-8453-739D6ED2C9B9}" type="presParOf" srcId="{E386EF61-2C65-4F99-8EA6-9A86FF6747E5}" destId="{7FF34F96-1DF0-43B1-BBB0-D76B0E13BDA3}" srcOrd="2" destOrd="0" presId="urn:microsoft.com/office/officeart/2005/8/layout/vList2"/>
    <dgm:cxn modelId="{5C0A2018-E29E-40DA-BE14-D6BB453079D9}" type="presParOf" srcId="{E386EF61-2C65-4F99-8EA6-9A86FF6747E5}" destId="{22181E0D-38B5-4A70-9926-3CCFD548FD75}" srcOrd="3" destOrd="0" presId="urn:microsoft.com/office/officeart/2005/8/layout/vList2"/>
    <dgm:cxn modelId="{A364BEC6-9EA8-4F2D-B5FC-D48924B40FED}" type="presParOf" srcId="{E386EF61-2C65-4F99-8EA6-9A86FF6747E5}" destId="{31A80ED4-4CD6-4849-AB94-9684A8DE3C48}" srcOrd="4" destOrd="0" presId="urn:microsoft.com/office/officeart/2005/8/layout/vList2"/>
    <dgm:cxn modelId="{C2E6EBDA-E63F-4CC9-8C7C-CF83EA485D9B}" type="presParOf" srcId="{E386EF61-2C65-4F99-8EA6-9A86FF6747E5}" destId="{5A7D09AD-87F6-4464-BEA6-EBD418BCAB81}" srcOrd="5" destOrd="0" presId="urn:microsoft.com/office/officeart/2005/8/layout/vList2"/>
    <dgm:cxn modelId="{9A65A2D2-7214-48DD-8BCA-AF04EDAA31C9}" type="presParOf" srcId="{E386EF61-2C65-4F99-8EA6-9A86FF6747E5}" destId="{06AAD0CF-6C05-4E60-8437-44A6EE28259B}" srcOrd="6" destOrd="0" presId="urn:microsoft.com/office/officeart/2005/8/layout/vList2"/>
    <dgm:cxn modelId="{D04E66AB-3B3F-4634-BBF7-280CFD43249C}" type="presParOf" srcId="{E386EF61-2C65-4F99-8EA6-9A86FF6747E5}" destId="{9D9339C2-55B1-4E20-B2F1-9E48596A8E0D}" srcOrd="7" destOrd="0" presId="urn:microsoft.com/office/officeart/2005/8/layout/vList2"/>
    <dgm:cxn modelId="{7468336B-427B-4091-B2A4-67BDB4253AE5}" type="presParOf" srcId="{E386EF61-2C65-4F99-8EA6-9A86FF6747E5}" destId="{B385C6AE-1482-4F3D-B91F-DC57FE3D29B1}" srcOrd="8" destOrd="0" presId="urn:microsoft.com/office/officeart/2005/8/layout/vList2"/>
    <dgm:cxn modelId="{1E804E4D-C60B-40F8-B45A-C0D5C02AAA5D}" type="presParOf" srcId="{E386EF61-2C65-4F99-8EA6-9A86FF6747E5}" destId="{BD7BB7E6-60A1-4DCA-AA7E-CF5322FAFCCC}" srcOrd="9" destOrd="0" presId="urn:microsoft.com/office/officeart/2005/8/layout/vList2"/>
    <dgm:cxn modelId="{11F65597-0661-4322-8B7A-6BC9C4349963}" type="presParOf" srcId="{E386EF61-2C65-4F99-8EA6-9A86FF6747E5}" destId="{9F360104-CE65-4841-81B2-7F27F0FE5494}" srcOrd="10" destOrd="0" presId="urn:microsoft.com/office/officeart/2005/8/layout/vList2"/>
    <dgm:cxn modelId="{59C5F4DD-FC5E-4C46-9DF2-0DE1F4A45976}" type="presParOf" srcId="{E386EF61-2C65-4F99-8EA6-9A86FF6747E5}" destId="{0E4173B6-6468-4075-9461-E8ACDBAAE8E7}" srcOrd="11" destOrd="0" presId="urn:microsoft.com/office/officeart/2005/8/layout/vList2"/>
    <dgm:cxn modelId="{15402E6C-3B03-4400-B6FC-145168686805}" type="presParOf" srcId="{E386EF61-2C65-4F99-8EA6-9A86FF6747E5}" destId="{A1994B0F-CC80-458E-87F8-FC94404997AD}" srcOrd="12" destOrd="0" presId="urn:microsoft.com/office/officeart/2005/8/layout/vList2"/>
    <dgm:cxn modelId="{83802FB8-AD3E-43D6-B5BB-2F0C880B0F73}" type="presParOf" srcId="{E386EF61-2C65-4F99-8EA6-9A86FF6747E5}" destId="{1CE52933-5674-41AB-97ED-66310FD7A7C8}" srcOrd="13" destOrd="0" presId="urn:microsoft.com/office/officeart/2005/8/layout/vList2"/>
    <dgm:cxn modelId="{7BB6EEFF-D950-40A2-8A82-E10189B97001}" type="presParOf" srcId="{E386EF61-2C65-4F99-8EA6-9A86FF6747E5}" destId="{DD615CAE-6DE0-42F9-B6A2-448D0A4C2ABA}" srcOrd="14" destOrd="0" presId="urn:microsoft.com/office/officeart/2005/8/layout/vList2"/>
    <dgm:cxn modelId="{C65F5671-9EC3-482F-863D-176730E62B88}" type="presParOf" srcId="{E386EF61-2C65-4F99-8EA6-9A86FF6747E5}" destId="{22075747-5A3D-4CD1-A229-0FB72A9ED932}" srcOrd="15" destOrd="0" presId="urn:microsoft.com/office/officeart/2005/8/layout/vList2"/>
    <dgm:cxn modelId="{894F3137-C308-49FD-8E5B-8389F0647B20}" type="presParOf" srcId="{E386EF61-2C65-4F99-8EA6-9A86FF6747E5}" destId="{F2EAAFDA-EDAF-4185-9CD4-46E93DE966CF}" srcOrd="16" destOrd="0" presId="urn:microsoft.com/office/officeart/2005/8/layout/vList2"/>
    <dgm:cxn modelId="{E056D5F1-96D3-4295-901A-9F4FF946AF9E}" type="presParOf" srcId="{E386EF61-2C65-4F99-8EA6-9A86FF6747E5}" destId="{A8EC7244-6519-47B5-A9FB-D13E9675DE22}" srcOrd="17" destOrd="0" presId="urn:microsoft.com/office/officeart/2005/8/layout/vList2"/>
    <dgm:cxn modelId="{2F0FDFCD-CFAA-4E66-B871-8BB810368861}" type="presParOf" srcId="{E386EF61-2C65-4F99-8EA6-9A86FF6747E5}" destId="{31C1A8C7-805B-4619-AB2C-8C7D5753578E}"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892E2-B262-4CF1-8EC1-A65559DE22FB}">
      <dsp:nvSpPr>
        <dsp:cNvPr id="0" name=""/>
        <dsp:cNvSpPr/>
      </dsp:nvSpPr>
      <dsp:spPr>
        <a:xfrm>
          <a:off x="0" y="951"/>
          <a:ext cx="8686800" cy="360940"/>
        </a:xfrm>
        <a:prstGeom prst="roundRect">
          <a:avLst/>
        </a:prstGeom>
        <a:gradFill rotWithShape="0">
          <a:gsLst>
            <a:gs pos="0">
              <a:schemeClr val="accent5">
                <a:hueOff val="0"/>
                <a:satOff val="0"/>
                <a:lumOff val="0"/>
                <a:alphaOff val="0"/>
                <a:tint val="45000"/>
                <a:satMod val="200000"/>
              </a:schemeClr>
            </a:gs>
            <a:gs pos="30000">
              <a:schemeClr val="accent5">
                <a:hueOff val="0"/>
                <a:satOff val="0"/>
                <a:lumOff val="0"/>
                <a:alphaOff val="0"/>
                <a:tint val="61000"/>
                <a:satMod val="200000"/>
              </a:schemeClr>
            </a:gs>
            <a:gs pos="45000">
              <a:schemeClr val="accent5">
                <a:hueOff val="0"/>
                <a:satOff val="0"/>
                <a:lumOff val="0"/>
                <a:alphaOff val="0"/>
                <a:tint val="66000"/>
                <a:satMod val="200000"/>
              </a:schemeClr>
            </a:gs>
            <a:gs pos="55000">
              <a:schemeClr val="accent5">
                <a:hueOff val="0"/>
                <a:satOff val="0"/>
                <a:lumOff val="0"/>
                <a:alphaOff val="0"/>
                <a:tint val="66000"/>
                <a:satMod val="200000"/>
              </a:schemeClr>
            </a:gs>
            <a:gs pos="73000">
              <a:schemeClr val="accent5">
                <a:hueOff val="0"/>
                <a:satOff val="0"/>
                <a:lumOff val="0"/>
                <a:alphaOff val="0"/>
                <a:tint val="61000"/>
                <a:satMod val="200000"/>
              </a:schemeClr>
            </a:gs>
            <a:gs pos="100000">
              <a:schemeClr val="accent5">
                <a:hueOff val="0"/>
                <a:satOff val="0"/>
                <a:lumOff val="0"/>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Caused by inhaled environmental agents, particularly smoking and radon.</a:t>
          </a:r>
          <a:endParaRPr lang="en-US" sz="1500" kern="1200" dirty="0"/>
        </a:p>
      </dsp:txBody>
      <dsp:txXfrm>
        <a:off x="17620" y="18571"/>
        <a:ext cx="8651560" cy="325700"/>
      </dsp:txXfrm>
    </dsp:sp>
    <dsp:sp modelId="{7FF34F96-1DF0-43B1-BBB0-D76B0E13BDA3}">
      <dsp:nvSpPr>
        <dsp:cNvPr id="0" name=""/>
        <dsp:cNvSpPr/>
      </dsp:nvSpPr>
      <dsp:spPr>
        <a:xfrm>
          <a:off x="0" y="371004"/>
          <a:ext cx="8686800" cy="360940"/>
        </a:xfrm>
        <a:prstGeom prst="roundRect">
          <a:avLst/>
        </a:prstGeom>
        <a:gradFill rotWithShape="0">
          <a:gsLst>
            <a:gs pos="0">
              <a:schemeClr val="accent5">
                <a:hueOff val="-557841"/>
                <a:satOff val="4566"/>
                <a:lumOff val="-741"/>
                <a:alphaOff val="0"/>
                <a:tint val="45000"/>
                <a:satMod val="200000"/>
              </a:schemeClr>
            </a:gs>
            <a:gs pos="30000">
              <a:schemeClr val="accent5">
                <a:hueOff val="-557841"/>
                <a:satOff val="4566"/>
                <a:lumOff val="-741"/>
                <a:alphaOff val="0"/>
                <a:tint val="61000"/>
                <a:satMod val="200000"/>
              </a:schemeClr>
            </a:gs>
            <a:gs pos="45000">
              <a:schemeClr val="accent5">
                <a:hueOff val="-557841"/>
                <a:satOff val="4566"/>
                <a:lumOff val="-741"/>
                <a:alphaOff val="0"/>
                <a:tint val="66000"/>
                <a:satMod val="200000"/>
              </a:schemeClr>
            </a:gs>
            <a:gs pos="55000">
              <a:schemeClr val="accent5">
                <a:hueOff val="-557841"/>
                <a:satOff val="4566"/>
                <a:lumOff val="-741"/>
                <a:alphaOff val="0"/>
                <a:tint val="66000"/>
                <a:satMod val="200000"/>
              </a:schemeClr>
            </a:gs>
            <a:gs pos="73000">
              <a:schemeClr val="accent5">
                <a:hueOff val="-557841"/>
                <a:satOff val="4566"/>
                <a:lumOff val="-741"/>
                <a:alphaOff val="0"/>
                <a:tint val="61000"/>
                <a:satMod val="200000"/>
              </a:schemeClr>
            </a:gs>
            <a:gs pos="100000">
              <a:schemeClr val="accent5">
                <a:hueOff val="-557841"/>
                <a:satOff val="4566"/>
                <a:lumOff val="-741"/>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Peak incidence 40-70 years, most common form of cancer.</a:t>
          </a:r>
          <a:endParaRPr lang="en-US" sz="1500" kern="1200" dirty="0"/>
        </a:p>
      </dsp:txBody>
      <dsp:txXfrm>
        <a:off x="17620" y="388624"/>
        <a:ext cx="8651560" cy="325700"/>
      </dsp:txXfrm>
    </dsp:sp>
    <dsp:sp modelId="{31A80ED4-4CD6-4849-AB94-9684A8DE3C48}">
      <dsp:nvSpPr>
        <dsp:cNvPr id="0" name=""/>
        <dsp:cNvSpPr/>
      </dsp:nvSpPr>
      <dsp:spPr>
        <a:xfrm>
          <a:off x="0" y="741056"/>
          <a:ext cx="8686800" cy="360940"/>
        </a:xfrm>
        <a:prstGeom prst="roundRect">
          <a:avLst/>
        </a:prstGeom>
        <a:gradFill rotWithShape="0">
          <a:gsLst>
            <a:gs pos="0">
              <a:schemeClr val="accent5">
                <a:hueOff val="-1115681"/>
                <a:satOff val="9132"/>
                <a:lumOff val="-1481"/>
                <a:alphaOff val="0"/>
                <a:tint val="45000"/>
                <a:satMod val="200000"/>
              </a:schemeClr>
            </a:gs>
            <a:gs pos="30000">
              <a:schemeClr val="accent5">
                <a:hueOff val="-1115681"/>
                <a:satOff val="9132"/>
                <a:lumOff val="-1481"/>
                <a:alphaOff val="0"/>
                <a:tint val="61000"/>
                <a:satMod val="200000"/>
              </a:schemeClr>
            </a:gs>
            <a:gs pos="45000">
              <a:schemeClr val="accent5">
                <a:hueOff val="-1115681"/>
                <a:satOff val="9132"/>
                <a:lumOff val="-1481"/>
                <a:alphaOff val="0"/>
                <a:tint val="66000"/>
                <a:satMod val="200000"/>
              </a:schemeClr>
            </a:gs>
            <a:gs pos="55000">
              <a:schemeClr val="accent5">
                <a:hueOff val="-1115681"/>
                <a:satOff val="9132"/>
                <a:lumOff val="-1481"/>
                <a:alphaOff val="0"/>
                <a:tint val="66000"/>
                <a:satMod val="200000"/>
              </a:schemeClr>
            </a:gs>
            <a:gs pos="73000">
              <a:schemeClr val="accent5">
                <a:hueOff val="-1115681"/>
                <a:satOff val="9132"/>
                <a:lumOff val="-1481"/>
                <a:alphaOff val="0"/>
                <a:tint val="61000"/>
                <a:satMod val="200000"/>
              </a:schemeClr>
            </a:gs>
            <a:gs pos="100000">
              <a:schemeClr val="accent5">
                <a:hueOff val="-1115681"/>
                <a:satOff val="9132"/>
                <a:lumOff val="-1481"/>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Four main types: </a:t>
          </a:r>
          <a:r>
            <a:rPr lang="en-US" sz="1500" kern="1200" dirty="0" err="1" smtClean="0"/>
            <a:t>squamous</a:t>
          </a:r>
          <a:r>
            <a:rPr lang="en-US" sz="1500" kern="1200" dirty="0" smtClean="0"/>
            <a:t> cell, small-cell </a:t>
          </a:r>
          <a:r>
            <a:rPr lang="en-US" sz="1500" kern="1200" dirty="0" err="1" smtClean="0"/>
            <a:t>anaplastic</a:t>
          </a:r>
          <a:r>
            <a:rPr lang="en-US" sz="1500" kern="1200" dirty="0" smtClean="0"/>
            <a:t>, </a:t>
          </a:r>
          <a:r>
            <a:rPr lang="en-US" sz="1500" kern="1200" dirty="0" err="1" smtClean="0"/>
            <a:t>adenocarcinoma</a:t>
          </a:r>
          <a:r>
            <a:rPr lang="en-US" sz="1500" kern="1200" dirty="0" smtClean="0"/>
            <a:t> and large-cell </a:t>
          </a:r>
          <a:r>
            <a:rPr lang="en-US" sz="1500" kern="1200" dirty="0" err="1" smtClean="0"/>
            <a:t>anaplastic</a:t>
          </a:r>
          <a:r>
            <a:rPr lang="en-US" sz="1500" kern="1200" dirty="0" smtClean="0"/>
            <a:t>.</a:t>
          </a:r>
          <a:endParaRPr lang="en-US" sz="1500" kern="1200" dirty="0"/>
        </a:p>
      </dsp:txBody>
      <dsp:txXfrm>
        <a:off x="17620" y="758676"/>
        <a:ext cx="8651560" cy="325700"/>
      </dsp:txXfrm>
    </dsp:sp>
    <dsp:sp modelId="{06AAD0CF-6C05-4E60-8437-44A6EE28259B}">
      <dsp:nvSpPr>
        <dsp:cNvPr id="0" name=""/>
        <dsp:cNvSpPr/>
      </dsp:nvSpPr>
      <dsp:spPr>
        <a:xfrm>
          <a:off x="0" y="1111109"/>
          <a:ext cx="8686800" cy="360940"/>
        </a:xfrm>
        <a:prstGeom prst="roundRect">
          <a:avLst/>
        </a:prstGeom>
        <a:gradFill rotWithShape="0">
          <a:gsLst>
            <a:gs pos="0">
              <a:schemeClr val="accent5">
                <a:hueOff val="-1673522"/>
                <a:satOff val="13698"/>
                <a:lumOff val="-2222"/>
                <a:alphaOff val="0"/>
                <a:tint val="45000"/>
                <a:satMod val="200000"/>
              </a:schemeClr>
            </a:gs>
            <a:gs pos="30000">
              <a:schemeClr val="accent5">
                <a:hueOff val="-1673522"/>
                <a:satOff val="13698"/>
                <a:lumOff val="-2222"/>
                <a:alphaOff val="0"/>
                <a:tint val="61000"/>
                <a:satMod val="200000"/>
              </a:schemeClr>
            </a:gs>
            <a:gs pos="45000">
              <a:schemeClr val="accent5">
                <a:hueOff val="-1673522"/>
                <a:satOff val="13698"/>
                <a:lumOff val="-2222"/>
                <a:alphaOff val="0"/>
                <a:tint val="66000"/>
                <a:satMod val="200000"/>
              </a:schemeClr>
            </a:gs>
            <a:gs pos="55000">
              <a:schemeClr val="accent5">
                <a:hueOff val="-1673522"/>
                <a:satOff val="13698"/>
                <a:lumOff val="-2222"/>
                <a:alphaOff val="0"/>
                <a:tint val="66000"/>
                <a:satMod val="200000"/>
              </a:schemeClr>
            </a:gs>
            <a:gs pos="73000">
              <a:schemeClr val="accent5">
                <a:hueOff val="-1673522"/>
                <a:satOff val="13698"/>
                <a:lumOff val="-2222"/>
                <a:alphaOff val="0"/>
                <a:tint val="61000"/>
                <a:satMod val="200000"/>
              </a:schemeClr>
            </a:gs>
            <a:gs pos="100000">
              <a:schemeClr val="accent5">
                <a:hueOff val="-1673522"/>
                <a:satOff val="13698"/>
                <a:lumOff val="-2222"/>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a:t>
          </a:r>
          <a:r>
            <a:rPr lang="en-US" sz="1500" kern="1200" dirty="0" err="1" smtClean="0"/>
            <a:t>Bronchoalveolar</a:t>
          </a:r>
          <a:r>
            <a:rPr lang="en-US" sz="1500" kern="1200" dirty="0" smtClean="0"/>
            <a:t> carcinoma is a special form of </a:t>
          </a:r>
          <a:r>
            <a:rPr lang="en-US" sz="1500" kern="1200" dirty="0" err="1" smtClean="0"/>
            <a:t>adenocarcinoma</a:t>
          </a:r>
          <a:r>
            <a:rPr lang="en-US" sz="1500" kern="1200" dirty="0" smtClean="0"/>
            <a:t> with a better prognosis than other types.</a:t>
          </a:r>
          <a:endParaRPr lang="en-US" sz="1500" kern="1200" dirty="0"/>
        </a:p>
      </dsp:txBody>
      <dsp:txXfrm>
        <a:off x="17620" y="1128729"/>
        <a:ext cx="8651560" cy="325700"/>
      </dsp:txXfrm>
    </dsp:sp>
    <dsp:sp modelId="{B385C6AE-1482-4F3D-B91F-DC57FE3D29B1}">
      <dsp:nvSpPr>
        <dsp:cNvPr id="0" name=""/>
        <dsp:cNvSpPr/>
      </dsp:nvSpPr>
      <dsp:spPr>
        <a:xfrm>
          <a:off x="0" y="1481162"/>
          <a:ext cx="8686800" cy="360940"/>
        </a:xfrm>
        <a:prstGeom prst="roundRect">
          <a:avLst/>
        </a:prstGeom>
        <a:gradFill rotWithShape="0">
          <a:gsLst>
            <a:gs pos="0">
              <a:schemeClr val="accent5">
                <a:hueOff val="-2231363"/>
                <a:satOff val="18264"/>
                <a:lumOff val="-2963"/>
                <a:alphaOff val="0"/>
                <a:tint val="45000"/>
                <a:satMod val="200000"/>
              </a:schemeClr>
            </a:gs>
            <a:gs pos="30000">
              <a:schemeClr val="accent5">
                <a:hueOff val="-2231363"/>
                <a:satOff val="18264"/>
                <a:lumOff val="-2963"/>
                <a:alphaOff val="0"/>
                <a:tint val="61000"/>
                <a:satMod val="200000"/>
              </a:schemeClr>
            </a:gs>
            <a:gs pos="45000">
              <a:schemeClr val="accent5">
                <a:hueOff val="-2231363"/>
                <a:satOff val="18264"/>
                <a:lumOff val="-2963"/>
                <a:alphaOff val="0"/>
                <a:tint val="66000"/>
                <a:satMod val="200000"/>
              </a:schemeClr>
            </a:gs>
            <a:gs pos="55000">
              <a:schemeClr val="accent5">
                <a:hueOff val="-2231363"/>
                <a:satOff val="18264"/>
                <a:lumOff val="-2963"/>
                <a:alphaOff val="0"/>
                <a:tint val="66000"/>
                <a:satMod val="200000"/>
              </a:schemeClr>
            </a:gs>
            <a:gs pos="73000">
              <a:schemeClr val="accent5">
                <a:hueOff val="-2231363"/>
                <a:satOff val="18264"/>
                <a:lumOff val="-2963"/>
                <a:alphaOff val="0"/>
                <a:tint val="61000"/>
                <a:satMod val="200000"/>
              </a:schemeClr>
            </a:gs>
            <a:gs pos="100000">
              <a:schemeClr val="accent5">
                <a:hueOff val="-2231363"/>
                <a:satOff val="18264"/>
                <a:lumOff val="-2963"/>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Clinical division is into small-cell and non-small cell types (all others).</a:t>
          </a:r>
          <a:endParaRPr lang="en-US" sz="1500" kern="1200" dirty="0"/>
        </a:p>
      </dsp:txBody>
      <dsp:txXfrm>
        <a:off x="17620" y="1498782"/>
        <a:ext cx="8651560" cy="325700"/>
      </dsp:txXfrm>
    </dsp:sp>
    <dsp:sp modelId="{9F360104-CE65-4841-81B2-7F27F0FE5494}">
      <dsp:nvSpPr>
        <dsp:cNvPr id="0" name=""/>
        <dsp:cNvSpPr/>
      </dsp:nvSpPr>
      <dsp:spPr>
        <a:xfrm>
          <a:off x="0" y="1851215"/>
          <a:ext cx="8686800" cy="360940"/>
        </a:xfrm>
        <a:prstGeom prst="roundRect">
          <a:avLst/>
        </a:prstGeom>
        <a:gradFill rotWithShape="0">
          <a:gsLst>
            <a:gs pos="0">
              <a:schemeClr val="accent5">
                <a:hueOff val="-2789203"/>
                <a:satOff val="22829"/>
                <a:lumOff val="-3703"/>
                <a:alphaOff val="0"/>
                <a:tint val="45000"/>
                <a:satMod val="200000"/>
              </a:schemeClr>
            </a:gs>
            <a:gs pos="30000">
              <a:schemeClr val="accent5">
                <a:hueOff val="-2789203"/>
                <a:satOff val="22829"/>
                <a:lumOff val="-3703"/>
                <a:alphaOff val="0"/>
                <a:tint val="61000"/>
                <a:satMod val="200000"/>
              </a:schemeClr>
            </a:gs>
            <a:gs pos="45000">
              <a:schemeClr val="accent5">
                <a:hueOff val="-2789203"/>
                <a:satOff val="22829"/>
                <a:lumOff val="-3703"/>
                <a:alphaOff val="0"/>
                <a:tint val="66000"/>
                <a:satMod val="200000"/>
              </a:schemeClr>
            </a:gs>
            <a:gs pos="55000">
              <a:schemeClr val="accent5">
                <a:hueOff val="-2789203"/>
                <a:satOff val="22829"/>
                <a:lumOff val="-3703"/>
                <a:alphaOff val="0"/>
                <a:tint val="66000"/>
                <a:satMod val="200000"/>
              </a:schemeClr>
            </a:gs>
            <a:gs pos="73000">
              <a:schemeClr val="accent5">
                <a:hueOff val="-2789203"/>
                <a:satOff val="22829"/>
                <a:lumOff val="-3703"/>
                <a:alphaOff val="0"/>
                <a:tint val="61000"/>
                <a:satMod val="200000"/>
              </a:schemeClr>
            </a:gs>
            <a:gs pos="100000">
              <a:schemeClr val="accent5">
                <a:hueOff val="-2789203"/>
                <a:satOff val="22829"/>
                <a:lumOff val="-3703"/>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Tumors may be central (all types) or peripheral (mainly </a:t>
          </a:r>
          <a:r>
            <a:rPr lang="en-US" sz="1500" kern="1200" dirty="0" err="1" smtClean="0"/>
            <a:t>adenocarcinomas</a:t>
          </a:r>
          <a:r>
            <a:rPr lang="en-US" sz="1500" kern="1200" dirty="0" smtClean="0"/>
            <a:t>).</a:t>
          </a:r>
          <a:endParaRPr lang="en-US" sz="1500" kern="1200" dirty="0"/>
        </a:p>
      </dsp:txBody>
      <dsp:txXfrm>
        <a:off x="17620" y="1868835"/>
        <a:ext cx="8651560" cy="325700"/>
      </dsp:txXfrm>
    </dsp:sp>
    <dsp:sp modelId="{A1994B0F-CC80-458E-87F8-FC94404997AD}">
      <dsp:nvSpPr>
        <dsp:cNvPr id="0" name=""/>
        <dsp:cNvSpPr/>
      </dsp:nvSpPr>
      <dsp:spPr>
        <a:xfrm>
          <a:off x="0" y="2221268"/>
          <a:ext cx="8686800" cy="360940"/>
        </a:xfrm>
        <a:prstGeom prst="roundRect">
          <a:avLst/>
        </a:prstGeom>
        <a:gradFill rotWithShape="0">
          <a:gsLst>
            <a:gs pos="0">
              <a:schemeClr val="accent5">
                <a:hueOff val="-3347044"/>
                <a:satOff val="27395"/>
                <a:lumOff val="-4444"/>
                <a:alphaOff val="0"/>
                <a:tint val="45000"/>
                <a:satMod val="200000"/>
              </a:schemeClr>
            </a:gs>
            <a:gs pos="30000">
              <a:schemeClr val="accent5">
                <a:hueOff val="-3347044"/>
                <a:satOff val="27395"/>
                <a:lumOff val="-4444"/>
                <a:alphaOff val="0"/>
                <a:tint val="61000"/>
                <a:satMod val="200000"/>
              </a:schemeClr>
            </a:gs>
            <a:gs pos="45000">
              <a:schemeClr val="accent5">
                <a:hueOff val="-3347044"/>
                <a:satOff val="27395"/>
                <a:lumOff val="-4444"/>
                <a:alphaOff val="0"/>
                <a:tint val="66000"/>
                <a:satMod val="200000"/>
              </a:schemeClr>
            </a:gs>
            <a:gs pos="55000">
              <a:schemeClr val="accent5">
                <a:hueOff val="-3347044"/>
                <a:satOff val="27395"/>
                <a:lumOff val="-4444"/>
                <a:alphaOff val="0"/>
                <a:tint val="66000"/>
                <a:satMod val="200000"/>
              </a:schemeClr>
            </a:gs>
            <a:gs pos="73000">
              <a:schemeClr val="accent5">
                <a:hueOff val="-3347044"/>
                <a:satOff val="27395"/>
                <a:lumOff val="-4444"/>
                <a:alphaOff val="0"/>
                <a:tint val="61000"/>
                <a:satMod val="200000"/>
              </a:schemeClr>
            </a:gs>
            <a:gs pos="100000">
              <a:schemeClr val="accent5">
                <a:hueOff val="-3347044"/>
                <a:satOff val="27395"/>
                <a:lumOff val="-4444"/>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Small-cell carcinoma is </a:t>
          </a:r>
          <a:r>
            <a:rPr lang="en-US" sz="1500" kern="1200" dirty="0" err="1" smtClean="0"/>
            <a:t>neuroendocrine</a:t>
          </a:r>
          <a:r>
            <a:rPr lang="en-US" sz="1500" kern="1200" dirty="0" smtClean="0"/>
            <a:t>, highly malignant, and may be associated with ectopic endocrine syndromes.</a:t>
          </a:r>
          <a:endParaRPr lang="en-US" sz="1500" kern="1200" dirty="0"/>
        </a:p>
      </dsp:txBody>
      <dsp:txXfrm>
        <a:off x="17620" y="2238888"/>
        <a:ext cx="8651560" cy="325700"/>
      </dsp:txXfrm>
    </dsp:sp>
    <dsp:sp modelId="{DD615CAE-6DE0-42F9-B6A2-448D0A4C2ABA}">
      <dsp:nvSpPr>
        <dsp:cNvPr id="0" name=""/>
        <dsp:cNvSpPr/>
      </dsp:nvSpPr>
      <dsp:spPr>
        <a:xfrm>
          <a:off x="0" y="2591321"/>
          <a:ext cx="8686800" cy="360940"/>
        </a:xfrm>
        <a:prstGeom prst="roundRect">
          <a:avLst/>
        </a:prstGeom>
        <a:gradFill rotWithShape="0">
          <a:gsLst>
            <a:gs pos="0">
              <a:schemeClr val="accent5">
                <a:hueOff val="-3904885"/>
                <a:satOff val="31961"/>
                <a:lumOff val="-5185"/>
                <a:alphaOff val="0"/>
                <a:tint val="45000"/>
                <a:satMod val="200000"/>
              </a:schemeClr>
            </a:gs>
            <a:gs pos="30000">
              <a:schemeClr val="accent5">
                <a:hueOff val="-3904885"/>
                <a:satOff val="31961"/>
                <a:lumOff val="-5185"/>
                <a:alphaOff val="0"/>
                <a:tint val="61000"/>
                <a:satMod val="200000"/>
              </a:schemeClr>
            </a:gs>
            <a:gs pos="45000">
              <a:schemeClr val="accent5">
                <a:hueOff val="-3904885"/>
                <a:satOff val="31961"/>
                <a:lumOff val="-5185"/>
                <a:alphaOff val="0"/>
                <a:tint val="66000"/>
                <a:satMod val="200000"/>
              </a:schemeClr>
            </a:gs>
            <a:gs pos="55000">
              <a:schemeClr val="accent5">
                <a:hueOff val="-3904885"/>
                <a:satOff val="31961"/>
                <a:lumOff val="-5185"/>
                <a:alphaOff val="0"/>
                <a:tint val="66000"/>
                <a:satMod val="200000"/>
              </a:schemeClr>
            </a:gs>
            <a:gs pos="73000">
              <a:schemeClr val="accent5">
                <a:hueOff val="-3904885"/>
                <a:satOff val="31961"/>
                <a:lumOff val="-5185"/>
                <a:alphaOff val="0"/>
                <a:tint val="61000"/>
                <a:satMod val="200000"/>
              </a:schemeClr>
            </a:gs>
            <a:gs pos="100000">
              <a:schemeClr val="accent5">
                <a:hueOff val="-3904885"/>
                <a:satOff val="31961"/>
                <a:lumOff val="-5185"/>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TNM staging used for NSCLC.</a:t>
          </a:r>
          <a:endParaRPr lang="en-US" sz="1500" kern="1200" dirty="0"/>
        </a:p>
      </dsp:txBody>
      <dsp:txXfrm>
        <a:off x="17620" y="2608941"/>
        <a:ext cx="8651560" cy="325700"/>
      </dsp:txXfrm>
    </dsp:sp>
    <dsp:sp modelId="{F2EAAFDA-EDAF-4185-9CD4-46E93DE966CF}">
      <dsp:nvSpPr>
        <dsp:cNvPr id="0" name=""/>
        <dsp:cNvSpPr/>
      </dsp:nvSpPr>
      <dsp:spPr>
        <a:xfrm>
          <a:off x="0" y="2961374"/>
          <a:ext cx="8686800" cy="360940"/>
        </a:xfrm>
        <a:prstGeom prst="roundRect">
          <a:avLst/>
        </a:prstGeom>
        <a:gradFill rotWithShape="0">
          <a:gsLst>
            <a:gs pos="0">
              <a:schemeClr val="accent5">
                <a:hueOff val="-4462726"/>
                <a:satOff val="36527"/>
                <a:lumOff val="-5925"/>
                <a:alphaOff val="0"/>
                <a:tint val="45000"/>
                <a:satMod val="200000"/>
              </a:schemeClr>
            </a:gs>
            <a:gs pos="30000">
              <a:schemeClr val="accent5">
                <a:hueOff val="-4462726"/>
                <a:satOff val="36527"/>
                <a:lumOff val="-5925"/>
                <a:alphaOff val="0"/>
                <a:tint val="61000"/>
                <a:satMod val="200000"/>
              </a:schemeClr>
            </a:gs>
            <a:gs pos="45000">
              <a:schemeClr val="accent5">
                <a:hueOff val="-4462726"/>
                <a:satOff val="36527"/>
                <a:lumOff val="-5925"/>
                <a:alphaOff val="0"/>
                <a:tint val="66000"/>
                <a:satMod val="200000"/>
              </a:schemeClr>
            </a:gs>
            <a:gs pos="55000">
              <a:schemeClr val="accent5">
                <a:hueOff val="-4462726"/>
                <a:satOff val="36527"/>
                <a:lumOff val="-5925"/>
                <a:alphaOff val="0"/>
                <a:tint val="66000"/>
                <a:satMod val="200000"/>
              </a:schemeClr>
            </a:gs>
            <a:gs pos="73000">
              <a:schemeClr val="accent5">
                <a:hueOff val="-4462726"/>
                <a:satOff val="36527"/>
                <a:lumOff val="-5925"/>
                <a:alphaOff val="0"/>
                <a:tint val="61000"/>
                <a:satMod val="200000"/>
              </a:schemeClr>
            </a:gs>
            <a:gs pos="100000">
              <a:schemeClr val="accent5">
                <a:hueOff val="-4462726"/>
                <a:satOff val="36527"/>
                <a:lumOff val="-5925"/>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Simple staging used for SCLC-Limited and Extensive.</a:t>
          </a:r>
          <a:endParaRPr lang="en-US" sz="1500" kern="1200" dirty="0"/>
        </a:p>
      </dsp:txBody>
      <dsp:txXfrm>
        <a:off x="17620" y="2978994"/>
        <a:ext cx="8651560" cy="325700"/>
      </dsp:txXfrm>
    </dsp:sp>
    <dsp:sp modelId="{31C1A8C7-805B-4619-AB2C-8C7D5753578E}">
      <dsp:nvSpPr>
        <dsp:cNvPr id="0" name=""/>
        <dsp:cNvSpPr/>
      </dsp:nvSpPr>
      <dsp:spPr>
        <a:xfrm>
          <a:off x="0" y="3331427"/>
          <a:ext cx="8686800" cy="360940"/>
        </a:xfrm>
        <a:prstGeom prst="roundRect">
          <a:avLst/>
        </a:prstGeom>
        <a:gradFill rotWithShape="0">
          <a:gsLst>
            <a:gs pos="0">
              <a:schemeClr val="accent5">
                <a:hueOff val="-5020566"/>
                <a:satOff val="41093"/>
                <a:lumOff val="-6666"/>
                <a:alphaOff val="0"/>
                <a:tint val="45000"/>
                <a:satMod val="200000"/>
              </a:schemeClr>
            </a:gs>
            <a:gs pos="30000">
              <a:schemeClr val="accent5">
                <a:hueOff val="-5020566"/>
                <a:satOff val="41093"/>
                <a:lumOff val="-6666"/>
                <a:alphaOff val="0"/>
                <a:tint val="61000"/>
                <a:satMod val="200000"/>
              </a:schemeClr>
            </a:gs>
            <a:gs pos="45000">
              <a:schemeClr val="accent5">
                <a:hueOff val="-5020566"/>
                <a:satOff val="41093"/>
                <a:lumOff val="-6666"/>
                <a:alphaOff val="0"/>
                <a:tint val="66000"/>
                <a:satMod val="200000"/>
              </a:schemeClr>
            </a:gs>
            <a:gs pos="55000">
              <a:schemeClr val="accent5">
                <a:hueOff val="-5020566"/>
                <a:satOff val="41093"/>
                <a:lumOff val="-6666"/>
                <a:alphaOff val="0"/>
                <a:tint val="66000"/>
                <a:satMod val="200000"/>
              </a:schemeClr>
            </a:gs>
            <a:gs pos="73000">
              <a:schemeClr val="accent5">
                <a:hueOff val="-5020566"/>
                <a:satOff val="41093"/>
                <a:lumOff val="-6666"/>
                <a:alphaOff val="0"/>
                <a:tint val="61000"/>
                <a:satMod val="200000"/>
              </a:schemeClr>
            </a:gs>
            <a:gs pos="100000">
              <a:schemeClr val="accent5">
                <a:hueOff val="-5020566"/>
                <a:satOff val="41093"/>
                <a:lumOff val="-6666"/>
                <a:alphaOff val="0"/>
                <a:tint val="45000"/>
                <a:satMod val="200000"/>
              </a:schemeClr>
            </a:gs>
          </a:gsLst>
          <a:lin ang="950000" scaled="1"/>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Overall survival 5-30% at 5 years, highly dependent on type and stage of disease.</a:t>
          </a:r>
          <a:endParaRPr lang="en-US" sz="1500" kern="1200" dirty="0"/>
        </a:p>
      </dsp:txBody>
      <dsp:txXfrm>
        <a:off x="17620" y="3349047"/>
        <a:ext cx="8651560" cy="3257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88766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8675" name="Rectangle 3"/>
          <p:cNvSpPr>
            <a:spLocks noGrp="1" noChangeArrowheads="1"/>
          </p:cNvSpPr>
          <p:nvPr>
            <p:ph type="dt" sz="quarter" idx="1"/>
          </p:nvPr>
        </p:nvSpPr>
        <p:spPr bwMode="auto">
          <a:xfrm>
            <a:off x="3775075" y="0"/>
            <a:ext cx="288766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8676" name="Rectangle 4"/>
          <p:cNvSpPr>
            <a:spLocks noGrp="1" noChangeArrowheads="1"/>
          </p:cNvSpPr>
          <p:nvPr>
            <p:ph type="ftr" sz="quarter" idx="2"/>
          </p:nvPr>
        </p:nvSpPr>
        <p:spPr bwMode="auto">
          <a:xfrm>
            <a:off x="0" y="9372600"/>
            <a:ext cx="288766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8677" name="Rectangle 5"/>
          <p:cNvSpPr>
            <a:spLocks noGrp="1" noChangeArrowheads="1"/>
          </p:cNvSpPr>
          <p:nvPr>
            <p:ph type="sldNum" sz="quarter" idx="3"/>
          </p:nvPr>
        </p:nvSpPr>
        <p:spPr bwMode="auto">
          <a:xfrm>
            <a:off x="3775075" y="9372600"/>
            <a:ext cx="2887663"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CB4A9B2-04C2-46CF-906B-F4544C2922DF}" type="slidenum">
              <a:rPr lang="en-US"/>
              <a:pPr>
                <a:defRPr/>
              </a:pPr>
              <a:t>‹#›</a:t>
            </a:fld>
            <a:endParaRPr lang="en-US"/>
          </a:p>
        </p:txBody>
      </p:sp>
    </p:spTree>
    <p:extLst>
      <p:ext uri="{BB962C8B-B14F-4D97-AF65-F5344CB8AC3E}">
        <p14:creationId xmlns:p14="http://schemas.microsoft.com/office/powerpoint/2010/main" val="956482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663" cy="49371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773488" y="0"/>
            <a:ext cx="2887662" cy="493713"/>
          </a:xfrm>
          <a:prstGeom prst="rect">
            <a:avLst/>
          </a:prstGeom>
        </p:spPr>
        <p:txBody>
          <a:bodyPr vert="horz" lIns="91440" tIns="45720" rIns="91440" bIns="45720" rtlCol="0"/>
          <a:lstStyle>
            <a:lvl1pPr algn="r">
              <a:defRPr sz="1200"/>
            </a:lvl1pPr>
          </a:lstStyle>
          <a:p>
            <a:pPr>
              <a:defRPr/>
            </a:pPr>
            <a:fld id="{A867EF4C-49F5-466E-AFCB-CC62B1BB40DC}" type="datetimeFigureOut">
              <a:rPr lang="en-US"/>
              <a:pPr>
                <a:defRPr/>
              </a:pPr>
              <a:t>2/2/2016</a:t>
            </a:fld>
            <a:endParaRPr lang="en-US"/>
          </a:p>
        </p:txBody>
      </p:sp>
      <p:sp>
        <p:nvSpPr>
          <p:cNvPr id="4" name="Slide Image Placeholder 3"/>
          <p:cNvSpPr>
            <a:spLocks noGrp="1" noRot="1" noChangeAspect="1"/>
          </p:cNvSpPr>
          <p:nvPr>
            <p:ph type="sldImg" idx="2"/>
          </p:nvPr>
        </p:nvSpPr>
        <p:spPr>
          <a:xfrm>
            <a:off x="865188" y="739775"/>
            <a:ext cx="4933950" cy="3700463"/>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66750" y="4686300"/>
            <a:ext cx="5329238" cy="44402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1013"/>
            <a:ext cx="2887663" cy="49371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773488" y="9371013"/>
            <a:ext cx="2887662" cy="493712"/>
          </a:xfrm>
          <a:prstGeom prst="rect">
            <a:avLst/>
          </a:prstGeom>
        </p:spPr>
        <p:txBody>
          <a:bodyPr vert="horz" lIns="91440" tIns="45720" rIns="91440" bIns="45720" rtlCol="0" anchor="b"/>
          <a:lstStyle>
            <a:lvl1pPr algn="r">
              <a:defRPr sz="1200"/>
            </a:lvl1pPr>
          </a:lstStyle>
          <a:p>
            <a:pPr>
              <a:defRPr/>
            </a:pPr>
            <a:fld id="{35F95E13-5C76-44F9-BC5E-2A610A8F75D4}" type="slidenum">
              <a:rPr lang="en-US"/>
              <a:pPr>
                <a:defRPr/>
              </a:pPr>
              <a:t>‹#›</a:t>
            </a:fld>
            <a:endParaRPr lang="en-US"/>
          </a:p>
        </p:txBody>
      </p:sp>
    </p:spTree>
    <p:extLst>
      <p:ext uri="{BB962C8B-B14F-4D97-AF65-F5344CB8AC3E}">
        <p14:creationId xmlns:p14="http://schemas.microsoft.com/office/powerpoint/2010/main" val="1727057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315F459-74AD-4F2F-88FB-7C9B16C1400E}" type="slidenum">
              <a:rPr lang="en-US"/>
              <a:pPr/>
              <a:t>9</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6144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F95E13-5C76-44F9-BC5E-2A610A8F75D4}" type="slidenum">
              <a:rPr lang="en-US" smtClean="0"/>
              <a:pPr>
                <a:defRPr/>
              </a:pPr>
              <a:t>14</a:t>
            </a:fld>
            <a:endParaRPr lang="en-US"/>
          </a:p>
        </p:txBody>
      </p:sp>
    </p:spTree>
    <p:extLst>
      <p:ext uri="{BB962C8B-B14F-4D97-AF65-F5344CB8AC3E}">
        <p14:creationId xmlns:p14="http://schemas.microsoft.com/office/powerpoint/2010/main" val="367154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F95E13-5C76-44F9-BC5E-2A610A8F75D4}" type="slidenum">
              <a:rPr lang="en-US" smtClean="0"/>
              <a:pPr>
                <a:defRPr/>
              </a:pPr>
              <a:t>15</a:t>
            </a:fld>
            <a:endParaRPr lang="en-US"/>
          </a:p>
        </p:txBody>
      </p:sp>
    </p:spTree>
    <p:extLst>
      <p:ext uri="{BB962C8B-B14F-4D97-AF65-F5344CB8AC3E}">
        <p14:creationId xmlns:p14="http://schemas.microsoft.com/office/powerpoint/2010/main" val="306215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F95E13-5C76-44F9-BC5E-2A610A8F75D4}" type="slidenum">
              <a:rPr lang="en-US" smtClean="0"/>
              <a:pPr>
                <a:defRPr/>
              </a:pPr>
              <a:t>17</a:t>
            </a:fld>
            <a:endParaRPr lang="en-US"/>
          </a:p>
        </p:txBody>
      </p:sp>
    </p:spTree>
    <p:extLst>
      <p:ext uri="{BB962C8B-B14F-4D97-AF65-F5344CB8AC3E}">
        <p14:creationId xmlns:p14="http://schemas.microsoft.com/office/powerpoint/2010/main" val="884093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438DAEB-DD96-4CE4-9959-60645B87CC34}" type="slidenum">
              <a:rPr lang="en-US"/>
              <a:pPr/>
              <a:t>19</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0502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FB63D2D-E17C-4C38-8B83-26D81DB0216C}" type="slidenum">
              <a:rPr lang="en-US"/>
              <a:pPr/>
              <a:t>37</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7100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pPr>
              <a:defRPr/>
            </a:pPr>
            <a:endParaRPr lang="en-US"/>
          </a:p>
        </p:txBody>
      </p:sp>
      <p:sp>
        <p:nvSpPr>
          <p:cNvPr id="17" name="Footer Placeholder 16"/>
          <p:cNvSpPr>
            <a:spLocks noGrp="1"/>
          </p:cNvSpPr>
          <p:nvPr>
            <p:ph type="ftr" sz="quarter" idx="11"/>
          </p:nvPr>
        </p:nvSpPr>
        <p:spPr>
          <a:xfrm>
            <a:off x="2898648" y="6355080"/>
            <a:ext cx="3474720" cy="365760"/>
          </a:xfrm>
        </p:spPr>
        <p:txBody>
          <a:bodyPr/>
          <a:lstStyle/>
          <a:p>
            <a:pPr>
              <a:defRPr/>
            </a:pP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pPr>
              <a:defRPr/>
            </a:pPr>
            <a:fld id="{15CC6B1B-828C-421F-B423-EB561AC7D2E5}" type="slidenum">
              <a:rPr lang="en-US" smtClean="0"/>
              <a:pPr>
                <a:defRPr/>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29E5E9-7C3D-4834-A150-AABC28EE708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8C3DC3-CE2B-408E-A8FE-CA15BF82ECC1}" type="slidenum">
              <a:rPr lang="en-US" smtClean="0"/>
              <a:pPr>
                <a:defRPr/>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50A3A0-851D-4AD5-9FB6-C53DFDF5130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3B2D37-14AB-4C7E-B641-FEE535FAF43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027678-5797-4FEB-B48F-2B621E5BA792}" type="slidenum">
              <a:rPr lang="en-US" smtClean="0"/>
              <a:pPr>
                <a:defRPr/>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pPr>
              <a:defRPr/>
            </a:pPr>
            <a:endParaRPr lang="en-US"/>
          </a:p>
        </p:txBody>
      </p:sp>
      <p:sp>
        <p:nvSpPr>
          <p:cNvPr id="5" name="Footer Placeholder 4"/>
          <p:cNvSpPr>
            <a:spLocks noGrp="1"/>
          </p:cNvSpPr>
          <p:nvPr>
            <p:ph type="ftr" sz="quarter" idx="11"/>
          </p:nvPr>
        </p:nvSpPr>
        <p:spPr>
          <a:xfrm>
            <a:off x="2898648" y="6355080"/>
            <a:ext cx="3474720" cy="365760"/>
          </a:xfrm>
        </p:spPr>
        <p:txBody>
          <a:bodyPr/>
          <a:lstStyle/>
          <a:p>
            <a:pPr>
              <a:defRPr/>
            </a:pPr>
            <a:endParaRPr lang="en-US"/>
          </a:p>
        </p:txBody>
      </p:sp>
      <p:sp>
        <p:nvSpPr>
          <p:cNvPr id="6" name="Slide Number Placeholder 5"/>
          <p:cNvSpPr>
            <a:spLocks noGrp="1"/>
          </p:cNvSpPr>
          <p:nvPr>
            <p:ph type="sldNum" sz="quarter" idx="12"/>
          </p:nvPr>
        </p:nvSpPr>
        <p:spPr>
          <a:xfrm>
            <a:off x="1069848" y="6355080"/>
            <a:ext cx="1520952" cy="365760"/>
          </a:xfrm>
        </p:spPr>
        <p:txBody>
          <a:bodyPr/>
          <a:lstStyle/>
          <a:p>
            <a:pPr>
              <a:defRPr/>
            </a:pPr>
            <a:fld id="{7C50E01C-1833-4DD3-AB47-56708487F048}" type="slidenum">
              <a:rPr lang="en-US" smtClean="0"/>
              <a:pPr>
                <a:defRPr/>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45AF312-0A9A-480C-B1C0-6E88FD43B2D0}" type="slidenum">
              <a:rPr lang="en-US" smtClean="0"/>
              <a:pPr>
                <a:defRPr/>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A8DF196-1113-45AE-A1CB-98149F62AAA1}" type="slidenum">
              <a:rPr lang="en-US" smtClean="0"/>
              <a:pPr>
                <a:defRPr/>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5528DD8-082F-42DA-96C1-795DEF007441}" type="slidenum">
              <a:rPr lang="en-US" smtClean="0"/>
              <a:pPr>
                <a:defRPr/>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11E2A6B-C005-4E26-8F66-8622A0E20D61}" type="slidenum">
              <a:rPr lang="en-US" smtClean="0"/>
              <a:pPr>
                <a:def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4650C75-BA7A-4E92-BD63-FE5E2B4AF0CE}"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8274DD4-B1C9-4E28-B174-FB7004A43FAD}" type="slidenum">
              <a:rPr lang="en-US" smtClean="0"/>
              <a:pPr>
                <a:defRPr/>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8203A478-A6D7-43F3-BFFB-07C4CCCD55B4}" type="slidenum">
              <a:rPr lang="en-US" smtClean="0"/>
              <a:pPr>
                <a:defRPr/>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3962400"/>
            <a:ext cx="6858000" cy="990600"/>
          </a:xfrm>
        </p:spPr>
        <p:txBody>
          <a:bodyPr/>
          <a:lstStyle/>
          <a:p>
            <a:r>
              <a:rPr lang="en-US" b="1" dirty="0" smtClean="0">
                <a:solidFill>
                  <a:schemeClr val="accent1">
                    <a:lumMod val="75000"/>
                  </a:schemeClr>
                </a:solidFill>
              </a:rPr>
              <a:t>Tumors of the Lung</a:t>
            </a:r>
            <a:endParaRPr lang="en-US" dirty="0">
              <a:solidFill>
                <a:schemeClr val="accent1">
                  <a:lumMod val="75000"/>
                </a:schemeClr>
              </a:solidFill>
            </a:endParaRPr>
          </a:p>
        </p:txBody>
      </p:sp>
      <p:sp>
        <p:nvSpPr>
          <p:cNvPr id="2" name="Subtitle 1"/>
          <p:cNvSpPr>
            <a:spLocks noGrp="1"/>
          </p:cNvSpPr>
          <p:nvPr>
            <p:ph type="subTitle" idx="1"/>
          </p:nvPr>
        </p:nvSpPr>
        <p:spPr>
          <a:xfrm>
            <a:off x="838200" y="5124450"/>
            <a:ext cx="7239000" cy="1123950"/>
          </a:xfrm>
        </p:spPr>
        <p:txBody>
          <a:bodyPr>
            <a:normAutofit/>
          </a:bodyPr>
          <a:lstStyle/>
          <a:p>
            <a:r>
              <a:rPr lang="en-US" sz="1800" b="1" dirty="0" smtClean="0">
                <a:solidFill>
                  <a:schemeClr val="accent2">
                    <a:lumMod val="75000"/>
                  </a:schemeClr>
                </a:solidFill>
              </a:rPr>
              <a:t>Dr. </a:t>
            </a:r>
            <a:r>
              <a:rPr lang="en-US" sz="1800" b="1" dirty="0" err="1" smtClean="0">
                <a:solidFill>
                  <a:schemeClr val="accent2">
                    <a:lumMod val="75000"/>
                  </a:schemeClr>
                </a:solidFill>
              </a:rPr>
              <a:t>Maha</a:t>
            </a:r>
            <a:r>
              <a:rPr lang="en-US" sz="1800" b="1" dirty="0" smtClean="0">
                <a:solidFill>
                  <a:schemeClr val="accent2">
                    <a:lumMod val="75000"/>
                  </a:schemeClr>
                </a:solidFill>
              </a:rPr>
              <a:t> </a:t>
            </a:r>
            <a:r>
              <a:rPr lang="en-US" sz="1800" b="1" dirty="0" err="1" smtClean="0">
                <a:solidFill>
                  <a:schemeClr val="accent2">
                    <a:lumMod val="75000"/>
                  </a:schemeClr>
                </a:solidFill>
              </a:rPr>
              <a:t>Arafah</a:t>
            </a:r>
            <a:r>
              <a:rPr lang="en-US" sz="1800" b="1" dirty="0" smtClean="0">
                <a:solidFill>
                  <a:schemeClr val="accent2">
                    <a:lumMod val="75000"/>
                  </a:schemeClr>
                </a:solidFill>
              </a:rPr>
              <a:t> &amp; Dr. </a:t>
            </a:r>
            <a:r>
              <a:rPr lang="en-US" sz="1800" b="1" dirty="0" err="1" smtClean="0">
                <a:solidFill>
                  <a:schemeClr val="accent2">
                    <a:lumMod val="75000"/>
                  </a:schemeClr>
                </a:solidFill>
              </a:rPr>
              <a:t>Ammar</a:t>
            </a:r>
            <a:r>
              <a:rPr lang="en-US" sz="1800" b="1" dirty="0" smtClean="0">
                <a:solidFill>
                  <a:schemeClr val="accent2">
                    <a:lumMod val="75000"/>
                  </a:schemeClr>
                </a:solidFill>
              </a:rPr>
              <a:t> </a:t>
            </a:r>
            <a:r>
              <a:rPr lang="en-US" sz="1800" b="1" dirty="0" err="1" smtClean="0">
                <a:solidFill>
                  <a:schemeClr val="accent2">
                    <a:lumMod val="75000"/>
                  </a:schemeClr>
                </a:solidFill>
              </a:rPr>
              <a:t>Rikabi</a:t>
            </a:r>
            <a:endParaRPr lang="en-US" sz="1800" b="1" dirty="0" smtClean="0">
              <a:solidFill>
                <a:schemeClr val="accent2">
                  <a:lumMod val="75000"/>
                </a:schemeClr>
              </a:solidFill>
            </a:endParaRPr>
          </a:p>
          <a:p>
            <a:r>
              <a:rPr lang="en-US" sz="1800" b="1" dirty="0" smtClean="0">
                <a:solidFill>
                  <a:schemeClr val="accent2">
                    <a:lumMod val="75000"/>
                  </a:schemeClr>
                </a:solidFill>
              </a:rPr>
              <a:t>Department of Pathology, KSU, Riyadh, 2016</a:t>
            </a:r>
          </a:p>
        </p:txBody>
      </p:sp>
      <p:sp>
        <p:nvSpPr>
          <p:cNvPr id="5" name="TextBox 4"/>
          <p:cNvSpPr txBox="1"/>
          <p:nvPr/>
        </p:nvSpPr>
        <p:spPr>
          <a:xfrm>
            <a:off x="3268111" y="838200"/>
            <a:ext cx="237917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Respiratory block</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533400" y="3176829"/>
            <a:ext cx="3429000" cy="1077218"/>
          </a:xfrm>
          <a:prstGeom prst="rect">
            <a:avLst/>
          </a:prstGeom>
          <a:noFill/>
          <a:ln w="9525">
            <a:noFill/>
            <a:miter lim="800000"/>
            <a:headEnd/>
            <a:tailEnd/>
          </a:ln>
        </p:spPr>
        <p:txBody>
          <a:bodyPr wrap="square">
            <a:spAutoFit/>
          </a:bodyPr>
          <a:lstStyle/>
          <a:p>
            <a:pPr algn="ctr" eaLnBrk="0" hangingPunct="0"/>
            <a:r>
              <a:rPr lang="en-US" altLang="en-US" sz="1600" dirty="0" smtClean="0"/>
              <a:t>Central carcinomas of the lung (L) appear as friable white masses of tissue that extend into the lumen of bronchi and invade into the adjacent lung.</a:t>
            </a:r>
            <a:endParaRPr lang="en-US" altLang="en-US" sz="1600" dirty="0"/>
          </a:p>
        </p:txBody>
      </p:sp>
      <p:pic>
        <p:nvPicPr>
          <p:cNvPr id="72707" name="Picture 2" descr="11_33a.jpg"/>
          <p:cNvPicPr>
            <a:picLocks noChangeAspect="1"/>
          </p:cNvPicPr>
          <p:nvPr/>
        </p:nvPicPr>
        <p:blipFill>
          <a:blip r:embed="rId2" cstate="print"/>
          <a:srcRect/>
          <a:stretch>
            <a:fillRect/>
          </a:stretch>
        </p:blipFill>
        <p:spPr bwMode="auto">
          <a:xfrm>
            <a:off x="3962400" y="550114"/>
            <a:ext cx="4527550" cy="5942013"/>
          </a:xfrm>
          <a:prstGeom prst="rect">
            <a:avLst/>
          </a:prstGeom>
          <a:noFill/>
          <a:ln w="9525">
            <a:noFill/>
            <a:miter lim="800000"/>
            <a:headEnd/>
            <a:tailEnd/>
          </a:ln>
        </p:spPr>
      </p:pic>
      <p:sp>
        <p:nvSpPr>
          <p:cNvPr id="4" name="Rectangle 3"/>
          <p:cNvSpPr/>
          <p:nvPr/>
        </p:nvSpPr>
        <p:spPr>
          <a:xfrm>
            <a:off x="0" y="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Central carcinoma of the </a:t>
            </a:r>
            <a:r>
              <a:rPr lang="en-US" sz="2800" b="1" spc="50" dirty="0" smtClean="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bronchus</a:t>
            </a:r>
            <a:endPar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1696256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0"/>
            <a:ext cx="4572000" cy="990600"/>
          </a:xfrm>
        </p:spPr>
        <p:txBody>
          <a:bodyPr>
            <a:normAutofit/>
          </a:bodyPr>
          <a:lstStyle/>
          <a:p>
            <a:r>
              <a:rPr lang="en-US" sz="2400" b="1" dirty="0" smtClean="0">
                <a:solidFill>
                  <a:srgbClr val="8F6D31"/>
                </a:solidFill>
              </a:rPr>
              <a:t>Squamous cell carcinoma (SCC)</a:t>
            </a:r>
            <a:endParaRPr lang="en-US" sz="2400" b="1" u="sng" dirty="0" smtClean="0">
              <a:solidFill>
                <a:srgbClr val="8F6D31"/>
              </a:solidFill>
            </a:endParaRPr>
          </a:p>
        </p:txBody>
      </p:sp>
      <p:sp>
        <p:nvSpPr>
          <p:cNvPr id="80899" name="Rectangle 3"/>
          <p:cNvSpPr>
            <a:spLocks noGrp="1" noChangeArrowheads="1"/>
          </p:cNvSpPr>
          <p:nvPr>
            <p:ph sz="quarter" idx="1"/>
          </p:nvPr>
        </p:nvSpPr>
        <p:spPr>
          <a:xfrm>
            <a:off x="0" y="838200"/>
            <a:ext cx="4800600" cy="2590800"/>
          </a:xfrm>
        </p:spPr>
        <p:txBody>
          <a:bodyPr>
            <a:normAutofit fontScale="92500" lnSpcReduction="20000"/>
          </a:bodyPr>
          <a:lstStyle/>
          <a:p>
            <a:pPr eaLnBrk="1" hangingPunct="1">
              <a:buFontTx/>
              <a:buNone/>
            </a:pPr>
            <a:endParaRPr lang="en-US" sz="2800" b="1" u="sng" dirty="0" smtClean="0"/>
          </a:p>
          <a:p>
            <a:r>
              <a:rPr lang="en-US" sz="2200" dirty="0" err="1" smtClean="0"/>
              <a:t>Histologically</a:t>
            </a:r>
            <a:r>
              <a:rPr lang="en-US" sz="2200" dirty="0" smtClean="0"/>
              <a:t>, these tumors are graded according to degree of </a:t>
            </a:r>
            <a:r>
              <a:rPr lang="en-US" sz="2200" dirty="0" err="1" smtClean="0"/>
              <a:t>squamous</a:t>
            </a:r>
            <a:r>
              <a:rPr lang="en-US" sz="2200" dirty="0" smtClean="0"/>
              <a:t> differentiation and tumors ranges from:</a:t>
            </a:r>
          </a:p>
          <a:p>
            <a:pPr lvl="1"/>
            <a:r>
              <a:rPr lang="en-US" sz="2200" dirty="0" smtClean="0">
                <a:solidFill>
                  <a:schemeClr val="tx1"/>
                </a:solidFill>
              </a:rPr>
              <a:t>well-differentiated </a:t>
            </a:r>
            <a:r>
              <a:rPr lang="en-US" sz="2200" dirty="0" err="1" smtClean="0">
                <a:solidFill>
                  <a:schemeClr val="tx1"/>
                </a:solidFill>
              </a:rPr>
              <a:t>squamous</a:t>
            </a:r>
            <a:r>
              <a:rPr lang="en-US" sz="2200" dirty="0" smtClean="0">
                <a:solidFill>
                  <a:schemeClr val="tx1"/>
                </a:solidFill>
              </a:rPr>
              <a:t> cell carcinoma (A), </a:t>
            </a:r>
          </a:p>
          <a:p>
            <a:pPr lvl="1"/>
            <a:r>
              <a:rPr lang="en-US" sz="2200" dirty="0" smtClean="0">
                <a:solidFill>
                  <a:schemeClr val="tx1"/>
                </a:solidFill>
              </a:rPr>
              <a:t>moderately differentiated SCC (B) to</a:t>
            </a:r>
          </a:p>
          <a:p>
            <a:pPr lvl="1"/>
            <a:r>
              <a:rPr lang="en-US" sz="2200" dirty="0" smtClean="0">
                <a:solidFill>
                  <a:schemeClr val="tx1"/>
                </a:solidFill>
              </a:rPr>
              <a:t>poorly differentiated SCC (C).  </a:t>
            </a:r>
          </a:p>
        </p:txBody>
      </p:sp>
      <p:pic>
        <p:nvPicPr>
          <p:cNvPr id="54274" name="Picture 2" descr="http://farm3.staticflickr.com/2603/3974170061_88c6839b99.jpg"/>
          <p:cNvPicPr>
            <a:picLocks noChangeAspect="1" noChangeArrowheads="1"/>
          </p:cNvPicPr>
          <p:nvPr/>
        </p:nvPicPr>
        <p:blipFill>
          <a:blip r:embed="rId2" cstate="print"/>
          <a:srcRect/>
          <a:stretch>
            <a:fillRect/>
          </a:stretch>
        </p:blipFill>
        <p:spPr bwMode="auto">
          <a:xfrm>
            <a:off x="4749683" y="0"/>
            <a:ext cx="4394317" cy="3514726"/>
          </a:xfrm>
          <a:prstGeom prst="rect">
            <a:avLst/>
          </a:prstGeom>
          <a:noFill/>
        </p:spPr>
      </p:pic>
      <p:pic>
        <p:nvPicPr>
          <p:cNvPr id="54276" name="Picture 4" descr="http://webpathology.com/slides/slides/Kidney_SCC2.jpg"/>
          <p:cNvPicPr>
            <a:picLocks noChangeAspect="1" noChangeArrowheads="1"/>
          </p:cNvPicPr>
          <p:nvPr/>
        </p:nvPicPr>
        <p:blipFill>
          <a:blip r:embed="rId3" cstate="print"/>
          <a:srcRect/>
          <a:stretch>
            <a:fillRect/>
          </a:stretch>
        </p:blipFill>
        <p:spPr bwMode="auto">
          <a:xfrm>
            <a:off x="4734130" y="3552824"/>
            <a:ext cx="4409870" cy="3305176"/>
          </a:xfrm>
          <a:prstGeom prst="rect">
            <a:avLst/>
          </a:prstGeom>
          <a:noFill/>
        </p:spPr>
      </p:pic>
      <p:pic>
        <p:nvPicPr>
          <p:cNvPr id="54278" name="Picture 6" descr="http://library.med.utah.edu/WebPath/jpeg4/FEM011.jpg"/>
          <p:cNvPicPr>
            <a:picLocks noChangeAspect="1" noChangeArrowheads="1"/>
          </p:cNvPicPr>
          <p:nvPr/>
        </p:nvPicPr>
        <p:blipFill>
          <a:blip r:embed="rId4" cstate="print"/>
          <a:srcRect/>
          <a:stretch>
            <a:fillRect/>
          </a:stretch>
        </p:blipFill>
        <p:spPr bwMode="auto">
          <a:xfrm>
            <a:off x="0" y="3505201"/>
            <a:ext cx="4714875" cy="3352800"/>
          </a:xfrm>
          <a:prstGeom prst="rect">
            <a:avLst/>
          </a:prstGeom>
          <a:noFill/>
        </p:spPr>
      </p:pic>
      <p:sp>
        <p:nvSpPr>
          <p:cNvPr id="11" name="TextBox 10"/>
          <p:cNvSpPr txBox="1"/>
          <p:nvPr/>
        </p:nvSpPr>
        <p:spPr>
          <a:xfrm>
            <a:off x="304800" y="3733800"/>
            <a:ext cx="381000" cy="461665"/>
          </a:xfrm>
          <a:prstGeom prst="rect">
            <a:avLst/>
          </a:prstGeom>
          <a:noFill/>
        </p:spPr>
        <p:txBody>
          <a:bodyPr wrap="square" rtlCol="0">
            <a:spAutoFit/>
          </a:bodyPr>
          <a:lstStyle/>
          <a:p>
            <a:r>
              <a:rPr lang="en-US" b="1" dirty="0" smtClean="0"/>
              <a:t>A</a:t>
            </a:r>
            <a:endParaRPr lang="en-US" b="1" dirty="0"/>
          </a:p>
        </p:txBody>
      </p:sp>
      <p:sp>
        <p:nvSpPr>
          <p:cNvPr id="12" name="TextBox 11"/>
          <p:cNvSpPr txBox="1"/>
          <p:nvPr/>
        </p:nvSpPr>
        <p:spPr>
          <a:xfrm>
            <a:off x="4953000" y="3886200"/>
            <a:ext cx="457200" cy="461665"/>
          </a:xfrm>
          <a:prstGeom prst="rect">
            <a:avLst/>
          </a:prstGeom>
          <a:noFill/>
        </p:spPr>
        <p:txBody>
          <a:bodyPr wrap="square" rtlCol="0">
            <a:spAutoFit/>
          </a:bodyPr>
          <a:lstStyle/>
          <a:p>
            <a:r>
              <a:rPr lang="en-US" b="1" dirty="0" smtClean="0"/>
              <a:t>B</a:t>
            </a:r>
            <a:endParaRPr lang="en-US" b="1" dirty="0"/>
          </a:p>
        </p:txBody>
      </p:sp>
      <p:sp>
        <p:nvSpPr>
          <p:cNvPr id="13" name="TextBox 12"/>
          <p:cNvSpPr txBox="1"/>
          <p:nvPr/>
        </p:nvSpPr>
        <p:spPr>
          <a:xfrm>
            <a:off x="8686800" y="3048000"/>
            <a:ext cx="457200" cy="457200"/>
          </a:xfrm>
          <a:prstGeom prst="rect">
            <a:avLst/>
          </a:prstGeom>
          <a:noFill/>
        </p:spPr>
        <p:txBody>
          <a:bodyPr wrap="square" rtlCol="0">
            <a:spAutoFit/>
          </a:bodyPr>
          <a:lstStyle/>
          <a:p>
            <a:r>
              <a:rPr lang="en-US" b="1" dirty="0" smtClean="0"/>
              <a:t>C</a:t>
            </a:r>
            <a:endParaRPr 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3" descr="11_33.jpg"/>
          <p:cNvPicPr>
            <a:picLocks noChangeAspect="1"/>
          </p:cNvPicPr>
          <p:nvPr/>
        </p:nvPicPr>
        <p:blipFill>
          <a:blip r:embed="rId2" cstate="print"/>
          <a:srcRect/>
          <a:stretch>
            <a:fillRect/>
          </a:stretch>
        </p:blipFill>
        <p:spPr bwMode="auto">
          <a:xfrm>
            <a:off x="533400" y="804859"/>
            <a:ext cx="8261350" cy="5900737"/>
          </a:xfrm>
          <a:prstGeom prst="rect">
            <a:avLst/>
          </a:prstGeom>
          <a:noFill/>
          <a:ln w="9525">
            <a:noFill/>
            <a:miter lim="800000"/>
            <a:headEnd/>
            <a:tailEnd/>
          </a:ln>
        </p:spPr>
      </p:pic>
      <p:sp>
        <p:nvSpPr>
          <p:cNvPr id="2" name="Rectangle 1"/>
          <p:cNvSpPr/>
          <p:nvPr/>
        </p:nvSpPr>
        <p:spPr>
          <a:xfrm>
            <a:off x="0" y="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
        <p:nvSpPr>
          <p:cNvPr id="3" name="Rectangle 2"/>
          <p:cNvSpPr/>
          <p:nvPr/>
        </p:nvSpPr>
        <p:spPr>
          <a:xfrm>
            <a:off x="533400" y="609600"/>
            <a:ext cx="826135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eaLnBrk="0" hangingPunct="0">
              <a:defRPr/>
            </a:pPr>
            <a:r>
              <a:rPr lang="en-US" sz="1450" dirty="0">
                <a:latin typeface="Arial" charset="0"/>
                <a:cs typeface="Arial" charset="0"/>
              </a:rPr>
              <a:t>Squamous cell carcinoma of the </a:t>
            </a:r>
            <a:r>
              <a:rPr lang="en-US" sz="1450" dirty="0" smtClean="0">
                <a:latin typeface="Arial" charset="0"/>
                <a:cs typeface="Arial" charset="0"/>
              </a:rPr>
              <a:t>lung: Produce ectopic </a:t>
            </a:r>
            <a:r>
              <a:rPr lang="en-US" sz="1600" dirty="0" smtClean="0"/>
              <a:t>parathyroid hormone with secondary </a:t>
            </a:r>
            <a:r>
              <a:rPr lang="en-US" sz="1600" dirty="0" err="1" smtClean="0"/>
              <a:t>hypercalcaemia</a:t>
            </a:r>
            <a:endParaRPr lang="en-US" sz="1450" dirty="0">
              <a:latin typeface="Arial" charset="0"/>
              <a:cs typeface="Arial" charset="0"/>
            </a:endParaRPr>
          </a:p>
        </p:txBody>
      </p:sp>
    </p:spTree>
    <p:extLst>
      <p:ext uri="{BB962C8B-B14F-4D97-AF65-F5344CB8AC3E}">
        <p14:creationId xmlns:p14="http://schemas.microsoft.com/office/powerpoint/2010/main" val="2067152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endParaRPr lang="en-US" sz="3600" b="1" dirty="0" smtClean="0">
              <a:solidFill>
                <a:srgbClr val="8F6D31"/>
              </a:solidFill>
            </a:endParaRPr>
          </a:p>
        </p:txBody>
      </p:sp>
      <p:sp>
        <p:nvSpPr>
          <p:cNvPr id="3" name="Content Placeholder 2"/>
          <p:cNvSpPr>
            <a:spLocks noGrp="1"/>
          </p:cNvSpPr>
          <p:nvPr>
            <p:ph sz="quarter" idx="1"/>
          </p:nvPr>
        </p:nvSpPr>
        <p:spPr/>
        <p:txBody>
          <a:bodyPr>
            <a:normAutofit fontScale="92500" lnSpcReduction="10000"/>
          </a:bodyPr>
          <a:lstStyle/>
          <a:p>
            <a:r>
              <a:rPr lang="en-US" sz="2000" dirty="0" err="1" smtClean="0">
                <a:latin typeface="Arial" panose="020B0604020202020204" pitchFamily="34" charset="0"/>
                <a:cs typeface="Arial" panose="020B0604020202020204" pitchFamily="34" charset="0"/>
              </a:rPr>
              <a:t>Adenocarcinomas</a:t>
            </a:r>
            <a:r>
              <a:rPr lang="en-US" sz="2000" dirty="0" smtClean="0">
                <a:latin typeface="Arial" panose="020B0604020202020204" pitchFamily="34" charset="0"/>
                <a:cs typeface="Arial" panose="020B0604020202020204" pitchFamily="34" charset="0"/>
              </a:rPr>
              <a:t> is now the most frequent </a:t>
            </a:r>
            <a:r>
              <a:rPr lang="en-US" sz="2000" dirty="0" err="1" smtClean="0">
                <a:latin typeface="Arial" panose="020B0604020202020204" pitchFamily="34" charset="0"/>
                <a:cs typeface="Arial" panose="020B0604020202020204" pitchFamily="34" charset="0"/>
              </a:rPr>
              <a:t>histologic</a:t>
            </a:r>
            <a:r>
              <a:rPr lang="en-US" sz="2000" dirty="0" smtClean="0">
                <a:latin typeface="Arial" panose="020B0604020202020204" pitchFamily="34" charset="0"/>
                <a:cs typeface="Arial" panose="020B0604020202020204" pitchFamily="34" charset="0"/>
              </a:rPr>
              <a:t> subtype of </a:t>
            </a:r>
            <a:r>
              <a:rPr lang="en-US" sz="2000" dirty="0" err="1" smtClean="0">
                <a:latin typeface="Arial" panose="020B0604020202020204" pitchFamily="34" charset="0"/>
                <a:cs typeface="Arial" panose="020B0604020202020204" pitchFamily="34" charset="0"/>
              </a:rPr>
              <a:t>bronchogenic</a:t>
            </a:r>
            <a:r>
              <a:rPr lang="en-US" sz="2000" dirty="0" smtClean="0">
                <a:latin typeface="Arial" panose="020B0604020202020204" pitchFamily="34" charset="0"/>
                <a:cs typeface="Arial" panose="020B0604020202020204" pitchFamily="34" charset="0"/>
              </a:rPr>
              <a:t> carcinoma; more common in women.</a:t>
            </a:r>
          </a:p>
          <a:p>
            <a:r>
              <a:rPr lang="en-US" sz="2000" dirty="0" smtClean="0">
                <a:latin typeface="Arial" panose="020B0604020202020204" pitchFamily="34" charset="0"/>
                <a:cs typeface="Arial" panose="020B0604020202020204" pitchFamily="34" charset="0"/>
              </a:rPr>
              <a:t>They do not have a clear link to smoking history</a:t>
            </a:r>
          </a:p>
          <a:p>
            <a:r>
              <a:rPr lang="en-US" sz="2000" dirty="0" smtClean="0">
                <a:latin typeface="Arial" panose="020B0604020202020204" pitchFamily="34" charset="0"/>
                <a:cs typeface="Arial" panose="020B0604020202020204" pitchFamily="34" charset="0"/>
              </a:rPr>
              <a:t>They are classically peripheral tumors arising from the peripheral airways and alveoli. </a:t>
            </a:r>
          </a:p>
          <a:p>
            <a:r>
              <a:rPr lang="en-US" sz="2000" dirty="0" smtClean="0">
                <a:latin typeface="Arial" panose="020B0604020202020204" pitchFamily="34" charset="0"/>
                <a:cs typeface="Arial" panose="020B0604020202020204" pitchFamily="34" charset="0"/>
              </a:rPr>
              <a:t>The hallmark of </a:t>
            </a:r>
            <a:r>
              <a:rPr lang="en-US" sz="2000" dirty="0" err="1" smtClean="0">
                <a:latin typeface="Arial" panose="020B0604020202020204" pitchFamily="34" charset="0"/>
                <a:cs typeface="Arial" panose="020B0604020202020204" pitchFamily="34" charset="0"/>
              </a:rPr>
              <a:t>adenocarcinomas</a:t>
            </a:r>
            <a:r>
              <a:rPr lang="en-US" sz="2000" dirty="0" smtClean="0">
                <a:latin typeface="Arial" panose="020B0604020202020204" pitchFamily="34" charset="0"/>
                <a:cs typeface="Arial" panose="020B0604020202020204" pitchFamily="34" charset="0"/>
              </a:rPr>
              <a:t> is the tendency to form glands that may or may not produce </a:t>
            </a:r>
            <a:r>
              <a:rPr lang="en-US" sz="2000" dirty="0" err="1" smtClean="0">
                <a:latin typeface="Arial" panose="020B0604020202020204" pitchFamily="34" charset="0"/>
                <a:cs typeface="Arial" panose="020B0604020202020204" pitchFamily="34" charset="0"/>
              </a:rPr>
              <a:t>mucin</a:t>
            </a:r>
            <a:r>
              <a:rPr lang="en-US" sz="2000" dirty="0" smtClean="0">
                <a:latin typeface="Arial" panose="020B0604020202020204" pitchFamily="34" charset="0"/>
                <a:cs typeface="Arial" panose="020B0604020202020204" pitchFamily="34" charset="0"/>
              </a:rPr>
              <a:t>.</a:t>
            </a:r>
          </a:p>
          <a:p>
            <a:r>
              <a:rPr lang="en-US" sz="2000" dirty="0" smtClean="0">
                <a:latin typeface="Arial" panose="020B0604020202020204" pitchFamily="34" charset="0"/>
                <a:cs typeface="Arial" panose="020B0604020202020204" pitchFamily="34" charset="0"/>
              </a:rPr>
              <a:t>Peripheral </a:t>
            </a:r>
            <a:r>
              <a:rPr lang="en-US" sz="2000" dirty="0" err="1" smtClean="0">
                <a:latin typeface="Arial" panose="020B0604020202020204" pitchFamily="34" charset="0"/>
                <a:cs typeface="Arial" panose="020B0604020202020204" pitchFamily="34" charset="0"/>
              </a:rPr>
              <a:t>adenocarcinomas</a:t>
            </a:r>
            <a:r>
              <a:rPr lang="en-US" sz="2000" dirty="0" smtClean="0">
                <a:latin typeface="Arial" panose="020B0604020202020204" pitchFamily="34" charset="0"/>
                <a:cs typeface="Arial" panose="020B0604020202020204" pitchFamily="34" charset="0"/>
              </a:rPr>
              <a:t> are sometimes associated with pulmonary scars (from a previous pulmonary inflammation/infection) and therefore is also referred to as scar carcinoma. </a:t>
            </a:r>
          </a:p>
          <a:p>
            <a:r>
              <a:rPr lang="en-US" sz="2000" dirty="0" smtClean="0">
                <a:latin typeface="Arial" panose="020B0604020202020204" pitchFamily="34" charset="0"/>
                <a:cs typeface="Arial" panose="020B0604020202020204" pitchFamily="34" charset="0"/>
              </a:rPr>
              <a:t>Rarely </a:t>
            </a:r>
            <a:r>
              <a:rPr lang="en-US" sz="2000" dirty="0" err="1" smtClean="0">
                <a:latin typeface="Arial" panose="020B0604020202020204" pitchFamily="34" charset="0"/>
                <a:cs typeface="Arial" panose="020B0604020202020204" pitchFamily="34" charset="0"/>
              </a:rPr>
              <a:t>cavitate</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Associated with hypertrophic pulmonary </a:t>
            </a:r>
            <a:r>
              <a:rPr lang="en-US" sz="2000" dirty="0" err="1" smtClean="0">
                <a:latin typeface="Arial" panose="020B0604020202020204" pitchFamily="34" charset="0"/>
                <a:cs typeface="Arial" panose="020B0604020202020204" pitchFamily="34" charset="0"/>
              </a:rPr>
              <a:t>osteoarthropathy</a:t>
            </a:r>
            <a:endParaRPr lang="en-US" sz="2000" dirty="0" smtClean="0">
              <a:latin typeface="Arial" panose="020B0604020202020204" pitchFamily="34" charset="0"/>
              <a:cs typeface="Arial" panose="020B0604020202020204" pitchFamily="34" charset="0"/>
            </a:endParaRPr>
          </a:p>
          <a:p>
            <a:r>
              <a:rPr lang="en-US" sz="2000" dirty="0"/>
              <a:t>Mutation of epidermal growth factor </a:t>
            </a:r>
            <a:r>
              <a:rPr lang="en-US" sz="2000" dirty="0" smtClean="0"/>
              <a:t>receptor (EGFR) gene </a:t>
            </a:r>
            <a:r>
              <a:rPr lang="en-US" sz="2000" dirty="0"/>
              <a:t>is seen in about 30% of adenocarcinoma of the </a:t>
            </a:r>
            <a:r>
              <a:rPr lang="en-US" sz="2000" dirty="0" smtClean="0"/>
              <a:t>lung (the base for treatment by anti EGFR therapy)</a:t>
            </a:r>
            <a:r>
              <a:rPr lang="en-US" sz="2000" dirty="0"/>
              <a:t> </a:t>
            </a:r>
          </a:p>
          <a:p>
            <a:endParaRPr 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228600"/>
            <a:ext cx="8610600" cy="5334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sz="3200" b="1" dirty="0" err="1" smtClean="0">
                <a:solidFill>
                  <a:srgbClr val="8F6D31"/>
                </a:solidFill>
              </a:rPr>
              <a:t>Adenocarcinomas</a:t>
            </a:r>
            <a:endParaRPr lang="en-US" sz="3200" b="1" dirty="0" smtClean="0">
              <a:solidFill>
                <a:srgbClr val="8F6D31"/>
              </a:solidFill>
            </a:endParaRPr>
          </a:p>
        </p:txBody>
      </p:sp>
      <p:sp>
        <p:nvSpPr>
          <p:cNvPr id="81923" name="Rectangle 3"/>
          <p:cNvSpPr>
            <a:spLocks noGrp="1" noChangeArrowheads="1"/>
          </p:cNvSpPr>
          <p:nvPr>
            <p:ph sz="quarter" idx="1"/>
          </p:nvPr>
        </p:nvSpPr>
        <p:spPr>
          <a:xfrm>
            <a:off x="228600" y="1066800"/>
            <a:ext cx="8915400" cy="5562600"/>
          </a:xfrm>
        </p:spPr>
        <p:txBody>
          <a:bodyPr>
            <a:normAutofit/>
          </a:bodyPr>
          <a:lstStyle/>
          <a:p>
            <a:pPr marL="609600" indent="-609600" eaLnBrk="1" hangingPunct="1">
              <a:buFontTx/>
              <a:buNone/>
            </a:pPr>
            <a:r>
              <a:rPr lang="en-US" sz="2000" b="1" dirty="0" smtClean="0"/>
              <a:t>Two forms:</a:t>
            </a:r>
          </a:p>
          <a:p>
            <a:pPr marL="609600" indent="-609600" eaLnBrk="1" hangingPunct="1">
              <a:buFontTx/>
              <a:buAutoNum type="arabicPeriod"/>
            </a:pPr>
            <a:r>
              <a:rPr lang="en-US" sz="2000" b="1" dirty="0" smtClean="0"/>
              <a:t>Bronchial – derived carcinoma</a:t>
            </a:r>
            <a:r>
              <a:rPr lang="en-US" sz="2000" dirty="0" smtClean="0"/>
              <a:t>.</a:t>
            </a:r>
          </a:p>
          <a:p>
            <a:pPr marL="609600" indent="-609600" eaLnBrk="1" hangingPunct="1">
              <a:buFontTx/>
              <a:buAutoNum type="arabicPeriod" startAt="2"/>
            </a:pPr>
            <a:r>
              <a:rPr lang="en-US" sz="2000" b="1" dirty="0" err="1" smtClean="0"/>
              <a:t>Bronchioloalveolar</a:t>
            </a:r>
            <a:r>
              <a:rPr lang="en-US" sz="2000" b="1" dirty="0" smtClean="0"/>
              <a:t> (derived) carcinoma (BAC)</a:t>
            </a:r>
          </a:p>
          <a:p>
            <a:pPr>
              <a:buNone/>
            </a:pPr>
            <a:endParaRPr lang="en-US" sz="24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228600"/>
            <a:ext cx="8610600" cy="5334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sz="3200" b="1" dirty="0" err="1" smtClean="0">
                <a:solidFill>
                  <a:srgbClr val="8F6D31"/>
                </a:solidFill>
              </a:rPr>
              <a:t>Adenocarcinomas</a:t>
            </a:r>
            <a:endParaRPr lang="en-US" sz="3200" b="1" dirty="0" smtClean="0">
              <a:solidFill>
                <a:srgbClr val="8F6D31"/>
              </a:solidFill>
            </a:endParaRPr>
          </a:p>
        </p:txBody>
      </p:sp>
      <p:sp>
        <p:nvSpPr>
          <p:cNvPr id="81923" name="Rectangle 3"/>
          <p:cNvSpPr>
            <a:spLocks noGrp="1" noChangeArrowheads="1"/>
          </p:cNvSpPr>
          <p:nvPr>
            <p:ph sz="quarter" idx="1"/>
          </p:nvPr>
        </p:nvSpPr>
        <p:spPr>
          <a:xfrm>
            <a:off x="228600" y="1066800"/>
            <a:ext cx="8915400" cy="5562600"/>
          </a:xfrm>
        </p:spPr>
        <p:txBody>
          <a:bodyPr>
            <a:normAutofit/>
          </a:bodyPr>
          <a:lstStyle/>
          <a:p>
            <a:pPr marL="609600" indent="-609600" eaLnBrk="1" hangingPunct="1">
              <a:buFontTx/>
              <a:buNone/>
            </a:pPr>
            <a:r>
              <a:rPr lang="en-US" sz="2000" b="1" dirty="0" smtClean="0"/>
              <a:t>Two forms:</a:t>
            </a:r>
          </a:p>
          <a:p>
            <a:pPr marL="609600" indent="-609600" eaLnBrk="1" hangingPunct="1">
              <a:buFontTx/>
              <a:buAutoNum type="arabicPeriod"/>
            </a:pPr>
            <a:r>
              <a:rPr lang="en-US" sz="2000" b="1" dirty="0" smtClean="0"/>
              <a:t>Bronchial – derived carcinoma</a:t>
            </a:r>
            <a:r>
              <a:rPr lang="en-US" sz="2000" dirty="0" smtClean="0"/>
              <a:t>.</a:t>
            </a:r>
          </a:p>
          <a:p>
            <a:pPr marL="990600" lvl="1" indent="-533400" eaLnBrk="1" hangingPunct="1">
              <a:buFont typeface="Wingdings" pitchFamily="2" charset="2"/>
              <a:buChar char="§"/>
            </a:pPr>
            <a:r>
              <a:rPr lang="en-US" sz="2000" dirty="0" smtClean="0">
                <a:solidFill>
                  <a:schemeClr val="tx1"/>
                </a:solidFill>
              </a:rPr>
              <a:t>Is the common type of </a:t>
            </a:r>
            <a:r>
              <a:rPr lang="en-US" sz="2000" dirty="0" err="1" smtClean="0">
                <a:solidFill>
                  <a:schemeClr val="tx1"/>
                </a:solidFill>
              </a:rPr>
              <a:t>adenocarcinoma</a:t>
            </a:r>
            <a:endParaRPr lang="en-US" sz="2000" dirty="0" smtClean="0">
              <a:solidFill>
                <a:schemeClr val="tx1"/>
              </a:solidFill>
            </a:endParaRPr>
          </a:p>
          <a:p>
            <a:pPr marL="990600" lvl="1" indent="-533400" eaLnBrk="1" hangingPunct="1">
              <a:buFont typeface="Wingdings" pitchFamily="2" charset="2"/>
              <a:buChar char="§"/>
            </a:pPr>
            <a:r>
              <a:rPr lang="en-US" sz="2000" dirty="0" smtClean="0">
                <a:solidFill>
                  <a:schemeClr val="tx1"/>
                </a:solidFill>
              </a:rPr>
              <a:t>More common in patients under the age of 40, women and non-smokers.</a:t>
            </a:r>
          </a:p>
          <a:p>
            <a:pPr marL="990600" lvl="1" indent="-533400" eaLnBrk="1" hangingPunct="1">
              <a:buFont typeface="Wingdings" pitchFamily="2" charset="2"/>
              <a:buChar char="§"/>
            </a:pPr>
            <a:r>
              <a:rPr lang="en-US" sz="2000" dirty="0" smtClean="0">
                <a:solidFill>
                  <a:schemeClr val="tx1"/>
                </a:solidFill>
              </a:rPr>
              <a:t>Tend to metastasize widely at an early stage.</a:t>
            </a:r>
          </a:p>
          <a:p>
            <a:pPr marL="990600" lvl="1" indent="-533400">
              <a:buFont typeface="Wingdings" pitchFamily="2" charset="2"/>
              <a:buChar char="§"/>
            </a:pPr>
            <a:r>
              <a:rPr lang="en-US" sz="2000" dirty="0" smtClean="0">
                <a:solidFill>
                  <a:schemeClr val="tx1"/>
                </a:solidFill>
              </a:rPr>
              <a:t>Peripheral</a:t>
            </a:r>
            <a:endParaRPr lang="en-US" sz="2000" dirty="0" smtClean="0"/>
          </a:p>
          <a:p>
            <a:pPr marL="609600" indent="-609600" eaLnBrk="1" hangingPunct="1">
              <a:buFontTx/>
              <a:buAutoNum type="arabicPeriod" startAt="2"/>
            </a:pPr>
            <a:r>
              <a:rPr lang="en-US" sz="2000" b="1" dirty="0" err="1" smtClean="0">
                <a:solidFill>
                  <a:schemeClr val="bg1">
                    <a:lumMod val="85000"/>
                  </a:schemeClr>
                </a:solidFill>
              </a:rPr>
              <a:t>Bronchioloalveolar</a:t>
            </a:r>
            <a:r>
              <a:rPr lang="en-US" sz="2000" b="1" dirty="0" smtClean="0">
                <a:solidFill>
                  <a:schemeClr val="bg1">
                    <a:lumMod val="85000"/>
                  </a:schemeClr>
                </a:solidFill>
              </a:rPr>
              <a:t> (derived) carcinoma (BAC)</a:t>
            </a:r>
          </a:p>
          <a:p>
            <a:pPr>
              <a:buNone/>
            </a:pPr>
            <a:r>
              <a:rPr lang="en-US" sz="2000" dirty="0" smtClean="0"/>
              <a:t>    </a:t>
            </a:r>
            <a:endParaRPr lang="en-US" sz="2400" dirty="0" smtClean="0"/>
          </a:p>
        </p:txBody>
      </p:sp>
    </p:spTree>
    <p:extLst>
      <p:ext uri="{BB962C8B-B14F-4D97-AF65-F5344CB8AC3E}">
        <p14:creationId xmlns:p14="http://schemas.microsoft.com/office/powerpoint/2010/main" val="4108589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6629400" cy="533400"/>
          </a:xfrm>
        </p:spPr>
        <p:txBody>
          <a:bodyPr>
            <a:normAutofit fontScale="90000"/>
          </a:bodyPr>
          <a:lstStyle/>
          <a:p>
            <a:r>
              <a:rPr lang="en-US" b="1" dirty="0" smtClean="0">
                <a:solidFill>
                  <a:srgbClr val="8F6D31"/>
                </a:solidFill>
              </a:rPr>
              <a:t>Adenocarcinoma-</a:t>
            </a:r>
            <a:r>
              <a:rPr lang="en-US" dirty="0" smtClean="0">
                <a:solidFill>
                  <a:srgbClr val="8F6D31"/>
                </a:solidFill>
              </a:rPr>
              <a:t> bronchial derived</a:t>
            </a:r>
            <a:endParaRPr lang="en-US" dirty="0">
              <a:solidFill>
                <a:srgbClr val="8F6D31"/>
              </a:solidFill>
            </a:endParaRPr>
          </a:p>
        </p:txBody>
      </p:sp>
      <p:sp>
        <p:nvSpPr>
          <p:cNvPr id="3" name="Text Placeholder 2"/>
          <p:cNvSpPr>
            <a:spLocks noGrp="1"/>
          </p:cNvSpPr>
          <p:nvPr>
            <p:ph type="body" sz="half" idx="1"/>
          </p:nvPr>
        </p:nvSpPr>
        <p:spPr>
          <a:xfrm>
            <a:off x="0" y="1295400"/>
            <a:ext cx="3272835" cy="1905000"/>
          </a:xfrm>
        </p:spPr>
        <p:txBody>
          <a:bodyPr>
            <a:noAutofit/>
          </a:bodyPr>
          <a:lstStyle/>
          <a:p>
            <a:pPr>
              <a:lnSpc>
                <a:spcPct val="70000"/>
              </a:lnSpc>
            </a:pPr>
            <a:r>
              <a:rPr lang="en-US" altLang="zh-CN" sz="1800" dirty="0" smtClean="0">
                <a:latin typeface="Arial" panose="020B0604020202020204" pitchFamily="34" charset="0"/>
                <a:cs typeface="Arial" panose="020B0604020202020204" pitchFamily="34" charset="0"/>
              </a:rPr>
              <a:t>Grossly, well-circumscribed, grey-white masses that are commonly peripheral and rarely </a:t>
            </a:r>
            <a:r>
              <a:rPr lang="en-US" altLang="zh-CN" sz="1800" dirty="0" err="1" smtClean="0">
                <a:latin typeface="Arial" panose="020B0604020202020204" pitchFamily="34" charset="0"/>
                <a:cs typeface="Arial" panose="020B0604020202020204" pitchFamily="34" charset="0"/>
              </a:rPr>
              <a:t>cavitate</a:t>
            </a:r>
            <a:endParaRPr lang="en-US" altLang="zh-CN" sz="1800" dirty="0" smtClean="0">
              <a:latin typeface="Arial" panose="020B0604020202020204" pitchFamily="34" charset="0"/>
              <a:cs typeface="Arial" panose="020B0604020202020204" pitchFamily="34" charset="0"/>
            </a:endParaRPr>
          </a:p>
          <a:p>
            <a:pPr>
              <a:lnSpc>
                <a:spcPct val="70000"/>
              </a:lnSpc>
            </a:pPr>
            <a:endParaRPr lang="en-US" altLang="zh-CN" sz="1800" dirty="0" smtClean="0">
              <a:latin typeface="Arial" panose="020B0604020202020204" pitchFamily="34" charset="0"/>
              <a:cs typeface="Arial" panose="020B0604020202020204" pitchFamily="34" charset="0"/>
            </a:endParaRPr>
          </a:p>
          <a:p>
            <a:pPr>
              <a:lnSpc>
                <a:spcPct val="70000"/>
              </a:lnSpc>
            </a:pPr>
            <a:r>
              <a:rPr lang="en-US" sz="1800" dirty="0" err="1" smtClean="0">
                <a:latin typeface="Arial" panose="020B0604020202020204" pitchFamily="34" charset="0"/>
                <a:cs typeface="Arial" panose="020B0604020202020204" pitchFamily="34" charset="0"/>
              </a:rPr>
              <a:t>Histologically</a:t>
            </a:r>
            <a:r>
              <a:rPr lang="en-US" sz="1800" dirty="0" smtClean="0">
                <a:latin typeface="Arial" panose="020B0604020202020204" pitchFamily="34" charset="0"/>
                <a:cs typeface="Arial" panose="020B0604020202020204" pitchFamily="34" charset="0"/>
              </a:rPr>
              <a:t>, they assume a variety of forms, including typical </a:t>
            </a:r>
            <a:r>
              <a:rPr lang="en-US" sz="1800" dirty="0" err="1" smtClean="0">
                <a:latin typeface="Arial" panose="020B0604020202020204" pitchFamily="34" charset="0"/>
                <a:cs typeface="Arial" panose="020B0604020202020204" pitchFamily="34" charset="0"/>
              </a:rPr>
              <a:t>adenocarcinoma</a:t>
            </a:r>
            <a:r>
              <a:rPr lang="en-US" sz="1800" dirty="0" smtClean="0">
                <a:latin typeface="Arial" panose="020B0604020202020204" pitchFamily="34" charset="0"/>
                <a:cs typeface="Arial" panose="020B0604020202020204" pitchFamily="34" charset="0"/>
              </a:rPr>
              <a:t> with mucus secretion, papillary etc.</a:t>
            </a:r>
          </a:p>
        </p:txBody>
      </p:sp>
      <p:pic>
        <p:nvPicPr>
          <p:cNvPr id="49158" name="Picture 6" descr="http://3.bp.blogspot.com/_53YzynZtm0c/TQgmXe5HOgI/AAAAAAAAEDE/3cQEKGcqjqY/s1600/DSL15112424.JPG"/>
          <p:cNvPicPr>
            <a:picLocks noChangeAspect="1" noChangeArrowheads="1"/>
          </p:cNvPicPr>
          <p:nvPr/>
        </p:nvPicPr>
        <p:blipFill>
          <a:blip r:embed="rId2" cstate="print"/>
          <a:srcRect/>
          <a:stretch>
            <a:fillRect/>
          </a:stretch>
        </p:blipFill>
        <p:spPr bwMode="auto">
          <a:xfrm>
            <a:off x="0" y="3505200"/>
            <a:ext cx="4714875" cy="3352800"/>
          </a:xfrm>
          <a:prstGeom prst="rect">
            <a:avLst/>
          </a:prstGeom>
          <a:noFill/>
        </p:spPr>
      </p:pic>
      <p:pic>
        <p:nvPicPr>
          <p:cNvPr id="49160" name="Picture 8" descr="http://library.med.utah.edu/WebPath/jpeg1/LUNG070.jpg"/>
          <p:cNvPicPr>
            <a:picLocks noChangeAspect="1" noChangeArrowheads="1"/>
          </p:cNvPicPr>
          <p:nvPr/>
        </p:nvPicPr>
        <p:blipFill>
          <a:blip r:embed="rId3" cstate="print"/>
          <a:srcRect/>
          <a:stretch>
            <a:fillRect/>
          </a:stretch>
        </p:blipFill>
        <p:spPr bwMode="auto">
          <a:xfrm>
            <a:off x="6042486" y="-114300"/>
            <a:ext cx="3101514" cy="4724400"/>
          </a:xfrm>
          <a:prstGeom prst="rect">
            <a:avLst/>
          </a:prstGeom>
          <a:noFill/>
        </p:spPr>
      </p:pic>
      <p:pic>
        <p:nvPicPr>
          <p:cNvPr id="4" name="Picture 3"/>
          <p:cNvPicPr>
            <a:picLocks noChangeAspect="1"/>
          </p:cNvPicPr>
          <p:nvPr/>
        </p:nvPicPr>
        <p:blipFill>
          <a:blip r:embed="rId4" cstate="print"/>
          <a:stretch>
            <a:fillRect/>
          </a:stretch>
        </p:blipFill>
        <p:spPr>
          <a:xfrm>
            <a:off x="5550815" y="4562589"/>
            <a:ext cx="3593185" cy="2295411"/>
          </a:xfrm>
          <a:prstGeom prst="rect">
            <a:avLst/>
          </a:prstGeom>
        </p:spPr>
      </p:pic>
      <p:pic>
        <p:nvPicPr>
          <p:cNvPr id="5" name="Picture 4"/>
          <p:cNvPicPr>
            <a:picLocks noChangeAspect="1"/>
          </p:cNvPicPr>
          <p:nvPr/>
        </p:nvPicPr>
        <p:blipFill>
          <a:blip r:embed="rId5" cstate="print"/>
          <a:stretch>
            <a:fillRect/>
          </a:stretch>
        </p:blipFill>
        <p:spPr>
          <a:xfrm>
            <a:off x="3250423" y="1525979"/>
            <a:ext cx="3048264" cy="199356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228600"/>
            <a:ext cx="8610600" cy="5334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sz="3200" b="1" dirty="0" err="1" smtClean="0">
                <a:solidFill>
                  <a:srgbClr val="8F6D31"/>
                </a:solidFill>
              </a:rPr>
              <a:t>Adenocarcinomas</a:t>
            </a:r>
            <a:endParaRPr lang="en-US" sz="3200" b="1" dirty="0" smtClean="0">
              <a:solidFill>
                <a:srgbClr val="8F6D31"/>
              </a:solidFill>
            </a:endParaRPr>
          </a:p>
        </p:txBody>
      </p:sp>
      <p:sp>
        <p:nvSpPr>
          <p:cNvPr id="81923" name="Rectangle 3"/>
          <p:cNvSpPr>
            <a:spLocks noGrp="1" noChangeArrowheads="1"/>
          </p:cNvSpPr>
          <p:nvPr>
            <p:ph sz="quarter" idx="1"/>
          </p:nvPr>
        </p:nvSpPr>
        <p:spPr>
          <a:xfrm>
            <a:off x="228600" y="1066800"/>
            <a:ext cx="8915400" cy="5562600"/>
          </a:xfrm>
        </p:spPr>
        <p:txBody>
          <a:bodyPr>
            <a:normAutofit/>
          </a:bodyPr>
          <a:lstStyle/>
          <a:p>
            <a:pPr marL="609600" indent="-609600" eaLnBrk="1" hangingPunct="1">
              <a:buFontTx/>
              <a:buNone/>
            </a:pPr>
            <a:r>
              <a:rPr lang="en-US" sz="2000" b="1" dirty="0" smtClean="0"/>
              <a:t>Two forms:</a:t>
            </a:r>
          </a:p>
          <a:p>
            <a:pPr marL="609600" indent="-609600" eaLnBrk="1" hangingPunct="1">
              <a:buFontTx/>
              <a:buAutoNum type="arabicPeriod"/>
            </a:pPr>
            <a:r>
              <a:rPr lang="en-US" sz="2000" b="1" dirty="0" smtClean="0">
                <a:solidFill>
                  <a:schemeClr val="bg1">
                    <a:lumMod val="85000"/>
                  </a:schemeClr>
                </a:solidFill>
              </a:rPr>
              <a:t>Bronchial – derived carcinoma</a:t>
            </a:r>
            <a:r>
              <a:rPr lang="en-US" sz="2000" dirty="0" smtClean="0">
                <a:solidFill>
                  <a:schemeClr val="bg1">
                    <a:lumMod val="85000"/>
                  </a:schemeClr>
                </a:solidFill>
              </a:rPr>
              <a:t>.</a:t>
            </a:r>
          </a:p>
          <a:p>
            <a:pPr marL="609600" indent="-609600" eaLnBrk="1" hangingPunct="1">
              <a:buFontTx/>
              <a:buAutoNum type="arabicPeriod" startAt="2"/>
            </a:pPr>
            <a:r>
              <a:rPr lang="en-US" sz="2000" b="1" dirty="0" err="1" smtClean="0"/>
              <a:t>Bronchioloalveolar</a:t>
            </a:r>
            <a:r>
              <a:rPr lang="en-US" sz="2000" b="1" dirty="0" smtClean="0"/>
              <a:t> (derived) carcinoma (BAC)</a:t>
            </a:r>
          </a:p>
          <a:p>
            <a:pPr>
              <a:buNone/>
            </a:pPr>
            <a:r>
              <a:rPr lang="en-US" sz="2000" dirty="0" smtClean="0"/>
              <a:t>    - it is a less common subtype of adenocarcinoma presents with  consolidated airspaces and often does not extend beyond the lungs. </a:t>
            </a:r>
          </a:p>
          <a:p>
            <a:pPr>
              <a:buNone/>
            </a:pPr>
            <a:r>
              <a:rPr lang="en-US" sz="2000" dirty="0" smtClean="0"/>
              <a:t>    - this cancer is usually multifocal with multiple diffuse nodules (</a:t>
            </a:r>
            <a:r>
              <a:rPr lang="en-US" sz="2000" dirty="0" err="1" smtClean="0"/>
              <a:t>miliary</a:t>
            </a:r>
            <a:r>
              <a:rPr lang="en-US" sz="2000" dirty="0" smtClean="0"/>
              <a:t> or   pneumonic tumor) but can also be a single </a:t>
            </a:r>
            <a:r>
              <a:rPr lang="en-US" sz="2000" dirty="0" smtClean="0"/>
              <a:t>nodule, arising from Clara cells.</a:t>
            </a:r>
            <a:endParaRPr lang="en-US" sz="2000" dirty="0" smtClean="0"/>
          </a:p>
          <a:p>
            <a:pPr>
              <a:buNone/>
            </a:pPr>
            <a:r>
              <a:rPr lang="en-US" sz="2000" dirty="0" smtClean="0"/>
              <a:t>    - Less clearly related to smoking,  male=female.</a:t>
            </a:r>
          </a:p>
          <a:p>
            <a:pPr>
              <a:buNone/>
            </a:pPr>
            <a:r>
              <a:rPr lang="en-US" sz="2000" dirty="0" smtClean="0"/>
              <a:t>    - multiple densities on x-ray, mimicking pneumonia</a:t>
            </a:r>
          </a:p>
          <a:p>
            <a:pPr>
              <a:buNone/>
            </a:pPr>
            <a:r>
              <a:rPr lang="en-US" sz="2000" dirty="0" smtClean="0"/>
              <a:t>    - No invasion of stroma, pleura, or </a:t>
            </a:r>
            <a:r>
              <a:rPr lang="en-US" sz="2000" dirty="0" smtClean="0"/>
              <a:t>vessel</a:t>
            </a:r>
          </a:p>
          <a:p>
            <a:pPr>
              <a:buNone/>
            </a:pPr>
            <a:r>
              <a:rPr lang="en-US" sz="2000" dirty="0" smtClean="0"/>
              <a:t>	- Excellent prognosis</a:t>
            </a:r>
            <a:endParaRPr lang="en-US" sz="2000" dirty="0" smtClean="0"/>
          </a:p>
          <a:p>
            <a:pPr>
              <a:buNone/>
            </a:pPr>
            <a:endParaRPr lang="en-US" sz="2400" dirty="0" smtClean="0"/>
          </a:p>
        </p:txBody>
      </p:sp>
    </p:spTree>
    <p:extLst>
      <p:ext uri="{BB962C8B-B14F-4D97-AF65-F5344CB8AC3E}">
        <p14:creationId xmlns:p14="http://schemas.microsoft.com/office/powerpoint/2010/main" val="1662010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05200" cy="1143000"/>
          </a:xfrm>
        </p:spPr>
        <p:txBody>
          <a:bodyPr>
            <a:normAutofit/>
          </a:bodyPr>
          <a:lstStyle/>
          <a:p>
            <a:r>
              <a:rPr lang="en-US" sz="2400" b="1" dirty="0" smtClean="0"/>
              <a:t>Adenocarcinoma BAC type</a:t>
            </a:r>
            <a:endParaRPr lang="en-US" sz="2400" dirty="0"/>
          </a:p>
        </p:txBody>
      </p:sp>
      <p:pic>
        <p:nvPicPr>
          <p:cNvPr id="48130" name="Picture 2" descr="https://tulane.edu/som/departments/pathology/training/images/neo24_1.jpg"/>
          <p:cNvPicPr>
            <a:picLocks noChangeAspect="1" noChangeArrowheads="1"/>
          </p:cNvPicPr>
          <p:nvPr/>
        </p:nvPicPr>
        <p:blipFill>
          <a:blip r:embed="rId2" cstate="print"/>
          <a:srcRect/>
          <a:stretch>
            <a:fillRect/>
          </a:stretch>
        </p:blipFill>
        <p:spPr bwMode="auto">
          <a:xfrm>
            <a:off x="5410201" y="3429000"/>
            <a:ext cx="3733800" cy="3429000"/>
          </a:xfrm>
          <a:prstGeom prst="rect">
            <a:avLst/>
          </a:prstGeom>
          <a:noFill/>
        </p:spPr>
      </p:pic>
      <p:pic>
        <p:nvPicPr>
          <p:cNvPr id="48136" name="Picture 8" descr="http://upload.wikimedia.org/wikipedia/commons/2/21/Bronchioloalveolar_carcinoma.jpg"/>
          <p:cNvPicPr>
            <a:picLocks noChangeAspect="1" noChangeArrowheads="1"/>
          </p:cNvPicPr>
          <p:nvPr/>
        </p:nvPicPr>
        <p:blipFill>
          <a:blip r:embed="rId3" cstate="print"/>
          <a:srcRect/>
          <a:stretch>
            <a:fillRect/>
          </a:stretch>
        </p:blipFill>
        <p:spPr bwMode="auto">
          <a:xfrm>
            <a:off x="4195445" y="0"/>
            <a:ext cx="4948556" cy="3429000"/>
          </a:xfrm>
          <a:prstGeom prst="rect">
            <a:avLst/>
          </a:prstGeom>
          <a:noFill/>
        </p:spPr>
      </p:pic>
      <p:sp>
        <p:nvSpPr>
          <p:cNvPr id="11" name="Rectangle 10"/>
          <p:cNvSpPr/>
          <p:nvPr/>
        </p:nvSpPr>
        <p:spPr>
          <a:xfrm>
            <a:off x="8712" y="1676399"/>
            <a:ext cx="3200400" cy="1569660"/>
          </a:xfrm>
          <a:prstGeom prst="rect">
            <a:avLst/>
          </a:prstGeom>
        </p:spPr>
        <p:txBody>
          <a:bodyPr wrap="square">
            <a:spAutoFit/>
          </a:bodyPr>
          <a:lstStyle/>
          <a:p>
            <a:r>
              <a:rPr lang="en-US" dirty="0" smtClean="0"/>
              <a:t>Malignant cells grow along alveolar </a:t>
            </a:r>
            <a:r>
              <a:rPr lang="en-US" dirty="0" err="1" smtClean="0"/>
              <a:t>septae</a:t>
            </a:r>
            <a:endParaRPr lang="en-US" dirty="0" smtClean="0"/>
          </a:p>
          <a:p>
            <a:r>
              <a:rPr lang="en-US" dirty="0" smtClean="0"/>
              <a:t>(</a:t>
            </a:r>
            <a:r>
              <a:rPr lang="en-US" dirty="0"/>
              <a:t>Adenocarcinoma in situ</a:t>
            </a:r>
            <a:r>
              <a:rPr lang="en-US" dirty="0" smtClean="0"/>
              <a:t>.)</a:t>
            </a:r>
            <a:endParaRPr lang="en-US" dirty="0"/>
          </a:p>
        </p:txBody>
      </p:sp>
      <p:pic>
        <p:nvPicPr>
          <p:cNvPr id="12" name="Picture 6" descr="http://static3.wikia.nocookie.net/__cb20131211193018/mmg-233-2013-genetics-genomics/images/c/c7/Lung_adeno.jpg"/>
          <p:cNvPicPr>
            <a:picLocks noChangeAspect="1" noChangeArrowheads="1"/>
          </p:cNvPicPr>
          <p:nvPr/>
        </p:nvPicPr>
        <p:blipFill>
          <a:blip r:embed="rId4" cstate="print"/>
          <a:srcRect/>
          <a:stretch>
            <a:fillRect/>
          </a:stretch>
        </p:blipFill>
        <p:spPr bwMode="auto">
          <a:xfrm>
            <a:off x="8712" y="3248714"/>
            <a:ext cx="5029200" cy="3562724"/>
          </a:xfrm>
          <a:prstGeom prst="rect">
            <a:avLst/>
          </a:prstGeom>
          <a:noFill/>
        </p:spPr>
      </p:pic>
      <p:pic>
        <p:nvPicPr>
          <p:cNvPr id="3" name="Picture 2"/>
          <p:cNvPicPr>
            <a:picLocks noChangeAspect="1"/>
          </p:cNvPicPr>
          <p:nvPr/>
        </p:nvPicPr>
        <p:blipFill>
          <a:blip r:embed="rId5" cstate="print"/>
          <a:stretch>
            <a:fillRect/>
          </a:stretch>
        </p:blipFill>
        <p:spPr>
          <a:xfrm>
            <a:off x="2846821" y="1"/>
            <a:ext cx="2106180" cy="32559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228600"/>
            <a:ext cx="4343400" cy="914400"/>
          </a:xfrm>
        </p:spPr>
        <p:txBody>
          <a:bodyPr>
            <a:normAutofit fontScale="90000"/>
          </a:bodyPr>
          <a:lstStyle/>
          <a:p>
            <a:pPr eaLnBrk="1" hangingPunct="1"/>
            <a:r>
              <a:rPr lang="en-US" b="1" dirty="0" smtClean="0"/>
              <a:t>Large Cell Carcinoma</a:t>
            </a:r>
          </a:p>
        </p:txBody>
      </p:sp>
      <p:sp>
        <p:nvSpPr>
          <p:cNvPr id="36867" name="Rectangle 3"/>
          <p:cNvSpPr>
            <a:spLocks noGrp="1" noChangeArrowheads="1"/>
          </p:cNvSpPr>
          <p:nvPr>
            <p:ph sz="quarter" idx="1"/>
          </p:nvPr>
        </p:nvSpPr>
        <p:spPr/>
        <p:txBody>
          <a:bodyPr>
            <a:normAutofit fontScale="92500" lnSpcReduction="20000"/>
          </a:bodyPr>
          <a:lstStyle/>
          <a:p>
            <a:pPr eaLnBrk="1" hangingPunct="1"/>
            <a:r>
              <a:rPr lang="en-US" b="1" dirty="0" smtClean="0"/>
              <a:t>Frequency: 10 %</a:t>
            </a:r>
          </a:p>
          <a:p>
            <a:r>
              <a:rPr lang="en-US" dirty="0" smtClean="0"/>
              <a:t>strongly associated with smoking</a:t>
            </a:r>
          </a:p>
          <a:p>
            <a:r>
              <a:rPr lang="en-US" dirty="0" smtClean="0"/>
              <a:t>Large-cell carcinoma are usually located peripherally. These group of carcinomas are undifferentiated. They made up of large and </a:t>
            </a:r>
            <a:r>
              <a:rPr lang="en-US" dirty="0" err="1" smtClean="0"/>
              <a:t>anaplastic</a:t>
            </a:r>
            <a:r>
              <a:rPr lang="en-US" dirty="0" smtClean="0"/>
              <a:t>  cells. They may exhibit neuroendocrine or glandular differentiation markers when studied by immunohistochemistry or electron microscopy</a:t>
            </a:r>
            <a:r>
              <a:rPr lang="en-US" b="1" dirty="0" smtClean="0"/>
              <a:t>.</a:t>
            </a:r>
            <a:endParaRPr lang="en-US" dirty="0" smtClean="0"/>
          </a:p>
          <a:p>
            <a:r>
              <a:rPr lang="en-US" dirty="0"/>
              <a:t>P</a:t>
            </a:r>
            <a:r>
              <a:rPr lang="en-US" dirty="0" smtClean="0"/>
              <a:t>oor </a:t>
            </a:r>
            <a:r>
              <a:rPr lang="en-US" dirty="0" smtClean="0"/>
              <a:t>prognosis.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700" y="-7545"/>
            <a:ext cx="4832300" cy="3479800"/>
          </a:xfrm>
          <a:prstGeom prst="rect">
            <a:avLst/>
          </a:prstGeom>
        </p:spPr>
      </p:pic>
      <p:pic>
        <p:nvPicPr>
          <p:cNvPr id="3" name="Picture 2"/>
          <p:cNvPicPr>
            <a:picLocks noChangeAspect="1"/>
          </p:cNvPicPr>
          <p:nvPr/>
        </p:nvPicPr>
        <p:blipFill>
          <a:blip r:embed="rId4" cstate="print"/>
          <a:stretch>
            <a:fillRect/>
          </a:stretch>
        </p:blipFill>
        <p:spPr>
          <a:xfrm>
            <a:off x="4311700" y="3472255"/>
            <a:ext cx="4832300" cy="362551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u="sng" dirty="0" smtClean="0">
                <a:solidFill>
                  <a:schemeClr val="accent2">
                    <a:lumMod val="75000"/>
                  </a:schemeClr>
                </a:solidFill>
              </a:rPr>
              <a:t>Lung Tumors</a:t>
            </a:r>
          </a:p>
        </p:txBody>
      </p:sp>
      <p:sp>
        <p:nvSpPr>
          <p:cNvPr id="64515" name="Rectangle 3"/>
          <p:cNvSpPr>
            <a:spLocks noGrp="1" noChangeArrowheads="1"/>
          </p:cNvSpPr>
          <p:nvPr>
            <p:ph sz="quarter" idx="1"/>
          </p:nvPr>
        </p:nvSpPr>
        <p:spPr/>
        <p:txBody>
          <a:bodyPr>
            <a:normAutofit/>
          </a:bodyPr>
          <a:lstStyle/>
          <a:p>
            <a:r>
              <a:rPr lang="en-US" dirty="0" smtClean="0"/>
              <a:t>Most lung tumors are malignant. </a:t>
            </a:r>
          </a:p>
          <a:p>
            <a:r>
              <a:rPr lang="en-US" dirty="0" smtClean="0"/>
              <a:t>Lungs are frequently the site of metastases. </a:t>
            </a:r>
          </a:p>
          <a:p>
            <a:r>
              <a:rPr lang="en-US" dirty="0" smtClean="0"/>
              <a:t>Primary lung cancer is a common disease BUT  metastatic tumors are more common than the primary tumors.</a:t>
            </a:r>
          </a:p>
          <a:p>
            <a:pPr eaLnBrk="1" hangingPunct="1"/>
            <a:r>
              <a:rPr lang="en-US" dirty="0" smtClean="0"/>
              <a:t>The most common benign lesions are </a:t>
            </a:r>
            <a:r>
              <a:rPr lang="en-US" dirty="0" err="1" smtClean="0"/>
              <a:t>hamartomas</a:t>
            </a:r>
            <a:r>
              <a:rPr lang="en-US"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8839200" cy="6096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sz="3200" u="sng" dirty="0" smtClean="0"/>
              <a:t>Small cell carcinomas </a:t>
            </a:r>
            <a:endParaRPr lang="en-US" sz="3200" b="1" u="sng" dirty="0" smtClean="0"/>
          </a:p>
        </p:txBody>
      </p:sp>
      <p:sp>
        <p:nvSpPr>
          <p:cNvPr id="83971" name="Rectangle 3"/>
          <p:cNvSpPr>
            <a:spLocks noGrp="1" noChangeArrowheads="1"/>
          </p:cNvSpPr>
          <p:nvPr>
            <p:ph sz="quarter" idx="1"/>
          </p:nvPr>
        </p:nvSpPr>
        <p:spPr>
          <a:xfrm>
            <a:off x="152400" y="1219200"/>
            <a:ext cx="8839200" cy="5029200"/>
          </a:xfrm>
        </p:spPr>
        <p:txBody>
          <a:bodyPr>
            <a:normAutofit lnSpcReduction="10000"/>
          </a:bodyPr>
          <a:lstStyle/>
          <a:p>
            <a:r>
              <a:rPr lang="en-US" altLang="zh-CN" sz="2200" dirty="0" smtClean="0"/>
              <a:t>SCLC are a type neuroendocrine tumors arising from neuroendocrine cells. </a:t>
            </a:r>
          </a:p>
          <a:p>
            <a:r>
              <a:rPr lang="en-US" sz="2200" dirty="0" smtClean="0"/>
              <a:t>Highly malignant and aggressive tumor, poor prognosis, rarely </a:t>
            </a:r>
            <a:r>
              <a:rPr lang="en-US" sz="2200" dirty="0" err="1" smtClean="0"/>
              <a:t>resectable</a:t>
            </a:r>
            <a:r>
              <a:rPr lang="en-US" sz="2200" dirty="0" smtClean="0"/>
              <a:t>.</a:t>
            </a:r>
          </a:p>
          <a:p>
            <a:pPr eaLnBrk="1" hangingPunct="1"/>
            <a:r>
              <a:rPr lang="en-US" sz="2200" dirty="0" smtClean="0"/>
              <a:t>More common in men.</a:t>
            </a:r>
          </a:p>
          <a:p>
            <a:r>
              <a:rPr lang="en-US" sz="2200" dirty="0" smtClean="0"/>
              <a:t>Strongly associated with cigarette smoking.</a:t>
            </a:r>
            <a:r>
              <a:rPr lang="en-US" sz="2200" b="1" dirty="0"/>
              <a:t> </a:t>
            </a:r>
            <a:r>
              <a:rPr lang="en-US" sz="2200" dirty="0"/>
              <a:t>95% of </a:t>
            </a:r>
            <a:r>
              <a:rPr lang="en-US" sz="2200" dirty="0" smtClean="0"/>
              <a:t>patients are smokers</a:t>
            </a:r>
          </a:p>
          <a:p>
            <a:r>
              <a:rPr lang="en-US" sz="2200" dirty="0" smtClean="0"/>
              <a:t>Centrally located </a:t>
            </a:r>
            <a:r>
              <a:rPr lang="en-US" sz="2200" dirty="0" err="1" smtClean="0"/>
              <a:t>perihilar</a:t>
            </a:r>
            <a:r>
              <a:rPr lang="en-US" sz="2200" dirty="0" smtClean="0"/>
              <a:t> mass with early metastases (Early involvement of the </a:t>
            </a:r>
            <a:r>
              <a:rPr lang="en-US" sz="2200" dirty="0" err="1" smtClean="0"/>
              <a:t>hilar</a:t>
            </a:r>
            <a:r>
              <a:rPr lang="en-US" sz="2200" dirty="0" smtClean="0"/>
              <a:t> and mediastinal nodes)</a:t>
            </a:r>
          </a:p>
          <a:p>
            <a:r>
              <a:rPr lang="en-US" sz="2200" dirty="0" smtClean="0"/>
              <a:t>Chemotherapy responsive  </a:t>
            </a:r>
          </a:p>
          <a:p>
            <a:r>
              <a:rPr lang="en-US" sz="2200" dirty="0" smtClean="0"/>
              <a:t>least likely form to be cured by surgery; usually already metastatic at diagnosis; </a:t>
            </a:r>
          </a:p>
          <a:p>
            <a:r>
              <a:rPr lang="en-US" altLang="zh-CN" sz="2200" dirty="0"/>
              <a:t>It may be associated with </a:t>
            </a:r>
            <a:r>
              <a:rPr lang="en-US" altLang="zh-CN" sz="2200" dirty="0" err="1"/>
              <a:t>paraneoplastic</a:t>
            </a:r>
            <a:r>
              <a:rPr lang="en-US" altLang="zh-CN" sz="2200" dirty="0"/>
              <a:t> syndrome,</a:t>
            </a:r>
            <a:r>
              <a:rPr lang="en-US" sz="2200" dirty="0"/>
              <a:t> Cushing’s, and Eaton-Lambert syndrome</a:t>
            </a:r>
          </a:p>
          <a:p>
            <a:r>
              <a:rPr lang="en-US" sz="2200" dirty="0" smtClean="0"/>
              <a:t>Ability to secrete a host of polypeptide hormones like ACTH, antidiuretic hormone (ADH), calcitonin, gastrin-releasing peptide and </a:t>
            </a:r>
            <a:r>
              <a:rPr lang="en-US" sz="2200" dirty="0" err="1" smtClean="0"/>
              <a:t>chromogranin</a:t>
            </a:r>
            <a:r>
              <a:rPr lang="en-US" sz="2200" dirty="0" smtClean="0"/>
              <a:t>.</a:t>
            </a:r>
            <a:r>
              <a:rPr lang="en-US" altLang="zh-CN" sz="2200" b="1" dirty="0" smtClean="0"/>
              <a:t> </a:t>
            </a:r>
          </a:p>
          <a:p>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94" y="198922"/>
            <a:ext cx="4346838" cy="639278"/>
          </a:xfrm>
        </p:spPr>
        <p:txBody>
          <a:bodyPr>
            <a:normAutofit fontScale="90000"/>
          </a:bodyPr>
          <a:lstStyle/>
          <a:p>
            <a:r>
              <a:rPr lang="en-US" dirty="0">
                <a:solidFill>
                  <a:schemeClr val="accent2">
                    <a:lumMod val="50000"/>
                  </a:schemeClr>
                </a:solidFill>
              </a:rPr>
              <a:t>Small cell carcinomas </a:t>
            </a:r>
          </a:p>
        </p:txBody>
      </p:sp>
      <p:sp>
        <p:nvSpPr>
          <p:cNvPr id="3" name="Content Placeholder 2"/>
          <p:cNvSpPr>
            <a:spLocks noGrp="1"/>
          </p:cNvSpPr>
          <p:nvPr>
            <p:ph sz="quarter" idx="1"/>
          </p:nvPr>
        </p:nvSpPr>
        <p:spPr>
          <a:xfrm>
            <a:off x="0" y="1371600"/>
            <a:ext cx="4419600" cy="1905000"/>
          </a:xfrm>
        </p:spPr>
        <p:txBody>
          <a:bodyPr>
            <a:normAutofit fontScale="77500" lnSpcReduction="20000"/>
          </a:bodyPr>
          <a:lstStyle/>
          <a:p>
            <a:r>
              <a:rPr lang="en-US" sz="2800" dirty="0"/>
              <a:t>Microscopically composed of small, dark, round to oval, lymphocyte-like cells with little cytoplasm.  </a:t>
            </a:r>
          </a:p>
          <a:p>
            <a:r>
              <a:rPr lang="en-US" sz="2800" dirty="0" smtClean="0"/>
              <a:t>Electron </a:t>
            </a:r>
            <a:r>
              <a:rPr lang="en-US" sz="2800" dirty="0"/>
              <a:t>microscopy: dense-core </a:t>
            </a:r>
            <a:r>
              <a:rPr lang="en-US" sz="2800" dirty="0" err="1"/>
              <a:t>neurosecretory</a:t>
            </a:r>
            <a:r>
              <a:rPr lang="en-US" sz="2800" dirty="0"/>
              <a:t> granules.</a:t>
            </a:r>
          </a:p>
          <a:p>
            <a:pPr>
              <a:buNone/>
            </a:pPr>
            <a:endParaRPr lang="en-US" sz="2800" dirty="0"/>
          </a:p>
          <a:p>
            <a:pPr marL="0" indent="0">
              <a:buNone/>
            </a:pPr>
            <a:endParaRPr lang="en-US" dirty="0"/>
          </a:p>
        </p:txBody>
      </p:sp>
      <p:pic>
        <p:nvPicPr>
          <p:cNvPr id="4" name="Picture 3"/>
          <p:cNvPicPr>
            <a:picLocks noChangeAspect="1"/>
          </p:cNvPicPr>
          <p:nvPr/>
        </p:nvPicPr>
        <p:blipFill>
          <a:blip r:embed="rId2" cstate="print"/>
          <a:stretch>
            <a:fillRect/>
          </a:stretch>
        </p:blipFill>
        <p:spPr>
          <a:xfrm>
            <a:off x="4572000" y="0"/>
            <a:ext cx="4499238" cy="4493141"/>
          </a:xfrm>
          <a:prstGeom prst="rect">
            <a:avLst/>
          </a:prstGeom>
        </p:spPr>
      </p:pic>
      <p:pic>
        <p:nvPicPr>
          <p:cNvPr id="5" name="Picture 4"/>
          <p:cNvPicPr>
            <a:picLocks noChangeAspect="1"/>
          </p:cNvPicPr>
          <p:nvPr/>
        </p:nvPicPr>
        <p:blipFill>
          <a:blip r:embed="rId3" cstate="print"/>
          <a:stretch>
            <a:fillRect/>
          </a:stretch>
        </p:blipFill>
        <p:spPr>
          <a:xfrm>
            <a:off x="5105400" y="4478997"/>
            <a:ext cx="4038600" cy="2375648"/>
          </a:xfrm>
          <a:prstGeom prst="rect">
            <a:avLst/>
          </a:prstGeom>
        </p:spPr>
      </p:pic>
      <p:pic>
        <p:nvPicPr>
          <p:cNvPr id="6" name="Picture 5"/>
          <p:cNvPicPr>
            <a:picLocks noChangeAspect="1"/>
          </p:cNvPicPr>
          <p:nvPr/>
        </p:nvPicPr>
        <p:blipFill>
          <a:blip r:embed="rId4" cstate="print"/>
          <a:stretch>
            <a:fillRect/>
          </a:stretch>
        </p:blipFill>
        <p:spPr>
          <a:xfrm>
            <a:off x="-36975" y="3407365"/>
            <a:ext cx="4608975" cy="3450635"/>
          </a:xfrm>
          <a:prstGeom prst="rect">
            <a:avLst/>
          </a:prstGeom>
        </p:spPr>
      </p:pic>
    </p:spTree>
    <p:extLst>
      <p:ext uri="{BB962C8B-B14F-4D97-AF65-F5344CB8AC3E}">
        <p14:creationId xmlns:p14="http://schemas.microsoft.com/office/powerpoint/2010/main" val="431547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MAY - IMAGES\Roxie Scans\lung lecture\4.1670001.tif"/>
          <p:cNvPicPr>
            <a:picLocks noChangeAspect="1" noChangeArrowheads="1"/>
          </p:cNvPicPr>
          <p:nvPr/>
        </p:nvPicPr>
        <p:blipFill>
          <a:blip r:embed="rId2" cstate="print"/>
          <a:srcRect/>
          <a:stretch>
            <a:fillRect/>
          </a:stretch>
        </p:blipFill>
        <p:spPr bwMode="auto">
          <a:xfrm>
            <a:off x="76200" y="76200"/>
            <a:ext cx="4724400" cy="6659563"/>
          </a:xfrm>
          <a:prstGeom prst="rect">
            <a:avLst/>
          </a:prstGeom>
          <a:noFill/>
          <a:ln w="9525">
            <a:noFill/>
            <a:miter lim="800000"/>
            <a:headEnd/>
            <a:tailEnd/>
          </a:ln>
        </p:spPr>
      </p:pic>
      <p:sp>
        <p:nvSpPr>
          <p:cNvPr id="80899" name="Rectangle 2"/>
          <p:cNvSpPr>
            <a:spLocks noChangeArrowheads="1"/>
          </p:cNvSpPr>
          <p:nvPr/>
        </p:nvSpPr>
        <p:spPr bwMode="auto">
          <a:xfrm>
            <a:off x="4876800" y="76200"/>
            <a:ext cx="4191000" cy="5262563"/>
          </a:xfrm>
          <a:prstGeom prst="rect">
            <a:avLst/>
          </a:prstGeom>
          <a:noFill/>
          <a:ln w="9525">
            <a:noFill/>
            <a:miter lim="800000"/>
            <a:headEnd/>
            <a:tailEnd/>
          </a:ln>
        </p:spPr>
        <p:txBody>
          <a:bodyPr>
            <a:spAutoFit/>
          </a:bodyPr>
          <a:lstStyle/>
          <a:p>
            <a:pPr algn="ctr" eaLnBrk="0" hangingPunct="0"/>
            <a:r>
              <a:rPr lang="en-US" altLang="en-US" sz="2800"/>
              <a:t>Cushing’s syndrome resulting from ectopic adrenocoticotrophin hormone (ACTH) secretion by a small-cell bronchial carcinoma. The facial appearance is similar to that of Cushing’s disease of other causes, but the disease often runs a very rapid course.</a:t>
            </a:r>
          </a:p>
        </p:txBody>
      </p:sp>
    </p:spTree>
    <p:extLst>
      <p:ext uri="{BB962C8B-B14F-4D97-AF65-F5344CB8AC3E}">
        <p14:creationId xmlns:p14="http://schemas.microsoft.com/office/powerpoint/2010/main" val="371794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Central tumors</a:t>
            </a:r>
            <a:endParaRPr lang="en-US" dirty="0"/>
          </a:p>
        </p:txBody>
      </p:sp>
      <p:sp>
        <p:nvSpPr>
          <p:cNvPr id="5" name="Text Placeholder 4"/>
          <p:cNvSpPr>
            <a:spLocks noGrp="1"/>
          </p:cNvSpPr>
          <p:nvPr>
            <p:ph type="body" sz="half" idx="3"/>
          </p:nvPr>
        </p:nvSpPr>
        <p:spPr/>
        <p:txBody>
          <a:bodyPr/>
          <a:lstStyle/>
          <a:p>
            <a:r>
              <a:rPr lang="en-US" dirty="0" smtClean="0"/>
              <a:t>Peripheral tumors</a:t>
            </a:r>
            <a:endParaRPr lang="en-US" dirty="0"/>
          </a:p>
        </p:txBody>
      </p:sp>
      <p:sp>
        <p:nvSpPr>
          <p:cNvPr id="4" name="Content Placeholder 3"/>
          <p:cNvSpPr>
            <a:spLocks noGrp="1"/>
          </p:cNvSpPr>
          <p:nvPr>
            <p:ph sz="quarter" idx="2"/>
          </p:nvPr>
        </p:nvSpPr>
        <p:spPr/>
        <p:txBody>
          <a:bodyPr/>
          <a:lstStyle/>
          <a:p>
            <a:r>
              <a:rPr lang="en-US" dirty="0" err="1" smtClean="0"/>
              <a:t>Squamous</a:t>
            </a:r>
            <a:r>
              <a:rPr lang="en-US" dirty="0" smtClean="0"/>
              <a:t> cell CA</a:t>
            </a:r>
          </a:p>
          <a:p>
            <a:r>
              <a:rPr lang="en-US" dirty="0" smtClean="0"/>
              <a:t>Small cell CA</a:t>
            </a:r>
          </a:p>
          <a:p>
            <a:endParaRPr lang="en-US" dirty="0"/>
          </a:p>
        </p:txBody>
      </p:sp>
      <p:sp>
        <p:nvSpPr>
          <p:cNvPr id="6" name="Content Placeholder 5"/>
          <p:cNvSpPr>
            <a:spLocks noGrp="1"/>
          </p:cNvSpPr>
          <p:nvPr>
            <p:ph sz="quarter" idx="4"/>
          </p:nvPr>
        </p:nvSpPr>
        <p:spPr/>
        <p:txBody>
          <a:bodyPr/>
          <a:lstStyle/>
          <a:p>
            <a:r>
              <a:rPr lang="en-US" dirty="0" err="1" smtClean="0"/>
              <a:t>Adenocarcinoma</a:t>
            </a:r>
            <a:endParaRPr lang="en-US" dirty="0" smtClean="0"/>
          </a:p>
          <a:p>
            <a:pPr>
              <a:buNone/>
            </a:pPr>
            <a:r>
              <a:rPr lang="en-US" dirty="0" smtClean="0"/>
              <a:t>        - bronchial derived</a:t>
            </a:r>
          </a:p>
          <a:p>
            <a:pPr>
              <a:buNone/>
            </a:pPr>
            <a:r>
              <a:rPr lang="en-US" dirty="0" smtClean="0"/>
              <a:t>        - </a:t>
            </a:r>
            <a:r>
              <a:rPr lang="en-US" dirty="0" err="1" smtClean="0"/>
              <a:t>bronchioloalveolar</a:t>
            </a:r>
            <a:endParaRPr lang="en-US" dirty="0" smtClean="0"/>
          </a:p>
          <a:p>
            <a:r>
              <a:rPr lang="en-US" dirty="0" smtClean="0"/>
              <a:t>Large cell carcinoma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sz="quarter" idx="1"/>
          </p:nvPr>
        </p:nvSpPr>
        <p:spPr/>
        <p:txBody>
          <a:bodyPr/>
          <a:lstStyle/>
          <a:p>
            <a:pPr marL="0" indent="0" fontAlgn="base">
              <a:buNone/>
            </a:pPr>
            <a:r>
              <a:rPr lang="en-US" dirty="0"/>
              <a:t>Molecular genetics in lung cancer</a:t>
            </a:r>
          </a:p>
          <a:p>
            <a:pPr marL="0" indent="0" fontAlgn="base">
              <a:buNone/>
            </a:pPr>
            <a:r>
              <a:rPr lang="en-US" dirty="0" smtClean="0"/>
              <a:t>Most </a:t>
            </a:r>
            <a:r>
              <a:rPr lang="en-US" dirty="0"/>
              <a:t>common oncogenes—</a:t>
            </a:r>
            <a:r>
              <a:rPr lang="en-US" i="1" dirty="0"/>
              <a:t>KRAS</a:t>
            </a:r>
            <a:r>
              <a:rPr lang="en-US" dirty="0"/>
              <a:t>, </a:t>
            </a:r>
            <a:r>
              <a:rPr lang="en-US" i="1" dirty="0"/>
              <a:t>MYC</a:t>
            </a:r>
            <a:r>
              <a:rPr lang="en-US" dirty="0"/>
              <a:t> family, </a:t>
            </a:r>
            <a:r>
              <a:rPr lang="en-US" i="1" dirty="0"/>
              <a:t>HER-2</a:t>
            </a:r>
            <a:r>
              <a:rPr lang="en-US" dirty="0"/>
              <a:t>/</a:t>
            </a:r>
            <a:r>
              <a:rPr lang="en-US" i="1" dirty="0" err="1"/>
              <a:t>neu</a:t>
            </a:r>
            <a:r>
              <a:rPr lang="en-US" dirty="0"/>
              <a:t>, </a:t>
            </a:r>
            <a:r>
              <a:rPr lang="en-US" i="1" dirty="0"/>
              <a:t>BCL-2, </a:t>
            </a:r>
            <a:r>
              <a:rPr lang="en-US" i="1" dirty="0" smtClean="0"/>
              <a:t>EGFR </a:t>
            </a:r>
            <a:r>
              <a:rPr lang="en-US" dirty="0" smtClean="0"/>
              <a:t>(epidermal </a:t>
            </a:r>
            <a:r>
              <a:rPr lang="en-US" dirty="0"/>
              <a:t>growth factor receptor)</a:t>
            </a:r>
          </a:p>
          <a:p>
            <a:pPr marL="0" indent="0" fontAlgn="base">
              <a:buNone/>
            </a:pPr>
            <a:endParaRPr lang="en-US" dirty="0"/>
          </a:p>
          <a:p>
            <a:pPr marL="0" indent="0" fontAlgn="base">
              <a:buNone/>
            </a:pPr>
            <a:r>
              <a:rPr lang="en-US" b="1" dirty="0" smtClean="0"/>
              <a:t>b. </a:t>
            </a:r>
            <a:r>
              <a:rPr lang="en-US" dirty="0" smtClean="0"/>
              <a:t>Most </a:t>
            </a:r>
            <a:r>
              <a:rPr lang="en-US" dirty="0"/>
              <a:t>common suppressor genes—</a:t>
            </a:r>
            <a:r>
              <a:rPr lang="en-US" i="1" dirty="0"/>
              <a:t>p53</a:t>
            </a:r>
            <a:r>
              <a:rPr lang="en-US" dirty="0"/>
              <a:t> (most common), </a:t>
            </a:r>
            <a:r>
              <a:rPr lang="en-US" i="1" dirty="0"/>
              <a:t>RB1</a:t>
            </a:r>
            <a:r>
              <a:rPr lang="en-US" dirty="0"/>
              <a:t>, </a:t>
            </a:r>
            <a:r>
              <a:rPr lang="en-US" i="1" dirty="0"/>
              <a:t>p16</a:t>
            </a:r>
            <a:endParaRPr lang="en-US" dirty="0"/>
          </a:p>
          <a:p>
            <a:pPr marL="0" indent="0" fontAlgn="base">
              <a:buNone/>
            </a:pPr>
            <a:r>
              <a:rPr lang="en-US" dirty="0"/>
              <a:t>Suppressor genes: </a:t>
            </a:r>
            <a:r>
              <a:rPr lang="en-US" i="1" dirty="0"/>
              <a:t>p53</a:t>
            </a:r>
            <a:r>
              <a:rPr lang="en-US" dirty="0"/>
              <a:t> (most common), </a:t>
            </a:r>
            <a:r>
              <a:rPr lang="en-US" i="1" dirty="0"/>
              <a:t>RB1</a:t>
            </a:r>
            <a:r>
              <a:rPr lang="en-US" dirty="0"/>
              <a:t>, </a:t>
            </a:r>
            <a:r>
              <a:rPr lang="en-US" i="1" dirty="0"/>
              <a:t>p16</a:t>
            </a:r>
            <a:endParaRPr lang="en-US" dirty="0"/>
          </a:p>
          <a:p>
            <a:pPr marL="0" indent="0">
              <a:buNone/>
            </a:pPr>
            <a:endParaRPr lang="en-US" dirty="0"/>
          </a:p>
        </p:txBody>
      </p:sp>
    </p:spTree>
    <p:extLst>
      <p:ext uri="{BB962C8B-B14F-4D97-AF65-F5344CB8AC3E}">
        <p14:creationId xmlns:p14="http://schemas.microsoft.com/office/powerpoint/2010/main" val="3667717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u="sng" dirty="0" smtClean="0"/>
              <a:t>Clinical features and complications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fontScale="92500" lnSpcReduction="20000"/>
          </a:bodyPr>
          <a:lstStyle/>
          <a:p>
            <a:r>
              <a:rPr lang="en-US" dirty="0" smtClean="0"/>
              <a:t>Can be silent or insidious lesions</a:t>
            </a:r>
          </a:p>
          <a:p>
            <a:r>
              <a:rPr lang="en-US" dirty="0" smtClean="0"/>
              <a:t>chronic cough and expectoration, hemoptysis, and bronchial obstruction, often with atelectasis.</a:t>
            </a:r>
          </a:p>
          <a:p>
            <a:r>
              <a:rPr lang="en-US" dirty="0" smtClean="0"/>
              <a:t>Bronchiectasis</a:t>
            </a:r>
          </a:p>
          <a:p>
            <a:r>
              <a:rPr lang="en-US" dirty="0" smtClean="0"/>
              <a:t>Obstructive pneumonia</a:t>
            </a:r>
          </a:p>
          <a:p>
            <a:r>
              <a:rPr lang="en-US" dirty="0" smtClean="0"/>
              <a:t>Pleural effusion</a:t>
            </a:r>
          </a:p>
          <a:p>
            <a:pPr eaLnBrk="1" hangingPunct="1"/>
            <a:r>
              <a:rPr lang="en-US" dirty="0" smtClean="0"/>
              <a:t>Hoarseness, chest pain, superior vena cava syndrome, pericardial or pleural effusion.</a:t>
            </a:r>
          </a:p>
          <a:p>
            <a:pPr eaLnBrk="1" hangingPunct="1"/>
            <a:r>
              <a:rPr lang="en-US" dirty="0" smtClean="0"/>
              <a:t>Symptoms due to metastatic spread.</a:t>
            </a:r>
          </a:p>
          <a:p>
            <a:pPr eaLnBrk="1" hangingPunct="1"/>
            <a:r>
              <a:rPr lang="en-US" dirty="0" smtClean="0"/>
              <a:t>NSCLC have a better prognosis than SCLC.</a:t>
            </a:r>
          </a:p>
          <a:p>
            <a:pPr eaLnBrk="1" hangingPunct="1"/>
            <a:r>
              <a:rPr lang="en-US" dirty="0" smtClean="0"/>
              <a:t>Outlook is poor for most patients.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MAY - IMAGES\Roxie Scans\lung lecture\4.1.tif"/>
          <p:cNvPicPr>
            <a:picLocks noChangeAspect="1" noChangeArrowheads="1"/>
          </p:cNvPicPr>
          <p:nvPr/>
        </p:nvPicPr>
        <p:blipFill>
          <a:blip r:embed="rId2" cstate="print"/>
          <a:srcRect l="206" t="1631" r="1987" b="3529"/>
          <a:stretch>
            <a:fillRect/>
          </a:stretch>
        </p:blipFill>
        <p:spPr bwMode="auto">
          <a:xfrm>
            <a:off x="90488" y="120650"/>
            <a:ext cx="8901112" cy="5518150"/>
          </a:xfrm>
          <a:prstGeom prst="rect">
            <a:avLst/>
          </a:prstGeom>
          <a:noFill/>
          <a:ln w="9525">
            <a:noFill/>
            <a:miter lim="800000"/>
            <a:headEnd/>
            <a:tailEnd/>
          </a:ln>
        </p:spPr>
      </p:pic>
      <p:sp>
        <p:nvSpPr>
          <p:cNvPr id="5" name="Rectangle 4"/>
          <p:cNvSpPr>
            <a:spLocks noGrp="1" noChangeArrowheads="1"/>
          </p:cNvSpPr>
          <p:nvPr>
            <p:ph type="title" idx="4294967295"/>
          </p:nvPr>
        </p:nvSpPr>
        <p:spPr>
          <a:xfrm>
            <a:off x="380999" y="5410200"/>
            <a:ext cx="8382001" cy="914400"/>
          </a:xfrm>
        </p:spPr>
        <p:style>
          <a:lnRef idx="2">
            <a:schemeClr val="accent1"/>
          </a:lnRef>
          <a:fillRef idx="1">
            <a:schemeClr val="lt1"/>
          </a:fillRef>
          <a:effectRef idx="0">
            <a:schemeClr val="accent1"/>
          </a:effectRef>
          <a:fontRef idx="minor">
            <a:schemeClr val="dk1"/>
          </a:fontRef>
        </p:style>
        <p:txBody>
          <a:bodyPr>
            <a:noAutofit/>
          </a:bodyPr>
          <a:lstStyle/>
          <a:p>
            <a:pPr algn="ctr" eaLnBrk="1" fontAlgn="auto" hangingPunct="1">
              <a:spcAft>
                <a:spcPts val="0"/>
              </a:spcAft>
              <a:defRPr/>
            </a:pPr>
            <a:r>
              <a:rPr lang="en-US" sz="2000" dirty="0" smtClean="0">
                <a:solidFill>
                  <a:schemeClr val="tx1">
                    <a:lumMod val="85000"/>
                    <a:lumOff val="15000"/>
                  </a:schemeClr>
                </a:solidFill>
                <a:effectLst>
                  <a:outerShdw blurRad="38100" dist="38100" dir="2700000" algn="tl">
                    <a:srgbClr val="000000">
                      <a:alpha val="43137"/>
                    </a:srgbClr>
                  </a:outerShdw>
                </a:effectLst>
              </a:rPr>
              <a:t>Cachexia may occur in a number of severe disorders, including chronic lung diseases such as pulmonary fibrosis, tuberculosis and emphysema, malignant disease, including bronchial carcinoma.</a:t>
            </a:r>
          </a:p>
        </p:txBody>
      </p:sp>
    </p:spTree>
    <p:extLst>
      <p:ext uri="{BB962C8B-B14F-4D97-AF65-F5344CB8AC3E}">
        <p14:creationId xmlns:p14="http://schemas.microsoft.com/office/powerpoint/2010/main" val="2430302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990600"/>
          </a:xfrm>
        </p:spPr>
        <p:txBody>
          <a:bodyPr>
            <a:normAutofit/>
          </a:bodyPr>
          <a:lstStyle/>
          <a:p>
            <a:r>
              <a:rPr lang="en-US" sz="2400" b="1" dirty="0" smtClean="0"/>
              <a:t>Clinical features: may </a:t>
            </a:r>
            <a:r>
              <a:rPr lang="en-US" sz="2400" b="1" dirty="0"/>
              <a:t>also be manifest by the </a:t>
            </a:r>
            <a:r>
              <a:rPr lang="en-US" sz="2400" b="1" dirty="0" smtClean="0"/>
              <a:t>following</a:t>
            </a:r>
            <a:endParaRPr lang="en-US" sz="2400" b="1" dirty="0"/>
          </a:p>
        </p:txBody>
      </p:sp>
      <p:sp>
        <p:nvSpPr>
          <p:cNvPr id="3" name="Content Placeholder 2"/>
          <p:cNvSpPr>
            <a:spLocks noGrp="1"/>
          </p:cNvSpPr>
          <p:nvPr>
            <p:ph sz="quarter" idx="1"/>
          </p:nvPr>
        </p:nvSpPr>
        <p:spPr>
          <a:xfrm>
            <a:off x="381000" y="1155357"/>
            <a:ext cx="8229600" cy="5334000"/>
          </a:xfrm>
        </p:spPr>
        <p:txBody>
          <a:bodyPr>
            <a:normAutofit fontScale="85000" lnSpcReduction="20000"/>
          </a:bodyPr>
          <a:lstStyle/>
          <a:p>
            <a:pPr marL="514350" indent="-514350">
              <a:buFont typeface="+mj-lt"/>
              <a:buAutoNum type="alphaLcParenR"/>
            </a:pPr>
            <a:r>
              <a:rPr lang="en-US" b="1" dirty="0" smtClean="0"/>
              <a:t>Superior vena cava syndrome: </a:t>
            </a:r>
            <a:r>
              <a:rPr lang="en-US" dirty="0" smtClean="0"/>
              <a:t>compression or invasion of the superior vena cava leads to obstruction of venous drainage which leads to dilation of  veins in the upper part of the chest and neck resulting in swelling and cyanosis  of the face, neck, and upper extremities</a:t>
            </a:r>
            <a:r>
              <a:rPr lang="en-US" b="1" dirty="0" smtClean="0"/>
              <a:t> </a:t>
            </a:r>
            <a:r>
              <a:rPr lang="en-US" dirty="0" smtClean="0"/>
              <a:t>including the breasts; edema of the conjunctiva etc.</a:t>
            </a:r>
          </a:p>
          <a:p>
            <a:pPr marL="514350" indent="-514350">
              <a:buFont typeface="+mj-lt"/>
              <a:buAutoNum type="alphaLcParenR"/>
            </a:pPr>
            <a:r>
              <a:rPr lang="en-US" b="1" dirty="0"/>
              <a:t>Hoarseness from recurrent laryngeal nerve paralysis</a:t>
            </a:r>
          </a:p>
          <a:p>
            <a:pPr marL="514350" indent="-514350">
              <a:buFont typeface="+mj-lt"/>
              <a:buAutoNum type="alphaLcParenR"/>
            </a:pPr>
            <a:r>
              <a:rPr lang="en-US" b="1" dirty="0"/>
              <a:t>Pleural effusion, often bloody</a:t>
            </a:r>
            <a:r>
              <a:rPr lang="en-US" dirty="0"/>
              <a:t>.</a:t>
            </a:r>
          </a:p>
          <a:p>
            <a:pPr marL="514350" indent="-514350">
              <a:buFont typeface="+mj-lt"/>
              <a:buAutoNum type="alphaLcParenR"/>
            </a:pPr>
            <a:r>
              <a:rPr lang="en-US" b="1" dirty="0"/>
              <a:t>Paraneoplastic </a:t>
            </a:r>
            <a:r>
              <a:rPr lang="en-US" b="1" dirty="0" smtClean="0"/>
              <a:t>syndrome</a:t>
            </a:r>
            <a:endParaRPr lang="en-US" dirty="0" smtClean="0"/>
          </a:p>
          <a:p>
            <a:pPr marL="514350" indent="-514350">
              <a:buFont typeface="+mj-lt"/>
              <a:buAutoNum type="alphaLcParenR"/>
            </a:pPr>
            <a:r>
              <a:rPr lang="en-US" b="1" dirty="0" err="1" smtClean="0"/>
              <a:t>Pancoast</a:t>
            </a:r>
            <a:r>
              <a:rPr lang="en-US" b="1" dirty="0" smtClean="0"/>
              <a:t> </a:t>
            </a:r>
            <a:r>
              <a:rPr lang="en-US" b="1" dirty="0"/>
              <a:t>tumor (superior sulcus tumor): </a:t>
            </a:r>
            <a:r>
              <a:rPr lang="en-US" dirty="0">
                <a:cs typeface="Tahoma" pitchFamily="34" charset="0"/>
              </a:rPr>
              <a:t>Apical neoplasms may invade the brachial sympathetic plexus to cause severe pain, numbness and weakness in the distribution of the ulnar nerve(i.e. arm). The combination of clinical findings is known as </a:t>
            </a:r>
            <a:r>
              <a:rPr lang="en-US" b="1" dirty="0">
                <a:cs typeface="Tahoma" pitchFamily="34" charset="0"/>
              </a:rPr>
              <a:t>Pancoast syndrome</a:t>
            </a:r>
            <a:r>
              <a:rPr lang="en-US" dirty="0" smtClean="0">
                <a:cs typeface="Tahoma" pitchFamily="34" charset="0"/>
              </a:rPr>
              <a:t>.  </a:t>
            </a:r>
          </a:p>
          <a:p>
            <a:pPr marL="788670" lvl="1" indent="-514350">
              <a:buFont typeface="+mj-lt"/>
              <a:buAutoNum type="romanUcPeriod"/>
            </a:pPr>
            <a:r>
              <a:rPr lang="en-US" dirty="0" smtClean="0">
                <a:cs typeface="Tahoma" pitchFamily="34" charset="0"/>
              </a:rPr>
              <a:t>Pancoast </a:t>
            </a:r>
            <a:r>
              <a:rPr lang="en-US" dirty="0">
                <a:cs typeface="Tahoma" pitchFamily="34" charset="0"/>
              </a:rPr>
              <a:t>tumor is often accompanied by destruction of the first and second ribs and thoracic vertebrae</a:t>
            </a:r>
            <a:r>
              <a:rPr lang="en-US" dirty="0" smtClean="0">
                <a:cs typeface="Tahoma" pitchFamily="34" charset="0"/>
              </a:rPr>
              <a:t>.</a:t>
            </a:r>
          </a:p>
          <a:p>
            <a:pPr marL="788670" lvl="1" indent="-514350">
              <a:buFont typeface="+mj-lt"/>
              <a:buAutoNum type="romanUcPeriod"/>
            </a:pPr>
            <a:r>
              <a:rPr lang="en-US" dirty="0" smtClean="0"/>
              <a:t> It </a:t>
            </a:r>
            <a:r>
              <a:rPr lang="en-US" dirty="0"/>
              <a:t>often coexists  with </a:t>
            </a:r>
            <a:r>
              <a:rPr lang="en-US" b="1" dirty="0"/>
              <a:t>Horner syndrome </a:t>
            </a:r>
            <a:r>
              <a:rPr lang="en-US" dirty="0"/>
              <a:t>in which there is invasion of the cervical thoracic sympathetic nerves and it leads to ipsilateral </a:t>
            </a:r>
            <a:r>
              <a:rPr lang="en-US" dirty="0" err="1"/>
              <a:t>enophthalmos</a:t>
            </a:r>
            <a:r>
              <a:rPr lang="en-US" dirty="0"/>
              <a:t>, </a:t>
            </a:r>
            <a:r>
              <a:rPr lang="en-US" dirty="0" err="1"/>
              <a:t>miosis</a:t>
            </a:r>
            <a:r>
              <a:rPr lang="en-US" dirty="0"/>
              <a:t>, ptosis, and facial </a:t>
            </a:r>
            <a:r>
              <a:rPr lang="en-US" dirty="0" err="1"/>
              <a:t>anhidrosis</a:t>
            </a:r>
            <a:r>
              <a:rPr lang="en-US" dirty="0">
                <a:cs typeface="Tahoma" pitchFamily="34" charset="0"/>
              </a:rPr>
              <a:t>. </a:t>
            </a:r>
            <a:endParaRPr lang="en-US" dirty="0"/>
          </a:p>
          <a:p>
            <a:pPr marL="514350" indent="-514350">
              <a:buAutoNum type="alphaLcPeriod"/>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MAY - IMAGES\Roxie Scans\lung lecture\4.1610002.tif"/>
          <p:cNvPicPr>
            <a:picLocks noChangeAspect="1" noChangeArrowheads="1"/>
          </p:cNvPicPr>
          <p:nvPr/>
        </p:nvPicPr>
        <p:blipFill>
          <a:blip r:embed="rId2" cstate="print"/>
          <a:srcRect/>
          <a:stretch>
            <a:fillRect/>
          </a:stretch>
        </p:blipFill>
        <p:spPr bwMode="auto">
          <a:xfrm>
            <a:off x="33338" y="26988"/>
            <a:ext cx="9034462" cy="5589587"/>
          </a:xfrm>
          <a:prstGeom prst="rect">
            <a:avLst/>
          </a:prstGeom>
          <a:noFill/>
          <a:ln w="9525">
            <a:noFill/>
            <a:miter lim="800000"/>
            <a:headEnd/>
            <a:tailEnd/>
          </a:ln>
        </p:spPr>
      </p:pic>
      <p:sp>
        <p:nvSpPr>
          <p:cNvPr id="76803" name="Rectangle 5"/>
          <p:cNvSpPr>
            <a:spLocks noChangeArrowheads="1"/>
          </p:cNvSpPr>
          <p:nvPr/>
        </p:nvSpPr>
        <p:spPr bwMode="auto">
          <a:xfrm>
            <a:off x="33338" y="5651500"/>
            <a:ext cx="9034462" cy="1016000"/>
          </a:xfrm>
          <a:prstGeom prst="rect">
            <a:avLst/>
          </a:prstGeom>
          <a:noFill/>
          <a:ln w="9525">
            <a:noFill/>
            <a:miter lim="800000"/>
            <a:headEnd/>
            <a:tailEnd/>
          </a:ln>
        </p:spPr>
        <p:txBody>
          <a:bodyPr>
            <a:spAutoFit/>
          </a:bodyPr>
          <a:lstStyle/>
          <a:p>
            <a:pPr algn="ctr" eaLnBrk="0" hangingPunct="0"/>
            <a:r>
              <a:rPr lang="en-US" altLang="en-US" sz="2000"/>
              <a:t>Horner’s syndrome resulting from a right Pancoast tumour. The patient had a right ptosis and a constricted right pupil, caused by tumour infiltration of the inferior cervical sympathetic ganglia.</a:t>
            </a:r>
          </a:p>
        </p:txBody>
      </p:sp>
    </p:spTree>
    <p:extLst>
      <p:ext uri="{BB962C8B-B14F-4D97-AF65-F5344CB8AC3E}">
        <p14:creationId xmlns:p14="http://schemas.microsoft.com/office/powerpoint/2010/main" val="1961956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normAutofit/>
          </a:bodyPr>
          <a:lstStyle/>
          <a:p>
            <a:r>
              <a:rPr lang="en-US" sz="2400" dirty="0" err="1"/>
              <a:t>Paraneoplastic</a:t>
            </a:r>
            <a:r>
              <a:rPr lang="en-US" sz="2400" dirty="0"/>
              <a:t> syndrome</a:t>
            </a:r>
          </a:p>
        </p:txBody>
      </p:sp>
      <p:sp>
        <p:nvSpPr>
          <p:cNvPr id="3" name="Content Placeholder 2"/>
          <p:cNvSpPr>
            <a:spLocks noGrp="1"/>
          </p:cNvSpPr>
          <p:nvPr>
            <p:ph sz="quarter" idx="1"/>
          </p:nvPr>
        </p:nvSpPr>
        <p:spPr>
          <a:xfrm>
            <a:off x="457200" y="1219200"/>
            <a:ext cx="8534400" cy="4937760"/>
          </a:xfrm>
        </p:spPr>
        <p:txBody>
          <a:bodyPr>
            <a:normAutofit fontScale="85000" lnSpcReduction="20000"/>
          </a:bodyPr>
          <a:lstStyle/>
          <a:p>
            <a:r>
              <a:rPr lang="en-US" b="1" dirty="0" err="1" smtClean="0"/>
              <a:t>Paraneoplastic</a:t>
            </a:r>
            <a:r>
              <a:rPr lang="en-US" b="1" dirty="0" smtClean="0"/>
              <a:t> syndromes</a:t>
            </a:r>
            <a:r>
              <a:rPr lang="en-US" dirty="0" smtClean="0"/>
              <a:t> of lung cancer, are </a:t>
            </a:r>
            <a:r>
              <a:rPr lang="en-US" dirty="0" err="1" smtClean="0"/>
              <a:t>extrapulmonary</a:t>
            </a:r>
            <a:r>
              <a:rPr lang="en-US" dirty="0" smtClean="0"/>
              <a:t>, remote effects of tumors. </a:t>
            </a:r>
          </a:p>
          <a:p>
            <a:r>
              <a:rPr lang="en-US" dirty="0" smtClean="0"/>
              <a:t>3% to 10% of lung cancers develop </a:t>
            </a:r>
            <a:r>
              <a:rPr lang="en-US" dirty="0" err="1" smtClean="0"/>
              <a:t>paraneoplastic</a:t>
            </a:r>
            <a:r>
              <a:rPr lang="en-US" dirty="0" smtClean="0"/>
              <a:t> syndromes. </a:t>
            </a:r>
          </a:p>
          <a:p>
            <a:r>
              <a:rPr lang="en-US" dirty="0" smtClean="0"/>
              <a:t>In it the tumor cells produce various peptides which  lead to metabolic and</a:t>
            </a:r>
          </a:p>
          <a:p>
            <a:r>
              <a:rPr lang="en-US" dirty="0" smtClean="0"/>
              <a:t>neuromuscular disturbances unrelated to the primary tumor or metastases. e.g. </a:t>
            </a:r>
          </a:p>
          <a:p>
            <a:pPr lvl="2">
              <a:buClr>
                <a:srgbClr val="C00000"/>
              </a:buClr>
              <a:buFont typeface="Wingdings" panose="05000000000000000000" pitchFamily="2" charset="2"/>
              <a:buChar char="v"/>
            </a:pPr>
            <a:r>
              <a:rPr lang="en-US" b="1" dirty="0" smtClean="0"/>
              <a:t>small cell carcinomas </a:t>
            </a:r>
            <a:r>
              <a:rPr lang="en-US" dirty="0" smtClean="0"/>
              <a:t>may secrete ectopic ACTH (leading to Cushing's syndrome), or </a:t>
            </a:r>
            <a:r>
              <a:rPr lang="en-US" dirty="0" smtClean="0">
                <a:solidFill>
                  <a:srgbClr val="FF0000"/>
                </a:solidFill>
              </a:rPr>
              <a:t>ADH</a:t>
            </a:r>
            <a:r>
              <a:rPr lang="en-US" dirty="0" smtClean="0"/>
              <a:t> (leading to water retention and </a:t>
            </a:r>
            <a:r>
              <a:rPr lang="en-US" dirty="0" err="1" smtClean="0"/>
              <a:t>hyponatremia</a:t>
            </a:r>
            <a:r>
              <a:rPr lang="en-US" dirty="0"/>
              <a:t>)</a:t>
            </a:r>
            <a:endParaRPr lang="en-US" dirty="0" smtClean="0"/>
          </a:p>
          <a:p>
            <a:pPr lvl="2">
              <a:buClr>
                <a:srgbClr val="C00000"/>
              </a:buClr>
              <a:buFont typeface="Wingdings" panose="05000000000000000000" pitchFamily="2" charset="2"/>
              <a:buChar char="v"/>
            </a:pPr>
            <a:r>
              <a:rPr lang="en-US" b="1" dirty="0" smtClean="0"/>
              <a:t>carcinoid tumors </a:t>
            </a:r>
            <a:r>
              <a:rPr lang="en-US" dirty="0" smtClean="0"/>
              <a:t>produce </a:t>
            </a:r>
            <a:r>
              <a:rPr lang="en-US" dirty="0" smtClean="0">
                <a:solidFill>
                  <a:srgbClr val="FF0000"/>
                </a:solidFill>
              </a:rPr>
              <a:t>serotonin and </a:t>
            </a:r>
            <a:r>
              <a:rPr lang="en-US" dirty="0" err="1" smtClean="0">
                <a:solidFill>
                  <a:srgbClr val="FF0000"/>
                </a:solidFill>
              </a:rPr>
              <a:t>bradykinin</a:t>
            </a:r>
            <a:r>
              <a:rPr lang="en-US" dirty="0" smtClean="0">
                <a:solidFill>
                  <a:srgbClr val="FF0000"/>
                </a:solidFill>
              </a:rPr>
              <a:t> </a:t>
            </a:r>
            <a:r>
              <a:rPr lang="en-US" dirty="0" smtClean="0"/>
              <a:t>leading to carcinoid syndrome (flushing, wheezing, diarrhea, and cardiac </a:t>
            </a:r>
            <a:r>
              <a:rPr lang="en-US" dirty="0" err="1" smtClean="0"/>
              <a:t>valvular</a:t>
            </a:r>
            <a:r>
              <a:rPr lang="en-US" dirty="0" smtClean="0"/>
              <a:t> lesions).</a:t>
            </a:r>
          </a:p>
          <a:p>
            <a:pPr lvl="2">
              <a:buClr>
                <a:srgbClr val="C00000"/>
              </a:buClr>
              <a:buFont typeface="Wingdings" panose="05000000000000000000" pitchFamily="2" charset="2"/>
              <a:buChar char="v"/>
            </a:pPr>
            <a:r>
              <a:rPr lang="en-US" b="1" dirty="0" smtClean="0"/>
              <a:t>squamous cell carcinomas </a:t>
            </a:r>
            <a:r>
              <a:rPr lang="en-US" dirty="0" smtClean="0"/>
              <a:t>may secrete </a:t>
            </a:r>
            <a:r>
              <a:rPr lang="en-US" dirty="0" err="1" smtClean="0">
                <a:solidFill>
                  <a:srgbClr val="FF0000"/>
                </a:solidFill>
              </a:rPr>
              <a:t>parathormone</a:t>
            </a:r>
            <a:r>
              <a:rPr lang="en-US" dirty="0" smtClean="0">
                <a:solidFill>
                  <a:srgbClr val="FF0000"/>
                </a:solidFill>
              </a:rPr>
              <a:t>, </a:t>
            </a:r>
            <a:r>
              <a:rPr lang="en-US" dirty="0" smtClean="0"/>
              <a:t>parathyroid hormone-like peptide and prostaglandin E that lead to </a:t>
            </a:r>
            <a:r>
              <a:rPr lang="en-US" dirty="0" err="1" smtClean="0"/>
              <a:t>hypercalcemia</a:t>
            </a:r>
            <a:r>
              <a:rPr lang="en-US" dirty="0" smtClean="0"/>
              <a:t>. </a:t>
            </a:r>
          </a:p>
          <a:p>
            <a:pPr lvl="2">
              <a:buClr>
                <a:srgbClr val="C00000"/>
              </a:buClr>
              <a:buFont typeface="Wingdings" panose="05000000000000000000" pitchFamily="2" charset="2"/>
              <a:buChar char="v"/>
            </a:pPr>
            <a:r>
              <a:rPr lang="en-US" b="1" dirty="0" smtClean="0">
                <a:solidFill>
                  <a:prstClr val="black"/>
                </a:solidFill>
              </a:rPr>
              <a:t>adenocarcinomas </a:t>
            </a:r>
            <a:r>
              <a:rPr lang="en-US" dirty="0" smtClean="0">
                <a:solidFill>
                  <a:prstClr val="black"/>
                </a:solidFill>
              </a:rPr>
              <a:t>can lead to</a:t>
            </a:r>
            <a:r>
              <a:rPr lang="en-US" dirty="0" smtClean="0"/>
              <a:t> hematologic manifestations </a:t>
            </a:r>
          </a:p>
          <a:p>
            <a:pPr lvl="2">
              <a:buClr>
                <a:srgbClr val="C00000"/>
              </a:buClr>
              <a:buFont typeface="Wingdings" panose="05000000000000000000" pitchFamily="2" charset="2"/>
              <a:buChar char="v"/>
            </a:pPr>
            <a:r>
              <a:rPr lang="en-US" dirty="0" smtClean="0"/>
              <a:t>Other endocrine syndromes associated with primary lung carcinomas e.g. </a:t>
            </a:r>
            <a:r>
              <a:rPr lang="en-US" dirty="0" err="1" smtClean="0"/>
              <a:t>gonadotrophin</a:t>
            </a:r>
            <a:r>
              <a:rPr lang="en-US" dirty="0" smtClean="0"/>
              <a:t> production leading to </a:t>
            </a:r>
            <a:r>
              <a:rPr lang="en-US" dirty="0" err="1" smtClean="0"/>
              <a:t>gynecomastia</a:t>
            </a:r>
            <a:r>
              <a:rPr lang="en-US" dirty="0" smtClean="0"/>
              <a:t>, calcitonin production leading to </a:t>
            </a:r>
            <a:r>
              <a:rPr lang="en-US" dirty="0" err="1" smtClean="0"/>
              <a:t>hypocalcemia</a:t>
            </a:r>
            <a:r>
              <a:rPr lang="en-US" dirty="0" smtClean="0"/>
              <a:t>,</a:t>
            </a:r>
          </a:p>
          <a:p>
            <a:pPr lvl="2">
              <a:buClr>
                <a:srgbClr val="C00000"/>
              </a:buClr>
              <a:buFont typeface="Wingdings" panose="05000000000000000000" pitchFamily="2" charset="2"/>
              <a:buChar char="v"/>
            </a:pPr>
            <a:r>
              <a:rPr lang="en-US" dirty="0" smtClean="0"/>
              <a:t>hyperglycemia, thyrotoxicosis, and skin pigmentation etc.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err="1" smtClean="0">
                <a:solidFill>
                  <a:schemeClr val="accent2">
                    <a:lumMod val="75000"/>
                  </a:schemeClr>
                </a:solidFill>
              </a:rPr>
              <a:t>Bronchogenic</a:t>
            </a:r>
            <a:r>
              <a:rPr lang="en-US" b="1" dirty="0" smtClean="0">
                <a:solidFill>
                  <a:schemeClr val="accent2">
                    <a:lumMod val="75000"/>
                  </a:schemeClr>
                </a:solidFill>
              </a:rPr>
              <a:t> carcinoma</a:t>
            </a:r>
            <a:endParaRPr lang="en-US" dirty="0">
              <a:solidFill>
                <a:schemeClr val="accent2">
                  <a:lumMod val="75000"/>
                </a:schemeClr>
              </a:solidFill>
            </a:endParaRPr>
          </a:p>
        </p:txBody>
      </p:sp>
      <p:sp>
        <p:nvSpPr>
          <p:cNvPr id="3" name="Content Placeholder 2"/>
          <p:cNvSpPr>
            <a:spLocks noGrp="1"/>
          </p:cNvSpPr>
          <p:nvPr>
            <p:ph sz="quarter" idx="1"/>
          </p:nvPr>
        </p:nvSpPr>
        <p:spPr>
          <a:xfrm>
            <a:off x="152400" y="838200"/>
            <a:ext cx="8991600" cy="5943600"/>
          </a:xfrm>
        </p:spPr>
        <p:txBody>
          <a:bodyPr>
            <a:normAutofit fontScale="77500" lnSpcReduction="20000"/>
          </a:bodyPr>
          <a:lstStyle/>
          <a:p>
            <a:r>
              <a:rPr lang="en-US" sz="2300" dirty="0" smtClean="0">
                <a:latin typeface="Arial" panose="020B0604020202020204" pitchFamily="34" charset="0"/>
                <a:cs typeface="Arial" panose="020B0604020202020204" pitchFamily="34" charset="0"/>
              </a:rPr>
              <a:t>Bronchogenic carcinoma is a malignant neoplasm of the lung arising from the epithelium of the lung.</a:t>
            </a:r>
          </a:p>
          <a:p>
            <a:r>
              <a:rPr lang="en-US" sz="2300" dirty="0" smtClean="0">
                <a:latin typeface="Arial" panose="020B0604020202020204" pitchFamily="34" charset="0"/>
                <a:cs typeface="Arial" panose="020B0604020202020204" pitchFamily="34" charset="0"/>
              </a:rPr>
              <a:t>is a common cause of cancer death in both men</a:t>
            </a:r>
          </a:p>
          <a:p>
            <a:pPr marL="0" indent="0">
              <a:buNone/>
            </a:pP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and women. </a:t>
            </a:r>
          </a:p>
          <a:p>
            <a:r>
              <a:rPr lang="en-US" sz="2300" dirty="0" smtClean="0">
                <a:latin typeface="Arial" panose="020B0604020202020204" pitchFamily="34" charset="0"/>
                <a:cs typeface="Arial" panose="020B0604020202020204" pitchFamily="34" charset="0"/>
              </a:rPr>
              <a:t>Most patients are between 50 and 80 years old.</a:t>
            </a:r>
          </a:p>
          <a:p>
            <a:r>
              <a:rPr lang="en-US" sz="2300" dirty="0" smtClean="0">
                <a:latin typeface="Arial" panose="020B0604020202020204" pitchFamily="34" charset="0"/>
                <a:cs typeface="Arial" panose="020B0604020202020204" pitchFamily="34" charset="0"/>
              </a:rPr>
              <a:t>The former male predominance is decreasing, owing to increased smoking among women. </a:t>
            </a:r>
          </a:p>
          <a:p>
            <a:r>
              <a:rPr lang="en-US" sz="2300" dirty="0">
                <a:latin typeface="Arial" panose="020B0604020202020204" pitchFamily="34" charset="0"/>
                <a:cs typeface="Arial" panose="020B0604020202020204" pitchFamily="34" charset="0"/>
              </a:rPr>
              <a:t>For therapeutic purposes, bronchogenic carcinoma are classified into:</a:t>
            </a:r>
          </a:p>
          <a:p>
            <a:pPr marL="990600" lvl="1" indent="-533400">
              <a:buFontTx/>
              <a:buAutoNum type="arabicPeriod"/>
            </a:pPr>
            <a:r>
              <a:rPr lang="en-US" b="1" dirty="0">
                <a:solidFill>
                  <a:schemeClr val="tx1"/>
                </a:solidFill>
                <a:latin typeface="Arial" panose="020B0604020202020204" pitchFamily="34" charset="0"/>
                <a:cs typeface="Arial" panose="020B0604020202020204" pitchFamily="34" charset="0"/>
              </a:rPr>
              <a:t>Non- Small cell lung carcinoma (</a:t>
            </a:r>
            <a:r>
              <a:rPr lang="en-US" b="1" dirty="0" smtClean="0">
                <a:solidFill>
                  <a:schemeClr val="tx1"/>
                </a:solidFill>
                <a:latin typeface="Arial" panose="020B0604020202020204" pitchFamily="34" charset="0"/>
                <a:cs typeface="Arial" panose="020B0604020202020204" pitchFamily="34" charset="0"/>
              </a:rPr>
              <a:t>NSCC</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which includes squamous cell, adenocarcinomas, and large-cell carcinomas</a:t>
            </a:r>
            <a:r>
              <a:rPr lang="en-US" dirty="0" smtClean="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a:p>
            <a:pPr marL="990600" lvl="1" indent="-533400">
              <a:buFontTx/>
              <a:buAutoNum type="arabicPeriod"/>
            </a:pPr>
            <a:r>
              <a:rPr lang="en-US" b="1" dirty="0">
                <a:solidFill>
                  <a:schemeClr val="tx1"/>
                </a:solidFill>
                <a:latin typeface="Arial" panose="020B0604020202020204" pitchFamily="34" charset="0"/>
                <a:cs typeface="Arial" panose="020B0604020202020204" pitchFamily="34" charset="0"/>
              </a:rPr>
              <a:t>Small cell lung carcinoma (</a:t>
            </a:r>
            <a:r>
              <a:rPr lang="en-US" b="1" dirty="0" smtClean="0">
                <a:solidFill>
                  <a:schemeClr val="tx1"/>
                </a:solidFill>
                <a:latin typeface="Arial" panose="020B0604020202020204" pitchFamily="34" charset="0"/>
                <a:cs typeface="Arial" panose="020B0604020202020204" pitchFamily="34" charset="0"/>
              </a:rPr>
              <a:t>SCC</a:t>
            </a:r>
            <a:r>
              <a:rPr lang="en-US" b="1" dirty="0">
                <a:solidFill>
                  <a:schemeClr val="tx1"/>
                </a:solidFill>
                <a:latin typeface="Arial" panose="020B0604020202020204" pitchFamily="34" charset="0"/>
                <a:cs typeface="Arial" panose="020B0604020202020204" pitchFamily="34" charset="0"/>
              </a:rPr>
              <a:t>) </a:t>
            </a:r>
          </a:p>
          <a:p>
            <a:endParaRPr lang="en-US" sz="2300" dirty="0" smtClean="0">
              <a:latin typeface="Arial" panose="020B0604020202020204" pitchFamily="34" charset="0"/>
              <a:cs typeface="Arial" panose="020B0604020202020204" pitchFamily="34" charset="0"/>
            </a:endParaRPr>
          </a:p>
          <a:p>
            <a:r>
              <a:rPr lang="en-US" sz="2300" dirty="0" smtClean="0">
                <a:latin typeface="Arial" panose="020B0604020202020204" pitchFamily="34" charset="0"/>
                <a:cs typeface="Arial" panose="020B0604020202020204" pitchFamily="34" charset="0"/>
              </a:rPr>
              <a:t>It is important to differentiated NSCC from SCC because treatment are different.</a:t>
            </a:r>
          </a:p>
          <a:p>
            <a:r>
              <a:rPr lang="en-US" sz="2300" b="1" u="sng" dirty="0" smtClean="0">
                <a:latin typeface="Arial" panose="020B0604020202020204" pitchFamily="34" charset="0"/>
                <a:cs typeface="Arial" panose="020B0604020202020204" pitchFamily="34" charset="0"/>
              </a:rPr>
              <a:t>For NSCC therapy:</a:t>
            </a:r>
            <a:endParaRPr lang="en-US" sz="23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Surgical - offers the best chance for curing.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Radiation - controls local disease. Radiation therapy is most commonly used to palliate symptoms.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Chemotherapy – not </a:t>
            </a:r>
            <a:r>
              <a:rPr lang="en-US" dirty="0" smtClean="0">
                <a:solidFill>
                  <a:schemeClr val="tx1"/>
                </a:solidFill>
                <a:latin typeface="Arial" panose="020B0604020202020204" pitchFamily="34" charset="0"/>
                <a:cs typeface="Arial" panose="020B0604020202020204" pitchFamily="34" charset="0"/>
              </a:rPr>
              <a:t>effective.</a:t>
            </a:r>
          </a:p>
          <a:p>
            <a:r>
              <a:rPr lang="en-US" sz="2300" b="1" u="sng" dirty="0" smtClean="0">
                <a:latin typeface="Arial" panose="020B0604020202020204" pitchFamily="34" charset="0"/>
                <a:cs typeface="Arial" panose="020B0604020202020204" pitchFamily="34" charset="0"/>
              </a:rPr>
              <a:t>SCC </a:t>
            </a:r>
            <a:r>
              <a:rPr lang="en-US" sz="2300" b="1" u="sng" dirty="0">
                <a:latin typeface="Arial" panose="020B0604020202020204" pitchFamily="34" charset="0"/>
                <a:cs typeface="Arial" panose="020B0604020202020204" pitchFamily="34" charset="0"/>
              </a:rPr>
              <a:t>therapy</a:t>
            </a:r>
            <a:endParaRPr lang="en-US" sz="23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Chemotherapy is </a:t>
            </a:r>
            <a:r>
              <a:rPr lang="en-US" dirty="0" smtClean="0">
                <a:solidFill>
                  <a:schemeClr val="tx1"/>
                </a:solidFill>
                <a:latin typeface="Arial" panose="020B0604020202020204" pitchFamily="34" charset="0"/>
                <a:cs typeface="Arial" panose="020B0604020202020204" pitchFamily="34" charset="0"/>
              </a:rPr>
              <a:t>effective </a:t>
            </a:r>
            <a:r>
              <a:rPr lang="en-US" dirty="0">
                <a:solidFill>
                  <a:schemeClr val="tx1"/>
                </a:solidFill>
                <a:latin typeface="Arial" panose="020B0604020202020204" pitchFamily="34" charset="0"/>
                <a:cs typeface="Arial" panose="020B0604020202020204" pitchFamily="34" charset="0"/>
              </a:rPr>
              <a:t>because small cell carcinomas are highly responsive to chemotherapy</a:t>
            </a:r>
            <a:endParaRPr lang="en-US" dirty="0" smtClean="0">
              <a:solidFill>
                <a:schemeClr val="tx1"/>
              </a:solidFill>
              <a:latin typeface="Arial" panose="020B0604020202020204" pitchFamily="34" charset="0"/>
              <a:cs typeface="Arial" panose="020B0604020202020204" pitchFamily="34" charset="0"/>
            </a:endParaRPr>
          </a:p>
          <a:p>
            <a:endParaRPr lang="en-US" dirty="0" smtClean="0"/>
          </a:p>
          <a:p>
            <a:endParaRPr lang="en-US" dirty="0"/>
          </a:p>
        </p:txBody>
      </p:sp>
      <p:sp>
        <p:nvSpPr>
          <p:cNvPr id="4" name="Rectangle 3"/>
          <p:cNvSpPr/>
          <p:nvPr/>
        </p:nvSpPr>
        <p:spPr>
          <a:xfrm>
            <a:off x="5486400" y="1295400"/>
            <a:ext cx="335280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182880"/>
            <a:r>
              <a:rPr lang="en-US" sz="1400" dirty="0" smtClean="0"/>
              <a:t>Accounts </a:t>
            </a:r>
            <a:r>
              <a:rPr lang="en-US" sz="1400" dirty="0"/>
              <a:t>for &gt;30% of cancer deaths in </a:t>
            </a:r>
            <a:r>
              <a:rPr lang="en-US" sz="1400" dirty="0" smtClean="0"/>
              <a:t>men</a:t>
            </a:r>
            <a:r>
              <a:rPr lang="en-US" sz="1400" b="1" dirty="0" smtClean="0"/>
              <a:t> </a:t>
            </a:r>
            <a:r>
              <a:rPr lang="en-US" sz="1400" dirty="0"/>
              <a:t>Accounts for &gt;25% of cancer deaths in women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0" y="6477000"/>
            <a:ext cx="9144000" cy="381000"/>
          </a:xfrm>
        </p:spPr>
        <p:txBody>
          <a:bodyPr>
            <a:noAutofit/>
          </a:bodyPr>
          <a:lstStyle/>
          <a:p>
            <a:pPr algn="ctr" eaLnBrk="1" hangingPunct="1"/>
            <a:r>
              <a:rPr lang="en-US" sz="2400" dirty="0" smtClean="0">
                <a:solidFill>
                  <a:schemeClr val="tx1">
                    <a:lumMod val="85000"/>
                    <a:lumOff val="15000"/>
                  </a:schemeClr>
                </a:solidFill>
                <a:effectLst>
                  <a:outerShdw blurRad="38100" dist="38100" dir="2700000" algn="tl">
                    <a:srgbClr val="000000">
                      <a:alpha val="43137"/>
                    </a:srgbClr>
                  </a:outerShdw>
                </a:effectLst>
              </a:rPr>
              <a:t>Clinical features and complication of </a:t>
            </a:r>
            <a:r>
              <a:rPr lang="en-US" sz="2400" dirty="0" err="1" smtClean="0">
                <a:solidFill>
                  <a:schemeClr val="tx1">
                    <a:lumMod val="85000"/>
                    <a:lumOff val="15000"/>
                  </a:schemeClr>
                </a:solidFill>
                <a:effectLst>
                  <a:outerShdw blurRad="38100" dist="38100" dir="2700000" algn="tl">
                    <a:srgbClr val="000000">
                      <a:alpha val="43137"/>
                    </a:srgbClr>
                  </a:outerShdw>
                </a:effectLst>
              </a:rPr>
              <a:t>bronchogenic</a:t>
            </a:r>
            <a:r>
              <a:rPr lang="en-US" sz="2400" dirty="0" smtClean="0">
                <a:solidFill>
                  <a:schemeClr val="tx1">
                    <a:lumMod val="85000"/>
                    <a:lumOff val="15000"/>
                  </a:schemeClr>
                </a:solidFill>
                <a:effectLst>
                  <a:outerShdw blurRad="38100" dist="38100" dir="2700000" algn="tl">
                    <a:srgbClr val="000000">
                      <a:alpha val="43137"/>
                    </a:srgbClr>
                  </a:outerShdw>
                </a:effectLst>
              </a:rPr>
              <a:t> carcinoma</a:t>
            </a:r>
          </a:p>
        </p:txBody>
      </p:sp>
      <p:pic>
        <p:nvPicPr>
          <p:cNvPr id="23555" name="Picture 6" descr="18"/>
          <p:cNvPicPr>
            <a:picLocks noGrp="1" noChangeAspect="1" noChangeArrowheads="1"/>
          </p:cNvPicPr>
          <p:nvPr>
            <p:ph sz="quarter" idx="1"/>
          </p:nvPr>
        </p:nvPicPr>
        <p:blipFill>
          <a:blip r:embed="rId2" cstate="print">
            <a:lum contrast="10000"/>
          </a:blip>
          <a:srcRect/>
          <a:stretch>
            <a:fillRect/>
          </a:stretch>
        </p:blipFill>
        <p:spPr>
          <a:xfrm>
            <a:off x="1143000" y="-152400"/>
            <a:ext cx="5990546" cy="5973763"/>
          </a:xfrm>
          <a:noFill/>
        </p:spPr>
      </p:pic>
      <p:pic>
        <p:nvPicPr>
          <p:cNvPr id="1026" name="Picture 2" descr="http://img.medscapestatic.com/pi/meds/ckb/18/288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7687" y="2971800"/>
            <a:ext cx="1589113"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25443" y="3733800"/>
            <a:ext cx="2133600"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200" dirty="0"/>
              <a:t>Associated with various underlying pulmonary, cardiovascular, neoplastic, infectious, hepatobiliary, mediastinal, endocrine, and gastrointestinal diseases</a:t>
            </a:r>
          </a:p>
          <a:p>
            <a:r>
              <a:rPr lang="en-US" sz="1200" dirty="0"/>
              <a:t>It may occur, without evident underlying disease, as an idiopathic form or as a Mendelian dominant trait.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304800"/>
            <a:ext cx="8534400" cy="914400"/>
          </a:xfrm>
        </p:spPr>
        <p:txBody>
          <a:bodyPr/>
          <a:lstStyle/>
          <a:p>
            <a:pPr eaLnBrk="1" hangingPunct="1"/>
            <a:r>
              <a:rPr lang="en-US" sz="3200" b="1" u="sng" dirty="0" err="1" smtClean="0"/>
              <a:t>bronchogenic</a:t>
            </a:r>
            <a:r>
              <a:rPr lang="en-US" sz="3200" b="1" u="sng" dirty="0" smtClean="0"/>
              <a:t> carcinoma</a:t>
            </a:r>
          </a:p>
        </p:txBody>
      </p:sp>
      <p:sp>
        <p:nvSpPr>
          <p:cNvPr id="79875" name="Rectangle 3"/>
          <p:cNvSpPr>
            <a:spLocks noGrp="1" noChangeArrowheads="1"/>
          </p:cNvSpPr>
          <p:nvPr>
            <p:ph sz="quarter" idx="1"/>
          </p:nvPr>
        </p:nvSpPr>
        <p:spPr>
          <a:xfrm>
            <a:off x="152400" y="1371600"/>
            <a:ext cx="8686800" cy="5105400"/>
          </a:xfrm>
        </p:spPr>
        <p:txBody>
          <a:bodyPr>
            <a:normAutofit fontScale="92500" lnSpcReduction="20000"/>
          </a:bodyPr>
          <a:lstStyle/>
          <a:p>
            <a:pPr marL="609600" indent="-609600" eaLnBrk="1" hangingPunct="1">
              <a:buFontTx/>
              <a:buNone/>
            </a:pPr>
            <a:r>
              <a:rPr lang="en-US" sz="2800" u="sng" dirty="0" smtClean="0"/>
              <a:t>Spread of </a:t>
            </a:r>
            <a:r>
              <a:rPr lang="en-US" sz="2800" u="sng" dirty="0" err="1" smtClean="0"/>
              <a:t>bronchogenic</a:t>
            </a:r>
            <a:r>
              <a:rPr lang="en-US" sz="2800" u="sng" dirty="0" smtClean="0"/>
              <a:t> carcinoma</a:t>
            </a:r>
          </a:p>
          <a:p>
            <a:pPr marL="609600" indent="-609600" eaLnBrk="1" hangingPunct="1">
              <a:buNone/>
            </a:pPr>
            <a:r>
              <a:rPr lang="en-US" sz="2400" dirty="0" smtClean="0"/>
              <a:t>1.   Lymphatic spread.</a:t>
            </a:r>
          </a:p>
          <a:p>
            <a:pPr marL="609600" indent="-609600" eaLnBrk="1" hangingPunct="1">
              <a:buFontTx/>
              <a:buNone/>
            </a:pPr>
            <a:r>
              <a:rPr lang="en-US" sz="2400" dirty="0" smtClean="0"/>
              <a:t>	*	 successive chains of nodes (scalene nodes).</a:t>
            </a:r>
          </a:p>
          <a:p>
            <a:pPr marL="609600" indent="-609600" eaLnBrk="1" hangingPunct="1">
              <a:buFontTx/>
              <a:buNone/>
            </a:pPr>
            <a:r>
              <a:rPr lang="en-US" sz="2400" dirty="0" smtClean="0"/>
              <a:t>	*   involvement of the </a:t>
            </a:r>
            <a:r>
              <a:rPr lang="en-US" sz="2400" dirty="0" err="1" smtClean="0"/>
              <a:t>supraclavicular</a:t>
            </a:r>
            <a:r>
              <a:rPr lang="en-US" sz="2400" dirty="0" smtClean="0"/>
              <a:t> node</a:t>
            </a:r>
          </a:p>
          <a:p>
            <a:pPr marL="609600" indent="-609600" eaLnBrk="1" hangingPunct="1">
              <a:buFontTx/>
              <a:buNone/>
            </a:pPr>
            <a:r>
              <a:rPr lang="en-US" sz="2400" dirty="0" smtClean="0"/>
              <a:t>		  (Virchow’s node).</a:t>
            </a:r>
          </a:p>
          <a:p>
            <a:pPr marL="609600" indent="-609600" eaLnBrk="1" hangingPunct="1">
              <a:buNone/>
            </a:pPr>
            <a:r>
              <a:rPr lang="en-US" sz="2400" dirty="0" smtClean="0"/>
              <a:t>2.    Extend into the pericardial or pleural spaces. Infiltrate the superior</a:t>
            </a:r>
          </a:p>
          <a:p>
            <a:pPr marL="609600" indent="-609600" eaLnBrk="1" hangingPunct="1">
              <a:buNone/>
            </a:pPr>
            <a:r>
              <a:rPr lang="en-US" sz="2400" dirty="0" smtClean="0"/>
              <a:t>        vena cava.</a:t>
            </a:r>
          </a:p>
          <a:p>
            <a:pPr marL="457200" indent="-457200">
              <a:buAutoNum type="arabicPeriod" startAt="3"/>
            </a:pPr>
            <a:r>
              <a:rPr lang="en-US" sz="2400" dirty="0" smtClean="0"/>
              <a:t>A tumor may extend directly into the esophagus, producing    obstruction, sometimes complicated by a fistula.</a:t>
            </a:r>
            <a:r>
              <a:rPr lang="en-US" sz="2400" b="1" dirty="0" smtClean="0"/>
              <a:t> </a:t>
            </a:r>
          </a:p>
          <a:p>
            <a:pPr marL="457200" indent="-457200">
              <a:buAutoNum type="arabicPeriod" startAt="3"/>
            </a:pPr>
            <a:r>
              <a:rPr lang="en-US" sz="2400" dirty="0" err="1" smtClean="0"/>
              <a:t>Phrenic</a:t>
            </a:r>
            <a:r>
              <a:rPr lang="en-US" sz="2400" dirty="0" smtClean="0"/>
              <a:t> nerve invasion usually causes diaphragmatic paralysis</a:t>
            </a:r>
          </a:p>
          <a:p>
            <a:pPr marL="609600" indent="-609600" eaLnBrk="1" hangingPunct="1">
              <a:buNone/>
            </a:pPr>
            <a:r>
              <a:rPr lang="en-US" sz="2400" dirty="0" smtClean="0"/>
              <a:t>5.    May invade the brachial or cervical sympathetic plexus (Horner’s Syndrome).</a:t>
            </a:r>
          </a:p>
          <a:p>
            <a:pPr marL="609600" indent="-609600" eaLnBrk="1" hangingPunct="1">
              <a:buNone/>
            </a:pPr>
            <a:r>
              <a:rPr lang="en-US" sz="2400" dirty="0" smtClean="0"/>
              <a:t>6.    Distant metastasis to liver (30-50%), adrenals (&gt;50%), brain (20%)</a:t>
            </a:r>
          </a:p>
          <a:p>
            <a:pPr marL="609600" indent="-609600" eaLnBrk="1" hangingPunct="1">
              <a:buNone/>
            </a:pPr>
            <a:r>
              <a:rPr lang="en-US" sz="2400" dirty="0" smtClean="0"/>
              <a:t>       and bone (20%).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8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
        <p:nvSpPr>
          <p:cNvPr id="82947" name="Rectangle 2"/>
          <p:cNvSpPr>
            <a:spLocks noChangeArrowheads="1"/>
          </p:cNvSpPr>
          <p:nvPr/>
        </p:nvSpPr>
        <p:spPr bwMode="auto">
          <a:xfrm>
            <a:off x="0" y="6477000"/>
            <a:ext cx="9144000" cy="338138"/>
          </a:xfrm>
          <a:prstGeom prst="rect">
            <a:avLst/>
          </a:prstGeom>
          <a:noFill/>
          <a:ln w="9525">
            <a:noFill/>
            <a:miter lim="800000"/>
            <a:headEnd/>
            <a:tailEnd/>
          </a:ln>
        </p:spPr>
        <p:txBody>
          <a:bodyPr>
            <a:spAutoFit/>
          </a:bodyPr>
          <a:lstStyle/>
          <a:p>
            <a:pPr algn="ctr" eaLnBrk="0" hangingPunct="0"/>
            <a:r>
              <a:rPr lang="en-US" altLang="en-US" sz="1600"/>
              <a:t>Lymphangitis carcinomatosa</a:t>
            </a:r>
            <a:endParaRPr lang="en-US" altLang="en-US"/>
          </a:p>
        </p:txBody>
      </p:sp>
      <p:pic>
        <p:nvPicPr>
          <p:cNvPr id="82948" name="Picture 3" descr="11_37.jpg"/>
          <p:cNvPicPr>
            <a:picLocks noChangeAspect="1"/>
          </p:cNvPicPr>
          <p:nvPr/>
        </p:nvPicPr>
        <p:blipFill>
          <a:blip r:embed="rId2" cstate="print"/>
          <a:srcRect/>
          <a:stretch>
            <a:fillRect/>
          </a:stretch>
        </p:blipFill>
        <p:spPr bwMode="auto">
          <a:xfrm>
            <a:off x="1676400" y="457200"/>
            <a:ext cx="5943600" cy="5961063"/>
          </a:xfrm>
          <a:prstGeom prst="rect">
            <a:avLst/>
          </a:prstGeom>
          <a:noFill/>
          <a:ln w="9525">
            <a:noFill/>
            <a:miter lim="800000"/>
            <a:headEnd/>
            <a:tailEnd/>
          </a:ln>
        </p:spPr>
      </p:pic>
    </p:spTree>
    <p:extLst>
      <p:ext uri="{BB962C8B-B14F-4D97-AF65-F5344CB8AC3E}">
        <p14:creationId xmlns:p14="http://schemas.microsoft.com/office/powerpoint/2010/main" val="2315459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28600" y="2209800"/>
          <a:ext cx="8686800" cy="369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28600" y="1747239"/>
            <a:ext cx="31242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dirty="0" smtClean="0"/>
              <a:t>Key Facts Lung cancer</a:t>
            </a:r>
            <a:endParaRPr lang="en-US" dirty="0"/>
          </a:p>
        </p:txBody>
      </p:sp>
      <p:pic>
        <p:nvPicPr>
          <p:cNvPr id="5" name="Picture 4" descr="facts.png"/>
          <p:cNvPicPr>
            <a:picLocks noChangeAspect="1"/>
          </p:cNvPicPr>
          <p:nvPr/>
        </p:nvPicPr>
        <p:blipFill>
          <a:blip r:embed="rId7" cstate="print"/>
          <a:stretch>
            <a:fillRect/>
          </a:stretch>
        </p:blipFill>
        <p:spPr>
          <a:xfrm rot="14135507" flipH="1">
            <a:off x="2389359" y="1210048"/>
            <a:ext cx="1100544" cy="83070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587469"/>
            <a:ext cx="9144000" cy="523220"/>
          </a:xfrm>
          <a:prstGeom prst="rect">
            <a:avLst/>
          </a:prstGeom>
          <a:noFill/>
        </p:spPr>
        <p:txBody>
          <a:bodyPr wrap="square" lIns="91440" tIns="45720" rIns="91440" bIns="45720">
            <a:spAutoFit/>
          </a:bodyPr>
          <a:lstStyle/>
          <a:p>
            <a:pPr algn="ctr"/>
            <a:r>
              <a:rPr lang="en-US" sz="2800" b="1" cap="none" spc="50" dirty="0" smtClean="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rPr>
              <a:t>Diseases of Lung</a:t>
            </a:r>
            <a:endParaRPr lang="en-US" sz="2800" b="1" cap="none"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Carcinoid</a:t>
            </a:r>
            <a:r>
              <a:rPr lang="en-US" dirty="0" smtClean="0"/>
              <a:t> tumor</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latin typeface="Arial" panose="020B0604020202020204" pitchFamily="34" charset="0"/>
                <a:cs typeface="Arial" panose="020B0604020202020204" pitchFamily="34" charset="0"/>
              </a:rPr>
              <a:t>Carcinoid tumors of the lung are neuroendocrine neoplasms and are thought to arise from the neuroendocrine cells normally found in the bronchial epithelium. </a:t>
            </a:r>
          </a:p>
          <a:p>
            <a:r>
              <a:rPr lang="en-US" dirty="0" smtClean="0">
                <a:latin typeface="Arial" panose="020B0604020202020204" pitchFamily="34" charset="0"/>
                <a:cs typeface="Arial" panose="020B0604020202020204" pitchFamily="34" charset="0"/>
              </a:rPr>
              <a:t>These neoplasms account for 2% of all primary lung cancers, show no sex predilection, and are not related to cigarette smoking or </a:t>
            </a:r>
            <a:r>
              <a:rPr lang="en-US" dirty="0">
                <a:latin typeface="Arial" panose="020B0604020202020204" pitchFamily="34" charset="0"/>
                <a:cs typeface="Arial" panose="020B0604020202020204" pitchFamily="34" charset="0"/>
              </a:rPr>
              <a:t>other environmental factor</a:t>
            </a:r>
            <a:r>
              <a:rPr lang="en-US" dirty="0" smtClean="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Usually seen in adults</a:t>
            </a:r>
          </a:p>
          <a:p>
            <a:r>
              <a:rPr lang="en-US" dirty="0" smtClean="0">
                <a:latin typeface="Arial" panose="020B0604020202020204" pitchFamily="34" charset="0"/>
                <a:cs typeface="Arial" panose="020B0604020202020204" pitchFamily="34" charset="0"/>
              </a:rPr>
              <a:t>Can be central or peripheral in location.</a:t>
            </a:r>
          </a:p>
          <a:p>
            <a:r>
              <a:rPr lang="en-US" dirty="0" smtClean="0">
                <a:latin typeface="Arial" panose="020B0604020202020204" pitchFamily="34" charset="0"/>
                <a:cs typeface="Arial" panose="020B0604020202020204" pitchFamily="34" charset="0"/>
              </a:rPr>
              <a:t>Originate in </a:t>
            </a:r>
            <a:r>
              <a:rPr lang="en-US" dirty="0" err="1" smtClean="0">
                <a:latin typeface="Arial" panose="020B0604020202020204" pitchFamily="34" charset="0"/>
                <a:cs typeface="Arial" panose="020B0604020202020204" pitchFamily="34" charset="0"/>
              </a:rPr>
              <a:t>mainstem</a:t>
            </a:r>
            <a:r>
              <a:rPr lang="en-US" dirty="0" smtClean="0">
                <a:latin typeface="Arial" panose="020B0604020202020204" pitchFamily="34" charset="0"/>
                <a:cs typeface="Arial" panose="020B0604020202020204" pitchFamily="34" charset="0"/>
              </a:rPr>
              <a:t>  (large) bronchi.</a:t>
            </a:r>
          </a:p>
          <a:p>
            <a:pPr marL="274320" lvl="2" indent="-274320">
              <a:spcBef>
                <a:spcPts val="600"/>
              </a:spcBef>
              <a:buClr>
                <a:schemeClr val="accent1"/>
              </a:buClr>
            </a:pPr>
            <a:r>
              <a:rPr lang="en-US" sz="2600" b="1" dirty="0" smtClean="0">
                <a:latin typeface="Arial" panose="020B0604020202020204" pitchFamily="34" charset="0"/>
                <a:cs typeface="Arial" panose="020B0604020202020204" pitchFamily="34" charset="0"/>
              </a:rPr>
              <a:t>Tumor cells </a:t>
            </a:r>
            <a:r>
              <a:rPr lang="en-US" sz="2600" dirty="0" smtClean="0">
                <a:latin typeface="Arial" panose="020B0604020202020204" pitchFamily="34" charset="0"/>
                <a:cs typeface="Arial" panose="020B0604020202020204" pitchFamily="34" charset="0"/>
              </a:rPr>
              <a:t>produce </a:t>
            </a:r>
            <a:r>
              <a:rPr lang="en-US" sz="2600" dirty="0">
                <a:latin typeface="Arial" panose="020B0604020202020204" pitchFamily="34" charset="0"/>
                <a:cs typeface="Arial" panose="020B0604020202020204" pitchFamily="34" charset="0"/>
              </a:rPr>
              <a:t>serotonin and </a:t>
            </a:r>
            <a:r>
              <a:rPr lang="en-US" sz="2600" dirty="0" err="1">
                <a:latin typeface="Arial" panose="020B0604020202020204" pitchFamily="34" charset="0"/>
                <a:cs typeface="Arial" panose="020B0604020202020204" pitchFamily="34" charset="0"/>
              </a:rPr>
              <a:t>bradykinin</a:t>
            </a:r>
            <a:r>
              <a:rPr lang="en-US" sz="2600" dirty="0">
                <a:latin typeface="Arial" panose="020B0604020202020204" pitchFamily="34" charset="0"/>
                <a:cs typeface="Arial" panose="020B0604020202020204" pitchFamily="34" charset="0"/>
              </a:rPr>
              <a:t> leading to carcinoid syndrome (flushing, wheezing, diarrhea, and cardiac </a:t>
            </a:r>
            <a:r>
              <a:rPr lang="en-US" sz="2600" dirty="0" err="1">
                <a:latin typeface="Arial" panose="020B0604020202020204" pitchFamily="34" charset="0"/>
                <a:cs typeface="Arial" panose="020B0604020202020204" pitchFamily="34" charset="0"/>
              </a:rPr>
              <a:t>valvular</a:t>
            </a:r>
            <a:r>
              <a:rPr lang="en-US" sz="2600" dirty="0">
                <a:latin typeface="Arial" panose="020B0604020202020204" pitchFamily="34" charset="0"/>
                <a:cs typeface="Arial" panose="020B0604020202020204" pitchFamily="34" charset="0"/>
              </a:rPr>
              <a:t> lesions</a:t>
            </a:r>
            <a:r>
              <a:rPr lang="en-US" sz="2600" dirty="0" smtClean="0">
                <a:latin typeface="Arial" panose="020B0604020202020204" pitchFamily="34" charset="0"/>
                <a:cs typeface="Arial" panose="020B0604020202020204" pitchFamily="34" charset="0"/>
              </a:rPr>
              <a:t>).Tumor cells can also produce ectopic ACTH leading to Cushing syndrome.</a:t>
            </a:r>
            <a:endParaRPr lang="en-US" sz="2600"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Can occur in patients with Multiple Endocrine Neoplasia (MEN-I) </a:t>
            </a:r>
          </a:p>
          <a:p>
            <a:r>
              <a:rPr lang="en-US" dirty="0" smtClean="0">
                <a:latin typeface="Arial" panose="020B0604020202020204" pitchFamily="34" charset="0"/>
                <a:cs typeface="Arial" panose="020B0604020202020204" pitchFamily="34" charset="0"/>
              </a:rPr>
              <a:t>Low </a:t>
            </a:r>
            <a:r>
              <a:rPr lang="en-US" dirty="0">
                <a:latin typeface="Arial" panose="020B0604020202020204" pitchFamily="34" charset="0"/>
                <a:cs typeface="Arial" panose="020B0604020202020204" pitchFamily="34" charset="0"/>
              </a:rPr>
              <a:t>malignancy, Often </a:t>
            </a:r>
            <a:r>
              <a:rPr lang="en-US" dirty="0" err="1">
                <a:latin typeface="Arial" panose="020B0604020202020204" pitchFamily="34" charset="0"/>
                <a:cs typeface="Arial" panose="020B0604020202020204" pitchFamily="34" charset="0"/>
              </a:rPr>
              <a:t>resectable</a:t>
            </a:r>
            <a:r>
              <a:rPr lang="en-US" dirty="0">
                <a:latin typeface="Arial" panose="020B0604020202020204" pitchFamily="34" charset="0"/>
                <a:cs typeface="Arial" panose="020B0604020202020204" pitchFamily="34" charset="0"/>
              </a:rPr>
              <a:t> and curable.</a:t>
            </a:r>
          </a:p>
          <a:p>
            <a:r>
              <a:rPr lang="en-US" dirty="0" smtClean="0">
                <a:latin typeface="Arial" panose="020B0604020202020204" pitchFamily="34" charset="0"/>
                <a:cs typeface="Arial" panose="020B0604020202020204" pitchFamily="34" charset="0"/>
              </a:rPr>
              <a:t>Spreads </a:t>
            </a:r>
            <a:r>
              <a:rPr lang="en-US" dirty="0">
                <a:latin typeface="Arial" panose="020B0604020202020204" pitchFamily="34" charset="0"/>
                <a:cs typeface="Arial" panose="020B0604020202020204" pitchFamily="34" charset="0"/>
              </a:rPr>
              <a:t>by direct extension into adjacent tissues</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5527427" cy="914400"/>
          </a:xfrm>
        </p:spPr>
        <p:txBody>
          <a:bodyPr>
            <a:normAutofit fontScale="90000"/>
          </a:bodyPr>
          <a:lstStyle/>
          <a:p>
            <a:pPr eaLnBrk="1" hangingPunct="1"/>
            <a:r>
              <a:rPr lang="en-US" sz="3200" b="1" u="sng" dirty="0" smtClean="0"/>
              <a:t>Morphology of typical carcinoid </a:t>
            </a:r>
            <a:r>
              <a:rPr lang="en-US" sz="3200" b="1" u="sng" dirty="0" err="1" smtClean="0"/>
              <a:t>tuomors</a:t>
            </a:r>
            <a:endParaRPr lang="en-US" sz="3200" b="1" u="sng" dirty="0" smtClean="0"/>
          </a:p>
        </p:txBody>
      </p:sp>
      <p:sp>
        <p:nvSpPr>
          <p:cNvPr id="94211" name="Rectangle 3"/>
          <p:cNvSpPr>
            <a:spLocks noGrp="1" noChangeArrowheads="1"/>
          </p:cNvSpPr>
          <p:nvPr>
            <p:ph sz="quarter" idx="1"/>
          </p:nvPr>
        </p:nvSpPr>
        <p:spPr>
          <a:xfrm>
            <a:off x="0" y="1066800"/>
            <a:ext cx="5867400" cy="4632960"/>
          </a:xfrm>
        </p:spPr>
        <p:txBody>
          <a:bodyPr/>
          <a:lstStyle/>
          <a:p>
            <a:pPr eaLnBrk="1" hangingPunct="1"/>
            <a:endParaRPr lang="en-US" sz="2000" dirty="0" smtClean="0"/>
          </a:p>
          <a:p>
            <a:pPr eaLnBrk="1" hangingPunct="1"/>
            <a:r>
              <a:rPr lang="en-US" sz="2000" dirty="0" smtClean="0"/>
              <a:t>Composed of uniform cuboidal cells that have regular round nuclei with few mitoses and little or no </a:t>
            </a:r>
            <a:r>
              <a:rPr lang="en-US" sz="2000" dirty="0" err="1" smtClean="0"/>
              <a:t>anaplasia</a:t>
            </a:r>
            <a:r>
              <a:rPr lang="en-US" sz="2000" dirty="0" smtClean="0"/>
              <a:t>.</a:t>
            </a:r>
          </a:p>
          <a:p>
            <a:r>
              <a:rPr lang="en-US" sz="2000" dirty="0" smtClean="0"/>
              <a:t>Electron microscopy:</a:t>
            </a:r>
            <a:r>
              <a:rPr lang="en-US" sz="2000" dirty="0"/>
              <a:t> dense-core </a:t>
            </a:r>
            <a:r>
              <a:rPr lang="en-US" sz="2000" dirty="0" err="1"/>
              <a:t>neurosecretory</a:t>
            </a:r>
            <a:r>
              <a:rPr lang="en-US" sz="2000" dirty="0"/>
              <a:t> granules</a:t>
            </a:r>
            <a:endParaRPr lang="en-US" sz="2000" dirty="0" smtClean="0"/>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rot="-5400000">
            <a:off x="799536" y="2432890"/>
            <a:ext cx="3895700" cy="5492507"/>
          </a:xfrm>
        </p:spPr>
      </p:pic>
      <p:pic>
        <p:nvPicPr>
          <p:cNvPr id="3" name="Picture 2"/>
          <p:cNvPicPr>
            <a:picLocks noChangeAspect="1"/>
          </p:cNvPicPr>
          <p:nvPr/>
        </p:nvPicPr>
        <p:blipFill>
          <a:blip r:embed="rId3" cstate="print"/>
          <a:stretch>
            <a:fillRect/>
          </a:stretch>
        </p:blipFill>
        <p:spPr>
          <a:xfrm>
            <a:off x="5493637" y="4282290"/>
            <a:ext cx="3648100" cy="28882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0293" y="-152400"/>
            <a:ext cx="3171444" cy="443469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Carcinoid </a:t>
            </a:r>
            <a:r>
              <a:rPr lang="en-US" dirty="0" err="1"/>
              <a:t>tuomors</a:t>
            </a:r>
            <a:endParaRPr lang="en-US" dirty="0"/>
          </a:p>
        </p:txBody>
      </p:sp>
      <p:sp>
        <p:nvSpPr>
          <p:cNvPr id="3" name="Content Placeholder 2"/>
          <p:cNvSpPr>
            <a:spLocks noGrp="1"/>
          </p:cNvSpPr>
          <p:nvPr>
            <p:ph sz="quarter" idx="1"/>
          </p:nvPr>
        </p:nvSpPr>
        <p:spPr>
          <a:xfrm>
            <a:off x="469557" y="3124200"/>
            <a:ext cx="4041648" cy="1676400"/>
          </a:xfrm>
        </p:spPr>
        <p:txBody>
          <a:bodyPr/>
          <a:lstStyle/>
          <a:p>
            <a:r>
              <a:rPr lang="en-US" dirty="0" err="1" smtClean="0"/>
              <a:t>Chromgranin</a:t>
            </a:r>
            <a:r>
              <a:rPr lang="en-US" dirty="0" smtClean="0"/>
              <a:t> positive</a:t>
            </a:r>
            <a:endParaRPr lang="en-US" dirty="0"/>
          </a:p>
        </p:txBody>
      </p:sp>
      <p:pic>
        <p:nvPicPr>
          <p:cNvPr id="5" name="Content Placeholder 4"/>
          <p:cNvPicPr>
            <a:picLocks noGrp="1" noChangeAspect="1"/>
          </p:cNvPicPr>
          <p:nvPr>
            <p:ph sz="quarter" idx="2"/>
          </p:nvPr>
        </p:nvPicPr>
        <p:blipFill>
          <a:blip r:embed="rId2"/>
          <a:stretch>
            <a:fillRect/>
          </a:stretch>
        </p:blipFill>
        <p:spPr>
          <a:xfrm>
            <a:off x="4114800" y="2142539"/>
            <a:ext cx="4041775" cy="2658061"/>
          </a:xfrm>
          <a:prstGeom prst="rect">
            <a:avLst/>
          </a:prstGeom>
        </p:spPr>
      </p:pic>
    </p:spTree>
    <p:extLst>
      <p:ext uri="{BB962C8B-B14F-4D97-AF65-F5344CB8AC3E}">
        <p14:creationId xmlns:p14="http://schemas.microsoft.com/office/powerpoint/2010/main" val="1445584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err="1" smtClean="0"/>
              <a:t>Mesothelioma</a:t>
            </a:r>
            <a:endParaRPr lang="en-US" b="1" dirty="0" smtClean="0"/>
          </a:p>
        </p:txBody>
      </p:sp>
      <p:sp>
        <p:nvSpPr>
          <p:cNvPr id="41987" name="Rectangle 3"/>
          <p:cNvSpPr>
            <a:spLocks noGrp="1" noChangeArrowheads="1"/>
          </p:cNvSpPr>
          <p:nvPr>
            <p:ph sz="quarter" idx="1"/>
          </p:nvPr>
        </p:nvSpPr>
        <p:spPr>
          <a:xfrm>
            <a:off x="152400" y="2362200"/>
            <a:ext cx="8915400" cy="4191000"/>
          </a:xfrm>
        </p:spPr>
        <p:txBody>
          <a:bodyPr>
            <a:normAutofit lnSpcReduction="10000"/>
          </a:bodyPr>
          <a:lstStyle/>
          <a:p>
            <a:pPr marL="0" indent="0" eaLnBrk="1" hangingPunct="1">
              <a:lnSpc>
                <a:spcPct val="90000"/>
              </a:lnSpc>
              <a:buNone/>
            </a:pPr>
            <a:endParaRPr lang="en-US" sz="1900" dirty="0" smtClean="0"/>
          </a:p>
          <a:p>
            <a:pPr>
              <a:lnSpc>
                <a:spcPct val="90000"/>
              </a:lnSpc>
            </a:pPr>
            <a:r>
              <a:rPr lang="en-US" sz="2000" dirty="0" smtClean="0">
                <a:solidFill>
                  <a:schemeClr val="tx1"/>
                </a:solidFill>
              </a:rPr>
              <a:t>Malignant tumor of </a:t>
            </a:r>
            <a:r>
              <a:rPr lang="en-US" sz="2000" dirty="0" err="1" smtClean="0">
                <a:solidFill>
                  <a:schemeClr val="tx1"/>
                </a:solidFill>
              </a:rPr>
              <a:t>mesothelial</a:t>
            </a:r>
            <a:r>
              <a:rPr lang="en-US" sz="2000" dirty="0" smtClean="0">
                <a:solidFill>
                  <a:schemeClr val="tx1"/>
                </a:solidFill>
              </a:rPr>
              <a:t> cells lining the pleura</a:t>
            </a:r>
          </a:p>
          <a:p>
            <a:pPr>
              <a:lnSpc>
                <a:spcPct val="90000"/>
              </a:lnSpc>
            </a:pPr>
            <a:r>
              <a:rPr lang="en-US" sz="2000" dirty="0" smtClean="0">
                <a:solidFill>
                  <a:schemeClr val="tx1"/>
                </a:solidFill>
              </a:rPr>
              <a:t>Highly malignant neoplasm</a:t>
            </a:r>
          </a:p>
          <a:p>
            <a:pPr>
              <a:lnSpc>
                <a:spcPct val="90000"/>
              </a:lnSpc>
            </a:pPr>
            <a:r>
              <a:rPr lang="en-US" sz="2000" dirty="0" smtClean="0">
                <a:solidFill>
                  <a:schemeClr val="tx1"/>
                </a:solidFill>
              </a:rPr>
              <a:t>Most patients (70%) have a history of exposure to asbestos </a:t>
            </a:r>
          </a:p>
          <a:p>
            <a:pPr>
              <a:lnSpc>
                <a:spcPct val="90000"/>
              </a:lnSpc>
            </a:pPr>
            <a:r>
              <a:rPr lang="en-US" sz="2000" dirty="0" smtClean="0">
                <a:solidFill>
                  <a:schemeClr val="tx1"/>
                </a:solidFill>
              </a:rPr>
              <a:t>Smoking is not related to mesothelioma</a:t>
            </a:r>
          </a:p>
          <a:p>
            <a:r>
              <a:rPr lang="en-US" sz="2000" dirty="0"/>
              <a:t>The average age of patients with mesothelioma is 60 years.  </a:t>
            </a:r>
          </a:p>
          <a:p>
            <a:r>
              <a:rPr lang="en-US" sz="2000" dirty="0"/>
              <a:t>Pleural mesotheliomas tend to spread locally within the chest cavity, invading and compressing major structures.</a:t>
            </a:r>
          </a:p>
          <a:p>
            <a:r>
              <a:rPr lang="en-US" sz="2000" dirty="0"/>
              <a:t>Metastases can occur to the lung parenchyma and </a:t>
            </a:r>
            <a:r>
              <a:rPr lang="en-US" sz="2000" dirty="0" err="1"/>
              <a:t>mediastinal</a:t>
            </a:r>
            <a:r>
              <a:rPr lang="en-US" sz="2000" dirty="0"/>
              <a:t> lymph nodes, as well as to </a:t>
            </a:r>
            <a:r>
              <a:rPr lang="en-US" sz="2000" dirty="0" err="1"/>
              <a:t>extrathoracic</a:t>
            </a:r>
            <a:r>
              <a:rPr lang="en-US" sz="2000" dirty="0"/>
              <a:t> sites </a:t>
            </a:r>
            <a:r>
              <a:rPr lang="en-US" sz="2000" dirty="0" smtClean="0"/>
              <a:t>e.g</a:t>
            </a:r>
            <a:r>
              <a:rPr lang="en-US" sz="2000" dirty="0"/>
              <a:t>.</a:t>
            </a:r>
            <a:r>
              <a:rPr lang="en-US" sz="2000" dirty="0" smtClean="0"/>
              <a:t> </a:t>
            </a:r>
            <a:r>
              <a:rPr lang="en-US" sz="2000" dirty="0"/>
              <a:t>liver, bones, </a:t>
            </a:r>
            <a:r>
              <a:rPr lang="en-US" sz="2000" dirty="0" smtClean="0"/>
              <a:t>peritoneum etc.</a:t>
            </a:r>
            <a:endParaRPr lang="en-US" sz="2000" dirty="0"/>
          </a:p>
          <a:p>
            <a:r>
              <a:rPr lang="en-US" sz="2000" dirty="0"/>
              <a:t>Treatment is largely ineffective and prognosis is poor: few patients </a:t>
            </a:r>
            <a:r>
              <a:rPr lang="en-US" sz="2000" dirty="0" smtClean="0"/>
              <a:t>survive </a:t>
            </a:r>
            <a:r>
              <a:rPr lang="en-US" sz="2000" dirty="0"/>
              <a:t>longer than 18 months after diagnosis</a:t>
            </a:r>
          </a:p>
          <a:p>
            <a:pPr lvl="1" eaLnBrk="1" hangingPunct="1">
              <a:lnSpc>
                <a:spcPct val="90000"/>
              </a:lnSpc>
            </a:pPr>
            <a:endParaRPr lang="en-US" sz="2800" b="1" dirty="0" smtClean="0">
              <a:solidFill>
                <a:schemeClr val="tx1"/>
              </a:solidFill>
            </a:endParaRPr>
          </a:p>
        </p:txBody>
      </p:sp>
      <p:pic>
        <p:nvPicPr>
          <p:cNvPr id="3" name="Picture 2"/>
          <p:cNvPicPr>
            <a:picLocks noChangeAspect="1"/>
          </p:cNvPicPr>
          <p:nvPr/>
        </p:nvPicPr>
        <p:blipFill>
          <a:blip r:embed="rId3" cstate="print"/>
          <a:stretch>
            <a:fillRect/>
          </a:stretch>
        </p:blipFill>
        <p:spPr>
          <a:xfrm>
            <a:off x="6248400" y="12071"/>
            <a:ext cx="2895600" cy="311213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MAY - IMAGES\Roxie Scans\lung lecture\4.580001.tif"/>
          <p:cNvPicPr>
            <a:picLocks noChangeAspect="1" noChangeArrowheads="1"/>
          </p:cNvPicPr>
          <p:nvPr/>
        </p:nvPicPr>
        <p:blipFill>
          <a:blip r:embed="rId2" cstate="print"/>
          <a:srcRect/>
          <a:stretch>
            <a:fillRect/>
          </a:stretch>
        </p:blipFill>
        <p:spPr bwMode="auto">
          <a:xfrm>
            <a:off x="76200" y="76200"/>
            <a:ext cx="4953000" cy="6659563"/>
          </a:xfrm>
          <a:prstGeom prst="rect">
            <a:avLst/>
          </a:prstGeom>
          <a:noFill/>
          <a:ln w="9525">
            <a:noFill/>
            <a:miter lim="800000"/>
            <a:headEnd/>
            <a:tailEnd/>
          </a:ln>
        </p:spPr>
      </p:pic>
      <p:sp>
        <p:nvSpPr>
          <p:cNvPr id="86019" name="Rectangle 2"/>
          <p:cNvSpPr>
            <a:spLocks noChangeArrowheads="1"/>
          </p:cNvSpPr>
          <p:nvPr/>
        </p:nvSpPr>
        <p:spPr bwMode="auto">
          <a:xfrm>
            <a:off x="5073650" y="103188"/>
            <a:ext cx="4038600" cy="2062162"/>
          </a:xfrm>
          <a:prstGeom prst="rect">
            <a:avLst/>
          </a:prstGeom>
          <a:noFill/>
          <a:ln w="9525">
            <a:noFill/>
            <a:miter lim="800000"/>
            <a:headEnd/>
            <a:tailEnd/>
          </a:ln>
        </p:spPr>
        <p:txBody>
          <a:bodyPr>
            <a:spAutoFit/>
          </a:bodyPr>
          <a:lstStyle/>
          <a:p>
            <a:pPr algn="ctr" eaLnBrk="0" hangingPunct="0"/>
            <a:r>
              <a:rPr lang="en-US" altLang="en-US" sz="3200"/>
              <a:t>Mesothelioma. This patient presented with an asbestos link pleural plaque.</a:t>
            </a:r>
          </a:p>
        </p:txBody>
      </p:sp>
    </p:spTree>
    <p:extLst>
      <p:ext uri="{BB962C8B-B14F-4D97-AF65-F5344CB8AC3E}">
        <p14:creationId xmlns:p14="http://schemas.microsoft.com/office/powerpoint/2010/main" val="34010420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6248400"/>
            <a:ext cx="9144000" cy="584200"/>
          </a:xfrm>
          <a:prstGeom prst="rect">
            <a:avLst/>
          </a:prstGeom>
          <a:noFill/>
          <a:ln w="9525">
            <a:noFill/>
            <a:miter lim="800000"/>
            <a:headEnd/>
            <a:tailEnd/>
          </a:ln>
        </p:spPr>
        <p:txBody>
          <a:bodyPr>
            <a:spAutoFit/>
          </a:bodyPr>
          <a:lstStyle/>
          <a:p>
            <a:pPr algn="ctr" eaLnBrk="0" hangingPunct="0"/>
            <a:r>
              <a:rPr lang="en-US" altLang="en-US" sz="1600"/>
              <a:t>Malignant mesothelioma. Mesothelioma is seen as a thick sheet of white tumor that encases the whole of the lung.</a:t>
            </a:r>
          </a:p>
        </p:txBody>
      </p:sp>
      <p:pic>
        <p:nvPicPr>
          <p:cNvPr id="87043" name="Picture 2" descr="11_42.jpg"/>
          <p:cNvPicPr>
            <a:picLocks noChangeAspect="1"/>
          </p:cNvPicPr>
          <p:nvPr/>
        </p:nvPicPr>
        <p:blipFill>
          <a:blip r:embed="rId2" cstate="print">
            <a:lum contrast="20000"/>
          </a:blip>
          <a:srcRect/>
          <a:stretch>
            <a:fillRect/>
          </a:stretch>
        </p:blipFill>
        <p:spPr bwMode="auto">
          <a:xfrm>
            <a:off x="304800" y="457200"/>
            <a:ext cx="8604250" cy="5810250"/>
          </a:xfrm>
          <a:prstGeom prst="rect">
            <a:avLst/>
          </a:prstGeom>
          <a:noFill/>
          <a:ln w="9525">
            <a:noFill/>
            <a:miter lim="800000"/>
            <a:headEnd/>
            <a:tailEnd/>
          </a:ln>
        </p:spPr>
      </p:pic>
      <p:sp>
        <p:nvSpPr>
          <p:cNvPr id="4" name="Rectangle 3"/>
          <p:cNvSpPr/>
          <p:nvPr/>
        </p:nvSpPr>
        <p:spPr>
          <a:xfrm>
            <a:off x="0" y="-7620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Tree>
    <p:extLst>
      <p:ext uri="{BB962C8B-B14F-4D97-AF65-F5344CB8AC3E}">
        <p14:creationId xmlns:p14="http://schemas.microsoft.com/office/powerpoint/2010/main" val="4288123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chemeClr val="accent2">
                    <a:lumMod val="75000"/>
                  </a:schemeClr>
                </a:solidFill>
              </a:rPr>
              <a:t>Lung Tumors</a:t>
            </a:r>
            <a:endParaRPr lang="en-US" dirty="0">
              <a:solidFill>
                <a:schemeClr val="accent2">
                  <a:lumMod val="75000"/>
                </a:schemeClr>
              </a:solidFill>
            </a:endParaRPr>
          </a:p>
        </p:txBody>
      </p:sp>
      <p:sp>
        <p:nvSpPr>
          <p:cNvPr id="3" name="Content Placeholder 2"/>
          <p:cNvSpPr>
            <a:spLocks noGrp="1"/>
          </p:cNvSpPr>
          <p:nvPr>
            <p:ph sz="quarter" idx="1"/>
          </p:nvPr>
        </p:nvSpPr>
        <p:spPr>
          <a:xfrm>
            <a:off x="457200" y="1219200"/>
            <a:ext cx="8229600" cy="5638800"/>
          </a:xfrm>
        </p:spPr>
        <p:txBody>
          <a:bodyPr>
            <a:normAutofit fontScale="62500" lnSpcReduction="20000"/>
          </a:bodyPr>
          <a:lstStyle/>
          <a:p>
            <a:pPr marL="571500" indent="-571500">
              <a:buFont typeface="Wingdings" pitchFamily="2" charset="2"/>
              <a:buChar char="Ø"/>
            </a:pPr>
            <a:r>
              <a:rPr lang="en-US" b="1" dirty="0" smtClean="0"/>
              <a:t>Malignant epithelial tumors/ </a:t>
            </a:r>
            <a:r>
              <a:rPr lang="en-US" b="1" dirty="0" err="1" smtClean="0"/>
              <a:t>bronchogenic</a:t>
            </a:r>
            <a:r>
              <a:rPr lang="en-US" b="1" dirty="0" smtClean="0"/>
              <a:t> carcinoma</a:t>
            </a:r>
          </a:p>
          <a:p>
            <a:pPr marL="1635760" lvl="3" indent="-812800">
              <a:buNone/>
            </a:pPr>
            <a:r>
              <a:rPr lang="it-IT" sz="2600" b="1" dirty="0" smtClean="0"/>
              <a:t>  I. Non-Small Cell Lung Carcinoma (NSCC) most common 70</a:t>
            </a:r>
            <a:r>
              <a:rPr lang="it-IT" sz="2600" b="1" dirty="0"/>
              <a:t>%-75</a:t>
            </a:r>
            <a:r>
              <a:rPr lang="it-IT" sz="2600" b="1" dirty="0" smtClean="0"/>
              <a:t>%:</a:t>
            </a:r>
            <a:endParaRPr lang="it-IT" sz="2600" dirty="0" smtClean="0"/>
          </a:p>
          <a:p>
            <a:pPr marL="1910080" lvl="4" indent="-812800">
              <a:buNone/>
            </a:pPr>
            <a:r>
              <a:rPr lang="en-US" sz="2600" dirty="0" smtClean="0"/>
              <a:t>     1. </a:t>
            </a:r>
            <a:r>
              <a:rPr lang="en-US" sz="2600" dirty="0" err="1" smtClean="0"/>
              <a:t>Squamous</a:t>
            </a:r>
            <a:r>
              <a:rPr lang="en-US" sz="2600" dirty="0" smtClean="0"/>
              <a:t> cell carcinoma </a:t>
            </a:r>
          </a:p>
          <a:p>
            <a:pPr marL="1910080" lvl="4" indent="-812800">
              <a:buNone/>
            </a:pPr>
            <a:r>
              <a:rPr lang="en-US" sz="2600" dirty="0" smtClean="0"/>
              <a:t>     2. </a:t>
            </a:r>
            <a:r>
              <a:rPr lang="en-US" sz="2600" dirty="0" err="1" smtClean="0"/>
              <a:t>Adenocarcinoma</a:t>
            </a:r>
            <a:endParaRPr lang="en-US" sz="2600" dirty="0" smtClean="0"/>
          </a:p>
          <a:p>
            <a:pPr marL="1910080" lvl="4" indent="-812800">
              <a:buNone/>
            </a:pPr>
            <a:r>
              <a:rPr lang="en-US" sz="2600" dirty="0" smtClean="0"/>
              <a:t>     3. Large cell carcinoma</a:t>
            </a:r>
          </a:p>
          <a:p>
            <a:pPr marL="1635760" lvl="3" indent="-812800">
              <a:buNone/>
            </a:pPr>
            <a:r>
              <a:rPr lang="en-US" sz="2600" dirty="0" smtClean="0"/>
              <a:t> </a:t>
            </a:r>
            <a:r>
              <a:rPr lang="en-US" sz="2600" b="1" dirty="0" smtClean="0"/>
              <a:t>II.   Small cell lung carcinoma (SCC)</a:t>
            </a:r>
            <a:r>
              <a:rPr lang="en-US" sz="2800" b="1" dirty="0"/>
              <a:t> </a:t>
            </a:r>
            <a:r>
              <a:rPr lang="en-US" sz="2800" b="1" dirty="0" smtClean="0"/>
              <a:t>20</a:t>
            </a:r>
            <a:r>
              <a:rPr lang="en-US" sz="2800" b="1" dirty="0"/>
              <a:t>%-25</a:t>
            </a:r>
            <a:r>
              <a:rPr lang="en-US" sz="2800" b="1" dirty="0" smtClean="0"/>
              <a:t>%.</a:t>
            </a:r>
            <a:endParaRPr lang="en-US" sz="2600" b="1" dirty="0" smtClean="0"/>
          </a:p>
          <a:p>
            <a:pPr marL="1635760" lvl="3" indent="-812800">
              <a:buNone/>
            </a:pPr>
            <a:r>
              <a:rPr lang="en-US" sz="2600" dirty="0" smtClean="0"/>
              <a:t> </a:t>
            </a:r>
            <a:r>
              <a:rPr lang="en-US" sz="2600" b="1" dirty="0" smtClean="0"/>
              <a:t>III.  Combine patterns (</a:t>
            </a:r>
            <a:r>
              <a:rPr lang="en-US" sz="2600" b="1" dirty="0"/>
              <a:t>5%-10%). </a:t>
            </a:r>
            <a:endParaRPr lang="en-US" sz="2600" b="1" dirty="0" smtClean="0"/>
          </a:p>
          <a:p>
            <a:pPr marL="1635760" lvl="3" indent="-812800">
              <a:buNone/>
            </a:pPr>
            <a:r>
              <a:rPr lang="en-US" sz="2600" dirty="0" smtClean="0"/>
              <a:t> </a:t>
            </a:r>
            <a:r>
              <a:rPr lang="en-US" sz="2600" b="1" dirty="0" smtClean="0"/>
              <a:t>IV.  Carcinoid tumors </a:t>
            </a:r>
            <a:r>
              <a:rPr lang="en-US" sz="2600" b="1" dirty="0" smtClean="0"/>
              <a:t>(2%)</a:t>
            </a:r>
            <a:endParaRPr lang="en-US" sz="2600" b="1" dirty="0" smtClean="0"/>
          </a:p>
          <a:p>
            <a:pPr marL="1635760" lvl="3" indent="-812800">
              <a:buNone/>
            </a:pPr>
            <a:r>
              <a:rPr lang="en-US" sz="2600" b="1" dirty="0" smtClean="0"/>
              <a:t>   V.  Others</a:t>
            </a:r>
          </a:p>
          <a:p>
            <a:pPr marL="571500" indent="-571500">
              <a:buFont typeface="Wingdings" pitchFamily="2" charset="2"/>
              <a:buChar char="Ø"/>
            </a:pPr>
            <a:r>
              <a:rPr lang="en-US" b="1" dirty="0" smtClean="0"/>
              <a:t>Malignant </a:t>
            </a:r>
            <a:r>
              <a:rPr lang="en-US" b="1" dirty="0" err="1" smtClean="0"/>
              <a:t>mesothelial</a:t>
            </a:r>
            <a:r>
              <a:rPr lang="en-US" b="1" dirty="0" smtClean="0"/>
              <a:t> tumors</a:t>
            </a:r>
          </a:p>
          <a:p>
            <a:pPr marL="1120140" lvl="2" indent="-571500">
              <a:buNone/>
            </a:pPr>
            <a:r>
              <a:rPr lang="en-US" sz="2600" dirty="0" smtClean="0"/>
              <a:t>          - Malignant </a:t>
            </a:r>
            <a:r>
              <a:rPr lang="en-US" sz="2600" dirty="0" err="1" smtClean="0"/>
              <a:t>mesothelioma</a:t>
            </a:r>
            <a:r>
              <a:rPr lang="en-US" sz="2600" dirty="0" smtClean="0"/>
              <a:t/>
            </a:r>
            <a:br>
              <a:rPr lang="en-US" sz="2600" dirty="0" smtClean="0"/>
            </a:br>
            <a:r>
              <a:rPr lang="en-US" sz="2600" dirty="0" smtClean="0"/>
              <a:t>   · Epithelial</a:t>
            </a:r>
            <a:br>
              <a:rPr lang="en-US" sz="2600" dirty="0" smtClean="0"/>
            </a:br>
            <a:r>
              <a:rPr lang="en-US" sz="2600" dirty="0" smtClean="0"/>
              <a:t>   · Fibrous (spindle cell)</a:t>
            </a:r>
            <a:br>
              <a:rPr lang="en-US" sz="2600" dirty="0" smtClean="0"/>
            </a:br>
            <a:r>
              <a:rPr lang="en-US" sz="2600" dirty="0" smtClean="0"/>
              <a:t>   · Biphasic</a:t>
            </a:r>
            <a:endParaRPr lang="en-US" sz="2600" b="1" dirty="0" smtClean="0"/>
          </a:p>
          <a:p>
            <a:pPr marL="571500" indent="-571500">
              <a:buFont typeface="Wingdings" pitchFamily="2" charset="2"/>
              <a:buChar char="Ø"/>
            </a:pPr>
            <a:r>
              <a:rPr lang="en-US" b="1" dirty="0" smtClean="0"/>
              <a:t>Miscellaneous malignant tumor </a:t>
            </a:r>
          </a:p>
          <a:p>
            <a:pPr marL="1120140" lvl="2" indent="-571500">
              <a:buNone/>
            </a:pPr>
            <a:r>
              <a:rPr lang="en-US" sz="2600" dirty="0" smtClean="0"/>
              <a:t>         - </a:t>
            </a:r>
            <a:r>
              <a:rPr lang="en-US" sz="2600" dirty="0" err="1" smtClean="0"/>
              <a:t>Carcinosarcoma</a:t>
            </a:r>
            <a:r>
              <a:rPr lang="en-US" sz="2600" dirty="0" smtClean="0"/>
              <a:t/>
            </a:r>
            <a:br>
              <a:rPr lang="en-US" sz="2600" dirty="0" smtClean="0"/>
            </a:br>
            <a:r>
              <a:rPr lang="en-US" sz="2600" dirty="0" smtClean="0"/>
              <a:t>- Pulmonary </a:t>
            </a:r>
            <a:r>
              <a:rPr lang="en-US" sz="2600" dirty="0" err="1" smtClean="0"/>
              <a:t>blastoma</a:t>
            </a:r>
            <a:r>
              <a:rPr lang="en-US" sz="2600" dirty="0" smtClean="0"/>
              <a:t/>
            </a:r>
            <a:br>
              <a:rPr lang="en-US" sz="2600" dirty="0" smtClean="0"/>
            </a:br>
            <a:r>
              <a:rPr lang="en-US" sz="2600" dirty="0" smtClean="0"/>
              <a:t>- Melanoma</a:t>
            </a:r>
            <a:br>
              <a:rPr lang="en-US" sz="2600" dirty="0" smtClean="0"/>
            </a:br>
            <a:r>
              <a:rPr lang="en-US" sz="2600" dirty="0" smtClean="0"/>
              <a:t>- Lymphoma</a:t>
            </a:r>
            <a:br>
              <a:rPr lang="en-US" sz="2600" dirty="0" smtClean="0"/>
            </a:br>
            <a:r>
              <a:rPr lang="en-US" sz="2600" dirty="0" smtClean="0"/>
              <a:t>- Others</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Carcinoma metastatic to the lung</a:t>
            </a:r>
            <a:endParaRPr lang="en-US" sz="3600" dirty="0"/>
          </a:p>
        </p:txBody>
      </p:sp>
      <p:sp>
        <p:nvSpPr>
          <p:cNvPr id="3" name="Content Placeholder 2"/>
          <p:cNvSpPr>
            <a:spLocks noGrp="1"/>
          </p:cNvSpPr>
          <p:nvPr>
            <p:ph sz="quarter" idx="1"/>
          </p:nvPr>
        </p:nvSpPr>
        <p:spPr/>
        <p:txBody>
          <a:bodyPr>
            <a:normAutofit fontScale="92500" lnSpcReduction="10000"/>
          </a:bodyPr>
          <a:lstStyle/>
          <a:p>
            <a:r>
              <a:rPr lang="en-US" dirty="0" smtClean="0"/>
              <a:t>Pulmonary Metastases are More Common than Primary Lung Tumors</a:t>
            </a:r>
          </a:p>
          <a:p>
            <a:r>
              <a:rPr lang="en-US" dirty="0" smtClean="0"/>
              <a:t>Metastatic tumors in the lung are typically multiple and circumscribed. When large nodules are seen in the lungs </a:t>
            </a:r>
            <a:r>
              <a:rPr lang="en-US" dirty="0" err="1" smtClean="0"/>
              <a:t>radiologically</a:t>
            </a:r>
            <a:r>
              <a:rPr lang="en-US" dirty="0" smtClean="0"/>
              <a:t>, they are called cannon ball metastases . </a:t>
            </a:r>
          </a:p>
          <a:p>
            <a:r>
              <a:rPr lang="en-US" dirty="0" smtClean="0"/>
              <a:t>The common primary sites are the breast, stomach, pancreas, and colon.</a:t>
            </a:r>
            <a:endParaRPr lang="en-US" dirty="0"/>
          </a:p>
        </p:txBody>
      </p:sp>
      <p:pic>
        <p:nvPicPr>
          <p:cNvPr id="5" name="Content Placeholder 4"/>
          <p:cNvPicPr>
            <a:picLocks noGrp="1" noChangeAspect="1"/>
          </p:cNvPicPr>
          <p:nvPr>
            <p:ph sz="quarter" idx="2"/>
          </p:nvPr>
        </p:nvPicPr>
        <p:blipFill>
          <a:blip r:embed="rId2" cstate="print"/>
          <a:stretch>
            <a:fillRect/>
          </a:stretch>
        </p:blipFill>
        <p:spPr>
          <a:xfrm>
            <a:off x="4876800" y="1447800"/>
            <a:ext cx="4041775" cy="4580678"/>
          </a:xfrm>
          <a:prstGeom prst="rect">
            <a:avLst/>
          </a:prstGeom>
        </p:spPr>
      </p:pic>
      <p:sp>
        <p:nvSpPr>
          <p:cNvPr id="4" name="Rectangle 3"/>
          <p:cNvSpPr/>
          <p:nvPr/>
        </p:nvSpPr>
        <p:spPr>
          <a:xfrm>
            <a:off x="3895372" y="3198168"/>
            <a:ext cx="1353256" cy="461665"/>
          </a:xfrm>
          <a:prstGeom prst="rect">
            <a:avLst/>
          </a:prstGeom>
        </p:spPr>
        <p:txBody>
          <a:bodyPr wrap="none">
            <a:spAutoFit/>
          </a:bodyPr>
          <a:lstStyle/>
          <a:p>
            <a:r>
              <a:rPr lang="en-US" dirty="0">
                <a:solidFill>
                  <a:srgbClr val="000000"/>
                </a:solidFill>
                <a:latin typeface="Calibri Light" panose="020F0302020204030204" pitchFamily="34" charset="0"/>
              </a:rPr>
              <a:t>SP16-102</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0"/>
            <a:ext cx="7772400" cy="838200"/>
          </a:xfrm>
        </p:spPr>
        <p:txBody>
          <a:bodyPr>
            <a:normAutofit fontScale="90000"/>
          </a:bodyPr>
          <a:lstStyle/>
          <a:p>
            <a:pPr eaLnBrk="1" hangingPunct="1"/>
            <a:r>
              <a:rPr lang="en-US" sz="3200" b="1" dirty="0" smtClean="0">
                <a:solidFill>
                  <a:schemeClr val="accent2">
                    <a:lumMod val="75000"/>
                  </a:schemeClr>
                </a:solidFill>
              </a:rPr>
              <a:t>Etiology of bronchogenic carcinoma</a:t>
            </a:r>
          </a:p>
        </p:txBody>
      </p:sp>
      <p:sp>
        <p:nvSpPr>
          <p:cNvPr id="66563" name="Rectangle 3"/>
          <p:cNvSpPr>
            <a:spLocks noGrp="1" noChangeArrowheads="1"/>
          </p:cNvSpPr>
          <p:nvPr>
            <p:ph sz="quarter" idx="1"/>
          </p:nvPr>
        </p:nvSpPr>
        <p:spPr>
          <a:xfrm>
            <a:off x="304800" y="1371600"/>
            <a:ext cx="8534400" cy="5181600"/>
          </a:xfrm>
        </p:spPr>
        <p:txBody>
          <a:bodyPr>
            <a:normAutofit fontScale="92500"/>
          </a:bodyPr>
          <a:lstStyle/>
          <a:p>
            <a:pPr marL="457200" indent="-457200" eaLnBrk="1" hangingPunct="1">
              <a:buNone/>
            </a:pPr>
            <a:r>
              <a:rPr lang="en-US" b="1" dirty="0" smtClean="0"/>
              <a:t>1. Tobacco smoking</a:t>
            </a:r>
            <a:r>
              <a:rPr lang="en-US" dirty="0" smtClean="0"/>
              <a:t>:</a:t>
            </a:r>
          </a:p>
          <a:p>
            <a:pPr marL="457200" indent="-457200"/>
            <a:r>
              <a:rPr lang="en-US" sz="2200" dirty="0" smtClean="0"/>
              <a:t>Some 85% of lung cancers occur in cigarette smokers. Most types are linked to cigarette smoking, but the strongest association is with </a:t>
            </a:r>
            <a:r>
              <a:rPr lang="en-US" sz="2200" dirty="0" err="1" smtClean="0"/>
              <a:t>squamous</a:t>
            </a:r>
            <a:r>
              <a:rPr lang="en-US" sz="2200" dirty="0" smtClean="0"/>
              <a:t> cell carcinoma and small cell carcinoma</a:t>
            </a:r>
          </a:p>
          <a:p>
            <a:pPr marL="457200" indent="-457200"/>
            <a:r>
              <a:rPr lang="en-US" sz="2200" dirty="0" smtClean="0"/>
              <a:t>The nonsmoker who develops cancer of the lung usually has an </a:t>
            </a:r>
            <a:r>
              <a:rPr lang="en-US" sz="2200" dirty="0" err="1" smtClean="0"/>
              <a:t>adenocarcinoma</a:t>
            </a:r>
            <a:r>
              <a:rPr lang="en-US" sz="2200" dirty="0" smtClean="0"/>
              <a:t>. </a:t>
            </a:r>
          </a:p>
          <a:p>
            <a:r>
              <a:rPr lang="en-US" sz="2200" dirty="0" smtClean="0"/>
              <a:t>is directly proportional to the number of cigarettes smoked daily and the number of years of smoking.</a:t>
            </a:r>
          </a:p>
          <a:p>
            <a:r>
              <a:rPr lang="en-US" sz="2200" dirty="0" smtClean="0"/>
              <a:t>The  risk is 20 to 40 times greater among habitual heavy smokers.</a:t>
            </a:r>
          </a:p>
          <a:p>
            <a:pPr eaLnBrk="1" hangingPunct="1"/>
            <a:r>
              <a:rPr lang="en-US" sz="2200" dirty="0" smtClean="0"/>
              <a:t>Cessation of cigarette smoking for at least 15 years brings the risk down.</a:t>
            </a:r>
          </a:p>
          <a:p>
            <a:pPr eaLnBrk="1" hangingPunct="1"/>
            <a:r>
              <a:rPr lang="en-US" sz="2200" dirty="0" smtClean="0"/>
              <a:t>Passive smoking increases the risk to approximately twice than non-smokers.</a:t>
            </a:r>
          </a:p>
          <a:p>
            <a:r>
              <a:rPr lang="en-US" sz="2200" dirty="0" smtClean="0"/>
              <a:t>cigarette smokers show various </a:t>
            </a:r>
            <a:r>
              <a:rPr lang="en-US" sz="2200" dirty="0" err="1" smtClean="0"/>
              <a:t>histologic</a:t>
            </a:r>
            <a:r>
              <a:rPr lang="en-US" sz="2200" dirty="0" smtClean="0"/>
              <a:t> changes, including </a:t>
            </a:r>
            <a:r>
              <a:rPr lang="en-US" sz="2200" dirty="0" err="1" smtClean="0"/>
              <a:t>squamous</a:t>
            </a:r>
            <a:r>
              <a:rPr lang="en-US" sz="2200" dirty="0" smtClean="0"/>
              <a:t> </a:t>
            </a:r>
            <a:r>
              <a:rPr lang="en-US" sz="2200" dirty="0" err="1" smtClean="0"/>
              <a:t>metaplasia</a:t>
            </a:r>
            <a:r>
              <a:rPr lang="en-US" sz="2200" dirty="0" smtClean="0"/>
              <a:t> of the respiratory epithelium which may progress to dysplasia, carcinoma in situ and ultimately invasive carcinoma.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0"/>
            <a:ext cx="6781800" cy="762000"/>
          </a:xfrm>
        </p:spPr>
        <p:txBody>
          <a:bodyPr/>
          <a:lstStyle/>
          <a:p>
            <a:pPr algn="r"/>
            <a:r>
              <a:rPr lang="en-US" sz="2400" dirty="0" smtClean="0"/>
              <a:t>The Cancer Letter • Jan. 25, 2013</a:t>
            </a:r>
            <a:endParaRPr lang="ar-SA" sz="2400" dirty="0"/>
          </a:p>
        </p:txBody>
      </p:sp>
      <p:sp>
        <p:nvSpPr>
          <p:cNvPr id="5" name="Content Placeholder 4"/>
          <p:cNvSpPr>
            <a:spLocks noGrp="1"/>
          </p:cNvSpPr>
          <p:nvPr>
            <p:ph idx="1"/>
          </p:nvPr>
        </p:nvSpPr>
        <p:spPr>
          <a:xfrm>
            <a:off x="457200" y="1295400"/>
            <a:ext cx="8458200" cy="4114800"/>
          </a:xfrm>
        </p:spPr>
        <p:txBody>
          <a:bodyPr/>
          <a:lstStyle/>
          <a:p>
            <a:pPr algn="just">
              <a:buNone/>
            </a:pPr>
            <a:r>
              <a:rPr lang="en-US" sz="2400" dirty="0" smtClean="0"/>
              <a:t>Female smokers have a much greater risk of death from lung  cancer and chronic obstructive lung disease in recent years than female smokers 20 or 40 years ago, reflecting changes in smoking behavior according to an article published in New England Journal of Medicine.</a:t>
            </a:r>
          </a:p>
          <a:p>
            <a:pPr algn="just">
              <a:buNone/>
            </a:pPr>
            <a:endParaRPr lang="en-US" sz="2400" dirty="0" smtClean="0"/>
          </a:p>
          <a:p>
            <a:pPr>
              <a:buNone/>
            </a:pPr>
            <a:r>
              <a:rPr lang="en-US" sz="2400" dirty="0" smtClean="0"/>
              <a:t>Female smokers today smoke more like men than women in previous generations, beginning earlier in adolescence and, until recently, smoking more cigarettes per day. </a:t>
            </a:r>
            <a:endParaRPr lang="ar-SA" sz="2400" dirty="0"/>
          </a:p>
        </p:txBody>
      </p:sp>
      <p:pic>
        <p:nvPicPr>
          <p:cNvPr id="1027" name="Picture 3"/>
          <p:cNvPicPr>
            <a:picLocks noChangeAspect="1" noChangeArrowheads="1"/>
          </p:cNvPicPr>
          <p:nvPr/>
        </p:nvPicPr>
        <p:blipFill>
          <a:blip r:embed="rId2" cstate="print"/>
          <a:srcRect/>
          <a:stretch>
            <a:fillRect/>
          </a:stretch>
        </p:blipFill>
        <p:spPr bwMode="auto">
          <a:xfrm>
            <a:off x="1905000" y="118268"/>
            <a:ext cx="4633676" cy="9826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0"/>
            <a:ext cx="7772400" cy="762000"/>
          </a:xfrm>
        </p:spPr>
        <p:txBody>
          <a:bodyPr>
            <a:normAutofit/>
          </a:bodyPr>
          <a:lstStyle/>
          <a:p>
            <a:pPr eaLnBrk="1" hangingPunct="1"/>
            <a:r>
              <a:rPr lang="en-US" sz="3200" b="1" u="sng" dirty="0" smtClean="0">
                <a:solidFill>
                  <a:schemeClr val="accent2">
                    <a:lumMod val="75000"/>
                  </a:schemeClr>
                </a:solidFill>
              </a:rPr>
              <a:t>Etiology of </a:t>
            </a:r>
            <a:r>
              <a:rPr lang="en-US" sz="3200" b="1" u="sng" dirty="0" err="1" smtClean="0">
                <a:solidFill>
                  <a:schemeClr val="accent2">
                    <a:lumMod val="75000"/>
                  </a:schemeClr>
                </a:solidFill>
              </a:rPr>
              <a:t>brochogenic</a:t>
            </a:r>
            <a:r>
              <a:rPr lang="en-US" sz="3200" b="1" u="sng" dirty="0" smtClean="0">
                <a:solidFill>
                  <a:schemeClr val="accent2">
                    <a:lumMod val="75000"/>
                  </a:schemeClr>
                </a:solidFill>
              </a:rPr>
              <a:t> carcinoma</a:t>
            </a:r>
            <a:endParaRPr lang="en-US" dirty="0" smtClean="0">
              <a:solidFill>
                <a:schemeClr val="accent2">
                  <a:lumMod val="75000"/>
                </a:schemeClr>
              </a:solidFill>
            </a:endParaRPr>
          </a:p>
        </p:txBody>
      </p:sp>
      <p:sp>
        <p:nvSpPr>
          <p:cNvPr id="67587" name="Rectangle 3"/>
          <p:cNvSpPr>
            <a:spLocks noGrp="1" noChangeArrowheads="1"/>
          </p:cNvSpPr>
          <p:nvPr>
            <p:ph sz="quarter" idx="1"/>
          </p:nvPr>
        </p:nvSpPr>
        <p:spPr>
          <a:xfrm>
            <a:off x="304800" y="1219200"/>
            <a:ext cx="8458200" cy="5257800"/>
          </a:xfrm>
        </p:spPr>
        <p:txBody>
          <a:bodyPr>
            <a:normAutofit lnSpcReduction="10000"/>
          </a:bodyPr>
          <a:lstStyle/>
          <a:p>
            <a:pPr marL="514350" indent="-514350">
              <a:buFont typeface="+mj-lt"/>
              <a:buAutoNum type="arabicPeriod" startAt="2"/>
            </a:pPr>
            <a:r>
              <a:rPr lang="en-US" sz="2400" b="1" dirty="0" smtClean="0"/>
              <a:t>Radiation</a:t>
            </a:r>
            <a:r>
              <a:rPr lang="en-US" sz="2400" dirty="0" smtClean="0"/>
              <a:t>:. All types of radiation may be carcinogenic and increase the risk of developing lung cancer. There is increased incidence increased of lung cancer in radium and uranium workers</a:t>
            </a:r>
          </a:p>
          <a:p>
            <a:pPr marL="457200" indent="-457200">
              <a:buFont typeface="+mj-lt"/>
              <a:buAutoNum type="arabicPeriod" startAt="2"/>
            </a:pPr>
            <a:r>
              <a:rPr lang="en-US" sz="2400" b="1" dirty="0" smtClean="0"/>
              <a:t>Asbestos</a:t>
            </a:r>
            <a:r>
              <a:rPr lang="en-US" sz="2400" dirty="0" smtClean="0"/>
              <a:t>: increased incidence of cancer with asbestos exposure, especially in combination with cigarette smoking. In addition to </a:t>
            </a:r>
            <a:r>
              <a:rPr lang="en-US" sz="2400" dirty="0" err="1" smtClean="0"/>
              <a:t>bronchogenic</a:t>
            </a:r>
            <a:r>
              <a:rPr lang="en-US" sz="2400" dirty="0" smtClean="0"/>
              <a:t> carcinoma, it also causes </a:t>
            </a:r>
            <a:r>
              <a:rPr lang="en-US" sz="2400" dirty="0" err="1" smtClean="0"/>
              <a:t>mesotheliomas</a:t>
            </a:r>
            <a:r>
              <a:rPr lang="en-US" sz="2400" dirty="0" smtClean="0"/>
              <a:t>.</a:t>
            </a:r>
          </a:p>
          <a:p>
            <a:pPr marL="457200" indent="-457200">
              <a:buFont typeface="+mj-lt"/>
              <a:buAutoNum type="arabicPeriod" startAt="2"/>
            </a:pPr>
            <a:r>
              <a:rPr lang="en-US" sz="2400" dirty="0" smtClean="0"/>
              <a:t>Industrial exposure to </a:t>
            </a:r>
            <a:r>
              <a:rPr lang="en-US" sz="2400" b="1" dirty="0" smtClean="0"/>
              <a:t>nickel and chromates, coal, mustard gas, arsenic, iron </a:t>
            </a:r>
            <a:r>
              <a:rPr lang="en-US" sz="2400" dirty="0" smtClean="0"/>
              <a:t>etc. </a:t>
            </a:r>
          </a:p>
          <a:p>
            <a:pPr marL="457200" indent="-457200">
              <a:buFont typeface="+mj-lt"/>
              <a:buAutoNum type="arabicPeriod" startAt="2"/>
            </a:pPr>
            <a:r>
              <a:rPr lang="en-US" sz="2400" b="1" dirty="0" smtClean="0"/>
              <a:t>Air pollution</a:t>
            </a:r>
            <a:r>
              <a:rPr lang="en-US" sz="2400" dirty="0" smtClean="0"/>
              <a:t>: May play some role in increased incidence. Indoor air pollution especially by radon.</a:t>
            </a:r>
          </a:p>
          <a:p>
            <a:pPr marL="457200" indent="-457200">
              <a:buFont typeface="+mj-lt"/>
              <a:buAutoNum type="arabicPeriod" startAt="2"/>
            </a:pPr>
            <a:r>
              <a:rPr lang="en-US" sz="2400" b="1" dirty="0" smtClean="0"/>
              <a:t>Scarring:  </a:t>
            </a:r>
            <a:r>
              <a:rPr lang="en-US" sz="2400" dirty="0" smtClean="0"/>
              <a:t>sometimes old infarcts, wounds, scar, </a:t>
            </a:r>
            <a:r>
              <a:rPr lang="en-US" sz="2400" dirty="0" err="1" smtClean="0"/>
              <a:t>granulomatous</a:t>
            </a:r>
            <a:r>
              <a:rPr lang="en-US" sz="2400" dirty="0" smtClean="0"/>
              <a:t> infections are associated with </a:t>
            </a:r>
            <a:r>
              <a:rPr lang="en-US" sz="2400" dirty="0" err="1" smtClean="0"/>
              <a:t>adenocarcinoma</a:t>
            </a:r>
            <a:r>
              <a:rPr lang="en-US" sz="2400" dirty="0" smtClean="0"/>
              <a:t>.</a:t>
            </a:r>
          </a:p>
          <a:p>
            <a:pPr marL="457200" indent="-457200">
              <a:buFont typeface="+mj-lt"/>
              <a:buAutoNum type="arabicPeriod" startAt="2"/>
            </a:pPr>
            <a:endParaRPr lang="en-US" sz="2400" dirty="0" smtClean="0"/>
          </a:p>
          <a:p>
            <a:pPr>
              <a:buNone/>
            </a:pPr>
            <a:endParaRPr lang="en-US" sz="2400" dirty="0" smtClean="0"/>
          </a:p>
          <a:p>
            <a:pPr>
              <a:buNone/>
            </a:pPr>
            <a:endParaRPr lang="en-US" sz="24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0"/>
            <a:ext cx="7772400" cy="1143000"/>
          </a:xfrm>
        </p:spPr>
        <p:txBody>
          <a:bodyPr/>
          <a:lstStyle/>
          <a:p>
            <a:pPr eaLnBrk="1" hangingPunct="1"/>
            <a:r>
              <a:rPr lang="en-US" b="1" dirty="0" smtClean="0">
                <a:solidFill>
                  <a:schemeClr val="accent2">
                    <a:lumMod val="75000"/>
                  </a:schemeClr>
                </a:solidFill>
                <a:latin typeface="Arial" charset="0"/>
                <a:cs typeface="Arial" charset="0"/>
              </a:rPr>
              <a:t>Precursor Lesions</a:t>
            </a:r>
            <a:r>
              <a:rPr lang="en-US" b="1" dirty="0" smtClean="0">
                <a:latin typeface="Arial" charset="0"/>
                <a:cs typeface="Arial" charset="0"/>
              </a:rPr>
              <a:t>.</a:t>
            </a:r>
          </a:p>
        </p:txBody>
      </p:sp>
      <p:sp>
        <p:nvSpPr>
          <p:cNvPr id="69635" name="Rectangle 3"/>
          <p:cNvSpPr>
            <a:spLocks noGrp="1" noChangeArrowheads="1"/>
          </p:cNvSpPr>
          <p:nvPr>
            <p:ph sz="quarter" idx="1"/>
          </p:nvPr>
        </p:nvSpPr>
        <p:spPr>
          <a:xfrm>
            <a:off x="228600" y="1447800"/>
            <a:ext cx="8686800" cy="4800600"/>
          </a:xfrm>
        </p:spPr>
        <p:txBody>
          <a:bodyPr>
            <a:normAutofit/>
          </a:bodyPr>
          <a:lstStyle/>
          <a:p>
            <a:pPr eaLnBrk="1" hangingPunct="1"/>
            <a:r>
              <a:rPr lang="en-US" sz="2000" dirty="0" smtClean="0">
                <a:latin typeface="Arial" charset="0"/>
                <a:cs typeface="Arial" charset="0"/>
              </a:rPr>
              <a:t>Three types of precursor epithelial lesions are recognized: </a:t>
            </a:r>
          </a:p>
          <a:p>
            <a:pPr lvl="1" eaLnBrk="1" hangingPunct="1">
              <a:buFontTx/>
              <a:buNone/>
            </a:pPr>
            <a:r>
              <a:rPr lang="en-US" sz="2000" dirty="0" smtClean="0">
                <a:latin typeface="Arial" charset="0"/>
                <a:cs typeface="Arial" charset="0"/>
              </a:rPr>
              <a:t> </a:t>
            </a:r>
            <a:r>
              <a:rPr lang="en-US" sz="2000" dirty="0" smtClean="0">
                <a:solidFill>
                  <a:schemeClr val="tx1"/>
                </a:solidFill>
                <a:latin typeface="Arial" charset="0"/>
                <a:cs typeface="Arial" charset="0"/>
              </a:rPr>
              <a:t>(1) </a:t>
            </a:r>
            <a:r>
              <a:rPr lang="en-US" sz="2000" dirty="0" err="1" smtClean="0">
                <a:solidFill>
                  <a:schemeClr val="tx1"/>
                </a:solidFill>
                <a:latin typeface="Arial" charset="0"/>
                <a:cs typeface="Arial" charset="0"/>
              </a:rPr>
              <a:t>squamous</a:t>
            </a:r>
            <a:r>
              <a:rPr lang="en-US" sz="2000" dirty="0" smtClean="0">
                <a:solidFill>
                  <a:schemeClr val="tx1"/>
                </a:solidFill>
                <a:latin typeface="Arial" charset="0"/>
                <a:cs typeface="Arial" charset="0"/>
              </a:rPr>
              <a:t> dysplasia and carcinoma in situ can lead to </a:t>
            </a:r>
            <a:r>
              <a:rPr lang="en-US" sz="2000" dirty="0" err="1" smtClean="0">
                <a:solidFill>
                  <a:schemeClr val="tx1"/>
                </a:solidFill>
                <a:latin typeface="Arial" charset="0"/>
                <a:cs typeface="Arial" charset="0"/>
              </a:rPr>
              <a:t>squamous</a:t>
            </a:r>
            <a:r>
              <a:rPr lang="en-US" sz="2000" dirty="0" smtClean="0">
                <a:solidFill>
                  <a:schemeClr val="tx1"/>
                </a:solidFill>
                <a:latin typeface="Arial" charset="0"/>
                <a:cs typeface="Arial" charset="0"/>
              </a:rPr>
              <a:t> cell carcinoma</a:t>
            </a:r>
          </a:p>
          <a:p>
            <a:pPr lvl="1" eaLnBrk="1" hangingPunct="1">
              <a:buFontTx/>
              <a:buNone/>
            </a:pPr>
            <a:r>
              <a:rPr lang="en-US" sz="2000" dirty="0" smtClean="0">
                <a:solidFill>
                  <a:schemeClr val="tx1"/>
                </a:solidFill>
                <a:latin typeface="Arial" charset="0"/>
                <a:cs typeface="Arial" charset="0"/>
              </a:rPr>
              <a:t> (2) atypical </a:t>
            </a:r>
            <a:r>
              <a:rPr lang="en-US" sz="2000" dirty="0" err="1" smtClean="0">
                <a:solidFill>
                  <a:schemeClr val="tx1"/>
                </a:solidFill>
                <a:latin typeface="Arial" charset="0"/>
                <a:cs typeface="Arial" charset="0"/>
              </a:rPr>
              <a:t>adenomatous</a:t>
            </a:r>
            <a:r>
              <a:rPr lang="en-US" sz="2000" dirty="0" smtClean="0">
                <a:solidFill>
                  <a:schemeClr val="tx1"/>
                </a:solidFill>
                <a:latin typeface="Arial" charset="0"/>
                <a:cs typeface="Arial" charset="0"/>
              </a:rPr>
              <a:t> hyperplasia can lead to  </a:t>
            </a:r>
            <a:r>
              <a:rPr lang="en-US" sz="2000" dirty="0" err="1" smtClean="0">
                <a:solidFill>
                  <a:schemeClr val="tx1"/>
                </a:solidFill>
                <a:latin typeface="Arial" charset="0"/>
                <a:cs typeface="Arial" charset="0"/>
              </a:rPr>
              <a:t>adenocarcinoma</a:t>
            </a:r>
            <a:endParaRPr lang="en-US" sz="2000" dirty="0" smtClean="0">
              <a:solidFill>
                <a:schemeClr val="tx1"/>
              </a:solidFill>
              <a:latin typeface="Arial" charset="0"/>
              <a:cs typeface="Arial" charset="0"/>
            </a:endParaRPr>
          </a:p>
          <a:p>
            <a:pPr lvl="1" eaLnBrk="1" hangingPunct="1">
              <a:buFontTx/>
              <a:buNone/>
            </a:pPr>
            <a:r>
              <a:rPr lang="en-US" sz="2000" dirty="0" smtClean="0">
                <a:solidFill>
                  <a:schemeClr val="tx1"/>
                </a:solidFill>
                <a:latin typeface="Arial" charset="0"/>
                <a:cs typeface="Arial" charset="0"/>
              </a:rPr>
              <a:t> (3) diffuse idiopathic pulmonary </a:t>
            </a:r>
            <a:r>
              <a:rPr lang="en-US" sz="2000" dirty="0" err="1" smtClean="0">
                <a:solidFill>
                  <a:schemeClr val="tx1"/>
                </a:solidFill>
                <a:latin typeface="Arial" charset="0"/>
                <a:cs typeface="Arial" charset="0"/>
              </a:rPr>
              <a:t>neuroendocrine</a:t>
            </a:r>
            <a:r>
              <a:rPr lang="en-US" sz="2000" dirty="0" smtClean="0">
                <a:solidFill>
                  <a:schemeClr val="tx1"/>
                </a:solidFill>
                <a:latin typeface="Arial" charset="0"/>
                <a:cs typeface="Arial" charset="0"/>
              </a:rPr>
              <a:t> cell hyperplasia can lead to </a:t>
            </a:r>
            <a:r>
              <a:rPr lang="en-US" sz="2000" dirty="0" err="1" smtClean="0">
                <a:solidFill>
                  <a:schemeClr val="tx1"/>
                </a:solidFill>
                <a:latin typeface="Arial" charset="0"/>
                <a:cs typeface="Arial" charset="0"/>
              </a:rPr>
              <a:t>neuroendocrine</a:t>
            </a:r>
            <a:r>
              <a:rPr lang="en-US" sz="2000" dirty="0" smtClean="0">
                <a:solidFill>
                  <a:schemeClr val="tx1"/>
                </a:solidFill>
                <a:latin typeface="Arial" charset="0"/>
                <a:cs typeface="Arial" charset="0"/>
              </a:rPr>
              <a:t> tumors.</a:t>
            </a:r>
          </a:p>
          <a:p>
            <a:pPr lvl="1" eaLnBrk="1" hangingPunct="1">
              <a:buNone/>
            </a:pPr>
            <a:endParaRPr lang="en-US" sz="2000" dirty="0" smtClean="0">
              <a:solidFill>
                <a:schemeClr val="tx1"/>
              </a:solidFill>
              <a:latin typeface="Arial" charset="0"/>
              <a:cs typeface="Arial" charset="0"/>
            </a:endParaRPr>
          </a:p>
          <a:p>
            <a:pPr>
              <a:buNone/>
            </a:pPr>
            <a:r>
              <a:rPr lang="en-US" sz="2000" dirty="0" smtClean="0">
                <a:solidFill>
                  <a:schemeClr val="tx1"/>
                </a:solidFill>
                <a:latin typeface="Arial" charset="0"/>
                <a:cs typeface="Arial" charset="0"/>
              </a:rPr>
              <a:t>It should be noted that the term "precursor" does not </a:t>
            </a:r>
          </a:p>
          <a:p>
            <a:pPr>
              <a:buNone/>
            </a:pPr>
            <a:r>
              <a:rPr lang="en-US" sz="2000" dirty="0" smtClean="0">
                <a:solidFill>
                  <a:schemeClr val="tx1"/>
                </a:solidFill>
                <a:latin typeface="Arial" charset="0"/>
                <a:cs typeface="Arial" charset="0"/>
              </a:rPr>
              <a:t>imply that progression to invasion will occur in all cases</a:t>
            </a:r>
            <a:r>
              <a:rPr lang="en-US" dirty="0" smtClean="0">
                <a:latin typeface="Arial" charset="0"/>
                <a:cs typeface="Arial" charset="0"/>
              </a:rPr>
              <a:t>. </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30723"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30724" name="Rectangle 4"/>
          <p:cNvSpPr>
            <a:spLocks noGrp="1" noChangeArrowheads="1"/>
          </p:cNvSpPr>
          <p:nvPr>
            <p:ph type="title"/>
          </p:nvPr>
        </p:nvSpPr>
        <p:spPr>
          <a:xfrm>
            <a:off x="76200" y="228600"/>
            <a:ext cx="5918200" cy="914400"/>
          </a:xfrm>
          <a:noFill/>
        </p:spPr>
        <p:txBody>
          <a:bodyPr lIns="92075" tIns="46038" rIns="92075" bIns="46038">
            <a:normAutofit fontScale="90000"/>
          </a:bodyPr>
          <a:lstStyle/>
          <a:p>
            <a:pPr eaLnBrk="1" hangingPunct="1"/>
            <a:r>
              <a:rPr lang="en-US" b="1" dirty="0" smtClean="0">
                <a:solidFill>
                  <a:srgbClr val="8F6D31"/>
                </a:solidFill>
              </a:rPr>
              <a:t>Squamous cell carcinoma (SCC)</a:t>
            </a:r>
          </a:p>
        </p:txBody>
      </p:sp>
      <p:sp>
        <p:nvSpPr>
          <p:cNvPr id="30726" name="Rectangle 6"/>
          <p:cNvSpPr>
            <a:spLocks noGrp="1" noChangeArrowheads="1"/>
          </p:cNvSpPr>
          <p:nvPr>
            <p:ph sz="quarter" idx="1"/>
          </p:nvPr>
        </p:nvSpPr>
        <p:spPr>
          <a:xfrm>
            <a:off x="0" y="1216152"/>
            <a:ext cx="3886200" cy="5337048"/>
          </a:xfrm>
          <a:noFill/>
        </p:spPr>
        <p:txBody>
          <a:bodyPr lIns="92075" tIns="46038" rIns="92075" bIns="46038">
            <a:normAutofit lnSpcReduction="10000"/>
          </a:bodyPr>
          <a:lstStyle/>
          <a:p>
            <a:pPr>
              <a:lnSpc>
                <a:spcPct val="70000"/>
              </a:lnSpc>
            </a:pPr>
            <a:r>
              <a:rPr lang="en-US" sz="1900" dirty="0" smtClean="0">
                <a:latin typeface="Calibri" panose="020F0502020204030204" pitchFamily="34" charset="0"/>
                <a:cs typeface="Arial" panose="020B0604020202020204" pitchFamily="34" charset="0"/>
              </a:rPr>
              <a:t>Second most common bronchogenic carcinoma; </a:t>
            </a:r>
          </a:p>
          <a:p>
            <a:pPr>
              <a:lnSpc>
                <a:spcPct val="70000"/>
              </a:lnSpc>
            </a:pPr>
            <a:r>
              <a:rPr lang="en-US" sz="1900" dirty="0" smtClean="0">
                <a:latin typeface="Calibri" panose="020F0502020204030204" pitchFamily="34" charset="0"/>
                <a:cs typeface="Arial" panose="020B0604020202020204" pitchFamily="34" charset="0"/>
              </a:rPr>
              <a:t>strong association with smoking (25 times increased risk)</a:t>
            </a:r>
          </a:p>
          <a:p>
            <a:pPr eaLnBrk="1" hangingPunct="1">
              <a:lnSpc>
                <a:spcPct val="70000"/>
              </a:lnSpc>
            </a:pPr>
            <a:r>
              <a:rPr lang="en-US" sz="1900" dirty="0" smtClean="0">
                <a:latin typeface="Calibri" panose="020F0502020204030204" pitchFamily="34" charset="0"/>
                <a:cs typeface="Arial" panose="020B0604020202020204" pitchFamily="34" charset="0"/>
              </a:rPr>
              <a:t>Before Males &gt; females, now incidence in female rising because of smoking.</a:t>
            </a:r>
          </a:p>
          <a:p>
            <a:pPr eaLnBrk="1" hangingPunct="1">
              <a:lnSpc>
                <a:spcPct val="70000"/>
              </a:lnSpc>
            </a:pPr>
            <a:r>
              <a:rPr lang="en-US" sz="1900" dirty="0" smtClean="0">
                <a:latin typeface="Calibri" panose="020F0502020204030204" pitchFamily="34" charset="0"/>
                <a:cs typeface="Arial" panose="020B0604020202020204" pitchFamily="34" charset="0"/>
              </a:rPr>
              <a:t>Poor prognosis</a:t>
            </a:r>
          </a:p>
          <a:p>
            <a:r>
              <a:rPr lang="en-US" sz="1900" dirty="0" smtClean="0">
                <a:latin typeface="Calibri" panose="020F0502020204030204" pitchFamily="34" charset="0"/>
                <a:cs typeface="Arial" panose="020B0604020202020204" pitchFamily="34" charset="0"/>
              </a:rPr>
              <a:t>This type of cancer is preceded by years of progressive mucosal changes of respiratory epithelium to squamous metaplasia to dysplasia to carcinoma in situ to invasive </a:t>
            </a:r>
            <a:r>
              <a:rPr lang="en-US" sz="1900" dirty="0" err="1" smtClean="0">
                <a:latin typeface="Calibri" panose="020F0502020204030204" pitchFamily="34" charset="0"/>
                <a:cs typeface="Arial" panose="020B0604020202020204" pitchFamily="34" charset="0"/>
              </a:rPr>
              <a:t>SqCC</a:t>
            </a:r>
            <a:r>
              <a:rPr lang="en-US" sz="1900" dirty="0" smtClean="0">
                <a:latin typeface="Calibri" panose="020F0502020204030204" pitchFamily="34" charset="0"/>
                <a:cs typeface="Arial" panose="020B0604020202020204" pitchFamily="34" charset="0"/>
              </a:rPr>
              <a:t>. </a:t>
            </a:r>
          </a:p>
          <a:p>
            <a:pPr>
              <a:lnSpc>
                <a:spcPct val="70000"/>
              </a:lnSpc>
            </a:pPr>
            <a:r>
              <a:rPr lang="en-US" sz="1900" dirty="0" smtClean="0">
                <a:latin typeface="Calibri" panose="020F0502020204030204" pitchFamily="34" charset="0"/>
                <a:cs typeface="Arial" panose="020B0604020202020204" pitchFamily="34" charset="0"/>
              </a:rPr>
              <a:t>SCC arise in the central airways (centrally located). So they appears as a </a:t>
            </a:r>
            <a:r>
              <a:rPr lang="en-US" sz="1900" dirty="0" err="1" smtClean="0">
                <a:latin typeface="Calibri" panose="020F0502020204030204" pitchFamily="34" charset="0"/>
                <a:cs typeface="Arial" panose="020B0604020202020204" pitchFamily="34" charset="0"/>
              </a:rPr>
              <a:t>hilar</a:t>
            </a:r>
            <a:r>
              <a:rPr lang="en-US" sz="1900" dirty="0" smtClean="0">
                <a:latin typeface="Calibri" panose="020F0502020204030204" pitchFamily="34" charset="0"/>
                <a:cs typeface="Arial" panose="020B0604020202020204" pitchFamily="34" charset="0"/>
              </a:rPr>
              <a:t> mass.</a:t>
            </a:r>
          </a:p>
          <a:p>
            <a:pPr>
              <a:lnSpc>
                <a:spcPct val="70000"/>
              </a:lnSpc>
            </a:pPr>
            <a:r>
              <a:rPr lang="en-US" sz="1900" dirty="0" smtClean="0">
                <a:latin typeface="Calibri" panose="020F0502020204030204" pitchFamily="34" charset="0"/>
                <a:cs typeface="Arial" panose="020B0604020202020204" pitchFamily="34" charset="0"/>
              </a:rPr>
              <a:t>Frequently </a:t>
            </a:r>
            <a:r>
              <a:rPr lang="en-US" sz="1900" dirty="0" err="1" smtClean="0">
                <a:latin typeface="Calibri" panose="020F0502020204030204" pitchFamily="34" charset="0"/>
                <a:cs typeface="Arial" panose="020B0604020202020204" pitchFamily="34" charset="0"/>
              </a:rPr>
              <a:t>cavitate</a:t>
            </a:r>
            <a:endParaRPr lang="en-US" sz="1900" dirty="0" smtClean="0">
              <a:latin typeface="Calibri" panose="020F0502020204030204" pitchFamily="34" charset="0"/>
              <a:cs typeface="Arial" panose="020B0604020202020204" pitchFamily="34" charset="0"/>
            </a:endParaRPr>
          </a:p>
          <a:p>
            <a:pPr>
              <a:lnSpc>
                <a:spcPct val="70000"/>
              </a:lnSpc>
            </a:pPr>
            <a:r>
              <a:rPr lang="en-US" sz="1900" dirty="0" smtClean="0">
                <a:latin typeface="Calibri" panose="020F0502020204030204" pitchFamily="34" charset="0"/>
                <a:cs typeface="Arial" panose="020B0604020202020204" pitchFamily="34" charset="0"/>
              </a:rPr>
              <a:t>Tumor cells secrete a parathyroid hormone (PTH)- like peptide leading to </a:t>
            </a:r>
            <a:r>
              <a:rPr lang="en-US" sz="1900" dirty="0" err="1" smtClean="0">
                <a:latin typeface="Calibri" panose="020F0502020204030204" pitchFamily="34" charset="0"/>
                <a:cs typeface="Arial" panose="020B0604020202020204" pitchFamily="34" charset="0"/>
              </a:rPr>
              <a:t>hypercalcemia</a:t>
            </a:r>
            <a:r>
              <a:rPr lang="en-US" sz="1900" dirty="0" smtClean="0">
                <a:latin typeface="Calibri" panose="020F0502020204030204" pitchFamily="34" charset="0"/>
                <a:cs typeface="Arial" panose="020B0604020202020204" pitchFamily="34" charset="0"/>
              </a:rPr>
              <a:t>.</a:t>
            </a:r>
          </a:p>
          <a:p>
            <a:endParaRPr lang="en-US" sz="2400" dirty="0" smtClean="0"/>
          </a:p>
        </p:txBody>
      </p:sp>
      <p:pic>
        <p:nvPicPr>
          <p:cNvPr id="4" name="Picture 3"/>
          <p:cNvPicPr>
            <a:picLocks noChangeAspect="1"/>
          </p:cNvPicPr>
          <p:nvPr/>
        </p:nvPicPr>
        <p:blipFill>
          <a:blip r:embed="rId3" cstate="print"/>
          <a:stretch>
            <a:fillRect/>
          </a:stretch>
        </p:blipFill>
        <p:spPr>
          <a:xfrm>
            <a:off x="6082328" y="17526"/>
            <a:ext cx="3145809" cy="6706181"/>
          </a:xfrm>
          <a:prstGeom prst="rect">
            <a:avLst/>
          </a:prstGeom>
        </p:spPr>
      </p:pic>
      <p:pic>
        <p:nvPicPr>
          <p:cNvPr id="9" name="Content Placeholder 8"/>
          <p:cNvPicPr>
            <a:picLocks noGrp="1" noChangeAspect="1"/>
          </p:cNvPicPr>
          <p:nvPr>
            <p:ph sz="quarter" idx="2"/>
          </p:nvPr>
        </p:nvPicPr>
        <p:blipFill>
          <a:blip r:embed="rId4" cstate="print"/>
          <a:stretch>
            <a:fillRect/>
          </a:stretch>
        </p:blipFill>
        <p:spPr>
          <a:xfrm>
            <a:off x="3810000" y="1731474"/>
            <a:ext cx="2750850" cy="3886201"/>
          </a:xfrm>
          <a:prstGeom prst="rect">
            <a:avLst/>
          </a:prstGeom>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3130</TotalTime>
  <Words>2567</Words>
  <Application>Microsoft Office PowerPoint</Application>
  <PresentationFormat>On-screen Show (4:3)</PresentationFormat>
  <Paragraphs>263</Paragraphs>
  <Slides>40</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Bookman Old Style</vt:lpstr>
      <vt:lpstr>Calibri</vt:lpstr>
      <vt:lpstr>Calibri Light</vt:lpstr>
      <vt:lpstr>Gill Sans MT</vt:lpstr>
      <vt:lpstr>华文新魏</vt:lpstr>
      <vt:lpstr>Tahoma</vt:lpstr>
      <vt:lpstr>Times New Roman</vt:lpstr>
      <vt:lpstr>Wingdings</vt:lpstr>
      <vt:lpstr>Wingdings 3</vt:lpstr>
      <vt:lpstr>Origin</vt:lpstr>
      <vt:lpstr>Tumors of the Lung</vt:lpstr>
      <vt:lpstr>Lung Tumors</vt:lpstr>
      <vt:lpstr>    Bronchogenic carcinoma</vt:lpstr>
      <vt:lpstr>Lung Tumors</vt:lpstr>
      <vt:lpstr>Etiology of bronchogenic carcinoma</vt:lpstr>
      <vt:lpstr>The Cancer Letter • Jan. 25, 2013</vt:lpstr>
      <vt:lpstr>Etiology of brochogenic carcinoma</vt:lpstr>
      <vt:lpstr>Precursor Lesions.</vt:lpstr>
      <vt:lpstr>Squamous cell carcinoma (SCC)</vt:lpstr>
      <vt:lpstr>PowerPoint Presentation</vt:lpstr>
      <vt:lpstr>Squamous cell carcinoma (SCC)</vt:lpstr>
      <vt:lpstr>PowerPoint Presentation</vt:lpstr>
      <vt:lpstr>        Adenocarcinomas</vt:lpstr>
      <vt:lpstr>  Adenocarcinomas</vt:lpstr>
      <vt:lpstr>  Adenocarcinomas</vt:lpstr>
      <vt:lpstr>Adenocarcinoma- bronchial derived</vt:lpstr>
      <vt:lpstr>  Adenocarcinomas</vt:lpstr>
      <vt:lpstr>Adenocarcinoma BAC type</vt:lpstr>
      <vt:lpstr>Large Cell Carcinoma</vt:lpstr>
      <vt:lpstr>  Small cell carcinomas </vt:lpstr>
      <vt:lpstr>Small cell carcinomas </vt:lpstr>
      <vt:lpstr>PowerPoint Presentation</vt:lpstr>
      <vt:lpstr>PowerPoint Presentation</vt:lpstr>
      <vt:lpstr>PowerPoint Presentation</vt:lpstr>
      <vt:lpstr>Clinical features and complications of bronchogenic carcinoma</vt:lpstr>
      <vt:lpstr>Cachexia may occur in a number of severe disorders, including chronic lung diseases such as pulmonary fibrosis, tuberculosis and emphysema, malignant disease, including bronchial carcinoma.</vt:lpstr>
      <vt:lpstr>Clinical features: may also be manifest by the following</vt:lpstr>
      <vt:lpstr>PowerPoint Presentation</vt:lpstr>
      <vt:lpstr>Paraneoplastic syndrome</vt:lpstr>
      <vt:lpstr>Clinical features and complication of bronchogenic carcinoma</vt:lpstr>
      <vt:lpstr>bronchogenic carcinoma</vt:lpstr>
      <vt:lpstr>PowerPoint Presentation</vt:lpstr>
      <vt:lpstr>PowerPoint Presentation</vt:lpstr>
      <vt:lpstr>Carcinoid tumor</vt:lpstr>
      <vt:lpstr>Morphology of typical carcinoid tuomors</vt:lpstr>
      <vt:lpstr>Carcinoid tuomors</vt:lpstr>
      <vt:lpstr>Mesothelioma</vt:lpstr>
      <vt:lpstr>PowerPoint Presentation</vt:lpstr>
      <vt:lpstr>PowerPoint Presentation</vt:lpstr>
      <vt:lpstr>Carcinoma metastatic to the lung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Tumors of the Lung and Upper Respiratory Tract</dc:title>
  <dc:creator>sufia</dc:creator>
  <cp:lastModifiedBy>Maha Mohmad Arafah</cp:lastModifiedBy>
  <cp:revision>204</cp:revision>
  <dcterms:created xsi:type="dcterms:W3CDTF">2001-01-15T07:33:14Z</dcterms:created>
  <dcterms:modified xsi:type="dcterms:W3CDTF">2016-02-02T06:25:50Z</dcterms:modified>
</cp:coreProperties>
</file>