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397" r:id="rId2"/>
    <p:sldId id="285" r:id="rId3"/>
    <p:sldId id="306" r:id="rId4"/>
    <p:sldId id="307" r:id="rId5"/>
    <p:sldId id="401" r:id="rId6"/>
    <p:sldId id="287" r:id="rId7"/>
    <p:sldId id="289" r:id="rId8"/>
    <p:sldId id="402" r:id="rId9"/>
    <p:sldId id="408" r:id="rId10"/>
    <p:sldId id="405" r:id="rId11"/>
    <p:sldId id="409" r:id="rId12"/>
    <p:sldId id="416" r:id="rId13"/>
    <p:sldId id="406" r:id="rId14"/>
    <p:sldId id="309" r:id="rId15"/>
    <p:sldId id="324" r:id="rId16"/>
    <p:sldId id="325" r:id="rId17"/>
    <p:sldId id="414" r:id="rId18"/>
    <p:sldId id="411" r:id="rId19"/>
    <p:sldId id="337" r:id="rId20"/>
    <p:sldId id="310" r:id="rId21"/>
    <p:sldId id="415" r:id="rId22"/>
    <p:sldId id="327" r:id="rId23"/>
    <p:sldId id="384" r:id="rId24"/>
    <p:sldId id="362" r:id="rId25"/>
    <p:sldId id="391" r:id="rId26"/>
    <p:sldId id="410" r:id="rId27"/>
    <p:sldId id="407" r:id="rId28"/>
  </p:sldIdLst>
  <p:sldSz cx="9144000" cy="6858000" type="screen4x3"/>
  <p:notesSz cx="6662738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  <a:srgbClr val="FFCC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1" autoAdjust="0"/>
    <p:restoredTop sz="91000" autoAdjust="0"/>
  </p:normalViewPr>
  <p:slideViewPr>
    <p:cSldViewPr>
      <p:cViewPr>
        <p:scale>
          <a:sx n="74" d="100"/>
          <a:sy n="74" d="100"/>
        </p:scale>
        <p:origin x="-112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9FB31B-CA99-4D05-9046-74A0BCB0EF9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5828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852C7-10E5-477B-9452-39943B28FA8A}" type="datetimeFigureOut">
              <a:rPr lang="en-US"/>
              <a:pPr>
                <a:defRPr/>
              </a:pPr>
              <a:t>02/02/16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6300"/>
            <a:ext cx="5329238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615BFD-FE39-4604-AC2B-59570F1F453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981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F0F8-CF46-4318-BEFE-5002C45B3217}" type="slidenum">
              <a:rPr lang="en-US" altLang="ar-SA"/>
              <a:pPr/>
              <a:t>23</a:t>
            </a:fld>
            <a:endParaRPr lang="en-US" altLang="ar-SA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14719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BDB91-1C81-4BE5-8F6F-45D2636A79FB}" type="slidenum">
              <a:rPr lang="en-US" altLang="ar-SA"/>
              <a:pPr/>
              <a:t>25</a:t>
            </a:fld>
            <a:endParaRPr lang="en-US" altLang="ar-SA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1752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8988C-D41F-49C7-B8EE-45F2C0EA2125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0ABB-4158-4B92-8FE3-5969130C35F7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63A8-8567-42C9-A832-F42227D9BC5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6FEA-A799-426F-A747-8F6CF944D1F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CAC7E-56E9-4E7C-903B-920E1FF10DA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79A20-D57E-4771-A222-9EB3C8C94F3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DEE10-45E9-4540-BB7D-9875FB55987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5897-121A-45A9-8C28-068BFB06BE5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6046A-C699-4C7A-9932-2827FCC6E460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8E4D-1058-4CB3-A640-94C16C8B0CB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F8D6-16A3-4319-B583-97412C352BFD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B137B-3196-4BF9-95BA-DF265107124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CC5E036-9778-40C8-A5C7-027BB68A5CF7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4" r:id="rId2"/>
    <p:sldLayoutId id="2147483840" r:id="rId3"/>
    <p:sldLayoutId id="2147483841" r:id="rId4"/>
    <p:sldLayoutId id="2147483842" r:id="rId5"/>
    <p:sldLayoutId id="2147483843" r:id="rId6"/>
    <p:sldLayoutId id="2147483835" r:id="rId7"/>
    <p:sldLayoutId id="2147483844" r:id="rId8"/>
    <p:sldLayoutId id="2147483845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180975" y="3962400"/>
            <a:ext cx="8353425" cy="1454150"/>
          </a:xfrm>
        </p:spPr>
        <p:txBody>
          <a:bodyPr/>
          <a:lstStyle/>
          <a:p>
            <a:pPr eaLnBrk="1" hangingPunct="1"/>
            <a:r>
              <a:rPr lang="en-US" altLang="ar-SA" b="1" dirty="0" smtClean="0"/>
              <a:t>                           Dr. </a:t>
            </a:r>
            <a:r>
              <a:rPr lang="en-US" altLang="ar-SA" b="1" dirty="0" err="1" smtClean="0"/>
              <a:t>Maha</a:t>
            </a:r>
            <a:r>
              <a:rPr lang="en-US" altLang="ar-SA" b="1" dirty="0" smtClean="0"/>
              <a:t> </a:t>
            </a:r>
            <a:r>
              <a:rPr lang="en-US" altLang="ar-SA" b="1" dirty="0" err="1" smtClean="0"/>
              <a:t>Arafah</a:t>
            </a:r>
            <a:r>
              <a:rPr lang="en-US" altLang="ar-SA" b="1" dirty="0" smtClean="0"/>
              <a:t> &amp; Prof. Ammar </a:t>
            </a:r>
            <a:r>
              <a:rPr lang="en-US" altLang="ar-SA" b="1" dirty="0" err="1" smtClean="0"/>
              <a:t>Rikabi</a:t>
            </a:r>
            <a:endParaRPr lang="en-US" altLang="ar-SA" b="1" dirty="0" smtClean="0"/>
          </a:p>
          <a:p>
            <a:pPr eaLnBrk="1" hangingPunct="1"/>
            <a:r>
              <a:rPr lang="en-US" altLang="ar-SA" dirty="0" smtClean="0"/>
              <a:t>                                               Department of Pathology </a:t>
            </a:r>
          </a:p>
          <a:p>
            <a:pPr eaLnBrk="1" hangingPunct="1"/>
            <a:r>
              <a:rPr lang="en-US" altLang="ar-SA" dirty="0" smtClean="0"/>
              <a:t>                                                                   KSU, Riyadh</a:t>
            </a:r>
          </a:p>
          <a:p>
            <a:pPr eaLnBrk="1" hangingPunct="1"/>
            <a:r>
              <a:rPr lang="en-US" altLang="ar-SA" dirty="0" smtClean="0"/>
              <a:t>                                                                             2016</a:t>
            </a:r>
          </a:p>
          <a:p>
            <a:pPr eaLnBrk="1" hangingPunct="1"/>
            <a:endParaRPr lang="en-US" altLang="ar-S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52800" y="849313"/>
            <a:ext cx="355123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RESPIRATORY BLOCK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SA" dirty="0" smtClean="0"/>
              <a:t>Are focal/patchy areas of consolidated acute </a:t>
            </a:r>
            <a:r>
              <a:rPr lang="en-US" altLang="ar-SA" dirty="0" err="1" smtClean="0"/>
              <a:t>suppurative</a:t>
            </a:r>
            <a:r>
              <a:rPr lang="en-US" altLang="ar-SA" dirty="0" smtClean="0"/>
              <a:t> inflammation in one or more lobes.</a:t>
            </a:r>
          </a:p>
          <a:p>
            <a:r>
              <a:rPr lang="en-US" altLang="ar-SA" dirty="0" smtClean="0"/>
              <a:t>Usually it involves lower lobes (basal) bilaterally because there is a tendency of the secretions to gravitate into the lower lobes.</a:t>
            </a:r>
          </a:p>
          <a:p>
            <a:r>
              <a:rPr lang="en-US" altLang="ar-SA" dirty="0" smtClean="0"/>
              <a:t>Well developed lesions are 3 to 4 cm dry grey red ill defined nodules.</a:t>
            </a:r>
          </a:p>
          <a:p>
            <a:r>
              <a:rPr lang="en-US" altLang="ar-SA" dirty="0" smtClean="0"/>
              <a:t>Microscopy: </a:t>
            </a:r>
            <a:r>
              <a:rPr lang="en-US" altLang="ar-SA" dirty="0" err="1" smtClean="0"/>
              <a:t>neutrophil</a:t>
            </a:r>
            <a:r>
              <a:rPr lang="en-US" altLang="ar-SA" dirty="0" smtClean="0"/>
              <a:t> rich </a:t>
            </a:r>
            <a:r>
              <a:rPr lang="en-US" altLang="ar-SA" dirty="0" err="1" smtClean="0"/>
              <a:t>exudate</a:t>
            </a:r>
            <a:r>
              <a:rPr lang="en-US" altLang="ar-SA" dirty="0" smtClean="0"/>
              <a:t> filling the bronchi, bronchioles and adjacent alveolar spaces.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5245" y="228600"/>
            <a:ext cx="489875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560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0638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212" y="2039937"/>
            <a:ext cx="642778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Bronchopneumonia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104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620"/>
            <a:ext cx="8229600" cy="1135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neumonia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533400"/>
          </a:xfrm>
        </p:spPr>
        <p:txBody>
          <a:bodyPr/>
          <a:lstStyle/>
          <a:p>
            <a:r>
              <a:rPr lang="en-US" altLang="ar-SA" dirty="0" smtClean="0"/>
              <a:t>Clinical features</a:t>
            </a:r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838200"/>
            <a:ext cx="4041775" cy="549275"/>
          </a:xfrm>
        </p:spPr>
        <p:txBody>
          <a:bodyPr/>
          <a:lstStyle/>
          <a:p>
            <a:r>
              <a:rPr lang="en-US" altLang="ar-SA" dirty="0" smtClean="0"/>
              <a:t>Complications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81794" y="1371600"/>
            <a:ext cx="4191000" cy="5257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ar-SA" sz="1800" dirty="0" smtClean="0"/>
              <a:t>Abrupt onset of </a:t>
            </a:r>
          </a:p>
          <a:p>
            <a:pPr lvl="1" eaLnBrk="1" hangingPunct="1"/>
            <a:r>
              <a:rPr lang="en-US" altLang="ar-SA" sz="1800" dirty="0" smtClean="0"/>
              <a:t>high fever</a:t>
            </a:r>
          </a:p>
          <a:p>
            <a:pPr lvl="1" eaLnBrk="1" hangingPunct="1"/>
            <a:r>
              <a:rPr lang="en-US" altLang="ar-SA" sz="1800" dirty="0" smtClean="0"/>
              <a:t> shaking chills</a:t>
            </a:r>
          </a:p>
          <a:p>
            <a:pPr lvl="1" eaLnBrk="1" hangingPunct="1"/>
            <a:r>
              <a:rPr lang="en-US" altLang="ar-SA" sz="1800" dirty="0" smtClean="0"/>
              <a:t> cough productive of </a:t>
            </a:r>
            <a:r>
              <a:rPr lang="en-US" altLang="ar-SA" sz="1800" dirty="0" err="1" smtClean="0"/>
              <a:t>mucopurulent</a:t>
            </a:r>
            <a:r>
              <a:rPr lang="en-US" altLang="ar-SA" sz="1800" dirty="0" smtClean="0"/>
              <a:t> sputum occasional patients may have </a:t>
            </a:r>
            <a:r>
              <a:rPr lang="en-US" altLang="ar-SA" sz="1800" dirty="0" err="1" smtClean="0"/>
              <a:t>hemoptysis</a:t>
            </a:r>
            <a:r>
              <a:rPr lang="en-US" altLang="ar-SA" sz="1800" dirty="0" smtClean="0"/>
              <a:t>.</a:t>
            </a:r>
          </a:p>
          <a:p>
            <a:pPr eaLnBrk="1" hangingPunct="1"/>
            <a:r>
              <a:rPr lang="en-US" altLang="ar-SA" sz="1800" dirty="0" smtClean="0"/>
              <a:t>When </a:t>
            </a:r>
            <a:r>
              <a:rPr lang="en-US" altLang="ar-SA" sz="1800" dirty="0" err="1" smtClean="0"/>
              <a:t>fibrinosuppurative</a:t>
            </a:r>
            <a:r>
              <a:rPr lang="en-US" altLang="ar-SA" sz="1800" dirty="0" smtClean="0"/>
              <a:t> </a:t>
            </a:r>
            <a:r>
              <a:rPr lang="en-US" altLang="ar-SA" sz="1800" dirty="0" err="1" smtClean="0"/>
              <a:t>pleuritis</a:t>
            </a:r>
            <a:r>
              <a:rPr lang="en-US" altLang="ar-SA" sz="1800" dirty="0" smtClean="0"/>
              <a:t> is present, it is accompanied by </a:t>
            </a:r>
            <a:r>
              <a:rPr lang="en-US" altLang="ar-SA" sz="1800" dirty="0" err="1" smtClean="0"/>
              <a:t>pleuritic</a:t>
            </a:r>
            <a:r>
              <a:rPr lang="en-US" altLang="ar-SA" sz="1800" dirty="0" smtClean="0"/>
              <a:t> pain and pleural friction rub</a:t>
            </a:r>
          </a:p>
          <a:p>
            <a:pPr eaLnBrk="1" hangingPunct="1"/>
            <a:r>
              <a:rPr lang="en-US" altLang="ar-SA" sz="1800" dirty="0" smtClean="0"/>
              <a:t>Radiology: </a:t>
            </a:r>
          </a:p>
          <a:p>
            <a:pPr lvl="1" eaLnBrk="1" hangingPunct="1"/>
            <a:r>
              <a:rPr lang="en-US" altLang="ar-SA" sz="1800" dirty="0" smtClean="0"/>
              <a:t>in lobar pneumonia there is a radio opaque well circumscribed lobe </a:t>
            </a:r>
          </a:p>
          <a:p>
            <a:pPr lvl="1" eaLnBrk="1" hangingPunct="1"/>
            <a:r>
              <a:rPr lang="en-US" altLang="ar-SA" sz="1800" dirty="0" smtClean="0"/>
              <a:t>in bronchopneumonia there are multiple small opacities usually basal and bilateral.</a:t>
            </a:r>
          </a:p>
          <a:p>
            <a:pPr eaLnBrk="1" hangingPunct="1"/>
            <a:endParaRPr lang="en-US" altLang="ar-SA" sz="1800" dirty="0" smtClean="0"/>
          </a:p>
        </p:txBody>
      </p:sp>
      <p:sp>
        <p:nvSpPr>
          <p:cNvPr id="22534" name="Content Placeholder 4"/>
          <p:cNvSpPr>
            <a:spLocks noGrp="1"/>
          </p:cNvSpPr>
          <p:nvPr>
            <p:ph sz="quarter" idx="4"/>
          </p:nvPr>
        </p:nvSpPr>
        <p:spPr>
          <a:xfrm>
            <a:off x="4724400" y="1387475"/>
            <a:ext cx="4041775" cy="4800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Tissue destruction and necrosis (abscess).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Spread of infection to the pleura leading to </a:t>
            </a:r>
            <a:r>
              <a:rPr lang="en-US" altLang="ar-SA" dirty="0" err="1" smtClean="0">
                <a:latin typeface="Calibri" pitchFamily="34" charset="0"/>
              </a:rPr>
              <a:t>empyema</a:t>
            </a:r>
            <a:r>
              <a:rPr lang="en-US" altLang="ar-SA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Organization of the </a:t>
            </a:r>
            <a:r>
              <a:rPr lang="en-US" altLang="ar-SA" dirty="0" err="1" smtClean="0">
                <a:latin typeface="Calibri" pitchFamily="34" charset="0"/>
              </a:rPr>
              <a:t>exudate</a:t>
            </a:r>
            <a:r>
              <a:rPr lang="en-US" altLang="ar-SA" dirty="0" smtClean="0">
                <a:latin typeface="Calibri" pitchFamily="34" charset="0"/>
              </a:rPr>
              <a:t> which converts the lung into solid tissue.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err="1" smtClean="0">
                <a:latin typeface="Calibri" pitchFamily="34" charset="0"/>
              </a:rPr>
              <a:t>Bacteremic</a:t>
            </a:r>
            <a:r>
              <a:rPr lang="en-US" altLang="ar-SA" dirty="0" smtClean="0">
                <a:latin typeface="Calibri" pitchFamily="34" charset="0"/>
              </a:rPr>
              <a:t> dissemination to heart valves (infective </a:t>
            </a:r>
            <a:r>
              <a:rPr lang="en-US" altLang="ar-SA" dirty="0" err="1" smtClean="0">
                <a:latin typeface="Calibri" pitchFamily="34" charset="0"/>
              </a:rPr>
              <a:t>endocarditis</a:t>
            </a:r>
            <a:r>
              <a:rPr lang="en-US" altLang="ar-SA" dirty="0" smtClean="0">
                <a:latin typeface="Calibri" pitchFamily="34" charset="0"/>
              </a:rPr>
              <a:t>), pericardium, brain (meningitis), kidneys, spleen or joints (arthritis) </a:t>
            </a: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animBg="1"/>
      <p:bldP spid="2253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Community-Acquired Acute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Community-Acquired Atypical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Nosocomial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Aspiration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Chronic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Opportunistic pneumonias/Pneumonia in the Immunocompromised Host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The clinical types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305800" cy="6096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ar-SA" sz="1800" b="1" i="1" dirty="0" smtClean="0"/>
          </a:p>
          <a:p>
            <a:pPr marL="990600" lvl="1" indent="-533400" eaLnBrk="1" hangingPunct="1"/>
            <a:r>
              <a:rPr lang="en-US" altLang="ar-SA" sz="1800" dirty="0" smtClean="0"/>
              <a:t>Usually Bacterial</a:t>
            </a:r>
          </a:p>
          <a:p>
            <a:pPr marL="990600" lvl="1" indent="-533400" eaLnBrk="1" hangingPunct="1"/>
            <a:r>
              <a:rPr lang="en-US" altLang="ar-SA" sz="1800" dirty="0" smtClean="0"/>
              <a:t>Can follow URT infection</a:t>
            </a:r>
          </a:p>
          <a:p>
            <a:pPr marL="990600" lvl="1" indent="-533400" eaLnBrk="1" hangingPunct="1"/>
            <a:r>
              <a:rPr lang="en-US" altLang="ar-SA" sz="1800" dirty="0" smtClean="0"/>
              <a:t>It can be lobar or bronchopneumonia </a:t>
            </a:r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Clinical features: </a:t>
            </a:r>
            <a:r>
              <a:rPr lang="en-US" altLang="ar-SA" sz="1800" dirty="0" smtClean="0"/>
              <a:t>Sudden onset of high fever, chills, </a:t>
            </a:r>
            <a:r>
              <a:rPr lang="en-US" altLang="ar-SA" sz="1800" dirty="0" err="1" smtClean="0"/>
              <a:t>pleuritic</a:t>
            </a:r>
            <a:r>
              <a:rPr lang="en-US" altLang="ar-SA" sz="1800" dirty="0" smtClean="0"/>
              <a:t> chest pain and productive cough, may be with </a:t>
            </a:r>
            <a:r>
              <a:rPr lang="en-US" altLang="ar-SA" sz="1800" dirty="0" err="1" smtClean="0"/>
              <a:t>hemoptysis</a:t>
            </a:r>
            <a:endParaRPr lang="en-US" altLang="ar-SA" sz="1800" dirty="0" smtClean="0"/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Cause: </a:t>
            </a:r>
          </a:p>
          <a:p>
            <a:pPr marL="990600" lvl="1" indent="-533400" eaLnBrk="1" hangingPunct="1"/>
            <a:r>
              <a:rPr lang="en-US" altLang="ar-SA" sz="1800" b="1" dirty="0" smtClean="0"/>
              <a:t>The most common cause </a:t>
            </a:r>
            <a:r>
              <a:rPr lang="en-US" altLang="ar-SA" sz="1800" dirty="0" smtClean="0"/>
              <a:t>of Community-Acquired Acute Pneumonia is </a:t>
            </a:r>
            <a:r>
              <a:rPr lang="en-US" altLang="ar-SA" sz="2000" b="1" i="1" dirty="0" smtClean="0">
                <a:solidFill>
                  <a:srgbClr val="FF0000"/>
                </a:solidFill>
              </a:rPr>
              <a:t>Streptococcus pneumoniae </a:t>
            </a:r>
            <a:endParaRPr lang="en-US" altLang="ar-SA" sz="1800" b="1" dirty="0" smtClean="0">
              <a:solidFill>
                <a:srgbClr val="FF0000"/>
              </a:solidFill>
            </a:endParaRPr>
          </a:p>
          <a:p>
            <a:pPr marL="990600" lvl="1" indent="-533400" eaLnBrk="1" hangingPunct="1"/>
            <a:r>
              <a:rPr lang="en-US" altLang="ar-SA" sz="1800" b="1" dirty="0" smtClean="0">
                <a:cs typeface="Tahoma" pitchFamily="34" charset="0"/>
              </a:rPr>
              <a:t>Other common causes: </a:t>
            </a:r>
            <a:r>
              <a:rPr lang="en-US" altLang="ar-SA" sz="1800" i="1" dirty="0" err="1" smtClean="0"/>
              <a:t>Haemophilus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influenzae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Moraxella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catarrhalis</a:t>
            </a:r>
            <a:r>
              <a:rPr lang="en-US" altLang="ar-SA" sz="1800" i="1" dirty="0" smtClean="0"/>
              <a:t>, Staphylococcus </a:t>
            </a:r>
            <a:r>
              <a:rPr lang="en-US" altLang="ar-SA" sz="1800" i="1" dirty="0" err="1" smtClean="0"/>
              <a:t>aureus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Legionella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pneumophila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Klebsiella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pneumoniae</a:t>
            </a:r>
            <a:r>
              <a:rPr lang="en-US" altLang="ar-SA" sz="1800" i="1" dirty="0" smtClean="0"/>
              <a:t> and Pseudomonas </a:t>
            </a:r>
            <a:r>
              <a:rPr lang="en-US" altLang="ar-SA" sz="1800" i="1" dirty="0" err="1" smtClean="0"/>
              <a:t>aeruginosa</a:t>
            </a:r>
            <a:r>
              <a:rPr lang="en-US" altLang="ar-SA" sz="1800" i="1" dirty="0" smtClean="0"/>
              <a:t> spp</a:t>
            </a:r>
            <a:r>
              <a:rPr lang="en-US" altLang="ar-SA" sz="1800" dirty="0" smtClean="0"/>
              <a:t>.</a:t>
            </a:r>
          </a:p>
          <a:p>
            <a:pPr marL="990600" lvl="1" indent="-533400" eaLnBrk="1" hangingPunct="1"/>
            <a:r>
              <a:rPr lang="en-US" altLang="ar-SA" sz="1800" b="1" dirty="0" smtClean="0"/>
              <a:t>In </a:t>
            </a:r>
            <a:r>
              <a:rPr lang="en-US" sz="1800" b="1" dirty="0" err="1"/>
              <a:t>intraveinous</a:t>
            </a:r>
            <a:r>
              <a:rPr lang="en-US" sz="1800" b="1" dirty="0"/>
              <a:t> drug </a:t>
            </a:r>
            <a:r>
              <a:rPr lang="en-US" sz="1800" b="1" dirty="0" smtClean="0"/>
              <a:t>abuser:  </a:t>
            </a:r>
            <a:r>
              <a:rPr lang="en-US" sz="1800" i="1" dirty="0"/>
              <a:t>Staphylococcus aureus</a:t>
            </a:r>
            <a:endParaRPr lang="en-US" altLang="ar-SA" sz="1800" i="1" dirty="0"/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It is more common in: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Underlying chronic disease e.g. DM, COPD, and congestive heart failure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Congenital or acquired immune deficiency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Decreased or absent </a:t>
            </a:r>
            <a:r>
              <a:rPr lang="en-US" altLang="ar-SA" sz="1800" dirty="0" err="1" smtClean="0"/>
              <a:t>splenic</a:t>
            </a:r>
            <a:r>
              <a:rPr lang="en-US" altLang="ar-SA" sz="1800" dirty="0" smtClean="0"/>
              <a:t> function</a:t>
            </a:r>
          </a:p>
          <a:p>
            <a:pPr marL="990600" lvl="1" indent="-533400" eaLnBrk="1" hangingPunct="1"/>
            <a:endParaRPr lang="en-US" altLang="ar-SA" dirty="0" smtClean="0">
              <a:latin typeface="Calibri" pitchFamily="34" charset="0"/>
            </a:endParaRPr>
          </a:p>
          <a:p>
            <a:pPr marL="1371600" lvl="2" indent="-457200" eaLnBrk="1" hangingPunct="1"/>
            <a:endParaRPr lang="en-US" altLang="ar-SA" sz="2000" dirty="0" smtClean="0">
              <a:latin typeface="Arial" pitchFamily="34" charset="0"/>
            </a:endParaRPr>
          </a:p>
          <a:p>
            <a:pPr marL="609600" indent="-609600" eaLnBrk="1" hangingPunct="1"/>
            <a:endParaRPr lang="en-US" altLang="ar-SA" b="1" i="1" dirty="0" smtClean="0">
              <a:latin typeface="Arial" pitchFamily="34" charset="0"/>
            </a:endParaRPr>
          </a:p>
        </p:txBody>
      </p:sp>
      <p:sp>
        <p:nvSpPr>
          <p:cNvPr id="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100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en-US" sz="3100" dirty="0" smtClean="0">
                <a:solidFill>
                  <a:schemeClr val="tx1"/>
                </a:solidFill>
                <a:latin typeface="+mn-lt"/>
                <a:cs typeface="Arial" charset="0"/>
              </a:rPr>
              <a:t>Community-Acquired Acute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1"/>
          <p:cNvSpPr>
            <a:spLocks noGrp="1" noChangeArrowheads="1"/>
          </p:cNvSpPr>
          <p:nvPr>
            <p:ph idx="1"/>
          </p:nvPr>
        </p:nvSpPr>
        <p:spPr>
          <a:xfrm>
            <a:off x="1588" y="914400"/>
            <a:ext cx="9144000" cy="594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Characterized by patchy inflammation in the lungs confined to the alveolar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septae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pulmonary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interstitium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therefore it is called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interstitial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pnemonitis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It is also called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atypical pneumonia 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because it not the typical pneumonia in which the inflammation is primarily in the alveolar spaces.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It is caused by many organisms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the most common is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Mycoplasma pneumonia</a:t>
            </a:r>
          </a:p>
          <a:p>
            <a:pPr lvl="2" eaLnBrk="1" hangingPunct="1">
              <a:defRPr/>
            </a:pP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Others include:</a:t>
            </a:r>
          </a:p>
          <a:p>
            <a:pPr lvl="3" eaLnBrk="1" hangingPunct="1">
              <a:defRPr/>
            </a:pP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Viruses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e.g. respiratory syncytial virus, influenza virus (children), influenza A and B (adults); adenovirus and SARS virus </a:t>
            </a:r>
            <a:endParaRPr lang="en-US" sz="1800" dirty="0">
              <a:latin typeface="Calibri" pitchFamily="34" charset="0"/>
              <a:cs typeface="Arial" panose="020B0604020202020204" pitchFamily="34" charset="0"/>
            </a:endParaRPr>
          </a:p>
          <a:p>
            <a:pPr lvl="3" eaLnBrk="1" hangingPunct="1">
              <a:defRPr/>
            </a:pP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latin typeface="Calibri" pitchFamily="34" charset="0"/>
                <a:cs typeface="Arial" panose="020B0604020202020204" pitchFamily="34" charset="0"/>
              </a:rPr>
              <a:t>Chlamydia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spp. (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C. pneumonia etc.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) and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Coxiella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burnetti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(Q fever). Chlamydia is transmitted by inhalation of dried excreta of infected birds and causes </a:t>
            </a:r>
            <a:r>
              <a:rPr lang="en-US" sz="1800" dirty="0" err="1" smtClean="0">
                <a:latin typeface="Calibri" pitchFamily="34" charset="0"/>
                <a:cs typeface="Arial" panose="020B0604020202020204" pitchFamily="34" charset="0"/>
              </a:rPr>
              <a:t>ornithosis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/psittacosis.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sz="1800" dirty="0" smtClean="0"/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7063" y="76200"/>
            <a:ext cx="8839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2) Community Acquired Atypical Pneumonia/</a:t>
            </a:r>
            <a:b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Primary atypical pneumonia/interstitial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pnemonitis</a:t>
            </a:r>
            <a:endParaRPr lang="en-US" sz="2400" u="sng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149" y="5715000"/>
            <a:ext cx="8153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dirty="0">
                <a:latin typeface="Calibri" pitchFamily="34" charset="0"/>
              </a:rPr>
              <a:t>Predisposing factors: malnutrition, alcoholism and any underlying debilitating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serologylecture-131218203452-phpapp02/95/antigen-and-antibody-reactions-agglutination-tests-25-638.jpg?cb=13874205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0" cy="57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://www.transfusionsmedizin.ukw.de/uploads/pics/vl_IHL_AgglutinationPrinz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403860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0"/>
            <a:ext cx="53822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Test for </a:t>
            </a:r>
            <a:r>
              <a:rPr lang="en-US" sz="2800" b="1" i="1" dirty="0" err="1" smtClean="0"/>
              <a:t>Mycoplasma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pneumonea</a:t>
            </a:r>
            <a:r>
              <a:rPr lang="en-US" sz="2800" b="1" i="1" dirty="0" smtClean="0"/>
              <a:t>:</a:t>
            </a:r>
            <a:endParaRPr lang="ar-SA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6629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serological assays, and polymerase chain reaction (PCR) are used </a:t>
            </a:r>
            <a:r>
              <a:rPr lang="en-US" dirty="0" smtClean="0"/>
              <a:t>for  </a:t>
            </a:r>
            <a:r>
              <a:rPr lang="en-US" dirty="0"/>
              <a:t>diagnosis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ar-SA" sz="1800" b="1" i="1" u="sng" dirty="0" smtClean="0"/>
          </a:p>
          <a:p>
            <a:pPr eaLnBrk="1" hangingPunct="1">
              <a:buFontTx/>
              <a:buNone/>
            </a:pPr>
            <a:r>
              <a:rPr lang="en-US" altLang="ar-SA" sz="2800" b="1" i="1" u="sng" dirty="0" smtClean="0">
                <a:latin typeface="Calibri" pitchFamily="34" charset="0"/>
              </a:rPr>
              <a:t>Clinical course</a:t>
            </a:r>
            <a:r>
              <a:rPr lang="en-US" altLang="ar-SA" sz="2800" dirty="0" smtClean="0">
                <a:latin typeface="Calibri" pitchFamily="34" charset="0"/>
              </a:rPr>
              <a:t>: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altLang="ar-SA" sz="2800" dirty="0" smtClean="0">
                <a:latin typeface="Calibri" pitchFamily="34" charset="0"/>
              </a:rPr>
              <a:t>Extremely variable course. Patient usually present with flulike symptoms which may progress to li</a:t>
            </a:r>
            <a:r>
              <a:rPr lang="en-US" altLang="ar-SA" sz="2800" dirty="0" smtClean="0">
                <a:latin typeface="Calibri" pitchFamily="34" charset="0"/>
                <a:sym typeface="Wingdings" pitchFamily="2" charset="2"/>
              </a:rPr>
              <a:t>fe-threatening situations.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800" dirty="0" smtClean="0">
                <a:latin typeface="Calibri" pitchFamily="34" charset="0"/>
              </a:rPr>
              <a:t>Identification of the organism is difficult.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800" dirty="0" smtClean="0">
                <a:latin typeface="Calibri" pitchFamily="34" charset="0"/>
              </a:rPr>
              <a:t>Prognosis in uncomplicated pt. is good</a:t>
            </a:r>
          </a:p>
          <a:p>
            <a:pPr eaLnBrk="1" hangingPunct="1">
              <a:buFontTx/>
              <a:buNone/>
            </a:pPr>
            <a:r>
              <a:rPr lang="en-US" altLang="ar-SA" sz="2800" b="1" i="1" u="sng" dirty="0" smtClean="0">
                <a:latin typeface="Calibri" pitchFamily="34" charset="0"/>
              </a:rPr>
              <a:t>Gross:</a:t>
            </a:r>
          </a:p>
          <a:p>
            <a:pPr eaLnBrk="1" hangingPunct="1"/>
            <a:r>
              <a:rPr lang="en-US" altLang="ar-SA" sz="2800" dirty="0" smtClean="0">
                <a:latin typeface="Calibri" pitchFamily="34" charset="0"/>
              </a:rPr>
              <a:t>Pneumonic involvement may be patchy, or involve whole lobes bilaterally or unilaterally.</a:t>
            </a:r>
          </a:p>
          <a:p>
            <a:pPr eaLnBrk="1" hangingPunct="1"/>
            <a:r>
              <a:rPr lang="en-US" altLang="ar-SA" sz="2800" dirty="0" smtClean="0">
                <a:latin typeface="Calibri" pitchFamily="34" charset="0"/>
              </a:rPr>
              <a:t>Affected areas are red-blue congested.</a:t>
            </a:r>
          </a:p>
          <a:p>
            <a:pPr>
              <a:buFont typeface="Wingdings 3" pitchFamily="18" charset="2"/>
              <a:buNone/>
            </a:pPr>
            <a:endParaRPr lang="en-US" altLang="ar-S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2) Community Acquired Atypical Pneumonia/</a:t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Primary atypical pneumonia/interstitial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pnemonitis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2) Community-Acquired Atypical Pneumonia/</a:t>
            </a:r>
            <a:br>
              <a:rPr lang="en-US" sz="2400" dirty="0">
                <a:solidFill>
                  <a:schemeClr val="tx1"/>
                </a:solidFill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</a:rPr>
              <a:t>Primary atypical pneumonia/interstitial </a:t>
            </a:r>
            <a:r>
              <a:rPr lang="en-US" sz="2400" dirty="0" err="1">
                <a:solidFill>
                  <a:schemeClr val="tx1"/>
                </a:solidFill>
              </a:rPr>
              <a:t>pnemonitis</a:t>
            </a:r>
            <a:endParaRPr lang="en-US" sz="2400" dirty="0" smtClean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4419600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ar-SA" b="1" i="1" u="sng" dirty="0">
                <a:latin typeface="Calibri" pitchFamily="34" charset="0"/>
              </a:rPr>
              <a:t>Micro</a:t>
            </a:r>
            <a:r>
              <a:rPr lang="en-US" altLang="ar-SA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Predominantly there is inflammation in the </a:t>
            </a:r>
            <a:r>
              <a:rPr lang="en-US" altLang="ar-SA" dirty="0" err="1">
                <a:latin typeface="Calibri" pitchFamily="34" charset="0"/>
              </a:rPr>
              <a:t>interstitium</a:t>
            </a:r>
            <a:r>
              <a:rPr lang="en-US" altLang="ar-SA" dirty="0">
                <a:latin typeface="Calibri" pitchFamily="34" charset="0"/>
              </a:rPr>
              <a:t>/alveolar wall.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Alveolar septa are widened and edematous with mononuclear inflammatory infiltrate (and </a:t>
            </a:r>
            <a:r>
              <a:rPr lang="en-US" altLang="ar-SA" dirty="0" err="1">
                <a:latin typeface="Calibri" pitchFamily="34" charset="0"/>
              </a:rPr>
              <a:t>neutrophils</a:t>
            </a:r>
            <a:r>
              <a:rPr lang="en-US" altLang="ar-SA" dirty="0">
                <a:latin typeface="Calibri" pitchFamily="34" charset="0"/>
              </a:rPr>
              <a:t> in acute cases only</a:t>
            </a:r>
            <a:r>
              <a:rPr lang="en-US" altLang="ar-SA" dirty="0" smtClean="0">
                <a:latin typeface="Calibri" pitchFamily="34" charset="0"/>
              </a:rPr>
              <a:t>)</a:t>
            </a:r>
            <a:endParaRPr lang="en-US" altLang="ar-SA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 smtClean="0">
                <a:latin typeface="Calibri" pitchFamily="34" charset="0"/>
              </a:rPr>
              <a:t>Sever cases: Intra-alveolar </a:t>
            </a:r>
            <a:r>
              <a:rPr lang="en-US" altLang="ar-SA" dirty="0" err="1">
                <a:latin typeface="Calibri" pitchFamily="34" charset="0"/>
              </a:rPr>
              <a:t>proteinaceous</a:t>
            </a:r>
            <a:r>
              <a:rPr lang="en-US" altLang="ar-SA" dirty="0">
                <a:latin typeface="Calibri" pitchFamily="34" charset="0"/>
              </a:rPr>
              <a:t> material with pink hyaline membrane lining the alveolar walls (diffuse alveolar damage</a:t>
            </a:r>
            <a:r>
              <a:rPr lang="en-US" altLang="ar-SA">
                <a:latin typeface="Calibri" pitchFamily="34" charset="0"/>
              </a:rPr>
              <a:t>) </a:t>
            </a:r>
            <a:endParaRPr lang="en-US" altLang="ar-SA" dirty="0">
              <a:latin typeface="Calibri" pitchFamily="34" charset="0"/>
            </a:endParaRPr>
          </a:p>
          <a:p>
            <a:pPr eaLnBrk="1" hangingPunct="1"/>
            <a:endParaRPr lang="en-US" altLang="ar-SA" dirty="0">
              <a:latin typeface="Calibri" pitchFamily="34" charset="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3505200"/>
            <a:ext cx="4006671" cy="31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upload.wikimedia.org/wikipedia/commons/8/8c/Usual_interstitial_pneumonia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973" y="914400"/>
            <a:ext cx="3951382" cy="2976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C:\Users\Roxie\Documents\My Scans\resp13.330001.tif"/>
          <p:cNvPicPr>
            <a:picLocks noChangeAspect="1" noChangeArrowheads="1"/>
          </p:cNvPicPr>
          <p:nvPr/>
        </p:nvPicPr>
        <p:blipFill>
          <a:blip r:embed="rId4" cstate="print"/>
          <a:srcRect l="8748" t="7088" b="19807"/>
          <a:stretch>
            <a:fillRect/>
          </a:stretch>
        </p:blipFill>
        <p:spPr bwMode="auto">
          <a:xfrm>
            <a:off x="3684606" y="914400"/>
            <a:ext cx="2007646" cy="13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Pneumonia /pulmonary infection can be very broadly defined as any infection in the lung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Respiratory tract infections are more frequent than infections of any other organ. Why?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latin typeface="+mj-lt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Pulmonary infections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543800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The epithelium of the lung is exposed to liters of contaminated 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 Nasopharyngeal flora are aspirated during sleep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Underlying lung diseases render the lung parenchyma vulnerable to virulent </a:t>
            </a:r>
            <a:r>
              <a:rPr lang="en-US" dirty="0" smtClean="0">
                <a:latin typeface="Calibri" pitchFamily="34" charset="0"/>
              </a:rPr>
              <a:t>organism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5867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) Nosocomial Pneumonia: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Hospital acquired Pneumonia.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Acquire terminal pneumonias while hospitalized (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nosocomial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infection)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Predisposing factor: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sever underlying conditions e.g. immunosuppression, prolonged antibiotic therapy, intravascular catheter and pt. with mechanical ventilator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Cause: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Gram-negative organisms like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, Pseudomonas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and E. coli have been implicated.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b="1" dirty="0" smtClean="0">
                <a:latin typeface="Calibri" pitchFamily="34" charset="0"/>
              </a:rPr>
              <a:t>4) Aspiration pneumonia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Occur in debilitated patients, comatose, alcoholic, or those who aspirated gastric contents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Chemical injury due gastric acid and bacterial infection (anaerobic bacteria admixed with aerobic bacteria, e.g.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Bacteroides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Fusobacterium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Peptococcus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)</a:t>
            </a:r>
            <a:endParaRPr lang="en-US" sz="2400" i="1" dirty="0" smtClean="0">
              <a:latin typeface="Calibri" pitchFamily="34" charset="0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 necrotizing pneumonia  with </a:t>
            </a:r>
            <a:r>
              <a:rPr lang="en-US" sz="2400" dirty="0" err="1" smtClean="0">
                <a:latin typeface="Calibri" pitchFamily="34" charset="0"/>
              </a:rPr>
              <a:t>fulminant</a:t>
            </a:r>
            <a:r>
              <a:rPr lang="en-US" sz="2400" dirty="0" smtClean="0">
                <a:latin typeface="Calibri" pitchFamily="34" charset="0"/>
              </a:rPr>
              <a:t> clinical course, common complication (abscess) and frequent cause of death.</a:t>
            </a:r>
          </a:p>
          <a:p>
            <a:endParaRPr lang="ar-S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153400" cy="53340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i="1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is most often a localized lesion in an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immunocompetent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person, with or without regional lymph node involvement.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There is typically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granulomatous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inflammation, 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Verdana"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Which may be due to bacteria (e.g.,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M. tuberculosis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) or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fungi (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Histoplasma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capsulatum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Coccidioides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immitis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Blastomyces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In the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immunocompromised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there is usually systemic dissemination of the causative organism, accompanied by widespread disease.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Tuberculosis is by far the most important entity within the spectrum of chronic pneumonias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 smtClean="0"/>
          </a:p>
        </p:txBody>
      </p:sp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5) Chronic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6) Opportunistic pneumonias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924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Infections that affect </a:t>
            </a:r>
            <a:r>
              <a:rPr lang="en-US" altLang="ar-SA" sz="2000" dirty="0" err="1" smtClean="0">
                <a:latin typeface="Calibri" pitchFamily="34" charset="0"/>
              </a:rPr>
              <a:t>immunosuppressed</a:t>
            </a:r>
            <a:r>
              <a:rPr lang="en-US" altLang="ar-SA" sz="2000" dirty="0" smtClean="0">
                <a:latin typeface="Calibri" pitchFamily="34" charset="0"/>
              </a:rPr>
              <a:t> patients (AIDS, cancer patients and transplant recipients)</a:t>
            </a:r>
          </a:p>
          <a:p>
            <a:pPr eaLnBrk="1" hangingPunct="1">
              <a:buFontTx/>
              <a:buNone/>
            </a:pPr>
            <a:r>
              <a:rPr lang="en-US" altLang="ar-SA" sz="2000" b="1" i="1" dirty="0" smtClean="0">
                <a:latin typeface="Calibri" pitchFamily="34" charset="0"/>
              </a:rPr>
              <a:t>Causative organisms: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Cytomegalovirus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i="1" dirty="0" err="1" smtClean="0">
                <a:latin typeface="Calibri" pitchFamily="34" charset="0"/>
              </a:rPr>
              <a:t>Pneumocystis</a:t>
            </a:r>
            <a:r>
              <a:rPr lang="en-US" altLang="ar-SA" sz="2000" i="1" dirty="0" smtClean="0">
                <a:latin typeface="Calibri" pitchFamily="34" charset="0"/>
              </a:rPr>
              <a:t> </a:t>
            </a:r>
            <a:r>
              <a:rPr lang="en-US" altLang="ar-SA" sz="2000" i="1" dirty="0" err="1" smtClean="0">
                <a:latin typeface="Calibri" pitchFamily="34" charset="0"/>
              </a:rPr>
              <a:t>jiroveci</a:t>
            </a:r>
            <a:r>
              <a:rPr lang="en-US" altLang="ar-SA" sz="2000" i="1" dirty="0" smtClean="0">
                <a:latin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i="1" dirty="0" smtClean="0">
                <a:latin typeface="Calibri" pitchFamily="34" charset="0"/>
              </a:rPr>
              <a:t>Mycobacterium </a:t>
            </a:r>
            <a:r>
              <a:rPr lang="en-US" altLang="ar-SA" sz="2000" i="1" dirty="0" err="1" smtClean="0">
                <a:latin typeface="Calibri" pitchFamily="34" charset="0"/>
              </a:rPr>
              <a:t>avium-intracellulare</a:t>
            </a:r>
            <a:endParaRPr lang="en-US" altLang="ar-SA" sz="2000" i="1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Invasive </a:t>
            </a:r>
            <a:r>
              <a:rPr lang="en-US" altLang="ar-SA" sz="2000" dirty="0" err="1" smtClean="0">
                <a:latin typeface="Calibri" pitchFamily="34" charset="0"/>
              </a:rPr>
              <a:t>aspergillosis</a:t>
            </a:r>
            <a:endParaRPr lang="en-US" altLang="ar-SA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Invasive </a:t>
            </a:r>
            <a:r>
              <a:rPr lang="en-US" altLang="ar-SA" sz="2000" dirty="0" err="1" smtClean="0">
                <a:latin typeface="Calibri" pitchFamily="34" charset="0"/>
              </a:rPr>
              <a:t>candidiasis</a:t>
            </a:r>
            <a:endParaRPr lang="en-US" altLang="ar-SA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"Usual" bacterial, viral, and fungal organisms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ar-SA" sz="20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altLang="ar-SA" sz="2000" dirty="0" smtClean="0">
              <a:latin typeface="Calibri" pitchFamily="34" charset="0"/>
            </a:endParaRPr>
          </a:p>
        </p:txBody>
      </p:sp>
      <p:pic>
        <p:nvPicPr>
          <p:cNvPr id="32772" name="Picture 1030" descr="lung-aspergillosis-micro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0500" y="4132263"/>
            <a:ext cx="3048000" cy="2725737"/>
          </a:xfrm>
        </p:spPr>
      </p:pic>
      <p:pic>
        <p:nvPicPr>
          <p:cNvPr id="32773" name="Picture 1031" descr="lung-cmv-micr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4140200"/>
            <a:ext cx="309721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32" descr="lung-pnc-micr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" y="4114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034"/>
          <p:cNvSpPr txBox="1">
            <a:spLocks noChangeArrowheads="1"/>
          </p:cNvSpPr>
          <p:nvPr/>
        </p:nvSpPr>
        <p:spPr bwMode="auto">
          <a:xfrm>
            <a:off x="228600" y="6248400"/>
            <a:ext cx="243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Pneumocystis carinii</a:t>
            </a:r>
          </a:p>
        </p:txBody>
      </p:sp>
      <p:sp>
        <p:nvSpPr>
          <p:cNvPr id="32776" name="Text Box 1035"/>
          <p:cNvSpPr txBox="1">
            <a:spLocks noChangeArrowheads="1"/>
          </p:cNvSpPr>
          <p:nvPr/>
        </p:nvSpPr>
        <p:spPr bwMode="auto">
          <a:xfrm>
            <a:off x="3525838" y="4276725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Aspergillus</a:t>
            </a:r>
          </a:p>
        </p:txBody>
      </p:sp>
      <p:sp>
        <p:nvSpPr>
          <p:cNvPr id="32777" name="Text Box 1036"/>
          <p:cNvSpPr txBox="1">
            <a:spLocks noChangeArrowheads="1"/>
          </p:cNvSpPr>
          <p:nvPr/>
        </p:nvSpPr>
        <p:spPr bwMode="auto">
          <a:xfrm>
            <a:off x="6477000" y="6248400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Cytomegalovirus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 Pneumonia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-228600" y="1066800"/>
            <a:ext cx="5867400" cy="5486400"/>
          </a:xfrm>
        </p:spPr>
        <p:txBody>
          <a:bodyPr rtlCol="0"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i="1" dirty="0" smtClean="0">
                <a:latin typeface="Calibri" pitchFamily="34" charset="0"/>
              </a:rPr>
              <a:t>P. </a:t>
            </a:r>
            <a:r>
              <a:rPr lang="en-US" sz="2600" i="1" dirty="0" err="1" smtClean="0">
                <a:latin typeface="Calibri" pitchFamily="34" charset="0"/>
              </a:rPr>
              <a:t>jiroveci</a:t>
            </a:r>
            <a:r>
              <a:rPr lang="en-US" sz="2600" dirty="0" smtClean="0">
                <a:latin typeface="Calibri" pitchFamily="34" charset="0"/>
              </a:rPr>
              <a:t> (formerly </a:t>
            </a:r>
            <a:r>
              <a:rPr lang="en-US" sz="2600" i="1" dirty="0" smtClean="0">
                <a:latin typeface="Calibri" pitchFamily="34" charset="0"/>
              </a:rPr>
              <a:t>P. </a:t>
            </a:r>
            <a:r>
              <a:rPr lang="en-US" sz="2600" i="1" dirty="0" err="1" smtClean="0">
                <a:latin typeface="Calibri" pitchFamily="34" charset="0"/>
              </a:rPr>
              <a:t>carinii</a:t>
            </a:r>
            <a:r>
              <a:rPr lang="en-US" sz="2600" dirty="0" smtClean="0">
                <a:latin typeface="Calibri" pitchFamily="34" charset="0"/>
              </a:rPr>
              <a:t>) is an opportunistic infectious agent considered as a fungus.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Seen in </a:t>
            </a:r>
            <a:r>
              <a:rPr lang="en-US" sz="2600" dirty="0" err="1" smtClean="0">
                <a:latin typeface="Calibri" pitchFamily="34" charset="0"/>
              </a:rPr>
              <a:t>immunocompromised</a:t>
            </a:r>
            <a:r>
              <a:rPr lang="en-US" sz="2600" dirty="0" smtClean="0">
                <a:latin typeface="Calibri" pitchFamily="34" charset="0"/>
              </a:rPr>
              <a:t> individuals especially AIDS.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Effective methods of diagnosis are: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identify the organism in </a:t>
            </a:r>
            <a:r>
              <a:rPr lang="en-US" sz="2600" dirty="0" err="1" smtClean="0">
                <a:latin typeface="Calibri" pitchFamily="34" charset="0"/>
                <a:cs typeface="Arial" panose="020B0604020202020204" pitchFamily="34" charset="0"/>
              </a:rPr>
              <a:t>bronchoalveolar</a:t>
            </a: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lavage fluids or in a </a:t>
            </a:r>
            <a:r>
              <a:rPr lang="en-US" sz="2600" dirty="0" err="1" smtClean="0">
                <a:latin typeface="Calibri" pitchFamily="34" charset="0"/>
                <a:cs typeface="Arial" panose="020B0604020202020204" pitchFamily="34" charset="0"/>
              </a:rPr>
              <a:t>transbronchial</a:t>
            </a: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biopsy specimen.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immunofluorescence antibody kits and PCR-based assays.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Microscopically: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characteristic </a:t>
            </a:r>
            <a:r>
              <a:rPr lang="en-US" sz="2600" b="1" dirty="0" smtClean="0">
                <a:latin typeface="Calibri" pitchFamily="34" charset="0"/>
              </a:rPr>
              <a:t>intra-alveolar foamy, pink-staining </a:t>
            </a:r>
            <a:r>
              <a:rPr lang="en-US" sz="2600" b="1" dirty="0" err="1" smtClean="0">
                <a:latin typeface="Calibri" pitchFamily="34" charset="0"/>
              </a:rPr>
              <a:t>exudate</a:t>
            </a:r>
            <a:r>
              <a:rPr lang="en-US" sz="2600" dirty="0" smtClean="0">
                <a:latin typeface="Calibri" pitchFamily="34" charset="0"/>
              </a:rPr>
              <a:t> on H&amp;E stains (A).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organism is trapped in the foamy material and can be seen on silver stain as oval cup shaped structures (B)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34820" name="Content Placeholder 3" descr="pneumocyst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88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Lung abscess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5486400" cy="609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Is localized </a:t>
            </a:r>
            <a:r>
              <a:rPr lang="en-US" sz="2400" dirty="0" err="1" smtClean="0">
                <a:latin typeface="Calibri" pitchFamily="34" charset="0"/>
              </a:rPr>
              <a:t>suppurative</a:t>
            </a:r>
            <a:r>
              <a:rPr lang="en-US" sz="2400" dirty="0" smtClean="0">
                <a:latin typeface="Calibri" pitchFamily="34" charset="0"/>
              </a:rPr>
              <a:t> necrotic process within the pulmonary parenchyma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Features: </a:t>
            </a:r>
            <a:r>
              <a:rPr lang="en-US" sz="2400" dirty="0" smtClean="0">
                <a:latin typeface="Calibri" pitchFamily="34" charset="0"/>
              </a:rPr>
              <a:t>tissue necrosis and marked acute inflammation. Abscess is filled with necrotic </a:t>
            </a:r>
            <a:r>
              <a:rPr lang="en-US" sz="2400" dirty="0" err="1" smtClean="0">
                <a:latin typeface="Calibri" pitchFamily="34" charset="0"/>
              </a:rPr>
              <a:t>suppurative</a:t>
            </a:r>
            <a:r>
              <a:rPr lang="en-US" sz="2400" dirty="0" smtClean="0">
                <a:latin typeface="Calibri" pitchFamily="34" charset="0"/>
              </a:rPr>
              <a:t> debris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 smtClean="0">
                <a:latin typeface="Calibri" pitchFamily="34" charset="0"/>
              </a:rPr>
              <a:t>Organisms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Staphylococci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Streptococci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Gram-negative organisms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Anaerobes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 smtClean="0">
                <a:latin typeface="Calibri" pitchFamily="34" charset="0"/>
              </a:rPr>
              <a:t>Pathogenesis: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Can follow aspiration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As a complication of pneumonia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Septic emboli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Tumors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Direct infection</a:t>
            </a:r>
          </a:p>
        </p:txBody>
      </p:sp>
      <p:pic>
        <p:nvPicPr>
          <p:cNvPr id="35844" name="Picture 6" descr="lung-abscess-gross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4167" t="6555" r="14583" b="13468"/>
          <a:stretch>
            <a:fillRect/>
          </a:stretch>
        </p:blipFill>
        <p:spPr>
          <a:xfrm>
            <a:off x="5410200" y="1014045"/>
            <a:ext cx="3352800" cy="5244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Lung abscess</a:t>
            </a:r>
            <a:endParaRPr lang="en-US" dirty="0"/>
          </a:p>
        </p:txBody>
      </p:sp>
      <p:sp>
        <p:nvSpPr>
          <p:cNvPr id="37891" name="Content Placeholder 5"/>
          <p:cNvSpPr>
            <a:spLocks noGrp="1"/>
          </p:cNvSpPr>
          <p:nvPr>
            <p:ph type="body" sz="half" idx="1"/>
          </p:nvPr>
        </p:nvSpPr>
        <p:spPr>
          <a:xfrm>
            <a:off x="228600" y="1828800"/>
            <a:ext cx="42672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ar-SA" sz="2400" b="1" dirty="0" smtClean="0">
                <a:latin typeface="Calibri" pitchFamily="34" charset="0"/>
              </a:rPr>
              <a:t>Clinical features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Prominent cough producing copious amount of foul smelling and bad-tasting purulent sputum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Change in position evoke paroxysm of cough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 Fever malaise and clubbing of fingers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 Radiology shows fluid filled cavity</a:t>
            </a:r>
          </a:p>
          <a:p>
            <a:endParaRPr lang="en-US" altLang="ar-SA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648200" y="1295400"/>
            <a:ext cx="449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defRPr/>
            </a:pPr>
            <a:r>
              <a:rPr lang="en-US" b="1" dirty="0">
                <a:latin typeface="Calibri" pitchFamily="34" charset="0"/>
              </a:rPr>
              <a:t>Complications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Bronchopleural</a:t>
            </a:r>
            <a:r>
              <a:rPr lang="en-US" dirty="0">
                <a:latin typeface="Calibri" pitchFamily="34" charset="0"/>
              </a:rPr>
              <a:t> fistula and pleural involvement        resulting in </a:t>
            </a:r>
            <a:r>
              <a:rPr lang="en-US" dirty="0" err="1">
                <a:latin typeface="Calibri" pitchFamily="34" charset="0"/>
              </a:rPr>
              <a:t>empyema</a:t>
            </a:r>
            <a:endParaRPr lang="en-US" dirty="0">
              <a:latin typeface="Calibri" pitchFamily="34" charset="0"/>
            </a:endParaRP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Massive </a:t>
            </a:r>
            <a:r>
              <a:rPr lang="en-US" dirty="0" err="1">
                <a:latin typeface="Calibri" pitchFamily="34" charset="0"/>
              </a:rPr>
              <a:t>hemoptysis</a:t>
            </a:r>
            <a:r>
              <a:rPr lang="en-US" dirty="0">
                <a:latin typeface="Calibri" pitchFamily="34" charset="0"/>
              </a:rPr>
              <a:t>, spontaneous rupture into uninvolved lung segments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Non-resolution of abscess cavity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Bacteremia</a:t>
            </a:r>
            <a:r>
              <a:rPr lang="en-US" dirty="0">
                <a:latin typeface="Calibri" pitchFamily="34" charset="0"/>
              </a:rPr>
              <a:t> could result in brain abscess and meningitis</a:t>
            </a:r>
          </a:p>
          <a:p>
            <a:pPr eaLnBrk="1" hangingPunct="1">
              <a:defRPr/>
            </a:pPr>
            <a:r>
              <a:rPr lang="en-US" dirty="0">
                <a:latin typeface="Calibri" pitchFamily="34" charset="0"/>
              </a:rPr>
              <a:t>With antibiotic therapy 75% of abscess resolve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34238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55000" lnSpcReduction="20000"/>
          </a:bodyPr>
          <a:lstStyle/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3600" dirty="0" smtClean="0">
              <a:latin typeface="Calibri" pitchFamily="34" charset="0"/>
            </a:endParaRP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b="1" dirty="0" smtClean="0">
                <a:latin typeface="Calibri" pitchFamily="34" charset="0"/>
              </a:rPr>
              <a:t>Other causes: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Loss or suppression of the cough reflex:</a:t>
            </a:r>
            <a:r>
              <a:rPr lang="en-US" sz="3200" b="1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as a result of coma, anesthesia, neuromuscular disorders, drugs, or chest pain.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Injury to the </a:t>
            </a:r>
            <a:r>
              <a:rPr lang="en-US" sz="3200" b="1" dirty="0" err="1" smtClean="0">
                <a:latin typeface="Calibri" pitchFamily="34" charset="0"/>
              </a:rPr>
              <a:t>mucociliary</a:t>
            </a:r>
            <a:r>
              <a:rPr lang="en-US" sz="3200" b="1" dirty="0" smtClean="0">
                <a:latin typeface="Calibri" pitchFamily="34" charset="0"/>
              </a:rPr>
              <a:t> apparatus: </a:t>
            </a:r>
            <a:r>
              <a:rPr lang="en-US" sz="3200" dirty="0" smtClean="0">
                <a:latin typeface="Calibri" pitchFamily="34" charset="0"/>
              </a:rPr>
              <a:t>by either impairment of </a:t>
            </a:r>
            <a:r>
              <a:rPr lang="en-US" sz="3200" dirty="0" err="1" smtClean="0">
                <a:latin typeface="Calibri" pitchFamily="34" charset="0"/>
              </a:rPr>
              <a:t>ciliary</a:t>
            </a:r>
            <a:r>
              <a:rPr lang="en-US" sz="3200" dirty="0" smtClean="0">
                <a:latin typeface="Calibri" pitchFamily="34" charset="0"/>
              </a:rPr>
              <a:t> function or destruction of ciliated epithelium e.g. cigarette smoke, inhalation of hot or corrosive gases, viral diseases, chronic diseases or genetic disturbances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Calibri" pitchFamily="34" charset="0"/>
              </a:rPr>
              <a:t>Decreased function of alveolar </a:t>
            </a:r>
            <a:r>
              <a:rPr lang="en-US" sz="3200" b="1" dirty="0" smtClean="0">
                <a:latin typeface="Calibri" pitchFamily="34" charset="0"/>
              </a:rPr>
              <a:t>macrophages: </a:t>
            </a:r>
            <a:r>
              <a:rPr lang="en-US" sz="3200" dirty="0" smtClean="0">
                <a:latin typeface="Calibri" pitchFamily="34" charset="0"/>
              </a:rPr>
              <a:t>by alcohol, tobacco smoke, anoxia, or oxygen intoxication</a:t>
            </a:r>
            <a:r>
              <a:rPr lang="en-US" sz="3200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rgbClr val="FFCCFF"/>
              </a:solidFill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Pulmonary congestion and edema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Retention and accumulation of secretions: </a:t>
            </a:r>
            <a:r>
              <a:rPr lang="en-US" sz="3200" dirty="0" smtClean="0">
                <a:latin typeface="Calibri" pitchFamily="34" charset="0"/>
              </a:rPr>
              <a:t>e.g. cystic fibrosis and bronchial obstruction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Immunologic deficiencies</a:t>
            </a:r>
            <a:r>
              <a:rPr lang="en-US" sz="3200" dirty="0" smtClean="0">
                <a:latin typeface="Calibri" pitchFamily="34" charset="0"/>
              </a:rPr>
              <a:t>,  treatment with immunosuppressive agents,  </a:t>
            </a:r>
            <a:r>
              <a:rPr lang="en-US" sz="3200" dirty="0" err="1" smtClean="0">
                <a:latin typeface="Calibri" pitchFamily="34" charset="0"/>
              </a:rPr>
              <a:t>leukopenia</a:t>
            </a:r>
            <a:endParaRPr lang="en-US" sz="3200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endParaRPr lang="en-US" sz="3400" b="1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400" b="1" dirty="0" smtClean="0">
                <a:latin typeface="Calibri" pitchFamily="34" charset="0"/>
              </a:rPr>
              <a:t>chronic diseases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300" b="1" dirty="0" smtClean="0"/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600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3600" dirty="0">
              <a:latin typeface="+mj-lt"/>
            </a:endParaRPr>
          </a:p>
          <a:p>
            <a:pPr marL="688975" lvl="1" indent="-28346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+mj-lt"/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Pulmonary infections:  </a:t>
            </a:r>
            <a:r>
              <a:rPr lang="en-US" sz="2800" dirty="0"/>
              <a:t>P</a:t>
            </a:r>
            <a:r>
              <a:rPr lang="en-US" sz="2800" dirty="0" smtClean="0"/>
              <a:t>redisposing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6019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alibri" pitchFamily="34" charset="0"/>
                <a:cs typeface="Arial" charset="0"/>
              </a:rPr>
              <a:t>Portal of entry for most pneumonias is </a:t>
            </a:r>
            <a:endParaRPr lang="en-US" sz="3200" dirty="0" smtClean="0">
              <a:latin typeface="Calibri" pitchFamily="34" charset="0"/>
            </a:endParaRP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</a:rPr>
              <a:t>Inhalation of air droplets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</a:rPr>
              <a:t>Aspiration of infected secretions or objects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err="1" smtClean="0">
                <a:latin typeface="Calibri" pitchFamily="34" charset="0"/>
              </a:rPr>
              <a:t>Hematogenous</a:t>
            </a:r>
            <a:r>
              <a:rPr lang="en-US" sz="3200" dirty="0" smtClean="0">
                <a:latin typeface="Calibri" pitchFamily="34" charset="0"/>
              </a:rPr>
              <a:t> spread </a:t>
            </a:r>
            <a:r>
              <a:rPr lang="en-US" sz="3200" dirty="0" smtClean="0">
                <a:latin typeface="Calibri" pitchFamily="34" charset="0"/>
                <a:cs typeface="Arial" charset="0"/>
              </a:rPr>
              <a:t>from one organ to other organs can occur.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alibri" pitchFamily="34" charset="0"/>
              </a:rPr>
              <a:t>Pneumonia can be acute or chronic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alibri" pitchFamily="34" charset="0"/>
              </a:rPr>
              <a:t>The </a:t>
            </a:r>
            <a:r>
              <a:rPr lang="en-US" sz="3200" dirty="0" err="1" smtClean="0">
                <a:latin typeface="Calibri" pitchFamily="34" charset="0"/>
              </a:rPr>
              <a:t>histologic</a:t>
            </a:r>
            <a:r>
              <a:rPr lang="en-US" sz="3200" dirty="0" smtClean="0">
                <a:latin typeface="Calibri" pitchFamily="34" charset="0"/>
              </a:rPr>
              <a:t> spectrum may vary from </a:t>
            </a:r>
            <a:r>
              <a:rPr lang="en-US" sz="3200" dirty="0" err="1" smtClean="0">
                <a:latin typeface="Calibri" pitchFamily="34" charset="0"/>
              </a:rPr>
              <a:t>fibrinopurulent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alveolar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exudate</a:t>
            </a:r>
            <a:r>
              <a:rPr lang="en-US" sz="3200" dirty="0" smtClean="0">
                <a:latin typeface="Calibri" pitchFamily="34" charset="0"/>
              </a:rPr>
              <a:t> to mononuclear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interstitial</a:t>
            </a:r>
            <a:r>
              <a:rPr lang="en-US" sz="3200" dirty="0" smtClean="0">
                <a:latin typeface="Calibri" pitchFamily="34" charset="0"/>
              </a:rPr>
              <a:t> infiltrates to </a:t>
            </a:r>
            <a:r>
              <a:rPr lang="en-US" sz="3200" dirty="0" err="1" smtClean="0">
                <a:latin typeface="Calibri" pitchFamily="34" charset="0"/>
              </a:rPr>
              <a:t>granulomatous</a:t>
            </a:r>
            <a:r>
              <a:rPr lang="en-US" sz="3200" dirty="0" smtClean="0">
                <a:latin typeface="Calibri" pitchFamily="34" charset="0"/>
              </a:rPr>
              <a:t> inflammation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Pathogenesis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Classification of pneumonia can be made according to causative agent or gross anatomic distribution of the disease.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Calibri" pitchFamily="34" charset="0"/>
              </a:rPr>
              <a:t>1. Alveolar</a:t>
            </a:r>
            <a:endParaRPr lang="en-US" sz="2400" dirty="0" smtClean="0">
              <a:latin typeface="Calibri" pitchFamily="34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Bronchopneumonia: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i="1" dirty="0" smtClean="0">
                <a:latin typeface="Calibri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</a:rPr>
              <a:t>Haemophilus</a:t>
            </a:r>
            <a:r>
              <a:rPr lang="en-US" sz="2400" i="1" dirty="0" smtClean="0">
                <a:latin typeface="Calibri" pitchFamily="34" charset="0"/>
              </a:rPr>
              <a:t> influenza, Staphylococcus </a:t>
            </a:r>
            <a:r>
              <a:rPr lang="en-US" sz="2400" i="1" dirty="0" err="1" smtClean="0">
                <a:latin typeface="Calibri" pitchFamily="34" charset="0"/>
              </a:rPr>
              <a:t>aureus</a:t>
            </a:r>
            <a:r>
              <a:rPr lang="en-US" sz="2400" dirty="0" smtClean="0">
                <a:latin typeface="Calibri" pitchFamily="34" charset="0"/>
              </a:rPr>
              <a:t>) Represent an extension from preexisting bronchitis or </a:t>
            </a:r>
            <a:r>
              <a:rPr lang="en-US" sz="2400" dirty="0" err="1" smtClean="0">
                <a:latin typeface="Calibri" pitchFamily="34" charset="0"/>
              </a:rPr>
              <a:t>bronchiolitis</a:t>
            </a:r>
            <a:r>
              <a:rPr lang="en-US" sz="2400" dirty="0" smtClean="0">
                <a:latin typeface="Calibri" pitchFamily="34" charset="0"/>
              </a:rPr>
              <a:t>. Extremely common tends to occur in two extremes of life.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Lobar 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) Acute bacterial infection of a large portion of a lobe or entire </a:t>
            </a:r>
            <a:r>
              <a:rPr lang="en-US" sz="2400" dirty="0" err="1" smtClean="0">
                <a:latin typeface="Calibri" pitchFamily="34" charset="0"/>
              </a:rPr>
              <a:t>lobe.Classic</a:t>
            </a:r>
            <a:r>
              <a:rPr lang="en-US" sz="2400" dirty="0" smtClean="0">
                <a:latin typeface="Calibri" pitchFamily="34" charset="0"/>
              </a:rPr>
              <a:t> lobar pneumonia is now infrequent.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Note:  Overlap of the two patterns often occur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Calibri" pitchFamily="34" charset="0"/>
              </a:rPr>
              <a:t>2. Interstitial: </a:t>
            </a:r>
            <a:r>
              <a:rPr lang="en-US" sz="2400" dirty="0" smtClean="0">
                <a:latin typeface="Calibri" pitchFamily="34" charset="0"/>
              </a:rPr>
              <a:t>Influenza virus</a:t>
            </a: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 (children),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i="1" dirty="0" err="1" smtClean="0">
                <a:latin typeface="Calibri" pitchFamily="34" charset="0"/>
              </a:rPr>
              <a:t>Mycoplasma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Anatomic classification of pneumonia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>Anatomic classification of pneumonia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106488"/>
            <a:ext cx="6181725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048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06863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0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4114800" cy="203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     </a:t>
            </a:r>
            <a:r>
              <a:rPr lang="en-US" sz="1800" b="1" dirty="0">
                <a:solidFill>
                  <a:srgbClr val="FF0000"/>
                </a:solidFill>
              </a:rPr>
              <a:t>Bronchopneumonia </a:t>
            </a:r>
          </a:p>
          <a:p>
            <a:pPr eaLnBrk="1" hangingPunct="1">
              <a:defRPr/>
            </a:pPr>
            <a:r>
              <a:rPr lang="en-US" sz="1800" dirty="0"/>
              <a:t>– most common agents are: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 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 </a:t>
            </a:r>
            <a:r>
              <a:rPr lang="en-US" sz="1800" i="1" dirty="0" err="1"/>
              <a:t>Haemophilus</a:t>
            </a:r>
            <a:r>
              <a:rPr lang="en-US" sz="1800" i="1" dirty="0"/>
              <a:t> Influenza</a:t>
            </a:r>
            <a:r>
              <a:rPr lang="en-US" sz="1800" i="1" dirty="0" smtClean="0"/>
              <a:t>, in </a:t>
            </a:r>
            <a:r>
              <a:rPr lang="en-US" sz="1800" dirty="0" smtClean="0"/>
              <a:t>COPD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Pseudomonas </a:t>
            </a:r>
            <a:r>
              <a:rPr lang="en-US" sz="1800" i="1" dirty="0" err="1"/>
              <a:t>Aeroginosa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smtClean="0"/>
              <a:t>in CF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coliform bacteria.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staphylococci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4179888"/>
            <a:ext cx="4876800" cy="23082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FF0000"/>
                </a:solidFill>
              </a:rPr>
              <a:t>Lobar pneumonia </a:t>
            </a:r>
          </a:p>
          <a:p>
            <a:pPr eaLnBrk="1" hangingPunct="1">
              <a:defRPr/>
            </a:pPr>
            <a:r>
              <a:rPr lang="en-US" sz="1800" dirty="0"/>
              <a:t>- 90-95% are caused by pneumococci(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)</a:t>
            </a:r>
            <a:r>
              <a:rPr lang="en-US" sz="1800" dirty="0"/>
              <a:t> </a:t>
            </a:r>
          </a:p>
          <a:p>
            <a:pPr eaLnBrk="1" hangingPunct="1">
              <a:defRPr/>
            </a:pPr>
            <a:r>
              <a:rPr lang="en-US" sz="1800" dirty="0"/>
              <a:t>     (type   1,3,7 &amp; 2)</a:t>
            </a:r>
          </a:p>
          <a:p>
            <a:pPr eaLnBrk="1" hangingPunct="1">
              <a:defRPr/>
            </a:pPr>
            <a:r>
              <a:rPr lang="en-US" sz="1800" dirty="0"/>
              <a:t>- Rare agents: 	</a:t>
            </a:r>
            <a:r>
              <a:rPr lang="en-US" sz="1800" i="1" dirty="0"/>
              <a:t>K. </a:t>
            </a:r>
            <a:r>
              <a:rPr lang="en-US" sz="1800" i="1" dirty="0" err="1"/>
              <a:t>pneumoniae</a:t>
            </a:r>
            <a:endParaRPr lang="en-US" sz="1800" i="1" dirty="0"/>
          </a:p>
          <a:p>
            <a:pPr eaLnBrk="1" hangingPunct="1">
              <a:defRPr/>
            </a:pPr>
            <a:r>
              <a:rPr lang="en-US" sz="1800" dirty="0"/>
              <a:t>	staphylococci - streptococci</a:t>
            </a:r>
          </a:p>
          <a:p>
            <a:pPr eaLnBrk="1" hangingPunct="1">
              <a:defRPr/>
            </a:pPr>
            <a:r>
              <a:rPr lang="en-US" sz="1800" dirty="0"/>
              <a:t>	</a:t>
            </a:r>
            <a:r>
              <a:rPr lang="en-US" sz="1800" i="1" dirty="0"/>
              <a:t>H. </a:t>
            </a:r>
            <a:r>
              <a:rPr lang="en-US" sz="1800" i="1" dirty="0" err="1"/>
              <a:t>influenzae</a:t>
            </a:r>
            <a:r>
              <a:rPr lang="en-US" sz="1800" i="1" dirty="0"/>
              <a:t> - </a:t>
            </a:r>
            <a:r>
              <a:rPr lang="en-US" sz="1800" dirty="0"/>
              <a:t>Pseudomonas 	and Proteus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Lobar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It is widespread involvement of a large area and even an entire lobe of lung (widespread </a:t>
            </a:r>
            <a:r>
              <a:rPr lang="en-US" sz="1800" dirty="0" err="1" smtClean="0"/>
              <a:t>fibrinosuppurative</a:t>
            </a:r>
            <a:r>
              <a:rPr lang="en-US" sz="1800" dirty="0" smtClean="0"/>
              <a:t> consolidation).</a:t>
            </a:r>
          </a:p>
          <a:p>
            <a:pPr eaLnBrk="1" hangingPunct="1">
              <a:defRPr/>
            </a:pPr>
            <a:r>
              <a:rPr lang="en-US" sz="1800" dirty="0" smtClean="0"/>
              <a:t>There are 4 stages: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 smtClean="0"/>
              <a:t>Stage I: </a:t>
            </a:r>
            <a:r>
              <a:rPr lang="en-US" sz="1800" b="1" dirty="0" smtClean="0">
                <a:solidFill>
                  <a:srgbClr val="FF0000"/>
                </a:solidFill>
              </a:rPr>
              <a:t>Congestion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lung is heavy, boggy and red. The intra-alveolar space is filled with fluid, few scattered neutrophils and numerous bacteria.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II: </a:t>
            </a:r>
            <a:r>
              <a:rPr lang="en-US" sz="1800" b="1" dirty="0">
                <a:solidFill>
                  <a:srgbClr val="FF0000"/>
                </a:solidFill>
              </a:rPr>
              <a:t>Red </a:t>
            </a:r>
            <a:r>
              <a:rPr lang="en-US" sz="1800" b="1" dirty="0" err="1" smtClean="0">
                <a:solidFill>
                  <a:srgbClr val="FF0000"/>
                </a:solidFill>
              </a:rPr>
              <a:t>hepatization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( solidification): </a:t>
            </a:r>
            <a:r>
              <a:rPr lang="en-US" sz="1800" dirty="0" smtClean="0"/>
              <a:t>alveolar spaces are filled with neutrophils, red cells (congestion) and fibrin. Grossly the lung is firm/solid red and liver-like.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III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rgbClr val="FF0000"/>
                </a:solidFill>
              </a:rPr>
              <a:t>Gray </a:t>
            </a:r>
            <a:r>
              <a:rPr lang="en-US" sz="1800" b="1" dirty="0" err="1" smtClean="0">
                <a:solidFill>
                  <a:srgbClr val="FF0000"/>
                </a:solidFill>
              </a:rPr>
              <a:t>hepatization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here the red cells are reduced but neutrophils and fibrin(</a:t>
            </a:r>
            <a:r>
              <a:rPr lang="en-US" sz="1800" dirty="0" err="1" smtClean="0"/>
              <a:t>fibrinopurulent</a:t>
            </a:r>
            <a:r>
              <a:rPr lang="en-US" sz="1800" dirty="0" smtClean="0"/>
              <a:t>/</a:t>
            </a:r>
            <a:r>
              <a:rPr lang="en-US" sz="1800" dirty="0" err="1" smtClean="0"/>
              <a:t>suppurative</a:t>
            </a:r>
            <a:r>
              <a:rPr lang="en-US" sz="1800" dirty="0" smtClean="0"/>
              <a:t> exudate) are still present. Grossly the lung is still firm/solid and liver-like but grey.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IV: </a:t>
            </a:r>
            <a:r>
              <a:rPr lang="en-US" sz="1800" b="1" dirty="0">
                <a:solidFill>
                  <a:srgbClr val="FF0000"/>
                </a:solidFill>
              </a:rPr>
              <a:t>Resolution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exudates within the alveoli are being enzymatically digested, resorbed, ingested by macrophages or coughed up.</a:t>
            </a:r>
            <a:endParaRPr lang="en-US" sz="1800" b="1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27" y="106336"/>
            <a:ext cx="38862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Red </a:t>
            </a:r>
            <a:r>
              <a:rPr lang="en-US" sz="3200" dirty="0" err="1"/>
              <a:t>hepatization</a:t>
            </a:r>
            <a:endParaRPr lang="en-US" sz="3200" dirty="0"/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3429000"/>
            <a:ext cx="5181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-1524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nline Image Placeholder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1249363"/>
            <a:ext cx="395128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14800" y="6003925"/>
            <a:ext cx="4572000" cy="831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Alveoli are filled with fibrin, RBC’s and neutrophils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3551</TotalTime>
  <Words>1613</Words>
  <Application>Microsoft Office PowerPoint</Application>
  <PresentationFormat>On-screen Show (4:3)</PresentationFormat>
  <Paragraphs>220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PNEUMONIA</vt:lpstr>
      <vt:lpstr>Pulmonary infections</vt:lpstr>
      <vt:lpstr>Pulmonary infections:  Predisposing factors</vt:lpstr>
      <vt:lpstr>Pathogenesis of pneumonia</vt:lpstr>
      <vt:lpstr>Anatomic classification of pneumonia</vt:lpstr>
      <vt:lpstr>Anatomic classification of pneumonia</vt:lpstr>
      <vt:lpstr>PowerPoint Presentation</vt:lpstr>
      <vt:lpstr>Lobar pneumonia</vt:lpstr>
      <vt:lpstr>Red hepatization</vt:lpstr>
      <vt:lpstr>Bronchopneumonia</vt:lpstr>
      <vt:lpstr>Bronchopneumonia</vt:lpstr>
      <vt:lpstr>Bronchopneumonia</vt:lpstr>
      <vt:lpstr>Pneumonia</vt:lpstr>
      <vt:lpstr>The clinical types of pneumonia</vt:lpstr>
      <vt:lpstr> 1) Community-Acquired Acute Pneumonia</vt:lpstr>
      <vt:lpstr>2) Community Acquired Atypical Pneumonia/ Primary atypical pneumonia/interstitial pnemonitis</vt:lpstr>
      <vt:lpstr>PowerPoint Presentation</vt:lpstr>
      <vt:lpstr>2) Community Acquired Atypical Pneumonia/ Primary atypical pneumonia/interstitial pnemonitis</vt:lpstr>
      <vt:lpstr>2) Community-Acquired Atypical Pneumonia/ Primary atypical pneumonia/interstitial pnemonitis</vt:lpstr>
      <vt:lpstr>PowerPoint Presentation</vt:lpstr>
      <vt:lpstr>PowerPoint Presentation</vt:lpstr>
      <vt:lpstr>5) Chronic pneumonia</vt:lpstr>
      <vt:lpstr>6) Opportunistic pneumonias</vt:lpstr>
      <vt:lpstr>Pneumocystis  Pneumonia</vt:lpstr>
      <vt:lpstr>Lung abscess</vt:lpstr>
      <vt:lpstr>Lung abscess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Lung and Upper Respiratory Tract</dc:title>
  <dc:creator>VIVIAN</dc:creator>
  <cp:lastModifiedBy>amal</cp:lastModifiedBy>
  <cp:revision>160</cp:revision>
  <dcterms:created xsi:type="dcterms:W3CDTF">2001-01-15T07:33:14Z</dcterms:created>
  <dcterms:modified xsi:type="dcterms:W3CDTF">2016-02-02T12:46:01Z</dcterms:modified>
</cp:coreProperties>
</file>