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42" r:id="rId1"/>
  </p:sldMasterIdLst>
  <p:notesMasterIdLst>
    <p:notesMasterId r:id="rId70"/>
  </p:notesMasterIdLst>
  <p:sldIdLst>
    <p:sldId id="390" r:id="rId2"/>
    <p:sldId id="456" r:id="rId3"/>
    <p:sldId id="275" r:id="rId4"/>
    <p:sldId id="301" r:id="rId5"/>
    <p:sldId id="522" r:id="rId6"/>
    <p:sldId id="294" r:id="rId7"/>
    <p:sldId id="398" r:id="rId8"/>
    <p:sldId id="525" r:id="rId9"/>
    <p:sldId id="537" r:id="rId10"/>
    <p:sldId id="530" r:id="rId11"/>
    <p:sldId id="531" r:id="rId12"/>
    <p:sldId id="532" r:id="rId13"/>
    <p:sldId id="534" r:id="rId14"/>
    <p:sldId id="535" r:id="rId15"/>
    <p:sldId id="536" r:id="rId16"/>
    <p:sldId id="526" r:id="rId17"/>
    <p:sldId id="528" r:id="rId18"/>
    <p:sldId id="392" r:id="rId19"/>
    <p:sldId id="426" r:id="rId20"/>
    <p:sldId id="395" r:id="rId21"/>
    <p:sldId id="402" r:id="rId22"/>
    <p:sldId id="475" r:id="rId23"/>
    <p:sldId id="473" r:id="rId24"/>
    <p:sldId id="469" r:id="rId25"/>
    <p:sldId id="470" r:id="rId26"/>
    <p:sldId id="471" r:id="rId27"/>
    <p:sldId id="496" r:id="rId28"/>
    <p:sldId id="476" r:id="rId29"/>
    <p:sldId id="479" r:id="rId30"/>
    <p:sldId id="524" r:id="rId31"/>
    <p:sldId id="483" r:id="rId32"/>
    <p:sldId id="482" r:id="rId33"/>
    <p:sldId id="480" r:id="rId34"/>
    <p:sldId id="481" r:id="rId35"/>
    <p:sldId id="457" r:id="rId36"/>
    <p:sldId id="547" r:id="rId37"/>
    <p:sldId id="477" r:id="rId38"/>
    <p:sldId id="458" r:id="rId39"/>
    <p:sldId id="460" r:id="rId40"/>
    <p:sldId id="494" r:id="rId41"/>
    <p:sldId id="495" r:id="rId42"/>
    <p:sldId id="463" r:id="rId43"/>
    <p:sldId id="464" r:id="rId44"/>
    <p:sldId id="465" r:id="rId45"/>
    <p:sldId id="548" r:id="rId46"/>
    <p:sldId id="391" r:id="rId47"/>
    <p:sldId id="377" r:id="rId48"/>
    <p:sldId id="365" r:id="rId49"/>
    <p:sldId id="490" r:id="rId50"/>
    <p:sldId id="409" r:id="rId51"/>
    <p:sldId id="371" r:id="rId52"/>
    <p:sldId id="491" r:id="rId53"/>
    <p:sldId id="372" r:id="rId54"/>
    <p:sldId id="410" r:id="rId55"/>
    <p:sldId id="325" r:id="rId56"/>
    <p:sldId id="453" r:id="rId57"/>
    <p:sldId id="540" r:id="rId58"/>
    <p:sldId id="406" r:id="rId59"/>
    <p:sldId id="262" r:id="rId60"/>
    <p:sldId id="316" r:id="rId61"/>
    <p:sldId id="497" r:id="rId62"/>
    <p:sldId id="498" r:id="rId63"/>
    <p:sldId id="499" r:id="rId64"/>
    <p:sldId id="500" r:id="rId65"/>
    <p:sldId id="543" r:id="rId66"/>
    <p:sldId id="501" r:id="rId67"/>
    <p:sldId id="503" r:id="rId68"/>
    <p:sldId id="50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944C"/>
    <a:srgbClr val="FE6802"/>
    <a:srgbClr val="000099"/>
    <a:srgbClr val="781D0E"/>
    <a:srgbClr val="4C216D"/>
    <a:srgbClr val="AF4701"/>
    <a:srgbClr val="C75101"/>
    <a:srgbClr val="E55D01"/>
    <a:srgbClr val="563C9E"/>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76" autoAdjust="0"/>
    <p:restoredTop sz="96774" autoAdjust="0"/>
  </p:normalViewPr>
  <p:slideViewPr>
    <p:cSldViewPr>
      <p:cViewPr varScale="1">
        <p:scale>
          <a:sx n="112" d="100"/>
          <a:sy n="112" d="100"/>
        </p:scale>
        <p:origin x="1152" y="48"/>
      </p:cViewPr>
      <p:guideLst>
        <p:guide orient="horz" pos="2160"/>
        <p:guide pos="2880"/>
      </p:guideLst>
    </p:cSldViewPr>
  </p:slideViewPr>
  <p:notesTextViewPr>
    <p:cViewPr>
      <p:scale>
        <a:sx n="100" d="100"/>
        <a:sy n="100" d="100"/>
      </p:scale>
      <p:origin x="0" y="0"/>
    </p:cViewPr>
  </p:notesTextViewPr>
  <p:sorterViewPr>
    <p:cViewPr>
      <p:scale>
        <a:sx n="49" d="100"/>
        <a:sy n="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6296-B80C-4DC1-98CB-8DCED6749991}" type="datetimeFigureOut">
              <a:rPr lang="en-US" smtClean="0"/>
              <a:pPr/>
              <a:t>1/31/2016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FD8B85-B654-4E79-921D-109E6C6E7225}" type="slidenum">
              <a:rPr lang="en-US" smtClean="0"/>
              <a:pPr/>
              <a:t>‹#›</a:t>
            </a:fld>
            <a:endParaRPr lang="en-US"/>
          </a:p>
        </p:txBody>
      </p:sp>
    </p:spTree>
    <p:extLst>
      <p:ext uri="{BB962C8B-B14F-4D97-AF65-F5344CB8AC3E}">
        <p14:creationId xmlns:p14="http://schemas.microsoft.com/office/powerpoint/2010/main" val="2215423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409351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49</a:t>
            </a:fld>
            <a:endParaRPr lang="en-US">
              <a:solidFill>
                <a:prstClr val="black"/>
              </a:solidFill>
            </a:endParaRPr>
          </a:p>
        </p:txBody>
      </p:sp>
    </p:spTree>
    <p:extLst>
      <p:ext uri="{BB962C8B-B14F-4D97-AF65-F5344CB8AC3E}">
        <p14:creationId xmlns:p14="http://schemas.microsoft.com/office/powerpoint/2010/main" val="18409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53</a:t>
            </a:fld>
            <a:endParaRPr lang="en-US"/>
          </a:p>
        </p:txBody>
      </p:sp>
    </p:spTree>
    <p:extLst>
      <p:ext uri="{BB962C8B-B14F-4D97-AF65-F5344CB8AC3E}">
        <p14:creationId xmlns:p14="http://schemas.microsoft.com/office/powerpoint/2010/main" val="294619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55</a:t>
            </a:fld>
            <a:endParaRPr lang="en-US"/>
          </a:p>
        </p:txBody>
      </p:sp>
    </p:spTree>
    <p:extLst>
      <p:ext uri="{BB962C8B-B14F-4D97-AF65-F5344CB8AC3E}">
        <p14:creationId xmlns:p14="http://schemas.microsoft.com/office/powerpoint/2010/main" val="2621746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64</a:t>
            </a:fld>
            <a:endParaRPr lang="en-US">
              <a:solidFill>
                <a:prstClr val="black"/>
              </a:solidFill>
            </a:endParaRPr>
          </a:p>
        </p:txBody>
      </p:sp>
    </p:spTree>
    <p:extLst>
      <p:ext uri="{BB962C8B-B14F-4D97-AF65-F5344CB8AC3E}">
        <p14:creationId xmlns:p14="http://schemas.microsoft.com/office/powerpoint/2010/main" val="317389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val="428782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45708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18</a:t>
            </a:fld>
            <a:endParaRPr lang="en-US"/>
          </a:p>
        </p:txBody>
      </p:sp>
    </p:spTree>
    <p:extLst>
      <p:ext uri="{BB962C8B-B14F-4D97-AF65-F5344CB8AC3E}">
        <p14:creationId xmlns:p14="http://schemas.microsoft.com/office/powerpoint/2010/main" val="213138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09999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25</a:t>
            </a:fld>
            <a:endParaRPr lang="en-US">
              <a:solidFill>
                <a:prstClr val="black"/>
              </a:solidFill>
            </a:endParaRPr>
          </a:p>
        </p:txBody>
      </p:sp>
    </p:spTree>
    <p:extLst>
      <p:ext uri="{BB962C8B-B14F-4D97-AF65-F5344CB8AC3E}">
        <p14:creationId xmlns:p14="http://schemas.microsoft.com/office/powerpoint/2010/main" val="1967914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172903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7577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482775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186A034-FAAD-443A-9B0D-A20CCFB7B5DC}" type="datetimeFigureOut">
              <a:rPr lang="en-US" smtClean="0"/>
              <a:pPr/>
              <a:t>1/31/2016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241892836"/>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227060813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186A034-FAAD-443A-9B0D-A20CCFB7B5DC}" type="datetimeFigureOut">
              <a:rPr lang="en-US" smtClean="0"/>
              <a:pPr/>
              <a:t>1/31/2016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74A2DA-F7EB-4D4C-8E4A-1347E3ABB782}" type="slidenum">
              <a:rPr lang="en-US" smtClean="0"/>
              <a:pPr/>
              <a:t>‹#›</a:t>
            </a:fld>
            <a:endParaRPr lang="en-US"/>
          </a:p>
        </p:txBody>
      </p:sp>
    </p:spTree>
    <p:extLst>
      <p:ext uri="{BB962C8B-B14F-4D97-AF65-F5344CB8AC3E}">
        <p14:creationId xmlns:p14="http://schemas.microsoft.com/office/powerpoint/2010/main" val="1955503005"/>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2186A034-FAAD-443A-9B0D-A20CCFB7B5DC}" type="datetimeFigureOut">
              <a:rPr lang="en-US" smtClean="0"/>
              <a:pPr/>
              <a:t>1/31/2016</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196026403"/>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491469125"/>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2186A034-FAAD-443A-9B0D-A20CCFB7B5DC}" type="datetimeFigureOut">
              <a:rPr lang="en-US" smtClean="0"/>
              <a:pPr/>
              <a:t>1/31/2016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1388311480"/>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186A034-FAAD-443A-9B0D-A20CCFB7B5DC}" type="datetimeFigureOut">
              <a:rPr lang="en-US" smtClean="0"/>
              <a:pPr/>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86056279"/>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186A034-FAAD-443A-9B0D-A20CCFB7B5DC}" type="datetimeFigureOut">
              <a:rPr lang="en-US" smtClean="0"/>
              <a:pPr/>
              <a:t>1/31/2016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05988053"/>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186A034-FAAD-443A-9B0D-A20CCFB7B5DC}" type="datetimeFigureOut">
              <a:rPr lang="en-US" smtClean="0"/>
              <a:pPr/>
              <a:t>1/31/2016</a:t>
            </a:fld>
            <a:endParaRPr lang="en-US"/>
          </a:p>
        </p:txBody>
      </p:sp>
      <p:sp>
        <p:nvSpPr>
          <p:cNvPr id="10" name="Slide Number Placeholder 9"/>
          <p:cNvSpPr>
            <a:spLocks noGrp="1"/>
          </p:cNvSpPr>
          <p:nvPr>
            <p:ph type="sldNum" sz="quarter" idx="16"/>
          </p:nvPr>
        </p:nvSpPr>
        <p:spPr/>
        <p:txBody>
          <a:bodyPr rtlCol="0"/>
          <a:lstStyle/>
          <a:p>
            <a:fld id="{B174A2DA-F7EB-4D4C-8E4A-1347E3ABB78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569899600"/>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186A034-FAAD-443A-9B0D-A20CCFB7B5DC}" type="datetimeFigureOut">
              <a:rPr lang="en-US" smtClean="0"/>
              <a:pPr/>
              <a:t>1/31/2016</a:t>
            </a:fld>
            <a:endParaRPr lang="en-US"/>
          </a:p>
        </p:txBody>
      </p:sp>
      <p:sp>
        <p:nvSpPr>
          <p:cNvPr id="12" name="Slide Number Placeholder 11"/>
          <p:cNvSpPr>
            <a:spLocks noGrp="1"/>
          </p:cNvSpPr>
          <p:nvPr>
            <p:ph type="sldNum" sz="quarter" idx="16"/>
          </p:nvPr>
        </p:nvSpPr>
        <p:spPr/>
        <p:txBody>
          <a:bodyPr rtlCol="0"/>
          <a:lstStyle/>
          <a:p>
            <a:fld id="{B174A2DA-F7EB-4D4C-8E4A-1347E3ABB78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51097585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86A034-FAAD-443A-9B0D-A20CCFB7B5DC}" type="datetimeFigureOut">
              <a:rPr lang="en-US" smtClean="0"/>
              <a:pPr/>
              <a:t>1/31/2016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304285758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86A034-FAAD-443A-9B0D-A20CCFB7B5DC}" type="datetimeFigureOut">
              <a:rPr lang="en-US" smtClean="0"/>
              <a:pPr/>
              <a:t>1/31/2016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84220525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186A034-FAAD-443A-9B0D-A20CCFB7B5DC}" type="datetimeFigureOut">
              <a:rPr lang="en-US" smtClean="0"/>
              <a:pPr/>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174A2DA-F7EB-4D4C-8E4A-1347E3ABB78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463656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186A034-FAAD-443A-9B0D-A20CCFB7B5DC}" type="datetimeFigureOut">
              <a:rPr lang="en-US" smtClean="0"/>
              <a:pPr/>
              <a:t>1/31/2016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174A2DA-F7EB-4D4C-8E4A-1347E3ABB78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274516647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186A034-FAAD-443A-9B0D-A20CCFB7B5DC}" type="datetimeFigureOut">
              <a:rPr lang="en-US" smtClean="0"/>
              <a:pPr/>
              <a:t>1/31/2016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174A2DA-F7EB-4D4C-8E4A-1347E3ABB782}" type="slidenum">
              <a:rPr lang="en-US" smtClean="0"/>
              <a:pPr/>
              <a:t>‹#›</a:t>
            </a:fld>
            <a:endParaRPr lang="en-US"/>
          </a:p>
        </p:txBody>
      </p:sp>
    </p:spTree>
    <p:extLst>
      <p:ext uri="{BB962C8B-B14F-4D97-AF65-F5344CB8AC3E}">
        <p14:creationId xmlns:p14="http://schemas.microsoft.com/office/powerpoint/2010/main" val="20533899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advClick="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www.sciencephoto.com/media/251778/enlarge"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upload.wikimedia.org/wikipedia/commons/6/66/Emphysema_low_mag.jpg"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library.med.utah.edu/WebPath/jpeg1/LUNG010.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3.bp.blogspot.com/-uTe4e_frFto/TcnubP9sLiI/AAAAAAAAA7Q/j16TOT2qaWk/s1600/Respiratory+-+Histology.jp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farm4.static.flickr.com/3458/3785988179_2207f40098.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23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1547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
        <p:nvSpPr>
          <p:cNvPr id="8" name="TextBox 7"/>
          <p:cNvSpPr txBox="1"/>
          <p:nvPr/>
        </p:nvSpPr>
        <p:spPr>
          <a:xfrm>
            <a:off x="762000" y="6260068"/>
            <a:ext cx="1447800" cy="369332"/>
          </a:xfrm>
          <a:prstGeom prst="rect">
            <a:avLst/>
          </a:prstGeom>
          <a:noFill/>
        </p:spPr>
        <p:txBody>
          <a:bodyPr wrap="square" rtlCol="0">
            <a:spAutoFit/>
          </a:bodyPr>
          <a:lstStyle/>
          <a:p>
            <a:pPr algn="r"/>
            <a:r>
              <a:rPr lang="en-US" dirty="0" smtClean="0"/>
              <a:t>Prepared by:</a:t>
            </a:r>
            <a:endParaRPr lang="en-US" dirty="0"/>
          </a:p>
        </p:txBody>
      </p:sp>
      <p:sp>
        <p:nvSpPr>
          <p:cNvPr id="9" name="TextBox 8"/>
          <p:cNvSpPr txBox="1"/>
          <p:nvPr/>
        </p:nvSpPr>
        <p:spPr>
          <a:xfrm>
            <a:off x="2362200" y="6019800"/>
            <a:ext cx="1600200" cy="738664"/>
          </a:xfrm>
          <a:prstGeom prst="rect">
            <a:avLst/>
          </a:prstGeom>
          <a:noFill/>
        </p:spPr>
        <p:txBody>
          <a:bodyPr wrap="square" rtlCol="0">
            <a:spAutoFit/>
          </a:body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10" name="Rectangle 9"/>
          <p:cNvSpPr/>
          <p:nvPr/>
        </p:nvSpPr>
        <p:spPr>
          <a:xfrm>
            <a:off x="5486400" y="6494671"/>
            <a:ext cx="3724469" cy="276999"/>
          </a:xfrm>
          <a:prstGeom prst="rect">
            <a:avLst/>
          </a:prstGeom>
        </p:spPr>
        <p:txBody>
          <a:bodyPr wrap="square">
            <a:spAutoFit/>
          </a:bodyPr>
          <a:lstStyle/>
          <a:p>
            <a:r>
              <a:rPr lang="en-US" sz="1200" b="1" i="1" dirty="0"/>
              <a:t>Head of Pathology Department: Dr. Hisham Al Khalidi</a:t>
            </a:r>
          </a:p>
        </p:txBody>
      </p:sp>
    </p:spTree>
    <p:extLst>
      <p:ext uri="{BB962C8B-B14F-4D97-AF65-F5344CB8AC3E}">
        <p14:creationId xmlns:p14="http://schemas.microsoft.com/office/powerpoint/2010/main" val="209771937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20688"/>
            <a:ext cx="46805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899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048016"/>
            <a:ext cx="8568952" cy="1477328"/>
          </a:xfrm>
          <a:prstGeom prst="rect">
            <a:avLst/>
          </a:prstGeom>
        </p:spPr>
        <p:txBody>
          <a:bodyPr wrap="square">
            <a:spAutoFit/>
          </a:bodyPr>
          <a:lstStyle/>
          <a:p>
            <a:pPr marL="285750" indent="-285750">
              <a:buFont typeface="Arial" pitchFamily="34" charset="0"/>
              <a:buChar char="•"/>
            </a:pPr>
            <a:r>
              <a:rPr lang="en-US" b="1" i="1" dirty="0" smtClean="0"/>
              <a:t>Represent </a:t>
            </a:r>
            <a:r>
              <a:rPr lang="en-US" b="1" i="1" dirty="0"/>
              <a:t>15% of non-infectious diseases of </a:t>
            </a:r>
            <a:r>
              <a:rPr lang="en-US" b="1" i="1" dirty="0" smtClean="0"/>
              <a:t>lungs.</a:t>
            </a:r>
          </a:p>
          <a:p>
            <a:pPr marL="285750" indent="-285750">
              <a:buFont typeface="Arial" pitchFamily="34" charset="0"/>
              <a:buChar char="•"/>
            </a:pPr>
            <a:r>
              <a:rPr lang="en-US" b="1" i="1" dirty="0" smtClean="0"/>
              <a:t>End-stage</a:t>
            </a:r>
            <a:r>
              <a:rPr lang="en-US" b="1" i="1" dirty="0"/>
              <a:t>: diffuse interstitial pulmonary fibrosis (Honeycomb lung</a:t>
            </a:r>
            <a:r>
              <a:rPr lang="en-US" b="1" i="1" dirty="0" smtClean="0"/>
              <a:t>).</a:t>
            </a:r>
          </a:p>
          <a:p>
            <a:pPr marL="285750" indent="-285750">
              <a:buFont typeface="Arial" pitchFamily="34" charset="0"/>
              <a:buChar char="•"/>
            </a:pPr>
            <a:r>
              <a:rPr lang="en-US" b="1" i="1" dirty="0"/>
              <a:t>Acute: Acute Respiratory Distress Syndrome </a:t>
            </a:r>
            <a:endParaRPr lang="en-US" b="1" i="1" dirty="0" smtClean="0"/>
          </a:p>
          <a:p>
            <a:pPr marL="285750" indent="-285750">
              <a:buFont typeface="Arial" pitchFamily="34" charset="0"/>
              <a:buChar char="•"/>
            </a:pPr>
            <a:r>
              <a:rPr lang="en-US" b="1" i="1" dirty="0" smtClean="0"/>
              <a:t>Chronic : Occupational</a:t>
            </a:r>
            <a:r>
              <a:rPr lang="en-US" b="1" i="1" dirty="0"/>
              <a:t>: Asbestosis, silicosis, coal worker </a:t>
            </a:r>
            <a:r>
              <a:rPr lang="en-US" b="1" i="1" dirty="0" smtClean="0"/>
              <a:t>pneumoconiosis.</a:t>
            </a:r>
          </a:p>
          <a:p>
            <a:pPr marL="285750" indent="-285750">
              <a:buFont typeface="Arial" pitchFamily="34" charset="0"/>
              <a:buChar char="•"/>
            </a:pPr>
            <a:r>
              <a:rPr lang="en-US" b="1" i="1" dirty="0" smtClean="0"/>
              <a:t>Interstitial </a:t>
            </a:r>
            <a:r>
              <a:rPr lang="en-US" b="1" i="1" dirty="0"/>
              <a:t>lung disease (interstitial pneumonia), Idiopathic pulmonary </a:t>
            </a:r>
            <a:r>
              <a:rPr lang="en-US" b="1" i="1" dirty="0" smtClean="0"/>
              <a:t>fibrosis.</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623550044"/>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67544" y="5445224"/>
            <a:ext cx="8280920" cy="911024"/>
          </a:xfrm>
        </p:spPr>
        <p:txBody>
          <a:bodyPr>
            <a:noAutofit/>
          </a:bodyPr>
          <a:lstStyle/>
          <a:p>
            <a:pPr algn="ctr">
              <a:lnSpc>
                <a:spcPts val="2000"/>
              </a:lnSpc>
            </a:pPr>
            <a:r>
              <a:rPr lang="en-US" b="1" i="1" dirty="0" smtClean="0"/>
              <a:t>“Honeycomb</a:t>
            </a:r>
            <a:r>
              <a:rPr lang="en-US" b="1" i="1" dirty="0"/>
              <a:t>" lung. (extensive fibrosis from restrictive lung disease) </a:t>
            </a:r>
          </a:p>
          <a:p>
            <a:pPr algn="ctr">
              <a:lnSpc>
                <a:spcPts val="2000"/>
              </a:lnSpc>
            </a:pPr>
            <a:r>
              <a:rPr lang="en-US" b="1" i="1" dirty="0" smtClean="0"/>
              <a:t> </a:t>
            </a:r>
            <a:r>
              <a:rPr lang="en-US" b="1" i="1" dirty="0"/>
              <a:t>The gross appearance, as seen here in a patient with organizing diffuse alveolar damage</a:t>
            </a:r>
          </a:p>
        </p:txBody>
      </p:sp>
      <p:pic>
        <p:nvPicPr>
          <p:cNvPr id="12290" name="Picture 2" descr="http://o.quizlet.com/i/LIgKQy77BzzYL8jJLmL7qg_m.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97" r="32397"/>
          <a:stretch>
            <a:fillRect/>
          </a:stretch>
        </p:blipFill>
        <p:spPr bwMode="auto">
          <a:xfrm>
            <a:off x="1763688" y="1196752"/>
            <a:ext cx="5904656" cy="39604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827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Cut section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68161881"/>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5661248"/>
            <a:ext cx="7992888" cy="936104"/>
          </a:xfrm>
        </p:spPr>
        <p:txBody>
          <a:bodyPr>
            <a:noAutofit/>
          </a:bodyPr>
          <a:lstStyle/>
          <a:p>
            <a:pPr algn="ctr">
              <a:lnSpc>
                <a:spcPts val="2000"/>
              </a:lnSpc>
            </a:pPr>
            <a:r>
              <a:rPr lang="en-US" b="1" i="1" dirty="0"/>
              <a:t> </a:t>
            </a:r>
            <a:r>
              <a:rPr lang="en-US" b="1" i="1" dirty="0" smtClean="0"/>
              <a:t>Restrictive Lung Disease</a:t>
            </a:r>
            <a:endParaRPr lang="en-US" b="1" i="1" dirty="0"/>
          </a:p>
          <a:p>
            <a:pPr algn="ctr">
              <a:lnSpc>
                <a:spcPts val="2000"/>
              </a:lnSpc>
            </a:pPr>
            <a:r>
              <a:rPr lang="en-US" b="1" i="1" dirty="0" smtClean="0"/>
              <a:t>Pulmonary </a:t>
            </a:r>
            <a:r>
              <a:rPr lang="en-US"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24744"/>
            <a:ext cx="7632848" cy="439248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15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r>
              <a:rPr lang="en-US" sz="2400" b="1" i="1" dirty="0" smtClean="0">
                <a:effectLst>
                  <a:outerShdw blurRad="38100" dist="38100" dir="2700000" algn="tl">
                    <a:srgbClr val="000000">
                      <a:alpha val="43137"/>
                    </a:srgbClr>
                  </a:outerShdw>
                </a:effectLst>
              </a:rPr>
              <a:t>(Honeycomb lung) – LPF </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2947253"/>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945192" y="260648"/>
            <a:ext cx="7371224"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Histopathology &amp; Radiogram</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51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endParaRPr lang="en-US" b="1" i="1" dirty="0" smtClean="0"/>
          </a:p>
          <a:p>
            <a:pPr algn="ctr"/>
            <a:r>
              <a:rPr lang="en-US" b="1" i="1" dirty="0" smtClean="0"/>
              <a:t>lacks </a:t>
            </a:r>
            <a:r>
              <a:rPr lang="en-US" b="1" i="1" dirty="0"/>
              <a:t>nodularity, and manifests radiologically as a ground-glass pattern</a:t>
            </a:r>
          </a:p>
        </p:txBody>
      </p:sp>
      <p:pic>
        <p:nvPicPr>
          <p:cNvPr id="2" name="Picture 1"/>
          <p:cNvPicPr>
            <a:picLocks noChangeAspect="1"/>
          </p:cNvPicPr>
          <p:nvPr/>
        </p:nvPicPr>
        <p:blipFill>
          <a:blip r:embed="rId2"/>
          <a:stretch>
            <a:fillRect/>
          </a:stretch>
        </p:blipFill>
        <p:spPr>
          <a:xfrm>
            <a:off x="467543" y="908720"/>
            <a:ext cx="8208913" cy="4800600"/>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182553"/>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512" y="5301208"/>
            <a:ext cx="8712968" cy="1224136"/>
          </a:xfrm>
        </p:spPr>
        <p:txBody>
          <a:bodyPr>
            <a:noAutofit/>
          </a:bodyPr>
          <a:lstStyle/>
          <a:p>
            <a:pPr algn="ctr"/>
            <a:r>
              <a:rPr lang="en-US" sz="1800" b="1" i="1" dirty="0" smtClean="0"/>
              <a:t>Interstitial </a:t>
            </a:r>
            <a:r>
              <a:rPr lang="en-US" sz="1800" b="1" i="1" dirty="0"/>
              <a:t>bronchiolocentric pneumonitis </a:t>
            </a:r>
            <a:r>
              <a:rPr lang="en-US" sz="1800" b="1" i="1" dirty="0" smtClean="0"/>
              <a:t>(Extrinsic allergic alveolitis) with </a:t>
            </a:r>
            <a:r>
              <a:rPr lang="en-US" sz="1800" b="1" i="1" dirty="0"/>
              <a:t>lymphocytes, plasma cells and foamy macrophages </a:t>
            </a:r>
            <a:r>
              <a:rPr lang="en-US" sz="1800" b="1" i="1" dirty="0" smtClean="0"/>
              <a:t>in </a:t>
            </a:r>
            <a:r>
              <a:rPr lang="en-US" sz="1800" b="1" i="1" dirty="0"/>
              <a:t>alveolar space and terminal </a:t>
            </a:r>
            <a:r>
              <a:rPr lang="en-US" sz="1800" b="1" i="1" dirty="0" smtClean="0"/>
              <a:t>airways .  </a:t>
            </a:r>
            <a:r>
              <a:rPr lang="en-US" sz="1800" b="1" i="1" dirty="0"/>
              <a:t>Interstitial fibrosis, obliterative </a:t>
            </a:r>
            <a:r>
              <a:rPr lang="en-US" sz="1800" b="1" i="1" dirty="0" smtClean="0"/>
              <a:t>bronchiolitis </a:t>
            </a:r>
            <a:r>
              <a:rPr lang="en-US" sz="1800" b="1" i="1" dirty="0"/>
              <a:t>and intra-alveolar </a:t>
            </a:r>
            <a:r>
              <a:rPr lang="en-US" sz="1800" b="1" i="1" dirty="0" smtClean="0"/>
              <a:t>exudate . Nodules </a:t>
            </a:r>
            <a:r>
              <a:rPr lang="en-US" sz="1800" b="1" i="1" dirty="0"/>
              <a:t>of organizing fibroblasts, histiocytes and other inflammatory cells</a:t>
            </a:r>
          </a:p>
        </p:txBody>
      </p:sp>
      <p:pic>
        <p:nvPicPr>
          <p:cNvPr id="16388" name="Picture 4" descr="http://library.med.utah.edu/WebPath/jpeg1/LUNG09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32327" r="32327"/>
          <a:stretch>
            <a:fillRect/>
          </a:stretch>
        </p:blipFill>
        <p:spPr bwMode="auto">
          <a:xfrm>
            <a:off x="1259632" y="914400"/>
            <a:ext cx="6554202" cy="4314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339752" y="260648"/>
            <a:ext cx="43924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Hypersensitivity Pneumonitis ( HP)</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456402496"/>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589240"/>
            <a:ext cx="8280920" cy="1008112"/>
          </a:xfrm>
        </p:spPr>
        <p:txBody>
          <a:bodyPr>
            <a:noAutofit/>
          </a:bodyPr>
          <a:lstStyle/>
          <a:p>
            <a:pPr algn="ctr"/>
            <a:r>
              <a:rPr lang="en-US" b="1" i="1" dirty="0" smtClean="0"/>
              <a:t>Interstitial </a:t>
            </a:r>
            <a:r>
              <a:rPr lang="en-US" b="1" i="1" dirty="0"/>
              <a:t>fibrosis, lymphocyte infiltration in the alveolar wall, mainly collagen fibers hyperplasia, especially in the bronchioles </a:t>
            </a:r>
            <a:r>
              <a:rPr lang="en-US" b="1" i="1" dirty="0" smtClean="0"/>
              <a:t> </a:t>
            </a:r>
            <a:r>
              <a:rPr lang="en-US" b="1" i="1" dirty="0"/>
              <a:t>due to their respective muscle fibers and endothelial cell proliferation and thickening</a:t>
            </a:r>
          </a:p>
        </p:txBody>
      </p:sp>
      <p:sp>
        <p:nvSpPr>
          <p:cNvPr id="6" name="Rounded Rectangle 5"/>
          <p:cNvSpPr/>
          <p:nvPr/>
        </p:nvSpPr>
        <p:spPr>
          <a:xfrm>
            <a:off x="1835696" y="260648"/>
            <a:ext cx="5328592"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a:t>
            </a:r>
            <a:r>
              <a:rPr lang="en-US" sz="2400" b="1" i="1" dirty="0" smtClean="0">
                <a:effectLst>
                  <a:outerShdw blurRad="38100" dist="38100" dir="2700000" algn="tl">
                    <a:srgbClr val="000000">
                      <a:alpha val="43137"/>
                    </a:srgbClr>
                  </a:outerShdw>
                </a:effectLst>
              </a:rPr>
              <a:t>(HP)</a:t>
            </a:r>
            <a:endParaRPr lang="en-US" sz="2400" b="1" i="1" dirty="0">
              <a:effectLst>
                <a:outerShdw blurRad="38100" dist="38100" dir="2700000" algn="tl">
                  <a:srgbClr val="000000">
                    <a:alpha val="43137"/>
                  </a:srgbClr>
                </a:outerShdw>
              </a:effectLst>
            </a:endParaRPr>
          </a:p>
        </p:txBody>
      </p:sp>
      <p:pic>
        <p:nvPicPr>
          <p:cNvPr id="15368" name="Picture 8" descr="http://farm7.static.flickr.com/6101/6235146854_5f718eed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08721"/>
            <a:ext cx="7704856"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547463144"/>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2159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smtClean="0">
                <a:solidFill>
                  <a:schemeClr val="bg1"/>
                </a:solidFill>
                <a:effectLst>
                  <a:outerShdw blurRad="38100" dist="38100" dir="2700000" algn="tl">
                    <a:srgbClr val="000000">
                      <a:alpha val="43137"/>
                    </a:srgbClr>
                  </a:outerShdw>
                </a:effectLst>
              </a:rPr>
              <a:t>OBSTRUCTIVE LUNG DISEASES</a:t>
            </a:r>
            <a:endParaRPr lang="en-US" sz="36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2267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buFont typeface="+mj-lt"/>
              <a:buAutoNum type="arabicPeriod"/>
            </a:pPr>
            <a:r>
              <a:rPr lang="en-US" sz="3200" b="1" dirty="0" smtClean="0">
                <a:effectLst>
                  <a:outerShdw blurRad="38100" dist="38100" dir="2700000" algn="tl">
                    <a:srgbClr val="000000">
                      <a:alpha val="43137"/>
                    </a:srgbClr>
                  </a:outerShdw>
                </a:effectLst>
              </a:rPr>
              <a:t>Bronchial Asthma</a:t>
            </a:r>
          </a:p>
          <a:p>
            <a:pPr marL="514350" indent="-514350">
              <a:buFont typeface="+mj-lt"/>
              <a:buAutoNum type="arabicPeriod"/>
            </a:pPr>
            <a:r>
              <a:rPr lang="en-US" sz="3200" b="1" dirty="0" smtClean="0">
                <a:effectLst>
                  <a:outerShdw blurRad="38100" dist="38100" dir="2700000" algn="tl">
                    <a:srgbClr val="000000">
                      <a:alpha val="43137"/>
                    </a:srgbClr>
                  </a:outerShdw>
                </a:effectLst>
              </a:rPr>
              <a:t>Bronchiectasis</a:t>
            </a:r>
          </a:p>
          <a:p>
            <a:pPr marL="514350" indent="-514350">
              <a:buFont typeface="+mj-lt"/>
              <a:buAutoNum type="arabicPeriod"/>
            </a:pPr>
            <a:r>
              <a:rPr lang="en-US" sz="3200" b="1" dirty="0" smtClean="0">
                <a:effectLst>
                  <a:outerShdw blurRad="38100" dist="38100" dir="2700000" algn="tl">
                    <a:srgbClr val="000000">
                      <a:alpha val="43137"/>
                    </a:srgbClr>
                  </a:outerShdw>
                </a:effectLst>
              </a:rPr>
              <a:t>COPD : </a:t>
            </a:r>
          </a:p>
          <a:p>
            <a:pPr marL="574675" indent="-574675"/>
            <a:r>
              <a:rPr lang="en-US" sz="3200" b="1" i="1" dirty="0" smtClean="0">
                <a:effectLst>
                  <a:outerShdw blurRad="38100" dist="38100" dir="2700000" algn="tl">
                    <a:srgbClr val="000000">
                      <a:alpha val="43137"/>
                    </a:srgbClr>
                  </a:outerShdw>
                </a:effectLst>
              </a:rPr>
              <a:t>      (Chronic Bronchitis &amp; Emphysema) </a:t>
            </a:r>
            <a:endParaRPr lang="en-US" sz="32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63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1.  BRONCHIAL ASTHMA</a:t>
            </a:r>
            <a:endParaRPr lang="en-US" sz="3600" b="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5157192"/>
            <a:ext cx="8136904" cy="1200329"/>
          </a:xfrm>
          <a:prstGeom prst="rect">
            <a:avLst/>
          </a:prstGeom>
        </p:spPr>
        <p:txBody>
          <a:bodyPr wrap="square">
            <a:spAutoFit/>
          </a:bodyPr>
          <a:lstStyle/>
          <a:p>
            <a:pPr algn="ctr"/>
            <a:r>
              <a:rPr lang="en-US" b="1" i="1" dirty="0" smtClean="0">
                <a:solidFill>
                  <a:srgbClr val="FF0000"/>
                </a:solidFill>
              </a:rPr>
              <a:t>Bronchial Asthma</a:t>
            </a:r>
            <a:r>
              <a:rPr lang="en-US" b="1" i="1" dirty="0" smtClean="0"/>
              <a:t>: Inflammation </a:t>
            </a:r>
            <a:r>
              <a:rPr lang="en-US" b="1" i="1" dirty="0"/>
              <a:t>of the airways causes airflow into and out of the lungs to be restricted. The muscles of the bronchial tree become tight and the lining of the air passages swells, reducing airflow and producing the characteristic wheezing 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24" y="1196753"/>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4211960"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604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Anatomy</a:t>
            </a:r>
            <a:endParaRPr lang="en-US" sz="2800" b="1" i="1" dirty="0">
              <a:effectLst>
                <a:outerShdw blurRad="38100" dist="38100" dir="2700000" algn="tl">
                  <a:srgbClr val="000000">
                    <a:alpha val="43137"/>
                  </a:srgbClr>
                </a:outerShdw>
              </a:effectLst>
            </a:endParaRPr>
          </a:p>
        </p:txBody>
      </p:sp>
      <p:cxnSp>
        <p:nvCxnSpPr>
          <p:cNvPr id="12" name="Straight Arrow Connector 11"/>
          <p:cNvCxnSpPr/>
          <p:nvPr/>
        </p:nvCxnSpPr>
        <p:spPr>
          <a:xfrm flipH="1">
            <a:off x="2339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778599064"/>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630123" y="4038600"/>
            <a:ext cx="8496944" cy="2945422"/>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(mainly eosinophils). These are changes of bronchial asthma. </a:t>
            </a:r>
            <a:endParaRPr lang="en-US" b="1" i="1" dirty="0" smtClean="0"/>
          </a:p>
          <a:p>
            <a:pPr algn="ctr"/>
            <a:endParaRPr lang="en-US" b="1" i="1" dirty="0">
              <a:latin typeface="Times New Roman" panose="02020603050405020304" pitchFamily="18" charset="0"/>
              <a:ea typeface="Calibri" panose="020F0502020204030204" pitchFamily="34" charset="0"/>
              <a:cs typeface="Arial" panose="020B0604020202020204" pitchFamily="34" charset="0"/>
            </a:endParaRPr>
          </a:p>
          <a:p>
            <a:r>
              <a:rPr lang="en-US" b="1" dirty="0" smtClean="0">
                <a:latin typeface="Times New Roman" panose="02020603050405020304" pitchFamily="18" charset="0"/>
                <a:ea typeface="Calibri" panose="020F0502020204030204" pitchFamily="34" charset="0"/>
                <a:cs typeface="Arial" panose="020B0604020202020204" pitchFamily="34" charset="0"/>
              </a:rPr>
              <a:t>Other </a:t>
            </a:r>
            <a:r>
              <a:rPr lang="en-US" b="1" dirty="0">
                <a:latin typeface="Times New Roman" panose="02020603050405020304" pitchFamily="18" charset="0"/>
                <a:ea typeface="Calibri" panose="020F0502020204030204" pitchFamily="34" charset="0"/>
                <a:cs typeface="Arial" panose="020B0604020202020204" pitchFamily="34" charset="0"/>
              </a:rPr>
              <a:t>pathologic morphological changes that can occur in </a:t>
            </a:r>
            <a:r>
              <a:rPr lang="en-US" b="1" dirty="0" smtClean="0">
                <a:latin typeface="Times New Roman" panose="02020603050405020304" pitchFamily="18" charset="0"/>
                <a:ea typeface="Calibri" panose="020F0502020204030204" pitchFamily="34" charset="0"/>
                <a:cs typeface="Arial" panose="020B0604020202020204" pitchFamily="34" charset="0"/>
              </a:rPr>
              <a:t>asthma as </a:t>
            </a:r>
            <a:r>
              <a:rPr lang="en-US" b="1" dirty="0">
                <a:latin typeface="Times New Roman" panose="02020603050405020304" pitchFamily="18" charset="0"/>
                <a:ea typeface="Calibri" panose="020F0502020204030204" pitchFamily="34" charset="0"/>
                <a:cs typeface="Arial" panose="020B0604020202020204" pitchFamily="34" charset="0"/>
              </a:rPr>
              <a:t>a result of airway </a:t>
            </a:r>
            <a:r>
              <a:rPr lang="en-US" b="1" dirty="0" smtClean="0">
                <a:latin typeface="Times New Roman" panose="02020603050405020304" pitchFamily="18" charset="0"/>
                <a:ea typeface="Calibri" panose="020F0502020204030204" pitchFamily="34" charset="0"/>
                <a:cs typeface="Arial" panose="020B0604020202020204" pitchFamily="34" charset="0"/>
              </a:rPr>
              <a:t>remodeling:</a:t>
            </a:r>
          </a:p>
          <a:p>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b="1" i="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        - Sub-basement </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membrane fibrosis and thickening.</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Hypertrophy of bronchial glands and smooth muscles.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Increased </a:t>
            </a:r>
            <a:r>
              <a:rPr lang="en-US"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submucosal</a:t>
            </a:r>
            <a:r>
              <a:rPr lang="en-US"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vascularity.</a:t>
            </a:r>
            <a:endParaRPr lang="en-US" sz="1400" dirty="0">
              <a:latin typeface="Calibri" panose="020F0502020204030204" pitchFamily="34" charset="0"/>
              <a:ea typeface="Calibri" panose="020F0502020204030204" pitchFamily="34" charset="0"/>
              <a:cs typeface="Arial" panose="020B0604020202020204" pitchFamily="34" charset="0"/>
            </a:endParaRPr>
          </a:p>
          <a:p>
            <a:pPr algn="ctr"/>
            <a:endParaRPr lang="en-US" b="1" i="1" dirty="0"/>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1"/>
            <a:ext cx="7992888" cy="30536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044560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39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smtClean="0">
                <a:solidFill>
                  <a:prstClr val="white"/>
                </a:solidFill>
                <a:effectLst>
                  <a:outerShdw blurRad="38100" dist="38100" dir="2700000" algn="tl">
                    <a:srgbClr val="000000">
                      <a:alpha val="43137"/>
                    </a:srgbClr>
                  </a:outerShdw>
                </a:effectLst>
              </a:rPr>
              <a:t>First Practical </a:t>
            </a:r>
          </a:p>
          <a:p>
            <a:pPr algn="ctr"/>
            <a:r>
              <a:rPr lang="en-US" sz="3600" b="1" i="1" dirty="0" smtClean="0">
                <a:solidFill>
                  <a:prstClr val="white"/>
                </a:solidFill>
                <a:effectLst>
                  <a:outerShdw blurRad="38100" dist="38100" dir="2700000" algn="tl">
                    <a:srgbClr val="000000">
                      <a:alpha val="43137"/>
                    </a:srgbClr>
                  </a:outerShdw>
                </a:effectLst>
              </a:rPr>
              <a:t>Session</a:t>
            </a:r>
            <a:endParaRPr lang="en-US" sz="3600" b="1" i="1" dirty="0">
              <a:solidFill>
                <a:prstClr val="white"/>
              </a:solidFill>
              <a:effectLst>
                <a:outerShdw blurRad="38100" dist="38100" dir="2700000" algn="tl">
                  <a:srgbClr val="000000">
                    <a:alpha val="43137"/>
                  </a:srgbClr>
                </a:outerShdw>
              </a:effectLst>
            </a:endParaRPr>
          </a:p>
        </p:txBody>
      </p:sp>
      <p:sp>
        <p:nvSpPr>
          <p:cNvPr id="7" name="Rounded Rectangle 6"/>
          <p:cNvSpPr/>
          <p:nvPr/>
        </p:nvSpPr>
        <p:spPr>
          <a:xfrm>
            <a:off x="1331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itchFamily="34" charset="0"/>
              <a:buChar char="•"/>
            </a:pPr>
            <a:r>
              <a:rPr lang="en-US" sz="2800" b="1" dirty="0" smtClean="0">
                <a:effectLst>
                  <a:outerShdw blurRad="38100" dist="38100" dir="2700000" algn="tl">
                    <a:srgbClr val="000000">
                      <a:alpha val="43137"/>
                    </a:srgbClr>
                  </a:outerShdw>
                </a:effectLst>
              </a:rPr>
              <a:t> Allergic Alveolitis</a:t>
            </a:r>
          </a:p>
          <a:p>
            <a:pPr marL="342900" indent="-342900">
              <a:buFont typeface="Arial" pitchFamily="34" charset="0"/>
              <a:buChar char="•"/>
            </a:pPr>
            <a:r>
              <a:rPr lang="en-US" sz="2800" b="1" dirty="0" smtClean="0">
                <a:effectLst>
                  <a:outerShdw blurRad="38100" dist="38100" dir="2700000" algn="tl">
                    <a:srgbClr val="000000">
                      <a:alpha val="43137"/>
                    </a:srgbClr>
                  </a:outerShdw>
                </a:effectLst>
              </a:rPr>
              <a:t> Bronchial asthma</a:t>
            </a:r>
          </a:p>
          <a:p>
            <a:pPr>
              <a:buFont typeface="Arial" pitchFamily="34" charset="0"/>
              <a:buChar char="•"/>
            </a:pPr>
            <a:r>
              <a:rPr lang="en-US" sz="2800" b="1" dirty="0" smtClean="0">
                <a:effectLst>
                  <a:outerShdw blurRad="38100" dist="38100" dir="2700000" algn="tl">
                    <a:srgbClr val="000000">
                      <a:alpha val="43137"/>
                    </a:srgbClr>
                  </a:outerShdw>
                </a:effectLst>
              </a:rPr>
              <a:t>   Bronchiectasis</a:t>
            </a:r>
          </a:p>
          <a:p>
            <a:pPr>
              <a:buFont typeface="Arial" pitchFamily="34" charset="0"/>
              <a:buChar char="•"/>
            </a:pPr>
            <a:r>
              <a:rPr lang="en-US" sz="2800" b="1" dirty="0" smtClean="0">
                <a:effectLst>
                  <a:outerShdw blurRad="38100" dist="38100" dir="2700000" algn="tl">
                    <a:srgbClr val="000000">
                      <a:alpha val="43137"/>
                    </a:srgbClr>
                  </a:outerShdw>
                </a:effectLst>
              </a:rPr>
              <a:t>   Chronic Bronchitis</a:t>
            </a:r>
          </a:p>
          <a:p>
            <a:pPr>
              <a:buFont typeface="Arial" pitchFamily="34" charset="0"/>
              <a:buChar char="•"/>
            </a:pPr>
            <a:r>
              <a:rPr lang="en-US" sz="2800" b="1" dirty="0" smtClean="0">
                <a:effectLst>
                  <a:outerShdw blurRad="38100" dist="38100" dir="2700000" algn="tl">
                    <a:srgbClr val="000000">
                      <a:alpha val="43137"/>
                    </a:srgbClr>
                  </a:outerShdw>
                </a:effectLst>
              </a:rPr>
              <a:t>   Emphysema</a:t>
            </a:r>
          </a:p>
          <a:p>
            <a:pPr>
              <a:buFont typeface="Arial" pitchFamily="34" charset="0"/>
              <a:buChar char="•"/>
            </a:pPr>
            <a:r>
              <a:rPr lang="en-US" sz="2800" b="1" dirty="0" smtClean="0">
                <a:effectLst>
                  <a:outerShdw blurRad="38100" dist="38100" dir="2700000" algn="tl">
                    <a:srgbClr val="000000">
                      <a:alpha val="43137"/>
                    </a:srgbClr>
                  </a:outerShdw>
                </a:effectLst>
              </a:rPr>
              <a:t>   Lobar Pneumonia</a:t>
            </a:r>
          </a:p>
          <a:p>
            <a:pPr>
              <a:buFont typeface="Arial" pitchFamily="34" charset="0"/>
              <a:buChar char="•"/>
            </a:pPr>
            <a:r>
              <a:rPr lang="en-US" sz="2800" b="1" dirty="0" smtClean="0">
                <a:effectLst>
                  <a:outerShdw blurRad="38100" dist="38100" dir="2700000" algn="tl">
                    <a:srgbClr val="000000">
                      <a:alpha val="43137"/>
                    </a:srgbClr>
                  </a:outerShdw>
                </a:effectLst>
              </a:rPr>
              <a:t>   Bronchopneumonia</a:t>
            </a:r>
          </a:p>
          <a:p>
            <a:pPr>
              <a:buFont typeface="Arial" pitchFamily="34" charset="0"/>
              <a:buChar char="•"/>
            </a:pPr>
            <a:r>
              <a:rPr lang="en-US" sz="2800" b="1" dirty="0" smtClean="0">
                <a:effectLst>
                  <a:outerShdw blurRad="38100" dist="38100" dir="2700000" algn="tl">
                    <a:srgbClr val="000000">
                      <a:alpha val="43137"/>
                    </a:srgbClr>
                  </a:outerShdw>
                </a:effectLst>
              </a:rPr>
              <a:t>   Pulmonary Embolus &amp; Infarction</a:t>
            </a:r>
          </a:p>
          <a:p>
            <a:pPr algn="ctr"/>
            <a:endParaRPr lang="en-US" sz="2000" b="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832565725"/>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7584" y="5655370"/>
            <a:ext cx="7632848" cy="1013990"/>
          </a:xfrm>
        </p:spPr>
        <p:txBody>
          <a:bodyPr>
            <a:noAutofit/>
          </a:bodyPr>
          <a:lstStyle/>
          <a:p>
            <a:pPr algn="ctr"/>
            <a:r>
              <a:rPr lang="en-US" b="1" i="1" dirty="0"/>
              <a:t> Bronchus from a fatal case of bronchial asthma in a 4-year-old child. There is partial plugging of the lumen, an intense inflammatory infiltrate and vascular congestion.</a:t>
            </a:r>
          </a:p>
        </p:txBody>
      </p:sp>
      <p:pic>
        <p:nvPicPr>
          <p:cNvPr id="9220" name="Picture 4" descr="http://ars.els-cdn.com/content/image/1-s2.0-S1526054202002610-gr1.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87" r="28487"/>
          <a:stretch>
            <a:fillRect/>
          </a:stretch>
        </p:blipFill>
        <p:spPr bwMode="auto">
          <a:xfrm>
            <a:off x="1187624" y="914400"/>
            <a:ext cx="6696744" cy="4572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195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a:t>
            </a:r>
            <a:r>
              <a:rPr lang="en-US" sz="2400" b="1" i="1" dirty="0" smtClean="0">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LPF</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454918900"/>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800" y="5334000"/>
            <a:ext cx="7650674" cy="648072"/>
          </a:xfrm>
        </p:spPr>
        <p:txBody>
          <a:bodyPr>
            <a:noAutofit/>
          </a:bodyPr>
          <a:lstStyle/>
          <a:p>
            <a:pPr algn="ctr"/>
            <a:r>
              <a:rPr lang="en-US" b="1" i="1" dirty="0" smtClean="0">
                <a:solidFill>
                  <a:srgbClr val="FF0000"/>
                </a:solidFill>
              </a:rPr>
              <a:t>Numerous </a:t>
            </a:r>
            <a:r>
              <a:rPr lang="en-US" b="1" i="1" dirty="0">
                <a:solidFill>
                  <a:srgbClr val="FF0000"/>
                </a:solidFill>
              </a:rPr>
              <a:t>eosinophils </a:t>
            </a:r>
            <a:r>
              <a:rPr lang="en-US" b="1" i="1" dirty="0"/>
              <a:t>are prominent from their bright red cytoplasmic granules in this case of bronchial </a:t>
            </a:r>
            <a:r>
              <a:rPr lang="en-US" b="1" i="1" dirty="0" smtClean="0"/>
              <a:t>asthma</a:t>
            </a:r>
          </a:p>
          <a:p>
            <a:pPr lvl="0">
              <a:lnSpc>
                <a:spcPct val="115000"/>
              </a:lnSpc>
              <a:spcBef>
                <a:spcPts val="1200"/>
              </a:spcBef>
            </a:pPr>
            <a:r>
              <a:rPr lang="en-US" sz="1800" b="1" dirty="0">
                <a:latin typeface="Times New Roman" panose="02020603050405020304" pitchFamily="18" charset="0"/>
                <a:ea typeface="Calibri" panose="020F0502020204030204" pitchFamily="34" charset="0"/>
                <a:cs typeface="Arial" panose="020B0604020202020204" pitchFamily="34" charset="0"/>
              </a:rPr>
              <a:t>Several “Needle-like” </a:t>
            </a:r>
            <a:r>
              <a:rPr lang="en-US" sz="1800" b="1" dirty="0" smtClean="0">
                <a:latin typeface="Times New Roman" panose="02020603050405020304" pitchFamily="18" charset="0"/>
                <a:ea typeface="Calibri" panose="020F0502020204030204" pitchFamily="34" charset="0"/>
                <a:cs typeface="Arial" panose="020B0604020202020204" pitchFamily="34" charset="0"/>
              </a:rPr>
              <a:t>structures/crystals</a:t>
            </a:r>
            <a:r>
              <a:rPr lang="en-US" sz="1800" b="1" i="1" dirty="0">
                <a:solidFill>
                  <a:srgbClr val="FF0000"/>
                </a:solidFill>
                <a:latin typeface="Times New Roman" panose="02020603050405020304" pitchFamily="18" charset="0"/>
                <a:ea typeface="Calibri" panose="020F0502020204030204" pitchFamily="34" charset="0"/>
              </a:rPr>
              <a:t> </a:t>
            </a:r>
            <a:r>
              <a:rPr lang="en-US" sz="1800" b="1" i="1" dirty="0" smtClean="0">
                <a:solidFill>
                  <a:srgbClr val="FF0000"/>
                </a:solidFill>
                <a:latin typeface="Times New Roman" panose="02020603050405020304" pitchFamily="18" charset="0"/>
                <a:ea typeface="Calibri" panose="020F0502020204030204" pitchFamily="34" charset="0"/>
              </a:rPr>
              <a:t>known as </a:t>
            </a:r>
            <a:r>
              <a:rPr lang="en-US" sz="1800" b="1" i="1" dirty="0">
                <a:solidFill>
                  <a:srgbClr val="FF0000"/>
                </a:solidFill>
                <a:latin typeface="Times New Roman" panose="02020603050405020304" pitchFamily="18" charset="0"/>
                <a:ea typeface="Calibri" panose="020F0502020204030204" pitchFamily="34" charset="0"/>
              </a:rPr>
              <a:t>Charcot Leyden Crystals</a:t>
            </a:r>
            <a:r>
              <a:rPr lang="en-US" sz="1800" b="1" dirty="0" smtClean="0">
                <a:latin typeface="Times New Roman" panose="02020603050405020304" pitchFamily="18" charset="0"/>
                <a:ea typeface="Calibri" panose="020F0502020204030204" pitchFamily="34" charset="0"/>
                <a:cs typeface="Arial" panose="020B0604020202020204" pitchFamily="34" charset="0"/>
              </a:rPr>
              <a:t> can be seen in the sputum of these patients.                                                                                                    </a:t>
            </a:r>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sz="1800" b="1" i="1" dirty="0">
                <a:solidFill>
                  <a:srgbClr val="FF0000"/>
                </a:solidFill>
                <a:latin typeface="Times New Roman" panose="02020603050405020304" pitchFamily="18" charset="0"/>
                <a:ea typeface="Calibri" panose="020F0502020204030204" pitchFamily="34" charset="0"/>
              </a:rPr>
              <a:t>	</a:t>
            </a:r>
            <a:endParaRPr lang="en-US" b="1" i="1" dirty="0"/>
          </a:p>
        </p:txBody>
      </p:sp>
      <p:sp>
        <p:nvSpPr>
          <p:cNvPr id="11" name="Rounded Rectangle 10"/>
          <p:cNvSpPr/>
          <p:nvPr/>
        </p:nvSpPr>
        <p:spPr>
          <a:xfrm>
            <a:off x="2195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BRONCHIAL ASTHMA - HPF</a:t>
            </a:r>
            <a:endParaRPr lang="en-US" sz="2800" b="1" i="1" dirty="0">
              <a:effectLst>
                <a:outerShdw blurRad="38100" dist="38100" dir="2700000" algn="tl">
                  <a:srgbClr val="000000">
                    <a:alpha val="43137"/>
                  </a:srgbClr>
                </a:outerShdw>
              </a:effectLst>
            </a:endParaRP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750" y="1052736"/>
            <a:ext cx="7650674" cy="405266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5698324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1547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smtClean="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83171576"/>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1331640"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0" y="0"/>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683568" y="1484784"/>
            <a:ext cx="7992888" cy="3240360"/>
          </a:xfrm>
          <a:prstGeom prst="rect">
            <a:avLst/>
          </a:prstGeom>
          <a:noFill/>
        </p:spPr>
      </p:pic>
      <p:sp>
        <p:nvSpPr>
          <p:cNvPr id="8" name="Subtitle 7"/>
          <p:cNvSpPr>
            <a:spLocks noGrp="1"/>
          </p:cNvSpPr>
          <p:nvPr>
            <p:ph type="subTitle" idx="1"/>
          </p:nvPr>
        </p:nvSpPr>
        <p:spPr>
          <a:xfrm>
            <a:off x="971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827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Diagram of Normal </a:t>
            </a:r>
            <a:r>
              <a:rPr lang="en-US" sz="2800" b="1" i="1" dirty="0">
                <a:effectLst>
                  <a:outerShdw blurRad="38100" dist="38100" dir="2700000" algn="tl">
                    <a:srgbClr val="000000">
                      <a:alpha val="43137"/>
                    </a:srgbClr>
                  </a:outerShdw>
                </a:effectLst>
              </a:rPr>
              <a:t>&amp; </a:t>
            </a:r>
            <a:r>
              <a:rPr lang="en-US" sz="2800" b="1" i="1" dirty="0" smtClean="0">
                <a:effectLst>
                  <a:outerShdw blurRad="38100" dist="38100" dir="2700000" algn="tl">
                    <a:srgbClr val="000000">
                      <a:alpha val="43137"/>
                    </a:srgbClr>
                  </a:outerShdw>
                </a:effectLst>
              </a:rPr>
              <a:t>Bronchiectatic Bronchus </a:t>
            </a:r>
            <a:endParaRPr lang="en-US" sz="2800" b="1" i="1" dirty="0">
              <a:effectLst>
                <a:outerShdw blurRad="38100" dist="38100" dir="2700000" algn="tl">
                  <a:srgbClr val="000000">
                    <a:alpha val="43137"/>
                  </a:srgbClr>
                </a:outerShdw>
              </a:effectLst>
            </a:endParaRPr>
          </a:p>
        </p:txBody>
      </p:sp>
      <p:sp>
        <p:nvSpPr>
          <p:cNvPr id="11" name="TextBox 10"/>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2423966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395536" y="836712"/>
            <a:ext cx="4167100" cy="4792488"/>
          </a:xfrm>
          <a:prstGeom prst="rect">
            <a:avLst/>
          </a:prstGeom>
          <a:noFill/>
          <a:ln w="38100">
            <a:solidFill>
              <a:schemeClr val="tx1"/>
            </a:solidFill>
          </a:ln>
        </p:spPr>
      </p:pic>
      <p:sp>
        <p:nvSpPr>
          <p:cNvPr id="4" name="Rectangle 3"/>
          <p:cNvSpPr/>
          <p:nvPr/>
        </p:nvSpPr>
        <p:spPr>
          <a:xfrm>
            <a:off x="304800" y="5715000"/>
            <a:ext cx="8515672" cy="923330"/>
          </a:xfrm>
          <a:prstGeom prst="rect">
            <a:avLst/>
          </a:prstGeom>
        </p:spPr>
        <p:txBody>
          <a:bodyPr wrap="square">
            <a:spAutoFit/>
          </a:bodyPr>
          <a:lstStyle/>
          <a:p>
            <a:pPr algn="ctr"/>
            <a:r>
              <a:rPr lang="en-US" b="1" i="1" dirty="0" smtClean="0">
                <a:solidFill>
                  <a:prstClr val="black"/>
                </a:solidFill>
              </a:rPr>
              <a:t> Permanent dilatation of bronchi and bronchioles caused by </a:t>
            </a:r>
            <a:r>
              <a:rPr lang="en-US" b="1" i="1" dirty="0" smtClean="0">
                <a:solidFill>
                  <a:srgbClr val="FF0000"/>
                </a:solidFill>
              </a:rPr>
              <a:t>destruction of muscle and elastic tissue resulting from or associated with chronic necrotizing infection</a:t>
            </a:r>
            <a:r>
              <a:rPr lang="en-US" b="1" i="1" dirty="0" smtClean="0">
                <a:solidFill>
                  <a:prstClr val="black"/>
                </a:solidFill>
              </a:rPr>
              <a:t> -Markedly distended peripheral bronchi.</a:t>
            </a:r>
            <a:endParaRPr lang="en-US" b="1" i="1" dirty="0">
              <a:solidFill>
                <a:prstClr val="black"/>
              </a:solidFill>
            </a:endParaRPr>
          </a:p>
        </p:txBody>
      </p:sp>
      <p:sp>
        <p:nvSpPr>
          <p:cNvPr id="2" name="Rounded Rectangle 1"/>
          <p:cNvSpPr/>
          <p:nvPr/>
        </p:nvSpPr>
        <p:spPr>
          <a:xfrm>
            <a:off x="539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 &amp; Colored X-ray</a:t>
            </a:r>
            <a:endParaRPr lang="en-US" sz="2800" b="1" i="1" dirty="0">
              <a:effectLst>
                <a:outerShdw blurRad="38100" dist="38100" dir="2700000" algn="tl">
                  <a:srgbClr val="000000">
                    <a:alpha val="43137"/>
                  </a:srgbClr>
                </a:outerShdw>
              </a:effectLst>
            </a:endParaRP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857148"/>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71358654"/>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4716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323528" y="786364"/>
            <a:ext cx="4104456" cy="5018900"/>
          </a:xfrm>
          <a:prstGeom prst="rect">
            <a:avLst/>
          </a:prstGeom>
          <a:noFill/>
          <a:ln w="38100">
            <a:solidFill>
              <a:schemeClr val="tx1"/>
            </a:solidFill>
          </a:ln>
        </p:spPr>
      </p:pic>
      <p:cxnSp>
        <p:nvCxnSpPr>
          <p:cNvPr id="7" name="Straight Arrow Connector 6"/>
          <p:cNvCxnSpPr/>
          <p:nvPr/>
        </p:nvCxnSpPr>
        <p:spPr>
          <a:xfrm>
            <a:off x="1691680" y="1916832"/>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8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94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97237" y="1268760"/>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604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sp>
        <p:nvSpPr>
          <p:cNvPr id="148485" name="Rectangle 148484"/>
          <p:cNvSpPr/>
          <p:nvPr/>
        </p:nvSpPr>
        <p:spPr>
          <a:xfrm>
            <a:off x="323528" y="5889466"/>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5" name="TextBox 14"/>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21467635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11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980728"/>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763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Gross pathology</a:t>
            </a:r>
            <a:endParaRPr lang="en-US" sz="2800" b="1" i="1" dirty="0">
              <a:effectLst>
                <a:outerShdw blurRad="38100" dist="38100" dir="2700000" algn="tl">
                  <a:srgbClr val="000000">
                    <a:alpha val="43137"/>
                  </a:srgbClr>
                </a:outerShdw>
              </a:effectLst>
            </a:endParaRPr>
          </a:p>
        </p:txBody>
      </p:sp>
      <p:cxnSp>
        <p:nvCxnSpPr>
          <p:cNvPr id="6" name="Straight Arrow Connector 5"/>
          <p:cNvCxnSpPr/>
          <p:nvPr/>
        </p:nvCxnSpPr>
        <p:spPr>
          <a:xfrm flipH="1" flipV="1">
            <a:off x="4643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78487230"/>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611560" y="935707"/>
            <a:ext cx="7992888" cy="4953759"/>
          </a:xfrm>
          <a:prstGeom prst="rect">
            <a:avLst/>
          </a:prstGeom>
          <a:noFill/>
          <a:ln w="38100">
            <a:solidFill>
              <a:schemeClr val="tx1"/>
            </a:solidFill>
          </a:ln>
        </p:spPr>
      </p:pic>
      <p:sp>
        <p:nvSpPr>
          <p:cNvPr id="4" name="Rectangle 3"/>
          <p:cNvSpPr/>
          <p:nvPr/>
        </p:nvSpPr>
        <p:spPr>
          <a:xfrm>
            <a:off x="611560" y="6033482"/>
            <a:ext cx="7992888" cy="646331"/>
          </a:xfrm>
          <a:prstGeom prst="rect">
            <a:avLst/>
          </a:prstGeom>
        </p:spPr>
        <p:txBody>
          <a:bodyPr wrap="square">
            <a:spAutoFit/>
          </a:bodyPr>
          <a:lstStyle/>
          <a:p>
            <a:pPr algn="ctr"/>
            <a:r>
              <a:rPr lang="en-US" b="1" i="1" dirty="0" smtClean="0">
                <a:solidFill>
                  <a:prstClr val="black"/>
                </a:solidFill>
              </a:rPr>
              <a:t>Section of a dilated bronchus with florid acute on chronic inflammation of the bronchial wall and surrounding interstitial fibrosis. </a:t>
            </a:r>
            <a:endParaRPr lang="en-US" b="1" i="1" dirty="0">
              <a:solidFill>
                <a:prstClr val="black"/>
              </a:solidFill>
            </a:endParaRPr>
          </a:p>
        </p:txBody>
      </p:sp>
      <p:sp>
        <p:nvSpPr>
          <p:cNvPr id="5" name="Rounded Rectangle 4"/>
          <p:cNvSpPr/>
          <p:nvPr/>
        </p:nvSpPr>
        <p:spPr>
          <a:xfrm>
            <a:off x="2339752" y="260648"/>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074850458"/>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483768" y="188640"/>
            <a:ext cx="417646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Bronchiectasis – HPF</a:t>
            </a:r>
            <a:endParaRPr lang="en-US" sz="2800" b="1" i="1" dirty="0">
              <a:effectLst>
                <a:outerShdw blurRad="38100" dist="38100" dir="2700000" algn="tl">
                  <a:srgbClr val="000000">
                    <a:alpha val="43137"/>
                  </a:srgbClr>
                </a:outerShdw>
              </a:effectLst>
            </a:endParaRPr>
          </a:p>
        </p:txBody>
      </p:sp>
      <p:pic>
        <p:nvPicPr>
          <p:cNvPr id="77826" name="Picture 2" descr="http://www.microscopyu.com/staticgallery/pathology/images/bronchiectasis10x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80920" cy="505275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5889466"/>
            <a:ext cx="8280920" cy="646331"/>
          </a:xfrm>
          <a:prstGeom prst="rect">
            <a:avLst/>
          </a:prstGeom>
        </p:spPr>
        <p:txBody>
          <a:bodyPr wrap="square">
            <a:spAutoFit/>
          </a:bodyPr>
          <a:lstStyle/>
          <a:p>
            <a:pPr algn="ctr"/>
            <a:r>
              <a:rPr lang="en-US" b="1" i="1" dirty="0" smtClean="0"/>
              <a:t>Chronic </a:t>
            </a:r>
            <a:r>
              <a:rPr lang="en-US" b="1" i="1" dirty="0"/>
              <a:t>inflammation, </a:t>
            </a:r>
            <a:r>
              <a:rPr lang="en-US" b="1" i="1" dirty="0">
                <a:solidFill>
                  <a:srgbClr val="FF0000"/>
                </a:solidFill>
              </a:rPr>
              <a:t>ulceration of bronchial wall, ossification of bronchial cartilage, thickened </a:t>
            </a:r>
            <a:r>
              <a:rPr lang="en-US" b="1" i="1" dirty="0" smtClean="0">
                <a:solidFill>
                  <a:srgbClr val="FF0000"/>
                </a:solidFill>
              </a:rPr>
              <a:t>pleura </a:t>
            </a:r>
            <a:r>
              <a:rPr lang="en-US" b="1" i="1" dirty="0" smtClean="0"/>
              <a:t>.  </a:t>
            </a:r>
            <a:r>
              <a:rPr lang="en-US" b="1" i="1" dirty="0"/>
              <a:t>Variable inflammation and fibrosis of </a:t>
            </a:r>
            <a:r>
              <a:rPr lang="en-US" b="1" i="1" dirty="0" smtClean="0"/>
              <a:t>alveoli</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19115806"/>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6599" y="2617666"/>
            <a:ext cx="6552728" cy="923330"/>
          </a:xfrm>
          <a:prstGeom prst="rect">
            <a:avLst/>
          </a:prstGeom>
          <a:ln>
            <a:solidFill>
              <a:schemeClr val="tx1"/>
            </a:solidFill>
          </a:ln>
        </p:spPr>
        <p:txBody>
          <a:bodyPr wrap="square">
            <a:spAutoFit/>
          </a:bodyPr>
          <a:lstStyle/>
          <a:p>
            <a:pPr algn="ctr"/>
            <a:r>
              <a:rPr lang="en-US" b="1" dirty="0" smtClean="0"/>
              <a:t>Chronic Obstructive Lung Disease</a:t>
            </a:r>
            <a:r>
              <a:rPr lang="en-US" dirty="0" smtClean="0"/>
              <a:t> (</a:t>
            </a:r>
            <a:r>
              <a:rPr lang="en-US" b="1" dirty="0" smtClean="0"/>
              <a:t>COLD</a:t>
            </a:r>
            <a:r>
              <a:rPr lang="en-US" dirty="0" smtClean="0"/>
              <a:t>),</a:t>
            </a:r>
          </a:p>
          <a:p>
            <a:pPr algn="ctr"/>
            <a:r>
              <a:rPr lang="en-US" b="1" dirty="0" smtClean="0"/>
              <a:t>Chronic Obstructive Airway Disease</a:t>
            </a:r>
            <a:r>
              <a:rPr lang="en-US" dirty="0" smtClean="0"/>
              <a:t> (</a:t>
            </a:r>
            <a:r>
              <a:rPr lang="en-US" b="1" dirty="0" smtClean="0"/>
              <a:t>COAD</a:t>
            </a:r>
            <a:r>
              <a:rPr lang="en-US" dirty="0" smtClean="0"/>
              <a:t>), </a:t>
            </a:r>
          </a:p>
          <a:p>
            <a:pPr algn="ctr"/>
            <a:r>
              <a:rPr lang="en-US" b="1" dirty="0" smtClean="0"/>
              <a:t>Chronic Obstructive Respiratory Disease</a:t>
            </a:r>
            <a:r>
              <a:rPr lang="en-US" dirty="0" smtClean="0"/>
              <a:t> (</a:t>
            </a:r>
            <a:r>
              <a:rPr lang="en-US" b="1" dirty="0" smtClean="0"/>
              <a:t>CORD)</a:t>
            </a:r>
            <a:endParaRPr lang="en-US" dirty="0" smtClean="0"/>
          </a:p>
        </p:txBody>
      </p:sp>
      <p:sp>
        <p:nvSpPr>
          <p:cNvPr id="9" name="Rounded Rectangle 8"/>
          <p:cNvSpPr/>
          <p:nvPr/>
        </p:nvSpPr>
        <p:spPr>
          <a:xfrm>
            <a:off x="1511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000099"/>
                </a:solidFill>
                <a:effectLst>
                  <a:outerShdw blurRad="38100" dist="38100" dir="2700000" algn="tl">
                    <a:srgbClr val="000000">
                      <a:alpha val="43137"/>
                    </a:srgbClr>
                  </a:outerShdw>
                </a:effectLst>
              </a:rPr>
              <a:t>Chronic Obstructive Pulmonary Diseases</a:t>
            </a:r>
            <a:r>
              <a:rPr lang="en-US" sz="3600" dirty="0" smtClean="0">
                <a:solidFill>
                  <a:srgbClr val="000099"/>
                </a:solidFill>
                <a:effectLst>
                  <a:outerShdw blurRad="38100" dist="38100" dir="2700000" algn="tl">
                    <a:srgbClr val="000000">
                      <a:alpha val="43137"/>
                    </a:srgbClr>
                  </a:outerShdw>
                </a:effectLst>
              </a:rPr>
              <a:t> </a:t>
            </a:r>
          </a:p>
          <a:p>
            <a:pPr algn="ctr"/>
            <a:r>
              <a:rPr lang="en-US" sz="3600" dirty="0" smtClean="0">
                <a:solidFill>
                  <a:srgbClr val="000099"/>
                </a:solidFill>
                <a:effectLst>
                  <a:outerShdw blurRad="38100" dist="38100" dir="2700000" algn="tl">
                    <a:srgbClr val="000000">
                      <a:alpha val="43137"/>
                    </a:srgbClr>
                  </a:outerShdw>
                </a:effectLst>
              </a:rPr>
              <a:t>(</a:t>
            </a:r>
            <a:r>
              <a:rPr lang="en-US" sz="3600" b="1" dirty="0" smtClean="0">
                <a:solidFill>
                  <a:srgbClr val="000099"/>
                </a:solidFill>
                <a:effectLst>
                  <a:outerShdw blurRad="38100" dist="38100" dir="2700000" algn="tl">
                    <a:srgbClr val="000000">
                      <a:alpha val="43137"/>
                    </a:srgbClr>
                  </a:outerShdw>
                </a:effectLst>
              </a:rPr>
              <a:t>COPD</a:t>
            </a:r>
            <a:r>
              <a:rPr lang="en-US" sz="3600" dirty="0" smtClean="0">
                <a:solidFill>
                  <a:srgbClr val="000099"/>
                </a:solidFill>
                <a:effectLst>
                  <a:outerShdw blurRad="38100" dist="38100" dir="2700000" algn="tl">
                    <a:srgbClr val="000000">
                      <a:alpha val="43137"/>
                    </a:srgbClr>
                  </a:outerShdw>
                </a:effectLst>
              </a:rPr>
              <a:t>) </a:t>
            </a:r>
            <a:endParaRPr lang="en-US" sz="3600" dirty="0">
              <a:solidFill>
                <a:srgbClr val="000099"/>
              </a:solidFill>
              <a:effectLst>
                <a:outerShdw blurRad="38100" dist="38100" dir="2700000" algn="tl">
                  <a:srgbClr val="000000">
                    <a:alpha val="43137"/>
                  </a:srgbClr>
                </a:outerShdw>
              </a:effectLst>
            </a:endParaRPr>
          </a:p>
        </p:txBody>
      </p:sp>
      <p:sp>
        <p:nvSpPr>
          <p:cNvPr id="10" name="Rectangle 9"/>
          <p:cNvSpPr/>
          <p:nvPr/>
        </p:nvSpPr>
        <p:spPr>
          <a:xfrm>
            <a:off x="2114651" y="3933056"/>
            <a:ext cx="5616624" cy="2000548"/>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smtClean="0">
                <a:solidFill>
                  <a:srgbClr val="000099"/>
                </a:solidFill>
                <a:effectLst>
                  <a:outerShdw blurRad="38100" dist="38100" dir="2700000" algn="tl">
                    <a:srgbClr val="000000">
                      <a:alpha val="43137"/>
                    </a:srgbClr>
                  </a:outerShdw>
                </a:effectLst>
              </a:rPr>
              <a:t>3. Chronic Bronchitis </a:t>
            </a:r>
          </a:p>
          <a:p>
            <a:pPr algn="ctr"/>
            <a:r>
              <a:rPr lang="en-US" sz="3200" b="1" dirty="0" smtClean="0">
                <a:solidFill>
                  <a:srgbClr val="000099"/>
                </a:solidFill>
                <a:effectLst>
                  <a:outerShdw blurRad="38100" dist="38100" dir="2700000" algn="tl">
                    <a:srgbClr val="000000">
                      <a:alpha val="43137"/>
                    </a:srgbClr>
                  </a:outerShdw>
                </a:effectLst>
              </a:rPr>
              <a:t>4.  Emphysema</a:t>
            </a:r>
            <a:r>
              <a:rPr lang="en-US" sz="2800" b="1" dirty="0" smtClean="0"/>
              <a:t>, </a:t>
            </a:r>
          </a:p>
          <a:p>
            <a:pPr algn="ctr"/>
            <a:r>
              <a:rPr lang="en-US" sz="2000" b="1" dirty="0" smtClean="0"/>
              <a:t>a pair of commonly co-existing diseases of the lungs in which the airways narrow over time.</a:t>
            </a:r>
            <a:endParaRPr lang="en-US" sz="2000" b="1" dirty="0"/>
          </a:p>
        </p:txBody>
      </p:sp>
      <p:sp>
        <p:nvSpPr>
          <p:cNvPr id="11" name="Rectangle 10"/>
          <p:cNvSpPr/>
          <p:nvPr/>
        </p:nvSpPr>
        <p:spPr>
          <a:xfrm>
            <a:off x="3856806" y="2208057"/>
            <a:ext cx="2132315" cy="400110"/>
          </a:xfrm>
          <a:prstGeom prst="rect">
            <a:avLst/>
          </a:prstGeom>
        </p:spPr>
        <p:txBody>
          <a:bodyPr wrap="none">
            <a:spAutoFit/>
          </a:bodyPr>
          <a:lstStyle/>
          <a:p>
            <a:pPr algn="ctr"/>
            <a:r>
              <a:rPr lang="en-US" sz="2000" b="1" dirty="0" smtClean="0">
                <a:solidFill>
                  <a:prstClr val="black"/>
                </a:solidFill>
              </a:rPr>
              <a:t>also known as </a:t>
            </a:r>
            <a:endParaRPr lang="en-US" sz="2000" b="1" dirty="0"/>
          </a:p>
        </p:txBody>
      </p:sp>
      <p:sp>
        <p:nvSpPr>
          <p:cNvPr id="13" name="Rectangle 12"/>
          <p:cNvSpPr/>
          <p:nvPr/>
        </p:nvSpPr>
        <p:spPr>
          <a:xfrm>
            <a:off x="4234999" y="3501008"/>
            <a:ext cx="1273105" cy="400110"/>
          </a:xfrm>
          <a:prstGeom prst="rect">
            <a:avLst/>
          </a:prstGeom>
        </p:spPr>
        <p:txBody>
          <a:bodyPr wrap="none">
            <a:spAutoFit/>
          </a:bodyPr>
          <a:lstStyle/>
          <a:p>
            <a:pPr lvl="0" algn="ctr"/>
            <a:r>
              <a:rPr lang="en-US" sz="2000" b="1" dirty="0" smtClean="0">
                <a:solidFill>
                  <a:prstClr val="black"/>
                </a:solidFill>
              </a:rPr>
              <a:t>Include:</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2" name="TextBox 11"/>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331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Respiratory System</a:t>
            </a:r>
            <a:endParaRPr lang="en-US" sz="2800" b="1" i="1" dirty="0">
              <a:effectLst>
                <a:outerShdw blurRad="38100" dist="38100" dir="2700000" algn="tl">
                  <a:srgbClr val="000000">
                    <a:alpha val="43137"/>
                  </a:srgbClr>
                </a:outerShdw>
              </a:effectLst>
            </a:endParaRP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75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smtClean="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692390378"/>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a:t>
            </a:r>
            <a:r>
              <a:rPr lang="en-US" sz="2800" b="1" i="1" dirty="0" err="1" smtClean="0">
                <a:effectLst>
                  <a:outerShdw blurRad="38100" dist="38100" dir="2700000" algn="tl">
                    <a:srgbClr val="000000">
                      <a:alpha val="43137"/>
                    </a:srgbClr>
                  </a:outerShdw>
                </a:effectLst>
              </a:rPr>
              <a:t>vs</a:t>
            </a:r>
            <a:r>
              <a:rPr lang="en-US" sz="2800" b="1" i="1" dirty="0" smtClean="0">
                <a:effectLst>
                  <a:outerShdw blurRad="38100" dist="38100" dir="2700000" algn="tl">
                    <a:srgbClr val="000000">
                      <a:alpha val="43137"/>
                    </a:srgbClr>
                  </a:outerShdw>
                </a:effectLst>
              </a:rPr>
              <a:t> Chronic bronchitis</a:t>
            </a:r>
            <a:endParaRPr lang="en-US" sz="2800" b="1" i="1" dirty="0">
              <a:effectLst>
                <a:outerShdw blurRad="38100" dist="38100" dir="2700000" algn="tl">
                  <a:srgbClr val="000000">
                    <a:alpha val="43137"/>
                  </a:srgbClr>
                </a:outerShdw>
              </a:effectLst>
            </a:endParaRP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1331640" y="998731"/>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5556885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73216"/>
            <a:ext cx="8496944" cy="1296144"/>
          </a:xfrm>
        </p:spPr>
        <p:txBody>
          <a:bodyPr>
            <a:noAutofit/>
          </a:bodyPr>
          <a:lstStyle/>
          <a:p>
            <a:pPr algn="ctr">
              <a:lnSpc>
                <a:spcPts val="2000"/>
              </a:lnSpc>
            </a:pPr>
            <a:r>
              <a:rPr lang="en-US" sz="1800" b="1" i="1" dirty="0"/>
              <a:t>Inflammatory infiltrate in bronchial walls is composed of lymphocytes and plasma cells</a:t>
            </a:r>
            <a:r>
              <a:rPr lang="en-US" sz="1800" b="1" i="1" dirty="0" smtClean="0"/>
              <a:t>. In the </a:t>
            </a:r>
            <a:r>
              <a:rPr lang="en-US" sz="1800" b="1" i="1" dirty="0"/>
              <a:t>lumen </a:t>
            </a:r>
            <a:r>
              <a:rPr lang="en-US" sz="1800" b="1" i="1" dirty="0" smtClean="0"/>
              <a:t>desquamated </a:t>
            </a:r>
            <a:r>
              <a:rPr lang="en-US" sz="1800" b="1" i="1" dirty="0"/>
              <a:t>epithelial cells (catarrhal inflammation) </a:t>
            </a:r>
            <a:r>
              <a:rPr lang="en-US" sz="1800" b="1" i="1" dirty="0" smtClean="0"/>
              <a:t>.In </a:t>
            </a:r>
            <a:r>
              <a:rPr lang="en-US" sz="1800" b="1" i="1" dirty="0"/>
              <a:t>mucosa often occurs mataplasia of cylindric cilliated epithelium into multilayered squamous epithelium</a:t>
            </a:r>
            <a:r>
              <a:rPr lang="en-US" sz="1800" b="1" i="1" dirty="0" smtClean="0"/>
              <a:t>. Goblet </a:t>
            </a:r>
            <a:r>
              <a:rPr lang="en-US" sz="1800" b="1" i="1" dirty="0"/>
              <a:t>cells are hyperplastic, hyperplastic are also the  </a:t>
            </a:r>
            <a:r>
              <a:rPr lang="en-US" sz="1800" b="1" i="1" dirty="0" err="1" smtClean="0"/>
              <a:t>sero</a:t>
            </a:r>
            <a:r>
              <a:rPr lang="en-US" sz="1800" b="1" i="1" dirty="0" smtClean="0"/>
              <a:t>-mucous </a:t>
            </a:r>
            <a:r>
              <a:rPr lang="en-US" sz="1800" b="1" i="1" dirty="0"/>
              <a:t>glands in the submucosal layer</a:t>
            </a:r>
            <a:r>
              <a:rPr lang="en-US" sz="1800" b="1" i="1" dirty="0" smtClean="0"/>
              <a:t>. Muscularis </a:t>
            </a:r>
            <a:r>
              <a:rPr lang="en-US" sz="1800" b="1" i="1" dirty="0"/>
              <a:t>mucosae  is </a:t>
            </a:r>
            <a:r>
              <a:rPr lang="en-US" sz="1800" b="1" i="1" dirty="0" smtClean="0"/>
              <a:t>hypertrophic</a:t>
            </a:r>
            <a:endParaRPr lang="en-US" sz="1800" b="1" i="1" dirty="0"/>
          </a:p>
        </p:txBody>
      </p:sp>
      <p:pic>
        <p:nvPicPr>
          <p:cNvPr id="102402" name="Picture 2" descr="http://myhealth-guide.org/wp-content/uploads/2011/06/45.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5337" r="15337"/>
          <a:stretch>
            <a:fillRect/>
          </a:stretch>
        </p:blipFill>
        <p:spPr bwMode="auto">
          <a:xfrm>
            <a:off x="1187624" y="764703"/>
            <a:ext cx="6827226"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79712" y="188640"/>
            <a:ext cx="511256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20081090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img.medscape.com/pi/emed/ckb/pulmonology/295571-297664-2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0169"/>
            <a:ext cx="7776864" cy="44950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69324" y="5663570"/>
            <a:ext cx="8184232" cy="861774"/>
          </a:xfrm>
          <a:prstGeom prst="rect">
            <a:avLst/>
          </a:prstGeom>
        </p:spPr>
        <p:txBody>
          <a:bodyPr wrap="square">
            <a:spAutoFit/>
          </a:bodyPr>
          <a:lstStyle/>
          <a:p>
            <a:pPr algn="ctr">
              <a:lnSpc>
                <a:spcPts val="2000"/>
              </a:lnSpc>
            </a:pPr>
            <a:r>
              <a:rPr lang="en-US" b="1" i="1" u="sng" dirty="0">
                <a:solidFill>
                  <a:prstClr val="black"/>
                </a:solidFill>
              </a:rPr>
              <a:t>Early</a:t>
            </a:r>
            <a:r>
              <a:rPr lang="en-US" b="1" i="1" dirty="0">
                <a:solidFill>
                  <a:prstClr val="black"/>
                </a:solidFill>
              </a:rPr>
              <a:t> - hypersecretion of mucus in large airways with hypertrophy of submucosal glands in tracheobronchial </a:t>
            </a:r>
            <a:r>
              <a:rPr lang="en-US" b="1" i="1" dirty="0" smtClean="0">
                <a:solidFill>
                  <a:prstClr val="black"/>
                </a:solidFill>
              </a:rPr>
              <a:t>tree . </a:t>
            </a:r>
            <a:r>
              <a:rPr lang="en-US" b="1" i="1" u="sng" dirty="0" smtClean="0">
                <a:solidFill>
                  <a:prstClr val="black"/>
                </a:solidFill>
              </a:rPr>
              <a:t>Later</a:t>
            </a:r>
            <a:r>
              <a:rPr lang="en-US" b="1" i="1" dirty="0" smtClean="0">
                <a:solidFill>
                  <a:prstClr val="black"/>
                </a:solidFill>
              </a:rPr>
              <a:t> </a:t>
            </a:r>
            <a:r>
              <a:rPr lang="en-US" b="1" i="1" dirty="0">
                <a:solidFill>
                  <a:prstClr val="black"/>
                </a:solidFill>
              </a:rPr>
              <a:t>- increase in goblet cells in small airways contributes to excessive mucus production and airway </a:t>
            </a:r>
            <a:r>
              <a:rPr lang="en-US" b="1" i="1" dirty="0" smtClean="0">
                <a:solidFill>
                  <a:prstClr val="black"/>
                </a:solidFill>
              </a:rPr>
              <a:t>obstruction . </a:t>
            </a:r>
            <a:endParaRPr lang="en-US" b="1" i="1" dirty="0">
              <a:solidFill>
                <a:prstClr val="black"/>
              </a:solidFill>
            </a:endParaRPr>
          </a:p>
        </p:txBody>
      </p:sp>
      <p:sp>
        <p:nvSpPr>
          <p:cNvPr id="6" name="Rounded Rectangle 5"/>
          <p:cNvSpPr/>
          <p:nvPr/>
        </p:nvSpPr>
        <p:spPr>
          <a:xfrm>
            <a:off x="2699792"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LPF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15854809"/>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1378" name="Picture 2" descr="http://library.med.utah.edu/WebPath/jpeg1/LUNG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36712"/>
            <a:ext cx="7776864" cy="47043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623113"/>
            <a:ext cx="8496944" cy="1118255"/>
          </a:xfrm>
          <a:prstGeom prst="rect">
            <a:avLst/>
          </a:prstGeom>
        </p:spPr>
        <p:txBody>
          <a:bodyPr wrap="square">
            <a:spAutoFit/>
          </a:bodyPr>
          <a:lstStyle/>
          <a:p>
            <a:pPr algn="ctr">
              <a:lnSpc>
                <a:spcPts val="2000"/>
              </a:lnSpc>
            </a:pPr>
            <a:r>
              <a:rPr lang="en-US" b="1" i="1" dirty="0" smtClean="0">
                <a:solidFill>
                  <a:prstClr val="black"/>
                </a:solidFill>
              </a:rPr>
              <a:t>● Chronic </a:t>
            </a:r>
            <a:r>
              <a:rPr lang="en-US" b="1" i="1" dirty="0">
                <a:solidFill>
                  <a:prstClr val="black"/>
                </a:solidFill>
              </a:rPr>
              <a:t>inflammatory infiltrates range from absent to prominent</a:t>
            </a:r>
          </a:p>
          <a:p>
            <a:pPr algn="ctr">
              <a:lnSpc>
                <a:spcPts val="2000"/>
              </a:lnSpc>
            </a:pPr>
            <a:r>
              <a:rPr lang="en-US" b="1" i="1" dirty="0" smtClean="0">
                <a:solidFill>
                  <a:prstClr val="black"/>
                </a:solidFill>
              </a:rPr>
              <a:t>Increased </a:t>
            </a:r>
            <a:r>
              <a:rPr lang="en-US" b="1" i="1" dirty="0">
                <a:solidFill>
                  <a:prstClr val="black"/>
                </a:solidFill>
              </a:rPr>
              <a:t>percentage of bronchial wall is occupied by submucosal mucous glands, </a:t>
            </a:r>
            <a:r>
              <a:rPr lang="en-US" b="1" i="1" dirty="0" smtClean="0">
                <a:solidFill>
                  <a:prstClr val="black"/>
                </a:solidFill>
              </a:rPr>
              <a:t>this </a:t>
            </a:r>
            <a:r>
              <a:rPr lang="en-US" b="1" i="1" dirty="0">
                <a:solidFill>
                  <a:prstClr val="black"/>
                </a:solidFill>
              </a:rPr>
              <a:t>directly correlates with sputum production, variable dysplasia, squamous metaplasia, bronchiolitis </a:t>
            </a:r>
            <a:r>
              <a:rPr lang="en-US" b="1" i="1" dirty="0" err="1" smtClean="0">
                <a:solidFill>
                  <a:prstClr val="black"/>
                </a:solidFill>
              </a:rPr>
              <a:t>obliterans</a:t>
            </a:r>
            <a:endParaRPr lang="en-US" b="1" i="1" dirty="0">
              <a:solidFill>
                <a:prstClr val="black"/>
              </a:solidFill>
            </a:endParaRPr>
          </a:p>
        </p:txBody>
      </p:sp>
      <p:sp>
        <p:nvSpPr>
          <p:cNvPr id="7" name="Rounded Rectangle 6"/>
          <p:cNvSpPr/>
          <p:nvPr/>
        </p:nvSpPr>
        <p:spPr>
          <a:xfrm>
            <a:off x="1547664" y="188640"/>
            <a:ext cx="5832648"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Chronic Bronchitis - HPF</a:t>
            </a:r>
            <a:endParaRPr lang="en-US" sz="2800" b="1" i="1" dirty="0">
              <a:solidFill>
                <a:prstClr val="white"/>
              </a:solidFill>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95581671"/>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3429000"/>
            <a:ext cx="4752528" cy="864096"/>
          </a:xfrm>
        </p:spPr>
        <p:txBody>
          <a:bodyPr>
            <a:noAutofit/>
          </a:bodyPr>
          <a:lstStyle/>
          <a:p>
            <a:pPr algn="ctr"/>
            <a:r>
              <a:rPr lang="ar-SA" sz="4000" dirty="0" smtClean="0">
                <a:solidFill>
                  <a:srgbClr val="C00000"/>
                </a:solidFill>
              </a:rPr>
              <a:t> </a:t>
            </a:r>
            <a:endParaRPr lang="en-US" sz="4000" dirty="0">
              <a:solidFill>
                <a:srgbClr val="C00000"/>
              </a:solidFill>
            </a:endParaRPr>
          </a:p>
        </p:txBody>
      </p:sp>
      <p:sp>
        <p:nvSpPr>
          <p:cNvPr id="6" name="Rounded Rectangle 5"/>
          <p:cNvSpPr/>
          <p:nvPr/>
        </p:nvSpPr>
        <p:spPr>
          <a:xfrm>
            <a:off x="2267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037659677"/>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19400" y="838200"/>
            <a:ext cx="3657600" cy="5029200"/>
          </a:xfrm>
          <a:prstGeom prst="rect">
            <a:avLst/>
          </a:prstGeom>
          <a:noFill/>
          <a:ln w="9525">
            <a:noFill/>
            <a:miter lim="800000"/>
            <a:headEnd/>
            <a:tailEnd/>
          </a:ln>
          <a:effectLst/>
        </p:spPr>
      </p:pic>
      <p:sp>
        <p:nvSpPr>
          <p:cNvPr id="5" name="Rounded Rectangle 4"/>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Clinical Features</a:t>
            </a:r>
            <a:endParaRPr lang="en-US" sz="28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8" name="Rectangle 7"/>
          <p:cNvSpPr/>
          <p:nvPr/>
        </p:nvSpPr>
        <p:spPr>
          <a:xfrm>
            <a:off x="609600" y="5858470"/>
            <a:ext cx="7848600" cy="646331"/>
          </a:xfrm>
          <a:prstGeom prst="rect">
            <a:avLst/>
          </a:prstGeom>
        </p:spPr>
        <p:txBody>
          <a:bodyPr wrap="square">
            <a:spAutoFit/>
          </a:bodyPr>
          <a:lstStyle/>
          <a:p>
            <a:pPr algn="ctr"/>
            <a:r>
              <a:rPr lang="en-US" b="1" i="1" dirty="0" smtClean="0"/>
              <a:t> Emphysema patient (so-called pink puffers) </a:t>
            </a:r>
            <a:r>
              <a:rPr lang="en-US" b="1" i="1" dirty="0" smtClean="0"/>
              <a:t>tend </a:t>
            </a:r>
            <a:r>
              <a:rPr lang="en-US" b="1" i="1" dirty="0" smtClean="0"/>
              <a:t>to be thin</a:t>
            </a:r>
            <a:r>
              <a:rPr lang="en-US" b="1" i="1" dirty="0"/>
              <a:t>, </a:t>
            </a:r>
            <a:r>
              <a:rPr lang="en-US" b="1" i="1" dirty="0" smtClean="0"/>
              <a:t>have </a:t>
            </a:r>
            <a:r>
              <a:rPr lang="en-US" b="1" i="1" dirty="0" err="1" smtClean="0"/>
              <a:t>hyperinflated</a:t>
            </a:r>
            <a:r>
              <a:rPr lang="en-US" b="1" i="1" dirty="0" smtClean="0"/>
              <a:t> </a:t>
            </a:r>
            <a:r>
              <a:rPr lang="en-US" b="1" i="1" dirty="0"/>
              <a:t>chest (Barrel chest</a:t>
            </a:r>
            <a:r>
              <a:rPr lang="en-US" b="1" i="1" dirty="0" smtClean="0"/>
              <a:t>) and can have weight loss. </a:t>
            </a:r>
            <a:endParaRPr lang="en-US" b="1" i="1" dirty="0"/>
          </a:p>
        </p:txBody>
      </p:sp>
      <p:sp>
        <p:nvSpPr>
          <p:cNvPr id="2" name="Rectangle 1"/>
          <p:cNvSpPr/>
          <p:nvPr/>
        </p:nvSpPr>
        <p:spPr>
          <a:xfrm>
            <a:off x="2286000" y="3037739"/>
            <a:ext cx="4572000" cy="782522"/>
          </a:xfrm>
          <a:prstGeom prst="rect">
            <a:avLst/>
          </a:prstGeom>
        </p:spPr>
        <p:txBody>
          <a:bodyPr>
            <a:spAutoFit/>
          </a:bodyPr>
          <a:lstStyle/>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Thin “pink puffer” patient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1300" b="1" i="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Hyperinflated</a:t>
            </a: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chest (Barrel chest)</a:t>
            </a:r>
            <a:endParaRPr lang="en-US" sz="1100" dirty="0">
              <a:latin typeface="Calibri" panose="020F0502020204030204" pitchFamily="34" charset="0"/>
              <a:ea typeface="Calibri" panose="020F0502020204030204" pitchFamily="34" charset="0"/>
              <a:cs typeface="Arial" panose="020B0604020202020204" pitchFamily="34" charset="0"/>
            </a:endParaRPr>
          </a:p>
          <a:p>
            <a:pPr marL="457200" marR="0">
              <a:lnSpc>
                <a:spcPct val="115000"/>
              </a:lnSpc>
              <a:spcBef>
                <a:spcPts val="0"/>
              </a:spcBef>
              <a:spcAft>
                <a:spcPts val="0"/>
              </a:spcAft>
            </a:pPr>
            <a:r>
              <a:rPr lang="en-US" sz="1300" b="1" i="1" dirty="0">
                <a:solidFill>
                  <a:srgbClr val="FF0000"/>
                </a:solidFill>
                <a:latin typeface="Times New Roman" panose="02020603050405020304" pitchFamily="18" charset="0"/>
                <a:ea typeface="Calibri" panose="020F0502020204030204" pitchFamily="34" charset="0"/>
                <a:cs typeface="Arial" panose="020B0604020202020204" pitchFamily="34" charset="0"/>
              </a:rPr>
              <a:t>- Weight loss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lung image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5236" name="Picture 4" descr="lung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427" y="15875"/>
            <a:ext cx="729921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403648" y="260648"/>
            <a:ext cx="28083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Lung</a:t>
            </a:r>
            <a:endParaRPr lang="en-US" sz="2800" b="1" i="1" dirty="0">
              <a:effectLst>
                <a:outerShdw blurRad="38100" dist="38100" dir="2700000" algn="tl">
                  <a:srgbClr val="000000">
                    <a:alpha val="43137"/>
                  </a:srgbClr>
                </a:outerShdw>
              </a:effectLst>
            </a:endParaRPr>
          </a:p>
        </p:txBody>
      </p:sp>
      <p:sp>
        <p:nvSpPr>
          <p:cNvPr id="7" name="Rounded Rectangle 6"/>
          <p:cNvSpPr/>
          <p:nvPr/>
        </p:nvSpPr>
        <p:spPr>
          <a:xfrm>
            <a:off x="5220072" y="260648"/>
            <a:ext cx="2520280"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a:t>
            </a:r>
            <a:endParaRPr lang="en-US" sz="2800" b="1" i="1" dirty="0">
              <a:effectLst>
                <a:outerShdw blurRad="38100" dist="38100" dir="2700000" algn="tl">
                  <a:srgbClr val="000000">
                    <a:alpha val="43137"/>
                  </a:srgbClr>
                </a:outerShdw>
              </a:effectLst>
            </a:endParaRPr>
          </a:p>
        </p:txBody>
      </p:sp>
      <p:pic>
        <p:nvPicPr>
          <p:cNvPr id="95238" name="Picture 6" descr="http://body-disease.com/wp-content/uploads/2012/04/Lung-tissue-with-normal-alve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560" y="3686165"/>
            <a:ext cx="7560840" cy="2063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3" name="Rectangle 2"/>
          <p:cNvSpPr/>
          <p:nvPr/>
        </p:nvSpPr>
        <p:spPr>
          <a:xfrm>
            <a:off x="1403648" y="5871074"/>
            <a:ext cx="6813995" cy="646331"/>
          </a:xfrm>
          <a:prstGeom prst="rect">
            <a:avLst/>
          </a:prstGeom>
        </p:spPr>
        <p:txBody>
          <a:bodyPr wrap="square">
            <a:spAutoFit/>
          </a:bodyPr>
          <a:lstStyle/>
          <a:p>
            <a:r>
              <a:rPr lang="en-US" dirty="0" smtClean="0"/>
              <a:t>Enzyme </a:t>
            </a:r>
            <a:r>
              <a:rPr lang="en-US" dirty="0"/>
              <a:t>deficiency that can lead to this </a:t>
            </a:r>
            <a:r>
              <a:rPr lang="en-US" dirty="0" smtClean="0"/>
              <a:t>condition- </a:t>
            </a:r>
            <a:r>
              <a:rPr lang="en-US" dirty="0"/>
              <a:t>Alpha-1-Antitrypsin deficiency</a:t>
            </a:r>
          </a:p>
        </p:txBody>
      </p:sp>
    </p:spTree>
    <p:extLst>
      <p:ext uri="{BB962C8B-B14F-4D97-AF65-F5344CB8AC3E}">
        <p14:creationId xmlns:p14="http://schemas.microsoft.com/office/powerpoint/2010/main" val="982321492"/>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23528" y="5653697"/>
            <a:ext cx="8568952" cy="646331"/>
          </a:xfrm>
          <a:prstGeom prst="rect">
            <a:avLst/>
          </a:prstGeom>
        </p:spPr>
        <p:txBody>
          <a:bodyPr wrap="square">
            <a:spAutoFit/>
          </a:bodyPr>
          <a:lstStyle/>
          <a:p>
            <a:pPr algn="ctr"/>
            <a:r>
              <a:rPr lang="en-US" b="1" i="1" dirty="0" smtClean="0">
                <a:solidFill>
                  <a:prstClr val="black"/>
                </a:solidFill>
              </a:rPr>
              <a:t>Numerous </a:t>
            </a:r>
            <a:r>
              <a:rPr lang="en-US" b="1" i="1" dirty="0">
                <a:solidFill>
                  <a:prstClr val="black"/>
                </a:solidFill>
              </a:rPr>
              <a:t>large </a:t>
            </a:r>
            <a:r>
              <a:rPr lang="en-US" b="1" i="1" dirty="0" err="1" smtClean="0">
                <a:solidFill>
                  <a:prstClr val="black"/>
                </a:solidFill>
              </a:rPr>
              <a:t>emphymatous</a:t>
            </a:r>
            <a:r>
              <a:rPr lang="en-US" b="1" i="1" dirty="0" smtClean="0">
                <a:solidFill>
                  <a:prstClr val="black"/>
                </a:solidFill>
              </a:rPr>
              <a:t> bullae </a:t>
            </a:r>
            <a:r>
              <a:rPr lang="en-US" b="1" i="1" dirty="0">
                <a:solidFill>
                  <a:prstClr val="black"/>
                </a:solidFill>
              </a:rPr>
              <a:t>apparent on the surface of the </a:t>
            </a:r>
            <a:r>
              <a:rPr lang="en-US" b="1" i="1" dirty="0" smtClean="0">
                <a:solidFill>
                  <a:prstClr val="black"/>
                </a:solidFill>
              </a:rPr>
              <a:t>lungs.</a:t>
            </a:r>
          </a:p>
          <a:p>
            <a:pPr algn="ctr"/>
            <a:r>
              <a:rPr lang="en-US" b="1" i="1" dirty="0" smtClean="0">
                <a:solidFill>
                  <a:prstClr val="black"/>
                </a:solidFill>
              </a:rPr>
              <a:t>Bullae </a:t>
            </a:r>
            <a:r>
              <a:rPr lang="en-US" b="1" i="1" dirty="0">
                <a:solidFill>
                  <a:prstClr val="black"/>
                </a:solidFill>
              </a:rPr>
              <a:t>are large dilated airspaces that bulge out from beneath the pleura</a:t>
            </a:r>
            <a:r>
              <a:rPr lang="en-US" b="1" i="1" dirty="0" smtClean="0">
                <a:solidFill>
                  <a:prstClr val="black"/>
                </a:solidFill>
              </a:rPr>
              <a:t>. </a:t>
            </a:r>
            <a:endParaRPr lang="en-US" b="1"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908720"/>
            <a:ext cx="5472608" cy="467296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835696"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Anatomy</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072443945"/>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33256"/>
            <a:ext cx="8352928" cy="923330"/>
          </a:xfrm>
          <a:prstGeom prst="rect">
            <a:avLst/>
          </a:prstGeom>
        </p:spPr>
        <p:txBody>
          <a:bodyPr wrap="square">
            <a:spAutoFit/>
          </a:bodyPr>
          <a:lstStyle/>
          <a:p>
            <a:pPr algn="ctr"/>
            <a:r>
              <a:rPr lang="en-US" b="1" i="1" dirty="0" smtClean="0">
                <a:solidFill>
                  <a:prstClr val="black"/>
                </a:solidFill>
              </a:rPr>
              <a:t>Dilated </a:t>
            </a:r>
            <a:r>
              <a:rPr lang="en-US" b="1" i="1" dirty="0">
                <a:solidFill>
                  <a:prstClr val="black"/>
                </a:solidFill>
              </a:rPr>
              <a:t>airspaces </a:t>
            </a:r>
            <a:r>
              <a:rPr lang="en-US" b="1" i="1" dirty="0" smtClean="0">
                <a:solidFill>
                  <a:prstClr val="black"/>
                </a:solidFill>
              </a:rPr>
              <a:t>in emphysematous lung. </a:t>
            </a:r>
            <a:r>
              <a:rPr lang="en-US" b="1" i="1" dirty="0">
                <a:solidFill>
                  <a:prstClr val="black"/>
                </a:solidFill>
              </a:rPr>
              <a:t>Although there tends to be some scarring with time because of superimposed infections, the emphysematous process is one of loss of lung parenchyma, not 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79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Emphysema – Gross pathology</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50522475"/>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699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smtClean="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07504" y="2492897"/>
            <a:ext cx="2317036" cy="1440160"/>
          </a:xfrm>
        </p:spPr>
        <p:txBody>
          <a:bodyPr>
            <a:noAutofit/>
          </a:bodyPr>
          <a:lstStyle/>
          <a:p>
            <a:pPr eaLnBrk="1" hangingPunct="1">
              <a:lnSpc>
                <a:spcPct val="90000"/>
              </a:lnSpc>
            </a:pPr>
            <a:r>
              <a:rPr lang="en-GB" sz="2000" b="1" dirty="0" smtClean="0">
                <a:cs typeface="Arial" pitchFamily="34" charset="0"/>
              </a:rPr>
              <a:t>Cartilage is present to the level of proximal bronchioles.</a:t>
            </a:r>
          </a:p>
          <a:p>
            <a:pPr eaLnBrk="1" hangingPunct="1">
              <a:lnSpc>
                <a:spcPct val="90000"/>
              </a:lnSpc>
            </a:pPr>
            <a:r>
              <a:rPr lang="en-GB" sz="2000" b="1" dirty="0" smtClean="0">
                <a:cs typeface="Arial" pitchFamily="34" charset="0"/>
              </a:rPr>
              <a:t>Beyond terminal bronchiole gas exchange occurs.</a:t>
            </a:r>
          </a:p>
          <a:p>
            <a:pPr eaLnBrk="1" hangingPunct="1">
              <a:lnSpc>
                <a:spcPct val="90000"/>
              </a:lnSpc>
            </a:pPr>
            <a:r>
              <a:rPr lang="en-GB" sz="2000" b="1" dirty="0" smtClean="0">
                <a:cs typeface="Arial" pitchFamily="34" charset="0"/>
              </a:rPr>
              <a:t>The distal airspaces are kept open by elastic tension in alveolar walls.</a:t>
            </a:r>
            <a:endParaRPr lang="en-US" sz="2000" b="1" dirty="0" smtClean="0">
              <a:cs typeface="Arial" pitchFamily="34" charset="0"/>
            </a:endParaRPr>
          </a:p>
        </p:txBody>
      </p:sp>
      <p:pic>
        <p:nvPicPr>
          <p:cNvPr id="3" name="Picture 2"/>
          <p:cNvPicPr>
            <a:picLocks noChangeAspect="1"/>
          </p:cNvPicPr>
          <p:nvPr/>
        </p:nvPicPr>
        <p:blipFill>
          <a:blip r:embed="rId3"/>
          <a:stretch>
            <a:fillRect/>
          </a:stretch>
        </p:blipFill>
        <p:spPr>
          <a:xfrm>
            <a:off x="2699792" y="980728"/>
            <a:ext cx="6268423" cy="4638675"/>
          </a:xfrm>
          <a:prstGeom prst="rect">
            <a:avLst/>
          </a:prstGeom>
        </p:spPr>
      </p:pic>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2195736" y="828114"/>
            <a:ext cx="4824536" cy="5481205"/>
          </a:xfrm>
          <a:prstGeom prst="rect">
            <a:avLst/>
          </a:prstGeom>
          <a:noFill/>
        </p:spPr>
      </p:pic>
      <p:sp>
        <p:nvSpPr>
          <p:cNvPr id="3" name="Rounded Rectangle 2"/>
          <p:cNvSpPr/>
          <p:nvPr/>
        </p:nvSpPr>
        <p:spPr>
          <a:xfrm>
            <a:off x="1403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Bullous Emphysema – Gross pathology</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539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47838805"/>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85720" y="5961474"/>
            <a:ext cx="8534752" cy="646331"/>
          </a:xfrm>
          <a:prstGeom prst="rect">
            <a:avLst/>
          </a:prstGeom>
        </p:spPr>
        <p:txBody>
          <a:bodyPr wrap="square">
            <a:spAutoFit/>
          </a:bodyPr>
          <a:lstStyle/>
          <a:p>
            <a:pPr algn="ctr"/>
            <a:r>
              <a:rPr lang="en-US" b="1" i="1" dirty="0">
                <a:solidFill>
                  <a:prstClr val="black"/>
                </a:solidFill>
              </a:rPr>
              <a:t>Centrilobular </a:t>
            </a:r>
            <a:r>
              <a:rPr lang="en-US" b="1" i="1" dirty="0" smtClean="0">
                <a:solidFill>
                  <a:prstClr val="black"/>
                </a:solidFill>
              </a:rPr>
              <a:t>emphysema : Fixed</a:t>
            </a:r>
            <a:r>
              <a:rPr lang="en-US" b="1" i="1" dirty="0">
                <a:solidFill>
                  <a:prstClr val="black"/>
                </a:solidFill>
              </a:rPr>
              <a:t>, cut surface </a:t>
            </a:r>
            <a:r>
              <a:rPr lang="en-US" b="1" i="1" dirty="0" smtClean="0">
                <a:solidFill>
                  <a:prstClr val="black"/>
                </a:solidFill>
              </a:rPr>
              <a:t>of a lung shows </a:t>
            </a:r>
            <a:r>
              <a:rPr lang="en-US" b="1" i="1" dirty="0">
                <a:solidFill>
                  <a:prstClr val="black"/>
                </a:solidFill>
              </a:rPr>
              <a:t>multiple cavities lined by heavy black carbon </a:t>
            </a:r>
            <a:r>
              <a:rPr lang="en-US" b="1" i="1" dirty="0" smtClean="0">
                <a:solidFill>
                  <a:prstClr val="black"/>
                </a:solidFill>
              </a:rPr>
              <a:t>deposits characteristic </a:t>
            </a:r>
            <a:r>
              <a:rPr lang="en-US" b="1" i="1" dirty="0">
                <a:solidFill>
                  <a:prstClr val="black"/>
                </a:solidFill>
              </a:rPr>
              <a:t>of </a:t>
            </a:r>
            <a:r>
              <a:rPr lang="en-US" b="1" i="1" dirty="0" smtClean="0">
                <a:solidFill>
                  <a:prstClr val="black"/>
                </a:solidFill>
              </a:rPr>
              <a:t>smoking. </a:t>
            </a:r>
            <a:endParaRPr lang="en-US" b="1" i="1" dirty="0">
              <a:solidFill>
                <a:prstClr val="black"/>
              </a:solidFill>
            </a:endParaRPr>
          </a:p>
        </p:txBody>
      </p:sp>
      <p:sp>
        <p:nvSpPr>
          <p:cNvPr id="5" name="Rounded Rectangle 4"/>
          <p:cNvSpPr/>
          <p:nvPr/>
        </p:nvSpPr>
        <p:spPr>
          <a:xfrm>
            <a:off x="945192" y="252051"/>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Centrilobular Emphysema – Gross pathology</a:t>
            </a:r>
            <a:endParaRPr lang="en-US" sz="2800" b="1"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08720"/>
            <a:ext cx="7776864" cy="4896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84702963"/>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File:Emphysema low mag.jpg">
            <a:hlinkClick r:id="rId2"/>
          </p:cNvPr>
          <p:cNvPicPr>
            <a:picLocks noChangeAspect="1" noChangeArrowheads="1"/>
          </p:cNvPicPr>
          <p:nvPr/>
        </p:nvPicPr>
        <p:blipFill>
          <a:blip r:embed="rId3" cstate="print"/>
          <a:srcRect/>
          <a:stretch>
            <a:fillRect/>
          </a:stretch>
        </p:blipFill>
        <p:spPr bwMode="auto">
          <a:xfrm>
            <a:off x="683568" y="1124744"/>
            <a:ext cx="7920880" cy="4536504"/>
          </a:xfrm>
          <a:prstGeom prst="rect">
            <a:avLst/>
          </a:prstGeom>
          <a:noFill/>
          <a:ln w="38100">
            <a:solidFill>
              <a:schemeClr val="tx1"/>
            </a:solidFill>
          </a:ln>
        </p:spPr>
      </p:pic>
      <p:sp>
        <p:nvSpPr>
          <p:cNvPr id="5" name="Rounded Rectangle 4"/>
          <p:cNvSpPr/>
          <p:nvPr/>
        </p:nvSpPr>
        <p:spPr>
          <a:xfrm>
            <a:off x="2123728" y="252051"/>
            <a:ext cx="4896544"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683568" y="5812845"/>
            <a:ext cx="7920880" cy="646331"/>
          </a:xfrm>
          <a:prstGeom prst="rect">
            <a:avLst/>
          </a:prstGeom>
        </p:spPr>
        <p:txBody>
          <a:bodyPr wrap="square">
            <a:spAutoFit/>
          </a:bodyPr>
          <a:lstStyle/>
          <a:p>
            <a:pPr algn="ctr"/>
            <a:r>
              <a:rPr lang="en-US" b="1" i="1" dirty="0"/>
              <a:t>Some of the alveolar septae are ruptured and the ruptured septa project with in air spaces on the form of spurs.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972095364"/>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508000" y="980728"/>
            <a:ext cx="8128000" cy="4968552"/>
          </a:xfrm>
          <a:prstGeom prst="rect">
            <a:avLst/>
          </a:prstGeom>
          <a:noFill/>
          <a:ln w="38100">
            <a:solidFill>
              <a:schemeClr val="tx1"/>
            </a:solidFill>
          </a:ln>
        </p:spPr>
      </p:pic>
      <p:sp>
        <p:nvSpPr>
          <p:cNvPr id="2" name="Rectangle 1"/>
          <p:cNvSpPr/>
          <p:nvPr/>
        </p:nvSpPr>
        <p:spPr>
          <a:xfrm>
            <a:off x="285720" y="5961474"/>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endParaRPr lang="en-US" b="1" i="1" dirty="0" smtClean="0">
              <a:solidFill>
                <a:prstClr val="black"/>
              </a:solidFill>
            </a:endParaRPr>
          </a:p>
          <a:p>
            <a:pPr algn="ctr"/>
            <a:r>
              <a:rPr lang="en-US" b="1" i="1" dirty="0" smtClean="0">
                <a:solidFill>
                  <a:prstClr val="black"/>
                </a:solidFill>
              </a:rPr>
              <a:t>within </a:t>
            </a:r>
            <a:r>
              <a:rPr lang="en-US" b="1" i="1" dirty="0">
                <a:solidFill>
                  <a:prstClr val="black"/>
                </a:solidFill>
              </a:rPr>
              <a:t>air spaces on the form of spurs.</a:t>
            </a:r>
          </a:p>
        </p:txBody>
      </p:sp>
      <p:sp>
        <p:nvSpPr>
          <p:cNvPr id="6" name="Rounded Rectangle 5"/>
          <p:cNvSpPr/>
          <p:nvPr/>
        </p:nvSpPr>
        <p:spPr>
          <a:xfrm>
            <a:off x="2195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Panacinar Emphysema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853846837"/>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683568" y="1124744"/>
            <a:ext cx="7776864" cy="4777417"/>
          </a:xfrm>
          <a:prstGeom prst="rect">
            <a:avLst/>
          </a:prstGeom>
          <a:noFill/>
          <a:ln w="28575">
            <a:solidFill>
              <a:schemeClr val="tx1"/>
            </a:solidFill>
          </a:ln>
        </p:spPr>
      </p:pic>
      <p:sp>
        <p:nvSpPr>
          <p:cNvPr id="4" name="Rounded Rectangle 3"/>
          <p:cNvSpPr/>
          <p:nvPr/>
        </p:nvSpPr>
        <p:spPr>
          <a:xfrm>
            <a:off x="2195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effectLst>
                  <a:outerShdw blurRad="38100" dist="38100" dir="2700000" algn="tl">
                    <a:srgbClr val="000000">
                      <a:alpha val="43137"/>
                    </a:srgbClr>
                  </a:outerShdw>
                </a:effectLst>
              </a:rPr>
              <a:t>Panacinar</a:t>
            </a:r>
            <a:r>
              <a:rPr lang="en-US" sz="2800" b="1" i="1" dirty="0" smtClean="0">
                <a:effectLst>
                  <a:outerShdw blurRad="38100" dist="38100" dir="2700000" algn="tl">
                    <a:srgbClr val="000000">
                      <a:alpha val="43137"/>
                    </a:srgbClr>
                  </a:outerShdw>
                </a:effectLst>
              </a:rPr>
              <a:t> Emphysema - HPF</a:t>
            </a:r>
            <a:endParaRPr lang="en-US" sz="2800" b="1" i="1" dirty="0">
              <a:effectLst>
                <a:outerShdw blurRad="38100" dist="38100" dir="2700000" algn="tl">
                  <a:srgbClr val="000000">
                    <a:alpha val="43137"/>
                  </a:srgbClr>
                </a:outerShdw>
              </a:effectLst>
            </a:endParaRPr>
          </a:p>
        </p:txBody>
      </p:sp>
      <p:sp>
        <p:nvSpPr>
          <p:cNvPr id="7" name="Rectangle 6"/>
          <p:cNvSpPr/>
          <p:nvPr/>
        </p:nvSpPr>
        <p:spPr>
          <a:xfrm>
            <a:off x="683568" y="5949280"/>
            <a:ext cx="7776864" cy="646331"/>
          </a:xfrm>
          <a:prstGeom prst="rect">
            <a:avLst/>
          </a:prstGeom>
        </p:spPr>
        <p:txBody>
          <a:bodyPr wrap="square">
            <a:spAutoFit/>
          </a:bodyPr>
          <a:lstStyle/>
          <a:p>
            <a:pPr algn="ctr"/>
            <a:r>
              <a:rPr lang="en-US" b="1" i="1" dirty="0" smtClean="0"/>
              <a:t>Destruction of tissue leaves emphysematous spaces with little surface area, few  capillaries, and large air spaces. Large vessel at lower left  </a:t>
            </a:r>
            <a:endParaRPr lang="en-US" b="1" i="1" dirty="0"/>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947780888"/>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sz="quarter" idx="1"/>
          </p:nvPr>
        </p:nvSpPr>
        <p:spPr/>
        <p:txBody>
          <a:bodyPr/>
          <a:lstStyle/>
          <a:p>
            <a:pPr marL="0" lvl="0" indent="0">
              <a:buNone/>
            </a:pPr>
            <a:r>
              <a:rPr lang="en-US" b="1" dirty="0"/>
              <a:t>D</a:t>
            </a:r>
            <a:r>
              <a:rPr lang="en-US" b="1" dirty="0" smtClean="0"/>
              <a:t>ifferent </a:t>
            </a:r>
            <a:r>
              <a:rPr lang="en-US" b="1" dirty="0"/>
              <a:t>types of </a:t>
            </a:r>
            <a:r>
              <a:rPr lang="en-US" b="1" dirty="0" smtClean="0"/>
              <a:t>emphysema with </a:t>
            </a:r>
            <a:r>
              <a:rPr lang="en-US" b="1" dirty="0"/>
              <a:t>their possible </a:t>
            </a:r>
            <a:r>
              <a:rPr lang="en-US" b="1" dirty="0" smtClean="0"/>
              <a:t>causes</a:t>
            </a:r>
            <a:r>
              <a:rPr lang="en-US" b="1" dirty="0"/>
              <a:t>:</a:t>
            </a:r>
            <a:r>
              <a:rPr lang="en-US" b="1" dirty="0" smtClean="0"/>
              <a:t>                                                                  </a:t>
            </a:r>
            <a:endParaRPr lang="en-US" dirty="0"/>
          </a:p>
          <a:p>
            <a:pPr lvl="0"/>
            <a:r>
              <a:rPr lang="en-US" b="1" i="1" dirty="0" err="1"/>
              <a:t>Centriacinar</a:t>
            </a:r>
            <a:r>
              <a:rPr lang="en-US" b="1" i="1" dirty="0"/>
              <a:t> (</a:t>
            </a:r>
            <a:r>
              <a:rPr lang="en-US" b="1" i="1" dirty="0" err="1"/>
              <a:t>Centrilobular</a:t>
            </a:r>
            <a:r>
              <a:rPr lang="en-US" b="1" i="1" dirty="0"/>
              <a:t>) </a:t>
            </a:r>
            <a:r>
              <a:rPr lang="en-US" b="1" dirty="0"/>
              <a:t>→ </a:t>
            </a:r>
            <a:r>
              <a:rPr lang="en-US" b="1" i="1" dirty="0"/>
              <a:t>smoking</a:t>
            </a:r>
            <a:endParaRPr lang="en-US" dirty="0"/>
          </a:p>
          <a:p>
            <a:pPr lvl="0"/>
            <a:r>
              <a:rPr lang="en-US" b="1" i="1" dirty="0" err="1"/>
              <a:t>Panacinar</a:t>
            </a:r>
            <a:r>
              <a:rPr lang="en-US" b="1" i="1" dirty="0"/>
              <a:t> (</a:t>
            </a:r>
            <a:r>
              <a:rPr lang="en-US" b="1" i="1" dirty="0" err="1"/>
              <a:t>Panlobular</a:t>
            </a:r>
            <a:r>
              <a:rPr lang="en-US" b="1" i="1" dirty="0"/>
              <a:t>) </a:t>
            </a:r>
            <a:r>
              <a:rPr lang="en-US" b="1" dirty="0"/>
              <a:t>→</a:t>
            </a:r>
            <a:r>
              <a:rPr lang="en-US" b="1" i="1" dirty="0"/>
              <a:t> α-1 antitrypsin deficiency.</a:t>
            </a:r>
            <a:endParaRPr lang="en-US" dirty="0"/>
          </a:p>
          <a:p>
            <a:pPr lvl="0"/>
            <a:r>
              <a:rPr lang="en-US" b="1" i="1" dirty="0"/>
              <a:t>Distal </a:t>
            </a:r>
            <a:r>
              <a:rPr lang="en-US" b="1" i="1" dirty="0" err="1"/>
              <a:t>acinar</a:t>
            </a:r>
            <a:r>
              <a:rPr lang="en-US" b="1" i="1" dirty="0"/>
              <a:t> (</a:t>
            </a:r>
            <a:r>
              <a:rPr lang="en-US" b="1" i="1" dirty="0" err="1"/>
              <a:t>Paraseptal</a:t>
            </a:r>
            <a:r>
              <a:rPr lang="en-US" b="1" i="1" dirty="0"/>
              <a:t>) </a:t>
            </a:r>
            <a:r>
              <a:rPr lang="en-US" b="1" dirty="0"/>
              <a:t>→ </a:t>
            </a:r>
            <a:r>
              <a:rPr lang="en-US" b="1" i="1" dirty="0"/>
              <a:t>unknown cause leading to pneumothorax.</a:t>
            </a:r>
            <a:endParaRPr lang="en-US" dirty="0"/>
          </a:p>
          <a:p>
            <a:pPr lvl="0"/>
            <a:r>
              <a:rPr lang="en-US" b="1" i="1" dirty="0"/>
              <a:t>Irregular emphysema </a:t>
            </a:r>
            <a:r>
              <a:rPr lang="en-US" b="1" dirty="0"/>
              <a:t>→ </a:t>
            </a:r>
            <a:r>
              <a:rPr lang="en-US" b="1" i="1" dirty="0"/>
              <a:t>inflammatory conditions.</a:t>
            </a:r>
            <a:endParaRPr lang="en-US" dirty="0"/>
          </a:p>
          <a:p>
            <a:endParaRPr lang="ar-SA" dirty="0"/>
          </a:p>
        </p:txBody>
      </p:sp>
    </p:spTree>
    <p:extLst>
      <p:ext uri="{BB962C8B-B14F-4D97-AF65-F5344CB8AC3E}">
        <p14:creationId xmlns:p14="http://schemas.microsoft.com/office/powerpoint/2010/main" val="2699821745"/>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66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LOWER RESPIRATORY TRACT INFECTIONS</a:t>
            </a:r>
            <a:endParaRPr lang="en-US" sz="3600" b="1" i="1" dirty="0">
              <a:effectLst>
                <a:outerShdw blurRad="38100" dist="38100" dir="2700000" algn="tl">
                  <a:srgbClr val="000000">
                    <a:alpha val="43137"/>
                  </a:srgbClr>
                </a:outerShdw>
              </a:effectLst>
            </a:endParaRPr>
          </a:p>
        </p:txBody>
      </p:sp>
      <p:sp>
        <p:nvSpPr>
          <p:cNvPr id="6" name="Rounded Rectangle 5"/>
          <p:cNvSpPr/>
          <p:nvPr/>
        </p:nvSpPr>
        <p:spPr>
          <a:xfrm>
            <a:off x="1547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1. Lobar Pneumonia</a:t>
            </a:r>
            <a:r>
              <a:rPr lang="ar-SA" sz="4400" b="1" i="1" dirty="0" smtClean="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21881220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907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Lobar Pneumonia  -  Gross pathology</a:t>
            </a:r>
            <a:endParaRPr lang="en-US" sz="2400" b="1" i="1" dirty="0"/>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1"/>
          <p:cNvPicPr>
            <a:picLocks noChangeAspect="1"/>
          </p:cNvPicPr>
          <p:nvPr/>
        </p:nvPicPr>
        <p:blipFill>
          <a:blip r:embed="rId2"/>
          <a:stretch>
            <a:fillRect/>
          </a:stretch>
        </p:blipFill>
        <p:spPr>
          <a:xfrm>
            <a:off x="381000" y="990600"/>
            <a:ext cx="4257675" cy="5200228"/>
          </a:xfrm>
          <a:prstGeom prst="rect">
            <a:avLst/>
          </a:prstGeom>
        </p:spPr>
      </p:pic>
      <p:pic>
        <p:nvPicPr>
          <p:cNvPr id="9" name="Picture 1"/>
          <p:cNvPicPr>
            <a:picLocks noChangeAspect="1"/>
          </p:cNvPicPr>
          <p:nvPr/>
        </p:nvPicPr>
        <p:blipFill>
          <a:blip r:embed="rId3" cstate="print"/>
          <a:srcRect/>
          <a:stretch>
            <a:fillRect/>
          </a:stretch>
        </p:blipFill>
        <p:spPr bwMode="auto">
          <a:xfrm>
            <a:off x="4876800" y="990600"/>
            <a:ext cx="3867472" cy="51816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2" name="Picture 8" descr="http://library.med.utah.edu/WebPath/jpeg1/LUNG010.jpg">
            <a:hlinkClick r:id="rId2"/>
          </p:cNvPr>
          <p:cNvPicPr>
            <a:picLocks noChangeAspect="1" noChangeArrowheads="1"/>
          </p:cNvPicPr>
          <p:nvPr/>
        </p:nvPicPr>
        <p:blipFill>
          <a:blip r:embed="rId3" cstate="print"/>
          <a:srcRect/>
          <a:stretch>
            <a:fillRect/>
          </a:stretch>
        </p:blipFill>
        <p:spPr bwMode="auto">
          <a:xfrm>
            <a:off x="2195736" y="836712"/>
            <a:ext cx="4752528" cy="4976574"/>
          </a:xfrm>
          <a:prstGeom prst="rect">
            <a:avLst/>
          </a:prstGeom>
          <a:noFill/>
        </p:spPr>
      </p:pic>
      <p:sp>
        <p:nvSpPr>
          <p:cNvPr id="6" name="Rectangle 5"/>
          <p:cNvSpPr/>
          <p:nvPr/>
        </p:nvSpPr>
        <p:spPr>
          <a:xfrm>
            <a:off x="971600" y="5879013"/>
            <a:ext cx="7467600" cy="646331"/>
          </a:xfrm>
          <a:prstGeom prst="rect">
            <a:avLst/>
          </a:prstGeom>
        </p:spPr>
        <p:txBody>
          <a:bodyPr wrap="square">
            <a:spAutoFit/>
          </a:bodyPr>
          <a:lstStyle/>
          <a:p>
            <a:pPr algn="ctr"/>
            <a:r>
              <a:rPr lang="en-US" b="1" i="1" dirty="0" smtClean="0"/>
              <a:t>A closer view of the lobar pneumonia demonstrates the distinct difference between the upper lobe and the consolidated lower lobe.</a:t>
            </a:r>
            <a:endParaRPr lang="en-US" b="1" i="1" dirty="0"/>
          </a:p>
        </p:txBody>
      </p:sp>
      <p:sp>
        <p:nvSpPr>
          <p:cNvPr id="8" name="Rounded Rectangle 7"/>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Gross 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763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X - Ray</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4724400" y="1143000"/>
            <a:ext cx="4038600" cy="3886200"/>
          </a:xfrm>
          <a:prstGeom prst="rect">
            <a:avLst/>
          </a:prstGeom>
          <a:noFill/>
        </p:spPr>
      </p:pic>
      <p:graphicFrame>
        <p:nvGraphicFramePr>
          <p:cNvPr id="9" name="Table 8"/>
          <p:cNvGraphicFramePr>
            <a:graphicFrameLocks noGrp="1"/>
          </p:cNvGraphicFramePr>
          <p:nvPr>
            <p:extLst>
              <p:ext uri="{D42A27DB-BD31-4B8C-83A1-F6EECF244321}">
                <p14:modId xmlns:p14="http://schemas.microsoft.com/office/powerpoint/2010/main" val="972425886"/>
              </p:ext>
            </p:extLst>
          </p:nvPr>
        </p:nvGraphicFramePr>
        <p:xfrm>
          <a:off x="304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smtClean="0">
                          <a:solidFill>
                            <a:schemeClr val="tx1"/>
                          </a:solidFill>
                          <a:latin typeface="arial"/>
                        </a:rPr>
                        <a:t>localized </a:t>
                      </a:r>
                      <a:r>
                        <a:rPr lang="en-US" sz="1800" b="1" i="1" u="none" strike="noStrike" dirty="0">
                          <a:solidFill>
                            <a:schemeClr val="tx1"/>
                          </a:solidFill>
                          <a:latin typeface="arial"/>
                        </a:rPr>
                        <a:t>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444813"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304800" y="5345668"/>
            <a:ext cx="4114800" cy="369332"/>
          </a:xfrm>
          <a:prstGeom prst="rect">
            <a:avLst/>
          </a:prstGeom>
          <a:noFill/>
        </p:spPr>
        <p:txBody>
          <a:bodyPr wrap="square" rtlCol="0">
            <a:spAutoFit/>
          </a:bodyPr>
          <a:lstStyle/>
          <a:p>
            <a:pPr algn="ctr"/>
            <a:r>
              <a:rPr lang="en-US" dirty="0" smtClean="0"/>
              <a:t>Lobar Pneumonia of the right Lower lobe</a:t>
            </a:r>
            <a:endParaRPr lang="en-US" dirty="0"/>
          </a:p>
        </p:txBody>
      </p:sp>
      <p:sp>
        <p:nvSpPr>
          <p:cNvPr id="10" name="TextBox 9"/>
          <p:cNvSpPr txBox="1"/>
          <p:nvPr/>
        </p:nvSpPr>
        <p:spPr>
          <a:xfrm>
            <a:off x="4741506" y="5257800"/>
            <a:ext cx="4021494" cy="369332"/>
          </a:xfrm>
          <a:prstGeom prst="rect">
            <a:avLst/>
          </a:prstGeom>
          <a:noFill/>
        </p:spPr>
        <p:txBody>
          <a:bodyPr wrap="square" rtlCol="0">
            <a:spAutoFit/>
          </a:bodyPr>
          <a:lstStyle/>
          <a:p>
            <a:pPr algn="ctr"/>
            <a:r>
              <a:rPr lang="en-US" dirty="0" smtClean="0"/>
              <a:t>Lobar Pneumonia of the right middle lobe</a:t>
            </a:r>
            <a:endParaRPr lang="en-US" dirty="0"/>
          </a:p>
        </p:txBody>
      </p:sp>
    </p:spTree>
    <p:extLst>
      <p:ext uri="{BB962C8B-B14F-4D97-AF65-F5344CB8AC3E}">
        <p14:creationId xmlns:p14="http://schemas.microsoft.com/office/powerpoint/2010/main" val="387891040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descr="http://3.bp.blogspot.com/-uTe4e_frFto/TcnubP9sLiI/AAAAAAAAA7Q/j16TOT2qaWk/s1600/Respiratory+-+Histology.jpg">
            <a:hlinkClick r:id="rId2"/>
          </p:cNvPr>
          <p:cNvPicPr>
            <a:picLocks noChangeAspect="1" noChangeArrowheads="1"/>
          </p:cNvPicPr>
          <p:nvPr/>
        </p:nvPicPr>
        <p:blipFill>
          <a:blip r:embed="rId3" cstate="print"/>
          <a:srcRect/>
          <a:stretch>
            <a:fillRect/>
          </a:stretch>
        </p:blipFill>
        <p:spPr bwMode="auto">
          <a:xfrm>
            <a:off x="1835696" y="188640"/>
            <a:ext cx="6048672" cy="6408712"/>
          </a:xfrm>
          <a:prstGeom prst="rect">
            <a:avLst/>
          </a:prstGeom>
          <a:noFill/>
          <a:ln>
            <a:solidFill>
              <a:schemeClr val="tx1"/>
            </a:solidFill>
          </a:ln>
        </p:spPr>
      </p:pic>
      <p:sp>
        <p:nvSpPr>
          <p:cNvPr id="4" name="TextBox 3"/>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6" name="TextBox 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2"/>
            <a:ext cx="8280920" cy="47657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31640" y="5589240"/>
            <a:ext cx="6336704" cy="1200329"/>
          </a:xfrm>
          <a:prstGeom prst="rect">
            <a:avLst/>
          </a:prstGeom>
        </p:spPr>
        <p:txBody>
          <a:bodyPr wrap="square">
            <a:spAutoFit/>
          </a:bodyPr>
          <a:lstStyle/>
          <a:p>
            <a:r>
              <a:rPr lang="en-US" b="1" i="1" dirty="0"/>
              <a:t>* Congestion (first 2 days)</a:t>
            </a:r>
          </a:p>
          <a:p>
            <a:r>
              <a:rPr lang="en-US" b="1" i="1" dirty="0"/>
              <a:t>* Red </a:t>
            </a:r>
            <a:r>
              <a:rPr lang="en-US" b="1" i="1" dirty="0" err="1"/>
              <a:t>hepatisation</a:t>
            </a:r>
            <a:r>
              <a:rPr lang="en-US" b="1" i="1" dirty="0"/>
              <a:t> (fibrinous alveolitis) (2nd to 4th day)</a:t>
            </a:r>
          </a:p>
          <a:p>
            <a:r>
              <a:rPr lang="en-US" b="1" i="1" dirty="0"/>
              <a:t>* Grey </a:t>
            </a:r>
            <a:r>
              <a:rPr lang="en-US" b="1" i="1" dirty="0" err="1"/>
              <a:t>hepatisation</a:t>
            </a:r>
            <a:r>
              <a:rPr lang="en-US" b="1" i="1" dirty="0"/>
              <a:t> (</a:t>
            </a:r>
            <a:r>
              <a:rPr lang="en-US" b="1" i="1" dirty="0" err="1"/>
              <a:t>leukocytic</a:t>
            </a:r>
            <a:r>
              <a:rPr lang="en-US" b="1" i="1" dirty="0"/>
              <a:t> alveolitis) (4th to 8th day)</a:t>
            </a:r>
          </a:p>
          <a:p>
            <a:r>
              <a:rPr lang="en-US" b="1" i="1" dirty="0"/>
              <a:t>* Resolution (after 8th day)</a:t>
            </a:r>
          </a:p>
        </p:txBody>
      </p:sp>
      <p:sp>
        <p:nvSpPr>
          <p:cNvPr id="5" name="Rounded Rectangle 4"/>
          <p:cNvSpPr/>
          <p:nvPr/>
        </p:nvSpPr>
        <p:spPr>
          <a:xfrm>
            <a:off x="1907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Lobar Pneumonia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4149023709"/>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539552" y="908720"/>
            <a:ext cx="8136904" cy="4721085"/>
          </a:xfrm>
          <a:prstGeom prst="rect">
            <a:avLst/>
          </a:prstGeom>
          <a:noFill/>
          <a:ln w="28575">
            <a:solidFill>
              <a:schemeClr val="tx1"/>
            </a:solidFill>
          </a:ln>
        </p:spPr>
      </p:pic>
      <p:sp>
        <p:nvSpPr>
          <p:cNvPr id="3" name="TextBox 2"/>
          <p:cNvSpPr txBox="1">
            <a:spLocks noChangeArrowheads="1"/>
          </p:cNvSpPr>
          <p:nvPr/>
        </p:nvSpPr>
        <p:spPr bwMode="auto">
          <a:xfrm>
            <a:off x="899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a:t>
            </a:r>
            <a:r>
              <a:rPr lang="en-US" b="1" i="1" dirty="0" smtClean="0"/>
              <a:t>. Alveolar </a:t>
            </a:r>
            <a:r>
              <a:rPr lang="en-US" b="1" i="1" dirty="0"/>
              <a:t>walls are congested. Pleura is covered by fibrinous exudate.</a:t>
            </a:r>
          </a:p>
        </p:txBody>
      </p:sp>
      <p:sp>
        <p:nvSpPr>
          <p:cNvPr id="6" name="Rounded Rectangle 5"/>
          <p:cNvSpPr/>
          <p:nvPr/>
        </p:nvSpPr>
        <p:spPr>
          <a:xfrm>
            <a:off x="1907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2" descr="http://farm4.static.flickr.com/3458/3785988179_2207f40098.jpg">
            <a:hlinkClick r:id="rId2"/>
          </p:cNvPr>
          <p:cNvPicPr>
            <a:picLocks noChangeAspect="1" noChangeArrowheads="1"/>
          </p:cNvPicPr>
          <p:nvPr/>
        </p:nvPicPr>
        <p:blipFill>
          <a:blip r:embed="rId3" cstate="print"/>
          <a:srcRect/>
          <a:stretch>
            <a:fillRect/>
          </a:stretch>
        </p:blipFill>
        <p:spPr bwMode="auto">
          <a:xfrm>
            <a:off x="683568" y="980728"/>
            <a:ext cx="7920880" cy="4968552"/>
          </a:xfrm>
          <a:prstGeom prst="rect">
            <a:avLst/>
          </a:prstGeom>
          <a:noFill/>
          <a:ln w="28575">
            <a:solidFill>
              <a:schemeClr val="tx1"/>
            </a:solidFill>
          </a:ln>
        </p:spPr>
      </p:pic>
      <p:sp>
        <p:nvSpPr>
          <p:cNvPr id="3" name="Rounded Rectangle 2"/>
          <p:cNvSpPr/>
          <p:nvPr/>
        </p:nvSpPr>
        <p:spPr>
          <a:xfrm>
            <a:off x="1907704" y="260647"/>
            <a:ext cx="5400600" cy="472665"/>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LPF</a:t>
            </a:r>
            <a:endParaRPr lang="en-US" sz="2800" b="1" i="1" dirty="0">
              <a:effectLst>
                <a:outerShdw blurRad="38100" dist="38100" dir="2700000" algn="tl">
                  <a:srgbClr val="000000">
                    <a:alpha val="43137"/>
                  </a:srgbClr>
                </a:outerShdw>
              </a:effectLst>
            </a:endParaRPr>
          </a:p>
        </p:txBody>
      </p:sp>
      <p:sp>
        <p:nvSpPr>
          <p:cNvPr id="2" name="Rectangle 1"/>
          <p:cNvSpPr/>
          <p:nvPr/>
        </p:nvSpPr>
        <p:spPr>
          <a:xfrm>
            <a:off x="344651" y="6021288"/>
            <a:ext cx="8568952" cy="646331"/>
          </a:xfrm>
          <a:prstGeom prst="rect">
            <a:avLst/>
          </a:prstGeom>
        </p:spPr>
        <p:txBody>
          <a:bodyPr wrap="square">
            <a:spAutoFit/>
          </a:bodyPr>
          <a:lstStyle/>
          <a:p>
            <a:pPr algn="ctr"/>
            <a:r>
              <a:rPr lang="en-US" b="1" i="1" dirty="0"/>
              <a:t>the alveoli are filled with fibrinous exudate containing fibrin threads, polymorphs, macrophages and red cells</a:t>
            </a:r>
            <a:endParaRPr lang="en-US"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112509091"/>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611560" y="980728"/>
            <a:ext cx="7992888" cy="5040560"/>
          </a:xfrm>
          <a:prstGeom prst="rect">
            <a:avLst/>
          </a:prstGeom>
          <a:noFill/>
          <a:ln w="38100">
            <a:solidFill>
              <a:schemeClr val="tx1"/>
            </a:solidFill>
          </a:ln>
        </p:spPr>
      </p:pic>
      <p:sp>
        <p:nvSpPr>
          <p:cNvPr id="2" name="Rounded Rectangle 1"/>
          <p:cNvSpPr/>
          <p:nvPr/>
        </p:nvSpPr>
        <p:spPr>
          <a:xfrm>
            <a:off x="950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High power field of alveolar exudate and thickened alveolar wall</a:t>
            </a:r>
            <a:endParaRPr lang="en-US" b="1" i="1" dirty="0">
              <a:solidFill>
                <a:schemeClr val="tx1"/>
              </a:solidFill>
            </a:endParaRPr>
          </a:p>
        </p:txBody>
      </p:sp>
      <p:sp>
        <p:nvSpPr>
          <p:cNvPr id="6" name="Rounded Rectangle 5"/>
          <p:cNvSpPr/>
          <p:nvPr/>
        </p:nvSpPr>
        <p:spPr>
          <a:xfrm>
            <a:off x="1907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Lobar Pneumonia   - HPF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1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smtClean="0">
                <a:solidFill>
                  <a:srgbClr val="000099"/>
                </a:solidFill>
                <a:effectLst>
                  <a:outerShdw blurRad="38100" dist="38100" dir="2700000" algn="tl">
                    <a:srgbClr val="000000">
                      <a:alpha val="43137"/>
                    </a:srgbClr>
                  </a:outerShdw>
                </a:effectLst>
              </a:rPr>
              <a:t>2. Bronchopneumonia</a:t>
            </a:r>
            <a:endParaRPr lang="en-US" sz="4400" b="1" i="1" dirty="0">
              <a:solidFill>
                <a:srgbClr val="000099"/>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7" name="TextBox 6"/>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05789466"/>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395536" y="836711"/>
            <a:ext cx="4824536" cy="5632311"/>
          </a:xfrm>
          <a:prstGeom prst="rect">
            <a:avLst/>
          </a:prstGeom>
          <a:noFill/>
          <a:ln w="38100">
            <a:solidFill>
              <a:schemeClr val="tx1"/>
            </a:solidFill>
          </a:ln>
        </p:spPr>
      </p:pic>
      <p:sp>
        <p:nvSpPr>
          <p:cNvPr id="2" name="Rectangle 1"/>
          <p:cNvSpPr/>
          <p:nvPr/>
        </p:nvSpPr>
        <p:spPr>
          <a:xfrm>
            <a:off x="5364088" y="1312307"/>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The </a:t>
            </a:r>
            <a:r>
              <a:rPr lang="en-US" sz="2000" b="1" i="1" dirty="0"/>
              <a:t>consolidated areas here very closely match the pattern of lung lobules (hence the term "lobular" pneumonia). </a:t>
            </a:r>
            <a:endParaRPr lang="en-US" sz="2000" b="1" i="1" dirty="0" smtClean="0"/>
          </a:p>
          <a:p>
            <a:pPr marL="342900" indent="-342900">
              <a:buFont typeface="Arial" pitchFamily="34" charset="0"/>
              <a:buChar char="•"/>
            </a:pPr>
            <a:endParaRPr lang="en-US" sz="2000" b="1" i="1" dirty="0" smtClean="0"/>
          </a:p>
          <a:p>
            <a:pPr marL="342900" indent="-342900">
              <a:buFont typeface="Arial" pitchFamily="34" charset="0"/>
              <a:buChar char="•"/>
            </a:pPr>
            <a:r>
              <a:rPr lang="en-US" sz="2000" b="1" i="1" dirty="0" smtClean="0"/>
              <a:t>Bronchopneumonia </a:t>
            </a:r>
            <a:r>
              <a:rPr lang="en-US" sz="2000" b="1" i="1" dirty="0"/>
              <a:t>is classically a "hospital acquired" pneumonia seen in persons already ill from another </a:t>
            </a:r>
            <a:r>
              <a:rPr lang="en-US" sz="2000" b="1" i="1" dirty="0" smtClean="0"/>
              <a:t>diseases e.g. DM </a:t>
            </a:r>
            <a:r>
              <a:rPr lang="en-US" sz="2000" b="1" i="1" dirty="0"/>
              <a:t>, old age , immune deficiency </a:t>
            </a:r>
            <a:r>
              <a:rPr lang="en-US" sz="2000" b="1" i="1" dirty="0" smtClean="0"/>
              <a:t>process</a:t>
            </a:r>
            <a:r>
              <a:rPr lang="en-US" sz="2000" b="1" i="1" dirty="0"/>
              <a:t>. </a:t>
            </a:r>
            <a:endParaRPr lang="en-US" sz="2000" b="1" i="1" dirty="0" smtClean="0"/>
          </a:p>
          <a:p>
            <a:pPr marL="342900" indent="-342900">
              <a:buFont typeface="Arial" pitchFamily="34" charset="0"/>
              <a:buChar char="•"/>
            </a:pPr>
            <a:endParaRPr lang="en-US" sz="2000" b="1" i="1" dirty="0"/>
          </a:p>
        </p:txBody>
      </p:sp>
      <p:sp>
        <p:nvSpPr>
          <p:cNvPr id="5" name="Rounded Rectangle 4"/>
          <p:cNvSpPr/>
          <p:nvPr/>
        </p:nvSpPr>
        <p:spPr>
          <a:xfrm>
            <a:off x="1907704" y="116632"/>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Gross 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383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a:t>
            </a:r>
            <a:r>
              <a:rPr lang="en-US" b="1" i="1" dirty="0" smtClean="0"/>
              <a:t>left </a:t>
            </a:r>
            <a:r>
              <a:rPr lang="en-US" b="1" i="1" dirty="0"/>
              <a:t>with radiating pulmonary arteries and bronchi</a:t>
            </a:r>
          </a:p>
        </p:txBody>
      </p:sp>
      <p:sp>
        <p:nvSpPr>
          <p:cNvPr id="5" name="Rounded Rectangle 4"/>
          <p:cNvSpPr/>
          <p:nvPr/>
        </p:nvSpPr>
        <p:spPr>
          <a:xfrm>
            <a:off x="1907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Cut section</a:t>
            </a:r>
            <a:endParaRPr lang="en-US" sz="2400" b="1" i="1" dirty="0">
              <a:effectLst>
                <a:outerShdw blurRad="38100" dist="38100" dir="2700000" algn="tl">
                  <a:srgbClr val="000000">
                    <a:alpha val="43137"/>
                  </a:srgbClr>
                </a:outerShdw>
              </a:effectLst>
            </a:endParaRPr>
          </a:p>
        </p:txBody>
      </p:sp>
      <p:cxnSp>
        <p:nvCxnSpPr>
          <p:cNvPr id="3" name="Straight Arrow Connector 2"/>
          <p:cNvCxnSpPr/>
          <p:nvPr/>
        </p:nvCxnSpPr>
        <p:spPr>
          <a:xfrm flipV="1">
            <a:off x="2771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5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92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3" name="TextBox 12"/>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395061228"/>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905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X-Ray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914400" y="5410200"/>
            <a:ext cx="7543800" cy="646331"/>
          </a:xfrm>
          <a:prstGeom prst="rect">
            <a:avLst/>
          </a:prstGeom>
        </p:spPr>
        <p:txBody>
          <a:bodyPr wrap="square">
            <a:spAutoFit/>
          </a:bodyPr>
          <a:lstStyle/>
          <a:p>
            <a:pPr algn="ctr"/>
            <a:r>
              <a:rPr lang="en-US" b="1" i="1" dirty="0" smtClean="0"/>
              <a:t>This radiograph demonstrates patchy infiltrates consistent with a bronchopneumonia from a bacterial infection. </a:t>
            </a:r>
            <a:endParaRPr lang="en-US" b="1" i="1" dirty="0"/>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30160" y="5746030"/>
            <a:ext cx="8496944" cy="923330"/>
          </a:xfrm>
          <a:prstGeom prst="rect">
            <a:avLst/>
          </a:prstGeom>
        </p:spPr>
        <p:txBody>
          <a:bodyPr wrap="square">
            <a:spAutoFit/>
          </a:bodyPr>
          <a:lstStyle/>
          <a:p>
            <a:pPr algn="ctr"/>
            <a:r>
              <a:rPr lang="en-US" b="1" i="1" dirty="0"/>
              <a:t>Bronchopneumonia (Lobular pneumonia) is an acute exudative inflammation of the lungs </a:t>
            </a:r>
            <a:r>
              <a:rPr lang="en-US" b="1" i="1" dirty="0" err="1"/>
              <a:t>characterised</a:t>
            </a:r>
            <a:r>
              <a:rPr lang="en-US" b="1" i="1" dirty="0"/>
              <a:t> by foci of consolidation surrounded by normal parenchyma. </a:t>
            </a:r>
            <a:endParaRPr lang="en-US" b="1" i="1" dirty="0" smtClean="0"/>
          </a:p>
          <a:p>
            <a:pPr algn="ctr"/>
            <a:r>
              <a:rPr lang="en-US" b="1" i="1" dirty="0" smtClean="0"/>
              <a:t>Usually</a:t>
            </a:r>
            <a:r>
              <a:rPr lang="en-US" b="1" i="1" dirty="0"/>
              <a:t>, bronchopneumonia affects one or more lobes and is bilateral.</a:t>
            </a:r>
          </a:p>
        </p:txBody>
      </p:sp>
      <p:sp>
        <p:nvSpPr>
          <p:cNvPr id="4" name="Rounded Rectangle 3"/>
          <p:cNvSpPr/>
          <p:nvPr/>
        </p:nvSpPr>
        <p:spPr>
          <a:xfrm>
            <a:off x="1907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Bronchopneumonia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904590956"/>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539552" y="836712"/>
            <a:ext cx="7920880" cy="4752528"/>
          </a:xfrm>
          <a:prstGeom prst="rect">
            <a:avLst/>
          </a:prstGeom>
          <a:noFill/>
          <a:ln w="28575">
            <a:solidFill>
              <a:schemeClr val="tx1"/>
            </a:solidFill>
          </a:ln>
        </p:spPr>
      </p:pic>
      <p:sp>
        <p:nvSpPr>
          <p:cNvPr id="4" name="Rectangle 3"/>
          <p:cNvSpPr/>
          <p:nvPr/>
        </p:nvSpPr>
        <p:spPr>
          <a:xfrm>
            <a:off x="35496" y="5613047"/>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a:t>
            </a:r>
            <a:r>
              <a:rPr lang="en-US" b="1" i="1" dirty="0" smtClean="0"/>
              <a:t>walls . </a:t>
            </a:r>
            <a:r>
              <a:rPr lang="en-US" b="1" i="1" dirty="0"/>
              <a:t>Surrounding lung parenchyma shows congestion and edema</a:t>
            </a:r>
          </a:p>
        </p:txBody>
      </p:sp>
      <p:sp>
        <p:nvSpPr>
          <p:cNvPr id="7" name="Rounded Rectangle 6"/>
          <p:cNvSpPr/>
          <p:nvPr/>
        </p:nvSpPr>
        <p:spPr>
          <a:xfrm>
            <a:off x="1835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LPF</a:t>
            </a:r>
            <a:endParaRPr lang="en-US" sz="2800" b="1" i="1" dirty="0">
              <a:effectLst>
                <a:outerShdw blurRad="38100" dist="38100" dir="2700000" algn="tl">
                  <a:srgbClr val="000000">
                    <a:alpha val="43137"/>
                  </a:srgbClr>
                </a:outerShdw>
              </a:effectLst>
            </a:endParaRPr>
          </a:p>
        </p:txBody>
      </p:sp>
      <p:sp>
        <p:nvSpPr>
          <p:cNvPr id="10" name="TextBox 9"/>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1" name="TextBox 10"/>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85720" y="5733256"/>
            <a:ext cx="8606760" cy="857256"/>
          </a:xfrm>
        </p:spPr>
        <p:txBody>
          <a:bodyPr>
            <a:noAutofit/>
          </a:bodyPr>
          <a:lstStyle/>
          <a:p>
            <a:pPr algn="ctr"/>
            <a:r>
              <a:rPr lang="en-US" b="1" dirty="0" smtClean="0"/>
              <a:t>Microscopic section of normal lung showing terminal bronchiole (T) , respiratory bronchiole (R), alveolar duct (AD), alveolar sac (AS), and alveoli (A).</a:t>
            </a:r>
            <a:endParaRPr lang="en-US" b="1" dirty="0"/>
          </a:p>
        </p:txBody>
      </p:sp>
      <p:pic>
        <p:nvPicPr>
          <p:cNvPr id="1026" name="Picture 2" descr="http://www.meddean.luc.edu/lumen/bbs/p/pulpathi/pulpath8.jpeg"/>
          <p:cNvPicPr>
            <a:picLocks noGrp="1" noChangeAspect="1" noChangeArrowheads="1"/>
          </p:cNvPicPr>
          <p:nvPr>
            <p:ph type="pic" idx="1"/>
          </p:nvPr>
        </p:nvPicPr>
        <p:blipFill>
          <a:blip r:embed="rId2" cstate="print"/>
          <a:srcRect l="32081" r="32081"/>
          <a:stretch>
            <a:fillRect/>
          </a:stretch>
        </p:blipFill>
        <p:spPr bwMode="auto">
          <a:xfrm>
            <a:off x="611560" y="1089248"/>
            <a:ext cx="7547307" cy="4572000"/>
          </a:xfrm>
          <a:prstGeom prst="rect">
            <a:avLst/>
          </a:prstGeom>
          <a:noFill/>
          <a:ln w="28575">
            <a:solidFill>
              <a:schemeClr val="tx1"/>
            </a:solidFill>
          </a:ln>
        </p:spPr>
      </p:pic>
      <p:sp>
        <p:nvSpPr>
          <p:cNvPr id="6" name="TextBox 5"/>
          <p:cNvSpPr txBox="1"/>
          <p:nvPr/>
        </p:nvSpPr>
        <p:spPr>
          <a:xfrm>
            <a:off x="617317" y="2823801"/>
            <a:ext cx="428628" cy="461665"/>
          </a:xfrm>
          <a:prstGeom prst="rect">
            <a:avLst/>
          </a:prstGeom>
          <a:noFill/>
        </p:spPr>
        <p:txBody>
          <a:bodyPr wrap="square" rtlCol="0">
            <a:spAutoFit/>
          </a:bodyPr>
          <a:lstStyle/>
          <a:p>
            <a:r>
              <a:rPr lang="en-US" sz="2400" b="1" dirty="0" smtClean="0"/>
              <a:t>T</a:t>
            </a:r>
            <a:endParaRPr lang="en-US" sz="2400" b="1" dirty="0"/>
          </a:p>
        </p:txBody>
      </p:sp>
      <p:sp>
        <p:nvSpPr>
          <p:cNvPr id="7" name="TextBox 6"/>
          <p:cNvSpPr txBox="1"/>
          <p:nvPr/>
        </p:nvSpPr>
        <p:spPr>
          <a:xfrm>
            <a:off x="2524315" y="3212494"/>
            <a:ext cx="357790" cy="461665"/>
          </a:xfrm>
          <a:prstGeom prst="rect">
            <a:avLst/>
          </a:prstGeom>
          <a:noFill/>
        </p:spPr>
        <p:txBody>
          <a:bodyPr wrap="none" rtlCol="0">
            <a:spAutoFit/>
          </a:bodyPr>
          <a:lstStyle/>
          <a:p>
            <a:r>
              <a:rPr lang="en-US" sz="2400" b="1" dirty="0" smtClean="0"/>
              <a:t>R</a:t>
            </a:r>
            <a:endParaRPr lang="en-US" sz="2400" b="1" dirty="0"/>
          </a:p>
        </p:txBody>
      </p:sp>
      <p:sp>
        <p:nvSpPr>
          <p:cNvPr id="10" name="TextBox 9"/>
          <p:cNvSpPr txBox="1"/>
          <p:nvPr/>
        </p:nvSpPr>
        <p:spPr>
          <a:xfrm flipH="1">
            <a:off x="5076056" y="3279932"/>
            <a:ext cx="777267" cy="461665"/>
          </a:xfrm>
          <a:prstGeom prst="rect">
            <a:avLst/>
          </a:prstGeom>
          <a:noFill/>
        </p:spPr>
        <p:txBody>
          <a:bodyPr wrap="square" rtlCol="0">
            <a:spAutoFit/>
          </a:bodyPr>
          <a:lstStyle/>
          <a:p>
            <a:pPr algn="ctr"/>
            <a:r>
              <a:rPr lang="en-US" sz="2400" b="1" dirty="0" smtClean="0"/>
              <a:t>AD </a:t>
            </a:r>
            <a:endParaRPr lang="en-US" sz="2400" b="1" dirty="0"/>
          </a:p>
        </p:txBody>
      </p:sp>
      <p:sp>
        <p:nvSpPr>
          <p:cNvPr id="12" name="TextBox 11"/>
          <p:cNvSpPr txBox="1"/>
          <p:nvPr/>
        </p:nvSpPr>
        <p:spPr>
          <a:xfrm>
            <a:off x="7182007" y="3365541"/>
            <a:ext cx="624702" cy="461665"/>
          </a:xfrm>
          <a:prstGeom prst="rect">
            <a:avLst/>
          </a:prstGeom>
          <a:noFill/>
        </p:spPr>
        <p:txBody>
          <a:bodyPr wrap="square" rtlCol="0">
            <a:spAutoFit/>
          </a:bodyPr>
          <a:lstStyle/>
          <a:p>
            <a:pPr algn="ctr"/>
            <a:r>
              <a:rPr lang="en-US" sz="2400" b="1" dirty="0" smtClean="0"/>
              <a:t>AS</a:t>
            </a:r>
            <a:endParaRPr lang="en-US" sz="2400" b="1" dirty="0"/>
          </a:p>
        </p:txBody>
      </p:sp>
      <p:sp>
        <p:nvSpPr>
          <p:cNvPr id="13" name="TextBox 12"/>
          <p:cNvSpPr txBox="1"/>
          <p:nvPr/>
        </p:nvSpPr>
        <p:spPr>
          <a:xfrm>
            <a:off x="7628114" y="4530218"/>
            <a:ext cx="357190" cy="461665"/>
          </a:xfrm>
          <a:prstGeom prst="rect">
            <a:avLst/>
          </a:prstGeom>
          <a:noFill/>
        </p:spPr>
        <p:txBody>
          <a:bodyPr wrap="square" rtlCol="0">
            <a:spAutoFit/>
          </a:bodyPr>
          <a:lstStyle/>
          <a:p>
            <a:r>
              <a:rPr lang="en-US" sz="2400" b="1" dirty="0" smtClean="0"/>
              <a:t>A</a:t>
            </a:r>
            <a:endParaRPr lang="en-US" sz="2400" b="1" dirty="0"/>
          </a:p>
        </p:txBody>
      </p:sp>
      <p:sp>
        <p:nvSpPr>
          <p:cNvPr id="2" name="Rounded Rectangle 1"/>
          <p:cNvSpPr/>
          <p:nvPr/>
        </p:nvSpPr>
        <p:spPr>
          <a:xfrm>
            <a:off x="1946146" y="260648"/>
            <a:ext cx="5074126"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a:t>
            </a:r>
            <a:endParaRPr lang="en-US" sz="2800" b="1" i="1" dirty="0">
              <a:effectLst>
                <a:outerShdw blurRad="38100" dist="38100" dir="2700000" algn="tl">
                  <a:srgbClr val="000000">
                    <a:alpha val="43137"/>
                  </a:srgbClr>
                </a:outerShdw>
              </a:effectLst>
            </a:endParaRPr>
          </a:p>
        </p:txBody>
      </p:sp>
      <p:sp>
        <p:nvSpPr>
          <p:cNvPr id="15" name="TextBox 1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6" name="TextBox 15"/>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285720" y="764704"/>
            <a:ext cx="8606760" cy="4752528"/>
          </a:xfrm>
          <a:prstGeom prst="rect">
            <a:avLst/>
          </a:prstGeom>
          <a:noFill/>
          <a:ln w="38100">
            <a:solidFill>
              <a:schemeClr val="tx1"/>
            </a:solidFill>
          </a:ln>
        </p:spPr>
      </p:pic>
      <p:sp>
        <p:nvSpPr>
          <p:cNvPr id="2" name="Rectangle 1"/>
          <p:cNvSpPr/>
          <p:nvPr/>
        </p:nvSpPr>
        <p:spPr>
          <a:xfrm>
            <a:off x="179512" y="5517232"/>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1943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Bronchopneumonia  –  MPF</a:t>
            </a:r>
            <a:endParaRPr lang="en-US" sz="2800" b="1" i="1" dirty="0">
              <a:effectLst>
                <a:outerShdw blurRad="38100" dist="38100" dir="2700000" algn="tl">
                  <a:srgbClr val="000000">
                    <a:alpha val="43137"/>
                  </a:srgbClr>
                </a:outerShdw>
              </a:effectLst>
            </a:endParaRP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91680" y="3617729"/>
            <a:ext cx="7272808" cy="646331"/>
          </a:xfrm>
          <a:prstGeom prst="rect">
            <a:avLst/>
          </a:prstGeom>
        </p:spPr>
        <p:txBody>
          <a:bodyPr wrap="square">
            <a:spAutoFit/>
          </a:bodyPr>
          <a:lstStyle/>
          <a:p>
            <a:pPr algn="ctr"/>
            <a:r>
              <a:rPr lang="en-US" sz="3600" b="1" dirty="0" smtClean="0">
                <a:solidFill>
                  <a:srgbClr val="A50021"/>
                </a:solidFill>
              </a:rPr>
              <a:t> </a:t>
            </a:r>
            <a:endParaRPr lang="en-US" sz="3600" b="1" dirty="0">
              <a:solidFill>
                <a:srgbClr val="A50021"/>
              </a:solidFill>
            </a:endParaRPr>
          </a:p>
        </p:txBody>
      </p:sp>
      <p:sp>
        <p:nvSpPr>
          <p:cNvPr id="9" name="Rounded Rectangle 8"/>
          <p:cNvSpPr/>
          <p:nvPr/>
        </p:nvSpPr>
        <p:spPr>
          <a:xfrm>
            <a:off x="1547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019639738"/>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15616" y="5725705"/>
            <a:ext cx="727280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endParaRPr lang="en-US" b="1" i="1" dirty="0" smtClean="0">
              <a:solidFill>
                <a:prstClr val="black"/>
              </a:solidFill>
            </a:endParaRPr>
          </a:p>
          <a:p>
            <a:pPr algn="ctr"/>
            <a:r>
              <a:rPr lang="en-US" b="1" i="1" dirty="0" smtClean="0">
                <a:solidFill>
                  <a:prstClr val="black"/>
                </a:solidFill>
              </a:rPr>
              <a:t>artery to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a:t>
            </a:r>
          </a:p>
          <a:p>
            <a:pPr algn="ctr"/>
            <a:r>
              <a:rPr lang="en-US" b="1" i="1" dirty="0" smtClean="0">
                <a:solidFill>
                  <a:prstClr val="black"/>
                </a:solidFill>
              </a:rPr>
              <a:t>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259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sp>
        <p:nvSpPr>
          <p:cNvPr id="6" name="Down Arrow 5"/>
          <p:cNvSpPr/>
          <p:nvPr/>
        </p:nvSpPr>
        <p:spPr>
          <a:xfrm>
            <a:off x="4211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9058783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67544" y="5445224"/>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endParaRPr lang="en-US" b="1" i="1" dirty="0" smtClean="0">
              <a:solidFill>
                <a:prstClr val="black"/>
              </a:solidFill>
            </a:endParaRPr>
          </a:p>
          <a:p>
            <a:pPr algn="ctr"/>
            <a:r>
              <a:rPr lang="en-US" b="1" i="1" dirty="0" smtClean="0">
                <a:solidFill>
                  <a:prstClr val="black"/>
                </a:solidFill>
              </a:rPr>
              <a:t>(</a:t>
            </a:r>
            <a:r>
              <a:rPr lang="en-US" b="1" i="1" dirty="0">
                <a:solidFill>
                  <a:prstClr val="black"/>
                </a:solidFill>
              </a:rPr>
              <a:t>blocking a pulmonary artery to a lobule or set of lobules) can produce the lesion seen </a:t>
            </a:r>
            <a:r>
              <a:rPr lang="en-US" b="1" i="1" dirty="0" smtClean="0">
                <a:solidFill>
                  <a:prstClr val="black"/>
                </a:solidFill>
              </a:rPr>
              <a:t>here -a </a:t>
            </a:r>
            <a:r>
              <a:rPr lang="en-US" b="1" i="1" dirty="0">
                <a:solidFill>
                  <a:prstClr val="black"/>
                </a:solidFill>
              </a:rPr>
              <a:t>hemorrhagic pulmonary </a:t>
            </a:r>
            <a:r>
              <a:rPr lang="en-US" b="1" i="1" dirty="0" smtClean="0">
                <a:solidFill>
                  <a:prstClr val="black"/>
                </a:solidFill>
              </a:rPr>
              <a:t>infarction which </a:t>
            </a:r>
            <a:r>
              <a:rPr lang="en-US" b="1" i="1" dirty="0">
                <a:solidFill>
                  <a:prstClr val="black"/>
                </a:solidFill>
              </a:rPr>
              <a:t>is </a:t>
            </a:r>
            <a:r>
              <a:rPr lang="en-US" b="1" i="1" dirty="0" smtClean="0">
                <a:solidFill>
                  <a:prstClr val="black"/>
                </a:solidFill>
              </a:rPr>
              <a:t>a wedge-shaped </a:t>
            </a:r>
            <a:r>
              <a:rPr lang="en-US" b="1" i="1" dirty="0">
                <a:solidFill>
                  <a:prstClr val="black"/>
                </a:solidFill>
              </a:rPr>
              <a:t>and based on the pleura.</a:t>
            </a:r>
          </a:p>
        </p:txBody>
      </p:sp>
      <p:sp>
        <p:nvSpPr>
          <p:cNvPr id="4" name="Rounded Rectangle 3"/>
          <p:cNvSpPr/>
          <p:nvPr/>
        </p:nvSpPr>
        <p:spPr>
          <a:xfrm>
            <a:off x="1259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Thromboembolism in the Lung – Gross</a:t>
            </a:r>
            <a:endParaRPr lang="en-US" sz="2800" b="1" i="1" dirty="0">
              <a:solidFill>
                <a:prstClr val="white"/>
              </a:solidFill>
              <a:effectLst>
                <a:outerShdw blurRad="38100" dist="38100" dir="2700000" algn="tl">
                  <a:srgbClr val="000000">
                    <a:alpha val="43137"/>
                  </a:srgbClr>
                </a:outerShdw>
              </a:effectLst>
            </a:endParaRP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220" y="764703"/>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639467095"/>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3968" y="332656"/>
            <a:ext cx="4644008" cy="6120680"/>
          </a:xfrm>
          <a:prstGeom prst="rect">
            <a:avLst/>
          </a:prstGeom>
          <a:noFill/>
          <a:ln w="38100">
            <a:solidFill>
              <a:schemeClr val="tx1"/>
            </a:solidFill>
            <a:miter lim="800000"/>
            <a:headEnd/>
            <a:tailEnd/>
          </a:ln>
        </p:spPr>
      </p:pic>
      <p:sp>
        <p:nvSpPr>
          <p:cNvPr id="3" name="Rectangle 2"/>
          <p:cNvSpPr/>
          <p:nvPr/>
        </p:nvSpPr>
        <p:spPr>
          <a:xfrm>
            <a:off x="430560" y="1467305"/>
            <a:ext cx="3745240" cy="4832092"/>
          </a:xfrm>
          <a:prstGeom prst="rect">
            <a:avLst/>
          </a:prstGeom>
        </p:spPr>
        <p:txBody>
          <a:bodyPr wrap="square">
            <a:spAutoFit/>
          </a:bodyPr>
          <a:lstStyle/>
          <a:p>
            <a:pPr>
              <a:spcBef>
                <a:spcPct val="0"/>
              </a:spcBef>
            </a:pPr>
            <a:r>
              <a:rPr lang="en-US" sz="2800" b="1" i="1" dirty="0" smtClean="0">
                <a:solidFill>
                  <a:prstClr val="black"/>
                </a:solidFill>
              </a:rPr>
              <a:t>A Longitudinal transection of a lung showing a wedge shaped peripheral hemorrhagic infarction .</a:t>
            </a:r>
          </a:p>
          <a:p>
            <a:pPr>
              <a:spcBef>
                <a:spcPct val="0"/>
              </a:spcBef>
            </a:pPr>
            <a:r>
              <a:rPr lang="en-US" sz="2800" b="1" i="1" dirty="0" smtClean="0">
                <a:solidFill>
                  <a:prstClr val="black"/>
                </a:solidFill>
              </a:rPr>
              <a:t> </a:t>
            </a:r>
          </a:p>
          <a:p>
            <a:pPr>
              <a:spcBef>
                <a:spcPct val="0"/>
              </a:spcBef>
            </a:pPr>
            <a:r>
              <a:rPr lang="en-US" sz="2800" b="1" i="1" dirty="0" smtClean="0">
                <a:solidFill>
                  <a:prstClr val="black"/>
                </a:solidFill>
              </a:rPr>
              <a:t>A thrombus is seen in a major branch of pulmonary artery </a:t>
            </a:r>
          </a:p>
          <a:p>
            <a:pPr>
              <a:spcBef>
                <a:spcPct val="0"/>
              </a:spcBef>
            </a:pPr>
            <a:r>
              <a:rPr lang="en-US" sz="2800" b="1" i="1" dirty="0" smtClean="0">
                <a:solidFill>
                  <a:prstClr val="black"/>
                </a:solidFill>
              </a:rPr>
              <a:t>( arrow head ) </a:t>
            </a:r>
            <a:r>
              <a:rPr lang="en-US" b="1" i="1" dirty="0" smtClean="0">
                <a:solidFill>
                  <a:prstClr val="black"/>
                </a:solidFill>
              </a:rPr>
              <a:t>.</a:t>
            </a:r>
          </a:p>
        </p:txBody>
      </p:sp>
      <p:sp>
        <p:nvSpPr>
          <p:cNvPr id="5" name="Rounded Rectangle 4"/>
          <p:cNvSpPr/>
          <p:nvPr/>
        </p:nvSpPr>
        <p:spPr>
          <a:xfrm>
            <a:off x="179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prstClr val="white"/>
                </a:solidFill>
                <a:effectLst>
                  <a:outerShdw blurRad="38100" dist="38100" dir="2700000" algn="tl">
                    <a:srgbClr val="000000">
                      <a:alpha val="43137"/>
                    </a:srgbClr>
                  </a:outerShdw>
                </a:effectLst>
              </a:rPr>
              <a:t>Pulmonary </a:t>
            </a:r>
            <a:r>
              <a:rPr lang="en-US" sz="2600" b="1" i="1" dirty="0">
                <a:solidFill>
                  <a:prstClr val="white"/>
                </a:solidFill>
                <a:effectLst>
                  <a:outerShdw blurRad="38100" dist="38100" dir="2700000" algn="tl">
                    <a:srgbClr val="000000">
                      <a:alpha val="43137"/>
                    </a:srgbClr>
                  </a:outerShdw>
                </a:effectLst>
              </a:rPr>
              <a:t>embolus </a:t>
            </a:r>
            <a:r>
              <a:rPr lang="en-US" sz="2600" b="1" i="1" dirty="0" smtClean="0">
                <a:solidFill>
                  <a:prstClr val="white"/>
                </a:solidFill>
                <a:effectLst>
                  <a:outerShdw blurRad="38100" dist="38100" dir="2700000" algn="tl">
                    <a:srgbClr val="000000">
                      <a:alpha val="43137"/>
                    </a:srgbClr>
                  </a:outerShdw>
                </a:effectLst>
              </a:rPr>
              <a:t>and</a:t>
            </a:r>
          </a:p>
          <a:p>
            <a:pPr algn="ctr"/>
            <a:r>
              <a:rPr lang="en-US" sz="2600" b="1" i="1" dirty="0" smtClean="0">
                <a:solidFill>
                  <a:prstClr val="white"/>
                </a:solidFill>
                <a:effectLst>
                  <a:outerShdw blurRad="38100" dist="38100" dir="2700000" algn="tl">
                    <a:srgbClr val="000000">
                      <a:alpha val="43137"/>
                    </a:srgbClr>
                  </a:outerShdw>
                </a:effectLst>
              </a:rPr>
              <a:t> infarction in the Lung</a:t>
            </a:r>
            <a:endParaRPr lang="en-US" sz="2600" b="1" i="1" dirty="0">
              <a:solidFill>
                <a:prstClr val="white"/>
              </a:solidFill>
              <a:effectLst>
                <a:outerShdw blurRad="38100" dist="38100" dir="2700000" algn="tl">
                  <a:srgbClr val="000000">
                    <a:alpha val="43137"/>
                  </a:srgbClr>
                </a:outerShdw>
              </a:effectLst>
            </a:endParaRPr>
          </a:p>
        </p:txBody>
      </p:sp>
      <p:sp>
        <p:nvSpPr>
          <p:cNvPr id="7" name="Left Arrow 6"/>
          <p:cNvSpPr/>
          <p:nvPr/>
        </p:nvSpPr>
        <p:spPr>
          <a:xfrm rot="14682526">
            <a:off x="6529969" y="2010211"/>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37395086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1676400" y="457200"/>
            <a:ext cx="6019800"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i="1" dirty="0" smtClean="0">
              <a:solidFill>
                <a:prstClr val="white"/>
              </a:solidFill>
              <a:effectLst>
                <a:outerShdw blurRad="38100" dist="38100" dir="2700000" algn="tl">
                  <a:srgbClr val="000000">
                    <a:alpha val="43137"/>
                  </a:srgbClr>
                </a:outerShdw>
              </a:effectLst>
            </a:endParaRPr>
          </a:p>
          <a:p>
            <a:pPr algn="ctr"/>
            <a:r>
              <a:rPr lang="en-US" sz="2600" b="1" i="1" dirty="0" smtClean="0">
                <a:solidFill>
                  <a:prstClr val="white"/>
                </a:solidFill>
                <a:effectLst>
                  <a:outerShdw blurRad="38100" dist="38100" dir="2700000" algn="tl">
                    <a:srgbClr val="000000">
                      <a:alpha val="43137"/>
                    </a:srgbClr>
                  </a:outerShdw>
                </a:effectLst>
              </a:rPr>
              <a:t>Pulmonary Embolus with infarction  – CT scan</a:t>
            </a:r>
          </a:p>
          <a:p>
            <a:pPr algn="ctr"/>
            <a:r>
              <a:rPr lang="en-US" sz="2600" b="1" i="1" dirty="0" smtClean="0">
                <a:solidFill>
                  <a:prstClr val="white"/>
                </a:solidFill>
                <a:effectLst>
                  <a:outerShdw blurRad="38100" dist="38100" dir="2700000" algn="tl">
                    <a:srgbClr val="000000">
                      <a:alpha val="43137"/>
                    </a:srgbClr>
                  </a:outerShdw>
                </a:effectLst>
              </a:rPr>
              <a:t>  </a:t>
            </a:r>
            <a:endParaRPr lang="en-US" sz="2600" b="1" i="1"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4" name="TextBox 3"/>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
        <p:nvSpPr>
          <p:cNvPr id="7" name="Rectangle 6"/>
          <p:cNvSpPr/>
          <p:nvPr/>
        </p:nvSpPr>
        <p:spPr>
          <a:xfrm>
            <a:off x="1636440" y="5743058"/>
            <a:ext cx="6593160" cy="369332"/>
          </a:xfrm>
          <a:prstGeom prst="rect">
            <a:avLst/>
          </a:prstGeom>
        </p:spPr>
        <p:txBody>
          <a:bodyPr wrap="square">
            <a:spAutoFit/>
          </a:bodyPr>
          <a:lstStyle/>
          <a:p>
            <a:pPr algn="ctr"/>
            <a:r>
              <a:rPr lang="en-US" b="1" i="1" dirty="0" smtClean="0"/>
              <a:t>CT scan - white arrows show pulmonary embolus </a:t>
            </a:r>
            <a:r>
              <a:rPr lang="en-US" b="1" dirty="0" smtClean="0"/>
              <a:t>with </a:t>
            </a:r>
            <a:r>
              <a:rPr lang="en-US" b="1" dirty="0"/>
              <a:t>lung infarction</a:t>
            </a:r>
            <a:endParaRPr lang="en-US" b="1" i="1" dirty="0"/>
          </a:p>
        </p:txBody>
      </p:sp>
      <p:pic>
        <p:nvPicPr>
          <p:cNvPr id="2050" name="Picture 2" descr="http://images.radiopaedia.org/images/632691/cb2c4999e114a5f0f9eef47c28b9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43000"/>
            <a:ext cx="4422775" cy="442277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3810000" y="3742742"/>
            <a:ext cx="3810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343400" y="3857042"/>
            <a:ext cx="76200" cy="41015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797713"/>
            <a:ext cx="8352928" cy="923330"/>
          </a:xfrm>
          <a:prstGeom prst="rect">
            <a:avLst/>
          </a:prstGeom>
        </p:spPr>
        <p:txBody>
          <a:bodyPr wrap="square">
            <a:spAutoFit/>
          </a:bodyPr>
          <a:lstStyle/>
          <a:p>
            <a:pPr algn="ctr"/>
            <a:r>
              <a:rPr lang="en-US" b="1" i="1" dirty="0" smtClean="0">
                <a:solidFill>
                  <a:prstClr val="black"/>
                </a:solidFill>
              </a:rPr>
              <a:t>Microscopic </a:t>
            </a:r>
            <a:r>
              <a:rPr lang="en-US" b="1" i="1" dirty="0">
                <a:solidFill>
                  <a:prstClr val="black"/>
                </a:solidFill>
              </a:rPr>
              <a:t>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36711"/>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99592" y="260648"/>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80492515"/>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39552" y="5890046"/>
            <a:ext cx="8064896"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small peripheral </a:t>
            </a:r>
            <a:r>
              <a:rPr lang="en-US" b="1" i="1" dirty="0" smtClean="0">
                <a:solidFill>
                  <a:prstClr val="black"/>
                </a:solidFill>
              </a:rPr>
              <a:t>pulmonary </a:t>
            </a:r>
            <a:r>
              <a:rPr lang="en-US" b="1" i="1" dirty="0">
                <a:solidFill>
                  <a:prstClr val="black"/>
                </a:solidFill>
              </a:rPr>
              <a:t>artery thromboembolus. </a:t>
            </a:r>
            <a:r>
              <a:rPr lang="en-US" b="1" i="1" dirty="0" smtClean="0">
                <a:solidFill>
                  <a:prstClr val="black"/>
                </a:solidFill>
              </a:rPr>
              <a:t>If these small </a:t>
            </a:r>
            <a:r>
              <a:rPr lang="en-US" b="1" i="1" dirty="0">
                <a:solidFill>
                  <a:prstClr val="black"/>
                </a:solidFill>
              </a:rPr>
              <a:t>PE </a:t>
            </a:r>
            <a:r>
              <a:rPr lang="en-US" b="1" i="1" dirty="0" smtClean="0">
                <a:solidFill>
                  <a:prstClr val="black"/>
                </a:solidFill>
              </a:rPr>
              <a:t>are showered </a:t>
            </a:r>
            <a:r>
              <a:rPr lang="en-US" b="1" i="1" dirty="0">
                <a:solidFill>
                  <a:prstClr val="black"/>
                </a:solidFill>
              </a:rPr>
              <a:t>into the pulmonary circulation at once or over a period of </a:t>
            </a:r>
            <a:r>
              <a:rPr lang="en-US" b="1" i="1" dirty="0" smtClean="0">
                <a:solidFill>
                  <a:prstClr val="black"/>
                </a:solidFill>
              </a:rPr>
              <a:t>time will lead </a:t>
            </a:r>
            <a:r>
              <a:rPr lang="en-US" b="1" i="1" dirty="0">
                <a:solidFill>
                  <a:prstClr val="black"/>
                </a:solidFill>
              </a:rPr>
              <a:t>to pulmonary hypertension.</a:t>
            </a:r>
          </a:p>
        </p:txBody>
      </p:sp>
      <p:sp>
        <p:nvSpPr>
          <p:cNvPr id="3" name="Rounded Rectangle 2"/>
          <p:cNvSpPr/>
          <p:nvPr/>
        </p:nvSpPr>
        <p:spPr>
          <a:xfrm>
            <a:off x="755576" y="260648"/>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Small pulmonary </a:t>
            </a:r>
            <a:r>
              <a:rPr lang="en-US" sz="2800" b="1" i="1" dirty="0">
                <a:solidFill>
                  <a:prstClr val="white"/>
                </a:solidFill>
                <a:effectLst>
                  <a:outerShdw blurRad="38100" dist="38100" dir="2700000" algn="tl">
                    <a:srgbClr val="000000">
                      <a:alpha val="43137"/>
                    </a:srgbClr>
                  </a:outerShdw>
                </a:effectLst>
              </a:rPr>
              <a:t>artery </a:t>
            </a:r>
            <a:r>
              <a:rPr lang="en-US" sz="2800" b="1" i="1" dirty="0" smtClean="0">
                <a:solidFill>
                  <a:prstClr val="white"/>
                </a:solidFill>
                <a:effectLst>
                  <a:outerShdw blurRad="38100" dist="38100" dir="2700000" algn="tl">
                    <a:srgbClr val="000000">
                      <a:alpha val="43137"/>
                    </a:srgbClr>
                  </a:outerShdw>
                </a:effectLst>
              </a:rPr>
              <a:t>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35560638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51520" y="5589240"/>
            <a:ext cx="8640960" cy="1200329"/>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043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Fat Embolism in the Lung - HPF</a:t>
            </a:r>
            <a:endParaRPr lang="en-US" sz="2800" b="1"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8" name="TextBox 7"/>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2137797755"/>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5589240"/>
            <a:ext cx="8136904" cy="1008112"/>
          </a:xfrm>
        </p:spPr>
        <p:txBody>
          <a:bodyPr>
            <a:normAutofit/>
          </a:bodyPr>
          <a:lstStyle/>
          <a:p>
            <a:pPr algn="ctr"/>
            <a:r>
              <a:rPr lang="en-US" sz="1800" b="1" i="1" dirty="0" smtClean="0">
                <a:solidFill>
                  <a:schemeClr val="tx1"/>
                </a:solidFill>
              </a:rPr>
              <a:t> </a:t>
            </a:r>
            <a:r>
              <a:rPr lang="en-US" sz="1800" b="1" i="1" dirty="0" smtClean="0">
                <a:solidFill>
                  <a:srgbClr val="FF0000"/>
                </a:solidFill>
              </a:rPr>
              <a:t>Normal Alveoli: </a:t>
            </a:r>
            <a:r>
              <a:rPr lang="en-US" sz="1800" b="1" i="1" dirty="0" smtClean="0">
                <a:solidFill>
                  <a:schemeClr val="tx1"/>
                </a:solidFill>
              </a:rPr>
              <a:t>These </a:t>
            </a:r>
            <a:r>
              <a:rPr lang="en-US" sz="1800" b="1" i="1" dirty="0">
                <a:solidFill>
                  <a:schemeClr val="tx1"/>
                </a:solidFill>
              </a:rPr>
              <a:t>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08720"/>
            <a:ext cx="8136904"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187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Histology of the Lungs - Alveoli</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10" name="TextBox 9"/>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3885491759"/>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251520" y="1124744"/>
            <a:ext cx="8784976" cy="5262979"/>
          </a:xfrm>
          <a:prstGeom prst="rect">
            <a:avLst/>
          </a:prstGeom>
        </p:spPr>
        <p:txBody>
          <a:bodyPr wrap="square">
            <a:spAutoFit/>
          </a:bodyPr>
          <a:lstStyle/>
          <a:p>
            <a:pPr marL="287338" indent="-287338">
              <a:buAutoNum type="arabicPeriod"/>
            </a:pPr>
            <a:r>
              <a:rPr lang="en-US" sz="2400" b="1" dirty="0" smtClean="0">
                <a:solidFill>
                  <a:srgbClr val="990000"/>
                </a:solidFill>
              </a:rPr>
              <a:t>Inflammatory lung diseases: </a:t>
            </a:r>
          </a:p>
          <a:p>
            <a:pPr marL="457200" indent="-457200"/>
            <a:r>
              <a:rPr lang="en-US" sz="2000" b="1" dirty="0" smtClean="0">
                <a:solidFill>
                  <a:srgbClr val="990000"/>
                </a:solidFill>
              </a:rPr>
              <a:t>        </a:t>
            </a:r>
            <a:r>
              <a:rPr lang="en-US" sz="2000" dirty="0" smtClean="0"/>
              <a:t>(Asthma, cystic fibrosis, &amp; COPD)</a:t>
            </a:r>
            <a:endParaRPr lang="en-US" sz="2000" b="1" dirty="0" smtClean="0">
              <a:solidFill>
                <a:srgbClr val="990000"/>
              </a:solidFill>
            </a:endParaRPr>
          </a:p>
          <a:p>
            <a:r>
              <a:rPr lang="en-US" sz="2000" b="1" dirty="0" smtClean="0"/>
              <a:t>2. </a:t>
            </a:r>
            <a:r>
              <a:rPr lang="en-US" sz="2400" b="1" dirty="0" smtClean="0">
                <a:solidFill>
                  <a:srgbClr val="990000"/>
                </a:solidFill>
              </a:rPr>
              <a:t>Restrictive lung diseases: </a:t>
            </a:r>
            <a:endParaRPr lang="en-US" sz="2000" b="1" dirty="0" smtClean="0">
              <a:solidFill>
                <a:srgbClr val="990000"/>
              </a:solidFill>
            </a:endParaRPr>
          </a:p>
          <a:p>
            <a:r>
              <a:rPr lang="en-US" sz="2000" b="1" dirty="0" smtClean="0"/>
              <a:t>        </a:t>
            </a:r>
            <a:r>
              <a:rPr lang="en-US" sz="2000" b="1" u="sng" dirty="0" smtClean="0"/>
              <a:t>(Allergic Alveolitis) </a:t>
            </a:r>
          </a:p>
          <a:p>
            <a:r>
              <a:rPr lang="en-US" sz="2000" b="1" dirty="0" smtClean="0"/>
              <a:t>3. </a:t>
            </a:r>
            <a:r>
              <a:rPr lang="en-US" sz="2400" b="1" dirty="0" smtClean="0">
                <a:solidFill>
                  <a:srgbClr val="990000"/>
                </a:solidFill>
              </a:rPr>
              <a:t>Obstructive lung diseases :</a:t>
            </a:r>
          </a:p>
          <a:p>
            <a:pPr marL="234950" lvl="1"/>
            <a:r>
              <a:rPr lang="en-US" sz="2000" dirty="0" smtClean="0"/>
              <a:t>(</a:t>
            </a:r>
            <a:r>
              <a:rPr lang="en-US" sz="2000" b="1" u="sng" dirty="0" smtClean="0"/>
              <a:t>Bronchial Asthma</a:t>
            </a:r>
            <a:r>
              <a:rPr lang="en-US" sz="2000" dirty="0" smtClean="0"/>
              <a:t>, </a:t>
            </a:r>
            <a:r>
              <a:rPr lang="en-US" sz="2000" b="1" u="sng" dirty="0" smtClean="0"/>
              <a:t>Bronchiectasis</a:t>
            </a:r>
            <a:r>
              <a:rPr lang="en-US" sz="2000" dirty="0" smtClean="0"/>
              <a:t>, &amp; (</a:t>
            </a:r>
            <a:r>
              <a:rPr lang="en-US" sz="2000" b="1" dirty="0" smtClean="0"/>
              <a:t>COPD</a:t>
            </a:r>
            <a:r>
              <a:rPr lang="en-US" sz="2000" dirty="0" smtClean="0"/>
              <a:t>- </a:t>
            </a:r>
            <a:r>
              <a:rPr lang="en-US" sz="2000" b="1" u="sng" dirty="0" smtClean="0"/>
              <a:t>Ch. Bronchitis</a:t>
            </a:r>
            <a:r>
              <a:rPr lang="en-US" sz="2000" b="1" dirty="0" smtClean="0"/>
              <a:t> </a:t>
            </a:r>
            <a:r>
              <a:rPr lang="en-US" sz="2000" dirty="0" smtClean="0"/>
              <a:t>&amp; </a:t>
            </a:r>
            <a:r>
              <a:rPr lang="en-US" sz="2000" b="1" u="sng" dirty="0" smtClean="0"/>
              <a:t>Emphysema</a:t>
            </a:r>
            <a:r>
              <a:rPr lang="en-US" sz="2000" dirty="0" smtClean="0"/>
              <a:t> ))</a:t>
            </a:r>
            <a:endParaRPr lang="en-US" sz="2000" b="1" dirty="0" smtClean="0"/>
          </a:p>
          <a:p>
            <a:r>
              <a:rPr lang="en-US" sz="2000" b="1" dirty="0" smtClean="0"/>
              <a:t>4. </a:t>
            </a:r>
            <a:r>
              <a:rPr lang="en-US" sz="2400" b="1" dirty="0" smtClean="0">
                <a:solidFill>
                  <a:srgbClr val="990000"/>
                </a:solidFill>
              </a:rPr>
              <a:t>Respiratory tract infections: </a:t>
            </a:r>
            <a:endParaRPr lang="en-US" sz="2000" b="1" dirty="0" smtClean="0">
              <a:solidFill>
                <a:srgbClr val="990000"/>
              </a:solidFill>
            </a:endParaRPr>
          </a:p>
          <a:p>
            <a:pPr lvl="1">
              <a:buFontTx/>
              <a:buChar char="-"/>
            </a:pPr>
            <a:r>
              <a:rPr lang="en-US" sz="2000" b="1" dirty="0" smtClean="0"/>
              <a:t>Upper resp. tract infection </a:t>
            </a:r>
            <a:r>
              <a:rPr lang="en-US" sz="2000" dirty="0" smtClean="0"/>
              <a:t>(sinusitis, tonsillitis, otitis media, pharyngitis      </a:t>
            </a:r>
          </a:p>
          <a:p>
            <a:pPr lvl="1"/>
            <a:r>
              <a:rPr lang="en-US" sz="2000" dirty="0" smtClean="0"/>
              <a:t>&amp; laryngitis )</a:t>
            </a:r>
          </a:p>
          <a:p>
            <a:pPr lvl="1">
              <a:buFontTx/>
              <a:buChar char="-"/>
            </a:pPr>
            <a:r>
              <a:rPr lang="en-US" sz="2000" b="1" dirty="0" smtClean="0"/>
              <a:t>Lower resp. tract infection </a:t>
            </a:r>
            <a:r>
              <a:rPr lang="en-US" sz="2000" dirty="0" smtClean="0"/>
              <a:t>(</a:t>
            </a:r>
            <a:r>
              <a:rPr lang="en-US" sz="2000" b="1" u="sng" dirty="0" smtClean="0"/>
              <a:t>Pneumonia</a:t>
            </a:r>
            <a:r>
              <a:rPr lang="en-US" sz="2000" dirty="0" smtClean="0"/>
              <a:t> &amp; </a:t>
            </a:r>
            <a:r>
              <a:rPr lang="en-US" sz="2000" b="1" u="sng" dirty="0" smtClean="0"/>
              <a:t>Bronchopneumonia , T.B.</a:t>
            </a:r>
            <a:r>
              <a:rPr lang="en-US" sz="2000" dirty="0" smtClean="0"/>
              <a:t>)</a:t>
            </a:r>
          </a:p>
          <a:p>
            <a:pPr marL="0" lvl="1"/>
            <a:r>
              <a:rPr lang="en-US" sz="2000" b="1" dirty="0" smtClean="0"/>
              <a:t>5.</a:t>
            </a:r>
            <a:r>
              <a:rPr lang="en-US" sz="2400" b="1" dirty="0" smtClean="0">
                <a:solidFill>
                  <a:srgbClr val="990000"/>
                </a:solidFill>
              </a:rPr>
              <a:t>Malignant tumors</a:t>
            </a:r>
            <a:r>
              <a:rPr lang="en-US" sz="2000" b="1" dirty="0" smtClean="0"/>
              <a:t>(</a:t>
            </a:r>
            <a:r>
              <a:rPr lang="en-US" sz="2000" b="1" u="sng" dirty="0" err="1" smtClean="0"/>
              <a:t>SquamousCC</a:t>
            </a:r>
            <a:r>
              <a:rPr lang="en-US" sz="2000" dirty="0" smtClean="0"/>
              <a:t>, </a:t>
            </a:r>
            <a:r>
              <a:rPr lang="en-US" sz="2000" b="1" u="sng" dirty="0" smtClean="0"/>
              <a:t>adenocarcinoma</a:t>
            </a:r>
            <a:r>
              <a:rPr lang="en-US" sz="2000" dirty="0" smtClean="0"/>
              <a:t>, </a:t>
            </a:r>
            <a:r>
              <a:rPr lang="en-US" sz="2000" b="1" u="sng" dirty="0" smtClean="0"/>
              <a:t>Large CC </a:t>
            </a:r>
            <a:r>
              <a:rPr lang="en-US" sz="2000" dirty="0" smtClean="0"/>
              <a:t>&amp; </a:t>
            </a:r>
            <a:r>
              <a:rPr lang="en-US" sz="2000" b="1" u="sng" dirty="0" smtClean="0"/>
              <a:t>Small CC</a:t>
            </a:r>
            <a:r>
              <a:rPr lang="en-US" sz="2000" dirty="0" smtClean="0"/>
              <a:t>)</a:t>
            </a:r>
          </a:p>
          <a:p>
            <a:pPr marL="0" lvl="1"/>
            <a:r>
              <a:rPr lang="en-US" sz="2000" b="1" dirty="0" smtClean="0"/>
              <a:t>6. </a:t>
            </a:r>
            <a:r>
              <a:rPr lang="en-US" sz="2400" b="1" dirty="0" smtClean="0">
                <a:solidFill>
                  <a:srgbClr val="990000"/>
                </a:solidFill>
              </a:rPr>
              <a:t>Benign tumors </a:t>
            </a:r>
            <a:r>
              <a:rPr lang="en-US" sz="2000" dirty="0" smtClean="0"/>
              <a:t>(Pulmonary hamartoma, pulmonary sequestration)</a:t>
            </a:r>
          </a:p>
          <a:p>
            <a:r>
              <a:rPr lang="en-US" sz="2000" b="1" dirty="0" smtClean="0"/>
              <a:t>7. </a:t>
            </a:r>
            <a:r>
              <a:rPr lang="en-US" sz="2400" b="1" dirty="0" smtClean="0">
                <a:solidFill>
                  <a:srgbClr val="990000"/>
                </a:solidFill>
              </a:rPr>
              <a:t>Pleural cavity diseases </a:t>
            </a:r>
            <a:r>
              <a:rPr lang="en-US" sz="2000" dirty="0" smtClean="0"/>
              <a:t>( </a:t>
            </a:r>
            <a:r>
              <a:rPr lang="en-US" sz="2000" dirty="0" err="1" smtClean="0"/>
              <a:t>eg</a:t>
            </a:r>
            <a:r>
              <a:rPr lang="en-US" sz="2000" dirty="0" smtClean="0"/>
              <a:t>. Mesothelioma, effusion )</a:t>
            </a:r>
          </a:p>
          <a:p>
            <a:r>
              <a:rPr lang="en-US" sz="2000" b="1" dirty="0" smtClean="0"/>
              <a:t>8. </a:t>
            </a:r>
            <a:r>
              <a:rPr lang="en-US" sz="2400" b="1" dirty="0" smtClean="0">
                <a:solidFill>
                  <a:srgbClr val="990000"/>
                </a:solidFill>
              </a:rPr>
              <a:t>Pulmonary vascular diseases </a:t>
            </a:r>
            <a:r>
              <a:rPr lang="en-US" sz="2000" dirty="0" smtClean="0"/>
              <a:t>(Embolism, edema &amp; hypertension)</a:t>
            </a:r>
          </a:p>
          <a:p>
            <a:r>
              <a:rPr lang="en-US" sz="2000" b="1" dirty="0" smtClean="0"/>
              <a:t>9. </a:t>
            </a:r>
            <a:r>
              <a:rPr lang="en-US" sz="2400" b="1" dirty="0" smtClean="0">
                <a:solidFill>
                  <a:srgbClr val="990000"/>
                </a:solidFill>
              </a:rPr>
              <a:t>Neonatal diseases </a:t>
            </a:r>
            <a:r>
              <a:rPr lang="en-US" sz="2000" dirty="0" smtClean="0"/>
              <a:t>(pulmonary hyperplasia.)</a:t>
            </a:r>
          </a:p>
        </p:txBody>
      </p:sp>
      <p:sp>
        <p:nvSpPr>
          <p:cNvPr id="7" name="Rectangle 6"/>
          <p:cNvSpPr/>
          <p:nvPr/>
        </p:nvSpPr>
        <p:spPr>
          <a:xfrm>
            <a:off x="1331640" y="260648"/>
            <a:ext cx="6192688" cy="523220"/>
          </a:xfrm>
          <a:prstGeom prst="rect">
            <a:avLst/>
          </a:prstGeom>
          <a:solidFill>
            <a:srgbClr val="563C9E"/>
          </a:solidFill>
        </p:spPr>
        <p:txBody>
          <a:bodyPr wrap="square">
            <a:spAutoFit/>
          </a:bodyPr>
          <a:lstStyle/>
          <a:p>
            <a:pPr lvl="0" algn="ctr"/>
            <a:r>
              <a:rPr lang="en-US" sz="2800" b="1" i="1" dirty="0" smtClean="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19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RESTRICTIVE </a:t>
            </a:r>
            <a:r>
              <a:rPr lang="en-US" sz="4000" b="1" i="1" cap="small" dirty="0">
                <a:solidFill>
                  <a:srgbClr val="000099"/>
                </a:solidFill>
                <a:effectLst>
                  <a:outerShdw blurRad="38100" dist="38100" dir="2700000" algn="tl">
                    <a:srgbClr val="000000">
                      <a:alpha val="43137"/>
                    </a:srgbClr>
                  </a:outerShdw>
                </a:effectLst>
                <a:latin typeface="+mj-lt"/>
                <a:ea typeface="+mj-ea"/>
                <a:cs typeface="+mj-cs"/>
              </a:rPr>
              <a:t>LUNG </a:t>
            </a:r>
            <a:r>
              <a:rPr lang="en-US" sz="4000" b="1" i="1" cap="small" dirty="0" smtClean="0">
                <a:solidFill>
                  <a:srgbClr val="000099"/>
                </a:solidFill>
                <a:effectLst>
                  <a:outerShdw blurRad="38100" dist="38100" dir="2700000" algn="tl">
                    <a:srgbClr val="000000">
                      <a:alpha val="43137"/>
                    </a:srgbClr>
                  </a:outerShdw>
                </a:effectLst>
                <a:latin typeface="+mj-lt"/>
                <a:ea typeface="+mj-ea"/>
                <a:cs typeface="+mj-cs"/>
              </a:rPr>
              <a:t>DISEASES</a:t>
            </a:r>
            <a:endParaRPr lang="en-US" sz="4000" b="1" i="1" cap="small" dirty="0">
              <a:solidFill>
                <a:srgbClr val="000099"/>
              </a:solidFill>
              <a:effectLst>
                <a:outerShdw blurRad="38100" dist="38100" dir="2700000" algn="tl">
                  <a:srgbClr val="000000">
                    <a:alpha val="43137"/>
                  </a:srgbClr>
                </a:outerShdw>
              </a:effectLst>
              <a:latin typeface="+mj-lt"/>
              <a:ea typeface="+mj-ea"/>
              <a:cs typeface="+mj-cs"/>
            </a:endParaRPr>
          </a:p>
        </p:txBody>
      </p:sp>
      <p:sp>
        <p:nvSpPr>
          <p:cNvPr id="7" name="Rounded Rectangle 6"/>
          <p:cNvSpPr/>
          <p:nvPr/>
        </p:nvSpPr>
        <p:spPr>
          <a:xfrm>
            <a:off x="2195736" y="4077072"/>
            <a:ext cx="5112568" cy="7200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i="1" dirty="0">
                <a:solidFill>
                  <a:schemeClr val="bg1"/>
                </a:solidFill>
                <a:effectLst>
                  <a:outerShdw blurRad="38100" dist="38100" dir="2700000" algn="tl">
                    <a:srgbClr val="000000">
                      <a:alpha val="43137"/>
                    </a:srgbClr>
                  </a:outerShdw>
                </a:effectLst>
              </a:rPr>
              <a:t>ALLERGIC ALVEOLITIS</a:t>
            </a:r>
          </a:p>
        </p:txBody>
      </p:sp>
      <p:sp>
        <p:nvSpPr>
          <p:cNvPr id="8" name="TextBox 7"/>
          <p:cNvSpPr txBox="1"/>
          <p:nvPr/>
        </p:nvSpPr>
        <p:spPr>
          <a:xfrm>
            <a:off x="8028384" y="6639163"/>
            <a:ext cx="1115616" cy="246221"/>
          </a:xfrm>
          <a:prstGeom prst="rect">
            <a:avLst/>
          </a:prstGeom>
          <a:noFill/>
        </p:spPr>
        <p:txBody>
          <a:bodyPr wrap="square" rtlCol="0">
            <a:spAutoFit/>
          </a:bodyPr>
          <a:lstStyle/>
          <a:p>
            <a:r>
              <a:rPr lang="en-US" sz="1000" i="1" dirty="0" smtClean="0">
                <a:solidFill>
                  <a:srgbClr val="000099"/>
                </a:solidFill>
              </a:rPr>
              <a:t>Respiratory Block</a:t>
            </a:r>
            <a:endParaRPr lang="en-US" sz="1000" i="1" dirty="0">
              <a:solidFill>
                <a:srgbClr val="000099"/>
              </a:solidFill>
            </a:endParaRPr>
          </a:p>
        </p:txBody>
      </p:sp>
      <p:sp>
        <p:nvSpPr>
          <p:cNvPr id="9" name="TextBox 8"/>
          <p:cNvSpPr txBox="1"/>
          <p:nvPr/>
        </p:nvSpPr>
        <p:spPr>
          <a:xfrm>
            <a:off x="0" y="6642730"/>
            <a:ext cx="1331640" cy="246221"/>
          </a:xfrm>
          <a:prstGeom prst="rect">
            <a:avLst/>
          </a:prstGeom>
          <a:noFill/>
        </p:spPr>
        <p:txBody>
          <a:bodyPr wrap="square" rtlCol="0">
            <a:spAutoFit/>
          </a:bodyPr>
          <a:lstStyle/>
          <a:p>
            <a:r>
              <a:rPr lang="en-US" sz="1000" i="1" dirty="0" smtClean="0">
                <a:solidFill>
                  <a:srgbClr val="000099"/>
                </a:solidFill>
              </a:rPr>
              <a:t>Pathology Dept. KSU</a:t>
            </a:r>
            <a:endParaRPr lang="en-US" sz="1000" i="1" dirty="0">
              <a:solidFill>
                <a:srgbClr val="000099"/>
              </a:solidFill>
            </a:endParaRPr>
          </a:p>
        </p:txBody>
      </p:sp>
    </p:spTree>
    <p:extLst>
      <p:ext uri="{BB962C8B-B14F-4D97-AF65-F5344CB8AC3E}">
        <p14:creationId xmlns:p14="http://schemas.microsoft.com/office/powerpoint/2010/main" val="1595858540"/>
      </p:ext>
    </p:extLst>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Musculoskeletal - Pathology Practical 2014-2015 - Presentation</Template>
  <TotalTime>3324</TotalTime>
  <Words>2599</Words>
  <Application>Microsoft Office PowerPoint</Application>
  <PresentationFormat>On-screen Show (4:3)</PresentationFormat>
  <Paragraphs>365</Paragraphs>
  <Slides>68</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Aharoni</vt:lpstr>
      <vt:lpstr>Arial</vt:lpstr>
      <vt:lpstr>Arial</vt:lpstr>
      <vt:lpstr>Calibri</vt:lpstr>
      <vt:lpstr>Times New Roman</vt:lpstr>
      <vt:lpstr>Tw Cen MT</vt:lpstr>
      <vt:lpstr>Wingdings</vt:lpstr>
      <vt:lpstr>Wingdings 2</vt:lpstr>
      <vt:lpstr>Median</vt:lpstr>
      <vt:lpstr>PowerPoint Presentation</vt:lpstr>
      <vt:lpstr>PowerPoint Presentation</vt:lpstr>
      <vt:lpstr>PowerPoint Presentation</vt:lpstr>
      <vt:lpstr>Lung Anatomy</vt:lpstr>
      <vt:lpstr>PowerPoint Presentation</vt:lpstr>
      <vt:lpstr>PowerPoint Presentation</vt:lpstr>
      <vt:lpstr> Normal Alveoli: These oval-shaped alveoli expand with air during inspiration, have very thin epithelial walls and are surrounded by capillaries creating the respiratory membrane where gas exchange occurs between air and blood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practical block</dc:title>
  <dc:creator>Dr. Sayed Esawy</dc:creator>
  <cp:lastModifiedBy>Naseem Zaidi Shaesta</cp:lastModifiedBy>
  <cp:revision>233</cp:revision>
  <dcterms:created xsi:type="dcterms:W3CDTF">2010-01-09T06:42:34Z</dcterms:created>
  <dcterms:modified xsi:type="dcterms:W3CDTF">2016-01-31T11:50:17Z</dcterms:modified>
</cp:coreProperties>
</file>