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2" r:id="rId1"/>
  </p:sldMasterIdLst>
  <p:notesMasterIdLst>
    <p:notesMasterId r:id="rId54"/>
  </p:notesMasterIdLst>
  <p:sldIdLst>
    <p:sldId id="390" r:id="rId2"/>
    <p:sldId id="455" r:id="rId3"/>
    <p:sldId id="454" r:id="rId4"/>
    <p:sldId id="388" r:id="rId5"/>
    <p:sldId id="422" r:id="rId6"/>
    <p:sldId id="421" r:id="rId7"/>
    <p:sldId id="415" r:id="rId8"/>
    <p:sldId id="541" r:id="rId9"/>
    <p:sldId id="542" r:id="rId10"/>
    <p:sldId id="341" r:id="rId11"/>
    <p:sldId id="417" r:id="rId12"/>
    <p:sldId id="424" r:id="rId13"/>
    <p:sldId id="364" r:id="rId14"/>
    <p:sldId id="425" r:id="rId15"/>
    <p:sldId id="485" r:id="rId16"/>
    <p:sldId id="354" r:id="rId17"/>
    <p:sldId id="266" r:id="rId18"/>
    <p:sldId id="439" r:id="rId19"/>
    <p:sldId id="440" r:id="rId20"/>
    <p:sldId id="544" r:id="rId21"/>
    <p:sldId id="384" r:id="rId22"/>
    <p:sldId id="292" r:id="rId23"/>
    <p:sldId id="442" r:id="rId24"/>
    <p:sldId id="355" r:id="rId25"/>
    <p:sldId id="347" r:id="rId26"/>
    <p:sldId id="362" r:id="rId27"/>
    <p:sldId id="444" r:id="rId28"/>
    <p:sldId id="349" r:id="rId29"/>
    <p:sldId id="506" r:id="rId30"/>
    <p:sldId id="508" r:id="rId31"/>
    <p:sldId id="539" r:id="rId32"/>
    <p:sldId id="515" r:id="rId33"/>
    <p:sldId id="509" r:id="rId34"/>
    <p:sldId id="513" r:id="rId35"/>
    <p:sldId id="357" r:id="rId36"/>
    <p:sldId id="545" r:id="rId37"/>
    <p:sldId id="445" r:id="rId38"/>
    <p:sldId id="446" r:id="rId39"/>
    <p:sldId id="447" r:id="rId40"/>
    <p:sldId id="350" r:id="rId41"/>
    <p:sldId id="274" r:id="rId42"/>
    <p:sldId id="358" r:id="rId43"/>
    <p:sldId id="448" r:id="rId44"/>
    <p:sldId id="359" r:id="rId45"/>
    <p:sldId id="449" r:id="rId46"/>
    <p:sldId id="387" r:id="rId47"/>
    <p:sldId id="516" r:id="rId48"/>
    <p:sldId id="517" r:id="rId49"/>
    <p:sldId id="518" r:id="rId50"/>
    <p:sldId id="519" r:id="rId51"/>
    <p:sldId id="521" r:id="rId52"/>
    <p:sldId id="53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44C"/>
    <a:srgbClr val="FE6802"/>
    <a:srgbClr val="000099"/>
    <a:srgbClr val="781D0E"/>
    <a:srgbClr val="4C216D"/>
    <a:srgbClr val="AF4701"/>
    <a:srgbClr val="C75101"/>
    <a:srgbClr val="E55D01"/>
    <a:srgbClr val="563C9E"/>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6" autoAdjust="0"/>
    <p:restoredTop sz="96774" autoAdjust="0"/>
  </p:normalViewPr>
  <p:slideViewPr>
    <p:cSldViewPr>
      <p:cViewPr varScale="1">
        <p:scale>
          <a:sx n="97" d="100"/>
          <a:sy n="97" d="100"/>
        </p:scale>
        <p:origin x="-114" y="-28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D6296-B80C-4DC1-98CB-8DCED6749991}" type="datetimeFigureOut">
              <a:rPr lang="en-US" smtClean="0"/>
              <a:pPr/>
              <a:t>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D8B85-B654-4E79-921D-109E6C6E7225}" type="slidenum">
              <a:rPr lang="en-US" smtClean="0"/>
              <a:pPr/>
              <a:t>‹#›</a:t>
            </a:fld>
            <a:endParaRPr lang="en-US"/>
          </a:p>
        </p:txBody>
      </p:sp>
    </p:spTree>
    <p:extLst>
      <p:ext uri="{BB962C8B-B14F-4D97-AF65-F5344CB8AC3E}">
        <p14:creationId xmlns:p14="http://schemas.microsoft.com/office/powerpoint/2010/main" val="221542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1</a:t>
            </a:fld>
            <a:endParaRPr lang="en-US"/>
          </a:p>
        </p:txBody>
      </p:sp>
    </p:spTree>
    <p:extLst>
      <p:ext uri="{BB962C8B-B14F-4D97-AF65-F5344CB8AC3E}">
        <p14:creationId xmlns:p14="http://schemas.microsoft.com/office/powerpoint/2010/main" val="409351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C11AB-69A3-41D4-8898-AE4E00A58B62}" type="slidenum">
              <a:rPr lang="en-US"/>
              <a:pPr/>
              <a:t>13</a:t>
            </a:fld>
            <a:endParaRPr lang="en-US"/>
          </a:p>
        </p:txBody>
      </p:sp>
      <p:sp>
        <p:nvSpPr>
          <p:cNvPr id="1976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55846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488FA9D-8E7B-4D82-BDD9-01025BD85BD8}" type="slidenum">
              <a:rPr lang="en-US" smtClean="0"/>
              <a:pPr/>
              <a:t>16</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7575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28</a:t>
            </a:fld>
            <a:endParaRPr lang="en-US"/>
          </a:p>
        </p:txBody>
      </p:sp>
    </p:spTree>
    <p:extLst>
      <p:ext uri="{BB962C8B-B14F-4D97-AF65-F5344CB8AC3E}">
        <p14:creationId xmlns:p14="http://schemas.microsoft.com/office/powerpoint/2010/main" val="338876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40</a:t>
            </a:fld>
            <a:endParaRPr lang="en-US"/>
          </a:p>
        </p:txBody>
      </p:sp>
    </p:spTree>
    <p:extLst>
      <p:ext uri="{BB962C8B-B14F-4D97-AF65-F5344CB8AC3E}">
        <p14:creationId xmlns:p14="http://schemas.microsoft.com/office/powerpoint/2010/main" val="26894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pPr eaLnBrk="1" hangingPunct="1"/>
            <a:endParaRPr lang="en-US" smtClean="0"/>
          </a:p>
        </p:txBody>
      </p:sp>
      <p:sp>
        <p:nvSpPr>
          <p:cNvPr id="246788" name="Slide Number Placeholder 3"/>
          <p:cNvSpPr>
            <a:spLocks noGrp="1"/>
          </p:cNvSpPr>
          <p:nvPr>
            <p:ph type="sldNum" sz="quarter" idx="5"/>
          </p:nvPr>
        </p:nvSpPr>
        <p:spPr>
          <a:noFill/>
        </p:spPr>
        <p:txBody>
          <a:bodyPr/>
          <a:lstStyle/>
          <a:p>
            <a:fld id="{2CB367A1-1A7B-409E-AF4A-3EC65F59C764}" type="slidenum">
              <a:rPr lang="en-US" smtClean="0"/>
              <a:pPr/>
              <a:t>42</a:t>
            </a:fld>
            <a:endParaRPr lang="en-US" smtClean="0"/>
          </a:p>
        </p:txBody>
      </p:sp>
    </p:spTree>
    <p:extLst>
      <p:ext uri="{BB962C8B-B14F-4D97-AF65-F5344CB8AC3E}">
        <p14:creationId xmlns:p14="http://schemas.microsoft.com/office/powerpoint/2010/main" val="325118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43</a:t>
            </a:fld>
            <a:endParaRPr lang="en-US"/>
          </a:p>
        </p:txBody>
      </p:sp>
    </p:spTree>
    <p:extLst>
      <p:ext uri="{BB962C8B-B14F-4D97-AF65-F5344CB8AC3E}">
        <p14:creationId xmlns:p14="http://schemas.microsoft.com/office/powerpoint/2010/main" val="115501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099CF-F2C1-40DE-A3BC-8DD8E63715AD}" type="slidenum">
              <a:rPr lang="en-US"/>
              <a:pPr/>
              <a:t>44</a:t>
            </a:fld>
            <a:endParaRPr lang="en-US"/>
          </a:p>
        </p:txBody>
      </p:sp>
      <p:sp>
        <p:nvSpPr>
          <p:cNvPr id="275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67582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86A034-FAAD-443A-9B0D-A20CCFB7B5DC}" type="datetimeFigureOut">
              <a:rPr lang="en-US" smtClean="0"/>
              <a:pPr/>
              <a:t>2/1/2016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3241892836"/>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86A034-FAAD-443A-9B0D-A20CCFB7B5DC}"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A2DA-F7EB-4D4C-8E4A-1347E3ABB782}" type="slidenum">
              <a:rPr lang="en-US" smtClean="0"/>
              <a:pPr/>
              <a:t>‹#›</a:t>
            </a:fld>
            <a:endParaRPr lang="en-US"/>
          </a:p>
        </p:txBody>
      </p:sp>
    </p:spTree>
    <p:extLst>
      <p:ext uri="{BB962C8B-B14F-4D97-AF65-F5344CB8AC3E}">
        <p14:creationId xmlns:p14="http://schemas.microsoft.com/office/powerpoint/2010/main" val="227060813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186A034-FAAD-443A-9B0D-A20CCFB7B5DC}" type="datetimeFigureOut">
              <a:rPr lang="en-US" smtClean="0"/>
              <a:pPr/>
              <a:t>2/1/2016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74A2DA-F7EB-4D4C-8E4A-1347E3ABB782}" type="slidenum">
              <a:rPr lang="en-US" smtClean="0"/>
              <a:pPr/>
              <a:t>‹#›</a:t>
            </a:fld>
            <a:endParaRPr lang="en-US"/>
          </a:p>
        </p:txBody>
      </p:sp>
    </p:spTree>
    <p:extLst>
      <p:ext uri="{BB962C8B-B14F-4D97-AF65-F5344CB8AC3E}">
        <p14:creationId xmlns:p14="http://schemas.microsoft.com/office/powerpoint/2010/main" val="195550300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2186A034-FAAD-443A-9B0D-A20CCFB7B5DC}" type="datetimeFigureOut">
              <a:rPr lang="en-US" smtClean="0"/>
              <a:pPr/>
              <a:t>2/1/2016</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119602640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FAA133B-B006-4D7F-915A-CB4A8A0E254D}" type="slidenum">
              <a:rPr lang="en-US" smtClean="0"/>
              <a:pPr>
                <a:defRPr/>
              </a:pPr>
              <a:t>‹#›</a:t>
            </a:fld>
            <a:endParaRPr lang="en-US"/>
          </a:p>
        </p:txBody>
      </p:sp>
    </p:spTree>
    <p:extLst>
      <p:ext uri="{BB962C8B-B14F-4D97-AF65-F5344CB8AC3E}">
        <p14:creationId xmlns:p14="http://schemas.microsoft.com/office/powerpoint/2010/main" val="1491469125"/>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186A034-FAAD-443A-9B0D-A20CCFB7B5DC}" type="datetimeFigureOut">
              <a:rPr lang="en-US" smtClean="0"/>
              <a:pPr/>
              <a:t>2/1/2016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138831148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86A034-FAAD-443A-9B0D-A20CCFB7B5DC}"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8605627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86A034-FAAD-443A-9B0D-A20CCFB7B5DC}" type="datetimeFigureOut">
              <a:rPr lang="en-US" smtClean="0"/>
              <a:pPr/>
              <a:t>2/1/2016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74A2DA-F7EB-4D4C-8E4A-1347E3ABB78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05988053"/>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186A034-FAAD-443A-9B0D-A20CCFB7B5DC}" type="datetimeFigureOut">
              <a:rPr lang="en-US" smtClean="0"/>
              <a:pPr/>
              <a:t>2/1/2016</a:t>
            </a:fld>
            <a:endParaRPr lang="en-US"/>
          </a:p>
        </p:txBody>
      </p:sp>
      <p:sp>
        <p:nvSpPr>
          <p:cNvPr id="10" name="Slide Number Placeholder 9"/>
          <p:cNvSpPr>
            <a:spLocks noGrp="1"/>
          </p:cNvSpPr>
          <p:nvPr>
            <p:ph type="sldNum" sz="quarter" idx="16"/>
          </p:nvPr>
        </p:nvSpPr>
        <p:spPr/>
        <p:txBody>
          <a:bodyPr rtlCol="0"/>
          <a:lstStyle/>
          <a:p>
            <a:fld id="{B174A2DA-F7EB-4D4C-8E4A-1347E3ABB78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56989960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186A034-FAAD-443A-9B0D-A20CCFB7B5DC}" type="datetimeFigureOut">
              <a:rPr lang="en-US" smtClean="0"/>
              <a:pPr/>
              <a:t>2/1/2016</a:t>
            </a:fld>
            <a:endParaRPr lang="en-US"/>
          </a:p>
        </p:txBody>
      </p:sp>
      <p:sp>
        <p:nvSpPr>
          <p:cNvPr id="12" name="Slide Number Placeholder 11"/>
          <p:cNvSpPr>
            <a:spLocks noGrp="1"/>
          </p:cNvSpPr>
          <p:nvPr>
            <p:ph type="sldNum" sz="quarter" idx="16"/>
          </p:nvPr>
        </p:nvSpPr>
        <p:spPr/>
        <p:txBody>
          <a:bodyPr rtlCol="0"/>
          <a:lstStyle/>
          <a:p>
            <a:fld id="{B174A2DA-F7EB-4D4C-8E4A-1347E3ABB78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1097585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86A034-FAAD-443A-9B0D-A20CCFB7B5DC}"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304285758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6A034-FAAD-443A-9B0D-A20CCFB7B5DC}"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284220525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86A034-FAAD-443A-9B0D-A20CCFB7B5DC}"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4636569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186A034-FAAD-443A-9B0D-A20CCFB7B5DC}" type="datetimeFigureOut">
              <a:rPr lang="en-US" smtClean="0"/>
              <a:pPr/>
              <a:t>2/1/2016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74A2DA-F7EB-4D4C-8E4A-1347E3ABB78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745166476"/>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186A034-FAAD-443A-9B0D-A20CCFB7B5DC}" type="datetimeFigureOut">
              <a:rPr lang="en-US" smtClean="0"/>
              <a:pPr/>
              <a:t>2/1/2016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205338990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transition advClick="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23728" y="3861048"/>
            <a:ext cx="5328592"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i="1" dirty="0">
                <a:solidFill>
                  <a:schemeClr val="bg1"/>
                </a:solidFill>
                <a:effectLst>
                  <a:outerShdw blurRad="38100" dist="38100" dir="2700000" algn="tl">
                    <a:srgbClr val="000000">
                      <a:alpha val="43137"/>
                    </a:srgbClr>
                  </a:outerShdw>
                </a:effectLst>
              </a:rPr>
              <a:t>Pathology </a:t>
            </a:r>
            <a:r>
              <a:rPr lang="en-US" sz="4000" b="1" i="1" dirty="0" smtClean="0">
                <a:solidFill>
                  <a:schemeClr val="bg1"/>
                </a:solidFill>
                <a:effectLst>
                  <a:outerShdw blurRad="38100" dist="38100" dir="2700000" algn="tl">
                    <a:srgbClr val="000000">
                      <a:alpha val="43137"/>
                    </a:srgbClr>
                  </a:outerShdw>
                </a:effectLst>
              </a:rPr>
              <a:t>Practical</a:t>
            </a:r>
            <a:endParaRPr lang="en-US" sz="4000" b="1" i="1"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1547664" y="1268760"/>
            <a:ext cx="6480720" cy="165618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RESPIRATORY SYSTEM</a:t>
            </a:r>
            <a:b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br>
            <a: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BLOCK</a:t>
            </a:r>
            <a:endParaRPr lang="en-US" sz="4000" dirty="0"/>
          </a:p>
        </p:txBody>
      </p:sp>
      <p:sp>
        <p:nvSpPr>
          <p:cNvPr id="8" name="TextBox 7"/>
          <p:cNvSpPr txBox="1"/>
          <p:nvPr/>
        </p:nvSpPr>
        <p:spPr>
          <a:xfrm>
            <a:off x="762000" y="6260068"/>
            <a:ext cx="1447800" cy="369332"/>
          </a:xfrm>
          <a:prstGeom prst="rect">
            <a:avLst/>
          </a:prstGeom>
          <a:noFill/>
        </p:spPr>
        <p:txBody>
          <a:bodyPr wrap="square" rtlCol="0">
            <a:spAutoFit/>
          </a:bodyPr>
          <a:lstStyle/>
          <a:p>
            <a:pPr algn="r"/>
            <a:r>
              <a:rPr lang="en-US" dirty="0" smtClean="0"/>
              <a:t>Prepared by:</a:t>
            </a:r>
            <a:endParaRPr lang="en-US" dirty="0"/>
          </a:p>
        </p:txBody>
      </p:sp>
      <p:sp>
        <p:nvSpPr>
          <p:cNvPr id="9" name="TextBox 8"/>
          <p:cNvSpPr txBox="1"/>
          <p:nvPr/>
        </p:nvSpPr>
        <p:spPr>
          <a:xfrm>
            <a:off x="2362200" y="6019800"/>
            <a:ext cx="1600200" cy="738664"/>
          </a:xfrm>
          <a:prstGeom prst="rect">
            <a:avLst/>
          </a:prstGeom>
          <a:noFill/>
        </p:spPr>
        <p:txBody>
          <a:bodyPr wrap="square" rtlCol="0">
            <a:spAutoFit/>
          </a:bodyPr>
          <a:lstStyle/>
          <a:p>
            <a:pPr marL="171450" indent="-171450">
              <a:buFont typeface="Arial" panose="020B0604020202020204" pitchFamily="34" charset="0"/>
              <a:buChar char="•"/>
            </a:pPr>
            <a:r>
              <a:rPr lang="en-US" sz="1050" b="1" i="1" dirty="0" smtClean="0"/>
              <a:t>Prof.  Ammar Al Rikabi</a:t>
            </a:r>
          </a:p>
          <a:p>
            <a:pPr marL="171450" indent="-171450">
              <a:buFont typeface="Arial" panose="020B0604020202020204" pitchFamily="34" charset="0"/>
              <a:buChar char="•"/>
            </a:pPr>
            <a:r>
              <a:rPr lang="en-US" sz="1050" b="1" i="1" dirty="0" smtClean="0"/>
              <a:t>Dr. Sayed Al Esawy</a:t>
            </a:r>
          </a:p>
          <a:p>
            <a:pPr marL="171450" indent="-171450">
              <a:buFont typeface="Arial" panose="020B0604020202020204" pitchFamily="34" charset="0"/>
              <a:buChar char="•"/>
            </a:pPr>
            <a:r>
              <a:rPr lang="en-US" sz="1050" b="1" i="1" dirty="0" smtClean="0"/>
              <a:t>Dr. Marie Mukhashin</a:t>
            </a:r>
          </a:p>
          <a:p>
            <a:pPr marL="171450" indent="-171450">
              <a:buFont typeface="Arial" panose="020B0604020202020204" pitchFamily="34" charset="0"/>
              <a:buChar char="•"/>
            </a:pPr>
            <a:r>
              <a:rPr lang="en-US" sz="1050" b="1" i="1" dirty="0" smtClean="0"/>
              <a:t>Dr. Shaesta Zaidi</a:t>
            </a:r>
          </a:p>
        </p:txBody>
      </p:sp>
      <p:sp>
        <p:nvSpPr>
          <p:cNvPr id="10" name="Rectangle 9"/>
          <p:cNvSpPr/>
          <p:nvPr/>
        </p:nvSpPr>
        <p:spPr>
          <a:xfrm>
            <a:off x="5486400" y="6494671"/>
            <a:ext cx="3724469" cy="276999"/>
          </a:xfrm>
          <a:prstGeom prst="rect">
            <a:avLst/>
          </a:prstGeom>
        </p:spPr>
        <p:txBody>
          <a:bodyPr wrap="square">
            <a:spAutoFit/>
          </a:bodyPr>
          <a:lstStyle/>
          <a:p>
            <a:r>
              <a:rPr lang="en-US" sz="1200" b="1" i="1" dirty="0"/>
              <a:t>Head of Pathology Department: Dr. Hisham Al Khalidi</a:t>
            </a:r>
          </a:p>
        </p:txBody>
      </p:sp>
    </p:spTree>
    <p:extLst>
      <p:ext uri="{BB962C8B-B14F-4D97-AF65-F5344CB8AC3E}">
        <p14:creationId xmlns:p14="http://schemas.microsoft.com/office/powerpoint/2010/main" val="2097719379"/>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35842" name="Picture 2" descr="TB1"/>
          <p:cNvPicPr>
            <a:picLocks noGrp="1" noChangeAspect="1" noChangeArrowheads="1"/>
          </p:cNvPicPr>
          <p:nvPr>
            <p:ph type="clipArt" sz="half" idx="2"/>
          </p:nvPr>
        </p:nvPicPr>
        <p:blipFill>
          <a:blip r:embed="rId2" cstate="print"/>
          <a:srcRect/>
          <a:stretch>
            <a:fillRect/>
          </a:stretch>
        </p:blipFill>
        <p:spPr>
          <a:xfrm>
            <a:off x="467544" y="836712"/>
            <a:ext cx="8280920" cy="4608512"/>
          </a:xfrm>
          <a:noFill/>
          <a:ln w="28575">
            <a:solidFill>
              <a:schemeClr val="tx1"/>
            </a:solidFill>
          </a:ln>
        </p:spPr>
      </p:pic>
      <p:sp>
        <p:nvSpPr>
          <p:cNvPr id="153604" name="AutoShape 4"/>
          <p:cNvSpPr>
            <a:spLocks noChangeArrowheads="1"/>
          </p:cNvSpPr>
          <p:nvPr/>
        </p:nvSpPr>
        <p:spPr bwMode="auto">
          <a:xfrm>
            <a:off x="3742184" y="2708920"/>
            <a:ext cx="469776" cy="357022"/>
          </a:xfrm>
          <a:prstGeom prst="rightArrow">
            <a:avLst>
              <a:gd name="adj1" fmla="val 50000"/>
              <a:gd name="adj2" fmla="val 37500"/>
            </a:avLst>
          </a:prstGeom>
          <a:solidFill>
            <a:srgbClr val="FF0000"/>
          </a:solidFill>
          <a:ln w="9525">
            <a:solidFill>
              <a:schemeClr val="hlink"/>
            </a:solidFill>
            <a:miter lim="800000"/>
            <a:headEnd/>
            <a:tailEnd/>
          </a:ln>
        </p:spPr>
        <p:txBody>
          <a:bodyPr wrap="none" anchor="ctr"/>
          <a:lstStyle/>
          <a:p>
            <a:endParaRPr lang="ar-SA"/>
          </a:p>
        </p:txBody>
      </p:sp>
      <p:sp>
        <p:nvSpPr>
          <p:cNvPr id="2" name="Rectangle 1"/>
          <p:cNvSpPr/>
          <p:nvPr/>
        </p:nvSpPr>
        <p:spPr>
          <a:xfrm>
            <a:off x="755576" y="5469031"/>
            <a:ext cx="7992888" cy="1200329"/>
          </a:xfrm>
          <a:prstGeom prst="rect">
            <a:avLst/>
          </a:prstGeom>
        </p:spPr>
        <p:txBody>
          <a:bodyPr wrap="square">
            <a:spAutoFit/>
          </a:bodyPr>
          <a:lstStyle/>
          <a:p>
            <a:pPr algn="ctr"/>
            <a:r>
              <a:rPr lang="en-US" b="1" i="1" dirty="0"/>
              <a:t>Well-defined granulomas are seen here. They have rounded outlines. The one toward the center of the photograph contains several </a:t>
            </a:r>
            <a:r>
              <a:rPr lang="en-US" b="1" i="1" dirty="0" smtClean="0"/>
              <a:t>Langhan’s </a:t>
            </a:r>
            <a:r>
              <a:rPr lang="en-US" b="1" i="1" dirty="0"/>
              <a:t>giant cells. Granulomas are composed of transformed macrophages called epithelioid cells along with lymphocytes, occasional PMN's, plasma cells, and fibroblasts</a:t>
            </a:r>
          </a:p>
        </p:txBody>
      </p:sp>
      <p:sp>
        <p:nvSpPr>
          <p:cNvPr id="9" name="Rounded Rectangle 8"/>
          <p:cNvSpPr/>
          <p:nvPr/>
        </p:nvSpPr>
        <p:spPr>
          <a:xfrm>
            <a:off x="1900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Tuberculous </a:t>
            </a:r>
            <a:r>
              <a:rPr lang="en-US" sz="2800" b="1" i="1" dirty="0" smtClean="0">
                <a:effectLst>
                  <a:outerShdw blurRad="38100" dist="38100" dir="2700000" algn="tl">
                    <a:srgbClr val="000000">
                      <a:alpha val="43137"/>
                    </a:srgbClr>
                  </a:outerShdw>
                </a:effectLst>
              </a:rPr>
              <a:t>Granulomas - HPF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additive="base">
                                        <p:cTn id="7" dur="500" fill="hold"/>
                                        <p:tgtEl>
                                          <p:spTgt spid="153604"/>
                                        </p:tgtEl>
                                        <p:attrNameLst>
                                          <p:attrName>ppt_x</p:attrName>
                                        </p:attrNameLst>
                                      </p:cBhvr>
                                      <p:tavLst>
                                        <p:tav tm="0">
                                          <p:val>
                                            <p:strVal val="0-#ppt_w/2"/>
                                          </p:val>
                                        </p:tav>
                                        <p:tav tm="100000">
                                          <p:val>
                                            <p:strVal val="#ppt_x"/>
                                          </p:val>
                                        </p:tav>
                                      </p:tavLst>
                                    </p:anim>
                                    <p:anim calcmode="lin" valueType="num">
                                      <p:cBhvr additive="base">
                                        <p:cTn id="8" dur="500" fill="hold"/>
                                        <p:tgtEl>
                                          <p:spTgt spid="153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00034" y="5973031"/>
            <a:ext cx="8229600" cy="768337"/>
          </a:xfrm>
        </p:spPr>
        <p:txBody>
          <a:bodyPr>
            <a:noAutofit/>
          </a:bodyPr>
          <a:lstStyle/>
          <a:p>
            <a:pPr marL="0" indent="0" algn="ctr">
              <a:buNone/>
            </a:pPr>
            <a:r>
              <a:rPr lang="en-US" sz="1800" b="1" i="1" dirty="0">
                <a:solidFill>
                  <a:srgbClr val="FF0000"/>
                </a:solidFill>
                <a:latin typeface="Times New Roman"/>
                <a:ea typeface="Calibri"/>
              </a:rPr>
              <a:t>Giant cells and </a:t>
            </a:r>
            <a:r>
              <a:rPr lang="en-US" sz="1800" b="1" i="1" dirty="0" err="1">
                <a:solidFill>
                  <a:srgbClr val="FF0000"/>
                </a:solidFill>
                <a:latin typeface="Times New Roman"/>
                <a:ea typeface="Calibri"/>
              </a:rPr>
              <a:t>epithelioid</a:t>
            </a:r>
            <a:r>
              <a:rPr lang="en-US" sz="1800" b="1" i="1" dirty="0">
                <a:solidFill>
                  <a:srgbClr val="FF0000"/>
                </a:solidFill>
                <a:latin typeface="Times New Roman"/>
                <a:ea typeface="Calibri"/>
              </a:rPr>
              <a:t> </a:t>
            </a:r>
            <a:r>
              <a:rPr lang="en-US" sz="1800" b="1" i="1" dirty="0" err="1">
                <a:solidFill>
                  <a:srgbClr val="FF0000"/>
                </a:solidFill>
                <a:latin typeface="Times New Roman"/>
                <a:ea typeface="Calibri"/>
              </a:rPr>
              <a:t>histiocytic</a:t>
            </a:r>
            <a:r>
              <a:rPr lang="en-US" sz="1800" b="1" i="1" dirty="0">
                <a:solidFill>
                  <a:srgbClr val="FF0000"/>
                </a:solidFill>
                <a:latin typeface="Times New Roman"/>
                <a:ea typeface="Calibri"/>
              </a:rPr>
              <a:t> granulomas with </a:t>
            </a:r>
            <a:r>
              <a:rPr lang="en-US" sz="1800" b="1" i="1" dirty="0" err="1" smtClean="0">
                <a:solidFill>
                  <a:srgbClr val="FF0000"/>
                </a:solidFill>
                <a:latin typeface="Times New Roman"/>
                <a:ea typeface="Calibri"/>
              </a:rPr>
              <a:t>caseous</a:t>
            </a:r>
            <a:r>
              <a:rPr lang="en-US" sz="1800" b="1" i="1" dirty="0" smtClean="0">
                <a:solidFill>
                  <a:srgbClr val="FF0000"/>
                </a:solidFill>
                <a:latin typeface="Times New Roman"/>
                <a:ea typeface="Calibri"/>
              </a:rPr>
              <a:t> necrosis </a:t>
            </a:r>
            <a:endParaRPr lang="ar-SA" sz="1800" b="1" i="1" dirty="0"/>
          </a:p>
        </p:txBody>
      </p:sp>
      <p:pic>
        <p:nvPicPr>
          <p:cNvPr id="7170" name="Picture 2" descr="http://farm8.staticflickr.com/7010/6545189095_c349db569d_b.jpg"/>
          <p:cNvPicPr>
            <a:picLocks noChangeAspect="1" noChangeArrowheads="1"/>
          </p:cNvPicPr>
          <p:nvPr/>
        </p:nvPicPr>
        <p:blipFill>
          <a:blip r:embed="rId2" cstate="print"/>
          <a:srcRect/>
          <a:stretch>
            <a:fillRect/>
          </a:stretch>
        </p:blipFill>
        <p:spPr bwMode="auto">
          <a:xfrm>
            <a:off x="395537" y="908720"/>
            <a:ext cx="8352928" cy="5040560"/>
          </a:xfrm>
          <a:prstGeom prst="rect">
            <a:avLst/>
          </a:prstGeom>
          <a:noFill/>
          <a:ln w="28575">
            <a:solidFill>
              <a:schemeClr val="tx1"/>
            </a:solidFill>
          </a:ln>
        </p:spPr>
      </p:pic>
      <p:sp>
        <p:nvSpPr>
          <p:cNvPr id="5" name="مستطيل 4"/>
          <p:cNvSpPr/>
          <p:nvPr/>
        </p:nvSpPr>
        <p:spPr>
          <a:xfrm>
            <a:off x="395536" y="273297"/>
            <a:ext cx="8352929" cy="523220"/>
          </a:xfrm>
          <a:prstGeom prst="rect">
            <a:avLst/>
          </a:prstGeom>
          <a:solidFill>
            <a:srgbClr val="AF4701"/>
          </a:solidFill>
        </p:spPr>
        <p:txBody>
          <a:bodyPr wrap="square">
            <a:spAutoFit/>
          </a:bodyPr>
          <a:lstStyle/>
          <a:p>
            <a:pPr algn="ctr" rtl="1"/>
            <a:r>
              <a:rPr lang="en-GB" sz="2800" b="1" i="1" dirty="0">
                <a:solidFill>
                  <a:schemeClr val="bg1"/>
                </a:solidFill>
              </a:rPr>
              <a:t>Pulmonary </a:t>
            </a:r>
            <a:r>
              <a:rPr lang="en-GB" sz="2800" b="1" i="1" dirty="0" smtClean="0">
                <a:solidFill>
                  <a:schemeClr val="bg1"/>
                </a:solidFill>
              </a:rPr>
              <a:t>TB  </a:t>
            </a:r>
            <a:r>
              <a:rPr lang="en-GB" sz="2800" b="1" i="1" dirty="0">
                <a:solidFill>
                  <a:schemeClr val="bg1"/>
                </a:solidFill>
              </a:rPr>
              <a:t>- Granuloma with central </a:t>
            </a:r>
            <a:r>
              <a:rPr lang="en-GB" sz="2800" b="1" i="1" dirty="0" smtClean="0">
                <a:solidFill>
                  <a:schemeClr val="bg1"/>
                </a:solidFill>
              </a:rPr>
              <a:t>early necrosis</a:t>
            </a:r>
            <a:endParaRPr lang="ar-SA" sz="2800" b="1" i="1" dirty="0">
              <a:solidFill>
                <a:schemeClr val="bg1"/>
              </a:solidFill>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237618930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23528" y="5445224"/>
            <a:ext cx="8496944" cy="1200329"/>
          </a:xfrm>
          <a:prstGeom prst="rect">
            <a:avLst/>
          </a:prstGeom>
        </p:spPr>
        <p:txBody>
          <a:bodyPr wrap="square">
            <a:spAutoFit/>
          </a:bodyPr>
          <a:lstStyle/>
          <a:p>
            <a:pPr algn="ctr"/>
            <a:r>
              <a:rPr lang="en-US" b="1" i="1" dirty="0"/>
              <a:t>The edge of a granuloma is shown here at high magnification. At the upper </a:t>
            </a:r>
            <a:r>
              <a:rPr lang="en-US" b="1" i="1" dirty="0" smtClean="0"/>
              <a:t>is </a:t>
            </a:r>
            <a:r>
              <a:rPr lang="en-US" b="1" i="1" dirty="0"/>
              <a:t>amorphous pink caseous material </a:t>
            </a:r>
            <a:r>
              <a:rPr lang="en-US" b="1" i="1" dirty="0" smtClean="0"/>
              <a:t>[1] composed </a:t>
            </a:r>
            <a:r>
              <a:rPr lang="en-US" b="1" i="1" dirty="0"/>
              <a:t>of the necrotic elements of the granuloma as well as the infectious organisms. This area is ringed by the inflammatory component </a:t>
            </a:r>
            <a:r>
              <a:rPr lang="en-US" b="1" i="1" dirty="0" smtClean="0"/>
              <a:t>[2] with </a:t>
            </a:r>
            <a:r>
              <a:rPr lang="en-US" b="1" i="1" dirty="0"/>
              <a:t>epithelioid cells, lymphocytes, and fibroblasts.</a:t>
            </a:r>
          </a:p>
        </p:txBody>
      </p:sp>
      <p:pic>
        <p:nvPicPr>
          <p:cNvPr id="35842" name="Picture 2" descr="http://library.med.utah.edu/WebPath/jpeg1/LUNG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19871"/>
            <a:ext cx="8352928" cy="462535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732240" y="1628800"/>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sz="2000" b="1" dirty="0"/>
          </a:p>
        </p:txBody>
      </p:sp>
      <p:sp>
        <p:nvSpPr>
          <p:cNvPr id="11" name="Rectangle 10"/>
          <p:cNvSpPr/>
          <p:nvPr/>
        </p:nvSpPr>
        <p:spPr>
          <a:xfrm>
            <a:off x="6444208" y="3573016"/>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sp>
        <p:nvSpPr>
          <p:cNvPr id="13" name="Rounded Rectangle 12"/>
          <p:cNvSpPr/>
          <p:nvPr/>
        </p:nvSpPr>
        <p:spPr>
          <a:xfrm>
            <a:off x="1900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Tuberculous </a:t>
            </a:r>
            <a:r>
              <a:rPr lang="en-US" sz="2800" b="1" i="1" dirty="0" smtClean="0">
                <a:effectLst>
                  <a:outerShdw blurRad="38100" dist="38100" dir="2700000" algn="tl">
                    <a:srgbClr val="000000">
                      <a:alpha val="43137"/>
                    </a:srgbClr>
                  </a:outerShdw>
                </a:effectLst>
              </a:rPr>
              <a:t>Granulomas - HPF</a:t>
            </a:r>
            <a:endParaRPr lang="en-US" sz="2800" b="1"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854312965"/>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6610" name="Picture 2" descr="LUNG038"/>
          <p:cNvPicPr>
            <a:picLocks noChangeAspect="1" noChangeArrowheads="1"/>
          </p:cNvPicPr>
          <p:nvPr/>
        </p:nvPicPr>
        <p:blipFill>
          <a:blip r:embed="rId3" cstate="print"/>
          <a:srcRect/>
          <a:stretch>
            <a:fillRect/>
          </a:stretch>
        </p:blipFill>
        <p:spPr bwMode="auto">
          <a:xfrm>
            <a:off x="323528" y="836712"/>
            <a:ext cx="8496944" cy="4680520"/>
          </a:xfrm>
          <a:prstGeom prst="rect">
            <a:avLst/>
          </a:prstGeom>
          <a:noFill/>
          <a:ln w="38100">
            <a:solidFill>
              <a:schemeClr val="tx1"/>
            </a:solidFill>
          </a:ln>
        </p:spPr>
      </p:pic>
      <p:sp>
        <p:nvSpPr>
          <p:cNvPr id="196611" name="Rectangle 3"/>
          <p:cNvSpPr>
            <a:spLocks noChangeArrowheads="1"/>
          </p:cNvSpPr>
          <p:nvPr/>
        </p:nvSpPr>
        <p:spPr bwMode="auto">
          <a:xfrm>
            <a:off x="1676400" y="6096000"/>
            <a:ext cx="5943600" cy="533400"/>
          </a:xfrm>
          <a:prstGeom prst="rect">
            <a:avLst/>
          </a:prstGeom>
          <a:noFill/>
          <a:ln w="9525">
            <a:noFill/>
            <a:miter lim="800000"/>
            <a:headEnd/>
            <a:tailEnd/>
          </a:ln>
          <a:effectLst/>
        </p:spPr>
        <p:txBody>
          <a:bodyPr anchor="ctr"/>
          <a:lstStyle/>
          <a:p>
            <a:endParaRPr lang="en-US" sz="900" dirty="0">
              <a:solidFill>
                <a:srgbClr val="000066"/>
              </a:solidFill>
            </a:endParaRPr>
          </a:p>
        </p:txBody>
      </p:sp>
      <p:sp>
        <p:nvSpPr>
          <p:cNvPr id="2" name="Rectangle 1"/>
          <p:cNvSpPr/>
          <p:nvPr/>
        </p:nvSpPr>
        <p:spPr>
          <a:xfrm>
            <a:off x="323528" y="5517232"/>
            <a:ext cx="8496944" cy="1118255"/>
          </a:xfrm>
          <a:prstGeom prst="rect">
            <a:avLst/>
          </a:prstGeom>
        </p:spPr>
        <p:txBody>
          <a:bodyPr wrap="square">
            <a:spAutoFit/>
          </a:bodyPr>
          <a:lstStyle/>
          <a:p>
            <a:pPr algn="ctr">
              <a:lnSpc>
                <a:spcPts val="2000"/>
              </a:lnSpc>
            </a:pPr>
            <a:r>
              <a:rPr lang="en-US" b="1" i="1" dirty="0"/>
              <a:t>At high magnification, the granuloma demonstrates that the epithelioid macrophages are elongated with long, pale nuclei and pink cytoplasm. The macrophages organize into committees called giant cells. The typical giant cell for infectious granulomas is called a </a:t>
            </a:r>
            <a:r>
              <a:rPr lang="en-US" b="1" i="1" dirty="0" smtClean="0"/>
              <a:t>Langhan’s </a:t>
            </a:r>
            <a:r>
              <a:rPr lang="en-US" b="1" i="1" dirty="0"/>
              <a:t>giant cell and has the nuclei lined up along one edge of the cell</a:t>
            </a:r>
          </a:p>
        </p:txBody>
      </p:sp>
      <p:cxnSp>
        <p:nvCxnSpPr>
          <p:cNvPr id="5" name="Straight Arrow Connector 4"/>
          <p:cNvCxnSpPr/>
          <p:nvPr/>
        </p:nvCxnSpPr>
        <p:spPr>
          <a:xfrm flipH="1">
            <a:off x="4788024" y="2204864"/>
            <a:ext cx="72008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508104" y="2204864"/>
            <a:ext cx="648072"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08104" y="2204864"/>
            <a:ext cx="144016"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7544" y="188640"/>
            <a:ext cx="8352928"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Epithelioid &amp; Giant cell Granulomas in </a:t>
            </a:r>
            <a:r>
              <a:rPr lang="en-US" sz="2800" b="1" i="1" dirty="0" smtClean="0">
                <a:effectLst>
                  <a:outerShdw blurRad="38100" dist="38100" dir="2700000" algn="tl">
                    <a:srgbClr val="000000">
                      <a:alpha val="43137"/>
                    </a:srgbClr>
                  </a:outerShdw>
                </a:effectLst>
              </a:rPr>
              <a:t>Tuberculosis</a:t>
            </a:r>
            <a:r>
              <a:rPr lang="en-US" sz="2800" b="1" dirty="0" smtClean="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4" name="TextBox 13"/>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11560" y="5889466"/>
            <a:ext cx="8064896" cy="646331"/>
          </a:xfrm>
          <a:prstGeom prst="rect">
            <a:avLst/>
          </a:prstGeom>
        </p:spPr>
        <p:txBody>
          <a:bodyPr wrap="square">
            <a:spAutoFit/>
          </a:bodyPr>
          <a:lstStyle/>
          <a:p>
            <a:pPr algn="ctr"/>
            <a:r>
              <a:rPr lang="en-US" b="1" i="1" dirty="0" smtClean="0"/>
              <a:t>A </a:t>
            </a:r>
            <a:r>
              <a:rPr lang="en-US" b="1" i="1" dirty="0"/>
              <a:t>stain for </a:t>
            </a:r>
            <a:r>
              <a:rPr lang="en-US" b="1" i="1" dirty="0" smtClean="0">
                <a:solidFill>
                  <a:srgbClr val="000099"/>
                </a:solidFill>
              </a:rPr>
              <a:t>A</a:t>
            </a:r>
            <a:r>
              <a:rPr lang="en-US" b="1" i="1" dirty="0" smtClean="0"/>
              <a:t>cid </a:t>
            </a:r>
            <a:r>
              <a:rPr lang="en-US" b="1" i="1" dirty="0" smtClean="0">
                <a:solidFill>
                  <a:srgbClr val="000099"/>
                </a:solidFill>
              </a:rPr>
              <a:t>F</a:t>
            </a:r>
            <a:r>
              <a:rPr lang="en-US" b="1" i="1" dirty="0" smtClean="0"/>
              <a:t>ast </a:t>
            </a:r>
            <a:r>
              <a:rPr lang="en-US" b="1" i="1" dirty="0" smtClean="0">
                <a:solidFill>
                  <a:srgbClr val="000099"/>
                </a:solidFill>
              </a:rPr>
              <a:t>B</a:t>
            </a:r>
            <a:r>
              <a:rPr lang="en-US" b="1" i="1" dirty="0" smtClean="0"/>
              <a:t>acilli is </a:t>
            </a:r>
            <a:r>
              <a:rPr lang="en-US" b="1" i="1" dirty="0"/>
              <a:t>done (</a:t>
            </a:r>
            <a:r>
              <a:rPr lang="en-US" b="1" i="1" dirty="0">
                <a:solidFill>
                  <a:srgbClr val="000099"/>
                </a:solidFill>
              </a:rPr>
              <a:t>AFB</a:t>
            </a:r>
            <a:r>
              <a:rPr lang="en-US" b="1" i="1" dirty="0"/>
              <a:t> stain</a:t>
            </a:r>
            <a:r>
              <a:rPr lang="en-US" b="1" i="1" dirty="0" smtClean="0"/>
              <a:t>)</a:t>
            </a:r>
            <a:r>
              <a:rPr lang="en-US" b="1" i="1" dirty="0"/>
              <a:t> </a:t>
            </a:r>
            <a:r>
              <a:rPr lang="en-US" b="1" i="1" dirty="0" smtClean="0"/>
              <a:t>to </a:t>
            </a:r>
            <a:r>
              <a:rPr lang="en-US" b="1" i="1" dirty="0"/>
              <a:t>find the mycobacteria </a:t>
            </a:r>
            <a:r>
              <a:rPr lang="en-US" b="1" i="1" dirty="0" smtClean="0"/>
              <a:t>. </a:t>
            </a:r>
          </a:p>
          <a:p>
            <a:pPr algn="ctr"/>
            <a:r>
              <a:rPr lang="en-US" b="1" i="1" dirty="0" smtClean="0"/>
              <a:t>The </a:t>
            </a:r>
            <a:r>
              <a:rPr lang="en-US" b="1" i="1" dirty="0"/>
              <a:t>mycobacteria stain as red rods, as seen here at high magnification.</a:t>
            </a:r>
          </a:p>
        </p:txBody>
      </p:sp>
      <p:pic>
        <p:nvPicPr>
          <p:cNvPr id="36866" name="Picture 2" descr="http://library.med.utah.edu/WebPath/jpeg2/INFEC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98033"/>
            <a:ext cx="8352928" cy="500723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11560" y="188640"/>
            <a:ext cx="7920880"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Acid Fast bacilli of Mycobacterium TB in the Lung </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71948331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ar-SA" sz="4000" dirty="0" smtClean="0">
                <a:solidFill>
                  <a:srgbClr val="C00000"/>
                </a:solidFill>
              </a:rPr>
              <a:t> </a:t>
            </a:r>
            <a:endParaRPr lang="en-US" sz="4000" dirty="0">
              <a:solidFill>
                <a:srgbClr val="C00000"/>
              </a:solidFill>
            </a:endParaRPr>
          </a:p>
        </p:txBody>
      </p:sp>
      <p:sp>
        <p:nvSpPr>
          <p:cNvPr id="3" name="Rounded Rectangle 2"/>
          <p:cNvSpPr/>
          <p:nvPr/>
        </p:nvSpPr>
        <p:spPr>
          <a:xfrm>
            <a:off x="1601830" y="2842102"/>
            <a:ext cx="6408712" cy="1080120"/>
          </a:xfrm>
          <a:prstGeom prst="roundRect">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400" b="1" i="1" dirty="0" smtClean="0">
                <a:solidFill>
                  <a:prstClr val="white"/>
                </a:solidFill>
                <a:effectLst>
                  <a:outerShdw blurRad="38100" dist="38100" dir="2700000" algn="tl">
                    <a:srgbClr val="000000">
                      <a:alpha val="43137"/>
                    </a:srgbClr>
                  </a:outerShdw>
                </a:effectLst>
              </a:rPr>
              <a:t>LUNG CARCINOMA</a:t>
            </a:r>
            <a:endParaRPr lang="en-US" sz="44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90627637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87624" y="476672"/>
            <a:ext cx="6696744" cy="648072"/>
          </a:xfr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r>
              <a:rPr lang="en-US" sz="3200" b="1" i="1" dirty="0" smtClean="0">
                <a:solidFill>
                  <a:srgbClr val="FFFF00"/>
                </a:solidFill>
                <a:effectLst>
                  <a:outerShdw blurRad="38100" dist="38100" dir="2700000" algn="tl">
                    <a:srgbClr val="000000">
                      <a:alpha val="43137"/>
                    </a:srgbClr>
                  </a:outerShdw>
                </a:effectLst>
              </a:rPr>
              <a:t>TWO TYPES OF LUNG CARCINOMA</a:t>
            </a:r>
          </a:p>
        </p:txBody>
      </p:sp>
      <p:sp>
        <p:nvSpPr>
          <p:cNvPr id="110595" name="Rectangle 3"/>
          <p:cNvSpPr>
            <a:spLocks noGrp="1" noChangeArrowheads="1"/>
          </p:cNvSpPr>
          <p:nvPr>
            <p:ph sz="quarter" idx="1"/>
          </p:nvPr>
        </p:nvSpPr>
        <p:spPr>
          <a:xfrm>
            <a:off x="971600" y="1268760"/>
            <a:ext cx="7272808" cy="3384376"/>
          </a:xfrm>
        </p:spPr>
        <p:txBody>
          <a:bodyPr>
            <a:noAutofit/>
          </a:bodyPr>
          <a:lstStyle/>
          <a:p>
            <a:pPr marL="342900" lvl="1" indent="-342900">
              <a:buFont typeface="Arial" pitchFamily="34" charset="0"/>
              <a:buChar char="•"/>
            </a:pPr>
            <a:r>
              <a:rPr lang="en-US" sz="2800" b="1" dirty="0" smtClean="0">
                <a:solidFill>
                  <a:srgbClr val="990000"/>
                </a:solidFill>
                <a:effectLst>
                  <a:outerShdw blurRad="38100" dist="38100" dir="2700000" algn="tl">
                    <a:srgbClr val="000000">
                      <a:alpha val="43137"/>
                    </a:srgbClr>
                  </a:outerShdw>
                </a:effectLst>
              </a:rPr>
              <a:t>NON-SMALL CELL </a:t>
            </a:r>
            <a:r>
              <a:rPr lang="en-US" sz="2800" b="1" dirty="0">
                <a:solidFill>
                  <a:srgbClr val="990000"/>
                </a:solidFill>
                <a:effectLst>
                  <a:outerShdw blurRad="38100" dist="38100" dir="2700000" algn="tl">
                    <a:srgbClr val="000000">
                      <a:alpha val="43137"/>
                    </a:srgbClr>
                  </a:outerShdw>
                </a:effectLst>
              </a:rPr>
              <a:t>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SQUAMOUS CELL 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ADENOCARCINOMA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LARGE CELL CARCINOMA</a:t>
            </a:r>
          </a:p>
          <a:p>
            <a:pPr lvl="1" eaLnBrk="1" hangingPunct="1">
              <a:buFontTx/>
              <a:buNone/>
            </a:pPr>
            <a:endParaRPr lang="en-US" sz="1050" b="1" dirty="0" smtClean="0">
              <a:solidFill>
                <a:srgbClr val="CC00CC"/>
              </a:solidFill>
              <a:effectLst>
                <a:outerShdw blurRad="38100" dist="38100" dir="2700000" algn="tl">
                  <a:srgbClr val="000000">
                    <a:alpha val="43137"/>
                  </a:srgbClr>
                </a:outerShdw>
              </a:effectLst>
            </a:endParaRPr>
          </a:p>
          <a:p>
            <a:pPr eaLnBrk="1" hangingPunct="1"/>
            <a:r>
              <a:rPr lang="en-US" sz="2800" b="1" dirty="0" smtClean="0">
                <a:solidFill>
                  <a:srgbClr val="990000"/>
                </a:solidFill>
                <a:effectLst>
                  <a:outerShdw blurRad="38100" dist="38100" dir="2700000" algn="tl">
                    <a:srgbClr val="000000">
                      <a:alpha val="43137"/>
                    </a:srgbClr>
                  </a:outerShdw>
                </a:effectLst>
              </a:rPr>
              <a:t>SMALL CELL CARCINOMA</a:t>
            </a:r>
          </a:p>
          <a:p>
            <a:pPr eaLnBrk="1" hangingPunct="1">
              <a:buFontTx/>
              <a:buNone/>
            </a:pPr>
            <a:endParaRPr lang="en-US" sz="1800" b="1" dirty="0" smtClean="0">
              <a:solidFill>
                <a:srgbClr val="CC00CC"/>
              </a:solidFill>
              <a:effectLst>
                <a:outerShdw blurRad="38100" dist="38100" dir="2700000" algn="tl">
                  <a:srgbClr val="000000">
                    <a:alpha val="43137"/>
                  </a:srgbClr>
                </a:outerShdw>
              </a:effectLst>
            </a:endParaRPr>
          </a:p>
        </p:txBody>
      </p:sp>
      <p:sp>
        <p:nvSpPr>
          <p:cNvPr id="5" name="Rectangle 4"/>
          <p:cNvSpPr/>
          <p:nvPr/>
        </p:nvSpPr>
        <p:spPr>
          <a:xfrm>
            <a:off x="971600" y="4811668"/>
            <a:ext cx="7200800" cy="1569660"/>
          </a:xfrm>
          <a:prstGeom prst="rect">
            <a:avLst/>
          </a:prstGeom>
          <a:ln>
            <a:solidFill>
              <a:srgbClr val="C00000"/>
            </a:solidFill>
          </a:ln>
        </p:spPr>
        <p:txBody>
          <a:bodyPr wrap="square">
            <a:spAutoFit/>
          </a:bodyPr>
          <a:lstStyle/>
          <a:p>
            <a:pPr algn="ctr"/>
            <a:r>
              <a:rPr lang="en-US" sz="2400" b="1" dirty="0" smtClean="0"/>
              <a:t>The NON-small cell cancers behave and are treated similarly, the SMALL cell carcinomas are WORSE than the non-small cell carcinomas, but respond better to chemotherapy, often drastically!</a:t>
            </a: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9552" y="2708920"/>
            <a:ext cx="8064896" cy="1008112"/>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1. Squamous Cell Carcinoma </a:t>
            </a:r>
            <a:r>
              <a:rPr lang="en-US" sz="3600" b="1" dirty="0">
                <a:solidFill>
                  <a:srgbClr val="FFFF00"/>
                </a:solidFill>
                <a:effectLst>
                  <a:outerShdw blurRad="38100" dist="38100" dir="2700000" algn="tl">
                    <a:srgbClr val="000000">
                      <a:alpha val="43137"/>
                    </a:srgbClr>
                  </a:outerShdw>
                </a:effectLst>
              </a:rPr>
              <a:t>of the </a:t>
            </a:r>
            <a:r>
              <a:rPr lang="en-US" sz="3600" b="1" dirty="0" smtClean="0">
                <a:solidFill>
                  <a:srgbClr val="FFFF00"/>
                </a:solidFill>
                <a:effectLst>
                  <a:outerShdw blurRad="38100" dist="38100" dir="2700000" algn="tl">
                    <a:srgbClr val="000000">
                      <a:alpha val="43137"/>
                    </a:srgbClr>
                  </a:outerShdw>
                </a:effectLst>
              </a:rPr>
              <a:t>lung</a:t>
            </a:r>
            <a:endParaRPr lang="en-US" sz="36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01744" y="3933056"/>
            <a:ext cx="8318728" cy="1200329"/>
          </a:xfrm>
          <a:prstGeom prst="rect">
            <a:avLst/>
          </a:prstGeom>
          <a:ln>
            <a:solidFill>
              <a:schemeClr val="tx1"/>
            </a:solidFill>
          </a:ln>
        </p:spPr>
        <p:txBody>
          <a:bodyPr wrap="square">
            <a:spAutoFit/>
          </a:bodyPr>
          <a:lstStyle/>
          <a:p>
            <a:pPr>
              <a:buFont typeface="Arial" pitchFamily="34" charset="0"/>
              <a:buChar char="•"/>
            </a:pPr>
            <a:r>
              <a:rPr lang="en-US" sz="2400" b="1" dirty="0" smtClean="0"/>
              <a:t>  Most commonly found in men and correlated with smoking.</a:t>
            </a:r>
          </a:p>
          <a:p>
            <a:pPr>
              <a:buFont typeface="Arial" pitchFamily="34" charset="0"/>
              <a:buChar char="•"/>
            </a:pPr>
            <a:endParaRPr lang="en-US" sz="2400" b="1" dirty="0" smtClean="0"/>
          </a:p>
          <a:p>
            <a:r>
              <a:rPr lang="en-US" sz="2400" b="1" dirty="0" smtClean="0"/>
              <a:t> </a:t>
            </a:r>
            <a:endParaRPr lang="en-US" sz="2400" b="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85723" y="5589240"/>
            <a:ext cx="8280920" cy="923330"/>
          </a:xfrm>
          <a:prstGeom prst="rect">
            <a:avLst/>
          </a:prstGeom>
        </p:spPr>
        <p:txBody>
          <a:bodyPr wrap="square">
            <a:spAutoFit/>
          </a:bodyPr>
          <a:lstStyle/>
          <a:p>
            <a:pPr algn="ctr"/>
            <a:r>
              <a:rPr lang="en-US" b="1" i="1" dirty="0"/>
              <a:t>This is a squamous cell carcinoma of the lung that is arising centrally in the lung (as most squamous cell carcinomas do). It is obstructing the right main bronchus. The neoplasm is very firm and has a pale white to tan cut surface.</a:t>
            </a:r>
          </a:p>
        </p:txBody>
      </p:sp>
      <p:pic>
        <p:nvPicPr>
          <p:cNvPr id="6" name="Picture 2" descr="C:\Documents and Settings\Mr. Amer Shafie\My Documents\My Pictures\M1310689-Squamous_cell_carcinoma_lung_cancer-SPL.jpg"/>
          <p:cNvPicPr>
            <a:picLocks noChangeAspect="1" noChangeArrowheads="1"/>
          </p:cNvPicPr>
          <p:nvPr/>
        </p:nvPicPr>
        <p:blipFill>
          <a:blip r:embed="rId2" cstate="print"/>
          <a:srcRect/>
          <a:stretch>
            <a:fillRect/>
          </a:stretch>
        </p:blipFill>
        <p:spPr bwMode="auto">
          <a:xfrm>
            <a:off x="4788024" y="908721"/>
            <a:ext cx="3878619" cy="4608512"/>
          </a:xfrm>
          <a:prstGeom prst="rect">
            <a:avLst/>
          </a:prstGeom>
          <a:noFill/>
          <a:ln w="28575">
            <a:solidFill>
              <a:schemeClr val="tx1"/>
            </a:solidFill>
          </a:ln>
        </p:spPr>
      </p:pic>
      <p:sp>
        <p:nvSpPr>
          <p:cNvPr id="5" name="Rounded Rectangle 4"/>
          <p:cNvSpPr/>
          <p:nvPr/>
        </p:nvSpPr>
        <p:spPr>
          <a:xfrm>
            <a:off x="914400" y="260648"/>
            <a:ext cx="74676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Gross</a:t>
            </a:r>
            <a:endParaRPr lang="en-US" sz="2800" b="1" i="1" dirty="0">
              <a:effectLst>
                <a:outerShdw blurRad="38100" dist="38100" dir="2700000" algn="tl">
                  <a:srgbClr val="000000">
                    <a:alpha val="43137"/>
                  </a:srgbClr>
                </a:outerShdw>
              </a:effectLst>
            </a:endParaRPr>
          </a:p>
        </p:txBody>
      </p:sp>
      <p:pic>
        <p:nvPicPr>
          <p:cNvPr id="7" name="Picture 1"/>
          <p:cNvPicPr>
            <a:picLocks noChangeAspect="1"/>
          </p:cNvPicPr>
          <p:nvPr/>
        </p:nvPicPr>
        <p:blipFill>
          <a:blip r:embed="rId3" cstate="print"/>
          <a:srcRect/>
          <a:stretch>
            <a:fillRect/>
          </a:stretch>
        </p:blipFill>
        <p:spPr bwMode="auto">
          <a:xfrm>
            <a:off x="467544" y="908720"/>
            <a:ext cx="4022951" cy="4680520"/>
          </a:xfrm>
          <a:prstGeom prst="rect">
            <a:avLst/>
          </a:prstGeom>
          <a:noFill/>
          <a:ln w="38100">
            <a:solidFill>
              <a:schemeClr val="tx1"/>
            </a:solidFill>
            <a:miter lim="800000"/>
            <a:headEnd/>
            <a:tailEnd/>
          </a:ln>
        </p:spPr>
      </p:pic>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288385737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6" name="Picture 2" descr="http://library.med.utah.edu/WebPath/jpeg1/LUNG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908720"/>
            <a:ext cx="4078772" cy="481698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59632" y="5725705"/>
            <a:ext cx="6696744" cy="1015663"/>
          </a:xfrm>
          <a:prstGeom prst="rect">
            <a:avLst/>
          </a:prstGeom>
        </p:spPr>
        <p:txBody>
          <a:bodyPr wrap="square">
            <a:spAutoFit/>
          </a:bodyPr>
          <a:lstStyle/>
          <a:p>
            <a:pPr algn="ctr"/>
            <a:r>
              <a:rPr lang="en-US" sz="2000" b="1" i="1" dirty="0"/>
              <a:t>This is a larger squamous cell carcinoma in which a portion of the tumor demonstrates central cavitation, probably because the tumor outgrew its blood supply</a:t>
            </a:r>
            <a:r>
              <a:rPr lang="en-US" sz="2000" b="1" i="1" dirty="0" smtClean="0"/>
              <a:t>. </a:t>
            </a:r>
            <a:endParaRPr lang="en-US" sz="2000" b="1" i="1" dirty="0"/>
          </a:p>
        </p:txBody>
      </p:sp>
      <p:sp>
        <p:nvSpPr>
          <p:cNvPr id="5" name="Rounded Rectangle 4"/>
          <p:cNvSpPr/>
          <p:nvPr/>
        </p:nvSpPr>
        <p:spPr>
          <a:xfrm>
            <a:off x="1143000" y="260648"/>
            <a:ext cx="72390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Gross</a:t>
            </a:r>
            <a:endParaRPr lang="en-US" sz="2800" b="1" i="1" dirty="0">
              <a:effectLst>
                <a:outerShdw blurRad="38100" dist="38100" dir="2700000" algn="tl">
                  <a:srgbClr val="000000">
                    <a:alpha val="43137"/>
                  </a:srgbClr>
                </a:outerShdw>
              </a:effectLst>
            </a:endParaRPr>
          </a:p>
        </p:txBody>
      </p:sp>
      <p:pic>
        <p:nvPicPr>
          <p:cNvPr id="7" name="Picture 2" descr="http://library.med.utah.edu/WebPath/jpeg1/LUNG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08720"/>
            <a:ext cx="3986631" cy="482266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
        <p:nvSpPr>
          <p:cNvPr id="3" name="Up Arrow 2"/>
          <p:cNvSpPr/>
          <p:nvPr/>
        </p:nvSpPr>
        <p:spPr>
          <a:xfrm>
            <a:off x="7270955" y="4724400"/>
            <a:ext cx="304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7310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8919" y="2060848"/>
            <a:ext cx="6660232" cy="2304256"/>
          </a:xfrm>
        </p:spPr>
        <p:txBody>
          <a:bodyPr>
            <a:noAutofit/>
          </a:bodyPr>
          <a:lstStyle/>
          <a:p>
            <a:pPr algn="l" rtl="0"/>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a:solidFill>
                  <a:srgbClr val="C00000"/>
                </a:solidFill>
                <a:effectLst>
                  <a:outerShdw blurRad="38100" dist="38100" dir="2700000" algn="tl">
                    <a:srgbClr val="000000">
                      <a:alpha val="43137"/>
                    </a:srgbClr>
                  </a:outerShdw>
                </a:effectLst>
                <a:latin typeface="+mn-lt"/>
              </a:rPr>
              <a:t/>
            </a:r>
            <a:br>
              <a:rPr lang="en-US" sz="3600" b="1" i="1" dirty="0">
                <a:solidFill>
                  <a:srgbClr val="C00000"/>
                </a:solidFill>
                <a:effectLst>
                  <a:outerShdw blurRad="38100" dist="38100" dir="2700000" algn="tl">
                    <a:srgbClr val="000000">
                      <a:alpha val="43137"/>
                    </a:srgbClr>
                  </a:outerShdw>
                </a:effectLst>
                <a:latin typeface="+mn-lt"/>
              </a:rPr>
            </a:br>
            <a:r>
              <a:rPr lang="en-US" sz="3600" b="1" i="1" dirty="0" smtClean="0">
                <a:solidFill>
                  <a:srgbClr val="000099"/>
                </a:solidFill>
                <a:effectLst>
                  <a:outerShdw blurRad="38100" dist="38100" dir="2700000" algn="tl">
                    <a:srgbClr val="000000">
                      <a:alpha val="43137"/>
                    </a:srgbClr>
                  </a:outerShdw>
                </a:effectLst>
                <a:latin typeface="+mn-lt"/>
              </a:rPr>
              <a:t>1. TUBERCULOSIS</a:t>
            </a:r>
            <a:br>
              <a:rPr lang="en-US" sz="3600" b="1" i="1" dirty="0" smtClean="0">
                <a:solidFill>
                  <a:srgbClr val="000099"/>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660066"/>
                </a:solidFill>
                <a:effectLst>
                  <a:outerShdw blurRad="38100" dist="38100" dir="2700000" algn="tl">
                    <a:srgbClr val="000000">
                      <a:alpha val="43137"/>
                    </a:srgbClr>
                  </a:outerShdw>
                </a:effectLst>
                <a:latin typeface="+mn-lt"/>
              </a:rPr>
              <a:t>2. CANCER OF THE LUNG</a:t>
            </a:r>
            <a:endParaRPr lang="en-US" sz="3600" b="1" i="1" dirty="0">
              <a:solidFill>
                <a:srgbClr val="660066"/>
              </a:solidFill>
              <a:effectLst>
                <a:outerShdw blurRad="38100" dist="38100" dir="2700000" algn="tl">
                  <a:srgbClr val="000000">
                    <a:alpha val="43137"/>
                  </a:srgbClr>
                </a:outerShdw>
              </a:effectLst>
              <a:latin typeface="+mn-lt"/>
            </a:endParaRPr>
          </a:p>
        </p:txBody>
      </p:sp>
      <p:sp>
        <p:nvSpPr>
          <p:cNvPr id="3" name="Rounded Rectangle 2"/>
          <p:cNvSpPr/>
          <p:nvPr/>
        </p:nvSpPr>
        <p:spPr>
          <a:xfrm>
            <a:off x="2051720" y="578877"/>
            <a:ext cx="5184576" cy="93610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i="1" dirty="0" smtClean="0">
                <a:effectLst>
                  <a:outerShdw blurRad="38100" dist="38100" dir="2700000" algn="tl">
                    <a:srgbClr val="000000">
                      <a:alpha val="43137"/>
                    </a:srgbClr>
                  </a:outerShdw>
                </a:effectLst>
              </a:rPr>
              <a:t>SECOND PRACTICAL</a:t>
            </a:r>
            <a:endParaRPr lang="en-US" sz="4000" b="1" i="1" dirty="0">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00512303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library.med.utah.edu/WebPath/jpeg1/LUNG1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990600"/>
            <a:ext cx="4876800" cy="4464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5486400"/>
            <a:ext cx="5943600" cy="1200329"/>
          </a:xfrm>
          <a:prstGeom prst="rect">
            <a:avLst/>
          </a:prstGeom>
        </p:spPr>
        <p:txBody>
          <a:bodyPr wrap="square">
            <a:spAutoFit/>
          </a:bodyPr>
          <a:lstStyle/>
          <a:p>
            <a:pPr algn="ctr"/>
            <a:r>
              <a:rPr lang="en-US" b="1" i="1" dirty="0" smtClean="0"/>
              <a:t>This chest CT scan view demonstrates a large </a:t>
            </a:r>
            <a:r>
              <a:rPr lang="en-US" b="1" i="1" dirty="0" err="1" smtClean="0"/>
              <a:t>squamous</a:t>
            </a:r>
            <a:r>
              <a:rPr lang="en-US" b="1" i="1" dirty="0" smtClean="0"/>
              <a:t> cell carcinoma of the right upper lobe that extends around the right main bronchus and also invades into the </a:t>
            </a:r>
            <a:r>
              <a:rPr lang="en-US" b="1" i="1" dirty="0" err="1" smtClean="0"/>
              <a:t>mediastinum</a:t>
            </a:r>
            <a:r>
              <a:rPr lang="en-US" b="1" i="1" dirty="0" smtClean="0"/>
              <a:t> and involves </a:t>
            </a:r>
            <a:r>
              <a:rPr lang="en-US" b="1" i="1" dirty="0" err="1" smtClean="0"/>
              <a:t>hilar</a:t>
            </a:r>
            <a:r>
              <a:rPr lang="en-US" b="1" i="1" dirty="0" smtClean="0"/>
              <a:t> lymph nodes.</a:t>
            </a:r>
            <a:endParaRPr lang="en-US" b="1" i="1" dirty="0"/>
          </a:p>
        </p:txBody>
      </p:sp>
      <p:sp>
        <p:nvSpPr>
          <p:cNvPr id="4" name="Rounded Rectangle 3"/>
          <p:cNvSpPr/>
          <p:nvPr/>
        </p:nvSpPr>
        <p:spPr>
          <a:xfrm>
            <a:off x="990600" y="260648"/>
            <a:ext cx="73152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CT scan </a:t>
            </a:r>
            <a:endParaRPr lang="en-US" sz="2800" b="1" i="1" dirty="0">
              <a:effectLst>
                <a:outerShdw blurRad="38100" dist="38100" dir="2700000" algn="tl">
                  <a:srgbClr val="000000">
                    <a:alpha val="43137"/>
                  </a:srgbClr>
                </a:outerShdw>
              </a:effectLst>
            </a:endParaRPr>
          </a:p>
        </p:txBody>
      </p:sp>
      <p:sp>
        <p:nvSpPr>
          <p:cNvPr id="5" name="Right Arrow 4"/>
          <p:cNvSpPr/>
          <p:nvPr/>
        </p:nvSpPr>
        <p:spPr>
          <a:xfrm rot="19106453">
            <a:off x="2983591" y="3351023"/>
            <a:ext cx="648072" cy="51119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39552" y="5797713"/>
            <a:ext cx="8208912" cy="1015663"/>
          </a:xfrm>
          <a:prstGeom prst="rect">
            <a:avLst/>
          </a:prstGeom>
        </p:spPr>
        <p:txBody>
          <a:bodyPr wrap="square">
            <a:spAutoFit/>
          </a:bodyPr>
          <a:lstStyle/>
          <a:p>
            <a:pPr algn="ctr"/>
            <a:r>
              <a:rPr lang="en-US" sz="2000" b="1" dirty="0" smtClean="0"/>
              <a:t>Microscopic </a:t>
            </a:r>
            <a:r>
              <a:rPr lang="en-US" sz="2000" b="1" dirty="0"/>
              <a:t>appearance of squamous cell carcinoma with </a:t>
            </a:r>
            <a:r>
              <a:rPr lang="en-US" sz="2000" b="1" dirty="0">
                <a:solidFill>
                  <a:srgbClr val="00B0F0"/>
                </a:solidFill>
              </a:rPr>
              <a:t>nests of polygonal cells with pink cytoplasm and distinct cell border</a:t>
            </a:r>
            <a:r>
              <a:rPr lang="en-US" sz="2000" b="1" dirty="0"/>
              <a:t>s. The nuclei are hyperchromatic and angular.</a:t>
            </a:r>
          </a:p>
        </p:txBody>
      </p:sp>
      <p:pic>
        <p:nvPicPr>
          <p:cNvPr id="54274" name="Picture 2" descr="http://library.med.utah.edu/WebPath/jpeg1/NEO0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48969"/>
            <a:ext cx="8280920" cy="495629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1/NEO0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8280920" cy="501284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5805264"/>
            <a:ext cx="8208912" cy="1015663"/>
          </a:xfrm>
          <a:prstGeom prst="rect">
            <a:avLst/>
          </a:prstGeom>
        </p:spPr>
        <p:txBody>
          <a:bodyPr wrap="square">
            <a:spAutoFit/>
          </a:bodyPr>
          <a:lstStyle/>
          <a:p>
            <a:pPr algn="ctr"/>
            <a:r>
              <a:rPr lang="en-US" sz="2000" b="1" i="1" dirty="0"/>
              <a:t>In this squamous cell carcinoma at the </a:t>
            </a:r>
            <a:r>
              <a:rPr lang="en-US" sz="2000" b="1" i="1" dirty="0" smtClean="0"/>
              <a:t>upper </a:t>
            </a:r>
            <a:r>
              <a:rPr lang="en-US" sz="2000" b="1" i="1" dirty="0"/>
              <a:t>right</a:t>
            </a:r>
            <a:r>
              <a:rPr lang="en-US" sz="2000" b="1" i="1" dirty="0" smtClean="0"/>
              <a:t> is </a:t>
            </a:r>
            <a:r>
              <a:rPr lang="en-US" sz="2000" b="1" i="1" dirty="0"/>
              <a:t>a squamous eddy with a keratin pearl. At </a:t>
            </a:r>
            <a:r>
              <a:rPr lang="en-US" sz="2000" b="1" i="1" dirty="0" smtClean="0"/>
              <a:t>the left, </a:t>
            </a:r>
            <a:r>
              <a:rPr lang="en-US" sz="2000" b="1" i="1" dirty="0"/>
              <a:t>the tumor is less differentiated and several dark mitotic figures are seen</a:t>
            </a:r>
          </a:p>
        </p:txBody>
      </p:sp>
      <p:sp>
        <p:nvSpPr>
          <p:cNvPr id="7" name="Rounded Rectangle 6"/>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2" name="TextBox 1"/>
          <p:cNvSpPr txBox="1"/>
          <p:nvPr/>
        </p:nvSpPr>
        <p:spPr>
          <a:xfrm>
            <a:off x="513144" y="795537"/>
            <a:ext cx="432048" cy="523220"/>
          </a:xfrm>
          <a:prstGeom prst="rect">
            <a:avLst/>
          </a:prstGeom>
          <a:noFill/>
        </p:spPr>
        <p:txBody>
          <a:bodyPr wrap="square" rtlCol="0">
            <a:spAutoFit/>
          </a:bodyPr>
          <a:lstStyle/>
          <a:p>
            <a:r>
              <a:rPr lang="en-US" sz="2800" b="1" dirty="0" smtClean="0"/>
              <a:t>R</a:t>
            </a:r>
            <a:endParaRPr lang="en-US" sz="2800" b="1" dirty="0"/>
          </a:p>
        </p:txBody>
      </p:sp>
      <p:sp>
        <p:nvSpPr>
          <p:cNvPr id="9" name="TextBox 8"/>
          <p:cNvSpPr txBox="1"/>
          <p:nvPr/>
        </p:nvSpPr>
        <p:spPr>
          <a:xfrm>
            <a:off x="8293420" y="795537"/>
            <a:ext cx="432048" cy="523220"/>
          </a:xfrm>
          <a:prstGeom prst="rect">
            <a:avLst/>
          </a:prstGeom>
          <a:noFill/>
        </p:spPr>
        <p:txBody>
          <a:bodyPr wrap="square" rtlCol="0">
            <a:spAutoFit/>
          </a:bodyPr>
          <a:lstStyle/>
          <a:p>
            <a:r>
              <a:rPr lang="en-US" sz="2800" b="1" dirty="0" smtClean="0"/>
              <a:t>L</a:t>
            </a:r>
            <a:endParaRPr lang="en-US" sz="2800" b="1" dirty="0"/>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
        <p:nvSpPr>
          <p:cNvPr id="6" name="Up Arrow 5"/>
          <p:cNvSpPr/>
          <p:nvPr/>
        </p:nvSpPr>
        <p:spPr>
          <a:xfrm>
            <a:off x="1447800" y="3271125"/>
            <a:ext cx="228600" cy="1377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949280"/>
            <a:ext cx="8424936" cy="707886"/>
          </a:xfrm>
          <a:prstGeom prst="rect">
            <a:avLst/>
          </a:prstGeom>
        </p:spPr>
        <p:txBody>
          <a:bodyPr wrap="square">
            <a:spAutoFit/>
          </a:bodyPr>
          <a:lstStyle/>
          <a:p>
            <a:pPr algn="ctr"/>
            <a:r>
              <a:rPr lang="en-US" sz="2000" b="1" i="1" dirty="0"/>
              <a:t>The pink cytoplasm with </a:t>
            </a:r>
            <a:r>
              <a:rPr lang="en-US" sz="2000" b="1" i="1" dirty="0">
                <a:solidFill>
                  <a:srgbClr val="C00000"/>
                </a:solidFill>
              </a:rPr>
              <a:t>distinct cell borders and intercellular bridges </a:t>
            </a:r>
            <a:r>
              <a:rPr lang="en-US" sz="2000" b="1" i="1" dirty="0"/>
              <a:t>characteristic for a squamous cell </a:t>
            </a:r>
            <a:r>
              <a:rPr lang="en-US" sz="2000" b="1" i="1" dirty="0" smtClean="0"/>
              <a:t>carcinoma of the lung</a:t>
            </a:r>
            <a:endParaRPr lang="en-US" sz="2000" b="1" i="1" dirty="0"/>
          </a:p>
        </p:txBody>
      </p:sp>
      <p:pic>
        <p:nvPicPr>
          <p:cNvPr id="55298" name="Picture 2" descr="http://library.med.utah.edu/WebPath/jpeg1/NEO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36713"/>
            <a:ext cx="8280920" cy="50806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50465699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971600" y="2708920"/>
            <a:ext cx="7344816" cy="86409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2. Adenocarcinoma </a:t>
            </a:r>
            <a:r>
              <a:rPr lang="en-US" sz="3600" b="1" dirty="0">
                <a:solidFill>
                  <a:srgbClr val="FFFF00"/>
                </a:solidFill>
                <a:effectLst>
                  <a:outerShdw blurRad="38100" dist="38100" dir="2700000" algn="tl">
                    <a:srgbClr val="000000">
                      <a:alpha val="43137"/>
                    </a:srgbClr>
                  </a:outerShdw>
                </a:effectLst>
              </a:rPr>
              <a:t>of the lung</a:t>
            </a:r>
          </a:p>
        </p:txBody>
      </p:sp>
      <p:sp>
        <p:nvSpPr>
          <p:cNvPr id="4" name="Rectangle 3"/>
          <p:cNvSpPr/>
          <p:nvPr/>
        </p:nvSpPr>
        <p:spPr>
          <a:xfrm>
            <a:off x="611560" y="3906922"/>
            <a:ext cx="7920880" cy="2246769"/>
          </a:xfrm>
          <a:prstGeom prst="rect">
            <a:avLst/>
          </a:prstGeom>
          <a:ln w="28575">
            <a:solidFill>
              <a:schemeClr val="tx1"/>
            </a:solidFill>
          </a:ln>
        </p:spPr>
        <p:txBody>
          <a:bodyPr wrap="square">
            <a:spAutoFit/>
          </a:bodyPr>
          <a:lstStyle/>
          <a:p>
            <a:pPr marL="233363" indent="-233363">
              <a:buFont typeface="Arial" pitchFamily="34" charset="0"/>
              <a:buChar char="•"/>
            </a:pPr>
            <a:r>
              <a:rPr lang="en-US" sz="2000" b="1" dirty="0" smtClean="0"/>
              <a:t>The most common type of lung cancer, making up 30-40% of all cases. </a:t>
            </a:r>
          </a:p>
          <a:p>
            <a:pPr marL="233363" indent="-233363">
              <a:buFont typeface="Arial" pitchFamily="34" charset="0"/>
              <a:buChar char="•"/>
            </a:pPr>
            <a:r>
              <a:rPr lang="en-US" sz="2000" b="1" dirty="0" smtClean="0"/>
              <a:t>Glandular differentiation by tumor cells and 80% of those cells produce mucin. </a:t>
            </a:r>
          </a:p>
          <a:p>
            <a:pPr marL="169863" indent="-169863">
              <a:buFont typeface="Arial" pitchFamily="34" charset="0"/>
              <a:buChar char="•"/>
            </a:pPr>
            <a:r>
              <a:rPr lang="en-US" sz="2000" b="1" dirty="0" smtClean="0"/>
              <a:t>Not as strongly associated with a smoking history as compared to Squamous or  Small Cell Carcinomas</a:t>
            </a:r>
          </a:p>
          <a:p>
            <a:pPr>
              <a:buFont typeface="Arial" pitchFamily="34" charset="0"/>
              <a:buChar char="•"/>
            </a:pPr>
            <a:endParaRPr lang="en-US" sz="2000" b="1" dirty="0"/>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1/LUNG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4032448" cy="46805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Adenocarcinoma of the Lung – Gross</a:t>
            </a:r>
            <a:endParaRPr lang="en-US" sz="2800" b="1" i="1" dirty="0">
              <a:effectLst>
                <a:outerShdw blurRad="38100" dist="38100" dir="2700000" algn="tl">
                  <a:srgbClr val="000000">
                    <a:alpha val="43137"/>
                  </a:srgbClr>
                </a:outerShdw>
              </a:effectLst>
            </a:endParaRPr>
          </a:p>
        </p:txBody>
      </p:sp>
      <p:sp>
        <p:nvSpPr>
          <p:cNvPr id="2" name="Rectangle 1"/>
          <p:cNvSpPr/>
          <p:nvPr/>
        </p:nvSpPr>
        <p:spPr>
          <a:xfrm>
            <a:off x="251520" y="5517232"/>
            <a:ext cx="8712968" cy="1169936"/>
          </a:xfrm>
          <a:prstGeom prst="rect">
            <a:avLst/>
          </a:prstGeom>
        </p:spPr>
        <p:txBody>
          <a:bodyPr wrap="square">
            <a:spAutoFit/>
          </a:bodyPr>
          <a:lstStyle/>
          <a:p>
            <a:pPr algn="ctr">
              <a:lnSpc>
                <a:spcPts val="2100"/>
              </a:lnSpc>
            </a:pPr>
            <a:r>
              <a:rPr lang="en-US" b="1" i="1" dirty="0" smtClean="0"/>
              <a:t>A </a:t>
            </a:r>
            <a:r>
              <a:rPr lang="en-US" b="1" i="1" dirty="0"/>
              <a:t>peripheral adenocarcinoma of the lung. Adenocarcinomas and large cell anaplastic carcinomas tend to occur more peripherally in lung. Adenocarcinoma is the one cell type of primary lung tumor that occurs more often in non-smokers and in smokers who have quit.</a:t>
            </a:r>
          </a:p>
        </p:txBody>
      </p:sp>
      <p:pic>
        <p:nvPicPr>
          <p:cNvPr id="6" name="Picture 2" descr="no"/>
          <p:cNvPicPr>
            <a:picLocks noChangeAspect="1" noChangeArrowheads="1"/>
          </p:cNvPicPr>
          <p:nvPr/>
        </p:nvPicPr>
        <p:blipFill>
          <a:blip r:embed="rId3" cstate="print"/>
          <a:srcRect/>
          <a:stretch>
            <a:fillRect/>
          </a:stretch>
        </p:blipFill>
        <p:spPr bwMode="auto">
          <a:xfrm>
            <a:off x="4644009" y="836712"/>
            <a:ext cx="4104456" cy="4680519"/>
          </a:xfrm>
          <a:prstGeom prst="rect">
            <a:avLst/>
          </a:prstGeom>
          <a:noFill/>
          <a:ln w="38100">
            <a:solidFill>
              <a:schemeClr val="tx1"/>
            </a:solidFill>
            <a:miter lim="800000"/>
            <a:headEnd/>
            <a:tailEnd/>
          </a:ln>
        </p:spPr>
      </p:pic>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9570" name="Picture 2" descr="http://radiology.rsna.org/content/223/3/845/F9.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78114"/>
            <a:ext cx="4199021" cy="36672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09800" y="257944"/>
            <a:ext cx="46482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a:t>
            </a:r>
            <a:endParaRPr lang="en-US" sz="2800" b="1" i="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724400" y="5464314"/>
            <a:ext cx="3962672" cy="707886"/>
          </a:xfrm>
          <a:prstGeom prst="rect">
            <a:avLst/>
          </a:prstGeom>
        </p:spPr>
        <p:txBody>
          <a:bodyPr wrap="square">
            <a:spAutoFit/>
          </a:bodyPr>
          <a:lstStyle/>
          <a:p>
            <a:pPr algn="ctr"/>
            <a:r>
              <a:rPr lang="en-US" sz="2000" b="1" i="1" dirty="0"/>
              <a:t>CT scans in a 61-year-old man with adenocarcinoma of the lung</a:t>
            </a: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33794" name="Picture 2" descr="http://missinglink.ucsf.edu/lm/ids_103_lung_cancer/images/Path%20images/adenocarcinoma/xray.jpg"/>
          <p:cNvPicPr>
            <a:picLocks noChangeAspect="1" noChangeArrowheads="1"/>
          </p:cNvPicPr>
          <p:nvPr/>
        </p:nvPicPr>
        <p:blipFill>
          <a:blip r:embed="rId3"/>
          <a:srcRect/>
          <a:stretch>
            <a:fillRect/>
          </a:stretch>
        </p:blipFill>
        <p:spPr bwMode="auto">
          <a:xfrm>
            <a:off x="304800" y="1524000"/>
            <a:ext cx="4114800" cy="3733800"/>
          </a:xfrm>
          <a:prstGeom prst="rect">
            <a:avLst/>
          </a:prstGeom>
          <a:noFill/>
          <a:ln>
            <a:solidFill>
              <a:schemeClr val="accent2">
                <a:lumMod val="60000"/>
                <a:lumOff val="40000"/>
              </a:schemeClr>
            </a:solidFill>
          </a:ln>
        </p:spPr>
      </p:pic>
      <p:sp>
        <p:nvSpPr>
          <p:cNvPr id="8" name="Rounded Rectangle 7"/>
          <p:cNvSpPr/>
          <p:nvPr/>
        </p:nvSpPr>
        <p:spPr>
          <a:xfrm>
            <a:off x="6400800" y="867544"/>
            <a:ext cx="1295400" cy="504056"/>
          </a:xfrm>
          <a:prstGeom prst="roundRect">
            <a:avLst/>
          </a:prstGeom>
          <a:solidFill>
            <a:srgbClr val="FE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CT scan</a:t>
            </a:r>
            <a:endParaRPr lang="en-US" sz="2800" b="1" i="1" dirty="0">
              <a:solidFill>
                <a:srgbClr val="FFFF00"/>
              </a:solidFill>
              <a:effectLst>
                <a:outerShdw blurRad="38100" dist="38100" dir="2700000" algn="tl">
                  <a:srgbClr val="000000">
                    <a:alpha val="43137"/>
                  </a:srgbClr>
                </a:outerShdw>
              </a:effectLst>
            </a:endParaRPr>
          </a:p>
        </p:txBody>
      </p:sp>
      <p:sp>
        <p:nvSpPr>
          <p:cNvPr id="11" name="Rounded Rectangle 10"/>
          <p:cNvSpPr/>
          <p:nvPr/>
        </p:nvSpPr>
        <p:spPr>
          <a:xfrm>
            <a:off x="1676400" y="914400"/>
            <a:ext cx="1295400" cy="504056"/>
          </a:xfrm>
          <a:prstGeom prst="roundRect">
            <a:avLst/>
          </a:prstGeom>
          <a:solidFill>
            <a:srgbClr val="FE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X-Ray</a:t>
            </a:r>
            <a:endParaRPr lang="en-US" sz="2800" b="1" i="1" dirty="0">
              <a:solidFill>
                <a:srgbClr val="FFFF00"/>
              </a:solidFill>
              <a:effectLst>
                <a:outerShdw blurRad="38100" dist="38100" dir="2700000" algn="tl">
                  <a:srgbClr val="000000">
                    <a:alpha val="43137"/>
                  </a:srgbClr>
                </a:outerShdw>
              </a:effectLst>
            </a:endParaRPr>
          </a:p>
        </p:txBody>
      </p:sp>
      <p:sp>
        <p:nvSpPr>
          <p:cNvPr id="12" name="Rectangle 11"/>
          <p:cNvSpPr/>
          <p:nvPr/>
        </p:nvSpPr>
        <p:spPr>
          <a:xfrm>
            <a:off x="381000" y="5461337"/>
            <a:ext cx="4191000" cy="1015663"/>
          </a:xfrm>
          <a:prstGeom prst="rect">
            <a:avLst/>
          </a:prstGeom>
        </p:spPr>
        <p:txBody>
          <a:bodyPr wrap="square">
            <a:spAutoFit/>
          </a:bodyPr>
          <a:lstStyle/>
          <a:p>
            <a:pPr algn="ctr"/>
            <a:r>
              <a:rPr lang="en-US" sz="2000" b="1" i="1" dirty="0" smtClean="0"/>
              <a:t>A peripheral adenocarcinoma of the lung appears in this chest radiograph of an elderly non-smoker woman.</a:t>
            </a:r>
            <a:endParaRPr lang="en-US" sz="2000" b="1" i="1" dirty="0"/>
          </a:p>
        </p:txBody>
      </p:sp>
      <p:cxnSp>
        <p:nvCxnSpPr>
          <p:cNvPr id="14" name="Straight Arrow Connector 13"/>
          <p:cNvCxnSpPr/>
          <p:nvPr/>
        </p:nvCxnSpPr>
        <p:spPr>
          <a:xfrm rot="16200000" flipV="1">
            <a:off x="3467100" y="3390901"/>
            <a:ext cx="381000" cy="152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1/LUNG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36712"/>
            <a:ext cx="7772400" cy="489654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5768729"/>
            <a:ext cx="7990656" cy="900246"/>
          </a:xfrm>
          <a:prstGeom prst="rect">
            <a:avLst/>
          </a:prstGeom>
        </p:spPr>
        <p:txBody>
          <a:bodyPr wrap="square">
            <a:spAutoFit/>
          </a:bodyPr>
          <a:lstStyle/>
          <a:p>
            <a:pPr algn="ctr">
              <a:lnSpc>
                <a:spcPts val="2100"/>
              </a:lnSpc>
            </a:pPr>
            <a:r>
              <a:rPr lang="en-US" b="1" i="1" dirty="0"/>
              <a:t>Microscopically, the </a:t>
            </a:r>
            <a:r>
              <a:rPr lang="en-US" b="1" i="1" dirty="0" smtClean="0">
                <a:solidFill>
                  <a:srgbClr val="FF0000"/>
                </a:solidFill>
              </a:rPr>
              <a:t>Adenocarcinoma in Situ ( </a:t>
            </a:r>
            <a:r>
              <a:rPr lang="en-US" b="1" i="1" dirty="0" smtClean="0"/>
              <a:t>Previously named </a:t>
            </a:r>
            <a:r>
              <a:rPr lang="en-US" b="1" i="1" dirty="0" err="1" smtClean="0">
                <a:solidFill>
                  <a:srgbClr val="FF0000"/>
                </a:solidFill>
              </a:rPr>
              <a:t>Bronchioloalveolar</a:t>
            </a:r>
            <a:r>
              <a:rPr lang="en-US" b="1" i="1" dirty="0" smtClean="0">
                <a:solidFill>
                  <a:srgbClr val="FF0000"/>
                </a:solidFill>
              </a:rPr>
              <a:t> Carcinoma)</a:t>
            </a:r>
            <a:r>
              <a:rPr lang="en-US" b="1" i="1" dirty="0" smtClean="0"/>
              <a:t>  </a:t>
            </a:r>
            <a:r>
              <a:rPr lang="en-US" b="1" i="1" dirty="0"/>
              <a:t>is composed of columnar cells that proliferate along the framework of alveolar septae. The cells are well-differentiated. </a:t>
            </a:r>
          </a:p>
        </p:txBody>
      </p:sp>
      <p:sp>
        <p:nvSpPr>
          <p:cNvPr id="4" name="Rounded Rectangle 3"/>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LPF</a:t>
            </a:r>
            <a:endParaRPr lang="en-US" sz="2800" b="1"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047434654"/>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2" descr="WHO 33"/>
          <p:cNvPicPr>
            <a:picLocks noChangeAspect="1" noChangeArrowheads="1"/>
          </p:cNvPicPr>
          <p:nvPr/>
        </p:nvPicPr>
        <p:blipFill>
          <a:blip r:embed="rId3" cstate="print"/>
          <a:srcRect/>
          <a:stretch>
            <a:fillRect/>
          </a:stretch>
        </p:blipFill>
        <p:spPr bwMode="auto">
          <a:xfrm>
            <a:off x="609600" y="908720"/>
            <a:ext cx="7924800" cy="4824536"/>
          </a:xfrm>
          <a:prstGeom prst="rect">
            <a:avLst/>
          </a:prstGeom>
          <a:noFill/>
          <a:ln w="28575">
            <a:solidFill>
              <a:schemeClr val="tx1"/>
            </a:solidFill>
            <a:miter lim="800000"/>
            <a:headEnd/>
            <a:tailEnd/>
          </a:ln>
        </p:spPr>
      </p:pic>
      <p:sp>
        <p:nvSpPr>
          <p:cNvPr id="4" name="Rectangle 3"/>
          <p:cNvSpPr/>
          <p:nvPr/>
        </p:nvSpPr>
        <p:spPr>
          <a:xfrm>
            <a:off x="609600" y="5805264"/>
            <a:ext cx="7848600" cy="865365"/>
          </a:xfrm>
          <a:prstGeom prst="rect">
            <a:avLst/>
          </a:prstGeom>
        </p:spPr>
        <p:txBody>
          <a:bodyPr wrap="square">
            <a:spAutoFit/>
          </a:bodyPr>
          <a:lstStyle/>
          <a:p>
            <a:pPr algn="ctr">
              <a:lnSpc>
                <a:spcPts val="2000"/>
              </a:lnSpc>
            </a:pPr>
            <a:r>
              <a:rPr lang="en-US" b="1" i="1" dirty="0" smtClean="0"/>
              <a:t>Section of the tumor shows moderately differentiated malignant glands lined by pleomorphic and hyperchromatic malignant cells showing conspicuous nucleoli . Note the presence of tissue desmoplasia around the neoplastic glands . </a:t>
            </a:r>
            <a:endParaRPr lang="en-US" b="1" i="1" dirty="0"/>
          </a:p>
        </p:txBody>
      </p:sp>
      <p:sp>
        <p:nvSpPr>
          <p:cNvPr id="5" name="Rounded Rectangle 4"/>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HPF</a:t>
            </a:r>
            <a:endParaRPr lang="en-US" sz="2800" b="1"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59142"/>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HPF</a:t>
            </a:r>
            <a:endParaRPr lang="en-US" sz="2800" b="1" i="1" dirty="0">
              <a:solidFill>
                <a:srgbClr val="FFFF00"/>
              </a:solidFill>
              <a:effectLst>
                <a:outerShdw blurRad="38100" dist="38100" dir="2700000" algn="tl">
                  <a:srgbClr val="000000">
                    <a:alpha val="43137"/>
                  </a:srgbClr>
                </a:outerShdw>
              </a:effectLst>
            </a:endParaRPr>
          </a:p>
        </p:txBody>
      </p:sp>
      <p:pic>
        <p:nvPicPr>
          <p:cNvPr id="276482" name="Picture 2"/>
          <p:cNvPicPr>
            <a:picLocks noChangeAspect="1" noChangeArrowheads="1"/>
          </p:cNvPicPr>
          <p:nvPr/>
        </p:nvPicPr>
        <p:blipFill>
          <a:blip r:embed="rId2" cstate="print"/>
          <a:srcRect/>
          <a:stretch>
            <a:fillRect/>
          </a:stretch>
        </p:blipFill>
        <p:spPr bwMode="auto">
          <a:xfrm>
            <a:off x="609600" y="845021"/>
            <a:ext cx="8001000" cy="5248275"/>
          </a:xfrm>
          <a:prstGeom prst="rect">
            <a:avLst/>
          </a:prstGeom>
          <a:noFill/>
          <a:ln w="38100">
            <a:solidFill>
              <a:schemeClr val="tx1"/>
            </a:solidFill>
            <a:miter lim="800000"/>
            <a:headEnd/>
            <a:tailEnd/>
          </a:ln>
        </p:spPr>
      </p:pic>
      <p:sp>
        <p:nvSpPr>
          <p:cNvPr id="8" name="Rectangle 7"/>
          <p:cNvSpPr/>
          <p:nvPr/>
        </p:nvSpPr>
        <p:spPr>
          <a:xfrm>
            <a:off x="323528" y="6093296"/>
            <a:ext cx="8424936" cy="646331"/>
          </a:xfrm>
          <a:prstGeom prst="rect">
            <a:avLst/>
          </a:prstGeom>
        </p:spPr>
        <p:txBody>
          <a:bodyPr wrap="square">
            <a:spAutoFit/>
          </a:bodyPr>
          <a:lstStyle/>
          <a:p>
            <a:pPr algn="ctr"/>
            <a:r>
              <a:rPr lang="en-US" b="1" i="1" dirty="0" smtClean="0"/>
              <a:t>Differentiated malignant glands lined by pleomorphic and hyperchromatic malignant cells showing conspicuous nucleoli</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ar-SA" sz="4000" dirty="0" smtClean="0">
                <a:solidFill>
                  <a:srgbClr val="C00000"/>
                </a:solidFill>
              </a:rPr>
              <a:t> </a:t>
            </a:r>
            <a:endParaRPr lang="en-US" sz="4000" dirty="0">
              <a:solidFill>
                <a:srgbClr val="C00000"/>
              </a:solidFill>
            </a:endParaRPr>
          </a:p>
        </p:txBody>
      </p:sp>
      <p:sp>
        <p:nvSpPr>
          <p:cNvPr id="3" name="Rounded Rectangle 2"/>
          <p:cNvSpPr/>
          <p:nvPr/>
        </p:nvSpPr>
        <p:spPr>
          <a:xfrm>
            <a:off x="2627784" y="706048"/>
            <a:ext cx="4176464"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i="1" dirty="0" smtClean="0">
                <a:solidFill>
                  <a:schemeClr val="bg1"/>
                </a:solidFill>
                <a:effectLst>
                  <a:outerShdw blurRad="38100" dist="38100" dir="2700000" algn="tl">
                    <a:srgbClr val="000000">
                      <a:alpha val="43137"/>
                    </a:srgbClr>
                  </a:outerShdw>
                </a:effectLst>
              </a:rPr>
              <a:t> TUBERCULOSIS</a:t>
            </a:r>
            <a:endParaRPr lang="en-US" sz="4400" b="1" i="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475656" y="2204864"/>
            <a:ext cx="6264696"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Arial" pitchFamily="34" charset="0"/>
              <a:buChar char="•"/>
              <a:defRPr/>
            </a:pPr>
            <a:r>
              <a:rPr lang="en-US" sz="2400" b="1" dirty="0" smtClean="0">
                <a:effectLst>
                  <a:outerShdw blurRad="38100" dist="38100" dir="2700000" algn="tl">
                    <a:srgbClr val="000000">
                      <a:alpha val="43137"/>
                    </a:srgbClr>
                  </a:outerShdw>
                </a:effectLst>
              </a:rPr>
              <a:t> Epithelioid and giant cell Granuloma, </a:t>
            </a:r>
            <a:r>
              <a:rPr lang="en-US" sz="2400" b="1" dirty="0" err="1" smtClean="0">
                <a:effectLst>
                  <a:outerShdw blurRad="38100" dist="38100" dir="2700000" algn="tl">
                    <a:srgbClr val="000000">
                      <a:alpha val="43137"/>
                    </a:srgbClr>
                  </a:outerShdw>
                </a:effectLst>
              </a:rPr>
              <a:t>Ghon’s</a:t>
            </a:r>
            <a:r>
              <a:rPr lang="en-US" sz="2400" b="1" dirty="0" smtClean="0">
                <a:effectLst>
                  <a:outerShdw blurRad="38100" dist="38100" dir="2700000" algn="tl">
                    <a:srgbClr val="000000">
                      <a:alpha val="43137"/>
                    </a:srgbClr>
                  </a:outerShdw>
                </a:effectLst>
              </a:rPr>
              <a:t>       </a:t>
            </a:r>
          </a:p>
          <a:p>
            <a:pPr>
              <a:defRPr/>
            </a:pPr>
            <a:r>
              <a:rPr lang="en-US" sz="2400" b="1" dirty="0" smtClean="0">
                <a:effectLst>
                  <a:outerShdw blurRad="38100" dist="38100" dir="2700000" algn="tl">
                    <a:srgbClr val="000000">
                      <a:alpha val="43137"/>
                    </a:srgbClr>
                  </a:outerShdw>
                </a:effectLst>
              </a:rPr>
              <a:t>   complex or caseation is present</a:t>
            </a:r>
          </a:p>
          <a:p>
            <a:pPr>
              <a:buFont typeface="Arial" pitchFamily="34" charset="0"/>
              <a:buChar char="•"/>
              <a:defRPr/>
            </a:pPr>
            <a:r>
              <a:rPr lang="en-US" sz="2400" b="1" dirty="0" smtClean="0">
                <a:effectLst>
                  <a:outerShdw blurRad="38100" dist="38100" dir="2700000" algn="tl">
                    <a:srgbClr val="000000">
                      <a:alpha val="43137"/>
                    </a:srgbClr>
                  </a:outerShdw>
                </a:effectLst>
              </a:rPr>
              <a:t> Complications of TB are: </a:t>
            </a:r>
          </a:p>
          <a:p>
            <a:pPr>
              <a:defRPr/>
            </a:pPr>
            <a:r>
              <a:rPr lang="en-US" sz="2400" dirty="0" smtClean="0">
                <a:effectLst>
                  <a:outerShdw blurRad="38100" dist="38100" dir="2700000" algn="tl">
                    <a:srgbClr val="000000">
                      <a:alpha val="43137"/>
                    </a:srgbClr>
                  </a:outerShdw>
                </a:effectLst>
              </a:rPr>
              <a:t>   - Amyloidosis , </a:t>
            </a:r>
          </a:p>
          <a:p>
            <a:pPr>
              <a:defRPr/>
            </a:pPr>
            <a:r>
              <a:rPr lang="en-US" sz="2400" dirty="0" smtClean="0">
                <a:effectLst>
                  <a:outerShdw blurRad="38100" dist="38100" dir="2700000" algn="tl">
                    <a:srgbClr val="000000">
                      <a:alpha val="43137"/>
                    </a:srgbClr>
                  </a:outerShdw>
                </a:effectLst>
              </a:rPr>
              <a:t>   - Tuberculous pneumonia </a:t>
            </a:r>
          </a:p>
          <a:p>
            <a:pPr>
              <a:defRPr/>
            </a:pPr>
            <a:r>
              <a:rPr lang="en-US" sz="2400" dirty="0" smtClean="0">
                <a:effectLst>
                  <a:outerShdw blurRad="38100" dist="38100" dir="2700000" algn="tl">
                    <a:srgbClr val="000000">
                      <a:alpha val="43137"/>
                    </a:srgbClr>
                  </a:outerShdw>
                </a:effectLst>
              </a:rPr>
              <a:t>   -  Miliary tuberculosis </a:t>
            </a:r>
          </a:p>
          <a:p>
            <a:pPr>
              <a:defRPr/>
            </a:pPr>
            <a:r>
              <a:rPr lang="en-US" sz="2400" dirty="0" smtClean="0">
                <a:effectLst>
                  <a:outerShdw blurRad="38100" dist="38100" dir="2700000" algn="tl">
                    <a:srgbClr val="000000">
                      <a:alpha val="43137"/>
                    </a:srgbClr>
                  </a:outerShdw>
                </a:effectLst>
              </a:rPr>
              <a:t>   -  Tuberculous meningitis </a:t>
            </a:r>
          </a:p>
          <a:p>
            <a:pPr>
              <a:defRPr/>
            </a:pPr>
            <a:r>
              <a:rPr lang="en-US" sz="2400" dirty="0" smtClean="0">
                <a:effectLst>
                  <a:outerShdw blurRad="38100" dist="38100" dir="2700000" algn="tl">
                    <a:srgbClr val="000000">
                      <a:alpha val="43137"/>
                    </a:srgbClr>
                  </a:outerShdw>
                </a:effectLst>
              </a:rPr>
              <a:t>   -  Addison disease .</a:t>
            </a: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238474037"/>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971600" y="2492896"/>
            <a:ext cx="7272808" cy="9361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3. Large Cell Carcinoma </a:t>
            </a:r>
            <a:r>
              <a:rPr lang="en-US" sz="3600" b="1" dirty="0">
                <a:solidFill>
                  <a:srgbClr val="FFFF00"/>
                </a:solidFill>
                <a:effectLst>
                  <a:outerShdw blurRad="38100" dist="38100" dir="2700000" algn="tl">
                    <a:srgbClr val="000000">
                      <a:alpha val="43137"/>
                    </a:srgbClr>
                  </a:outerShdw>
                </a:effectLst>
              </a:rPr>
              <a:t>of the lung</a:t>
            </a:r>
          </a:p>
        </p:txBody>
      </p:sp>
      <p:sp>
        <p:nvSpPr>
          <p:cNvPr id="4" name="Rectangle 3"/>
          <p:cNvSpPr/>
          <p:nvPr/>
        </p:nvSpPr>
        <p:spPr>
          <a:xfrm>
            <a:off x="1187624" y="3717032"/>
            <a:ext cx="6624736" cy="2246769"/>
          </a:xfrm>
          <a:prstGeom prst="rect">
            <a:avLst/>
          </a:prstGeom>
          <a:ln w="28575">
            <a:solidFill>
              <a:schemeClr val="tx1"/>
            </a:solidFill>
          </a:ln>
        </p:spPr>
        <p:txBody>
          <a:bodyPr wrap="square">
            <a:spAutoFit/>
          </a:bodyPr>
          <a:lstStyle/>
          <a:p>
            <a:pPr>
              <a:buFont typeface="Arial" pitchFamily="34" charset="0"/>
              <a:buChar char="•"/>
            </a:pPr>
            <a:r>
              <a:rPr lang="en-US" sz="2000" b="1" dirty="0" smtClean="0"/>
              <a:t>  Can be a neuroendocrine carcinoma. Probably represents       </a:t>
            </a:r>
          </a:p>
          <a:p>
            <a:r>
              <a:rPr lang="en-US" sz="2000" b="1" dirty="0" smtClean="0"/>
              <a:t>    undifferentiated SCC and adenocarcinomas.</a:t>
            </a:r>
          </a:p>
          <a:p>
            <a:pPr>
              <a:buFont typeface="Arial" pitchFamily="34" charset="0"/>
              <a:buChar char="•"/>
            </a:pPr>
            <a:r>
              <a:rPr lang="en-US" sz="2000" b="1" dirty="0" smtClean="0"/>
              <a:t>  Large nuclei, prominent nucleoli.</a:t>
            </a:r>
          </a:p>
          <a:p>
            <a:pPr>
              <a:buFont typeface="Arial" pitchFamily="34" charset="0"/>
              <a:buChar char="•"/>
            </a:pPr>
            <a:r>
              <a:rPr lang="en-US" sz="2000" b="1" dirty="0" smtClean="0"/>
              <a:t>  Variation in size and shape. </a:t>
            </a:r>
          </a:p>
          <a:p>
            <a:pPr>
              <a:buFont typeface="Arial" pitchFamily="34" charset="0"/>
              <a:buChar char="•"/>
            </a:pPr>
            <a:r>
              <a:rPr lang="en-US" sz="2000" b="1" dirty="0" smtClean="0"/>
              <a:t>  Nuclei normally do not touch due to more cytoplasm.</a:t>
            </a:r>
          </a:p>
          <a:p>
            <a:pPr>
              <a:buFont typeface="Arial" pitchFamily="34" charset="0"/>
              <a:buChar char="•"/>
            </a:pPr>
            <a:r>
              <a:rPr lang="en-US" sz="2000" b="1" dirty="0" smtClean="0"/>
              <a:t>  Moderate amount of cytoplasm.</a:t>
            </a:r>
          </a:p>
          <a:p>
            <a:endParaRPr lang="en-US" sz="2000" b="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971600" y="260648"/>
            <a:ext cx="7128792"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Large Cell Carcinoma of the Lung – Gross</a:t>
            </a:r>
            <a:endParaRPr lang="en-US" sz="2800" b="1" i="1" dirty="0">
              <a:effectLst>
                <a:outerShdw blurRad="38100" dist="38100" dir="2700000" algn="tl">
                  <a:srgbClr val="000000">
                    <a:alpha val="43137"/>
                  </a:srgbClr>
                </a:outerShdw>
              </a:effectLst>
            </a:endParaRPr>
          </a:p>
        </p:txBody>
      </p:sp>
      <p:pic>
        <p:nvPicPr>
          <p:cNvPr id="285700" name="Picture 4" descr="http://www.nlm.nih.gov/medlineplus/ency/images/ency/fullsize/18015.jpg"/>
          <p:cNvPicPr>
            <a:picLocks noChangeAspect="1" noChangeArrowheads="1"/>
          </p:cNvPicPr>
          <p:nvPr/>
        </p:nvPicPr>
        <p:blipFill>
          <a:blip r:embed="rId2" cstate="print"/>
          <a:srcRect/>
          <a:stretch>
            <a:fillRect/>
          </a:stretch>
        </p:blipFill>
        <p:spPr bwMode="auto">
          <a:xfrm>
            <a:off x="1043608" y="1196752"/>
            <a:ext cx="7056784" cy="4824536"/>
          </a:xfrm>
          <a:prstGeom prst="rect">
            <a:avLst/>
          </a:prstGeom>
          <a:noFill/>
          <a:ln>
            <a:solidFill>
              <a:schemeClr val="tx1"/>
            </a:solidFill>
          </a:ln>
        </p:spPr>
      </p:pic>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5698" name="Picture 2" descr="http://4.bp.blogspot.com/-HzhwPkx2baM/TcPHasehzYI/AAAAAAAAA64/gHMI9X03f7s/s1600/Lung+-+LCC.jpg"/>
          <p:cNvPicPr>
            <a:picLocks noChangeAspect="1" noChangeArrowheads="1"/>
          </p:cNvPicPr>
          <p:nvPr/>
        </p:nvPicPr>
        <p:blipFill>
          <a:blip r:embed="rId2" cstate="print"/>
          <a:srcRect/>
          <a:stretch>
            <a:fillRect/>
          </a:stretch>
        </p:blipFill>
        <p:spPr bwMode="auto">
          <a:xfrm>
            <a:off x="2339752" y="1268760"/>
            <a:ext cx="4176464" cy="4824536"/>
          </a:xfrm>
          <a:prstGeom prst="rect">
            <a:avLst/>
          </a:prstGeom>
          <a:noFill/>
          <a:ln w="38100">
            <a:solidFill>
              <a:schemeClr val="tx1"/>
            </a:solidFill>
          </a:ln>
        </p:spPr>
      </p:pic>
      <p:sp>
        <p:nvSpPr>
          <p:cNvPr id="5" name="Rounded Rectangle 4"/>
          <p:cNvSpPr/>
          <p:nvPr/>
        </p:nvSpPr>
        <p:spPr>
          <a:xfrm>
            <a:off x="467544" y="260648"/>
            <a:ext cx="842493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Undifferentiated Large Cell Carcinoma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971600" y="260648"/>
            <a:ext cx="7128792"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Large Cell Carcinoma of the Lung – HPF</a:t>
            </a:r>
            <a:endParaRPr lang="en-US" sz="2800" b="1" i="1" dirty="0">
              <a:effectLst>
                <a:outerShdw blurRad="38100" dist="38100" dir="2700000" algn="tl">
                  <a:srgbClr val="000000">
                    <a:alpha val="43137"/>
                  </a:srgbClr>
                </a:outerShdw>
              </a:effectLst>
            </a:endParaRPr>
          </a:p>
        </p:txBody>
      </p:sp>
      <p:pic>
        <p:nvPicPr>
          <p:cNvPr id="277506" name="Picture 2" descr="  Fig. 3E "/>
          <p:cNvPicPr>
            <a:picLocks noChangeAspect="1" noChangeArrowheads="1"/>
          </p:cNvPicPr>
          <p:nvPr/>
        </p:nvPicPr>
        <p:blipFill>
          <a:blip r:embed="rId2" cstate="print"/>
          <a:srcRect/>
          <a:stretch>
            <a:fillRect/>
          </a:stretch>
        </p:blipFill>
        <p:spPr bwMode="auto">
          <a:xfrm>
            <a:off x="395536" y="836712"/>
            <a:ext cx="8352928" cy="4896544"/>
          </a:xfrm>
          <a:prstGeom prst="rect">
            <a:avLst/>
          </a:prstGeom>
          <a:noFill/>
          <a:ln w="38100">
            <a:solidFill>
              <a:schemeClr val="tx1"/>
            </a:solidFill>
          </a:ln>
        </p:spPr>
      </p:pic>
      <p:sp>
        <p:nvSpPr>
          <p:cNvPr id="8" name="Rectangle 7"/>
          <p:cNvSpPr/>
          <p:nvPr/>
        </p:nvSpPr>
        <p:spPr>
          <a:xfrm>
            <a:off x="395536" y="5797713"/>
            <a:ext cx="8424936" cy="923330"/>
          </a:xfrm>
          <a:prstGeom prst="rect">
            <a:avLst/>
          </a:prstGeom>
        </p:spPr>
        <p:txBody>
          <a:bodyPr wrap="square">
            <a:spAutoFit/>
          </a:bodyPr>
          <a:lstStyle/>
          <a:p>
            <a:pPr algn="ctr"/>
            <a:r>
              <a:rPr lang="en-US" b="1" i="1" dirty="0" smtClean="0"/>
              <a:t>Pleomorphic carcinoma of lung (large cell and giant cell subtype). It shows mixed composition of large cell carcinoma and pleomorphic multinucleated giant cells (arrows). (H and E, ×200)</a:t>
            </a:r>
            <a:endParaRPr lang="en-US" b="1" i="1" dirty="0"/>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5063207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3650" name="Picture 2" descr="http://upload.wikimedia.org/wikipedia/commons/5/5d/Large_cell_carcinoma_of_the_lung_.jpg"/>
          <p:cNvPicPr>
            <a:picLocks noChangeAspect="1" noChangeArrowheads="1"/>
          </p:cNvPicPr>
          <p:nvPr/>
        </p:nvPicPr>
        <p:blipFill>
          <a:blip r:embed="rId2" cstate="print"/>
          <a:srcRect/>
          <a:stretch>
            <a:fillRect/>
          </a:stretch>
        </p:blipFill>
        <p:spPr bwMode="auto">
          <a:xfrm>
            <a:off x="395536" y="836712"/>
            <a:ext cx="8352928" cy="5184576"/>
          </a:xfrm>
          <a:prstGeom prst="rect">
            <a:avLst/>
          </a:prstGeom>
          <a:noFill/>
          <a:ln w="38100">
            <a:solidFill>
              <a:schemeClr val="tx1"/>
            </a:solidFill>
          </a:ln>
        </p:spPr>
      </p:pic>
      <p:sp>
        <p:nvSpPr>
          <p:cNvPr id="5" name="Rounded Rectangle 4"/>
          <p:cNvSpPr/>
          <p:nvPr/>
        </p:nvSpPr>
        <p:spPr>
          <a:xfrm>
            <a:off x="971600" y="260648"/>
            <a:ext cx="7128792"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Large Cell Carcinoma of the Lung – HPF</a:t>
            </a:r>
            <a:endParaRPr lang="en-US" sz="2800" b="1" i="1" dirty="0">
              <a:effectLst>
                <a:outerShdw blurRad="38100" dist="38100" dir="2700000" algn="tl">
                  <a:srgbClr val="000000">
                    <a:alpha val="43137"/>
                  </a:srgbClr>
                </a:outerShdw>
              </a:effectLst>
            </a:endParaRPr>
          </a:p>
        </p:txBody>
      </p:sp>
      <p:sp>
        <p:nvSpPr>
          <p:cNvPr id="7" name="Rectangle 6"/>
          <p:cNvSpPr/>
          <p:nvPr/>
        </p:nvSpPr>
        <p:spPr>
          <a:xfrm>
            <a:off x="323528" y="6021288"/>
            <a:ext cx="8496944" cy="677108"/>
          </a:xfrm>
          <a:prstGeom prst="rect">
            <a:avLst/>
          </a:prstGeom>
        </p:spPr>
        <p:txBody>
          <a:bodyPr wrap="square">
            <a:spAutoFit/>
          </a:bodyPr>
          <a:lstStyle/>
          <a:p>
            <a:pPr algn="ctr"/>
            <a:r>
              <a:rPr lang="en-US" sz="1900" b="1" i="1" dirty="0" smtClean="0"/>
              <a:t>This section from lower respiratory tract shows neoplastic cells with abundant pale eosinophilic cytoplasm and a surrounding infiltrate of inflammatory cells</a:t>
            </a: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827584" y="2276872"/>
            <a:ext cx="7488832" cy="1008112"/>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FF00"/>
                </a:solidFill>
                <a:effectLst>
                  <a:outerShdw blurRad="38100" dist="38100" dir="2700000" algn="tl">
                    <a:srgbClr val="000000">
                      <a:alpha val="43137"/>
                    </a:srgbClr>
                  </a:outerShdw>
                </a:effectLst>
              </a:rPr>
              <a:t>Small cell carcinoma of the lung</a:t>
            </a:r>
          </a:p>
        </p:txBody>
      </p:sp>
      <p:sp>
        <p:nvSpPr>
          <p:cNvPr id="7" name="TextBox 6"/>
          <p:cNvSpPr txBox="1"/>
          <p:nvPr/>
        </p:nvSpPr>
        <p:spPr>
          <a:xfrm>
            <a:off x="755576" y="3861048"/>
            <a:ext cx="7200800" cy="369332"/>
          </a:xfrm>
          <a:prstGeom prst="rect">
            <a:avLst/>
          </a:prstGeom>
          <a:noFill/>
        </p:spPr>
        <p:txBody>
          <a:bodyPr wrap="square" rtlCol="0">
            <a:spAutoFit/>
          </a:bodyPr>
          <a:lstStyle/>
          <a:p>
            <a:endParaRPr lang="en-US" dirty="0"/>
          </a:p>
        </p:txBody>
      </p:sp>
      <p:sp>
        <p:nvSpPr>
          <p:cNvPr id="10" name="Rectangle 9"/>
          <p:cNvSpPr/>
          <p:nvPr/>
        </p:nvSpPr>
        <p:spPr>
          <a:xfrm>
            <a:off x="683568" y="3573017"/>
            <a:ext cx="7992888" cy="2693045"/>
          </a:xfrm>
          <a:prstGeom prst="rect">
            <a:avLst/>
          </a:prstGeom>
          <a:ln w="38100">
            <a:solidFill>
              <a:schemeClr val="tx1"/>
            </a:solidFill>
          </a:ln>
        </p:spPr>
        <p:txBody>
          <a:bodyPr wrap="square">
            <a:spAutoFit/>
          </a:bodyPr>
          <a:lstStyle/>
          <a:p>
            <a:pPr lvl="0" fontAlgn="base">
              <a:spcBef>
                <a:spcPct val="0"/>
              </a:spcBef>
              <a:spcAft>
                <a:spcPct val="0"/>
              </a:spcAft>
              <a:buFontTx/>
              <a:buChar char="•"/>
            </a:pPr>
            <a:r>
              <a:rPr lang="en-US" sz="2000" b="1" dirty="0" smtClean="0">
                <a:solidFill>
                  <a:prstClr val="black"/>
                </a:solidFill>
                <a:latin typeface="Arial" charset="0"/>
                <a:cs typeface="Arial" charset="0"/>
              </a:rPr>
              <a:t>  Highly Malignant Tumor. </a:t>
            </a:r>
          </a:p>
          <a:p>
            <a:pPr lvl="0" fontAlgn="base">
              <a:spcBef>
                <a:spcPct val="0"/>
              </a:spcBef>
              <a:spcAft>
                <a:spcPct val="0"/>
              </a:spcAft>
              <a:buFontTx/>
              <a:buChar char="•"/>
            </a:pPr>
            <a:r>
              <a:rPr lang="en-US" sz="2000" b="1" dirty="0" smtClean="0">
                <a:solidFill>
                  <a:prstClr val="black"/>
                </a:solidFill>
                <a:latin typeface="Arial" charset="0"/>
                <a:cs typeface="Arial" charset="0"/>
              </a:rPr>
              <a:t>  Cells are small, with scant cytoplasm, ill-defined borders,        </a:t>
            </a:r>
          </a:p>
          <a:p>
            <a:pPr lvl="0" fontAlgn="base">
              <a:spcBef>
                <a:spcPct val="0"/>
              </a:spcBef>
              <a:spcAft>
                <a:spcPct val="0"/>
              </a:spcAft>
            </a:pPr>
            <a:r>
              <a:rPr lang="en-US" sz="2000" b="1" dirty="0" smtClean="0">
                <a:solidFill>
                  <a:prstClr val="black"/>
                </a:solidFill>
                <a:latin typeface="Arial" charset="0"/>
                <a:cs typeface="Arial" charset="0"/>
              </a:rPr>
              <a:t>    finely granular chromatin (salt &amp; pepper pattern) and absent      </a:t>
            </a:r>
          </a:p>
          <a:p>
            <a:pPr lvl="0" fontAlgn="base">
              <a:spcBef>
                <a:spcPct val="0"/>
              </a:spcBef>
              <a:spcAft>
                <a:spcPct val="0"/>
              </a:spcAft>
            </a:pPr>
            <a:r>
              <a:rPr lang="en-US" sz="2000" b="1" dirty="0" smtClean="0">
                <a:solidFill>
                  <a:prstClr val="black"/>
                </a:solidFill>
                <a:latin typeface="Arial" charset="0"/>
                <a:cs typeface="Arial" charset="0"/>
              </a:rPr>
              <a:t>    or inconspicious nucleoli. </a:t>
            </a:r>
          </a:p>
          <a:p>
            <a:pPr lvl="0" fontAlgn="base">
              <a:spcBef>
                <a:spcPct val="0"/>
              </a:spcBef>
              <a:spcAft>
                <a:spcPct val="0"/>
              </a:spcAft>
              <a:buFontTx/>
              <a:buChar char="•"/>
            </a:pPr>
            <a:r>
              <a:rPr lang="en-US" sz="2000" b="1" dirty="0" smtClean="0">
                <a:solidFill>
                  <a:prstClr val="black"/>
                </a:solidFill>
                <a:latin typeface="Arial" charset="0"/>
                <a:cs typeface="Arial" charset="0"/>
              </a:rPr>
              <a:t>  High mitotic count and often extensive necrosis. </a:t>
            </a:r>
          </a:p>
          <a:p>
            <a:pPr lvl="0" fontAlgn="base">
              <a:spcBef>
                <a:spcPct val="0"/>
              </a:spcBef>
              <a:spcAft>
                <a:spcPct val="0"/>
              </a:spcAft>
              <a:buFontTx/>
              <a:buChar char="•"/>
            </a:pPr>
            <a:r>
              <a:rPr lang="en-US" sz="2000" b="1" dirty="0" smtClean="0">
                <a:solidFill>
                  <a:prstClr val="black"/>
                </a:solidFill>
                <a:latin typeface="Arial" charset="0"/>
                <a:cs typeface="Arial" charset="0"/>
              </a:rPr>
              <a:t>  Typically not graded as all SCLC are considered High Grade. </a:t>
            </a:r>
          </a:p>
          <a:p>
            <a:pPr lvl="0" fontAlgn="base">
              <a:spcBef>
                <a:spcPct val="0"/>
              </a:spcBef>
              <a:spcAft>
                <a:spcPct val="0"/>
              </a:spcAft>
              <a:buFontTx/>
              <a:buChar char="•"/>
            </a:pPr>
            <a:r>
              <a:rPr lang="en-US" sz="2000" b="1" dirty="0" smtClean="0">
                <a:solidFill>
                  <a:prstClr val="black"/>
                </a:solidFill>
                <a:latin typeface="Arial" charset="0"/>
                <a:cs typeface="Arial" charset="0"/>
              </a:rPr>
              <a:t>  Very strong relationship with smoking. </a:t>
            </a:r>
          </a:p>
          <a:p>
            <a:pPr lvl="0" fontAlgn="base">
              <a:spcBef>
                <a:spcPct val="0"/>
              </a:spcBef>
              <a:spcAft>
                <a:spcPct val="0"/>
              </a:spcAft>
              <a:buFontTx/>
              <a:buChar char="•"/>
            </a:pPr>
            <a:r>
              <a:rPr lang="en-US" sz="2000" b="1" dirty="0" smtClean="0">
                <a:solidFill>
                  <a:prstClr val="black"/>
                </a:solidFill>
                <a:latin typeface="Arial" charset="0"/>
                <a:cs typeface="Arial" charset="0"/>
              </a:rPr>
              <a:t>  Often lead to paraneoplastic syndromes. </a:t>
            </a:r>
          </a:p>
          <a:p>
            <a:pPr lvl="0" fontAlgn="base">
              <a:spcBef>
                <a:spcPct val="0"/>
              </a:spcBef>
              <a:spcAft>
                <a:spcPct val="0"/>
              </a:spcAft>
              <a:buFontTx/>
              <a:buChar char="•"/>
            </a:pPr>
            <a:endParaRPr lang="en-US" sz="900" b="1" dirty="0" smtClean="0">
              <a:solidFill>
                <a:prstClr val="black"/>
              </a:solidFill>
              <a:latin typeface="Arial" charset="0"/>
              <a:cs typeface="Arial" charset="0"/>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err="1" smtClean="0"/>
              <a:t>Paraneoplastic</a:t>
            </a:r>
            <a:r>
              <a:rPr lang="en-US" dirty="0" smtClean="0"/>
              <a:t> syndromes due to oat cell (Small )cell Carcinoma:</a:t>
            </a:r>
          </a:p>
          <a:p>
            <a:r>
              <a:rPr lang="en-US" dirty="0" smtClean="0"/>
              <a:t>a- </a:t>
            </a:r>
            <a:r>
              <a:rPr lang="en-US" dirty="0"/>
              <a:t>Cushing syndrome (ACTH).   </a:t>
            </a:r>
          </a:p>
          <a:p>
            <a:r>
              <a:rPr lang="en-US" dirty="0"/>
              <a:t>b- Inappropriate secretion of ADH.</a:t>
            </a:r>
          </a:p>
          <a:p>
            <a:r>
              <a:rPr lang="en-US" dirty="0"/>
              <a:t>c- </a:t>
            </a:r>
            <a:r>
              <a:rPr lang="en-US" dirty="0" err="1"/>
              <a:t>Hypercalcaemia</a:t>
            </a:r>
            <a:r>
              <a:rPr lang="en-US" dirty="0"/>
              <a:t>.  </a:t>
            </a:r>
          </a:p>
          <a:p>
            <a:r>
              <a:rPr lang="en-US" dirty="0"/>
              <a:t>d- Hypertrophic pulmonary </a:t>
            </a:r>
            <a:r>
              <a:rPr lang="en-US" dirty="0" err="1"/>
              <a:t>osteodystrophy</a:t>
            </a:r>
            <a:r>
              <a:rPr lang="en-US" dirty="0"/>
              <a:t>.</a:t>
            </a:r>
          </a:p>
          <a:p>
            <a:r>
              <a:rPr lang="en-US" dirty="0"/>
              <a:t>e- Coagulation abnormalities.</a:t>
            </a:r>
          </a:p>
          <a:p>
            <a:endParaRPr lang="en-US" dirty="0"/>
          </a:p>
        </p:txBody>
      </p:sp>
    </p:spTree>
    <p:extLst>
      <p:ext uri="{BB962C8B-B14F-4D97-AF65-F5344CB8AC3E}">
        <p14:creationId xmlns:p14="http://schemas.microsoft.com/office/powerpoint/2010/main" val="375684474"/>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1520" y="5417929"/>
            <a:ext cx="8640960" cy="1200329"/>
          </a:xfrm>
          <a:prstGeom prst="rect">
            <a:avLst/>
          </a:prstGeom>
        </p:spPr>
        <p:txBody>
          <a:bodyPr wrap="square">
            <a:spAutoFit/>
          </a:bodyPr>
          <a:lstStyle/>
          <a:p>
            <a:pPr algn="ctr"/>
            <a:r>
              <a:rPr lang="en-US" b="1" i="1" dirty="0"/>
              <a:t>Arising centrally in this lung and spreading extensively is a small cell anaplastic (oat cell) carcinoma. The cut surface of this tumor has a </a:t>
            </a:r>
            <a:r>
              <a:rPr lang="en-US" b="1" i="1" u="sng" dirty="0">
                <a:solidFill>
                  <a:srgbClr val="C00000"/>
                </a:solidFill>
              </a:rPr>
              <a:t>soft, lobulated, white to tan appearance</a:t>
            </a:r>
            <a:r>
              <a:rPr lang="en-US" b="1" i="1" dirty="0"/>
              <a:t>. The tumor seen here has caused obstruction of the main bronchus to left lung so that the distal lung is collapsed</a:t>
            </a:r>
          </a:p>
        </p:txBody>
      </p:sp>
      <p:pic>
        <p:nvPicPr>
          <p:cNvPr id="60418" name="Picture 2" descr="http://library.med.utah.edu/WebPath/jpeg1/LUNG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864979"/>
            <a:ext cx="3960440" cy="455295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39552" y="188640"/>
            <a:ext cx="7992888" cy="57985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Gross</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50632070"/>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42" name="Picture 2" descr="http://library.med.utah.edu/WebPath/jpeg1/LUNG0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836712"/>
            <a:ext cx="4032448"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39552" y="260648"/>
            <a:ext cx="7992888" cy="4320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Gross</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453042" y="5737379"/>
            <a:ext cx="7062192" cy="923330"/>
          </a:xfrm>
          <a:prstGeom prst="rect">
            <a:avLst/>
          </a:prstGeom>
        </p:spPr>
        <p:txBody>
          <a:bodyPr wrap="square">
            <a:spAutoFit/>
          </a:bodyPr>
          <a:lstStyle/>
          <a:p>
            <a:pPr algn="ctr"/>
            <a:r>
              <a:rPr lang="en-US" b="1" i="1" dirty="0" smtClean="0"/>
              <a:t>--</a:t>
            </a:r>
            <a:r>
              <a:rPr lang="en-US" b="1" i="1" dirty="0" smtClean="0"/>
              <a:t>Small </a:t>
            </a:r>
            <a:r>
              <a:rPr lang="en-US" b="1" i="1" dirty="0"/>
              <a:t>cell carcinoma which is </a:t>
            </a:r>
            <a:r>
              <a:rPr lang="en-US" b="1" i="1" u="sng" dirty="0" smtClean="0">
                <a:solidFill>
                  <a:srgbClr val="C00000"/>
                </a:solidFill>
                <a:effectLst>
                  <a:outerShdw blurRad="38100" dist="38100" dir="2700000" algn="tl">
                    <a:srgbClr val="000000">
                      <a:alpha val="43137"/>
                    </a:srgbClr>
                  </a:outerShdw>
                </a:effectLst>
              </a:rPr>
              <a:t>Pale </a:t>
            </a:r>
            <a:r>
              <a:rPr lang="en-US" b="1" i="1" u="sng" dirty="0" err="1">
                <a:solidFill>
                  <a:srgbClr val="C00000"/>
                </a:solidFill>
                <a:effectLst>
                  <a:outerShdw blurRad="38100" dist="38100" dir="2700000" algn="tl">
                    <a:srgbClr val="000000">
                      <a:alpha val="43137"/>
                    </a:srgbClr>
                  </a:outerShdw>
                </a:effectLst>
              </a:rPr>
              <a:t>tumour</a:t>
            </a:r>
            <a:r>
              <a:rPr lang="en-US" b="1" i="1" u="sng" dirty="0">
                <a:solidFill>
                  <a:srgbClr val="C00000"/>
                </a:solidFill>
                <a:effectLst>
                  <a:outerShdw blurRad="38100" dist="38100" dir="2700000" algn="tl">
                    <a:srgbClr val="000000">
                      <a:alpha val="43137"/>
                    </a:srgbClr>
                  </a:outerShdw>
                </a:effectLst>
              </a:rPr>
              <a:t> tissue spreading along the </a:t>
            </a:r>
            <a:r>
              <a:rPr lang="en-US" b="1" i="1" u="sng" dirty="0" smtClean="0">
                <a:solidFill>
                  <a:srgbClr val="C00000"/>
                </a:solidFill>
                <a:effectLst>
                  <a:outerShdw blurRad="38100" dist="38100" dir="2700000" algn="tl">
                    <a:srgbClr val="000000">
                      <a:alpha val="43137"/>
                    </a:srgbClr>
                  </a:outerShdw>
                </a:effectLst>
              </a:rPr>
              <a:t>bronchi</a:t>
            </a:r>
            <a:endParaRPr lang="en-US" b="1" i="1" dirty="0"/>
          </a:p>
          <a:p>
            <a:r>
              <a:rPr lang="en-US" b="1" i="1" dirty="0" smtClean="0"/>
              <a:t> -----Metastatic </a:t>
            </a:r>
            <a:r>
              <a:rPr lang="en-US" b="1" i="1" dirty="0" err="1"/>
              <a:t>tumour</a:t>
            </a:r>
            <a:r>
              <a:rPr lang="en-US" b="1" i="1" dirty="0"/>
              <a:t> involving </a:t>
            </a:r>
            <a:r>
              <a:rPr lang="en-US" b="1" i="1" dirty="0" err="1"/>
              <a:t>hilar</a:t>
            </a:r>
            <a:r>
              <a:rPr lang="en-US" b="1" i="1" dirty="0"/>
              <a:t> lymph nodes.</a:t>
            </a:r>
          </a:p>
          <a:p>
            <a:pPr algn="ctr"/>
            <a:endParaRPr lang="en-US" b="1" i="1" dirty="0"/>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902746411"/>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3568" y="5797713"/>
            <a:ext cx="7776864" cy="923330"/>
          </a:xfrm>
          <a:prstGeom prst="rect">
            <a:avLst/>
          </a:prstGeom>
        </p:spPr>
        <p:txBody>
          <a:bodyPr wrap="square">
            <a:spAutoFit/>
          </a:bodyPr>
          <a:lstStyle/>
          <a:p>
            <a:pPr algn="ctr"/>
            <a:r>
              <a:rPr lang="en-US" b="1" i="1" dirty="0"/>
              <a:t>This is the microscopic pattern of a small cell anaplastic (oat cell) carcinoma in which small dark blue cells with minimal cytoplasm are packed together in sheets.</a:t>
            </a:r>
          </a:p>
        </p:txBody>
      </p:sp>
      <p:pic>
        <p:nvPicPr>
          <p:cNvPr id="62466" name="Picture 2" descr="http://library.med.utah.edu/WebPath/jpeg1/LUNG0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36712"/>
            <a:ext cx="8280920" cy="496855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11560" y="260648"/>
            <a:ext cx="7992888" cy="4320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HPF</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37954929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28674" name="Picture 2" descr="ghon complex"/>
          <p:cNvPicPr>
            <a:picLocks noGrp="1" noChangeAspect="1" noChangeArrowheads="1"/>
          </p:cNvPicPr>
          <p:nvPr>
            <p:ph type="clipArt" sz="half" idx="2"/>
          </p:nvPr>
        </p:nvPicPr>
        <p:blipFill>
          <a:blip r:embed="rId2" cstate="print"/>
          <a:srcRect/>
          <a:stretch>
            <a:fillRect/>
          </a:stretch>
        </p:blipFill>
        <p:spPr>
          <a:xfrm>
            <a:off x="539552" y="836712"/>
            <a:ext cx="8208912" cy="4896545"/>
          </a:xfrm>
          <a:noFill/>
        </p:spPr>
      </p:pic>
      <p:sp>
        <p:nvSpPr>
          <p:cNvPr id="143364" name="AutoShape 4"/>
          <p:cNvSpPr>
            <a:spLocks noChangeArrowheads="1"/>
          </p:cNvSpPr>
          <p:nvPr/>
        </p:nvSpPr>
        <p:spPr bwMode="auto">
          <a:xfrm>
            <a:off x="1907704" y="2750713"/>
            <a:ext cx="685800" cy="457200"/>
          </a:xfrm>
          <a:prstGeom prst="rightArrow">
            <a:avLst>
              <a:gd name="adj1" fmla="val 50000"/>
              <a:gd name="adj2" fmla="val 37500"/>
            </a:avLst>
          </a:prstGeom>
          <a:solidFill>
            <a:srgbClr val="FFFF00"/>
          </a:solidFill>
          <a:ln w="9525">
            <a:solidFill>
              <a:schemeClr val="tx1"/>
            </a:solidFill>
            <a:miter lim="800000"/>
            <a:headEnd/>
            <a:tailEnd/>
          </a:ln>
        </p:spPr>
        <p:txBody>
          <a:bodyPr wrap="none" anchor="ctr"/>
          <a:lstStyle/>
          <a:p>
            <a:endParaRPr lang="ar-SA"/>
          </a:p>
        </p:txBody>
      </p:sp>
      <p:sp>
        <p:nvSpPr>
          <p:cNvPr id="143365" name="AutoShape 5"/>
          <p:cNvSpPr>
            <a:spLocks noChangeArrowheads="1"/>
          </p:cNvSpPr>
          <p:nvPr/>
        </p:nvSpPr>
        <p:spPr bwMode="auto">
          <a:xfrm>
            <a:off x="7812360" y="2857500"/>
            <a:ext cx="609600" cy="381000"/>
          </a:xfrm>
          <a:prstGeom prst="leftArrow">
            <a:avLst>
              <a:gd name="adj1" fmla="val 50000"/>
              <a:gd name="adj2" fmla="val 40000"/>
            </a:avLst>
          </a:prstGeom>
          <a:solidFill>
            <a:srgbClr val="FFFF00"/>
          </a:solidFill>
          <a:ln w="9525">
            <a:solidFill>
              <a:schemeClr val="tx1"/>
            </a:solidFill>
            <a:miter lim="800000"/>
            <a:headEnd/>
            <a:tailEnd/>
          </a:ln>
        </p:spPr>
        <p:txBody>
          <a:bodyPr wrap="none" anchor="ctr"/>
          <a:lstStyle/>
          <a:p>
            <a:endParaRPr lang="ar-SA"/>
          </a:p>
        </p:txBody>
      </p:sp>
      <p:sp>
        <p:nvSpPr>
          <p:cNvPr id="2" name="Rectangle 1"/>
          <p:cNvSpPr/>
          <p:nvPr/>
        </p:nvSpPr>
        <p:spPr>
          <a:xfrm>
            <a:off x="323528" y="5733256"/>
            <a:ext cx="8424936" cy="900631"/>
          </a:xfrm>
          <a:prstGeom prst="rect">
            <a:avLst/>
          </a:prstGeom>
        </p:spPr>
        <p:txBody>
          <a:bodyPr wrap="square">
            <a:spAutoFit/>
          </a:bodyPr>
          <a:lstStyle/>
          <a:p>
            <a:pPr algn="ctr">
              <a:lnSpc>
                <a:spcPts val="2100"/>
              </a:lnSpc>
            </a:pPr>
            <a:r>
              <a:rPr lang="en-US" b="1" i="1" dirty="0"/>
              <a:t>The </a:t>
            </a:r>
            <a:r>
              <a:rPr lang="en-US" b="1" i="1" dirty="0" smtClean="0"/>
              <a:t>Ghon’s </a:t>
            </a:r>
            <a:r>
              <a:rPr lang="en-US" b="1" i="1" dirty="0"/>
              <a:t>complex is seen here at closer range. </a:t>
            </a:r>
            <a:r>
              <a:rPr lang="en-US" b="1" i="1" dirty="0">
                <a:solidFill>
                  <a:srgbClr val="FF0000"/>
                </a:solidFill>
              </a:rPr>
              <a:t>Primary tuberculosis </a:t>
            </a:r>
            <a:r>
              <a:rPr lang="en-US" b="1" i="1" dirty="0"/>
              <a:t>is the pattern seen with initial infection with tuberculosis in children. Reactivation, or secondary tuberculosis, is more typically seen in adults.</a:t>
            </a:r>
          </a:p>
        </p:txBody>
      </p:sp>
      <p:sp>
        <p:nvSpPr>
          <p:cNvPr id="3" name="Rounded Rectangle 2"/>
          <p:cNvSpPr/>
          <p:nvPr/>
        </p:nvSpPr>
        <p:spPr>
          <a:xfrm>
            <a:off x="611560" y="266067"/>
            <a:ext cx="7992888"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Ghon’s Complex – Gross Pathology</a:t>
            </a:r>
            <a:endParaRPr lang="en-US" sz="2800"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0-#ppt_w/2"/>
                                          </p:val>
                                        </p:tav>
                                        <p:tav tm="100000">
                                          <p:val>
                                            <p:strVal val="#ppt_x"/>
                                          </p:val>
                                        </p:tav>
                                      </p:tavLst>
                                    </p:anim>
                                    <p:anim calcmode="lin" valueType="num">
                                      <p:cBhvr additive="base">
                                        <p:cTn id="8" dur="500" fill="hold"/>
                                        <p:tgtEl>
                                          <p:spTgt spid="143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anim calcmode="lin" valueType="num">
                                      <p:cBhvr additive="base">
                                        <p:cTn id="13" dur="500" fill="hold"/>
                                        <p:tgtEl>
                                          <p:spTgt spid="143365"/>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2" descr="WHO 26"/>
          <p:cNvPicPr>
            <a:picLocks noChangeAspect="1" noChangeArrowheads="1"/>
          </p:cNvPicPr>
          <p:nvPr/>
        </p:nvPicPr>
        <p:blipFill>
          <a:blip r:embed="rId3" cstate="print">
            <a:lum bright="-12000" contrast="6000"/>
          </a:blip>
          <a:srcRect/>
          <a:stretch>
            <a:fillRect/>
          </a:stretch>
        </p:blipFill>
        <p:spPr bwMode="auto">
          <a:xfrm>
            <a:off x="395536" y="908720"/>
            <a:ext cx="8352928" cy="4272880"/>
          </a:xfrm>
          <a:prstGeom prst="rect">
            <a:avLst/>
          </a:prstGeom>
          <a:noFill/>
          <a:ln w="38100">
            <a:solidFill>
              <a:schemeClr val="tx1"/>
            </a:solidFill>
            <a:miter lim="800000"/>
            <a:headEnd/>
            <a:tailEnd/>
          </a:ln>
        </p:spPr>
      </p:pic>
      <p:sp>
        <p:nvSpPr>
          <p:cNvPr id="32771" name="Text Box 3"/>
          <p:cNvSpPr txBox="1">
            <a:spLocks noChangeArrowheads="1"/>
          </p:cNvSpPr>
          <p:nvPr/>
        </p:nvSpPr>
        <p:spPr bwMode="auto">
          <a:xfrm>
            <a:off x="899592" y="212221"/>
            <a:ext cx="7659256" cy="523220"/>
          </a:xfrm>
          <a:prstGeom prst="rect">
            <a:avLst/>
          </a:prstGeom>
          <a:solidFill>
            <a:srgbClr val="7030A0"/>
          </a:solidFill>
          <a:ln w="9525">
            <a:noFill/>
            <a:miter lim="800000"/>
            <a:headEnd/>
            <a:tailEnd/>
          </a:ln>
        </p:spPr>
        <p:txBody>
          <a:bodyPr wrap="square">
            <a:spAutoFit/>
          </a:bodyPr>
          <a:lstStyle/>
          <a:p>
            <a:pPr algn="ctr"/>
            <a:r>
              <a:rPr lang="en-AU" sz="2800" b="1" i="1" dirty="0">
                <a:solidFill>
                  <a:schemeClr val="bg1"/>
                </a:solidFill>
                <a:effectLst>
                  <a:outerShdw blurRad="38100" dist="38100" dir="2700000" algn="tl">
                    <a:srgbClr val="000000">
                      <a:alpha val="43137"/>
                    </a:srgbClr>
                  </a:outerShdw>
                </a:effectLst>
              </a:rPr>
              <a:t>Small cell </a:t>
            </a:r>
            <a:r>
              <a:rPr lang="en-AU" sz="2800" b="1" i="1" dirty="0" smtClean="0">
                <a:solidFill>
                  <a:schemeClr val="bg1"/>
                </a:solidFill>
                <a:effectLst>
                  <a:outerShdw blurRad="38100" dist="38100" dir="2700000" algn="tl">
                    <a:srgbClr val="000000">
                      <a:alpha val="43137"/>
                    </a:srgbClr>
                  </a:outerShdw>
                </a:effectLst>
              </a:rPr>
              <a:t>carcinoma </a:t>
            </a:r>
            <a:r>
              <a:rPr lang="en-US" sz="2800" b="1" i="1" dirty="0">
                <a:solidFill>
                  <a:srgbClr val="FFFF00"/>
                </a:solidFill>
                <a:effectLst>
                  <a:outerShdw blurRad="38100" dist="38100" dir="2700000" algn="tl">
                    <a:srgbClr val="000000">
                      <a:alpha val="43137"/>
                    </a:srgbClr>
                  </a:outerShdw>
                </a:effectLst>
              </a:rPr>
              <a:t>“Oat cell</a:t>
            </a:r>
            <a:r>
              <a:rPr lang="en-US" sz="2800" b="1" i="1" dirty="0" smtClean="0">
                <a:solidFill>
                  <a:srgbClr val="FFFF00"/>
                </a:solidFill>
                <a:effectLst>
                  <a:outerShdw blurRad="38100" dist="38100" dir="2700000" algn="tl">
                    <a:srgbClr val="000000">
                      <a:alpha val="43137"/>
                    </a:srgbClr>
                  </a:outerShdw>
                </a:effectLst>
              </a:rPr>
              <a:t>” </a:t>
            </a:r>
            <a:r>
              <a:rPr lang="en-US" sz="2800" b="1" i="1" dirty="0" smtClean="0">
                <a:solidFill>
                  <a:schemeClr val="bg1"/>
                </a:solidFill>
                <a:effectLst>
                  <a:outerShdw blurRad="38100" dist="38100" dir="2700000" algn="tl">
                    <a:srgbClr val="000000">
                      <a:alpha val="43137"/>
                    </a:srgbClr>
                  </a:outerShdw>
                </a:effectLst>
              </a:rPr>
              <a:t>of the lung - HPF </a:t>
            </a:r>
            <a:endParaRPr lang="en-AU" sz="28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51520" y="5305718"/>
            <a:ext cx="8640960" cy="1477328"/>
          </a:xfrm>
          <a:prstGeom prst="rect">
            <a:avLst/>
          </a:prstGeom>
        </p:spPr>
        <p:txBody>
          <a:bodyPr wrap="square">
            <a:spAutoFit/>
          </a:bodyPr>
          <a:lstStyle/>
          <a:p>
            <a:pPr marL="285750" indent="-285750">
              <a:buFont typeface="Wingdings" pitchFamily="2" charset="2"/>
              <a:buChar char="Ø"/>
            </a:pPr>
            <a:r>
              <a:rPr lang="en-US" b="1" i="1" dirty="0" smtClean="0"/>
              <a:t>Small </a:t>
            </a:r>
            <a:r>
              <a:rPr lang="en-US" b="1" i="1" dirty="0"/>
              <a:t>round, oval and spindle –shaped </a:t>
            </a:r>
            <a:r>
              <a:rPr lang="en-US" b="1" i="1" dirty="0" err="1"/>
              <a:t>tumour</a:t>
            </a:r>
            <a:r>
              <a:rPr lang="en-US" b="1" i="1" dirty="0"/>
              <a:t> </a:t>
            </a:r>
            <a:r>
              <a:rPr lang="en-US" b="1" i="1" dirty="0" smtClean="0"/>
              <a:t>cells.</a:t>
            </a:r>
          </a:p>
          <a:p>
            <a:pPr marL="285750" indent="-285750">
              <a:buFont typeface="Wingdings" pitchFamily="2" charset="2"/>
              <a:buChar char="Ø"/>
            </a:pPr>
            <a:r>
              <a:rPr lang="en-US" b="1" i="1" dirty="0" smtClean="0"/>
              <a:t>Granular </a:t>
            </a:r>
            <a:r>
              <a:rPr lang="en-US" b="1" i="1" dirty="0"/>
              <a:t>nuclear </a:t>
            </a:r>
            <a:r>
              <a:rPr lang="en-US" b="1" i="1" dirty="0" smtClean="0"/>
              <a:t>chromatin (</a:t>
            </a:r>
            <a:r>
              <a:rPr lang="en-US" b="1" i="1" dirty="0"/>
              <a:t>salt and pepper pattern ) </a:t>
            </a:r>
            <a:endParaRPr lang="en-US" b="1" i="1" dirty="0" smtClean="0"/>
          </a:p>
          <a:p>
            <a:pPr marL="285750" indent="-285750">
              <a:buFont typeface="Wingdings" pitchFamily="2" charset="2"/>
              <a:buChar char="Ø"/>
            </a:pPr>
            <a:r>
              <a:rPr lang="en-US" b="1" i="1" dirty="0" smtClean="0"/>
              <a:t>With </a:t>
            </a:r>
            <a:r>
              <a:rPr lang="en-US" b="1" i="1" dirty="0"/>
              <a:t>prominent nuclear molding </a:t>
            </a:r>
            <a:endParaRPr lang="en-US" b="1" i="1" dirty="0" smtClean="0"/>
          </a:p>
          <a:p>
            <a:pPr marL="285750" indent="-285750">
              <a:buFont typeface="Wingdings" pitchFamily="2" charset="2"/>
              <a:buChar char="Ø"/>
            </a:pPr>
            <a:r>
              <a:rPr lang="en-US" b="1" i="1" dirty="0" smtClean="0"/>
              <a:t>High </a:t>
            </a:r>
            <a:r>
              <a:rPr lang="en-US" b="1" i="1" dirty="0"/>
              <a:t>mitotic </a:t>
            </a:r>
            <a:r>
              <a:rPr lang="en-US" b="1" i="1" dirty="0" smtClean="0"/>
              <a:t>count.</a:t>
            </a:r>
          </a:p>
          <a:p>
            <a:pPr marL="285750" indent="-285750">
              <a:buFont typeface="Wingdings" pitchFamily="2" charset="2"/>
              <a:buChar char="Ø"/>
            </a:pPr>
            <a:r>
              <a:rPr lang="en-US" b="1" i="1" dirty="0" smtClean="0"/>
              <a:t>Focal </a:t>
            </a:r>
            <a:r>
              <a:rPr lang="en-US" b="1" i="1" dirty="0"/>
              <a:t>necrosis</a:t>
            </a:r>
            <a:r>
              <a:rPr lang="en-US" b="1" i="1" dirty="0" smtClean="0"/>
              <a:t>.</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87624" y="2852936"/>
            <a:ext cx="7299216" cy="86409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outerShdw blurRad="38100" dist="38100" dir="2700000" algn="tl">
                    <a:srgbClr val="000000">
                      <a:alpha val="43137"/>
                    </a:srgbClr>
                  </a:outerShdw>
                </a:effectLst>
              </a:rPr>
              <a:t>Metastatic tumours of the lung</a:t>
            </a:r>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47664" y="620688"/>
            <a:ext cx="5976664" cy="720080"/>
          </a:xfrm>
          <a:solidFill>
            <a:srgbClr val="000099"/>
          </a:solidFill>
          <a:scene3d>
            <a:camera prst="orthographicFront"/>
            <a:lightRig rig="threePt" dir="t"/>
          </a:scene3d>
          <a:sp3d>
            <a:bevelT w="165100" prst="coolSlant"/>
          </a:sp3d>
        </p:spPr>
        <p:txBody>
          <a:bodyPr>
            <a:normAutofit fontScale="90000"/>
          </a:bodyPr>
          <a:lstStyle/>
          <a:p>
            <a:pPr eaLnBrk="1" hangingPunct="1"/>
            <a:r>
              <a:rPr lang="en-US" b="1" i="1" dirty="0" smtClean="0">
                <a:solidFill>
                  <a:srgbClr val="FFFF00"/>
                </a:solidFill>
                <a:effectLst>
                  <a:outerShdw blurRad="38100" dist="38100" dir="2700000" algn="tl">
                    <a:srgbClr val="000000">
                      <a:alpha val="43137"/>
                    </a:srgbClr>
                  </a:outerShdw>
                </a:effectLst>
              </a:rPr>
              <a:t>METASTATIC TUMORS</a:t>
            </a:r>
          </a:p>
        </p:txBody>
      </p:sp>
      <p:sp>
        <p:nvSpPr>
          <p:cNvPr id="2" name="Rounded Rectangle 1"/>
          <p:cNvSpPr/>
          <p:nvPr/>
        </p:nvSpPr>
        <p:spPr>
          <a:xfrm>
            <a:off x="827584" y="1772816"/>
            <a:ext cx="7344816" cy="34563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US" sz="2800" b="1" dirty="0">
                <a:solidFill>
                  <a:srgbClr val="000099"/>
                </a:solidFill>
              </a:rPr>
              <a:t>LUNG is the </a:t>
            </a:r>
            <a:r>
              <a:rPr lang="en-US" sz="2800" b="1" dirty="0">
                <a:solidFill>
                  <a:srgbClr val="FF0000"/>
                </a:solidFill>
              </a:rPr>
              <a:t>MOST COMMON</a:t>
            </a:r>
            <a:r>
              <a:rPr lang="en-US" sz="2800" b="1" dirty="0">
                <a:solidFill>
                  <a:srgbClr val="CC00CC"/>
                </a:solidFill>
              </a:rPr>
              <a:t> </a:t>
            </a:r>
            <a:r>
              <a:rPr lang="en-US" sz="2800" b="1" dirty="0">
                <a:solidFill>
                  <a:srgbClr val="000099"/>
                </a:solidFill>
              </a:rPr>
              <a:t>site for all metastatic tumors, regardless of </a:t>
            </a:r>
            <a:r>
              <a:rPr lang="en-US" sz="2800" b="1" dirty="0" smtClean="0">
                <a:solidFill>
                  <a:srgbClr val="000099"/>
                </a:solidFill>
              </a:rPr>
              <a:t>the site </a:t>
            </a:r>
            <a:r>
              <a:rPr lang="en-US" sz="2800" b="1" dirty="0">
                <a:solidFill>
                  <a:srgbClr val="000099"/>
                </a:solidFill>
              </a:rPr>
              <a:t>of </a:t>
            </a:r>
            <a:r>
              <a:rPr lang="en-US" sz="2800" b="1" dirty="0" smtClean="0">
                <a:solidFill>
                  <a:srgbClr val="000099"/>
                </a:solidFill>
              </a:rPr>
              <a:t>origin.</a:t>
            </a:r>
            <a:endParaRPr lang="en-US" sz="2800" b="1" dirty="0">
              <a:solidFill>
                <a:srgbClr val="000099"/>
              </a:solidFill>
            </a:endParaRPr>
          </a:p>
          <a:p>
            <a:pPr marL="457200" indent="-457200">
              <a:buFont typeface="Arial" pitchFamily="34" charset="0"/>
              <a:buChar char="•"/>
            </a:pPr>
            <a:endParaRPr lang="en-US" sz="2800" b="1" dirty="0">
              <a:solidFill>
                <a:srgbClr val="CC00CC"/>
              </a:solidFill>
            </a:endParaRPr>
          </a:p>
          <a:p>
            <a:pPr marL="457200" indent="-457200">
              <a:buFont typeface="Arial" pitchFamily="34" charset="0"/>
              <a:buChar char="•"/>
            </a:pPr>
            <a:r>
              <a:rPr lang="en-US" sz="2800" b="1" dirty="0">
                <a:solidFill>
                  <a:srgbClr val="000099"/>
                </a:solidFill>
              </a:rPr>
              <a:t>It is the site of </a:t>
            </a:r>
            <a:r>
              <a:rPr lang="en-US" sz="2800" b="1" dirty="0">
                <a:solidFill>
                  <a:srgbClr val="FF0000"/>
                </a:solidFill>
              </a:rPr>
              <a:t>FIRST CHOICE </a:t>
            </a:r>
            <a:r>
              <a:rPr lang="en-US" sz="2800" b="1" dirty="0">
                <a:solidFill>
                  <a:srgbClr val="000099"/>
                </a:solidFill>
              </a:rPr>
              <a:t>for metastatic sarcomas for purely anatomic </a:t>
            </a:r>
            <a:r>
              <a:rPr lang="en-US" sz="2800" b="1" dirty="0" smtClean="0">
                <a:solidFill>
                  <a:srgbClr val="000099"/>
                </a:solidFill>
              </a:rPr>
              <a:t>reasons </a:t>
            </a:r>
            <a:r>
              <a:rPr lang="en-US" sz="2800" b="1" dirty="0" smtClean="0">
                <a:solidFill>
                  <a:srgbClr val="CC00CC"/>
                </a:solidFill>
              </a:rPr>
              <a:t>!</a:t>
            </a:r>
            <a:endParaRPr lang="en-US" sz="2800" b="1" dirty="0">
              <a:solidFill>
                <a:srgbClr val="CC00CC"/>
              </a:solidFill>
            </a:endParaRPr>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6" name="TextBox 5"/>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3490" name="Picture 2" descr="http://library.med.utah.edu/WebPath/jpeg1/LUNG0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764704"/>
            <a:ext cx="3960440"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268" y="5157192"/>
            <a:ext cx="4572000" cy="1477328"/>
          </a:xfrm>
          <a:prstGeom prst="rect">
            <a:avLst/>
          </a:prstGeom>
        </p:spPr>
        <p:txBody>
          <a:bodyPr>
            <a:spAutoFit/>
          </a:bodyPr>
          <a:lstStyle/>
          <a:p>
            <a:pPr algn="ctr"/>
            <a:r>
              <a:rPr lang="en-US" b="1" i="1" dirty="0"/>
              <a:t>Multiple variably-sized masses are seen in all lung fields. These tan-white nodules are characteristic for metastatic carcinoma. Metastases to the lungs are more common even than primary lung neoplasms</a:t>
            </a:r>
          </a:p>
        </p:txBody>
      </p:sp>
      <p:sp>
        <p:nvSpPr>
          <p:cNvPr id="5" name="Rectangle 4"/>
          <p:cNvSpPr/>
          <p:nvPr/>
        </p:nvSpPr>
        <p:spPr>
          <a:xfrm>
            <a:off x="4926360" y="5085184"/>
            <a:ext cx="3798168" cy="1015663"/>
          </a:xfrm>
          <a:prstGeom prst="rect">
            <a:avLst/>
          </a:prstGeom>
        </p:spPr>
        <p:txBody>
          <a:bodyPr wrap="square">
            <a:spAutoFit/>
          </a:bodyPr>
          <a:lstStyle/>
          <a:p>
            <a:pPr algn="ctr"/>
            <a:r>
              <a:rPr lang="en-US" sz="2000" b="1" i="1" dirty="0" smtClean="0"/>
              <a:t> Chest X-ray showing multiple cannon ball opacities in both lung fields. </a:t>
            </a:r>
            <a:endParaRPr lang="en-US" sz="2000" b="1" i="1" dirty="0">
              <a:solidFill>
                <a:srgbClr val="FF0000"/>
              </a:solidFill>
            </a:endParaRPr>
          </a:p>
        </p:txBody>
      </p:sp>
      <p:sp>
        <p:nvSpPr>
          <p:cNvPr id="8" name="Rounded Rectangle 7"/>
          <p:cNvSpPr/>
          <p:nvPr/>
        </p:nvSpPr>
        <p:spPr>
          <a:xfrm>
            <a:off x="611560" y="260648"/>
            <a:ext cx="7992888" cy="432048"/>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Gross  &amp; X-ray</a:t>
            </a:r>
            <a:endParaRPr lang="en-US" sz="2800" b="1" i="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13314" name="Picture 2" descr="http://images.radiopaedia.org/images/5635055/e1f7f9cadd361dc8f452ace31700fe.PNG"/>
          <p:cNvPicPr>
            <a:picLocks noChangeAspect="1" noChangeArrowheads="1"/>
          </p:cNvPicPr>
          <p:nvPr/>
        </p:nvPicPr>
        <p:blipFill>
          <a:blip r:embed="rId4"/>
          <a:srcRect/>
          <a:stretch>
            <a:fillRect/>
          </a:stretch>
        </p:blipFill>
        <p:spPr bwMode="auto">
          <a:xfrm>
            <a:off x="4648200" y="838200"/>
            <a:ext cx="4343400" cy="4162425"/>
          </a:xfrm>
          <a:prstGeom prst="rect">
            <a:avLst/>
          </a:prstGeom>
          <a:noFill/>
        </p:spPr>
      </p:pic>
    </p:spTree>
    <p:extLst>
      <p:ext uri="{BB962C8B-B14F-4D97-AF65-F5344CB8AC3E}">
        <p14:creationId xmlns:p14="http://schemas.microsoft.com/office/powerpoint/2010/main" val="422313583"/>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4434" name="Picture 2" descr="LUNG079"/>
          <p:cNvPicPr>
            <a:picLocks noChangeAspect="1" noChangeArrowheads="1"/>
          </p:cNvPicPr>
          <p:nvPr/>
        </p:nvPicPr>
        <p:blipFill>
          <a:blip r:embed="rId3" cstate="print"/>
          <a:srcRect/>
          <a:stretch>
            <a:fillRect/>
          </a:stretch>
        </p:blipFill>
        <p:spPr bwMode="auto">
          <a:xfrm>
            <a:off x="457200" y="1066800"/>
            <a:ext cx="3797021" cy="4267200"/>
          </a:xfrm>
          <a:prstGeom prst="rect">
            <a:avLst/>
          </a:prstGeom>
          <a:noFill/>
        </p:spPr>
      </p:pic>
      <p:sp>
        <p:nvSpPr>
          <p:cNvPr id="2" name="Rectangle 1"/>
          <p:cNvSpPr/>
          <p:nvPr/>
        </p:nvSpPr>
        <p:spPr>
          <a:xfrm>
            <a:off x="457199" y="5486400"/>
            <a:ext cx="3810001" cy="646331"/>
          </a:xfrm>
          <a:prstGeom prst="rect">
            <a:avLst/>
          </a:prstGeom>
        </p:spPr>
        <p:txBody>
          <a:bodyPr wrap="square">
            <a:spAutoFit/>
          </a:bodyPr>
          <a:lstStyle/>
          <a:p>
            <a:pPr algn="ctr"/>
            <a:r>
              <a:rPr lang="en-US" b="1" i="1" dirty="0"/>
              <a:t>Here are larger but still variably-sized nodules of metastatic carcinoma in lung.</a:t>
            </a:r>
          </a:p>
        </p:txBody>
      </p:sp>
      <p:sp>
        <p:nvSpPr>
          <p:cNvPr id="3" name="Rectangle 2"/>
          <p:cNvSpPr/>
          <p:nvPr/>
        </p:nvSpPr>
        <p:spPr>
          <a:xfrm>
            <a:off x="4648200" y="5334000"/>
            <a:ext cx="4244280" cy="1200329"/>
          </a:xfrm>
          <a:prstGeom prst="rect">
            <a:avLst/>
          </a:prstGeom>
        </p:spPr>
        <p:txBody>
          <a:bodyPr wrap="square">
            <a:spAutoFit/>
          </a:bodyPr>
          <a:lstStyle/>
          <a:p>
            <a:pPr algn="ctr"/>
            <a:r>
              <a:rPr lang="en-US" b="1" i="1" dirty="0" smtClean="0"/>
              <a:t>CT Lung shows Cannonball  Metastases-large, hematogenously spread metastatic lesions in the lungs of varying sizes most often from colon, breast, renal, thyroid primaries</a:t>
            </a:r>
            <a:endParaRPr lang="en-US" b="1" i="1" dirty="0"/>
          </a:p>
        </p:txBody>
      </p:sp>
      <p:sp>
        <p:nvSpPr>
          <p:cNvPr id="8" name="Rounded Rectangle 7"/>
          <p:cNvSpPr/>
          <p:nvPr/>
        </p:nvSpPr>
        <p:spPr>
          <a:xfrm>
            <a:off x="611560" y="260648"/>
            <a:ext cx="7992888" cy="432048"/>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Gross  &amp; CT scan</a:t>
            </a:r>
            <a:endParaRPr lang="en-US" sz="2800" b="1" i="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11267" name="Picture 3"/>
          <p:cNvPicPr>
            <a:picLocks noChangeAspect="1" noChangeArrowheads="1"/>
          </p:cNvPicPr>
          <p:nvPr/>
        </p:nvPicPr>
        <p:blipFill>
          <a:blip r:embed="rId4"/>
          <a:srcRect/>
          <a:stretch>
            <a:fillRect/>
          </a:stretch>
        </p:blipFill>
        <p:spPr bwMode="auto">
          <a:xfrm>
            <a:off x="4371975" y="1066800"/>
            <a:ext cx="4619625" cy="4191000"/>
          </a:xfrm>
          <a:prstGeom prst="rect">
            <a:avLst/>
          </a:prstGeom>
          <a:noFill/>
          <a:ln w="9525">
            <a:noFill/>
            <a:miter lim="800000"/>
            <a:headEnd/>
            <a:tailEnd/>
          </a:ln>
          <a:effectLst/>
        </p:spPr>
      </p:pic>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89474" y="5877272"/>
            <a:ext cx="8712968" cy="646331"/>
          </a:xfrm>
          <a:prstGeom prst="rect">
            <a:avLst/>
          </a:prstGeom>
        </p:spPr>
        <p:txBody>
          <a:bodyPr wrap="square">
            <a:spAutoFit/>
          </a:bodyPr>
          <a:lstStyle/>
          <a:p>
            <a:pPr algn="ctr"/>
            <a:r>
              <a:rPr lang="en-US" b="1" i="1" dirty="0"/>
              <a:t>A nest of metastatic infiltrating ductal carcinoma from breast is seen in a dilated lymphatic channel in the lung. Carcinomas often metastasize via lymphatics.</a:t>
            </a:r>
          </a:p>
        </p:txBody>
      </p:sp>
      <p:pic>
        <p:nvPicPr>
          <p:cNvPr id="65538" name="Picture 2" descr="http://library.med.utah.edu/WebPath/jpeg1/LUNG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1"/>
            <a:ext cx="8352928" cy="504056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115616" y="190380"/>
            <a:ext cx="6999784" cy="490121"/>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LPF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00977230"/>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5561945"/>
            <a:ext cx="8424936" cy="923330"/>
          </a:xfrm>
          <a:prstGeom prst="rect">
            <a:avLst/>
          </a:prstGeom>
        </p:spPr>
        <p:txBody>
          <a:bodyPr wrap="square">
            <a:spAutoFit/>
          </a:bodyPr>
          <a:lstStyle/>
          <a:p>
            <a:pPr algn="ctr"/>
            <a:r>
              <a:rPr lang="en-US" b="1" i="1" dirty="0"/>
              <a:t>A focus of metastatic carcinoma from breast is seen on the pleural surface of the lung. Such pleural metastases may lead to pleural effusions, including hemorrhagic effusions, and pleural fluid cytology can often reveal the malignant cells</a:t>
            </a:r>
          </a:p>
        </p:txBody>
      </p:sp>
      <p:pic>
        <p:nvPicPr>
          <p:cNvPr id="66562" name="Picture 2" descr="http://library.med.utah.edu/WebPath/jpeg1/LUNG1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8352928" cy="472523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187624" y="260648"/>
            <a:ext cx="6624736" cy="418609"/>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LPF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3608" y="2708920"/>
            <a:ext cx="7128792" cy="1224136"/>
          </a:xfrm>
          <a:prstGeom prst="roundRect">
            <a:avLst/>
          </a:prstGeom>
          <a:solidFill>
            <a:srgbClr val="0070C0"/>
          </a:solidFill>
          <a:effectLst>
            <a:innerShdw blurRad="203200" dir="13500000">
              <a:srgbClr val="0070C0">
                <a:alpha val="80000"/>
              </a:srgbClr>
            </a:innerShdw>
          </a:effectLst>
          <a:scene3d>
            <a:camera prst="orthographicFront"/>
            <a:lightRig rig="freezing"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Arial Black" pitchFamily="34" charset="0"/>
              </a:rPr>
              <a:t>Mesothelioma of </a:t>
            </a:r>
            <a:r>
              <a:rPr lang="en-US" sz="3600" b="1" dirty="0">
                <a:solidFill>
                  <a:srgbClr val="FFFF00"/>
                </a:solidFill>
                <a:latin typeface="Arial Black" pitchFamily="34" charset="0"/>
              </a:rPr>
              <a:t>the lung</a:t>
            </a:r>
          </a:p>
        </p:txBody>
      </p:sp>
      <p:sp>
        <p:nvSpPr>
          <p:cNvPr id="4" name="TextBox 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818038"/>
            <a:ext cx="8208912" cy="923330"/>
          </a:xfrm>
          <a:prstGeom prst="rect">
            <a:avLst/>
          </a:prstGeom>
        </p:spPr>
        <p:txBody>
          <a:bodyPr wrap="square">
            <a:spAutoFit/>
          </a:bodyPr>
          <a:lstStyle/>
          <a:p>
            <a:pPr algn="ctr"/>
            <a:r>
              <a:rPr lang="en-US" b="1" i="1" dirty="0"/>
              <a:t>The dense white encircling tumor mass is arising from the visceral pleura and is a mesothelioma. These are big bulky tumors that can fill the chest cavity</a:t>
            </a:r>
            <a:r>
              <a:rPr lang="en-US" b="1" i="1" dirty="0" smtClean="0"/>
              <a:t>. The </a:t>
            </a:r>
            <a:r>
              <a:rPr lang="en-US" b="1" i="1" dirty="0"/>
              <a:t>risk factor for mesothelioma is asbestos exposure.</a:t>
            </a:r>
          </a:p>
        </p:txBody>
      </p:sp>
      <p:pic>
        <p:nvPicPr>
          <p:cNvPr id="67586" name="Picture 2" descr="http://library.med.utah.edu/WebPath/jpeg1/LUNG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868013"/>
            <a:ext cx="4680520" cy="48652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96961793"/>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s://s3.amazonaws.com/meducation/attachments/media_files/previews/8922.jpg"/>
          <p:cNvPicPr>
            <a:picLocks noChangeAspect="1" noChangeArrowheads="1"/>
          </p:cNvPicPr>
          <p:nvPr/>
        </p:nvPicPr>
        <p:blipFill>
          <a:blip r:embed="rId2" cstate="print"/>
          <a:srcRect/>
          <a:stretch>
            <a:fillRect/>
          </a:stretch>
        </p:blipFill>
        <p:spPr bwMode="auto">
          <a:xfrm>
            <a:off x="611559" y="908720"/>
            <a:ext cx="7776865" cy="5040560"/>
          </a:xfrm>
          <a:prstGeom prst="rect">
            <a:avLst/>
          </a:prstGeom>
          <a:noFill/>
          <a:ln w="38100">
            <a:solidFill>
              <a:schemeClr val="tx1"/>
            </a:solidFill>
          </a:ln>
        </p:spPr>
      </p:pic>
      <p:sp>
        <p:nvSpPr>
          <p:cNvPr id="3" name="Rectangle 2"/>
          <p:cNvSpPr/>
          <p:nvPr/>
        </p:nvSpPr>
        <p:spPr>
          <a:xfrm>
            <a:off x="395536" y="6033482"/>
            <a:ext cx="8280920" cy="646331"/>
          </a:xfrm>
          <a:prstGeom prst="rect">
            <a:avLst/>
          </a:prstGeom>
        </p:spPr>
        <p:txBody>
          <a:bodyPr wrap="square">
            <a:spAutoFit/>
          </a:bodyPr>
          <a:lstStyle/>
          <a:p>
            <a:pPr algn="ctr"/>
            <a:r>
              <a:rPr lang="en-US" b="1" i="1" dirty="0" smtClean="0"/>
              <a:t>RESPIRATORY: Pleura: Mesothelioma: Gross natural color external view of lung with nodules of tumor on pleura</a:t>
            </a:r>
            <a:endParaRPr lang="en-US" b="1" i="1" dirty="0"/>
          </a:p>
        </p:txBody>
      </p:sp>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9512" y="5653697"/>
            <a:ext cx="8712968" cy="900631"/>
          </a:xfrm>
          <a:prstGeom prst="rect">
            <a:avLst/>
          </a:prstGeom>
        </p:spPr>
        <p:txBody>
          <a:bodyPr wrap="square">
            <a:spAutoFit/>
          </a:bodyPr>
          <a:lstStyle/>
          <a:p>
            <a:pPr algn="ctr">
              <a:lnSpc>
                <a:spcPts val="2100"/>
              </a:lnSpc>
            </a:pPr>
            <a:r>
              <a:rPr lang="en-US" b="1" i="1" dirty="0" smtClean="0"/>
              <a:t>Extensive </a:t>
            </a:r>
            <a:r>
              <a:rPr lang="en-US" b="1" i="1" dirty="0"/>
              <a:t>caseation and the granulomas involve a larger </a:t>
            </a:r>
            <a:r>
              <a:rPr lang="en-US" b="1" i="1" dirty="0" smtClean="0"/>
              <a:t>bronchus causing </a:t>
            </a:r>
            <a:r>
              <a:rPr lang="en-US" b="1" i="1" dirty="0"/>
              <a:t>soft, necrotic center to drain out and leave behind a cavity. Cavitation is typical for large granulomas with </a:t>
            </a:r>
            <a:r>
              <a:rPr lang="en-US" b="1" i="1" dirty="0" smtClean="0"/>
              <a:t>TB. </a:t>
            </a:r>
            <a:r>
              <a:rPr lang="en-US" b="1" i="1" dirty="0"/>
              <a:t>Cavitation is more common in the upper lobes.</a:t>
            </a:r>
          </a:p>
        </p:txBody>
      </p:sp>
      <p:pic>
        <p:nvPicPr>
          <p:cNvPr id="32770" name="Picture 2" descr="http://library.med.utah.edu/WebPath/jpeg1/LUNG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810741"/>
            <a:ext cx="4032448" cy="484295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9552" y="266067"/>
            <a:ext cx="7992888"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Caseous Necrosis – Gross</a:t>
            </a:r>
            <a:endParaRPr lang="en-US" sz="2800"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893043287"/>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5818038"/>
            <a:ext cx="8496944" cy="923330"/>
          </a:xfrm>
          <a:prstGeom prst="rect">
            <a:avLst/>
          </a:prstGeom>
        </p:spPr>
        <p:txBody>
          <a:bodyPr wrap="square">
            <a:spAutoFit/>
          </a:bodyPr>
          <a:lstStyle/>
          <a:p>
            <a:pPr algn="ctr"/>
            <a:r>
              <a:rPr lang="en-US" b="1" i="1" dirty="0"/>
              <a:t>Mesotheliomas have either </a:t>
            </a:r>
            <a:r>
              <a:rPr lang="en-US" b="1" i="1" u="sng" dirty="0">
                <a:solidFill>
                  <a:srgbClr val="C00000"/>
                </a:solidFill>
              </a:rPr>
              <a:t>spindle cells or plump rounded cells forming gland-like configurations,</a:t>
            </a:r>
            <a:r>
              <a:rPr lang="en-US" b="1" i="1" dirty="0"/>
              <a:t> as seen here at high power microscopically</a:t>
            </a:r>
            <a:r>
              <a:rPr lang="en-US" b="1" i="1"/>
              <a:t>. </a:t>
            </a:r>
            <a:endParaRPr lang="en-US" b="1" i="1" smtClean="0"/>
          </a:p>
          <a:p>
            <a:pPr algn="ctr"/>
            <a:r>
              <a:rPr lang="en-US" b="1" i="1" smtClean="0"/>
              <a:t>They </a:t>
            </a:r>
            <a:r>
              <a:rPr lang="en-US" b="1" i="1" dirty="0"/>
              <a:t>are very difficult to diagnose </a:t>
            </a:r>
            <a:r>
              <a:rPr lang="en-US" b="1" i="1" dirty="0" err="1"/>
              <a:t>cytologically</a:t>
            </a:r>
            <a:r>
              <a:rPr lang="en-US" b="1" i="1" dirty="0"/>
              <a:t>.</a:t>
            </a:r>
          </a:p>
        </p:txBody>
      </p:sp>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MPF</a:t>
            </a:r>
            <a:endParaRPr lang="en-US" sz="2800" b="1" i="1" dirty="0">
              <a:effectLst>
                <a:outerShdw blurRad="38100" dist="38100" dir="2700000" algn="tl">
                  <a:srgbClr val="000000">
                    <a:alpha val="43137"/>
                  </a:srgbClr>
                </a:outerShdw>
              </a:effectLst>
            </a:endParaRPr>
          </a:p>
        </p:txBody>
      </p:sp>
      <p:pic>
        <p:nvPicPr>
          <p:cNvPr id="15362" name="Picture 2" descr="8913"/>
          <p:cNvPicPr>
            <a:picLocks noChangeAspect="1" noChangeArrowheads="1"/>
          </p:cNvPicPr>
          <p:nvPr/>
        </p:nvPicPr>
        <p:blipFill>
          <a:blip r:embed="rId2" cstate="print"/>
          <a:srcRect/>
          <a:stretch>
            <a:fillRect/>
          </a:stretch>
        </p:blipFill>
        <p:spPr bwMode="auto">
          <a:xfrm>
            <a:off x="403040" y="913723"/>
            <a:ext cx="8345424" cy="4891541"/>
          </a:xfrm>
          <a:prstGeom prst="rect">
            <a:avLst/>
          </a:prstGeom>
          <a:noFill/>
          <a:ln w="38100">
            <a:solidFill>
              <a:schemeClr val="tx1"/>
            </a:solidFill>
          </a:ln>
        </p:spPr>
      </p:pic>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966896527"/>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s://s3.amazonaws.com/meducation/files/high_quality/8910.jpg?AWSAccessKeyId=AKIAJFF4C3XTJLL3N63Q&amp;Expires=1358432644&amp;Signature=ih1Pa3hr5VeKQJD5IQD8x%2BCH2H0%3D"/>
          <p:cNvPicPr>
            <a:picLocks noChangeAspect="1" noChangeArrowheads="1"/>
          </p:cNvPicPr>
          <p:nvPr/>
        </p:nvPicPr>
        <p:blipFill>
          <a:blip r:embed="rId2" cstate="print"/>
          <a:srcRect/>
          <a:stretch>
            <a:fillRect/>
          </a:stretch>
        </p:blipFill>
        <p:spPr bwMode="auto">
          <a:xfrm>
            <a:off x="467544" y="836712"/>
            <a:ext cx="8208912" cy="5256584"/>
          </a:xfrm>
          <a:prstGeom prst="rect">
            <a:avLst/>
          </a:prstGeom>
          <a:noFill/>
          <a:ln w="38100">
            <a:solidFill>
              <a:schemeClr val="tx1"/>
            </a:solidFill>
          </a:ln>
        </p:spPr>
      </p:pic>
      <p:sp>
        <p:nvSpPr>
          <p:cNvPr id="3" name="Rounded Rectangle 2"/>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HPF</a:t>
            </a:r>
            <a:endParaRPr lang="en-US" sz="2800" b="1" i="1" dirty="0">
              <a:effectLst>
                <a:outerShdw blurRad="38100" dist="38100" dir="2700000" algn="tl">
                  <a:srgbClr val="000000">
                    <a:alpha val="43137"/>
                  </a:srgbClr>
                </a:outerShdw>
              </a:effectLst>
            </a:endParaRPr>
          </a:p>
        </p:txBody>
      </p:sp>
      <p:sp>
        <p:nvSpPr>
          <p:cNvPr id="5" name="Rectangle 4"/>
          <p:cNvSpPr/>
          <p:nvPr/>
        </p:nvSpPr>
        <p:spPr>
          <a:xfrm>
            <a:off x="539552" y="6093296"/>
            <a:ext cx="8064896" cy="646331"/>
          </a:xfrm>
          <a:prstGeom prst="rect">
            <a:avLst/>
          </a:prstGeom>
        </p:spPr>
        <p:txBody>
          <a:bodyPr wrap="square">
            <a:spAutoFit/>
          </a:bodyPr>
          <a:lstStyle/>
          <a:p>
            <a:pPr algn="ctr"/>
            <a:r>
              <a:rPr lang="en-US" b="1" i="1" dirty="0" smtClean="0"/>
              <a:t>Mesothelioma: Micro epithelial pattern spindle cells or plump rounded cells forming gland-like configurations</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2636912"/>
            <a:ext cx="6120680" cy="1323439"/>
          </a:xfrm>
          <a:prstGeom prst="rect">
            <a:avLst/>
          </a:prstGeom>
          <a:noFill/>
        </p:spPr>
        <p:txBody>
          <a:bodyPr wrap="square" rtlCol="0">
            <a:spAutoFit/>
          </a:bodyPr>
          <a:lstStyle/>
          <a:p>
            <a:pPr algn="ctr"/>
            <a:r>
              <a:rPr lang="en-US" sz="8000" b="1" i="1" dirty="0" smtClean="0">
                <a:solidFill>
                  <a:srgbClr val="00B0F0"/>
                </a:solidFill>
                <a:effectLst>
                  <a:outerShdw blurRad="38100" dist="38100" dir="2700000" algn="tl">
                    <a:srgbClr val="000000">
                      <a:alpha val="43137"/>
                    </a:srgbClr>
                  </a:outerShdw>
                </a:effectLst>
              </a:rPr>
              <a:t>GOOD LUCK</a:t>
            </a:r>
            <a:endParaRPr lang="en-US" sz="8000" b="1" i="1" dirty="0">
              <a:solidFill>
                <a:srgbClr val="00B0F0"/>
              </a:solidFill>
              <a:effectLst>
                <a:outerShdw blurRad="38100" dist="38100" dir="2700000" algn="tl">
                  <a:srgbClr val="000000">
                    <a:alpha val="43137"/>
                  </a:srgbClr>
                </a:outerShdw>
              </a:effectLst>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731987"/>
            <a:ext cx="8136904" cy="865365"/>
          </a:xfrm>
          <a:prstGeom prst="rect">
            <a:avLst/>
          </a:prstGeom>
        </p:spPr>
        <p:txBody>
          <a:bodyPr wrap="square">
            <a:spAutoFit/>
          </a:bodyPr>
          <a:lstStyle/>
          <a:p>
            <a:pPr algn="ctr">
              <a:lnSpc>
                <a:spcPts val="2000"/>
              </a:lnSpc>
            </a:pPr>
            <a:r>
              <a:rPr lang="en-US" b="1" i="1" dirty="0"/>
              <a:t>On closer inspection, the granulomas have areas of caseous necrosis. </a:t>
            </a:r>
            <a:endParaRPr lang="en-US" b="1" i="1" dirty="0" smtClean="0"/>
          </a:p>
          <a:p>
            <a:pPr algn="ctr">
              <a:lnSpc>
                <a:spcPts val="2000"/>
              </a:lnSpc>
            </a:pPr>
            <a:r>
              <a:rPr lang="en-US" b="1" i="1" dirty="0" smtClean="0"/>
              <a:t>This </a:t>
            </a:r>
            <a:r>
              <a:rPr lang="en-US" b="1" i="1" dirty="0"/>
              <a:t>pattern of multiple </a:t>
            </a:r>
            <a:r>
              <a:rPr lang="en-US" b="1" i="1" dirty="0" smtClean="0"/>
              <a:t>caseating  </a:t>
            </a:r>
            <a:r>
              <a:rPr lang="en-US" b="1" i="1" dirty="0"/>
              <a:t>granulomas primarily in the </a:t>
            </a:r>
            <a:r>
              <a:rPr lang="en-US" b="1" i="1" dirty="0" smtClean="0"/>
              <a:t>upper</a:t>
            </a:r>
          </a:p>
          <a:p>
            <a:pPr algn="ctr">
              <a:lnSpc>
                <a:spcPts val="2000"/>
              </a:lnSpc>
            </a:pPr>
            <a:r>
              <a:rPr lang="en-US" b="1" i="1" dirty="0" smtClean="0"/>
              <a:t> </a:t>
            </a:r>
            <a:r>
              <a:rPr lang="en-US" b="1" i="1" dirty="0"/>
              <a:t>lobes is most characteristic of </a:t>
            </a:r>
            <a:r>
              <a:rPr lang="en-US" b="1" i="1" dirty="0">
                <a:solidFill>
                  <a:srgbClr val="FF0000"/>
                </a:solidFill>
                <a:effectLst>
                  <a:outerShdw blurRad="38100" dist="38100" dir="2700000" algn="tl">
                    <a:srgbClr val="000000">
                      <a:alpha val="43137"/>
                    </a:srgbClr>
                  </a:outerShdw>
                </a:effectLst>
              </a:rPr>
              <a:t>secondary (reactivation) tuberculosis</a:t>
            </a:r>
          </a:p>
        </p:txBody>
      </p:sp>
      <p:pic>
        <p:nvPicPr>
          <p:cNvPr id="31746" name="Picture 2" descr="http://library.med.utah.edu/WebPath/jpeg1/LUNG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836713"/>
            <a:ext cx="3816424" cy="48245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43608" y="188640"/>
            <a:ext cx="6984776" cy="499907"/>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Caseous Necrosis – Gross</a:t>
            </a:r>
            <a:endParaRPr lang="en-US" sz="2800"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558845812"/>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53954" name="Picture 2" descr="http://farm8.staticflickr.com/7025/6564688133_973ab5677f_o.jpg"/>
          <p:cNvPicPr>
            <a:picLocks noChangeAspect="1" noChangeArrowheads="1"/>
          </p:cNvPicPr>
          <p:nvPr/>
        </p:nvPicPr>
        <p:blipFill>
          <a:blip r:embed="rId2" cstate="print"/>
          <a:srcRect/>
          <a:stretch>
            <a:fillRect/>
          </a:stretch>
        </p:blipFill>
        <p:spPr bwMode="auto">
          <a:xfrm>
            <a:off x="3635896" y="939477"/>
            <a:ext cx="5256584" cy="5441851"/>
          </a:xfrm>
          <a:prstGeom prst="rect">
            <a:avLst/>
          </a:prstGeom>
          <a:noFill/>
        </p:spPr>
      </p:pic>
      <p:sp>
        <p:nvSpPr>
          <p:cNvPr id="5" name="مستطيل 4"/>
          <p:cNvSpPr/>
          <p:nvPr/>
        </p:nvSpPr>
        <p:spPr>
          <a:xfrm>
            <a:off x="251520" y="939477"/>
            <a:ext cx="3384376" cy="5632311"/>
          </a:xfrm>
          <a:prstGeom prst="rect">
            <a:avLst/>
          </a:prstGeom>
        </p:spPr>
        <p:txBody>
          <a:bodyPr wrap="square">
            <a:spAutoFit/>
          </a:bodyPr>
          <a:lstStyle/>
          <a:p>
            <a:pPr marL="182880" indent="-182880">
              <a:buFont typeface="Arial" pitchFamily="34" charset="0"/>
              <a:buChar char="•"/>
            </a:pPr>
            <a:r>
              <a:rPr lang="en-GB" sz="2000" b="1" i="1" dirty="0" err="1">
                <a:solidFill>
                  <a:prstClr val="black"/>
                </a:solidFill>
              </a:rPr>
              <a:t>Miliary</a:t>
            </a:r>
            <a:r>
              <a:rPr lang="en-GB" sz="2000" b="1" i="1" dirty="0">
                <a:solidFill>
                  <a:prstClr val="black"/>
                </a:solidFill>
              </a:rPr>
              <a:t> </a:t>
            </a:r>
            <a:r>
              <a:rPr lang="en-GB" sz="2000" b="1" i="1" dirty="0" smtClean="0">
                <a:solidFill>
                  <a:prstClr val="black"/>
                </a:solidFill>
              </a:rPr>
              <a:t>TB </a:t>
            </a:r>
            <a:r>
              <a:rPr lang="en-GB" sz="2000" b="1" i="1" dirty="0">
                <a:solidFill>
                  <a:prstClr val="black"/>
                </a:solidFill>
              </a:rPr>
              <a:t>can occur when </a:t>
            </a:r>
            <a:r>
              <a:rPr lang="en-GB" sz="2000" b="1" i="1" dirty="0" smtClean="0">
                <a:solidFill>
                  <a:prstClr val="black"/>
                </a:solidFill>
              </a:rPr>
              <a:t>TB </a:t>
            </a:r>
            <a:r>
              <a:rPr lang="en-GB" sz="2000" b="1" i="1" dirty="0">
                <a:solidFill>
                  <a:prstClr val="black"/>
                </a:solidFill>
              </a:rPr>
              <a:t>lung lesions erode pulmonary veins or when </a:t>
            </a:r>
            <a:r>
              <a:rPr lang="en-GB" sz="2000" b="1" i="1" dirty="0" err="1" smtClean="0">
                <a:solidFill>
                  <a:prstClr val="black"/>
                </a:solidFill>
              </a:rPr>
              <a:t>extrapulmonary</a:t>
            </a:r>
            <a:r>
              <a:rPr lang="en-GB" sz="2000" b="1" i="1" dirty="0" smtClean="0">
                <a:solidFill>
                  <a:prstClr val="black"/>
                </a:solidFill>
              </a:rPr>
              <a:t> TB </a:t>
            </a:r>
            <a:r>
              <a:rPr lang="en-GB" sz="2000" b="1" i="1" dirty="0">
                <a:solidFill>
                  <a:prstClr val="black"/>
                </a:solidFill>
              </a:rPr>
              <a:t>lesions erode systemic veins</a:t>
            </a:r>
            <a:r>
              <a:rPr lang="en-GB" sz="2000" b="1" i="1" dirty="0" smtClean="0">
                <a:solidFill>
                  <a:prstClr val="black"/>
                </a:solidFill>
              </a:rPr>
              <a:t>. </a:t>
            </a:r>
          </a:p>
          <a:p>
            <a:pPr marL="182880" indent="-182880">
              <a:buFont typeface="Arial" pitchFamily="34" charset="0"/>
              <a:buChar char="•"/>
            </a:pPr>
            <a:endParaRPr lang="en-GB" sz="2000" b="1" i="1" dirty="0" smtClean="0">
              <a:solidFill>
                <a:prstClr val="black"/>
              </a:solidFill>
            </a:endParaRPr>
          </a:p>
          <a:p>
            <a:pPr marL="182880" indent="-182880">
              <a:buFont typeface="Arial" pitchFamily="34" charset="0"/>
              <a:buChar char="•"/>
            </a:pPr>
            <a:r>
              <a:rPr lang="en-GB" sz="2000" b="1" i="1" dirty="0" smtClean="0">
                <a:solidFill>
                  <a:prstClr val="black"/>
                </a:solidFill>
              </a:rPr>
              <a:t>This </a:t>
            </a:r>
            <a:r>
              <a:rPr lang="en-GB" sz="2000" b="1" i="1" dirty="0">
                <a:solidFill>
                  <a:prstClr val="black"/>
                </a:solidFill>
              </a:rPr>
              <a:t>results in </a:t>
            </a:r>
            <a:r>
              <a:rPr lang="en-GB" sz="2000" b="1" i="1" dirty="0" err="1">
                <a:solidFill>
                  <a:prstClr val="black"/>
                </a:solidFill>
              </a:rPr>
              <a:t>hematogenous</a:t>
            </a:r>
            <a:r>
              <a:rPr lang="en-GB" sz="2000" b="1" i="1" dirty="0">
                <a:solidFill>
                  <a:prstClr val="black"/>
                </a:solidFill>
              </a:rPr>
              <a:t> dissemination of tubercle bacilli producing myriads of 1-2 mm. lesions throughout the body in susceptible hosts. </a:t>
            </a:r>
            <a:endParaRPr lang="en-GB" sz="2000" b="1" i="1" dirty="0" smtClean="0">
              <a:solidFill>
                <a:prstClr val="black"/>
              </a:solidFill>
            </a:endParaRPr>
          </a:p>
          <a:p>
            <a:pPr marL="182880" indent="-182880">
              <a:buFont typeface="Arial" pitchFamily="34" charset="0"/>
              <a:buChar char="•"/>
            </a:pPr>
            <a:endParaRPr lang="en-GB" sz="2000" b="1" i="1" dirty="0" smtClean="0">
              <a:solidFill>
                <a:prstClr val="black"/>
              </a:solidFill>
            </a:endParaRPr>
          </a:p>
          <a:p>
            <a:pPr marL="182880" indent="-182880">
              <a:buFont typeface="Arial" pitchFamily="34" charset="0"/>
              <a:buChar char="•"/>
            </a:pPr>
            <a:r>
              <a:rPr lang="en-GB" sz="2000" b="1" i="1" dirty="0" err="1" smtClean="0">
                <a:solidFill>
                  <a:prstClr val="black"/>
                </a:solidFill>
              </a:rPr>
              <a:t>Miliary</a:t>
            </a:r>
            <a:r>
              <a:rPr lang="en-GB" sz="2000" b="1" i="1" dirty="0" smtClean="0">
                <a:solidFill>
                  <a:prstClr val="black"/>
                </a:solidFill>
              </a:rPr>
              <a:t> </a:t>
            </a:r>
            <a:r>
              <a:rPr lang="en-GB" sz="2000" b="1" i="1" dirty="0">
                <a:solidFill>
                  <a:prstClr val="black"/>
                </a:solidFill>
              </a:rPr>
              <a:t>spread limited to the </a:t>
            </a:r>
            <a:r>
              <a:rPr lang="en-GB" sz="2000" i="1" dirty="0" smtClean="0">
                <a:solidFill>
                  <a:prstClr val="black"/>
                </a:solidFill>
              </a:rPr>
              <a:t>l</a:t>
            </a:r>
            <a:r>
              <a:rPr lang="en-GB" sz="2000" b="1" i="1" dirty="0" smtClean="0">
                <a:solidFill>
                  <a:prstClr val="black"/>
                </a:solidFill>
              </a:rPr>
              <a:t>ungs, </a:t>
            </a:r>
          </a:p>
          <a:p>
            <a:pPr marL="182880" indent="-182880">
              <a:buFont typeface="Arial" pitchFamily="34" charset="0"/>
              <a:buChar char="•"/>
            </a:pPr>
            <a:r>
              <a:rPr lang="en-US" sz="2000" b="1" dirty="0" smtClean="0">
                <a:latin typeface="Times New Roman"/>
                <a:ea typeface="Calibri"/>
              </a:rPr>
              <a:t>The </a:t>
            </a:r>
            <a:r>
              <a:rPr lang="en-US" sz="2000" b="1" dirty="0">
                <a:latin typeface="Times New Roman"/>
                <a:ea typeface="Calibri"/>
              </a:rPr>
              <a:t>route by which the organisms have </a:t>
            </a:r>
            <a:r>
              <a:rPr lang="en-US" sz="2000" b="1" dirty="0" smtClean="0">
                <a:latin typeface="Times New Roman"/>
                <a:ea typeface="Calibri"/>
              </a:rPr>
              <a:t>spread: </a:t>
            </a:r>
            <a:r>
              <a:rPr lang="en-GB" sz="2000" b="1" i="1" dirty="0" smtClean="0">
                <a:solidFill>
                  <a:prstClr val="black"/>
                </a:solidFill>
              </a:rPr>
              <a:t>following </a:t>
            </a:r>
            <a:r>
              <a:rPr lang="en-GB" sz="2000" b="1" i="1" dirty="0">
                <a:solidFill>
                  <a:prstClr val="black"/>
                </a:solidFill>
              </a:rPr>
              <a:t>erosion of </a:t>
            </a:r>
            <a:r>
              <a:rPr lang="en-GB" sz="2000" b="1" i="1" u="sng" dirty="0">
                <a:solidFill>
                  <a:srgbClr val="FF0000"/>
                </a:solidFill>
              </a:rPr>
              <a:t>pulmonary arteries by </a:t>
            </a:r>
            <a:r>
              <a:rPr lang="en-GB" sz="2000" b="1" i="1" u="sng" dirty="0" smtClean="0">
                <a:solidFill>
                  <a:srgbClr val="FF0000"/>
                </a:solidFill>
              </a:rPr>
              <a:t>TB </a:t>
            </a:r>
            <a:r>
              <a:rPr lang="en-GB" sz="2000" b="1" i="1" u="sng" dirty="0">
                <a:solidFill>
                  <a:srgbClr val="FF0000"/>
                </a:solidFill>
              </a:rPr>
              <a:t>lung lesions.</a:t>
            </a:r>
            <a:endParaRPr lang="ar-SA" sz="2000" b="1" i="1" u="sng" dirty="0">
              <a:solidFill>
                <a:srgbClr val="FF0000"/>
              </a:solidFill>
            </a:endParaRPr>
          </a:p>
        </p:txBody>
      </p:sp>
      <p:sp>
        <p:nvSpPr>
          <p:cNvPr id="6" name="Rounded Rectangle 5"/>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a:t>
            </a:r>
            <a:endParaRPr lang="en-US" sz="2800" b="1" i="1" dirty="0">
              <a:effectLst>
                <a:outerShdw blurRad="38100" dist="38100" dir="2700000" algn="tl">
                  <a:srgbClr val="000000">
                    <a:alpha val="43137"/>
                  </a:srgbClr>
                </a:outerShdw>
              </a:effectLst>
            </a:endParaRPr>
          </a:p>
        </p:txBody>
      </p:sp>
      <p:cxnSp>
        <p:nvCxnSpPr>
          <p:cNvPr id="8" name="Straight Arrow Connector 7"/>
          <p:cNvCxnSpPr/>
          <p:nvPr/>
        </p:nvCxnSpPr>
        <p:spPr>
          <a:xfrm flipV="1">
            <a:off x="5004048" y="4437112"/>
            <a:ext cx="432048" cy="14401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10308" y="2755060"/>
            <a:ext cx="432048" cy="67043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76107" y="2276872"/>
            <a:ext cx="432048" cy="4096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612011" y="3457159"/>
            <a:ext cx="432048" cy="4064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5" name="TextBox 14"/>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3641581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42" name="Picture 2" descr="http://library.med.utah.edu/WebPath/jpeg1/LUNG039.jpg"/>
          <p:cNvPicPr>
            <a:picLocks noChangeAspect="1" noChangeArrowheads="1"/>
          </p:cNvPicPr>
          <p:nvPr/>
        </p:nvPicPr>
        <p:blipFill>
          <a:blip r:embed="rId2"/>
          <a:srcRect/>
          <a:stretch>
            <a:fillRect/>
          </a:stretch>
        </p:blipFill>
        <p:spPr bwMode="auto">
          <a:xfrm>
            <a:off x="990600" y="1066800"/>
            <a:ext cx="3276600" cy="4476751"/>
          </a:xfrm>
          <a:prstGeom prst="rect">
            <a:avLst/>
          </a:prstGeom>
          <a:noFill/>
        </p:spPr>
      </p:pic>
      <p:sp>
        <p:nvSpPr>
          <p:cNvPr id="5" name="Rounded Rectangle 4"/>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 – Cut section</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685800" y="5638800"/>
            <a:ext cx="8077200" cy="923330"/>
          </a:xfrm>
          <a:prstGeom prst="rect">
            <a:avLst/>
          </a:prstGeom>
        </p:spPr>
        <p:txBody>
          <a:bodyPr wrap="square">
            <a:spAutoFit/>
          </a:bodyPr>
          <a:lstStyle/>
          <a:p>
            <a:r>
              <a:rPr lang="en-US" b="1" i="1" dirty="0" smtClean="0"/>
              <a:t>This is a "</a:t>
            </a:r>
            <a:r>
              <a:rPr lang="en-US" b="1" i="1" dirty="0" err="1" smtClean="0"/>
              <a:t>miliary</a:t>
            </a:r>
            <a:r>
              <a:rPr lang="en-US" b="1" i="1" dirty="0" smtClean="0"/>
              <a:t>" pattern of </a:t>
            </a:r>
            <a:r>
              <a:rPr lang="en-US" b="1" i="1" dirty="0" err="1" smtClean="0"/>
              <a:t>granulomas</a:t>
            </a:r>
            <a:r>
              <a:rPr lang="en-US" b="1" i="1" dirty="0" smtClean="0"/>
              <a:t> because there are a multitude of small tan </a:t>
            </a:r>
            <a:r>
              <a:rPr lang="en-US" b="1" i="1" dirty="0" err="1" smtClean="0"/>
              <a:t>granulomas</a:t>
            </a:r>
            <a:r>
              <a:rPr lang="en-US" b="1" i="1" dirty="0" smtClean="0"/>
              <a:t>, about 2 to 4 mm in size, scattered throughout the lung parenchyma. The </a:t>
            </a:r>
            <a:r>
              <a:rPr lang="en-US" b="1" i="1" dirty="0" err="1" smtClean="0"/>
              <a:t>miliary</a:t>
            </a:r>
            <a:r>
              <a:rPr lang="en-US" b="1" i="1" dirty="0" smtClean="0"/>
              <a:t> pattern gets its name from the </a:t>
            </a:r>
            <a:r>
              <a:rPr lang="en-US" b="1" i="1" dirty="0" err="1" smtClean="0"/>
              <a:t>resemblence</a:t>
            </a:r>
            <a:r>
              <a:rPr lang="en-US" b="1" i="1" dirty="0" smtClean="0"/>
              <a:t> of the </a:t>
            </a:r>
            <a:r>
              <a:rPr lang="en-US" b="1" i="1" dirty="0" err="1" smtClean="0"/>
              <a:t>granulomas</a:t>
            </a:r>
            <a:r>
              <a:rPr lang="en-US" b="1" i="1" dirty="0" smtClean="0"/>
              <a:t> to millet seeds.</a:t>
            </a:r>
            <a:endParaRPr lang="en-US" b="1" i="1" dirty="0"/>
          </a:p>
        </p:txBody>
      </p:sp>
      <p:pic>
        <p:nvPicPr>
          <p:cNvPr id="163844" name="Picture 4" descr="http://library.med.utah.edu/WebPath/jpeg1/LUNG040.jpg"/>
          <p:cNvPicPr>
            <a:picLocks noChangeAspect="1" noChangeArrowheads="1"/>
          </p:cNvPicPr>
          <p:nvPr/>
        </p:nvPicPr>
        <p:blipFill>
          <a:blip r:embed="rId3"/>
          <a:srcRect/>
          <a:stretch>
            <a:fillRect/>
          </a:stretch>
        </p:blipFill>
        <p:spPr bwMode="auto">
          <a:xfrm>
            <a:off x="4572000" y="1066800"/>
            <a:ext cx="3962400" cy="4495800"/>
          </a:xfrm>
          <a:prstGeom prst="rect">
            <a:avLst/>
          </a:prstGeom>
          <a:noFill/>
        </p:spPr>
      </p:pic>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4866" name="AutoShape 2" descr="data:image/jpeg;base64,/9j/4AAQSkZJRgABAQAAAQABAAD/2wBDAAkGBwgHBgkIBwgKCgkLDRYPDQwMDRsUFRAWIB0iIiAdHx8kKDQsJCYxJx8fLT0tMTU3Ojo6Iys/RD84QzQ5Ojf/2wBDAQoKCg0MDRoPDxo3JR8lNzc3Nzc3Nzc3Nzc3Nzc3Nzc3Nzc3Nzc3Nzc3Nzc3Nzc3Nzc3Nzc3Nzc3Nzc3Nzc3Nzf/wAARCADmANsDASIAAhEBAxEB/8QAHAAAAgIDAQEAAAAAAAAAAAAABAUDBgABAgcI/8QAQBAAAgEDAgUCAwUGAwYHAAAAAQIDAAQREiEFEzFBUSJhBjJxFFKRocEHI0KBsdEzovAVJDRisuFEU2RykqPx/8QAFAEBAAAAAAAAAAAAAAAAAAAAAP/EABQRAQAAAAAAAAAAAAAAAAAAAAD/2gAMAwEAAhEDEQA/APHvh2D7Tx2whIyGnXI9s5r0S94dy+2UPQ1TP2fw874tsF7KXY/yRjXr80CMWQjCnp7GgrNrZERq65GNx7+aH4vw1ZYTMkYDD5seadsJYJCvcVBdTFkKtgKeuB1oKzZSgqLS52XP7tz/AAnwfamoshLGbe4XHdW+6aCNvlicU84WebGIJN2UYU+3igrs3D3hlMbLhh+YrEtsNjGKuUnDVnQJJsw+Vh/Q+1DLwnRIRIpBH8Pc0CFLPJBApvYW0jDCocDvimSWaoMAKn9alRANg5xQS20TDA6EDvR8BZTuox9KHt1IIBYMPrRkKBMFehoDkcPGMbfTtWjCmiRpGZkA6E4zUsKoygIBk9qgvILtfQkOVxnHmg4tVRZHQEkA7UVOW0jTsMUBYNI8x1Lv39qZXDaYsnGcUCm5DYO/40taBt+5I7U1ZdR1Oep6ULPyy27EgdgKBBeWD/Moye4zSa9sHOSykD3FWueS3UE5GR21b0MRDOcREhj470FHfh7aiFGSabcO4G4wGTMjdvAq12vBVLaioL+R/DTBbMRLoQZz1bHWgRQcNjgjMcYBZvnfFL+JFIUMFv1Pzt59qsF/lUMcA37t/akL2rMx1bUE8XCRBb2MrOrLcxu6gDcaWK7/AMxmp1stZOVIBGF2ouFoLnhtlask4mtEkVXVl0nU5YE9x1rFQxnSGOceps0FP/aBYpD8PFgQzrOhLfiP1rzKvWfj5eZ8M3TAfI0Z/wA4H615NQXP9k8HO+Kwcf4dtI39F/WvVZwRI6HqNhXm/wCxkBfiC7lboLbR+LL/AGr1mRYpEZ3QBkPpOetAp5AnT1YDL8p8+1J723Yyew7U+mOoFkGD/EPFC3EBmj5gHrHX3oEK2bE9M0bbWpjII6+aNjhKgbb0dbwE4JG/agltFDKOZgOP9fjXU4jKaXOkjo3f/wDKBv7yO0GFILj8qATiRnOlm9XnzQSXUzhymAgA89felz380erS40eTvmu7uXXCQwypPXuKWzfuogWGUJOGHQ/2oHtnxaF1AkXcdxTe0vYJflbHuaoSNpl/dnBU779abWV1lxn0nx2oPSuEgBtSgAlfxNT/AGidLkJIupXI2I2I70j4PfOFUEDA6Gna3b3EEqEgMoyNu3igBuoVhvtUR9L9B/UVq7Hp9juBXCOHiLFiWR8j27VDf3Iij1DGw70HEiKELOdv61UuP8UdJDDEdCDuO9MG4k8qkE7M2M1WuLBzOHZc74INAKtxK7jS7E+TVg4SDgSLkAdWJ6fSkttDpIabYDfSP1p1bSaBliAuNgP0oLHDfxqmCcAdc/3ogTpPGeSwKkbnzVMubwu/rOkDoo6VlpfyQS/u3I9u1BZbiDGSu/t4oM2hlfwO9M+G3CcQi2wso6+9TT2yxr1Az18mgUlBGumLAA6muwhlWJOW+JSFRsbue2PwP1x7VudUzjJwO1crdzRtHyX0csAKVUdumfJoFnxxZRRfB3FAG1uYkbPsHU14fXvXxcvO+EOIkdrVgf5DP6V4LQehfsnUqeJTAdOUoP8A8jXqd0wFpE338tXm/wCyuLHCb2T71wF/BR/evRLkFrW39lP9aAWOTD5O9ExohcNGcHuDQyx4NTQqxcBfNBMLM68jdDuDQvF75LGExxt+9I3P3f8AvTeaUW9tgEayNvc1UeKqGOXwWbJ3oE8kskspCkknz3qN2WBMO2XY7Be1cy3kcTBVGpvboKWXF28szqW0DoAtA+SfmxaZfTgZUnvXVu7NCFHqySMYyPpVbSVm1AnKgbCm3CJFEcgJPTIH9qAp7bTr0KAVG6t0zXVvb5XUqsMdaLeMPbiZDucZx/r3qWymBwp9JPfzQPOByZVfOmnts4XmKDuUO9LOH24RcjfbJFE2uJLjBzsrf0oNQAiKcnsM/mKV8ZfXqQEhdhtTsoqWsxH3f1pTeorQlnIBGPxoEkELKpKLgDfJpZfOkdwWX1E9Ce1MruV4o5ApIyDSC+lUWwfGpun0oILi/W3Jwupyfl+79alhu3ZMy4DeSetKoo3m9bZAByT3b2qQSAgKG2Bxv2oGnOQthwwyNiDmpE0vL+7cPvgYO9K3JQDQ2oHqfFbDcvHLzqI6/wBqC22dwbXHLfMmd/arJa3C3sO59Y61QrO6fWBKNXv3qz8NlCsskZ69D5oCLiErIag5ftTqaMSxa18UBy8E0C/jil/hXiiebeQf5DXgdfQ3FYc8Gnj/APMik/6SK+eaD1v9mMWj4Y14/wAS4dvyUfpV5K5tIifeql+zqPR8L2SkfOHb/O1W8j/c1/5WNANpz0o60h0gu3QUPGMkACjbxxb2JYnHvQKOK3QVjIzYA8VVeKTvcAlchc5C+aK4jdyXLsBsB0Hil2rAwX1EdqBcQxDZx1396BuLdRllZsnpimd3LbhTnOScej+GgBMiyFcYORpJzt5oBEciZV3GNseac2LiJ4ZEUqAcnfpVfnmdLovsBk42pnZ3dyluFmIKEgqdPntQXLkLLCvKYq2r1DPUV1FaOXTCkA9qg4Vc5jVyFKYyT9Kcxya7hAhAydgaBxYIUt8MfVip7BUM8h8Ia5kCscJ28VGiNGjsATkUBpQfZyexIz9KQXoaaZkUekmn9vEWs8kk0suwF3x0NAku7BniUNnY9qSTWsUUrCZMjOwPSrbNdIiBe7HHtST4hMUCAKQMLswHWgrdwIVEp0+tegx2oCRXLhdHqO/TYVJxK7LFRqIAHVT1oCKZ45gzO/MJIxmgYxxDeJ0yWxhgality8mHDgDpkdKHtLuVQ7E5IGQDRJvpDGD85fc5GMUBSxCN8K2oHz1pzwtzGwU5Oeo80jtphM/XSe5NPbchnV9WlqC4WY1Ww74/MUPLHpcjtmu+BseWyPnUNwDUt0n77HY0Ad9HriEf/Livmw7HFfSsx1S/zr5wvE5d5On3ZGH4Gg9s+DY+V8P8MXH/AIZW/EZ/WrIP+EI/5/0pRwKHkcPtIvuW6L+CgU4IxAo96Dqzj1OPGcml/wAUXDEiBDsNyPenFkuhCx/1iq1xVxzJJZc7ncf0FAgkeJVLO5GDv5NAXDjkmVGwhPTvmu7s86TUy48AeKDlik5i7eg+Tj6bd6BZJr5mxxnf+dQTyrI7RK2QBnVnvTg2LyDQ2cEZ+hqH/ZrxgvEgJx93B/CgWRRF549RaRSN898U2VWl0xRj0g7L48VDFK6EiWMjB32wPx7U2s4luJI+SFHM6MCOvigI4M0irKsiknUSfYEVYeHqBFzF3Pyj2rXDInjvWWZEdCpUnHWmM0HJRSoAGcjAoGPDy7bPucd6LkQ6TXHBwJVBIw3cUfcR5cKNgOtB1ZJot8HfNLLuBUZuZjGadIulFHbFKuKRazuO9BVuJ3HKONIBzsRvtVe+ILhmgi5p2yd8ZGO1WK9iDFiex3qucemVECRorLjdW70FQ0zG4VVB069wTREJkkuGlTBAO+e9EM0MKSc/bXuP+1bs2jVFlJxCDuCfmx0oCTGBh2jCrkbAZOajDDMgZtgflxXUjF5CQwCNghc7URbRhm1NoDEfLmghQYAYkZzTzhN1o06wSucH6e1LHgKAhwAM7Yoq01ITqO350HoPCzmZNJyCmx8ijbhc+rwKSfDExkZEO+k5FWC7XCkD60Cpx68188cdTl8b4in3bqUf5jX0S/Umvnz4tTl/E/FV/wDVyH8WJoPdbNQMAdAMUwIyFX+dAWZ3NHA5mUUBijTbMR42+tUTjMxedo1b09B7nzV8mBXh7kbHGao19AVkdiM56ewoFqMEJ16WJ6L4oO5nj1FpFQnshO9dXfyNyc5+/np9KRyuTKBPkk9MUB1xxWRcFDpUbYA6VuTiU12jL2XqcYwaV3DapfQg9xnrXcgltIQwQ4lHzjPp+tBoxyz5DSpIc/J3o3h4uLe4jcLpjVwO3XNKbVJzLqR1I6sDTeztbq6dNWBnf0nOPfFBd7O5S2ueYzkrqO2NjRd7xNJyIlAwGqs8Ru8zJaojEJ1fHzVImpJFKli2M796D0PgONj5GfNNH0sWJNIvhwNykJ6mnTKQWJoJlcFQB9KXcRcKGyd80RAxzjzQvFY25ZKjrQVbi8ukMN8nbA6GqxxKNLiTIJBQbAjbpVj4rG2ASCcd/ekc0PLRppB8u+4/nQJZzFd2oiKaZ1OQx8jal9zKXEcTrjTvt1xTe2kGJJOWSw9Rcb7ZpRNI89xJcW8Op/u46Cg6nAUhtWkKR1G7UVHeqmWj9OQCTj8qAUtNJGkoGNySR0rtY3ibl4Y5PjrQNpb1Z1jLA4AxkUx4eyTODq2HQdxSlYlRYhoyehHn2o20QRTZBKkNsDQXr4bj5V0rY2Ox9qsN1uo80l+H2WQQnbOQD+hp1cfL9DQK36NXgfx0uj4t4mPMur8QD+te+SnCMa8P+PbYt8WX7AHfln/61oPYLLbNMI95gfpSq0bFNLc+oH6UB96R9kfPTaqhxl0SJkAHMO7b4wPFW29wLElvOo1RLp5LmdmwCcnORQV+4AKNG2cn5cb0FLZ6NMp0sF/hzuae3MY17lRvjFLpXhQMX07bekbUAM0CJEsvKUMTkkb/AI1pObLG0SamTrpxjHt/SpnliEm5zGmPUp2+lcxJPK+uNQRk6gTsRQEWlmVjYSERu+Au9WLgcP2VcTSIydRpHWq/dzytFGgQM+2kL19+lWX4ZhV+GwmT5g2GB6g5oDprBJtMq4CZGnIoVrQDiChT6D1I7U7n0MeUpAKj5T2pdagCVsN6RQW3hMAhjXSBgdDmmbLqXOBS3h0gMAz429qZxYMQPegH0lXzgda3cKJIjnBOPFTyICMjrQt4SkZxue1AivLeOTOUJA7Uj4zAvIKhMahsMZp8J/3rK7kHtvSTjWsS7erLbqPFBWJ7P7HbSAJ6GAG560ClshgkiiV8sQFxnYd6sHEVkktzCEVZHGFIquC1ks2Jnd1CggsrfNvQF2/Co2QNIz69OceTULRch2jOvmdif0ok3Qk4c/JPqRc6icaaFiu5zHzJTGScaQdyaDoW7qwILdNqNiicPqlUDuMDrUMV2r3CgnTvuDTq2UNP2I8mgefCjYnVCe22atF4MBvxqs8BUJxBWAwpO1Wa++UfSgTzn0V5z8T8O+0cbuJcZ1BP+gCvQrluopFd2izXDucZOP6UBVm24pvbHZTSK2YgrT6xwwUe+aAzihxYMo77VTbtY4ULHKgDYnzV0vFLWm25LYFUfjUgnlMSnCJsvufNAiunMmTkqp/Og5oxLEBpbK7AgZFG3Vqy51EEEbnO2fFRxRSOGjiyMAnY7UC9pUAdFiygTceSKjWaWMBU1KAd9uho+Xh87Rq2kA9CF70RBGUl2Ood9S0AVjzJJzIsLEHqU2zTzg8d0ESX1Y1Z0kVPAIiYzEuMDBwNi3mn1oQV5QUMV2C+PegT8Q4i5lXSNMmrS2PpU/C1LK8m+gHv3oS64cTcyvK4LDJAJ70+4DbqbFQemrageWUb8gH8MeKbW3+GAcbUvs8CPTjIHntR1vgjIAoCQNveormINFuN6lH0rcoBXpigqN1GY5ZCB3oGKzlnmZ+obb6GrDdwBtQONOe9DpCsaaVABzQVa/4XNaSiaJQzZ+YmlxSO7if7c2F6ACrxy1ZXDjUScjNVTi1isbSMYmAOTsdhQIRbxQTG3DehxnOM/wAqGuLUgo8GT2BxsaY2dkkvpkbWfc7it3lrNDC0CqQqDJ9x7UAUcekcyaBlAxg/rTK1kjcBhINj0AxtQ0EWbYvcOyj+BSdzXVqhilPKX0MN87mgvXCAsxgmToSCPbFOr9sIT9aQfCEisphxgqQwH5GnvEN4yPrQIZydzQDN6jRk7ek0qkf1mg1bt8oqx8O6LVattyoHWrNw8YK0B9+eVYFu+/4mqDeq4ZgQMZJ27VeuO/8ABrGO7f0qtXRjChSAAN/rQVadNcqEjZcYz3opbmC3ZgsYLFd81uYKoYEjB+UAd/ehRYOZFKMJM9h3oIXvPSwhLY7Z7GujPJLaanI5hbBwN8VOOFszAcwahuUxgCh4bePUUkkBbJAUUDDgLiWUoZHyN+WemaKa4aPiDEMUA71FwiO3UcuH/EIyWPai+I2wlRAMczoMUAd9IGGp5CSSAAP4h7U+4PMxhCpkKuMEGq61o0fEEEm4HTG4O1WbhSmNdBQDUKB/YAkMXz0pjbAeKGtwqQgKfrRNqx32oCFxUkpATJ3GK5XrW5hiFvpQJJ3Mjsue/ihi5KlNIJA796xpCszDpnvWwjhc5O9BkU8bR4Zc774PSl/GhA1u+pvUfFN7a1i5hI2Ldaj4hw9ZIyUGoqOlB55zCoRUQKysdx3rsXswxr0sh9LDG5NFXFjKl0yGB9x8g70OII4oyrRlSASCT0NBr7HqiKNk53Vj/DU/D7JuY2ptQGxxtUIeTSGJBAx0Od6cWk+YlDL33NA0+HlC3qHGMginl+NyPrSrhqaLyJxjBO+KbX/X+VBW7kfMKTSk8xvrTu7GGakU3+I2/egmsFy6gVabBPUmfNVvhQzIDVpsxv8AQUG+MHTEHY4AX9ao19cBn3yd6t3xTNojSIHHdh5qmyJEOYJ3059S+9BDAv2iXlqFJA9IYVGs00U/KRguDgHFcS3RiKrCC0n3hUJnMEvOmy7HcEb6TQT3LlpTGz4zuNJ3aubOziuJmDhiiDJOd8+1cWhDS864wXdsKMdvanEUsKLNpwTjU2MAigkggje2IhITSNyepriYvCYiAWBIyxocX6yIBANBJwQKMkjlntwpYdipFAbaRRTR68guB1x0FM7KMrIoCdts96rcIktIEjyWLHds1Y+HlngjOo5UfzoHduhWMknftRlv19qDsslDrzlqOhQBsCgnU4O1bnP7o5FbGM9Ky6GYGI8UFaucF89gaJhlxGM9M96AlY69zU6vrjAX8qA4IMnDY96guGxNgORGV3PvXEJZzhiQT2rcuZF0aenc0CPiF0kLkOdQJwH71Wrw6rhi7YV9gvtVi4zCohLuThBvjrVQupn+1faiA6E4AzvigNc+nZADGRnfqKKhvHWIpIAo7Y6mla3fPuAoXYJjSNs1AZ3DsrJg/wBKC+fC84nyrElkOQT4p/ebjNUX4cu/s13E5JC53B7ir3d4Kkjod80Ffvh62qvTAGVvrVjvurfSq7McSt9aA7hQ9Y+lWrh43H1qr8L+cH2qzWjaIGbv2oEfHpGlnl9Oct6PoKrt4nypNJnJ/hG4NMuLXZgd9RJOdqRtfLzP3qnUx9Pkmg6mSFGQ2u8i7YagzLI82mVUBZ8N7Gubi5jVz6WB1EDHWhUk5kr6ZcnIO46eTQM5WEIwjrI46kjpvSi6m5V8W5jMuknKmpY47gwuIYHVC2Q77Z/GtWfCbuRtbgADr3oCrKKZpgCGjTQGJ7Yq28Khle2MkgwAMClNnZnlaZHYL4G+3irBw+CRocayFA2BoAZLJY5iZH2xlRjNNOEuUbSi7DrUV0uCvMwcbA96M4WEXc4ydgcbGgfQEPD6eoNERD1ZqCIfuxj+dEwg/hQTgZNaujpt3+ldjrWrkYgY+xoKhKQ8hydhRFsBy33wcdu1RmIEk7D3NSQqyoQMZ60Eu4BYg4x1NRySF0GnOc0SUJt2ZzmhoPTkA4JO5oFHHyyWu2Tq2YYqpWnDZZQ7yAqhBOPu1aePO5Uqj+ldz5qoxcSkR3hOtfVrGrxQcwQLHrYtmRSceRWWkYkk1tJpbOD3qO6uzGh0pjUdye9RW1wjSgYIbIJxQWFAsSJs2tTu3Y1erOb7RwuN++gVRIbmNE0thsjp596t3AJR9iVeqldqAfiO29V2Yjmt9asXExgMPFVuUfvGoGfC6sOsRWZdugqv8LX1ADqdqO+IrxLa1hg6l9z9KCncW4g8k41soUtj2pZczadiutj8jjYCieLCBdZ0Lpzk+TRvA+FSPolnUEYzgrQKrTh1zesDIzRDG/3m/tVi4dwi3tCmhcHHqJ6/jTi1sNUeIUAI6nvTK24OMBm2PUigU/YQ7KGUYB+UVM9gUjEY6E75p/FZcpc4z7Vt4ANLMcmgVQ2IW1wEGc5rqZRb7A7sPV7U3dBpGfSceKDkgZ3JboTigUNaySIWDawNx9KY2MYYBT6VXsanFsIFYhu29R20bF9TnqenmgeQjKgdPaiY10k71FEgWIbb1JEpOcnagmX861c+qFgR2rE671q6yYjjxQVW4yspwRt1qSCZZDpGxoS7DmR9Kk+9cWsR1rrBz7UDC5nzEVU5PQ4oWeRobcnb5d6ieG6DHljCnpk0BdW16yKNefODQC3Vyk8/qYHfDfSq/wASFq9zqSJjp2wPFMrnhd1ljy2LHfPY0muYLqKEh4W16vm8UGS8s20ONIXJxUECRXBL6yNG2M4JxQcvMV1jkLxL1yw6nvU90kTuWtZcE4H1/wBYoOo7orcBYgWj/OvQ/hu4R7RADv2rzi2jPNMjkKo2wN6s3CL1rKSJmA0tuR7UFp4lnBz9KrUxxIw96tHFNJtllU5VgCD58flVXlXMjGgbcEGZlJ7d6WfFVysl4GOyr8p9qO4exjtpHX5tJxQv+zn4hexTOP3aHoaCLh/CnuXSadSU2YKfyzVks7PSTt1oqytVjBBo0RjtQcQ2wVfThfJ71Inp2NdAY6HJrApY5xQd6jINKjGD1rSIQR3Oa2i4JPY1NGik7HoKCGYEuSOwqI9D1ol4mPXpWxCoUjHq7UALR5O/epYIcsoOAM9RXTpkKgHSu7UsJNJXpQHkFQB2xtXSAgmuwpO58VtAe9BiDoe9dSrmFvYVg81tmyuD9KCvXQDHSowc7muIUJk3AGO9TyqUYjrk1DeaWQRoSCOuKDJpYyyqdyBjah+Vl9IXGfPeomKIituxH8Pej7M84BsDTmgDaIoPUMDxQsqQTgqyA75yRVimtxKpUjrSu5tYVfQUJPtQIrvgFvMrEKPV2PaqtxL4dMci8jUmnZc9K9IW3XARmdTjbJqC6smIycNGKDy8Wpt5AtznfbNG8xROAqkBds1YuI8KSUtlThht7VVrmN4GZd1YMO/zUF5tZPtPw/EOrINP4bj9RSGRvWaacAkP2Eo33AaWXKaJ5F8MaBnwpebGUPTBFNbGMImKXcE2Qk96awjEhFAVGMMBRKLUIXcZomJcg5NBsJ4qaIBAc1yox0qRRmgjIyxx0qaKLHqNdKoAxiu1z0ztQYAV261HJ82elTBRgk7muCM7CggePILfnWQxtzAcdT1qXScgdqLhiVQCaDb7KMda0mCPFdyD+lQhsA0EibnHWsl9JwOlaiG+fNdTDpQK39TkEDOaHvLZlVniwcCj7iPBJHfpW4lDKVYUFOldmmOsHfx0FWPhMasEdD6QOlQz8IdpJGixjOQKN4PaS2qNzMYPQUBVwu+cUvucJNqYdaZTMKGliEy4BGoHagCljEjaj46VgUhewHdaMS3Cj1bsKilRuwxg5oF19bK0Rddj3xVU49wpbqHnRj99Hv8A+4Vd3GpTmkdzFplZcbGgS8CYaZAM7R4IqC7w1w5360y4fbCC6uMfKy4pXPtM+euaA7hlynKUIG3OncU9i2ZT5rKygYqMqD4qVKysoJ0GamC7ZrKyg2K2orKygkKgLtUY9qysoJFHc/WpQcisrKDCxZSTvXP8NZWUG4z38Vp2J3rKygiDazg1pVAkrKygJXBFYQMdKysoALzO+nbFCQOwcYON6ysoGOxHSoZTvpxWVlBA24pddRZbUO1ZWUATRBfV3IIqvzxB5WY9zWV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868" name="AutoShape 4" descr="data:image/jpeg;base64,/9j/4AAQSkZJRgABAQAAAQABAAD/2wBDAAkGBwgHBgkIBwgKCgkLDRYPDQwMDRsUFRAWIB0iIiAdHx8kKDQsJCYxJx8fLT0tMTU3Ojo6Iys/RD84QzQ5Ojf/2wBDAQoKCg0MDRoPDxo3JR8lNzc3Nzc3Nzc3Nzc3Nzc3Nzc3Nzc3Nzc3Nzc3Nzc3Nzc3Nzc3Nzc3Nzc3Nzc3Nzc3Nzf/wAARCADmANsDASIAAhEBAxEB/8QAHAAAAgIDAQEAAAAAAAAAAAAABAUDBgABAgcI/8QAQBAAAgEDAgUCAwUGAwYHAAAAAQIDAAQREiEFEzFBUSJhBjJxFFKRocEHI0KBsdEzovAVJDRisuFEU2RykqPx/8QAFAEBAAAAAAAAAAAAAAAAAAAAAP/EABQRAQAAAAAAAAAAAAAAAAAAAAD/2gAMAwEAAhEDEQA/APHvh2D7Tx2whIyGnXI9s5r0S94dy+2UPQ1TP2fw874tsF7KXY/yRjXr80CMWQjCnp7GgrNrZERq65GNx7+aH4vw1ZYTMkYDD5seadsJYJCvcVBdTFkKtgKeuB1oKzZSgqLS52XP7tz/AAnwfamoshLGbe4XHdW+6aCNvlicU84WebGIJN2UYU+3igrs3D3hlMbLhh+YrEtsNjGKuUnDVnQJJsw+Vh/Q+1DLwnRIRIpBH8Pc0CFLPJBApvYW0jDCocDvimSWaoMAKn9alRANg5xQS20TDA6EDvR8BZTuox9KHt1IIBYMPrRkKBMFehoDkcPGMbfTtWjCmiRpGZkA6E4zUsKoygIBk9qgvILtfQkOVxnHmg4tVRZHQEkA7UVOW0jTsMUBYNI8x1Lv39qZXDaYsnGcUCm5DYO/40taBt+5I7U1ZdR1Oep6ULPyy27EgdgKBBeWD/Moye4zSa9sHOSykD3FWueS3UE5GR21b0MRDOcREhj470FHfh7aiFGSabcO4G4wGTMjdvAq12vBVLaioL+R/DTBbMRLoQZz1bHWgRQcNjgjMcYBZvnfFL+JFIUMFv1Pzt59qsF/lUMcA37t/akL2rMx1bUE8XCRBb2MrOrLcxu6gDcaWK7/AMxmp1stZOVIBGF2ouFoLnhtlask4mtEkVXVl0nU5YE9x1rFQxnSGOceps0FP/aBYpD8PFgQzrOhLfiP1rzKvWfj5eZ8M3TAfI0Z/wA4H615NQXP9k8HO+Kwcf4dtI39F/WvVZwRI6HqNhXm/wCxkBfiC7lboLbR+LL/AGr1mRYpEZ3QBkPpOetAp5AnT1YDL8p8+1J723Yyew7U+mOoFkGD/EPFC3EBmj5gHrHX3oEK2bE9M0bbWpjII6+aNjhKgbb0dbwE4JG/agltFDKOZgOP9fjXU4jKaXOkjo3f/wDKBv7yO0GFILj8qATiRnOlm9XnzQSXUzhymAgA89felz380erS40eTvmu7uXXCQwypPXuKWzfuogWGUJOGHQ/2oHtnxaF1AkXcdxTe0vYJflbHuaoSNpl/dnBU779abWV1lxn0nx2oPSuEgBtSgAlfxNT/AGidLkJIupXI2I2I70j4PfOFUEDA6Gna3b3EEqEgMoyNu3igBuoVhvtUR9L9B/UVq7Hp9juBXCOHiLFiWR8j27VDf3Iij1DGw70HEiKELOdv61UuP8UdJDDEdCDuO9MG4k8qkE7M2M1WuLBzOHZc74INAKtxK7jS7E+TVg4SDgSLkAdWJ6fSkttDpIabYDfSP1p1bSaBliAuNgP0oLHDfxqmCcAdc/3ogTpPGeSwKkbnzVMubwu/rOkDoo6VlpfyQS/u3I9u1BZbiDGSu/t4oM2hlfwO9M+G3CcQi2wso6+9TT2yxr1Az18mgUlBGumLAA6muwhlWJOW+JSFRsbue2PwP1x7VudUzjJwO1crdzRtHyX0csAKVUdumfJoFnxxZRRfB3FAG1uYkbPsHU14fXvXxcvO+EOIkdrVgf5DP6V4LQehfsnUqeJTAdOUoP8A8jXqd0wFpE338tXm/wCyuLHCb2T71wF/BR/evRLkFrW39lP9aAWOTD5O9ExohcNGcHuDQyx4NTQqxcBfNBMLM68jdDuDQvF75LGExxt+9I3P3f8AvTeaUW9tgEayNvc1UeKqGOXwWbJ3oE8kskspCkknz3qN2WBMO2XY7Be1cy3kcTBVGpvboKWXF28szqW0DoAtA+SfmxaZfTgZUnvXVu7NCFHqySMYyPpVbSVm1AnKgbCm3CJFEcgJPTIH9qAp7bTr0KAVG6t0zXVvb5XUqsMdaLeMPbiZDucZx/r3qWymBwp9JPfzQPOByZVfOmnts4XmKDuUO9LOH24RcjfbJFE2uJLjBzsrf0oNQAiKcnsM/mKV8ZfXqQEhdhtTsoqWsxH3f1pTeorQlnIBGPxoEkELKpKLgDfJpZfOkdwWX1E9Ce1MruV4o5ApIyDSC+lUWwfGpun0oILi/W3Jwupyfl+79alhu3ZMy4DeSetKoo3m9bZAByT3b2qQSAgKG2Bxv2oGnOQthwwyNiDmpE0vL+7cPvgYO9K3JQDQ2oHqfFbDcvHLzqI6/wBqC22dwbXHLfMmd/arJa3C3sO59Y61QrO6fWBKNXv3qz8NlCsskZ69D5oCLiErIag5ftTqaMSxa18UBy8E0C/jil/hXiiebeQf5DXgdfQ3FYc8Gnj/APMik/6SK+eaD1v9mMWj4Y14/wAS4dvyUfpV5K5tIifeql+zqPR8L2SkfOHb/O1W8j/c1/5WNANpz0o60h0gu3QUPGMkACjbxxb2JYnHvQKOK3QVjIzYA8VVeKTvcAlchc5C+aK4jdyXLsBsB0Hil2rAwX1EdqBcQxDZx1396BuLdRllZsnpimd3LbhTnOScej+GgBMiyFcYORpJzt5oBEciZV3GNseac2LiJ4ZEUqAcnfpVfnmdLovsBk42pnZ3dyluFmIKEgqdPntQXLkLLCvKYq2r1DPUV1FaOXTCkA9qg4Vc5jVyFKYyT9Kcxya7hAhAydgaBxYIUt8MfVip7BUM8h8Ia5kCscJ28VGiNGjsATkUBpQfZyexIz9KQXoaaZkUekmn9vEWs8kk0suwF3x0NAku7BniUNnY9qSTWsUUrCZMjOwPSrbNdIiBe7HHtST4hMUCAKQMLswHWgrdwIVEp0+tegx2oCRXLhdHqO/TYVJxK7LFRqIAHVT1oCKZ45gzO/MJIxmgYxxDeJ0yWxhgality8mHDgDpkdKHtLuVQ7E5IGQDRJvpDGD85fc5GMUBSxCN8K2oHz1pzwtzGwU5Oeo80jtphM/XSe5NPbchnV9WlqC4WY1Ww74/MUPLHpcjtmu+BseWyPnUNwDUt0n77HY0Ad9HriEf/Livmw7HFfSsx1S/zr5wvE5d5On3ZGH4Gg9s+DY+V8P8MXH/AIZW/EZ/WrIP+EI/5/0pRwKHkcPtIvuW6L+CgU4IxAo96Dqzj1OPGcml/wAUXDEiBDsNyPenFkuhCx/1iq1xVxzJJZc7ncf0FAgkeJVLO5GDv5NAXDjkmVGwhPTvmu7s86TUy48AeKDlik5i7eg+Tj6bd6BZJr5mxxnf+dQTyrI7RK2QBnVnvTg2LyDQ2cEZ+hqH/ZrxgvEgJx93B/CgWRRF549RaRSN898U2VWl0xRj0g7L48VDFK6EiWMjB32wPx7U2s4luJI+SFHM6MCOvigI4M0irKsiknUSfYEVYeHqBFzF3Pyj2rXDInjvWWZEdCpUnHWmM0HJRSoAGcjAoGPDy7bPucd6LkQ6TXHBwJVBIw3cUfcR5cKNgOtB1ZJot8HfNLLuBUZuZjGadIulFHbFKuKRazuO9BVuJ3HKONIBzsRvtVe+ILhmgi5p2yd8ZGO1WK9iDFiex3qucemVECRorLjdW70FQ0zG4VVB069wTREJkkuGlTBAO+e9EM0MKSc/bXuP+1bs2jVFlJxCDuCfmx0oCTGBh2jCrkbAZOajDDMgZtgflxXUjF5CQwCNghc7URbRhm1NoDEfLmghQYAYkZzTzhN1o06wSucH6e1LHgKAhwAM7Yoq01ITqO350HoPCzmZNJyCmx8ijbhc+rwKSfDExkZEO+k5FWC7XCkD60Cpx68188cdTl8b4in3bqUf5jX0S/Umvnz4tTl/E/FV/wDVyH8WJoPdbNQMAdAMUwIyFX+dAWZ3NHA5mUUBijTbMR42+tUTjMxedo1b09B7nzV8mBXh7kbHGao19AVkdiM56ewoFqMEJ16WJ6L4oO5nj1FpFQnshO9dXfyNyc5+/np9KRyuTKBPkk9MUB1xxWRcFDpUbYA6VuTiU12jL2XqcYwaV3DapfQg9xnrXcgltIQwQ4lHzjPp+tBoxyz5DSpIc/J3o3h4uLe4jcLpjVwO3XNKbVJzLqR1I6sDTeztbq6dNWBnf0nOPfFBd7O5S2ueYzkrqO2NjRd7xNJyIlAwGqs8Ru8zJaojEJ1fHzVImpJFKli2M796D0PgONj5GfNNH0sWJNIvhwNykJ6mnTKQWJoJlcFQB9KXcRcKGyd80RAxzjzQvFY25ZKjrQVbi8ukMN8nbA6GqxxKNLiTIJBQbAjbpVj4rG2ASCcd/ekc0PLRppB8u+4/nQJZzFd2oiKaZ1OQx8jal9zKXEcTrjTvt1xTe2kGJJOWSw9Rcb7ZpRNI89xJcW8Op/u46Cg6nAUhtWkKR1G7UVHeqmWj9OQCTj8qAUtNJGkoGNySR0rtY3ibl4Y5PjrQNpb1Z1jLA4AxkUx4eyTODq2HQdxSlYlRYhoyehHn2o20QRTZBKkNsDQXr4bj5V0rY2Ox9qsN1uo80l+H2WQQnbOQD+hp1cfL9DQK36NXgfx0uj4t4mPMur8QD+te+SnCMa8P+PbYt8WX7AHfln/61oPYLLbNMI95gfpSq0bFNLc+oH6UB96R9kfPTaqhxl0SJkAHMO7b4wPFW29wLElvOo1RLp5LmdmwCcnORQV+4AKNG2cn5cb0FLZ6NMp0sF/hzuae3MY17lRvjFLpXhQMX07bekbUAM0CJEsvKUMTkkb/AI1pObLG0SamTrpxjHt/SpnliEm5zGmPUp2+lcxJPK+uNQRk6gTsRQEWlmVjYSERu+Au9WLgcP2VcTSIydRpHWq/dzytFGgQM+2kL19+lWX4ZhV+GwmT5g2GB6g5oDprBJtMq4CZGnIoVrQDiChT6D1I7U7n0MeUpAKj5T2pdagCVsN6RQW3hMAhjXSBgdDmmbLqXOBS3h0gMAz429qZxYMQPegH0lXzgda3cKJIjnBOPFTyICMjrQt4SkZxue1AivLeOTOUJA7Uj4zAvIKhMahsMZp8J/3rK7kHtvSTjWsS7erLbqPFBWJ7P7HbSAJ6GAG560ClshgkiiV8sQFxnYd6sHEVkktzCEVZHGFIquC1ks2Jnd1CggsrfNvQF2/Co2QNIz69OceTULRch2jOvmdif0ok3Qk4c/JPqRc6icaaFiu5zHzJTGScaQdyaDoW7qwILdNqNiicPqlUDuMDrUMV2r3CgnTvuDTq2UNP2I8mgefCjYnVCe22atF4MBvxqs8BUJxBWAwpO1Wa++UfSgTzn0V5z8T8O+0cbuJcZ1BP+gCvQrluopFd2izXDucZOP6UBVm24pvbHZTSK2YgrT6xwwUe+aAzihxYMo77VTbtY4ULHKgDYnzV0vFLWm25LYFUfjUgnlMSnCJsvufNAiunMmTkqp/Og5oxLEBpbK7AgZFG3Vqy51EEEbnO2fFRxRSOGjiyMAnY7UC9pUAdFiygTceSKjWaWMBU1KAd9uho+Xh87Rq2kA9CF70RBGUl2Ood9S0AVjzJJzIsLEHqU2zTzg8d0ESX1Y1Z0kVPAIiYzEuMDBwNi3mn1oQV5QUMV2C+PegT8Q4i5lXSNMmrS2PpU/C1LK8m+gHv3oS64cTcyvK4LDJAJ70+4DbqbFQemrageWUb8gH8MeKbW3+GAcbUvs8CPTjIHntR1vgjIAoCQNveormINFuN6lH0rcoBXpigqN1GY5ZCB3oGKzlnmZ+obb6GrDdwBtQONOe9DpCsaaVABzQVa/4XNaSiaJQzZ+YmlxSO7if7c2F6ACrxy1ZXDjUScjNVTi1isbSMYmAOTsdhQIRbxQTG3DehxnOM/wAqGuLUgo8GT2BxsaY2dkkvpkbWfc7it3lrNDC0CqQqDJ9x7UAUcekcyaBlAxg/rTK1kjcBhINj0AxtQ0EWbYvcOyj+BSdzXVqhilPKX0MN87mgvXCAsxgmToSCPbFOr9sIT9aQfCEisphxgqQwH5GnvEN4yPrQIZydzQDN6jRk7ek0qkf1mg1bt8oqx8O6LVattyoHWrNw8YK0B9+eVYFu+/4mqDeq4ZgQMZJ27VeuO/8ABrGO7f0qtXRjChSAAN/rQVadNcqEjZcYz3opbmC3ZgsYLFd81uYKoYEjB+UAd/ehRYOZFKMJM9h3oIXvPSwhLY7Z7GujPJLaanI5hbBwN8VOOFszAcwahuUxgCh4bePUUkkBbJAUUDDgLiWUoZHyN+WemaKa4aPiDEMUA71FwiO3UcuH/EIyWPai+I2wlRAMczoMUAd9IGGp5CSSAAP4h7U+4PMxhCpkKuMEGq61o0fEEEm4HTG4O1WbhSmNdBQDUKB/YAkMXz0pjbAeKGtwqQgKfrRNqx32oCFxUkpATJ3GK5XrW5hiFvpQJJ3Mjsue/ihi5KlNIJA796xpCszDpnvWwjhc5O9BkU8bR4Zc774PSl/GhA1u+pvUfFN7a1i5hI2Ldaj4hw9ZIyUGoqOlB55zCoRUQKysdx3rsXswxr0sh9LDG5NFXFjKl0yGB9x8g70OII4oyrRlSASCT0NBr7HqiKNk53Vj/DU/D7JuY2ptQGxxtUIeTSGJBAx0Od6cWk+YlDL33NA0+HlC3qHGMginl+NyPrSrhqaLyJxjBO+KbX/X+VBW7kfMKTSk8xvrTu7GGakU3+I2/egmsFy6gVabBPUmfNVvhQzIDVpsxv8AQUG+MHTEHY4AX9ao19cBn3yd6t3xTNojSIHHdh5qmyJEOYJ3059S+9BDAv2iXlqFJA9IYVGs00U/KRguDgHFcS3RiKrCC0n3hUJnMEvOmy7HcEb6TQT3LlpTGz4zuNJ3aubOziuJmDhiiDJOd8+1cWhDS864wXdsKMdvanEUsKLNpwTjU2MAigkggje2IhITSNyepriYvCYiAWBIyxocX6yIBANBJwQKMkjlntwpYdipFAbaRRTR68guB1x0FM7KMrIoCdts96rcIktIEjyWLHds1Y+HlngjOo5UfzoHduhWMknftRlv19qDsslDrzlqOhQBsCgnU4O1bnP7o5FbGM9Ky6GYGI8UFaucF89gaJhlxGM9M96AlY69zU6vrjAX8qA4IMnDY96guGxNgORGV3PvXEJZzhiQT2rcuZF0aenc0CPiF0kLkOdQJwH71Wrw6rhi7YV9gvtVi4zCohLuThBvjrVQupn+1faiA6E4AzvigNc+nZADGRnfqKKhvHWIpIAo7Y6mla3fPuAoXYJjSNs1AZ3DsrJg/wBKC+fC84nyrElkOQT4p/ebjNUX4cu/s13E5JC53B7ir3d4Kkjod80Ffvh62qvTAGVvrVjvurfSq7McSt9aA7hQ9Y+lWrh43H1qr8L+cH2qzWjaIGbv2oEfHpGlnl9Oct6PoKrt4nypNJnJ/hG4NMuLXZgd9RJOdqRtfLzP3qnUx9Pkmg6mSFGQ2u8i7YagzLI82mVUBZ8N7Gubi5jVz6WB1EDHWhUk5kr6ZcnIO46eTQM5WEIwjrI46kjpvSi6m5V8W5jMuknKmpY47gwuIYHVC2Q77Z/GtWfCbuRtbgADr3oCrKKZpgCGjTQGJ7Yq28Khle2MkgwAMClNnZnlaZHYL4G+3irBw+CRocayFA2BoAZLJY5iZH2xlRjNNOEuUbSi7DrUV0uCvMwcbA96M4WEXc4ydgcbGgfQEPD6eoNERD1ZqCIfuxj+dEwg/hQTgZNaujpt3+ldjrWrkYgY+xoKhKQ8hydhRFsBy33wcdu1RmIEk7D3NSQqyoQMZ60Eu4BYg4x1NRySF0GnOc0SUJt2ZzmhoPTkA4JO5oFHHyyWu2Tq2YYqpWnDZZQ7yAqhBOPu1aePO5Uqj+ldz5qoxcSkR3hOtfVrGrxQcwQLHrYtmRSceRWWkYkk1tJpbOD3qO6uzGh0pjUdye9RW1wjSgYIbIJxQWFAsSJs2tTu3Y1erOb7RwuN++gVRIbmNE0thsjp596t3AJR9iVeqldqAfiO29V2Yjmt9asXExgMPFVuUfvGoGfC6sOsRWZdugqv8LX1ADqdqO+IrxLa1hg6l9z9KCncW4g8k41soUtj2pZczadiutj8jjYCieLCBdZ0Lpzk+TRvA+FSPolnUEYzgrQKrTh1zesDIzRDG/3m/tVi4dwi3tCmhcHHqJ6/jTi1sNUeIUAI6nvTK24OMBm2PUigU/YQ7KGUYB+UVM9gUjEY6E75p/FZcpc4z7Vt4ANLMcmgVQ2IW1wEGc5rqZRb7A7sPV7U3dBpGfSceKDkgZ3JboTigUNaySIWDawNx9KY2MYYBT6VXsanFsIFYhu29R20bF9TnqenmgeQjKgdPaiY10k71FEgWIbb1JEpOcnagmX861c+qFgR2rE671q6yYjjxQVW4yspwRt1qSCZZDpGxoS7DmR9Kk+9cWsR1rrBz7UDC5nzEVU5PQ4oWeRobcnb5d6ieG6DHljCnpk0BdW16yKNefODQC3Vyk8/qYHfDfSq/wASFq9zqSJjp2wPFMrnhd1ljy2LHfPY0muYLqKEh4W16vm8UGS8s20ONIXJxUECRXBL6yNG2M4JxQcvMV1jkLxL1yw6nvU90kTuWtZcE4H1/wBYoOo7orcBYgWj/OvQ/hu4R7RADv2rzi2jPNMjkKo2wN6s3CL1rKSJmA0tuR7UFp4lnBz9KrUxxIw96tHFNJtllU5VgCD58flVXlXMjGgbcEGZlJ7d6WfFVysl4GOyr8p9qO4exjtpHX5tJxQv+zn4hexTOP3aHoaCLh/CnuXSadSU2YKfyzVks7PSTt1oqytVjBBo0RjtQcQ2wVfThfJ71Inp2NdAY6HJrApY5xQd6jINKjGD1rSIQR3Oa2i4JPY1NGik7HoKCGYEuSOwqI9D1ol4mPXpWxCoUjHq7UALR5O/epYIcsoOAM9RXTpkKgHSu7UsJNJXpQHkFQB2xtXSAgmuwpO58VtAe9BiDoe9dSrmFvYVg81tmyuD9KCvXQDHSowc7muIUJk3AGO9TyqUYjrk1DeaWQRoSCOuKDJpYyyqdyBjah+Vl9IXGfPeomKIituxH8Pej7M84BsDTmgDaIoPUMDxQsqQTgqyA75yRVimtxKpUjrSu5tYVfQUJPtQIrvgFvMrEKPV2PaqtxL4dMci8jUmnZc9K9IW3XARmdTjbJqC6smIycNGKDy8Wpt5AtznfbNG8xROAqkBds1YuI8KSUtlThht7VVrmN4GZd1YMO/zUF5tZPtPw/EOrINP4bj9RSGRvWaacAkP2Eo33AaWXKaJ5F8MaBnwpebGUPTBFNbGMImKXcE2Qk96awjEhFAVGMMBRKLUIXcZomJcg5NBsJ4qaIBAc1yox0qRRmgjIyxx0qaKLHqNdKoAxiu1z0ztQYAV261HJ82elTBRgk7muCM7CggePILfnWQxtzAcdT1qXScgdqLhiVQCaDb7KMda0mCPFdyD+lQhsA0EibnHWsl9JwOlaiG+fNdTDpQK39TkEDOaHvLZlVniwcCj7iPBJHfpW4lDKVYUFOldmmOsHfx0FWPhMasEdD6QOlQz8IdpJGixjOQKN4PaS2qNzMYPQUBVwu+cUvucJNqYdaZTMKGliEy4BGoHagCljEjaj46VgUhewHdaMS3Cj1bsKilRuwxg5oF19bK0Rddj3xVU49wpbqHnRj99Hv8A+4Vd3GpTmkdzFplZcbGgS8CYaZAM7R4IqC7w1w5360y4fbCC6uMfKy4pXPtM+euaA7hlynKUIG3OncU9i2ZT5rKygYqMqD4qVKysoJ0GamC7ZrKyg2K2orKygkKgLtUY9qysoJFHc/WpQcisrKDCxZSTvXP8NZWUG4z38Vp2J3rKygiDazg1pVAkrKygJXBFYQMdKysoALzO+nbFCQOwcYON6ysoGOxHSoZTvpxWVlBA24pddRZbUO1ZWUATRBfV3IIqvzxB5WY9zWV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 – X-Ray</a:t>
            </a:r>
            <a:endParaRPr lang="en-US" sz="2800" b="1" i="1" dirty="0">
              <a:effectLst>
                <a:outerShdw blurRad="38100" dist="38100" dir="2700000" algn="tl">
                  <a:srgbClr val="000000">
                    <a:alpha val="43137"/>
                  </a:srgbClr>
                </a:outerShdw>
              </a:effectLst>
            </a:endParaRPr>
          </a:p>
        </p:txBody>
      </p:sp>
      <p:pic>
        <p:nvPicPr>
          <p:cNvPr id="164870" name="Picture 6" descr="http://www.sharinginhealth.ca/images/CXR_TB_miliary_Bwanika.jpg"/>
          <p:cNvPicPr>
            <a:picLocks noChangeAspect="1" noChangeArrowheads="1"/>
          </p:cNvPicPr>
          <p:nvPr/>
        </p:nvPicPr>
        <p:blipFill>
          <a:blip r:embed="rId2"/>
          <a:srcRect/>
          <a:stretch>
            <a:fillRect/>
          </a:stretch>
        </p:blipFill>
        <p:spPr bwMode="auto">
          <a:xfrm>
            <a:off x="2590800" y="1066800"/>
            <a:ext cx="3810000" cy="4019550"/>
          </a:xfrm>
          <a:prstGeom prst="rect">
            <a:avLst/>
          </a:prstGeom>
          <a:noFill/>
        </p:spPr>
      </p:pic>
      <p:sp>
        <p:nvSpPr>
          <p:cNvPr id="8" name="Rectangle 7"/>
          <p:cNvSpPr/>
          <p:nvPr/>
        </p:nvSpPr>
        <p:spPr>
          <a:xfrm>
            <a:off x="1634420" y="5334000"/>
            <a:ext cx="6195029" cy="776366"/>
          </a:xfrm>
          <a:prstGeom prst="rect">
            <a:avLst/>
          </a:prstGeom>
        </p:spPr>
        <p:txBody>
          <a:bodyPr wrap="none">
            <a:spAutoFit/>
          </a:bodyPr>
          <a:lstStyle/>
          <a:p>
            <a:pPr marL="457200" marR="0">
              <a:lnSpc>
                <a:spcPct val="115000"/>
              </a:lnSpc>
              <a:spcBef>
                <a:spcPts val="0"/>
              </a:spcBef>
              <a:spcAft>
                <a:spcPts val="0"/>
              </a:spcAft>
            </a:pPr>
            <a:r>
              <a:rPr lang="en-US" sz="2000" b="1" i="1" dirty="0" smtClean="0"/>
              <a:t>This chest x-ray shows a patient with </a:t>
            </a:r>
            <a:r>
              <a:rPr lang="en-US" sz="2000" b="1" i="1" dirty="0" err="1" smtClean="0"/>
              <a:t>miliary</a:t>
            </a:r>
            <a:r>
              <a:rPr lang="en-US" sz="2000" b="1" i="1" dirty="0" smtClean="0"/>
              <a:t> </a:t>
            </a:r>
            <a:r>
              <a:rPr lang="en-US" sz="2000" b="1" i="1" dirty="0" smtClean="0"/>
              <a:t>TB showing </a:t>
            </a:r>
          </a:p>
          <a:p>
            <a:pPr marL="457200" marR="0">
              <a:lnSpc>
                <a:spcPct val="115000"/>
              </a:lnSpc>
              <a:spcBef>
                <a:spcPts val="0"/>
              </a:spcBef>
              <a:spcAft>
                <a:spcPts val="0"/>
              </a:spcAft>
            </a:pPr>
            <a:r>
              <a:rPr lang="en-US" sz="2000" b="1" i="1" dirty="0" smtClean="0"/>
              <a:t> </a:t>
            </a:r>
            <a:r>
              <a:rPr lang="en-US" sz="2000" b="1" i="1" dirty="0" err="1" smtClean="0">
                <a:solidFill>
                  <a:srgbClr val="FF0000"/>
                </a:solidFill>
              </a:rPr>
              <a:t>m</a:t>
            </a:r>
            <a:r>
              <a:rPr lang="en-US" sz="2000" b="1" i="1" dirty="0" err="1" smtClean="0">
                <a:solidFill>
                  <a:srgbClr val="FF0000"/>
                </a:solidFill>
                <a:latin typeface="Times New Roman"/>
                <a:ea typeface="Calibri"/>
                <a:cs typeface="Arial"/>
              </a:rPr>
              <a:t>iliary</a:t>
            </a:r>
            <a:r>
              <a:rPr lang="en-US" sz="2000" b="1" i="1" dirty="0" smtClean="0">
                <a:solidFill>
                  <a:srgbClr val="FF0000"/>
                </a:solidFill>
                <a:latin typeface="Times New Roman"/>
                <a:ea typeface="Calibri"/>
                <a:cs typeface="Arial"/>
              </a:rPr>
              <a:t> nodules and</a:t>
            </a:r>
            <a:r>
              <a:rPr lang="en-US" sz="2000" b="1" i="1" dirty="0" smtClean="0">
                <a:solidFill>
                  <a:srgbClr val="FF0000"/>
                </a:solidFill>
                <a:latin typeface="Times New Roman"/>
                <a:ea typeface="Calibri"/>
              </a:rPr>
              <a:t> </a:t>
            </a:r>
            <a:r>
              <a:rPr lang="en-US" sz="2000" b="1" i="1" dirty="0">
                <a:solidFill>
                  <a:srgbClr val="FF0000"/>
                </a:solidFill>
                <a:latin typeface="Times New Roman"/>
                <a:ea typeface="Calibri"/>
              </a:rPr>
              <a:t>Reticular shadows.</a:t>
            </a:r>
            <a:r>
              <a:rPr lang="en-US" sz="2000" b="1" i="1" dirty="0" smtClean="0"/>
              <a:t>.</a:t>
            </a:r>
            <a:endParaRPr lang="en-US" sz="2000" b="1" i="1" dirty="0"/>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Musculoskeletal - Pathology Practical 2014-2015 - Presentation</Template>
  <TotalTime>3227</TotalTime>
  <Words>2224</Words>
  <Application>Microsoft Office PowerPoint</Application>
  <PresentationFormat>On-screen Show (4:3)</PresentationFormat>
  <Paragraphs>270</Paragraphs>
  <Slides>52</Slides>
  <Notes>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Median</vt:lpstr>
      <vt:lpstr>PowerPoint Presentation</vt:lpstr>
      <vt:lpstr>    1. TUBERCULOSIS  2. CANCER OF THE LUNG</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TWO TYPES OF LUNG CARCINOMA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METASTATIC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practical block</dc:title>
  <dc:creator>Dr. Sayed Esawy</dc:creator>
  <cp:lastModifiedBy>dr-sashtah</cp:lastModifiedBy>
  <cp:revision>231</cp:revision>
  <dcterms:created xsi:type="dcterms:W3CDTF">2010-01-09T06:42:34Z</dcterms:created>
  <dcterms:modified xsi:type="dcterms:W3CDTF">2016-02-01T07:58:35Z</dcterms:modified>
</cp:coreProperties>
</file>