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84" r:id="rId9"/>
    <p:sldId id="265" r:id="rId10"/>
    <p:sldId id="266" r:id="rId11"/>
    <p:sldId id="272" r:id="rId12"/>
    <p:sldId id="267" r:id="rId13"/>
    <p:sldId id="268" r:id="rId14"/>
    <p:sldId id="269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3978" autoAdjust="0"/>
  </p:normalViewPr>
  <p:slideViewPr>
    <p:cSldViewPr snapToGrid="0">
      <p:cViewPr>
        <p:scale>
          <a:sx n="76" d="100"/>
          <a:sy n="76" d="100"/>
        </p:scale>
        <p:origin x="-42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43F63-F9A5-479E-8710-39483491A323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6FC6A-7117-452C-931B-DFC16A13A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5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86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6FC6A-7117-452C-931B-DFC16A13A0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587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85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CCD852-86EA-490C-ADFA-CB073F44AF24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86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07297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8212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5917453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72382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565956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89642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73321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15014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03130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83378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88949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38683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81474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146239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62544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78045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29855-B62D-4184-9ACC-6C00CDD5C6DB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6063978-E978-4424-9D46-53306018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87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</p:sldLayoutIdLst>
  <p:transition spd="slow">
    <p:randomBar dir="vert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340" y="2404534"/>
            <a:ext cx="9662983" cy="1646302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Treatment of Acute </a:t>
            </a:r>
            <a:r>
              <a:rPr lang="en-US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&amp;</a:t>
            </a:r>
            <a:r>
              <a:rPr lang="en-US" b="1" dirty="0" smtClean="0">
                <a:solidFill>
                  <a:srgbClr val="C00000"/>
                </a:solidFill>
              </a:rPr>
              <a:t> Chronic Rhinitis and Cough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3372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98033"/>
            <a:ext cx="8596668" cy="56433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Actions: </a:t>
            </a:r>
          </a:p>
          <a:p>
            <a:r>
              <a:rPr lang="en-US" sz="2800" dirty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The action of all the H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receptor blocker is qualitatively similar</a:t>
            </a:r>
          </a:p>
          <a:p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They are much more effective in preventing symptoms than reversing them once they have occurred</a:t>
            </a:r>
          </a:p>
          <a:p>
            <a:r>
              <a:rPr lang="en-US" sz="2800" b="1" dirty="0">
                <a:solidFill>
                  <a:schemeClr val="tx1"/>
                </a:solidFill>
              </a:rPr>
              <a:t>Most of these drugs have additional effects unrelated to their blocking H1 receptors, which probably reflect binding of H1 antagonists </a:t>
            </a:r>
            <a:r>
              <a:rPr lang="en-US" sz="2800" b="1" dirty="0" smtClean="0">
                <a:solidFill>
                  <a:schemeClr val="tx1"/>
                </a:solidFill>
              </a:rPr>
              <a:t>to:</a:t>
            </a:r>
            <a:endParaRPr lang="en-US" sz="2800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Cholinergic,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Adrenergic or,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tx1"/>
                </a:solidFill>
              </a:rPr>
              <a:t>Serotonin receptors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293917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rapezoid 37"/>
          <p:cNvSpPr/>
          <p:nvPr/>
        </p:nvSpPr>
        <p:spPr>
          <a:xfrm>
            <a:off x="1066800" y="1981200"/>
            <a:ext cx="6858000" cy="4876800"/>
          </a:xfrm>
          <a:prstGeom prst="trapezoid">
            <a:avLst>
              <a:gd name="adj" fmla="val 33169"/>
            </a:avLst>
          </a:prstGeom>
          <a:gradFill>
            <a:gsLst>
              <a:gs pos="0">
                <a:schemeClr val="bg1"/>
              </a:gs>
              <a:gs pos="50000">
                <a:schemeClr val="bg1"/>
              </a:gs>
              <a:gs pos="100000">
                <a:srgbClr val="00E200">
                  <a:alpha val="28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9" name="Picture 1" descr="C:\Documents and Settings\DR.OMNIA\My Documents\My Pictures\ant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441" t="9677"/>
          <a:stretch>
            <a:fillRect/>
          </a:stretch>
        </p:blipFill>
        <p:spPr bwMode="auto">
          <a:xfrm>
            <a:off x="7162800" y="1676400"/>
            <a:ext cx="3124200" cy="4876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93169" y="5791200"/>
            <a:ext cx="1322798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Side Effects 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Interactions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41853" y="5791200"/>
            <a:ext cx="1311578" cy="6052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Side Effects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Interactions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92752" y="5791200"/>
            <a:ext cx="12954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Side Effects</a:t>
            </a:r>
          </a:p>
          <a:p>
            <a:pPr>
              <a:lnSpc>
                <a:spcPts val="2000"/>
              </a:lnSpc>
            </a:pPr>
            <a:r>
              <a:rPr lang="en-US" b="1" dirty="0">
                <a:solidFill>
                  <a:srgbClr val="A40000"/>
                </a:solidFill>
                <a:latin typeface="Arial Narrow" pitchFamily="34" charset="0"/>
              </a:rPr>
              <a:t>Interactions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260336" y="5961888"/>
            <a:ext cx="7620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676400" y="440090"/>
            <a:ext cx="8305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>
                <a:solidFill>
                  <a:srgbClr val="009E00"/>
                </a:solidFill>
                <a:latin typeface="Bernard MT Condensed" pitchFamily="18" charset="0"/>
              </a:rPr>
              <a:t>POOR CONTROL </a:t>
            </a:r>
            <a:r>
              <a:rPr lang="en-US" sz="2000" dirty="0">
                <a:latin typeface="Bernard MT Condensed" pitchFamily="18" charset="0"/>
              </a:rPr>
              <a:t>of Asthma, </a:t>
            </a:r>
            <a:r>
              <a:rPr lang="en-US" sz="2000" dirty="0" err="1">
                <a:latin typeface="Bernard MT Condensed" pitchFamily="18" charset="0"/>
              </a:rPr>
              <a:t>Otitis</a:t>
            </a:r>
            <a:r>
              <a:rPr lang="en-US" sz="2000" dirty="0">
                <a:latin typeface="Bernard MT Condensed" pitchFamily="18" charset="0"/>
              </a:rPr>
              <a:t>, Anaphylaxis, Sinusitis, Atopic dermatitis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296400" y="228152"/>
            <a:ext cx="12192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9E00"/>
                </a:solidFill>
                <a:latin typeface="Bernard MT Condensed" pitchFamily="18" charset="0"/>
              </a:rPr>
              <a:t>ALLERGIES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76400" y="13529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u="sng" dirty="0">
                <a:solidFill>
                  <a:srgbClr val="009E00"/>
                </a:solidFill>
                <a:latin typeface="Bernard MT Condensed" pitchFamily="18" charset="0"/>
              </a:rPr>
              <a:t>GOOD CONTROL </a:t>
            </a:r>
            <a:r>
              <a:rPr lang="en-US" sz="2000" dirty="0">
                <a:latin typeface="Bernard MT Condensed" pitchFamily="18" charset="0"/>
              </a:rPr>
              <a:t>of Rhinitis, Conjunctivitis, </a:t>
            </a:r>
            <a:r>
              <a:rPr lang="en-US" sz="2000" dirty="0" err="1">
                <a:latin typeface="Bernard MT Condensed" pitchFamily="18" charset="0"/>
              </a:rPr>
              <a:t>Urticaria</a:t>
            </a:r>
            <a:r>
              <a:rPr lang="en-US" sz="2000" dirty="0">
                <a:latin typeface="Bernard MT Condensed" pitchFamily="18" charset="0"/>
              </a:rPr>
              <a:t>, Flu (cough &amp; sneezing)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541432" y="1542453"/>
            <a:ext cx="37338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9E00"/>
                </a:solidFill>
                <a:latin typeface="Bernard MT Condensed" pitchFamily="18" charset="0"/>
              </a:rPr>
              <a:t>INDICATIONS not linked to H1 block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715000" y="914400"/>
            <a:ext cx="350520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E2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9E00"/>
                </a:solidFill>
                <a:latin typeface="Bernard MT Condensed" pitchFamily="18" charset="0"/>
              </a:rPr>
              <a:t>INDICATIONS linked to H1 block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9055458" y="646626"/>
            <a:ext cx="457200" cy="228600"/>
          </a:xfrm>
          <a:prstGeom prst="straightConnector1">
            <a:avLst/>
          </a:prstGeom>
          <a:ln w="57150">
            <a:solidFill>
              <a:srgbClr val="009E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6"/>
          <p:cNvGrpSpPr/>
          <p:nvPr/>
        </p:nvGrpSpPr>
        <p:grpSpPr>
          <a:xfrm>
            <a:off x="9144001" y="926593"/>
            <a:ext cx="1534883" cy="929457"/>
            <a:chOff x="7620000" y="926592"/>
            <a:chExt cx="1534883" cy="929457"/>
          </a:xfrm>
        </p:grpSpPr>
        <p:sp>
          <p:nvSpPr>
            <p:cNvPr id="25" name="Rectangle 24"/>
            <p:cNvSpPr/>
            <p:nvPr/>
          </p:nvSpPr>
          <p:spPr>
            <a:xfrm>
              <a:off x="8001000" y="926592"/>
              <a:ext cx="990600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E20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9E00"/>
                  </a:solidFill>
                  <a:latin typeface="Bernard MT Condensed" pitchFamily="18" charset="0"/>
                </a:rPr>
                <a:t>ITCHING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848601" y="1276403"/>
              <a:ext cx="1306282" cy="5796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600" dirty="0">
                  <a:latin typeface="Bernard MT Condensed" pitchFamily="18" charset="0"/>
                </a:rPr>
                <a:t>Even if</a:t>
              </a:r>
            </a:p>
            <a:p>
              <a:pPr algn="ctr">
                <a:lnSpc>
                  <a:spcPts val="1900"/>
                </a:lnSpc>
              </a:pPr>
              <a:r>
                <a:rPr lang="en-US" sz="1600" dirty="0">
                  <a:latin typeface="Bernard MT Condensed" pitchFamily="18" charset="0"/>
                </a:rPr>
                <a:t>non-allergic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7620000" y="1130121"/>
              <a:ext cx="457200" cy="1588"/>
            </a:xfrm>
            <a:prstGeom prst="straightConnector1">
              <a:avLst/>
            </a:prstGeom>
            <a:ln w="57150">
              <a:solidFill>
                <a:srgbClr val="009E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34"/>
          <p:cNvGrpSpPr/>
          <p:nvPr/>
        </p:nvGrpSpPr>
        <p:grpSpPr>
          <a:xfrm>
            <a:off x="9156880" y="1269641"/>
            <a:ext cx="1490907" cy="2221116"/>
            <a:chOff x="7632879" y="1269641"/>
            <a:chExt cx="1490907" cy="2221116"/>
          </a:xfrm>
        </p:grpSpPr>
        <p:grpSp>
          <p:nvGrpSpPr>
            <p:cNvPr id="4" name="Group 32"/>
            <p:cNvGrpSpPr/>
            <p:nvPr/>
          </p:nvGrpSpPr>
          <p:grpSpPr>
            <a:xfrm>
              <a:off x="8001000" y="1828800"/>
              <a:ext cx="1122786" cy="1661957"/>
              <a:chOff x="8001000" y="1828800"/>
              <a:chExt cx="1122786" cy="1661957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001000" y="1828800"/>
                <a:ext cx="990600" cy="400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E2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009E00"/>
                    </a:solidFill>
                    <a:latin typeface="Bernard MT Condensed" pitchFamily="18" charset="0"/>
                  </a:rPr>
                  <a:t>Others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8056986" y="2180142"/>
                <a:ext cx="1066800" cy="1310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Insomnia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Sleep aid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Vertigo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Anxiety</a:t>
                </a:r>
              </a:p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Bernard MT Condensed" pitchFamily="18" charset="0"/>
                  </a:rPr>
                  <a:t>Cough</a:t>
                </a:r>
              </a:p>
            </p:txBody>
          </p:sp>
        </p:grpSp>
        <p:cxnSp>
          <p:nvCxnSpPr>
            <p:cNvPr id="32" name="Straight Arrow Connector 31"/>
            <p:cNvCxnSpPr>
              <a:endCxn id="26" idx="1"/>
            </p:cNvCxnSpPr>
            <p:nvPr/>
          </p:nvCxnSpPr>
          <p:spPr>
            <a:xfrm rot="16200000" flipH="1">
              <a:off x="7437333" y="1465187"/>
              <a:ext cx="759213" cy="368121"/>
            </a:xfrm>
            <a:prstGeom prst="straightConnector1">
              <a:avLst/>
            </a:prstGeom>
            <a:ln w="57150">
              <a:solidFill>
                <a:srgbClr val="009E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7937679" y="1320084"/>
            <a:ext cx="254358" cy="2039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rot="16200000" flipH="1">
            <a:off x="9372600" y="3657600"/>
            <a:ext cx="838200" cy="6858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239000" y="6248400"/>
            <a:ext cx="28956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315200" y="6553200"/>
            <a:ext cx="7620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239000" y="5638800"/>
            <a:ext cx="2209800" cy="0"/>
          </a:xfrm>
          <a:prstGeom prst="line">
            <a:avLst/>
          </a:prstGeom>
          <a:ln w="57150">
            <a:solidFill>
              <a:srgbClr val="BC2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5-Point Star 40"/>
          <p:cNvSpPr/>
          <p:nvPr/>
        </p:nvSpPr>
        <p:spPr>
          <a:xfrm>
            <a:off x="10058400" y="4724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omnia\Pictures\h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614" y="1699550"/>
            <a:ext cx="5421186" cy="481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051992" y="1563625"/>
            <a:ext cx="2015808" cy="461665"/>
          </a:xfrm>
          <a:prstGeom prst="rect">
            <a:avLst/>
          </a:prstGeom>
          <a:solidFill>
            <a:srgbClr val="6600FF"/>
          </a:solidFill>
          <a:ln w="57150">
            <a:solidFill>
              <a:srgbClr val="00E2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ANTIHISTAMINES</a:t>
            </a:r>
          </a:p>
        </p:txBody>
      </p:sp>
    </p:spTree>
    <p:extLst>
      <p:ext uri="{BB962C8B-B14F-4D97-AF65-F5344CB8AC3E}">
        <p14:creationId xmlns:p14="http://schemas.microsoft.com/office/powerpoint/2010/main" val="702211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" y="105878"/>
            <a:ext cx="10001250" cy="388077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96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2800" dirty="0" smtClean="0">
                <a:solidFill>
                  <a:srgbClr val="C00000"/>
                </a:solidFill>
              </a:rPr>
              <a:t>Therapeutic uses:</a:t>
            </a:r>
          </a:p>
          <a:p>
            <a:pPr marL="0" indent="0">
              <a:buNone/>
            </a:pPr>
            <a:endParaRPr lang="en-US" sz="144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9600" dirty="0" smtClean="0"/>
              <a:t>1</a:t>
            </a:r>
            <a:r>
              <a:rPr lang="en-US" sz="9600" dirty="0"/>
              <a:t>. Allergic rhinitis, relieves rhinorrhea, sneezing, and itching of eyes</a:t>
            </a:r>
          </a:p>
          <a:p>
            <a:pPr marL="0" indent="0">
              <a:buNone/>
            </a:pPr>
            <a:r>
              <a:rPr lang="en-US" sz="9600" dirty="0" smtClean="0"/>
              <a:t>    and </a:t>
            </a:r>
            <a:r>
              <a:rPr lang="en-US" sz="9600" dirty="0"/>
              <a:t>nasal </a:t>
            </a:r>
            <a:r>
              <a:rPr lang="en-US" sz="9600" dirty="0" smtClean="0"/>
              <a:t>mucosa</a:t>
            </a:r>
            <a:endParaRPr lang="en-US" sz="9600" dirty="0"/>
          </a:p>
          <a:p>
            <a:pPr marL="0" indent="0">
              <a:buNone/>
            </a:pPr>
            <a:r>
              <a:rPr lang="en-US" sz="9600" dirty="0"/>
              <a:t>2. Common cold: </a:t>
            </a:r>
            <a:r>
              <a:rPr lang="en-US" sz="9600" dirty="0" smtClean="0"/>
              <a:t>dries </a:t>
            </a:r>
            <a:r>
              <a:rPr lang="en-US" sz="9600" dirty="0"/>
              <a:t>out the nasal mucosa. </a:t>
            </a:r>
            <a:r>
              <a:rPr lang="en-US" sz="9600" dirty="0" smtClean="0"/>
              <a:t>Often combined with</a:t>
            </a:r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 </a:t>
            </a:r>
            <a:r>
              <a:rPr lang="en-US" sz="9600" dirty="0"/>
              <a:t>nasal decongestant and </a:t>
            </a:r>
            <a:r>
              <a:rPr lang="en-US" sz="9600" dirty="0" smtClean="0"/>
              <a:t>analgesics</a:t>
            </a:r>
          </a:p>
          <a:p>
            <a:pPr marL="0" indent="0">
              <a:buNone/>
            </a:pPr>
            <a:r>
              <a:rPr lang="en-US" sz="9600" dirty="0" smtClean="0"/>
              <a:t>3. Motion sickness </a:t>
            </a:r>
            <a:endParaRPr lang="en-US" sz="9600" dirty="0"/>
          </a:p>
          <a:p>
            <a:pPr marL="0" indent="0">
              <a:buNone/>
            </a:pPr>
            <a:r>
              <a:rPr lang="en-US" sz="9600" dirty="0" smtClean="0"/>
              <a:t>4. </a:t>
            </a:r>
            <a:r>
              <a:rPr lang="en-US" sz="9600" dirty="0"/>
              <a:t>Allergic </a:t>
            </a:r>
            <a:r>
              <a:rPr lang="en-US" sz="9600" dirty="0" err="1"/>
              <a:t>dermatoses</a:t>
            </a:r>
            <a:r>
              <a:rPr lang="en-US" sz="9600" dirty="0"/>
              <a:t>: can control itching associated with insect bites.</a:t>
            </a:r>
          </a:p>
          <a:p>
            <a:pPr marL="0" indent="0">
              <a:buNone/>
            </a:pPr>
            <a:r>
              <a:rPr lang="en-US" sz="9600" dirty="0" smtClean="0"/>
              <a:t>5. Nausea </a:t>
            </a:r>
            <a:r>
              <a:rPr lang="en-US" sz="9600" dirty="0"/>
              <a:t>and vomiting (</a:t>
            </a:r>
            <a:r>
              <a:rPr lang="en-US" sz="9600" dirty="0" smtClean="0"/>
              <a:t>Promethazine)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8635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84230"/>
            <a:ext cx="8596668" cy="59660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Pharmacokinetics:</a:t>
            </a:r>
          </a:p>
          <a:p>
            <a:pPr marL="0" indent="0">
              <a:buNone/>
            </a:pPr>
            <a:endParaRPr lang="en-US" sz="3200" b="1" dirty="0" smtClean="0">
              <a:solidFill>
                <a:srgbClr val="C00000"/>
              </a:solidFill>
            </a:endParaRPr>
          </a:p>
          <a:p>
            <a:r>
              <a:rPr lang="en-US" sz="2400" dirty="0"/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H</a:t>
            </a:r>
            <a:r>
              <a:rPr lang="en-US" sz="2400" baseline="-25000" dirty="0" smtClean="0">
                <a:solidFill>
                  <a:srgbClr val="002060"/>
                </a:solidFill>
              </a:rPr>
              <a:t>1</a:t>
            </a:r>
            <a:r>
              <a:rPr lang="en-US" sz="2400" dirty="0" smtClean="0">
                <a:solidFill>
                  <a:srgbClr val="002060"/>
                </a:solidFill>
              </a:rPr>
              <a:t> receptor blockers are well absorbed after oral administration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Maximum serum levels occurring at 1-2  hours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Average plasma half life is 4 to 6 hours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H</a:t>
            </a:r>
            <a:r>
              <a:rPr lang="en-US" sz="2400" baseline="-25000" dirty="0" smtClean="0">
                <a:solidFill>
                  <a:srgbClr val="002060"/>
                </a:solidFill>
              </a:rPr>
              <a:t>1</a:t>
            </a:r>
            <a:r>
              <a:rPr lang="en-US" sz="2400" dirty="0" smtClean="0">
                <a:solidFill>
                  <a:srgbClr val="002060"/>
                </a:solidFill>
              </a:rPr>
              <a:t>- receptor blockers have high bioavailability and distributed to all tissues including CNS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Metabolized by the hepatic cytochrome P450 system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Excretion occur via kidney except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fexofenadine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excreted in feces unchanged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7082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68941"/>
            <a:ext cx="8596668" cy="577242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500" b="1" dirty="0" smtClean="0">
                <a:solidFill>
                  <a:srgbClr val="C00000"/>
                </a:solidFill>
              </a:rPr>
              <a:t>Adverse effects:</a:t>
            </a:r>
          </a:p>
          <a:p>
            <a:r>
              <a:rPr lang="en-US" sz="3200" dirty="0" smtClean="0"/>
              <a:t>Sedation, tinnitus fatigue, dizziness blurred </a:t>
            </a:r>
          </a:p>
          <a:p>
            <a:pPr marL="0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 vision, dry mouth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Drug interaction: </a:t>
            </a:r>
          </a:p>
          <a:p>
            <a:r>
              <a:rPr lang="en-US" sz="3200" dirty="0" smtClean="0"/>
              <a:t>CNS depressants 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&amp;</a:t>
            </a:r>
            <a:r>
              <a:rPr lang="en-US" sz="3200" dirty="0" smtClean="0"/>
              <a:t> cholinesterase inhibitors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Overdose: </a:t>
            </a:r>
          </a:p>
          <a:p>
            <a:r>
              <a:rPr lang="en-US" sz="3200" dirty="0" smtClean="0"/>
              <a:t>The most common and dangerous effects of acute poisoning are those on </a:t>
            </a:r>
            <a:r>
              <a:rPr lang="en-US" sz="3200" dirty="0" smtClean="0">
                <a:solidFill>
                  <a:srgbClr val="C00000"/>
                </a:solidFill>
              </a:rPr>
              <a:t>CNS; </a:t>
            </a:r>
            <a:r>
              <a:rPr lang="en-US" sz="3200" dirty="0" smtClean="0">
                <a:solidFill>
                  <a:srgbClr val="002060"/>
                </a:solidFill>
              </a:rPr>
              <a:t>including hallucinations, excitement, ataxia and convulsions</a:t>
            </a:r>
            <a:endParaRPr lang="en-US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3236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0" y="152401"/>
            <a:ext cx="223330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2-ANTI-ALLERGICS</a:t>
            </a:r>
          </a:p>
        </p:txBody>
      </p:sp>
      <p:sp>
        <p:nvSpPr>
          <p:cNvPr id="5" name="Rectangle 4"/>
          <p:cNvSpPr/>
          <p:nvPr/>
        </p:nvSpPr>
        <p:spPr>
          <a:xfrm>
            <a:off x="1789925" y="3324999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680196" y="2952690"/>
            <a:ext cx="3893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ernard MT Condensed" pitchFamily="18" charset="0"/>
              </a:rPr>
              <a:t>LEUKOTRIENE RECEPTOR ANTAGONISTS 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676401" y="895869"/>
            <a:ext cx="8935971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  <a:sym typeface="Wingdings 3"/>
              </a:rPr>
              <a:t> Histamine release [mast cell stabilizer by inhibiting </a:t>
            </a:r>
            <a:r>
              <a:rPr lang="en-US" sz="2200" b="1" dirty="0" err="1">
                <a:latin typeface="Arial Narrow" pitchFamily="34" charset="0"/>
                <a:sym typeface="Wingdings 3"/>
              </a:rPr>
              <a:t>Cl</a:t>
            </a:r>
            <a:r>
              <a:rPr lang="en-US" sz="2200" b="1" dirty="0">
                <a:latin typeface="Arial Narrow" pitchFamily="34" charset="0"/>
                <a:sym typeface="Wingdings 3"/>
              </a:rPr>
              <a:t> channels] i.e. can act only </a:t>
            </a:r>
            <a:r>
              <a:rPr lang="en-US" sz="2200" dirty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prophylactic; </a:t>
            </a:r>
            <a:r>
              <a:rPr lang="en-US" sz="2200" b="1" dirty="0">
                <a:solidFill>
                  <a:srgbClr val="0070C0"/>
                </a:solidFill>
                <a:latin typeface="Arial Narrow" pitchFamily="34" charset="0"/>
                <a:sym typeface="Wingdings 3"/>
              </a:rPr>
              <a:t>it </a:t>
            </a:r>
            <a:r>
              <a:rPr lang="en-US" sz="2200" b="1" u="sng" dirty="0">
                <a:solidFill>
                  <a:srgbClr val="0070C0"/>
                </a:solidFill>
                <a:latin typeface="Arial Narrow" pitchFamily="34" charset="0"/>
                <a:sym typeface="Wingdings 3"/>
              </a:rPr>
              <a:t>does not antagonize </a:t>
            </a:r>
            <a:r>
              <a:rPr lang="en-US" sz="2200" b="1" u="sng" dirty="0" smtClean="0">
                <a:solidFill>
                  <a:srgbClr val="0070C0"/>
                </a:solidFill>
                <a:latin typeface="Arial Narrow" pitchFamily="34" charset="0"/>
                <a:sym typeface="Wingdings 3"/>
              </a:rPr>
              <a:t>the released </a:t>
            </a:r>
            <a:r>
              <a:rPr lang="en-US" sz="2200" b="1" u="sng" dirty="0">
                <a:solidFill>
                  <a:srgbClr val="0070C0"/>
                </a:solidFill>
                <a:latin typeface="Arial Narrow" pitchFamily="34" charset="0"/>
                <a:sym typeface="Wingdings 3"/>
              </a:rPr>
              <a:t>histamine</a:t>
            </a:r>
            <a:endParaRPr lang="en-US" sz="2200" u="sng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76400" y="1542541"/>
            <a:ext cx="8534400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Used more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</a:rPr>
              <a:t>in children </a:t>
            </a:r>
            <a:r>
              <a:rPr lang="en-US" sz="2200" b="1" dirty="0">
                <a:latin typeface="Arial Narrow" pitchFamily="34" charset="0"/>
              </a:rPr>
              <a:t>for prophylaxis of perennial allergic rhinitis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76401" y="2209800"/>
            <a:ext cx="8935971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Should be given on daily base and never stop abruptly. </a:t>
            </a:r>
          </a:p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Can induce cough, wheezes, headache, rash, …etc.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52600" y="381000"/>
            <a:ext cx="2798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ernard MT Condensed" pitchFamily="18" charset="0"/>
              </a:rPr>
              <a:t>CROMOLYN &amp; NEDOCROMYL 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1676400" y="3299858"/>
            <a:ext cx="8952724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Block </a:t>
            </a:r>
            <a:r>
              <a:rPr lang="en-US" sz="2200" b="1" dirty="0" err="1">
                <a:latin typeface="Arial Narrow" pitchFamily="34" charset="0"/>
              </a:rPr>
              <a:t>leukotriene</a:t>
            </a:r>
            <a:r>
              <a:rPr lang="en-US" sz="2200" b="1" dirty="0">
                <a:latin typeface="Arial Narrow" pitchFamily="34" charset="0"/>
              </a:rPr>
              <a:t> actions </a:t>
            </a:r>
          </a:p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For </a:t>
            </a:r>
            <a:r>
              <a:rPr lang="en-US" sz="2200" dirty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prophylaxis </a:t>
            </a:r>
            <a:r>
              <a:rPr lang="en-US" sz="2200" b="1" dirty="0">
                <a:latin typeface="Arial Narrow" pitchFamily="34" charset="0"/>
              </a:rPr>
              <a:t>of lower respiratory [</a:t>
            </a:r>
            <a:r>
              <a:rPr lang="en-US" sz="2200" b="1" dirty="0" err="1">
                <a:latin typeface="Arial Narrow" pitchFamily="34" charset="0"/>
              </a:rPr>
              <a:t>i.e</a:t>
            </a:r>
            <a:r>
              <a:rPr lang="en-US" sz="2200" b="1" dirty="0">
                <a:latin typeface="Arial Narrow" pitchFamily="34" charset="0"/>
              </a:rPr>
              <a:t> perennial allergen, exercise or aspirin-induced asthma] &gt; upper respiratory allergies [chronic </a:t>
            </a:r>
            <a:r>
              <a:rPr lang="en-US" sz="2200" b="1" dirty="0" err="1">
                <a:latin typeface="Arial Narrow" pitchFamily="34" charset="0"/>
              </a:rPr>
              <a:t>rhinosinusitis</a:t>
            </a:r>
            <a:r>
              <a:rPr lang="en-US" sz="2200" b="1" dirty="0">
                <a:latin typeface="Arial Narrow" pitchFamily="34" charset="0"/>
              </a:rPr>
              <a:t>]</a:t>
            </a:r>
          </a:p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ADRs; as in asthma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03794" y="4805032"/>
            <a:ext cx="250581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3-CORTICOSTERIODS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277796" y="4724400"/>
            <a:ext cx="66188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Bernard MT Condensed" pitchFamily="18" charset="0"/>
              </a:rPr>
              <a:t>Anti-inflammatory</a:t>
            </a:r>
            <a:r>
              <a:rPr lang="en-US" sz="2000" dirty="0">
                <a:latin typeface="Bernard MT Condensed" pitchFamily="18" charset="0"/>
                <a:sym typeface="Wingdings 3"/>
              </a:rPr>
              <a:t> blocks  </a:t>
            </a:r>
            <a:r>
              <a:rPr lang="en-US" sz="2000" dirty="0" err="1">
                <a:latin typeface="Bernard MT Condensed" pitchFamily="18" charset="0"/>
                <a:sym typeface="Wingdings 3"/>
              </a:rPr>
              <a:t>phospholipase</a:t>
            </a:r>
            <a:r>
              <a:rPr lang="en-US" sz="2000" dirty="0">
                <a:latin typeface="Bernard MT Condensed" pitchFamily="18" charset="0"/>
                <a:sym typeface="Wingdings 3"/>
              </a:rPr>
              <a:t> A</a:t>
            </a:r>
            <a:r>
              <a:rPr lang="en-US" sz="2000" baseline="-25000" dirty="0">
                <a:latin typeface="Bernard MT Condensed" pitchFamily="18" charset="0"/>
                <a:sym typeface="Wingdings 3"/>
              </a:rPr>
              <a:t>2</a:t>
            </a:r>
            <a:r>
              <a:rPr lang="en-US" sz="2000" dirty="0">
                <a:latin typeface="Bernard MT Condensed" pitchFamily="18" charset="0"/>
                <a:sym typeface="Wingdings 3"/>
              </a:rPr>
              <a:t>  </a:t>
            </a:r>
          </a:p>
          <a:p>
            <a:r>
              <a:rPr lang="en-US" sz="2000" dirty="0">
                <a:latin typeface="Bernard MT Condensed" pitchFamily="18" charset="0"/>
                <a:sym typeface="Wingdings 3"/>
              </a:rPr>
              <a:t></a:t>
            </a:r>
            <a:r>
              <a:rPr lang="en-US" sz="2000" dirty="0" err="1">
                <a:latin typeface="Bernard MT Condensed" pitchFamily="18" charset="0"/>
                <a:sym typeface="Wingdings 3"/>
              </a:rPr>
              <a:t>arachedonic</a:t>
            </a:r>
            <a:r>
              <a:rPr lang="en-US" sz="2000" dirty="0">
                <a:latin typeface="Bernard MT Condensed" pitchFamily="18" charset="0"/>
                <a:sym typeface="Wingdings 3"/>
              </a:rPr>
              <a:t> a. synthesis   prostaglandins &amp; </a:t>
            </a:r>
            <a:r>
              <a:rPr lang="en-US" sz="2000" dirty="0" err="1">
                <a:latin typeface="Bernard MT Condensed" pitchFamily="18" charset="0"/>
                <a:sym typeface="Wingdings 3"/>
              </a:rPr>
              <a:t>leukotrienes</a:t>
            </a:r>
            <a:r>
              <a:rPr lang="en-US" sz="2000" dirty="0">
                <a:latin typeface="Bernard MT Condensed" pitchFamily="18" charset="0"/>
                <a:sym typeface="Wingdings 3"/>
              </a:rPr>
              <a:t> 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48494" y="5348509"/>
            <a:ext cx="75287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Topical; steroid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cs typeface="Times New Roman" pitchFamily="18" charset="0"/>
              </a:rPr>
              <a:t>spray</a:t>
            </a: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; </a:t>
            </a:r>
            <a:r>
              <a:rPr lang="en-US" sz="2200" b="1" dirty="0" err="1">
                <a:latin typeface="Arial Narrow" pitchFamily="34" charset="0"/>
                <a:cs typeface="Times New Roman" pitchFamily="18" charset="0"/>
              </a:rPr>
              <a:t>beclomethasone</a:t>
            </a: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US" sz="2200" b="1" dirty="0" err="1">
                <a:latin typeface="Arial Narrow" pitchFamily="34" charset="0"/>
                <a:cs typeface="Times New Roman" pitchFamily="18" charset="0"/>
              </a:rPr>
              <a:t>budesonide</a:t>
            </a: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, &amp; </a:t>
            </a:r>
            <a:r>
              <a:rPr lang="en-US" sz="2200" b="1" dirty="0" err="1">
                <a:latin typeface="Arial Narrow" pitchFamily="34" charset="0"/>
                <a:cs typeface="Times New Roman" pitchFamily="18" charset="0"/>
              </a:rPr>
              <a:t>fluticasone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48494" y="6122314"/>
            <a:ext cx="883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latin typeface="Arial Narrow" pitchFamily="34" charset="0"/>
              </a:rPr>
              <a:t>ADRs; Nasal irritation, fungal infection, hoarseness of voice</a:t>
            </a:r>
            <a:endParaRPr lang="en-US" sz="2200" dirty="0"/>
          </a:p>
        </p:txBody>
      </p:sp>
      <p:sp>
        <p:nvSpPr>
          <p:cNvPr id="19" name="Rectangle 18"/>
          <p:cNvSpPr/>
          <p:nvPr/>
        </p:nvSpPr>
        <p:spPr>
          <a:xfrm>
            <a:off x="1648494" y="5745779"/>
            <a:ext cx="70070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Given if severe intermittent or moderate persistent symptoms </a:t>
            </a:r>
          </a:p>
        </p:txBody>
      </p:sp>
      <p:cxnSp>
        <p:nvCxnSpPr>
          <p:cNvPr id="20" name="Straight Connector 19"/>
          <p:cNvCxnSpPr/>
          <p:nvPr/>
        </p:nvCxnSpPr>
        <p:spPr>
          <a:xfrm rot="10800000">
            <a:off x="1524000" y="46481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524000" y="28955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5-Point Star 21"/>
          <p:cNvSpPr/>
          <p:nvPr/>
        </p:nvSpPr>
        <p:spPr>
          <a:xfrm>
            <a:off x="9982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494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76400" y="124408"/>
            <a:ext cx="2309158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4. DECONGESTANTS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8069760" y="1061396"/>
            <a:ext cx="1928826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dirty="0">
                <a:latin typeface="Arial Rounded MT Bold" pitchFamily="34" charset="0"/>
              </a:rPr>
              <a:t>IMIDAZOLINE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54984" y="1061396"/>
            <a:ext cx="2857520" cy="369332"/>
          </a:xfrm>
          <a:prstGeom prst="rect">
            <a:avLst/>
          </a:prstGeom>
          <a:solidFill>
            <a:srgbClr val="CCFFFF"/>
          </a:solidFill>
          <a:ln w="28575">
            <a:solidFill>
              <a:schemeClr val="tx1"/>
            </a:solidFill>
          </a:ln>
          <a:effectLst>
            <a:outerShdw blurRad="50800" dist="50800" dir="3000000" sx="99000" sy="99000" algn="t" rotWithShape="0">
              <a:srgbClr val="CCFF33"/>
            </a:outerShdw>
          </a:effectLst>
        </p:spPr>
        <p:txBody>
          <a:bodyPr wrap="square">
            <a:spAutoFit/>
          </a:bodyPr>
          <a:lstStyle/>
          <a:p>
            <a:r>
              <a:rPr lang="en-US" b="1" dirty="0"/>
              <a:t>PHENYLETHYLAMINES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83646" y="1450618"/>
            <a:ext cx="2428892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>
                <a:latin typeface="Arial Narrow" pitchFamily="34" charset="0"/>
              </a:rPr>
              <a:t>Phenylephrine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>
                <a:latin typeface="Arial Narrow" pitchFamily="34" charset="0"/>
              </a:rPr>
              <a:t>Methoxamine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7135230" y="932606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 flipH="1">
            <a:off x="7641132" y="918520"/>
            <a:ext cx="500066" cy="714380"/>
          </a:xfrm>
          <a:prstGeom prst="curvedLeftArrow">
            <a:avLst/>
          </a:prstGeom>
          <a:gradFill flip="none" rotWithShape="1">
            <a:gsLst>
              <a:gs pos="16000">
                <a:srgbClr val="00FFFF">
                  <a:tint val="66000"/>
                  <a:satMod val="160000"/>
                </a:srgbClr>
              </a:gs>
              <a:gs pos="54000">
                <a:srgbClr val="0000FF"/>
              </a:gs>
              <a:gs pos="55000">
                <a:srgbClr val="FF0000">
                  <a:alpha val="7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48400" y="2438401"/>
            <a:ext cx="477883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00" b="1" dirty="0">
              <a:latin typeface="Arial Narrow" pitchFamily="34" charset="0"/>
            </a:endParaRPr>
          </a:p>
          <a:p>
            <a:r>
              <a:rPr lang="en-US" sz="2000" b="1" dirty="0">
                <a:latin typeface="Arial Narrow" pitchFamily="34" charset="0"/>
              </a:rPr>
              <a:t>But can cause </a:t>
            </a:r>
            <a:r>
              <a:rPr lang="en-US" sz="2000" dirty="0">
                <a:latin typeface="Bernard MT Condensed" pitchFamily="18" charset="0"/>
              </a:rPr>
              <a:t>Rebound nasal stuffiness </a:t>
            </a:r>
            <a:r>
              <a:rPr lang="en-US" sz="2000" b="1" dirty="0">
                <a:latin typeface="Arial Narrow" pitchFamily="34" charset="0"/>
              </a:rPr>
              <a:t>(repeated administration (10 days -2 weeks)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76400" y="1047901"/>
            <a:ext cx="2428892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u="heavy" dirty="0">
                <a:uFill>
                  <a:solidFill>
                    <a:srgbClr val="00FF00"/>
                  </a:solidFill>
                </a:uFill>
                <a:latin typeface="Bernard MT Condensed" pitchFamily="18" charset="0"/>
              </a:rPr>
              <a:t>PSEUDOEPHEDRINE</a:t>
            </a:r>
            <a:r>
              <a:rPr lang="en-US" sz="2200" b="1" dirty="0">
                <a:latin typeface="Bernard MT Condensed" pitchFamily="18" charset="0"/>
              </a:rPr>
              <a:t>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 flipH="1" flipV="1">
            <a:off x="10248918" y="2586902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752600" y="971701"/>
            <a:ext cx="2286016" cy="571504"/>
          </a:xfrm>
          <a:prstGeom prst="rect">
            <a:avLst/>
          </a:prstGeom>
          <a:noFill/>
          <a:ln w="285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853362" y="1393318"/>
            <a:ext cx="4643438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 err="1">
                <a:latin typeface="Arial Narrow" pitchFamily="34" charset="0"/>
              </a:rPr>
              <a:t>Naphazoline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err="1">
                <a:latin typeface="Arial Narrow" pitchFamily="34" charset="0"/>
              </a:rPr>
              <a:t>Oxymetazoline</a:t>
            </a:r>
            <a:r>
              <a:rPr lang="en-US" sz="2200" b="1" dirty="0">
                <a:latin typeface="Arial Narrow" pitchFamily="34" charset="0"/>
              </a:rPr>
              <a:t> HCI</a:t>
            </a:r>
          </a:p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err="1">
                <a:latin typeface="Arial Narrow" pitchFamily="34" charset="0"/>
              </a:rPr>
              <a:t>Xylometazoline</a:t>
            </a:r>
            <a:r>
              <a:rPr lang="en-US" sz="2200" b="1" dirty="0">
                <a:latin typeface="Arial Narrow" pitchFamily="34" charset="0"/>
              </a:rPr>
              <a:t> HCI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76400" y="2438401"/>
            <a:ext cx="472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 Narrow" pitchFamily="34" charset="0"/>
              </a:rPr>
              <a:t>Can cause nervousness, insomnia, tremors, palpitations, hypertension.</a:t>
            </a:r>
          </a:p>
          <a:p>
            <a:r>
              <a:rPr lang="en-GB" sz="2000" b="1" dirty="0">
                <a:latin typeface="Arial Narrow" pitchFamily="34" charset="0"/>
              </a:rPr>
              <a:t>Better avoided in </a:t>
            </a:r>
            <a:r>
              <a:rPr lang="en-US" sz="2000" b="1" dirty="0">
                <a:latin typeface="Arial Narrow" pitchFamily="34" charset="0"/>
              </a:rPr>
              <a:t>hypertension, heart failure, angina pectoris, </a:t>
            </a:r>
            <a:r>
              <a:rPr lang="en-US" sz="2000" b="1" dirty="0" err="1">
                <a:latin typeface="Arial Narrow" pitchFamily="34" charset="0"/>
              </a:rPr>
              <a:t>hyperthyroidism,glaucoma</a:t>
            </a:r>
            <a:endParaRPr lang="en-US" sz="2000" b="1" dirty="0"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38600" y="152400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Narrow" pitchFamily="34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="1" dirty="0">
                <a:latin typeface="Arial Narrow" pitchFamily="34" charset="0"/>
                <a:cs typeface="Times New Roman" pitchFamily="18" charset="0"/>
              </a:rPr>
              <a:t>-Adrenergic agonists</a:t>
            </a:r>
            <a:endParaRPr lang="en-US" sz="2000" dirty="0"/>
          </a:p>
        </p:txBody>
      </p:sp>
      <p:sp>
        <p:nvSpPr>
          <p:cNvPr id="20" name="Rectangle 19"/>
          <p:cNvSpPr/>
          <p:nvPr/>
        </p:nvSpPr>
        <p:spPr>
          <a:xfrm>
            <a:off x="2286001" y="609600"/>
            <a:ext cx="11192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ernard MT Condensed" pitchFamily="18" charset="0"/>
              </a:rPr>
              <a:t>SYSTEMIC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086601" y="590490"/>
            <a:ext cx="9909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Bernard MT Condensed" pitchFamily="18" charset="0"/>
              </a:rPr>
              <a:t>TOPICAL</a:t>
            </a:r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3543300" y="1562100"/>
            <a:ext cx="14478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705600" y="152400"/>
            <a:ext cx="3672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Narrow" pitchFamily="34" charset="0"/>
                <a:sym typeface="Wingdings 3"/>
              </a:rPr>
              <a:t></a:t>
            </a:r>
            <a:r>
              <a:rPr lang="en-US" sz="2000" b="1" dirty="0">
                <a:latin typeface="Arial Narrow" pitchFamily="34" charset="0"/>
              </a:rPr>
              <a:t>For treatment of nasal stuffiness</a:t>
            </a:r>
          </a:p>
        </p:txBody>
      </p:sp>
      <p:cxnSp>
        <p:nvCxnSpPr>
          <p:cNvPr id="28" name="Straight Connector 27"/>
          <p:cNvCxnSpPr/>
          <p:nvPr/>
        </p:nvCxnSpPr>
        <p:spPr>
          <a:xfrm rot="10800000">
            <a:off x="1524000" y="39623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676400" y="4221540"/>
            <a:ext cx="2622834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5. ANTICHOLINERGICS</a:t>
            </a:r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5562600" y="3124200"/>
            <a:ext cx="13716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600200" y="4759404"/>
            <a:ext cx="899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Given as nasal drops to </a:t>
            </a:r>
            <a:r>
              <a:rPr lang="en-US" sz="2200" dirty="0">
                <a:latin typeface="Bernard MT Condensed" pitchFamily="18" charset="0"/>
              </a:rPr>
              <a:t>control rhinorrhea </a:t>
            </a:r>
            <a:endParaRPr lang="en-US" sz="2200" dirty="0" smtClean="0">
              <a:latin typeface="Bernard MT Condensed" pitchFamily="18" charset="0"/>
            </a:endParaRPr>
          </a:p>
          <a:p>
            <a:r>
              <a:rPr lang="en-US" sz="2200" b="1" dirty="0" smtClean="0">
                <a:latin typeface="Arial Narrow" pitchFamily="34" charset="0"/>
              </a:rPr>
              <a:t>So </a:t>
            </a:r>
            <a:r>
              <a:rPr lang="en-US" sz="2200" b="1" dirty="0">
                <a:latin typeface="Arial Narrow" pitchFamily="34" charset="0"/>
              </a:rPr>
              <a:t>very effective </a:t>
            </a:r>
            <a:r>
              <a:rPr lang="en-US" sz="2200" dirty="0">
                <a:latin typeface="Bernard MT Condensed" pitchFamily="18" charset="0"/>
              </a:rPr>
              <a:t>in vasomotor rhinitis </a:t>
            </a:r>
            <a:r>
              <a:rPr lang="en-US" sz="2200" b="1" dirty="0">
                <a:latin typeface="Arial Narrow" pitchFamily="34" charset="0"/>
              </a:rPr>
              <a:t>(watery hyper-secretion).</a:t>
            </a:r>
          </a:p>
          <a:p>
            <a:r>
              <a:rPr lang="en-US" sz="2200" b="1" dirty="0">
                <a:latin typeface="Arial Narrow" pitchFamily="34" charset="0"/>
              </a:rPr>
              <a:t>Its indication as </a:t>
            </a:r>
            <a:r>
              <a:rPr lang="en-US" sz="2200" b="1" dirty="0" err="1">
                <a:latin typeface="Arial Narrow" pitchFamily="34" charset="0"/>
              </a:rPr>
              <a:t>bronchiodilator</a:t>
            </a:r>
            <a:r>
              <a:rPr lang="en-US" sz="2200" b="1" dirty="0">
                <a:latin typeface="Arial Narrow" pitchFamily="34" charset="0"/>
              </a:rPr>
              <a:t> in asthma and ADRs </a:t>
            </a:r>
            <a:r>
              <a:rPr lang="en-US" sz="2200" b="1" dirty="0">
                <a:latin typeface="Arial Narrow" pitchFamily="34" charset="0"/>
                <a:sym typeface="Wingdings 3"/>
              </a:rPr>
              <a:t> see </a:t>
            </a:r>
            <a:r>
              <a:rPr lang="en-US" sz="2200" b="1" dirty="0">
                <a:latin typeface="Arial Narrow" pitchFamily="34" charset="0"/>
              </a:rPr>
              <a:t>asthma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343401" y="4245759"/>
            <a:ext cx="187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C00000"/>
                </a:solidFill>
              </a:rPr>
              <a:t>Ipratropium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7" name="5-Point Star 26"/>
          <p:cNvSpPr/>
          <p:nvPr/>
        </p:nvSpPr>
        <p:spPr>
          <a:xfrm>
            <a:off x="10134600" y="533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22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86000" y="4724400"/>
            <a:ext cx="7543800" cy="533400"/>
          </a:xfrm>
          <a:prstGeom prst="rect">
            <a:avLst/>
          </a:prstGeom>
          <a:solidFill>
            <a:srgbClr val="EEF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0" y="4191000"/>
            <a:ext cx="7543800" cy="533400"/>
          </a:xfrm>
          <a:prstGeom prst="rect">
            <a:avLst/>
          </a:prstGeom>
          <a:solidFill>
            <a:srgbClr val="E5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86000" y="3657600"/>
            <a:ext cx="7543800" cy="533400"/>
          </a:xfrm>
          <a:prstGeom prst="rect">
            <a:avLst/>
          </a:prstGeom>
          <a:solidFill>
            <a:srgbClr val="EBE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0" y="3081528"/>
            <a:ext cx="7543800" cy="533400"/>
          </a:xfrm>
          <a:prstGeom prst="rect">
            <a:avLst/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2514600"/>
            <a:ext cx="7543800" cy="533400"/>
          </a:xfrm>
          <a:prstGeom prst="rect">
            <a:avLst/>
          </a:prstGeom>
          <a:solidFill>
            <a:srgbClr val="FFFF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56316" y="838201"/>
            <a:ext cx="8859285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400" dirty="0">
                <a:latin typeface="Bernard MT Condensed" pitchFamily="18" charset="0"/>
              </a:rPr>
              <a:t>Effectiveness of different drug groups in controlling symptoms of RHINITIS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8222" y="1600200"/>
          <a:ext cx="7541578" cy="3688080"/>
        </p:xfrm>
        <a:graphic>
          <a:graphicData uri="http://schemas.openxmlformats.org/drawingml/2006/table">
            <a:tbl>
              <a:tblPr/>
              <a:tblGrid>
                <a:gridCol w="3529527"/>
                <a:gridCol w="1233717"/>
                <a:gridCol w="1389167"/>
                <a:gridCol w="1389167"/>
              </a:tblGrid>
              <a:tr h="0">
                <a:tc rowSpan="2"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kern="1200" dirty="0" smtClean="0">
                          <a:solidFill>
                            <a:srgbClr val="0000B4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Drug Groups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0" dirty="0" smtClean="0">
                          <a:solidFill>
                            <a:srgbClr val="C0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Main Symptom</a:t>
                      </a:r>
                      <a:endParaRPr lang="en-US" sz="2200" b="0" dirty="0">
                        <a:solidFill>
                          <a:srgbClr val="C0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Sneezing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Blockage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Stuffiness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Bernard MT Condensed" pitchFamily="18" charset="0"/>
                          <a:ea typeface="Times New Roman"/>
                          <a:cs typeface="Traditional Arabic"/>
                        </a:rPr>
                        <a:t>Secretions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err="1" smtClean="0">
                          <a:solidFill>
                            <a:srgbClr val="FF0000"/>
                          </a:solidFill>
                          <a:latin typeface="Bernard MT Condensed" pitchFamily="18" charset="0"/>
                        </a:rPr>
                        <a:t>Rhinorrhea</a:t>
                      </a:r>
                      <a:endParaRPr lang="en-US" sz="2000" b="0" dirty="0">
                        <a:solidFill>
                          <a:srgbClr val="FF0000"/>
                        </a:solidFill>
                        <a:latin typeface="Bernard MT Condensed" pitchFamily="18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Anti-histamines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Anti-</a:t>
                      </a:r>
                      <a:r>
                        <a:rPr lang="en-US" sz="2200" b="1" dirty="0" err="1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allergics</a:t>
                      </a: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  (</a:t>
                      </a:r>
                      <a:r>
                        <a:rPr lang="en-US" sz="2200" b="1" dirty="0" err="1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cromolyns</a:t>
                      </a: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)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Topical corticosteroids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Decongestant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err="1">
                          <a:solidFill>
                            <a:srgbClr val="0000FF"/>
                          </a:solidFill>
                          <a:latin typeface="Arial Narrow" pitchFamily="34" charset="0"/>
                          <a:ea typeface="Times New Roman"/>
                          <a:cs typeface="Traditional Arabic"/>
                        </a:rPr>
                        <a:t>Anticholinergics</a:t>
                      </a:r>
                      <a:endParaRPr lang="en-US" sz="2200" b="1" dirty="0">
                        <a:solidFill>
                          <a:srgbClr val="0000FF"/>
                        </a:solidFill>
                        <a:latin typeface="Arial Narrow" pitchFamily="34" charset="0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 Narrow" pitchFamily="34" charset="0"/>
                          <a:ea typeface="Times New Roman"/>
                          <a:cs typeface="Traditional Arabic"/>
                        </a:rPr>
                        <a:t>++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5-Point Star 10"/>
          <p:cNvSpPr/>
          <p:nvPr/>
        </p:nvSpPr>
        <p:spPr>
          <a:xfrm>
            <a:off x="9982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43600" y="25146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239000" y="41910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610600" y="4724400"/>
            <a:ext cx="990600" cy="609600"/>
          </a:xfrm>
          <a:prstGeom prst="ellipse">
            <a:avLst/>
          </a:prstGeom>
          <a:noFill/>
          <a:ln w="571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9525000" y="3733800"/>
            <a:ext cx="685800" cy="381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9525000" y="3200400"/>
            <a:ext cx="381000" cy="381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85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524000" y="5181600"/>
            <a:ext cx="9144000" cy="1676400"/>
            <a:chOff x="0" y="5181600"/>
            <a:chExt cx="9432235" cy="1676400"/>
          </a:xfrm>
        </p:grpSpPr>
        <p:pic>
          <p:nvPicPr>
            <p:cNvPr id="14347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81600"/>
              <a:ext cx="24980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2438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4724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7010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6346826" y="4100513"/>
            <a:ext cx="2720975" cy="1968500"/>
            <a:chOff x="5356412" y="4100338"/>
            <a:chExt cx="2720788" cy="1968230"/>
          </a:xfrm>
        </p:grpSpPr>
        <p:sp>
          <p:nvSpPr>
            <p:cNvPr id="25" name="Oval 24"/>
            <p:cNvSpPr/>
            <p:nvPr/>
          </p:nvSpPr>
          <p:spPr>
            <a:xfrm>
              <a:off x="6629500" y="5638414"/>
              <a:ext cx="457169" cy="3809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7543837" y="4571760"/>
              <a:ext cx="304779" cy="2285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027" name="Picture 3" descr="C:\Documents and Settings\DR.OMNIA\My Documents\My Pictures\goblet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38" t="17021" r="17695" b="18676"/>
            <a:stretch>
              <a:fillRect/>
            </a:stretch>
          </p:blipFill>
          <p:spPr bwMode="auto">
            <a:xfrm>
              <a:off x="5356412" y="4100338"/>
              <a:ext cx="2720788" cy="1968230"/>
            </a:xfrm>
            <a:prstGeom prst="roundRect">
              <a:avLst>
                <a:gd name="adj" fmla="val 31370"/>
              </a:avLst>
            </a:prstGeom>
            <a:noFill/>
          </p:spPr>
        </p:pic>
      </p:grpSp>
      <p:pic>
        <p:nvPicPr>
          <p:cNvPr id="14340" name="Picture 2" descr="C:\Documents and Settings\DR.OMNIA\My Documents\My Pictures\air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34288" y="3100388"/>
            <a:ext cx="22717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http://thelungnetwork.com/wp-content/uploads/2010/10/Lung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 bwMode="auto">
          <a:xfrm>
            <a:off x="9296400" y="685801"/>
            <a:ext cx="13716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1828801" y="2706711"/>
            <a:ext cx="6781800" cy="1165086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4000" b="1" spc="50" dirty="0" smtClean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TREATMENT </a:t>
            </a:r>
            <a:r>
              <a:rPr lang="en-US" sz="4000" b="1" spc="50" dirty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OF COUGH</a:t>
            </a:r>
          </a:p>
        </p:txBody>
      </p:sp>
      <p:pic>
        <p:nvPicPr>
          <p:cNvPr id="45059" name="Picture 3" descr="http://i2.cdn.turner.com/cnn/2009/HEALTH/conditions/06/19/chronic.cough/art.cough.gi.jpg"/>
          <p:cNvPicPr>
            <a:picLocks noChangeAspect="1" noChangeArrowheads="1"/>
          </p:cNvPicPr>
          <p:nvPr/>
        </p:nvPicPr>
        <p:blipFill>
          <a:blip r:embed="rId7" cstate="print"/>
          <a:srcRect l="8219" r="9589" b="1370"/>
          <a:stretch>
            <a:fillRect/>
          </a:stretch>
        </p:blipFill>
        <p:spPr bwMode="auto">
          <a:xfrm>
            <a:off x="2438400" y="762000"/>
            <a:ext cx="2540000" cy="2286000"/>
          </a:xfrm>
          <a:prstGeom prst="ellipse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1828801" y="358914"/>
            <a:ext cx="3767377" cy="1927086"/>
          </a:xfrm>
          <a:prstGeom prst="rect">
            <a:avLst/>
          </a:prstGeom>
          <a:noFill/>
        </p:spPr>
        <p:txBody>
          <a:bodyPr wrap="none">
            <a:prstTxWarp prst="textArchUpPour">
              <a:avLst/>
            </a:prstTxWarp>
            <a:spAutoFit/>
          </a:bodyPr>
          <a:lstStyle/>
          <a:p>
            <a:pPr algn="ctr">
              <a:defRPr/>
            </a:pPr>
            <a:r>
              <a:rPr lang="en-US" sz="4000" b="1" spc="50" dirty="0">
                <a:ln w="12700" cmpd="sng">
                  <a:solidFill>
                    <a:srgbClr val="6600FF"/>
                  </a:solidFill>
                  <a:prstDash val="solid"/>
                </a:ln>
                <a:solidFill>
                  <a:srgbClr val="CDCD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DRUGS USED IN</a:t>
            </a:r>
          </a:p>
        </p:txBody>
      </p:sp>
    </p:spTree>
    <p:extLst>
      <p:ext uri="{BB962C8B-B14F-4D97-AF65-F5344CB8AC3E}">
        <p14:creationId xmlns:p14="http://schemas.microsoft.com/office/powerpoint/2010/main" val="40770069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www.sciencephoto.com/images/download_wm_image.html/P570002-Illustration_of_the_exhalation_phase_of_coughing-SPL.jpg?id=805700002"/>
          <p:cNvPicPr>
            <a:picLocks noChangeAspect="1" noChangeArrowheads="1"/>
          </p:cNvPicPr>
          <p:nvPr/>
        </p:nvPicPr>
        <p:blipFill>
          <a:blip r:embed="rId2" cstate="print"/>
          <a:srcRect l="18232" r="11050" b="3396"/>
          <a:stretch>
            <a:fillRect/>
          </a:stretch>
        </p:blipFill>
        <p:spPr bwMode="auto">
          <a:xfrm>
            <a:off x="9296400" y="1828800"/>
            <a:ext cx="1447800" cy="2895600"/>
          </a:xfrm>
          <a:prstGeom prst="roundRect">
            <a:avLst/>
          </a:prstGeom>
          <a:noFill/>
          <a:effectLst>
            <a:softEdge rad="63500"/>
          </a:effectLst>
        </p:spPr>
      </p:pic>
      <p:grpSp>
        <p:nvGrpSpPr>
          <p:cNvPr id="5" name="Group 4"/>
          <p:cNvGrpSpPr/>
          <p:nvPr/>
        </p:nvGrpSpPr>
        <p:grpSpPr>
          <a:xfrm>
            <a:off x="1676400" y="152400"/>
            <a:ext cx="8610600" cy="473470"/>
            <a:chOff x="457200" y="381000"/>
            <a:chExt cx="8292921" cy="473470"/>
          </a:xfrm>
        </p:grpSpPr>
        <p:sp>
          <p:nvSpPr>
            <p:cNvPr id="2" name="Rectangle 1"/>
            <p:cNvSpPr/>
            <p:nvPr/>
          </p:nvSpPr>
          <p:spPr>
            <a:xfrm>
              <a:off x="457200" y="392805"/>
              <a:ext cx="35221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C00000"/>
                  </a:solidFill>
                  <a:latin typeface="Cooper Black" pitchFamily="18" charset="0"/>
                  <a:ea typeface="Batang" pitchFamily="18" charset="-127"/>
                </a:rPr>
                <a:t>The respiratory tract</a:t>
              </a:r>
              <a:endParaRPr lang="en-US" sz="2400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20521" y="381000"/>
              <a:ext cx="822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Arial Narrow" pitchFamily="34" charset="0"/>
                  <a:sym typeface="Wingdings 3"/>
                </a:rPr>
                <a:t>			         is protected mainly by</a:t>
              </a:r>
              <a:endParaRPr lang="en-US" sz="2400" b="1" dirty="0">
                <a:latin typeface="Arial Narrow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701084" y="584946"/>
            <a:ext cx="8839200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1. </a:t>
            </a:r>
            <a:r>
              <a:rPr lang="en-US" sz="2000" u="heavy" spc="-40" dirty="0">
                <a:uFill>
                  <a:solidFill>
                    <a:srgbClr val="C00000"/>
                  </a:solidFill>
                </a:uFill>
                <a:latin typeface="Bernard MT Condensed" pitchFamily="18" charset="0"/>
                <a:sym typeface="Wingdings 3"/>
              </a:rPr>
              <a:t>MUCOCILIARY CLEARANCE </a:t>
            </a:r>
            <a:r>
              <a:rPr lang="en-US" sz="2200" b="1" spc="-40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40" dirty="0">
                <a:latin typeface="Arial Narrow" pitchFamily="34" charset="0"/>
              </a:rPr>
              <a:t>ensures optimum  tracheobronchial clearance </a:t>
            </a:r>
            <a:r>
              <a:rPr lang="en-US" sz="2200" b="1" spc="-40" dirty="0">
                <a:latin typeface="Arial Narrow" pitchFamily="34" charset="0"/>
                <a:sym typeface="Wingdings 3"/>
              </a:rPr>
              <a:t>by forming sputum (in optimum quantity &amp; viscosity ) exhaled by ciliary </a:t>
            </a:r>
            <a:r>
              <a:rPr lang="en-US" sz="2200" b="1" spc="-40" dirty="0" smtClean="0">
                <a:latin typeface="Arial Narrow" pitchFamily="34" charset="0"/>
                <a:sym typeface="Wingdings 3"/>
              </a:rPr>
              <a:t>movements</a:t>
            </a:r>
            <a:endParaRPr lang="en-US" sz="2200" b="1" spc="-40" dirty="0">
              <a:solidFill>
                <a:srgbClr val="FF0000"/>
              </a:solidFill>
              <a:latin typeface="Arial Narrow" pitchFamily="34" charset="0"/>
            </a:endParaRPr>
          </a:p>
          <a:p>
            <a:pPr>
              <a:lnSpc>
                <a:spcPts val="2500"/>
              </a:lnSpc>
              <a:spcBef>
                <a:spcPts val="600"/>
              </a:spcBef>
            </a:pPr>
            <a:r>
              <a:rPr lang="en-US" sz="2200" b="1" dirty="0">
                <a:solidFill>
                  <a:srgbClr val="FF0000"/>
                </a:solidFill>
                <a:latin typeface="Arial Narrow" pitchFamily="34" charset="0"/>
                <a:sym typeface="Wingdings 3"/>
              </a:rPr>
              <a:t>2. </a:t>
            </a:r>
            <a:r>
              <a:rPr lang="en-US" sz="2000" u="heavy" spc="-40" dirty="0">
                <a:uFill>
                  <a:solidFill>
                    <a:srgbClr val="C00000"/>
                  </a:solidFill>
                </a:uFill>
                <a:latin typeface="Bernard MT Condensed" pitchFamily="18" charset="0"/>
              </a:rPr>
              <a:t>COUGH REFLEX </a:t>
            </a:r>
            <a:r>
              <a:rPr lang="en-US" sz="2200" b="1" spc="-40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spc="-40" dirty="0">
                <a:latin typeface="Arial Narrow" pitchFamily="34" charset="0"/>
              </a:rPr>
              <a:t>exhales sputum out, if not optimally removed by the </a:t>
            </a:r>
            <a:r>
              <a:rPr lang="en-US" sz="2200" b="1" spc="-40" dirty="0" err="1">
                <a:latin typeface="Arial Narrow" pitchFamily="34" charset="0"/>
              </a:rPr>
              <a:t>mucociliary</a:t>
            </a:r>
            <a:r>
              <a:rPr lang="en-US" sz="2200" b="1" spc="-40" dirty="0">
                <a:latin typeface="Arial Narrow" pitchFamily="34" charset="0"/>
              </a:rPr>
              <a:t> </a:t>
            </a:r>
            <a:br>
              <a:rPr lang="en-US" sz="2200" b="1" spc="-40" dirty="0">
                <a:latin typeface="Arial Narrow" pitchFamily="34" charset="0"/>
              </a:rPr>
            </a:br>
            <a:r>
              <a:rPr lang="en-US" sz="2200" b="1" spc="-40" dirty="0">
                <a:latin typeface="Arial Narrow" pitchFamily="34" charset="0"/>
              </a:rPr>
              <a:t>   clearance mechanisms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1676400" y="1828800"/>
            <a:ext cx="7924800" cy="1936016"/>
            <a:chOff x="0" y="2198131"/>
            <a:chExt cx="7924800" cy="1936016"/>
          </a:xfrm>
        </p:grpSpPr>
        <p:sp>
          <p:nvSpPr>
            <p:cNvPr id="19" name="TextBox 18"/>
            <p:cNvSpPr txBox="1"/>
            <p:nvPr/>
          </p:nvSpPr>
          <p:spPr>
            <a:xfrm>
              <a:off x="0" y="2502931"/>
              <a:ext cx="7924800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200" b="1" dirty="0">
                  <a:latin typeface="Arial Narrow" pitchFamily="34" charset="0"/>
                </a:rPr>
                <a:t>Coughing is sudden expulsion of air from the lungs through the epiglottis at an amazingly fast speed (~100 miles/ hr) to rid breathing passage ways of unwanted irritants. Abdominal &amp; </a:t>
              </a:r>
              <a:r>
                <a:rPr lang="en-US" sz="2200" b="1" dirty="0" err="1">
                  <a:latin typeface="Arial Narrow" pitchFamily="34" charset="0"/>
                </a:rPr>
                <a:t>intercostal</a:t>
              </a:r>
              <a:r>
                <a:rPr lang="en-US" sz="2200" b="1" dirty="0">
                  <a:latin typeface="Arial Narrow" pitchFamily="34" charset="0"/>
                </a:rPr>
                <a:t> muscles contract, against the closed epiglottis </a:t>
              </a:r>
              <a:r>
                <a:rPr lang="en-US" sz="2200" b="1" dirty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>
                  <a:latin typeface="Arial Narrow" pitchFamily="34" charset="0"/>
                </a:rPr>
                <a:t>pressure </a:t>
              </a:r>
              <a:r>
                <a:rPr lang="en-US" sz="2200" b="1" dirty="0">
                  <a:latin typeface="Arial Narrow" pitchFamily="34" charset="0"/>
                  <a:sym typeface="Wingdings 3"/>
                </a:rPr>
                <a:t></a:t>
              </a:r>
              <a:r>
                <a:rPr lang="en-US" sz="2200" b="1" dirty="0">
                  <a:latin typeface="Arial Narrow" pitchFamily="34" charset="0"/>
                </a:rPr>
                <a:t> </a:t>
              </a:r>
              <a:r>
                <a:rPr lang="en-US" sz="2200" b="1" dirty="0">
                  <a:latin typeface="Arial Narrow" pitchFamily="34" charset="0"/>
                  <a:sym typeface="Wingdings 3"/>
                </a:rPr>
                <a:t> </a:t>
              </a:r>
              <a:r>
                <a:rPr lang="en-US" sz="2200" b="1" dirty="0">
                  <a:latin typeface="Arial Narrow" pitchFamily="34" charset="0"/>
                </a:rPr>
                <a:t>air is forcefully expelled  to dislodge the triggering irritant.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5400000">
              <a:off x="794" y="2349737"/>
              <a:ext cx="304006" cy="79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667256" y="3861138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200" b="1" dirty="0">
                <a:latin typeface="Arial Narrow" pitchFamily="34" charset="0"/>
              </a:rPr>
              <a:t>Cough is </a:t>
            </a:r>
            <a:r>
              <a:rPr lang="en-US" sz="2200" dirty="0">
                <a:latin typeface="Bernard MT Condensed" pitchFamily="18" charset="0"/>
              </a:rPr>
              <a:t>meant to be useful </a:t>
            </a:r>
            <a:r>
              <a:rPr lang="en-US" sz="2200" b="1" dirty="0">
                <a:latin typeface="Arial Narrow" pitchFamily="34" charset="0"/>
                <a:sym typeface="Wingdings 3"/>
              </a:rPr>
              <a:t></a:t>
            </a:r>
            <a:r>
              <a:rPr lang="en-US" sz="2200" b="1" i="1" dirty="0">
                <a:solidFill>
                  <a:srgbClr val="7030A0"/>
                </a:solidFill>
              </a:rPr>
              <a:t>“wet or productive”</a:t>
            </a:r>
            <a:r>
              <a:rPr lang="en-US" sz="2200" b="1" dirty="0">
                <a:solidFill>
                  <a:srgbClr val="7030A0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400"/>
              </a:lnSpc>
            </a:pPr>
            <a:r>
              <a:rPr lang="en-US" sz="2200" dirty="0">
                <a:latin typeface="Bernard MT Condensed" pitchFamily="18" charset="0"/>
              </a:rPr>
              <a:t>May not be useful &amp; annoying </a:t>
            </a:r>
            <a:r>
              <a:rPr lang="en-US" sz="2200" b="1" dirty="0">
                <a:latin typeface="Arial Narrow" pitchFamily="34" charset="0"/>
              </a:rPr>
              <a:t>2ndry to irritant vapors, gases, infections, cancer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i="1" dirty="0">
                <a:solidFill>
                  <a:srgbClr val="7030A0"/>
                </a:solidFill>
              </a:rPr>
              <a:t>“dry or irritant” </a:t>
            </a:r>
            <a:endParaRPr lang="en-US" sz="22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28801" y="5334001"/>
            <a:ext cx="1487267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Bernard MT Condensed" pitchFamily="18" charset="0"/>
              </a:rPr>
              <a:t>TREATMENT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1657382" y="5980906"/>
            <a:ext cx="381000" cy="1588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H="1">
            <a:off x="3352800" y="5353748"/>
            <a:ext cx="381000" cy="1588"/>
          </a:xfrm>
          <a:prstGeom prst="straightConnector1">
            <a:avLst/>
          </a:prstGeom>
          <a:ln w="28575">
            <a:solidFill>
              <a:srgbClr val="66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1752601" y="6096000"/>
            <a:ext cx="6391099" cy="533400"/>
            <a:chOff x="457200" y="2590800"/>
            <a:chExt cx="6391099" cy="533400"/>
          </a:xfrm>
        </p:grpSpPr>
        <p:sp>
          <p:nvSpPr>
            <p:cNvPr id="29" name="Rectangle 28"/>
            <p:cNvSpPr/>
            <p:nvPr/>
          </p:nvSpPr>
          <p:spPr>
            <a:xfrm>
              <a:off x="457200" y="2662535"/>
              <a:ext cx="2506199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none">
              <a:spAutoFit/>
            </a:bodyPr>
            <a:lstStyle/>
            <a:p>
              <a:pPr marL="342900" lvl="1" indent="-342900" eaLnBrk="0" hangingPunct="0">
                <a:defRPr/>
              </a:pPr>
              <a:r>
                <a:rPr lang="en-US" sz="2000" b="1" dirty="0">
                  <a:solidFill>
                    <a:srgbClr val="C00000"/>
                  </a:solidFill>
                  <a:latin typeface="Arial Narrow" pitchFamily="34" charset="0"/>
                </a:rPr>
                <a:t>ANTITUSSIVE AGENTS</a:t>
              </a:r>
            </a:p>
          </p:txBody>
        </p:sp>
        <p:sp>
          <p:nvSpPr>
            <p:cNvPr id="30" name="Chevron 29"/>
            <p:cNvSpPr/>
            <p:nvPr/>
          </p:nvSpPr>
          <p:spPr>
            <a:xfrm>
              <a:off x="3048000" y="2590800"/>
              <a:ext cx="533400" cy="533400"/>
            </a:xfrm>
            <a:prstGeom prst="chevron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rgbClr val="C000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602218" y="2636520"/>
              <a:ext cx="3246081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none">
              <a:spAutoFit/>
            </a:bodyPr>
            <a:lstStyle/>
            <a:p>
              <a:pPr marL="342900" lvl="1" indent="-342900" eaLnBrk="0" hangingPunct="0">
                <a:defRPr/>
              </a:pPr>
              <a:r>
                <a:rPr lang="en-US" sz="2000" dirty="0">
                  <a:solidFill>
                    <a:srgbClr val="7030A0"/>
                  </a:solidFill>
                  <a:latin typeface="Bernard MT Condensed" pitchFamily="18" charset="0"/>
                </a:rPr>
                <a:t>For Non-productive (dry) Cough</a:t>
              </a:r>
            </a:p>
          </p:txBody>
        </p:sp>
      </p:grpSp>
      <p:sp>
        <p:nvSpPr>
          <p:cNvPr id="17" name="Chevron 16"/>
          <p:cNvSpPr/>
          <p:nvPr/>
        </p:nvSpPr>
        <p:spPr>
          <a:xfrm>
            <a:off x="7315200" y="5145238"/>
            <a:ext cx="533400" cy="533400"/>
          </a:xfrm>
          <a:prstGeom prst="chevr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rgbClr val="C000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921649" y="5190958"/>
            <a:ext cx="2287486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dirty="0">
                <a:solidFill>
                  <a:srgbClr val="7030A0"/>
                </a:solidFill>
                <a:latin typeface="Bernard MT Condensed" pitchFamily="18" charset="0"/>
              </a:rPr>
              <a:t>For Productive Cough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733801" y="5190958"/>
            <a:ext cx="1915461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b="1" dirty="0">
                <a:solidFill>
                  <a:srgbClr val="C00000"/>
                </a:solidFill>
                <a:latin typeface="Arial Narrow" pitchFamily="34" charset="0"/>
              </a:rPr>
              <a:t>EXPECTORANTS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715001" y="5190744"/>
            <a:ext cx="1556773" cy="40011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pPr marL="342900" lvl="1" indent="-342900" eaLnBrk="0" hangingPunct="0">
              <a:defRPr/>
            </a:pPr>
            <a:r>
              <a:rPr lang="en-US" sz="2000" b="1" dirty="0">
                <a:solidFill>
                  <a:srgbClr val="C00000"/>
                </a:solidFill>
                <a:latin typeface="Arial Narrow" pitchFamily="34" charset="0"/>
              </a:rPr>
              <a:t>MUCOLYTICS</a:t>
            </a:r>
          </a:p>
        </p:txBody>
      </p:sp>
      <p:cxnSp>
        <p:nvCxnSpPr>
          <p:cNvPr id="34" name="Straight Connector 33"/>
          <p:cNvCxnSpPr/>
          <p:nvPr/>
        </p:nvCxnSpPr>
        <p:spPr>
          <a:xfrm rot="10800000">
            <a:off x="1524000" y="4953000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5-Point Star 34"/>
          <p:cNvSpPr/>
          <p:nvPr/>
        </p:nvSpPr>
        <p:spPr>
          <a:xfrm>
            <a:off x="9753600" y="5867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507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04395"/>
            <a:ext cx="9850624" cy="58369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b="1" dirty="0" smtClean="0">
                <a:solidFill>
                  <a:srgbClr val="C00000"/>
                </a:solidFill>
              </a:rPr>
              <a:t>Learning objectives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altLang="en-US" sz="2400" dirty="0" smtClean="0">
              <a:solidFill>
                <a:schemeClr val="accent1"/>
              </a:solidFill>
              <a:cs typeface="Arial" charset="0"/>
            </a:endParaRPr>
          </a:p>
          <a:p>
            <a:pPr marL="0" indent="0">
              <a:buNone/>
            </a:pPr>
            <a:r>
              <a:rPr lang="en-US" altLang="en-US" sz="2400" b="1" dirty="0" smtClean="0">
                <a:solidFill>
                  <a:srgbClr val="0070C0"/>
                </a:solidFill>
                <a:cs typeface="Arial" charset="0"/>
              </a:rPr>
              <a:t>At </a:t>
            </a:r>
            <a:r>
              <a:rPr lang="en-US" altLang="en-US" sz="2400" b="1" dirty="0">
                <a:solidFill>
                  <a:srgbClr val="0070C0"/>
                </a:solidFill>
                <a:cs typeface="Arial" charset="0"/>
              </a:rPr>
              <a:t>the end of the </a:t>
            </a:r>
            <a:r>
              <a:rPr lang="en-US" altLang="en-US" sz="2400" b="1" dirty="0" smtClean="0">
                <a:solidFill>
                  <a:srgbClr val="0070C0"/>
                </a:solidFill>
                <a:cs typeface="Arial" charset="0"/>
              </a:rPr>
              <a:t>lecture, </a:t>
            </a:r>
            <a:r>
              <a:rPr lang="en-US" altLang="en-US" sz="2400" b="1" dirty="0">
                <a:solidFill>
                  <a:srgbClr val="0070C0"/>
                </a:solidFill>
                <a:cs typeface="Arial" charset="0"/>
              </a:rPr>
              <a:t>students should be able </a:t>
            </a:r>
            <a:r>
              <a:rPr lang="en-US" altLang="en-US" sz="2400" b="1" dirty="0" smtClean="0">
                <a:solidFill>
                  <a:srgbClr val="0070C0"/>
                </a:solidFill>
                <a:cs typeface="Arial" charset="0"/>
              </a:rPr>
              <a:t>to: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Define rhinitis and cough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Classify drugs used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 in the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treatment of rhinitis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Expand on the pharmacology of different drug groups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used in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    the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treatment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as; antihistamines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leukotriene antagonists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, corticosteroids, decongestants and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anticholinergics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Describe the  pharmacology of different  expectorants and 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mucolytics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used in the treatment of productive cough</a:t>
            </a:r>
          </a:p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Describe the pharmacology of antitussives (cough suppressants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)  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306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828800" y="304800"/>
            <a:ext cx="4114800" cy="6096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6666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EXPECTORANTS</a:t>
            </a:r>
          </a:p>
        </p:txBody>
      </p:sp>
      <p:sp>
        <p:nvSpPr>
          <p:cNvPr id="9" name="Rectangle 8"/>
          <p:cNvSpPr/>
          <p:nvPr/>
        </p:nvSpPr>
        <p:spPr>
          <a:xfrm>
            <a:off x="6019801" y="381001"/>
            <a:ext cx="38651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Act by removal of mucus through</a:t>
            </a:r>
            <a:endParaRPr lang="en-US" sz="2200" dirty="0"/>
          </a:p>
        </p:txBody>
      </p:sp>
      <p:sp>
        <p:nvSpPr>
          <p:cNvPr id="13" name="Rectangle 12"/>
          <p:cNvSpPr/>
          <p:nvPr/>
        </p:nvSpPr>
        <p:spPr>
          <a:xfrm>
            <a:off x="2066586" y="1066800"/>
            <a:ext cx="19720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defRPr/>
            </a:pPr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Reflex stimulation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05000" y="2209800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defRPr/>
            </a:pPr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Direct stimulation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038600" y="1057656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/>
            <a:r>
              <a:rPr lang="en-US" sz="2000" b="1" dirty="0">
                <a:latin typeface="Arial Narrow" pitchFamily="34" charset="0"/>
              </a:rPr>
              <a:t>Irritate GIT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</a:t>
            </a:r>
            <a:r>
              <a:rPr lang="en-US" sz="2000" b="1" dirty="0">
                <a:latin typeface="Arial Narrow" pitchFamily="34" charset="0"/>
              </a:rPr>
              <a:t>stimulate </a:t>
            </a:r>
            <a:r>
              <a:rPr lang="en-US" sz="2000" b="1" dirty="0" err="1">
                <a:latin typeface="Arial Narrow" pitchFamily="34" charset="0"/>
              </a:rPr>
              <a:t>gastropulmonary</a:t>
            </a:r>
            <a:r>
              <a:rPr lang="en-US" sz="2000" b="1" dirty="0">
                <a:latin typeface="Arial Narrow" pitchFamily="34" charset="0"/>
              </a:rPr>
              <a:t> </a:t>
            </a:r>
            <a:r>
              <a:rPr lang="en-US" sz="2000" b="1" dirty="0" err="1">
                <a:latin typeface="Arial Narrow" pitchFamily="34" charset="0"/>
              </a:rPr>
              <a:t>vagal</a:t>
            </a:r>
            <a:r>
              <a:rPr lang="en-US" sz="2000" b="1" dirty="0">
                <a:latin typeface="Arial Narrow" pitchFamily="34" charset="0"/>
              </a:rPr>
              <a:t> reflex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l</a:t>
            </a:r>
            <a:r>
              <a:rPr lang="en-US" sz="2000" b="1" dirty="0">
                <a:latin typeface="Arial Narrow" pitchFamily="34" charset="0"/>
              </a:rPr>
              <a:t>oosening &amp; thinning of secretions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</a:t>
            </a:r>
            <a:r>
              <a:rPr lang="en-US" sz="20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Guaifenesin</a:t>
            </a:r>
            <a:endParaRPr lang="en-US" sz="20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81200" y="22098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/>
            <a:r>
              <a:rPr lang="en-US" sz="2000" b="1" dirty="0">
                <a:latin typeface="Arial Narrow" pitchFamily="34" charset="0"/>
              </a:rPr>
              <a:t>			Stimulate </a:t>
            </a:r>
            <a:r>
              <a:rPr lang="en-US" sz="2000" b="1" dirty="0" err="1">
                <a:latin typeface="Arial Narrow" pitchFamily="34" charset="0"/>
              </a:rPr>
              <a:t>secretory</a:t>
            </a:r>
            <a:r>
              <a:rPr lang="en-US" sz="2000" b="1" dirty="0">
                <a:latin typeface="Arial Narrow" pitchFamily="34" charset="0"/>
              </a:rPr>
              <a:t> glands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</a:t>
            </a:r>
            <a:r>
              <a:rPr lang="en-US" sz="2000" b="1" dirty="0">
                <a:latin typeface="Arial Narrow" pitchFamily="34" charset="0"/>
              </a:rPr>
              <a:t> respiratory fluids production </a:t>
            </a:r>
            <a:r>
              <a:rPr lang="en-US" sz="2000" b="1" dirty="0">
                <a:latin typeface="Arial Narrow" pitchFamily="34" charset="0"/>
                <a:sym typeface="Wingdings 3"/>
              </a:rPr>
              <a:t> </a:t>
            </a:r>
            <a:r>
              <a:rPr lang="en-US" sz="20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Iodinated glycerol, Na or K iodide / acetate , Ammonium chloride, </a:t>
            </a:r>
            <a:r>
              <a:rPr lang="en-US" sz="20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Ipecacuahna</a:t>
            </a:r>
            <a:r>
              <a:rPr lang="en-US" sz="20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1866900" y="1181100"/>
            <a:ext cx="38100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1040354" y="1758760"/>
            <a:ext cx="166408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191000" y="3733801"/>
            <a:ext cx="6553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Final outcome is that cough is indirectly diminished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1905000" y="4122313"/>
            <a:ext cx="388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>
                <a:latin typeface="Arial Narrow" pitchFamily="34" charset="0"/>
              </a:rPr>
              <a:t> Common cold</a:t>
            </a: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Bronchitis</a:t>
            </a:r>
          </a:p>
          <a:p>
            <a:pPr>
              <a:lnSpc>
                <a:spcPts val="2300"/>
              </a:lnSpc>
              <a:buBlip>
                <a:blip r:embed="rId2"/>
              </a:buBlip>
              <a:tabLst>
                <a:tab pos="3940175" algn="l"/>
              </a:tabLst>
            </a:pP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 smtClean="0">
                <a:latin typeface="Arial Narrow" pitchFamily="34" charset="0"/>
              </a:rPr>
              <a:t>Pharyngitis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latin typeface="Arial Narrow" pitchFamily="34" charset="0"/>
              </a:rPr>
              <a:t>Chronic </a:t>
            </a:r>
            <a:r>
              <a:rPr lang="en-US" sz="2200" b="1" dirty="0">
                <a:latin typeface="Arial Narrow" pitchFamily="34" charset="0"/>
              </a:rPr>
              <a:t>paranasal sinusitis</a:t>
            </a:r>
          </a:p>
          <a:p>
            <a:pPr>
              <a:lnSpc>
                <a:spcPts val="2300"/>
              </a:lnSpc>
            </a:pP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300"/>
              </a:lnSpc>
              <a:buBlip>
                <a:blip r:embed="rId2"/>
              </a:buBlip>
            </a:pP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954240" y="3754314"/>
            <a:ext cx="13497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INDICATIONS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9220996" y="2895600"/>
            <a:ext cx="2437607" cy="796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9602465" y="3503291"/>
            <a:ext cx="1219848" cy="3177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2057400" y="1752600"/>
            <a:ext cx="7696200" cy="425758"/>
            <a:chOff x="533400" y="1752600"/>
            <a:chExt cx="7696200" cy="425758"/>
          </a:xfrm>
        </p:grpSpPr>
        <p:sp>
          <p:nvSpPr>
            <p:cNvPr id="38" name="Rectangle 37"/>
            <p:cNvSpPr/>
            <p:nvPr/>
          </p:nvSpPr>
          <p:spPr>
            <a:xfrm>
              <a:off x="533400" y="1752600"/>
              <a:ext cx="76962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42900" eaLnBrk="0" hangingPunct="0">
                <a:lnSpc>
                  <a:spcPts val="2600"/>
                </a:lnSpc>
                <a:defRPr/>
              </a:pPr>
              <a:r>
                <a:rPr lang="en-US" sz="2000" b="1" u="sng" dirty="0">
                  <a:latin typeface="Arial Narrow" pitchFamily="34" charset="0"/>
                </a:rPr>
                <a:t>ADRs ;</a:t>
              </a:r>
              <a:r>
                <a:rPr lang="en-US" sz="2000" b="1" dirty="0">
                  <a:latin typeface="Arial Narrow" pitchFamily="34" charset="0"/>
                </a:rPr>
                <a:t> Dry mouth, chapped lips, risk of kidney stones(</a:t>
              </a:r>
              <a:r>
                <a:rPr lang="en-US" sz="2000" b="1" dirty="0">
                  <a:latin typeface="Arial Narrow" pitchFamily="34" charset="0"/>
                  <a:sym typeface="Wingdings 3"/>
                </a:rPr>
                <a:t></a:t>
              </a:r>
              <a:r>
                <a:rPr lang="en-US" sz="2000" b="1" dirty="0">
                  <a:latin typeface="Arial Narrow" pitchFamily="34" charset="0"/>
                </a:rPr>
                <a:t>uric a. excretion) 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5400000">
              <a:off x="7735094" y="1866106"/>
              <a:ext cx="762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2286000" y="2971800"/>
            <a:ext cx="7848600" cy="656590"/>
            <a:chOff x="762000" y="2971800"/>
            <a:chExt cx="7848600" cy="656590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877094" y="3009106"/>
              <a:ext cx="762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762000" y="2971800"/>
              <a:ext cx="7848600" cy="656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42900" eaLnBrk="0" hangingPunct="0">
                <a:lnSpc>
                  <a:spcPts val="2200"/>
                </a:lnSpc>
                <a:defRPr/>
              </a:pPr>
              <a:r>
                <a:rPr lang="en-US" sz="2000" b="1" u="sng" dirty="0">
                  <a:latin typeface="Arial Narrow" pitchFamily="34" charset="0"/>
                </a:rPr>
                <a:t>ADRs;</a:t>
              </a:r>
              <a:r>
                <a:rPr lang="en-US" sz="2000" b="1" dirty="0">
                  <a:latin typeface="Arial Narrow" pitchFamily="34" charset="0"/>
                </a:rPr>
                <a:t> Unpleasant metallic taste, hypersensitivity, hypothyroidism, swollen </a:t>
              </a:r>
              <a:r>
                <a:rPr lang="en-US" sz="2000" b="1" dirty="0" smtClean="0">
                  <a:latin typeface="Arial Narrow" pitchFamily="34" charset="0"/>
                </a:rPr>
                <a:t>salivary glands (overstimulation </a:t>
              </a:r>
              <a:r>
                <a:rPr lang="en-US" sz="2000" b="1" dirty="0">
                  <a:latin typeface="Arial Narrow" pitchFamily="34" charset="0"/>
                </a:rPr>
                <a:t>of salivary secretion), &amp; flare of old TB.  </a:t>
              </a:r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rot="10800000">
            <a:off x="3371088" y="3962400"/>
            <a:ext cx="685800" cy="1588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5-Point Star 23"/>
          <p:cNvSpPr/>
          <p:nvPr/>
        </p:nvSpPr>
        <p:spPr>
          <a:xfrm>
            <a:off x="10134600" y="533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999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752600" y="304800"/>
            <a:ext cx="3505200" cy="6096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6666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MUCOLYTICS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0" y="304800"/>
            <a:ext cx="5486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Act by altering biophysical quality of sputum</a:t>
            </a:r>
            <a:r>
              <a:rPr lang="en-US" sz="2200" b="1" dirty="0">
                <a:latin typeface="Arial Narrow" pitchFamily="34" charset="0"/>
                <a:sym typeface="Wingdings 3"/>
              </a:rPr>
              <a:t></a:t>
            </a:r>
            <a:r>
              <a:rPr lang="en-US" sz="2200" b="1" dirty="0">
                <a:latin typeface="Arial Narrow" pitchFamily="34" charset="0"/>
              </a:rPr>
              <a:t> becomes easily exhaled by </a:t>
            </a:r>
            <a:r>
              <a:rPr lang="en-US" sz="2200" b="1" dirty="0" err="1">
                <a:latin typeface="Arial Narrow" pitchFamily="34" charset="0"/>
              </a:rPr>
              <a:t>mucociliary</a:t>
            </a:r>
            <a:r>
              <a:rPr lang="en-US" sz="2200" b="1" dirty="0">
                <a:latin typeface="Arial Narrow" pitchFamily="34" charset="0"/>
              </a:rPr>
              <a:t> clearance  or by less intense coughing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611018" y="1143001"/>
            <a:ext cx="26132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Bernard MT Condensed" pitchFamily="18" charset="0"/>
              </a:rPr>
              <a:t>MECHANISM OF ACTIONS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1600200" y="1524000"/>
            <a:ext cx="896691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r>
              <a:rPr lang="en-US" sz="2200" b="1" dirty="0" err="1">
                <a:latin typeface="Arial Narrow" pitchFamily="34" charset="0"/>
              </a:rPr>
              <a:t>Mucolysis</a:t>
            </a:r>
            <a:r>
              <a:rPr lang="en-US" sz="2200" b="1" dirty="0">
                <a:latin typeface="Arial Narrow" pitchFamily="34" charset="0"/>
              </a:rPr>
              <a:t> occurs by one or more of the following; </a:t>
            </a:r>
          </a:p>
          <a:p>
            <a:pPr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  <a:sym typeface="Wingdings 3"/>
              </a:rPr>
              <a:t>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latin typeface="Arial Narrow" pitchFamily="34" charset="0"/>
              </a:rPr>
              <a:t>V</a:t>
            </a:r>
            <a:r>
              <a:rPr lang="en-US" sz="2200" b="1" dirty="0" err="1">
                <a:latin typeface="Arial Narrow" pitchFamily="34" charset="0"/>
              </a:rPr>
              <a:t>iscoelasticity</a:t>
            </a:r>
            <a:r>
              <a:rPr lang="en-US" sz="2200" b="1" dirty="0">
                <a:latin typeface="Arial Narrow" pitchFamily="34" charset="0"/>
              </a:rPr>
              <a:t> by </a:t>
            </a:r>
            <a:r>
              <a:rPr lang="en-US" sz="2200" b="1" dirty="0">
                <a:latin typeface="Arial Narrow" pitchFamily="34" charset="0"/>
                <a:sym typeface="Wingdings 3"/>
              </a:rPr>
              <a:t>water content</a:t>
            </a:r>
            <a:r>
              <a:rPr lang="en-US" sz="2200" b="1" dirty="0">
                <a:latin typeface="Arial Narrow" pitchFamily="34" charset="0"/>
              </a:rPr>
              <a:t>;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</a:rPr>
              <a:t>H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</a:rPr>
              <a:t>ypertonic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</a:rPr>
              <a:t> Saline &amp; NaHCO</a:t>
            </a:r>
            <a:r>
              <a:rPr lang="en-US" sz="2200" baseline="-25000" dirty="0">
                <a:solidFill>
                  <a:srgbClr val="C00000"/>
                </a:solidFill>
                <a:latin typeface="Bernard MT Condensed" pitchFamily="18" charset="0"/>
              </a:rPr>
              <a:t>3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  <a:sym typeface="Wingdings 3"/>
              </a:rPr>
              <a:t> </a:t>
            </a:r>
            <a:r>
              <a:rPr lang="en-US" sz="2200" b="1" dirty="0" err="1">
                <a:latin typeface="Arial Narrow" pitchFamily="34" charset="0"/>
                <a:sym typeface="Wingdings 3"/>
              </a:rPr>
              <a:t>Adhesivness</a:t>
            </a:r>
            <a:r>
              <a:rPr lang="en-US" sz="2200" b="1" dirty="0">
                <a:latin typeface="Arial Narrow" pitchFamily="34" charset="0"/>
                <a:sym typeface="Wingdings 3"/>
              </a:rPr>
              <a:t>;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Steam inhalation</a:t>
            </a:r>
            <a:endParaRPr lang="en-US" sz="2200" baseline="-25000" dirty="0">
              <a:solidFill>
                <a:srgbClr val="C00000"/>
              </a:solidFill>
              <a:latin typeface="Bernard MT Condensed" pitchFamily="18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</a:rPr>
              <a:t>Breakdown S-S bonds in </a:t>
            </a:r>
            <a:r>
              <a:rPr lang="en-US" sz="2200" b="1" dirty="0" err="1">
                <a:latin typeface="Arial Narrow" pitchFamily="34" charset="0"/>
              </a:rPr>
              <a:t>glycoproteins</a:t>
            </a:r>
            <a:r>
              <a:rPr lang="en-US" sz="2200" b="1" dirty="0">
                <a:latin typeface="Arial Narrow" pitchFamily="34" charset="0"/>
              </a:rPr>
              <a:t> by </a:t>
            </a:r>
            <a:r>
              <a:rPr lang="en-US" sz="2200" b="1">
                <a:latin typeface="Arial Narrow" pitchFamily="34" charset="0"/>
              </a:rPr>
              <a:t>reducing its </a:t>
            </a:r>
            <a:r>
              <a:rPr lang="en-US" sz="2200" b="1" dirty="0">
                <a:latin typeface="Arial Narrow" pitchFamily="34" charset="0"/>
              </a:rPr>
              <a:t>SH </a:t>
            </a:r>
            <a:r>
              <a:rPr lang="en-US" sz="2200" b="1" dirty="0" err="1">
                <a:latin typeface="Arial Narrow" pitchFamily="34" charset="0"/>
              </a:rPr>
              <a:t>Gp</a:t>
            </a:r>
            <a:r>
              <a:rPr lang="en-US" sz="2200" b="1" dirty="0"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>
                <a:latin typeface="Arial Narrow" pitchFamily="34" charset="0"/>
              </a:rPr>
              <a:t> less </a:t>
            </a:r>
            <a:br>
              <a:rPr lang="en-US" sz="2200" b="1" dirty="0">
                <a:latin typeface="Arial Narrow" pitchFamily="34" charset="0"/>
              </a:rPr>
            </a:br>
            <a:r>
              <a:rPr lang="en-US" sz="2200" b="1" dirty="0">
                <a:latin typeface="Arial Narrow" pitchFamily="34" charset="0"/>
              </a:rPr>
              <a:t>    viscid mucous;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N-Acetyl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Cysteine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  <a:p>
            <a:pPr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</a:rPr>
              <a:t>Synthesize serous mucus (</a:t>
            </a:r>
            <a:r>
              <a:rPr lang="en-US" sz="2200" b="1" dirty="0" err="1">
                <a:latin typeface="Arial Narrow" pitchFamily="34" charset="0"/>
              </a:rPr>
              <a:t>sialomucins</a:t>
            </a:r>
            <a:r>
              <a:rPr lang="en-US" sz="2200" b="1" dirty="0">
                <a:latin typeface="Arial Narrow" pitchFamily="34" charset="0"/>
              </a:rPr>
              <a:t> of smaller-size) so it is  </a:t>
            </a:r>
            <a:br>
              <a:rPr lang="en-US" sz="2200" b="1" dirty="0">
                <a:latin typeface="Arial Narrow" pitchFamily="34" charset="0"/>
              </a:rPr>
            </a:br>
            <a:r>
              <a:rPr lang="en-US" sz="2200" b="1" dirty="0">
                <a:latin typeface="Arial Narrow" pitchFamily="34" charset="0"/>
              </a:rPr>
              <a:t>     </a:t>
            </a:r>
            <a:r>
              <a:rPr lang="en-US" sz="2200" b="1" dirty="0" err="1">
                <a:latin typeface="Arial Narrow" pitchFamily="34" charset="0"/>
              </a:rPr>
              <a:t>secretolytic</a:t>
            </a:r>
            <a:r>
              <a:rPr lang="en-US" sz="2200" b="1" dirty="0">
                <a:latin typeface="Arial Narrow" pitchFamily="34" charset="0"/>
              </a:rPr>
              <a:t> + activate </a:t>
            </a:r>
            <a:r>
              <a:rPr lang="en-US" sz="2200" b="1" dirty="0" err="1">
                <a:latin typeface="Arial Narrow" pitchFamily="34" charset="0"/>
              </a:rPr>
              <a:t>ciliary</a:t>
            </a:r>
            <a:r>
              <a:rPr lang="en-US" sz="2200" b="1" dirty="0">
                <a:latin typeface="Arial Narrow" pitchFamily="34" charset="0"/>
              </a:rPr>
              <a:t> clearance &amp; transport;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Bromohexine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&amp; </a:t>
            </a:r>
            <a:b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</a:b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  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Ambroxol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  <a:p>
            <a:pPr indent="-342900" eaLnBrk="0" hangingPunct="0">
              <a:lnSpc>
                <a:spcPts val="2300"/>
              </a:lnSpc>
              <a:spcBef>
                <a:spcPts val="300"/>
              </a:spcBef>
              <a:buBlip>
                <a:blip r:embed="rId2"/>
              </a:buBlip>
              <a:defRPr/>
            </a:pP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C</a:t>
            </a:r>
            <a:r>
              <a:rPr lang="en-US" sz="2200" b="1" dirty="0">
                <a:latin typeface="Arial Narrow" pitchFamily="34" charset="0"/>
              </a:rPr>
              <a:t>leavage of extracellular bacterial DNA, that contributes to viscosity  </a:t>
            </a:r>
            <a:br>
              <a:rPr lang="en-US" sz="2200" b="1" dirty="0">
                <a:latin typeface="Arial Narrow" pitchFamily="34" charset="0"/>
              </a:rPr>
            </a:br>
            <a:r>
              <a:rPr lang="en-US" sz="2200" b="1" dirty="0">
                <a:latin typeface="Arial Narrow" pitchFamily="34" charset="0"/>
              </a:rPr>
              <a:t>     of sputum in case of infection;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rhDNAase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(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Pulmozyme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)</a:t>
            </a: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  <a:p>
            <a:pPr indent="-342900" eaLnBrk="0" fontAlgn="base" hangingPunct="0">
              <a:lnSpc>
                <a:spcPts val="2300"/>
              </a:lnSpc>
              <a:spcBef>
                <a:spcPts val="300"/>
              </a:spcBef>
              <a:spcAft>
                <a:spcPct val="0"/>
              </a:spcAft>
              <a:defRPr/>
            </a:pP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660786" y="4724401"/>
            <a:ext cx="14634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Bernard MT Condensed" pitchFamily="18" charset="0"/>
              </a:rPr>
              <a:t>INDICATIONS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600200" y="5105400"/>
            <a:ext cx="90678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eaLnBrk="0" hangingPunct="0">
              <a:lnSpc>
                <a:spcPts val="2300"/>
              </a:lnSpc>
              <a:buBlip>
                <a:blip r:embed="rId2"/>
              </a:buBlip>
              <a:defRPr/>
            </a:pPr>
            <a:r>
              <a:rPr lang="en-IN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Most </a:t>
            </a:r>
            <a:r>
              <a:rPr lang="en-IN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mucolytics</a:t>
            </a:r>
            <a:r>
              <a:rPr lang="en-IN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</a:t>
            </a:r>
            <a:r>
              <a:rPr lang="en-IN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 </a:t>
            </a:r>
            <a:r>
              <a:rPr lang="en-IN" sz="2200" b="1" dirty="0">
                <a:latin typeface="Arial Narrow" pitchFamily="34" charset="0"/>
              </a:rPr>
              <a:t>effective as adjuvant therapy in COPD, asthma, bronchitis, </a:t>
            </a:r>
            <a:br>
              <a:rPr lang="en-IN" sz="2200" b="1" dirty="0">
                <a:latin typeface="Arial Narrow" pitchFamily="34" charset="0"/>
              </a:rPr>
            </a:br>
            <a:r>
              <a:rPr lang="en-IN" sz="2200" b="1" dirty="0">
                <a:latin typeface="Arial Narrow" pitchFamily="34" charset="0"/>
              </a:rPr>
              <a:t>      …etc. (when there is excessive &amp;/or thick mucus….)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600200" y="5791200"/>
            <a:ext cx="89916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eaLnBrk="0" hangingPunct="0">
              <a:lnSpc>
                <a:spcPts val="2300"/>
              </a:lnSpc>
              <a:buBlip>
                <a:blip r:embed="rId2"/>
              </a:buBlip>
              <a:defRPr/>
            </a:pPr>
            <a:r>
              <a:rPr lang="en-US" sz="2200" b="1" dirty="0">
                <a:latin typeface="Arial Narrow" pitchFamily="34" charset="0"/>
                <a:sym typeface="Wingdings 3"/>
              </a:rPr>
              <a:t>In </a:t>
            </a:r>
            <a:r>
              <a:rPr lang="en-US" sz="2200" b="1" dirty="0" err="1">
                <a:latin typeface="Arial Narrow" pitchFamily="34" charset="0"/>
                <a:sym typeface="Wingdings 3"/>
              </a:rPr>
              <a:t>bronchiectasis</a:t>
            </a:r>
            <a:r>
              <a:rPr lang="en-US" sz="2200" b="1" dirty="0">
                <a:latin typeface="Arial Narrow" pitchFamily="34" charset="0"/>
                <a:sym typeface="Wingdings 3"/>
              </a:rPr>
              <a:t>, pneumonia &amp; TB  they are of partial benefit</a:t>
            </a:r>
          </a:p>
          <a:p>
            <a:pPr indent="-342900" eaLnBrk="0" hangingPunct="0">
              <a:lnSpc>
                <a:spcPts val="2300"/>
              </a:lnSpc>
              <a:defRPr/>
            </a:pPr>
            <a:r>
              <a:rPr lang="en-US" sz="2200" b="1" dirty="0">
                <a:latin typeface="Arial Narrow" pitchFamily="34" charset="0"/>
                <a:sym typeface="Wingdings 3"/>
              </a:rPr>
              <a:t>		</a:t>
            </a:r>
            <a:endParaRPr lang="en-IN" sz="2200" b="1" i="1" dirty="0">
              <a:solidFill>
                <a:srgbClr val="0000FF"/>
              </a:solidFill>
              <a:latin typeface="Arial Narrow" pitchFamily="34" charset="0"/>
              <a:sym typeface="Wingdings 3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600200" y="6248401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en-US" sz="2200" b="1" i="1" dirty="0">
                <a:solidFill>
                  <a:srgbClr val="0000FF"/>
                </a:solidFill>
                <a:latin typeface="Arial Narrow" pitchFamily="34" charset="0"/>
                <a:sym typeface="Wingdings 3"/>
              </a:rPr>
              <a:t> Hardly any benefit in cystic fibrosis &amp; severe infections  Give </a:t>
            </a:r>
            <a:r>
              <a:rPr lang="en-US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rhDNAase</a:t>
            </a:r>
            <a:endParaRPr lang="en-US" sz="2200" dirty="0">
              <a:solidFill>
                <a:srgbClr val="C00000"/>
              </a:solidFill>
            </a:endParaRPr>
          </a:p>
          <a:p>
            <a:pPr>
              <a:buBlip>
                <a:blip r:embed="rId2"/>
              </a:buBlip>
            </a:pPr>
            <a:endParaRPr lang="en-US" sz="2200" dirty="0"/>
          </a:p>
        </p:txBody>
      </p:sp>
      <p:sp>
        <p:nvSpPr>
          <p:cNvPr id="11" name="5-Point Star 10"/>
          <p:cNvSpPr/>
          <p:nvPr/>
        </p:nvSpPr>
        <p:spPr>
          <a:xfrm>
            <a:off x="9982200" y="8382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52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52601" y="304800"/>
            <a:ext cx="27045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C00000"/>
                </a:solidFill>
                <a:latin typeface="Bernard MT Condensed" pitchFamily="18" charset="0"/>
                <a:ea typeface="+mj-ea"/>
                <a:cs typeface="+mj-cs"/>
              </a:rPr>
              <a:t>1. N-</a:t>
            </a:r>
            <a:r>
              <a:rPr lang="en-US" sz="2400" dirty="0" err="1">
                <a:solidFill>
                  <a:srgbClr val="C00000"/>
                </a:solidFill>
                <a:latin typeface="Bernard MT Condensed" pitchFamily="18" charset="0"/>
                <a:ea typeface="+mj-ea"/>
                <a:cs typeface="+mj-cs"/>
              </a:rPr>
              <a:t>Acetylcysteine</a:t>
            </a:r>
            <a:endParaRPr lang="en-US" sz="2400" dirty="0">
              <a:solidFill>
                <a:srgbClr val="C00000"/>
              </a:solidFill>
              <a:latin typeface="Bernard MT Condensed" pitchFamily="18" charset="0"/>
              <a:ea typeface="+mj-ea"/>
              <a:cs typeface="+mj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1828800" y="1202996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ts val="2400"/>
              </a:lnSpc>
              <a:defRPr/>
            </a:pPr>
            <a:endParaRPr lang="en-US" sz="2400" b="1" spc="-5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1" y="1219201"/>
            <a:ext cx="8470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/>
            <a:r>
              <a:rPr lang="en-US" sz="2200" dirty="0">
                <a:solidFill>
                  <a:srgbClr val="0070C0"/>
                </a:solidFill>
                <a:latin typeface="Bernard MT Condensed" pitchFamily="18" charset="0"/>
              </a:rPr>
              <a:t>ADRs; </a:t>
            </a:r>
            <a:r>
              <a:rPr lang="en-US" sz="2400" b="1" dirty="0" err="1">
                <a:latin typeface="Arial Narrow" pitchFamily="34" charset="0"/>
              </a:rPr>
              <a:t>Bronchospasm</a:t>
            </a:r>
            <a:r>
              <a:rPr lang="en-US" sz="2400" b="1" dirty="0">
                <a:latin typeface="Arial Narrow" pitchFamily="34" charset="0"/>
              </a:rPr>
              <a:t>, </a:t>
            </a:r>
            <a:r>
              <a:rPr lang="en-US" sz="2400" b="1" dirty="0" err="1">
                <a:latin typeface="Arial Narrow" pitchFamily="34" charset="0"/>
              </a:rPr>
              <a:t>stomatitis</a:t>
            </a:r>
            <a:r>
              <a:rPr lang="en-US" sz="2400" b="1" dirty="0">
                <a:latin typeface="Arial Narrow" pitchFamily="34" charset="0"/>
              </a:rPr>
              <a:t>, </a:t>
            </a:r>
            <a:r>
              <a:rPr lang="en-US" sz="2400" b="1" dirty="0" err="1">
                <a:latin typeface="Arial Narrow" pitchFamily="34" charset="0"/>
              </a:rPr>
              <a:t>rhinorrhea</a:t>
            </a:r>
            <a:r>
              <a:rPr lang="en-US" sz="2400" b="1" dirty="0">
                <a:latin typeface="Arial Narrow" pitchFamily="34" charset="0"/>
              </a:rPr>
              <a:t>, rash, nausea &amp; vomiting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0" y="831914"/>
            <a:ext cx="9304103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buFont typeface="Wingdings 3"/>
              <a:buChar char=""/>
            </a:pPr>
            <a:r>
              <a:rPr lang="en-US" sz="2400" b="1" dirty="0" smtClean="0">
                <a:latin typeface="Arial Narrow" pitchFamily="34" charset="0"/>
              </a:rPr>
              <a:t>   It </a:t>
            </a:r>
            <a:r>
              <a:rPr lang="en-US" sz="2400" b="1" dirty="0">
                <a:latin typeface="Arial Narrow" pitchFamily="34" charset="0"/>
              </a:rPr>
              <a:t>is also a free radical scavenger </a:t>
            </a:r>
            <a:r>
              <a:rPr lang="en-US" sz="2400" b="1" spc="-50" dirty="0">
                <a:latin typeface="Arial Narrow" pitchFamily="34" charset="0"/>
                <a:cs typeface="Times New Roman" pitchFamily="18" charset="0"/>
                <a:sym typeface="Wingdings 3"/>
              </a:rPr>
              <a:t> used i</a:t>
            </a:r>
            <a:r>
              <a:rPr lang="en-US" sz="2400" b="1" spc="-50" dirty="0">
                <a:latin typeface="Arial Narrow" pitchFamily="34" charset="0"/>
                <a:cs typeface="Times New Roman" pitchFamily="18" charset="0"/>
              </a:rPr>
              <a:t>n acetaminophen overdose  </a:t>
            </a:r>
            <a:r>
              <a:rPr lang="en-US" sz="2400" b="1" dirty="0">
                <a:latin typeface="Arial Narrow" pitchFamily="34" charset="0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295400" y="2057401"/>
            <a:ext cx="9144000" cy="1647101"/>
            <a:chOff x="-228600" y="2057400"/>
            <a:chExt cx="9144000" cy="1647101"/>
          </a:xfrm>
        </p:grpSpPr>
        <p:sp>
          <p:nvSpPr>
            <p:cNvPr id="7" name="Rectangle 6"/>
            <p:cNvSpPr/>
            <p:nvPr/>
          </p:nvSpPr>
          <p:spPr>
            <a:xfrm>
              <a:off x="-228600" y="2057400"/>
              <a:ext cx="5627374" cy="3877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lnSpc>
                  <a:spcPct val="80000"/>
                </a:lnSpc>
                <a:buFont typeface="Arial" charset="0"/>
                <a:buNone/>
              </a:pP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2. 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Bromhexine</a:t>
              </a:r>
              <a:r>
                <a:rPr lang="en-US" sz="2400" b="1" dirty="0"/>
                <a:t> </a:t>
              </a:r>
              <a:r>
                <a:rPr lang="en-US" sz="2400" b="1" dirty="0">
                  <a:latin typeface="Arial Narrow" pitchFamily="34" charset="0"/>
                </a:rPr>
                <a:t>&amp; its metabolite 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Ambroxol</a:t>
              </a: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  <a:ea typeface="+mj-ea"/>
                  <a:cs typeface="+mj-cs"/>
                </a:rPr>
                <a:t>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8600" y="2438399"/>
              <a:ext cx="8534400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>
                  <a:latin typeface="Arial Narrow" pitchFamily="34" charset="0"/>
                  <a:sym typeface="Wingdings 3"/>
                </a:rPr>
                <a:t>They also </a:t>
              </a:r>
              <a:r>
                <a:rPr lang="en-US" sz="2400" b="1" dirty="0" err="1">
                  <a:latin typeface="Arial Narrow" pitchFamily="34" charset="0"/>
                </a:rPr>
                <a:t>immuno</a:t>
              </a:r>
              <a:r>
                <a:rPr lang="en-US" sz="2400" b="1" dirty="0">
                  <a:latin typeface="Arial Narrow" pitchFamily="34" charset="0"/>
                </a:rPr>
                <a:t> </a:t>
              </a:r>
              <a:r>
                <a:rPr lang="en-US" sz="2400" b="1" dirty="0" err="1">
                  <a:latin typeface="Arial Narrow" pitchFamily="34" charset="0"/>
                </a:rPr>
                <a:t>defence</a:t>
              </a:r>
              <a:r>
                <a:rPr lang="en-US" sz="2400" b="1" dirty="0">
                  <a:latin typeface="Arial Narrow" pitchFamily="34" charset="0"/>
                </a:rPr>
                <a:t> so </a:t>
              </a:r>
              <a:r>
                <a:rPr lang="en-US" sz="2400" b="1" dirty="0">
                  <a:latin typeface="Arial Narrow" pitchFamily="34" charset="0"/>
                  <a:sym typeface="Wingdings 3"/>
                </a:rPr>
                <a:t> </a:t>
              </a:r>
              <a:r>
                <a:rPr lang="en-US" sz="2400" b="1" dirty="0">
                  <a:latin typeface="Arial Narrow" pitchFamily="34" charset="0"/>
                </a:rPr>
                <a:t>antibiotics usage 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" y="2790101"/>
              <a:ext cx="8534400" cy="412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>
                  <a:latin typeface="Arial Narrow" pitchFamily="34" charset="0"/>
                  <a:sym typeface="Wingdings 3"/>
                </a:rPr>
                <a:t>They also </a:t>
              </a:r>
              <a:r>
                <a:rPr lang="en-US" sz="2400" b="1" dirty="0">
                  <a:latin typeface="Arial Narrow" pitchFamily="34" charset="0"/>
                </a:rPr>
                <a:t> pain in acute sore throat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8600" y="3242836"/>
              <a:ext cx="86868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2"/>
              <a:r>
                <a:rPr lang="en-US" sz="2400" dirty="0">
                  <a:solidFill>
                    <a:srgbClr val="0070C0"/>
                  </a:solidFill>
                  <a:latin typeface="Bernard MT Condensed" pitchFamily="18" charset="0"/>
                </a:rPr>
                <a:t>ADRs; </a:t>
              </a:r>
              <a:r>
                <a:rPr lang="en-US" sz="2400" b="1" dirty="0" err="1">
                  <a:latin typeface="Arial Narrow" pitchFamily="34" charset="0"/>
                </a:rPr>
                <a:t>Rhinorrhea</a:t>
              </a:r>
              <a:r>
                <a:rPr lang="en-US" sz="2400" b="1" dirty="0">
                  <a:latin typeface="Arial Narrow" pitchFamily="34" charset="0"/>
                </a:rPr>
                <a:t>, </a:t>
              </a:r>
              <a:r>
                <a:rPr lang="en-US" sz="2400" b="1" dirty="0" err="1">
                  <a:latin typeface="Arial Narrow" pitchFamily="34" charset="0"/>
                </a:rPr>
                <a:t>lacrymation</a:t>
              </a:r>
              <a:r>
                <a:rPr lang="en-US" sz="2400" b="1" dirty="0">
                  <a:latin typeface="Arial Narrow" pitchFamily="34" charset="0"/>
                </a:rPr>
                <a:t>, gastric irritation, hypersensitivity</a:t>
              </a:r>
            </a:p>
          </p:txBody>
        </p:sp>
      </p:grpSp>
      <p:cxnSp>
        <p:nvCxnSpPr>
          <p:cNvPr id="13" name="Straight Connector 12"/>
          <p:cNvCxnSpPr/>
          <p:nvPr/>
        </p:nvCxnSpPr>
        <p:spPr>
          <a:xfrm rot="10800000">
            <a:off x="1524000" y="19049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1524000" y="3886199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1701448" y="4022670"/>
            <a:ext cx="9195152" cy="1997131"/>
            <a:chOff x="177448" y="4022669"/>
            <a:chExt cx="9195152" cy="1997131"/>
          </a:xfrm>
        </p:grpSpPr>
        <p:sp>
          <p:nvSpPr>
            <p:cNvPr id="15" name="Rectangle 14"/>
            <p:cNvSpPr/>
            <p:nvPr/>
          </p:nvSpPr>
          <p:spPr>
            <a:xfrm>
              <a:off x="177448" y="4022669"/>
              <a:ext cx="4927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</a:rPr>
                <a:t>3. 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</a:rPr>
                <a:t>Pulmozyme</a:t>
              </a: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</a:rPr>
                <a:t> (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</a:rPr>
                <a:t>Dornase</a:t>
              </a: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</a:rPr>
                <a:t> Alpha or </a:t>
              </a:r>
              <a:r>
                <a:rPr lang="en-US" sz="2400" dirty="0" err="1">
                  <a:solidFill>
                    <a:srgbClr val="C00000"/>
                  </a:solidFill>
                  <a:latin typeface="Bernard MT Condensed" pitchFamily="18" charset="0"/>
                </a:rPr>
                <a:t>DNAse</a:t>
              </a:r>
              <a:r>
                <a:rPr lang="en-US" sz="2400" dirty="0">
                  <a:solidFill>
                    <a:srgbClr val="C00000"/>
                  </a:solidFill>
                  <a:latin typeface="Bernard MT Condensed" pitchFamily="18" charset="0"/>
                </a:rPr>
                <a:t>)</a:t>
              </a:r>
              <a:endParaRPr lang="en-US" sz="2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28600" y="4491674"/>
              <a:ext cx="8915400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400" b="1" dirty="0">
                  <a:latin typeface="Arial Narrow" pitchFamily="34" charset="0"/>
                  <a:sym typeface="Wingdings 3"/>
                </a:rPr>
                <a:t> A</a:t>
              </a:r>
              <a:r>
                <a:rPr lang="en-US" sz="2400" b="1" dirty="0">
                  <a:latin typeface="Arial Narrow" pitchFamily="34" charset="0"/>
                </a:rPr>
                <a:t> recombinant human deoxyribo-nuclease-1 enzyme that is </a:t>
              </a:r>
              <a:r>
                <a:rPr lang="en-US" sz="2400" b="1" dirty="0" err="1">
                  <a:latin typeface="Arial Narrow" pitchFamily="34" charset="0"/>
                </a:rPr>
                <a:t>neubilized</a:t>
              </a:r>
              <a:r>
                <a:rPr lang="en-US" sz="2400" b="1" dirty="0">
                  <a:latin typeface="Arial Narrow" pitchFamily="34" charset="0"/>
                </a:rPr>
                <a:t> .</a:t>
              </a:r>
              <a:endParaRPr lang="en-US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8600" y="4860869"/>
              <a:ext cx="8001000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buFont typeface="Wingdings 3"/>
                <a:buChar char=""/>
              </a:pPr>
              <a:r>
                <a:rPr lang="en-IN" sz="2400" b="1" dirty="0" smtClean="0">
                  <a:latin typeface="Arial Narrow" pitchFamily="34" charset="0"/>
                </a:rPr>
                <a:t>  Full </a:t>
              </a:r>
              <a:r>
                <a:rPr lang="en-IN" sz="2400" b="1" dirty="0">
                  <a:latin typeface="Arial Narrow" pitchFamily="34" charset="0"/>
                </a:rPr>
                <a:t>benefit appears within 3-7 days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28600" y="5318069"/>
              <a:ext cx="9144000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eaLnBrk="0" hangingPunct="0">
                <a:lnSpc>
                  <a:spcPct val="90000"/>
                </a:lnSpc>
                <a:defRPr/>
              </a:pPr>
              <a:r>
                <a:rPr lang="en-US" sz="2200" dirty="0">
                  <a:solidFill>
                    <a:srgbClr val="0070C0"/>
                  </a:solidFill>
                  <a:latin typeface="Bernard MT Condensed" pitchFamily="18" charset="0"/>
                </a:rPr>
                <a:t>ADRs; </a:t>
              </a:r>
            </a:p>
            <a:p>
              <a:pPr marL="342900" indent="-342900" eaLnBrk="0" hangingPunct="0">
                <a:lnSpc>
                  <a:spcPct val="90000"/>
                </a:lnSpc>
                <a:defRPr/>
              </a:pPr>
              <a:r>
                <a:rPr lang="en-US" sz="2200" b="1" dirty="0">
                  <a:latin typeface="Arial Narrow" pitchFamily="34" charset="0"/>
                </a:rPr>
                <a:t>Voice changes, </a:t>
              </a:r>
              <a:r>
                <a:rPr lang="en-US" sz="2200" b="1" dirty="0" err="1">
                  <a:latin typeface="Arial Narrow" pitchFamily="34" charset="0"/>
                </a:rPr>
                <a:t>pharyngitis</a:t>
              </a:r>
              <a:r>
                <a:rPr lang="en-US" sz="2200" b="1" dirty="0">
                  <a:latin typeface="Arial Narrow" pitchFamily="34" charset="0"/>
                </a:rPr>
                <a:t>, laryngitis, rhinitis, chest pain, fever, rash</a:t>
              </a:r>
              <a:endParaRPr lang="en-IN" sz="2200" b="1" dirty="0">
                <a:latin typeface="Arial Narrow" pitchFamily="34" charset="0"/>
              </a:endParaRPr>
            </a:p>
          </p:txBody>
        </p:sp>
      </p:grpSp>
      <p:sp>
        <p:nvSpPr>
          <p:cNvPr id="19" name="5-Point Star 18"/>
          <p:cNvSpPr/>
          <p:nvPr/>
        </p:nvSpPr>
        <p:spPr>
          <a:xfrm>
            <a:off x="9982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714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752600" y="228600"/>
            <a:ext cx="5486400" cy="7620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ANTITUSSIVE AGENTS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267200" y="838200"/>
            <a:ext cx="6324600" cy="73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sz="2200" b="1" dirty="0">
                <a:latin typeface="Arial Narrow" pitchFamily="34" charset="0"/>
              </a:rPr>
              <a:t>Stop or reduce </a:t>
            </a:r>
            <a:r>
              <a:rPr lang="en-US" sz="2200" b="1" dirty="0">
                <a:latin typeface="Arial Narrow" pitchFamily="34" charset="0"/>
                <a:ea typeface="Times New Roman" pitchFamily="18" charset="0"/>
                <a:cs typeface="Arial" pitchFamily="34" charset="0"/>
              </a:rPr>
              <a:t>cough by acting either primarily on the peripheral or CNS components of cough </a:t>
            </a:r>
            <a:r>
              <a:rPr lang="en-US" sz="2200" b="1" dirty="0" smtClean="0">
                <a:latin typeface="Arial Narrow" pitchFamily="34" charset="0"/>
                <a:ea typeface="Times New Roman" pitchFamily="18" charset="0"/>
                <a:cs typeface="Arial" pitchFamily="34" charset="0"/>
              </a:rPr>
              <a:t>reflex</a:t>
            </a:r>
            <a:endParaRPr lang="en-US" sz="22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828801" y="914402"/>
            <a:ext cx="3173" cy="685801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981200" y="2286000"/>
            <a:ext cx="8305800" cy="274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Pharynx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>
                <a:latin typeface="Arial Narrow" pitchFamily="34" charset="0"/>
              </a:rPr>
              <a:t>Use Demulcents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>
                <a:latin typeface="Arial Narrow" pitchFamily="34" charset="0"/>
              </a:rPr>
              <a:t>form a protective coating 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dirty="0">
                <a:latin typeface="Arial Narrow" pitchFamily="34" charset="0"/>
              </a:rPr>
              <a:t>		Lozenges &amp;  Gargles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Larynx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  <a:sym typeface="Wingdings 3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</a:t>
            </a:r>
            <a:r>
              <a:rPr lang="en-US" sz="2200" b="1" dirty="0">
                <a:latin typeface="Arial Narrow" pitchFamily="34" charset="0"/>
              </a:rPr>
              <a:t> Use Emollients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>
                <a:latin typeface="Arial Narrow" pitchFamily="34" charset="0"/>
              </a:rPr>
              <a:t>form a protective coating 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		menthol &amp; eucalyptus</a:t>
            </a:r>
            <a:r>
              <a:rPr lang="en-US" sz="2200" b="1" dirty="0">
                <a:latin typeface="Arial Narrow" pitchFamily="34" charset="0"/>
              </a:rPr>
              <a:t>.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In </a:t>
            </a:r>
            <a:r>
              <a:rPr lang="en-US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Tracheobronchial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Airway</a:t>
            </a:r>
            <a:r>
              <a:rPr lang="en-US" sz="2200" b="1" dirty="0">
                <a:latin typeface="Arial Narrow" pitchFamily="34" charset="0"/>
                <a:sym typeface="Wingdings 3"/>
              </a:rPr>
              <a:t> </a:t>
            </a:r>
            <a:r>
              <a:rPr lang="en-US" sz="2200" b="1" dirty="0">
                <a:latin typeface="Arial Narrow" pitchFamily="34" charset="0"/>
              </a:rPr>
              <a:t>Use aerosols or inhalational of hot steam 		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tincture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benzoin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compound &amp; eucalyptol</a:t>
            </a:r>
          </a:p>
          <a:p>
            <a:pPr marL="0" lvl="1">
              <a:lnSpc>
                <a:spcPts val="2400"/>
              </a:lnSpc>
              <a:spcBef>
                <a:spcPts val="300"/>
              </a:spcBef>
            </a:pP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During </a:t>
            </a:r>
            <a:r>
              <a:rPr lang="en-US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bronchoscopy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or </a:t>
            </a:r>
            <a:r>
              <a:rPr lang="en-US" sz="2200" b="1" u="heavy" dirty="0" err="1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bronchography</a:t>
            </a:r>
            <a:r>
              <a:rPr lang="en-US" sz="2200" b="1" u="heavy" dirty="0">
                <a:uFill>
                  <a:solidFill>
                    <a:srgbClr val="CC0000"/>
                  </a:solidFill>
                </a:uFill>
                <a:latin typeface="Arial Narrow" pitchFamily="34" charset="0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Use local </a:t>
            </a:r>
            <a:r>
              <a:rPr lang="en-US" sz="2200" b="1" dirty="0" err="1">
                <a:latin typeface="Arial Narrow" pitchFamily="34" charset="0"/>
                <a:sym typeface="Wingdings 3"/>
              </a:rPr>
              <a:t>anaesthetic</a:t>
            </a:r>
            <a:r>
              <a:rPr lang="en-US" sz="2200" b="1" dirty="0">
                <a:latin typeface="Arial Narrow" pitchFamily="34" charset="0"/>
                <a:sym typeface="Wingdings 3"/>
              </a:rPr>
              <a:t> aerosols, as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lidocaine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,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benzocaine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, and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tetracaine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676401" y="1524001"/>
            <a:ext cx="4640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  <a:latin typeface="Bernard MT Condensed" pitchFamily="18" charset="0"/>
              </a:rPr>
              <a:t>1. PERIPHERALLY ACTING ANTITUSSIVES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676400" y="1905001"/>
            <a:ext cx="44550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A. Inhibitors of airway stretch receptors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76401" y="5181601"/>
            <a:ext cx="59922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u="heavy" dirty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B. Inhibitors of pulmonary stretch receptors in alveoli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76400" y="5638800"/>
            <a:ext cx="8839200" cy="1072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Benzonatate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  <a:r>
              <a:rPr lang="en-US" sz="2200" b="1" dirty="0">
                <a:latin typeface="Arial Narrow" pitchFamily="34" charset="0"/>
                <a:sym typeface="Wingdings 3"/>
              </a:rPr>
              <a:t>  sensitivity (numbing) of receptors by local anesthetic action.  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200"/>
              </a:lnSpc>
              <a:spcBef>
                <a:spcPts val="300"/>
              </a:spcBef>
            </a:pPr>
            <a:r>
              <a:rPr lang="en-US" sz="2000" u="sng" dirty="0">
                <a:solidFill>
                  <a:srgbClr val="6666FF"/>
                </a:solidFill>
                <a:latin typeface="Bernard MT Condensed" pitchFamily="18" charset="0"/>
              </a:rPr>
              <a:t>ADRS;  </a:t>
            </a:r>
            <a:r>
              <a:rPr lang="en-US" sz="2200" b="1" dirty="0">
                <a:latin typeface="Arial Narrow" pitchFamily="34" charset="0"/>
              </a:rPr>
              <a:t>drowsiness, dizziness, </a:t>
            </a:r>
            <a:r>
              <a:rPr lang="en-US" sz="2200" b="1" dirty="0" err="1">
                <a:latin typeface="Arial Narrow" pitchFamily="34" charset="0"/>
              </a:rPr>
              <a:t>dysphagia</a:t>
            </a:r>
            <a:r>
              <a:rPr lang="en-US" sz="2200" b="1" dirty="0">
                <a:latin typeface="Arial Narrow" pitchFamily="34" charset="0"/>
              </a:rPr>
              <a:t>, allergic reactions</a:t>
            </a:r>
          </a:p>
          <a:p>
            <a:pPr>
              <a:lnSpc>
                <a:spcPts val="2200"/>
              </a:lnSpc>
              <a:spcBef>
                <a:spcPts val="300"/>
              </a:spcBef>
            </a:pPr>
            <a:r>
              <a:rPr lang="en-US" sz="2200" b="1" dirty="0">
                <a:latin typeface="Arial Narrow" pitchFamily="34" charset="0"/>
              </a:rPr>
              <a:t>Overdose</a:t>
            </a:r>
            <a:r>
              <a:rPr lang="en-US" sz="2200" b="1" dirty="0">
                <a:latin typeface="Arial Narrow" pitchFamily="34" charset="0"/>
                <a:sym typeface="Wingdings 3"/>
              </a:rPr>
              <a:t>  </a:t>
            </a:r>
            <a:r>
              <a:rPr lang="en-US" sz="2200" b="1" dirty="0">
                <a:latin typeface="Arial Narrow" pitchFamily="34" charset="0"/>
              </a:rPr>
              <a:t>mental confusion, hallucination, restlessness &amp; tremors</a:t>
            </a:r>
          </a:p>
        </p:txBody>
      </p:sp>
      <p:sp>
        <p:nvSpPr>
          <p:cNvPr id="19" name="5-Point Star 18"/>
          <p:cNvSpPr/>
          <p:nvPr/>
        </p:nvSpPr>
        <p:spPr>
          <a:xfrm>
            <a:off x="9982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295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76400" y="1143001"/>
            <a:ext cx="4197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  <a:latin typeface="Bernard MT Condensed" pitchFamily="18" charset="0"/>
              </a:rPr>
              <a:t>2. CENTRALLY ACTING ANTITUSSIVES</a:t>
            </a:r>
          </a:p>
        </p:txBody>
      </p:sp>
      <p:sp>
        <p:nvSpPr>
          <p:cNvPr id="9" name="Rectangle 8"/>
          <p:cNvSpPr/>
          <p:nvPr/>
        </p:nvSpPr>
        <p:spPr>
          <a:xfrm>
            <a:off x="1981200" y="1524001"/>
            <a:ext cx="13404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A. OPIOIDS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52800" y="1524000"/>
            <a:ext cx="52578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</a:pPr>
            <a:r>
              <a:rPr lang="en-US" sz="2200" b="1" dirty="0">
                <a:latin typeface="Arial Narrow" pitchFamily="34" charset="0"/>
              </a:rPr>
              <a:t>activating µ </a:t>
            </a:r>
            <a:r>
              <a:rPr lang="en-US" sz="2200" b="1" dirty="0" err="1">
                <a:latin typeface="Arial Narrow" pitchFamily="34" charset="0"/>
              </a:rPr>
              <a:t>opioid</a:t>
            </a:r>
            <a:r>
              <a:rPr lang="en-US" sz="2200" b="1" dirty="0">
                <a:latin typeface="Arial Narrow" pitchFamily="34" charset="0"/>
              </a:rPr>
              <a:t> receptors </a:t>
            </a:r>
          </a:p>
          <a:p>
            <a:pPr>
              <a:lnSpc>
                <a:spcPts val="2300"/>
              </a:lnSpc>
            </a:pPr>
            <a:r>
              <a:rPr lang="en-US" sz="2200" b="1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e.g. 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Codeine</a:t>
            </a:r>
            <a:r>
              <a:rPr lang="en-US" sz="2200" b="1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  <a:r>
              <a:rPr lang="en-US" sz="2200" b="1" dirty="0">
                <a:solidFill>
                  <a:srgbClr val="8064A2"/>
                </a:solidFill>
                <a:latin typeface="Arial Narrow" pitchFamily="34" charset="0"/>
                <a:cs typeface="Times New Roman" pitchFamily="18" charset="0"/>
              </a:rPr>
              <a:t>&amp; </a:t>
            </a: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Pholcodine</a:t>
            </a:r>
            <a:endParaRPr lang="en-US" sz="2200" dirty="0">
              <a:solidFill>
                <a:srgbClr val="C00000"/>
              </a:solidFill>
              <a:latin typeface="Bernard MT Condensed" pitchFamily="18" charset="0"/>
              <a:sym typeface="Wingdings 3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52600" y="228600"/>
            <a:ext cx="5486400" cy="76200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ANTITUSSIVE AGENTS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828801" y="914402"/>
            <a:ext cx="3173" cy="304801"/>
          </a:xfrm>
          <a:prstGeom prst="straightConnector1">
            <a:avLst/>
          </a:prstGeom>
          <a:ln w="38100">
            <a:solidFill>
              <a:srgbClr val="F27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960558" y="2159914"/>
            <a:ext cx="17732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200" u="heavy" dirty="0">
                <a:uFill>
                  <a:solidFill>
                    <a:srgbClr val="CC0000"/>
                  </a:solidFill>
                </a:uFill>
                <a:latin typeface="Bernard MT Condensed" pitchFamily="18" charset="0"/>
              </a:rPr>
              <a:t>B. NON-OPIODS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871547" y="2770318"/>
            <a:ext cx="2438400" cy="36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200" dirty="0" err="1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Dextromethorphan</a:t>
            </a:r>
            <a:r>
              <a:rPr lang="en-US" sz="2200" dirty="0">
                <a:solidFill>
                  <a:srgbClr val="C00000"/>
                </a:solidFill>
                <a:latin typeface="Bernard MT Condensed" pitchFamily="18" charset="0"/>
                <a:sym typeface="Wingdings 3"/>
              </a:rPr>
              <a:t> 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3509847" y="2638194"/>
            <a:ext cx="2286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893849" y="3090748"/>
            <a:ext cx="8610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Arial Narrow" pitchFamily="34" charset="0"/>
              </a:rPr>
              <a:t>It </a:t>
            </a:r>
            <a:r>
              <a:rPr lang="en-US" sz="2200" b="1" dirty="0">
                <a:latin typeface="Arial Narrow" pitchFamily="34" charset="0"/>
                <a:sym typeface="Wingdings 3"/>
              </a:rPr>
              <a:t> </a:t>
            </a:r>
            <a:r>
              <a:rPr lang="en-US" sz="2200" b="1" dirty="0">
                <a:latin typeface="Arial Narrow" pitchFamily="34" charset="0"/>
              </a:rPr>
              <a:t>threshold at cough center. It has benefits over </a:t>
            </a:r>
            <a:r>
              <a:rPr lang="en-US" sz="2200" b="1" dirty="0" smtClean="0">
                <a:latin typeface="Arial Narrow" pitchFamily="34" charset="0"/>
              </a:rPr>
              <a:t>opioids </a:t>
            </a:r>
            <a:r>
              <a:rPr lang="en-US" sz="2200" b="1" dirty="0">
                <a:latin typeface="Arial Narrow" pitchFamily="34" charset="0"/>
              </a:rPr>
              <a:t>in being </a:t>
            </a:r>
            <a:r>
              <a:rPr lang="en-US" sz="2200" b="1" dirty="0">
                <a:latin typeface="Arial Narrow" pitchFamily="34" charset="0"/>
                <a:sym typeface="Wingdings 3"/>
              </a:rPr>
              <a:t></a:t>
            </a:r>
            <a:endParaRPr lang="en-US" sz="2200" b="1" dirty="0"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5600" y="3489126"/>
            <a:ext cx="5867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1.  As potent as 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codeine</a:t>
            </a:r>
            <a:endParaRPr lang="en-US" sz="2200" b="1" dirty="0">
              <a:latin typeface="Arial Narrow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2-  But no 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drowsiness</a:t>
            </a:r>
            <a:endParaRPr lang="en-US" sz="2200" b="1" dirty="0">
              <a:latin typeface="Arial Narrow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3-  Less constipating</a:t>
            </a: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4-  No respiratory depression.</a:t>
            </a: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5-  No inhibition of </a:t>
            </a:r>
            <a:r>
              <a:rPr lang="en-US" sz="2200" b="1" dirty="0" err="1">
                <a:latin typeface="Arial Narrow" pitchFamily="34" charset="0"/>
                <a:cs typeface="Times New Roman" pitchFamily="18" charset="0"/>
              </a:rPr>
              <a:t>mucociliary</a:t>
            </a: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en-US" sz="2200" b="1" dirty="0" smtClean="0">
                <a:latin typeface="Arial Narrow" pitchFamily="34" charset="0"/>
                <a:cs typeface="Times New Roman" pitchFamily="18" charset="0"/>
              </a:rPr>
              <a:t>clearance</a:t>
            </a:r>
            <a:endParaRPr lang="en-US" sz="2200" b="1" dirty="0">
              <a:latin typeface="Arial Narrow" pitchFamily="34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b="1" dirty="0">
                <a:latin typeface="Arial Narrow" pitchFamily="34" charset="0"/>
                <a:cs typeface="Times New Roman" pitchFamily="18" charset="0"/>
              </a:rPr>
              <a:t>6-  No addiction.</a:t>
            </a:r>
            <a:endParaRPr lang="en-US" sz="2200" dirty="0">
              <a:latin typeface="Arial Narrow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28800" y="5438667"/>
            <a:ext cx="7184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0070C0"/>
                </a:solidFill>
                <a:latin typeface="Bernard MT Condensed" pitchFamily="18" charset="0"/>
              </a:rPr>
              <a:t>ADRs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28800" y="5819666"/>
            <a:ext cx="8382000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200" b="1" dirty="0" smtClean="0">
                <a:latin typeface="Arial Narrow" pitchFamily="34" charset="0"/>
              </a:rPr>
              <a:t>In </a:t>
            </a:r>
            <a:r>
              <a:rPr lang="en-US" sz="2200" b="1" dirty="0">
                <a:latin typeface="Arial Narrow" pitchFamily="34" charset="0"/>
              </a:rPr>
              <a:t>normal doses </a:t>
            </a:r>
            <a:r>
              <a:rPr lang="en-US" sz="2200" b="1" dirty="0" smtClean="0">
                <a:latin typeface="Arial Narrow" pitchFamily="34" charset="0"/>
              </a:rPr>
              <a:t>, nausea</a:t>
            </a:r>
            <a:r>
              <a:rPr lang="en-US" sz="2200" b="1" dirty="0">
                <a:latin typeface="Arial Narrow" pitchFamily="34" charset="0"/>
              </a:rPr>
              <a:t>, vomiting, dizziness, rash &amp; </a:t>
            </a:r>
            <a:r>
              <a:rPr lang="en-US" sz="2200" b="1" dirty="0" smtClean="0">
                <a:latin typeface="Arial Narrow" pitchFamily="34" charset="0"/>
              </a:rPr>
              <a:t>pruritus</a:t>
            </a:r>
            <a:endParaRPr lang="en-US" sz="2200" b="1" dirty="0">
              <a:latin typeface="Arial Narrow" pitchFamily="34" charset="0"/>
            </a:endParaRPr>
          </a:p>
          <a:p>
            <a:pPr>
              <a:lnSpc>
                <a:spcPts val="2500"/>
              </a:lnSpc>
            </a:pPr>
            <a:r>
              <a:rPr lang="en-US" sz="2200" b="1" dirty="0">
                <a:latin typeface="Arial Narrow" pitchFamily="34" charset="0"/>
              </a:rPr>
              <a:t>In high doses, hallucinations + opiate like side effects on respiration &amp; GIT 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662247" y="2514600"/>
            <a:ext cx="2286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886200" y="2286000"/>
            <a:ext cx="28825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latin typeface="Bernard MT Condensed" pitchFamily="18" charset="0"/>
              </a:rPr>
              <a:t>Antihistaminics</a:t>
            </a:r>
            <a:r>
              <a:rPr lang="en-US" sz="2000" dirty="0">
                <a:latin typeface="Bernard MT Condensed" pitchFamily="18" charset="0"/>
              </a:rPr>
              <a:t> (&gt;sedating)</a:t>
            </a:r>
          </a:p>
        </p:txBody>
      </p:sp>
      <p:sp>
        <p:nvSpPr>
          <p:cNvPr id="25" name="5-Point Star 24"/>
          <p:cNvSpPr/>
          <p:nvPr/>
        </p:nvSpPr>
        <p:spPr>
          <a:xfrm>
            <a:off x="9982200" y="2286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25132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 descr="http://www.ams.ac.ir/AIM/07102/0016_files/image0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631" t="14286" r="14950" b="42857"/>
          <a:stretch>
            <a:fillRect/>
          </a:stretch>
        </p:blipFill>
        <p:spPr bwMode="auto">
          <a:xfrm rot="5400000">
            <a:off x="1028700" y="1294863"/>
            <a:ext cx="3276600" cy="228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524000" y="5181600"/>
            <a:ext cx="9144000" cy="1676400"/>
            <a:chOff x="0" y="5181600"/>
            <a:chExt cx="9432235" cy="1676400"/>
          </a:xfrm>
        </p:grpSpPr>
        <p:pic>
          <p:nvPicPr>
            <p:cNvPr id="14347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81600"/>
              <a:ext cx="24980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2438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4724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4" descr="C:\Documents and Settings\DR.OMNIA\My Documents\My Pictures\cilia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50"/>
            <a:stretch>
              <a:fillRect/>
            </a:stretch>
          </p:blipFill>
          <p:spPr bwMode="auto">
            <a:xfrm>
              <a:off x="7010400" y="5181600"/>
              <a:ext cx="242183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1" name="Picture 8" descr="http://thelungnetwork.com/wp-content/uploads/2010/10/Lung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 bwMode="auto">
          <a:xfrm>
            <a:off x="9296400" y="3505201"/>
            <a:ext cx="137160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3657600" y="2362201"/>
            <a:ext cx="55354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>
                <a:ln w="11430">
                  <a:solidFill>
                    <a:srgbClr val="F27900"/>
                  </a:solidFill>
                </a:ln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rench Script MT" pitchFamily="66" charset="0"/>
              </a:rPr>
              <a:t>GOOD LUCK</a:t>
            </a:r>
          </a:p>
        </p:txBody>
      </p:sp>
      <p:grpSp>
        <p:nvGrpSpPr>
          <p:cNvPr id="15" name="Group 14"/>
          <p:cNvGrpSpPr/>
          <p:nvPr/>
        </p:nvGrpSpPr>
        <p:grpSpPr>
          <a:xfrm flipV="1">
            <a:off x="3352800" y="0"/>
            <a:ext cx="7315200" cy="990600"/>
            <a:chOff x="1828800" y="5867400"/>
            <a:chExt cx="7315200" cy="990600"/>
          </a:xfrm>
        </p:grpSpPr>
        <p:pic>
          <p:nvPicPr>
            <p:cNvPr id="12" name="Picture 12" descr="http://www.galloimages.co.za/Preview/973365/GI_0213143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2F4EF"/>
                </a:clrFrom>
                <a:clrTo>
                  <a:srgbClr val="F2F4EF">
                    <a:alpha val="0"/>
                  </a:srgbClr>
                </a:clrTo>
              </a:clrChange>
            </a:blip>
            <a:srcRect t="2320" b="42671"/>
            <a:stretch>
              <a:fillRect/>
            </a:stretch>
          </p:blipFill>
          <p:spPr bwMode="auto">
            <a:xfrm>
              <a:off x="1828800" y="5867400"/>
              <a:ext cx="3733800" cy="990599"/>
            </a:xfrm>
            <a:prstGeom prst="rect">
              <a:avLst/>
            </a:prstGeom>
            <a:noFill/>
          </p:spPr>
        </p:pic>
        <p:pic>
          <p:nvPicPr>
            <p:cNvPr id="13" name="Picture 12" descr="http://www.galloimages.co.za/Preview/973365/GI_0213143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2F4EF"/>
                </a:clrFrom>
                <a:clrTo>
                  <a:srgbClr val="F2F4EF">
                    <a:alpha val="0"/>
                  </a:srgbClr>
                </a:clrTo>
              </a:clrChange>
            </a:blip>
            <a:srcRect b="42671"/>
            <a:stretch>
              <a:fillRect/>
            </a:stretch>
          </p:blipFill>
          <p:spPr bwMode="auto">
            <a:xfrm>
              <a:off x="5562600" y="6019800"/>
              <a:ext cx="3581400" cy="838200"/>
            </a:xfrm>
            <a:prstGeom prst="rect">
              <a:avLst/>
            </a:prstGeom>
            <a:noFill/>
          </p:spPr>
        </p:pic>
      </p:grpSp>
      <p:pic>
        <p:nvPicPr>
          <p:cNvPr id="14" name="Picture 12" descr="http://www.galloimages.co.za/Preview/973365/GI_021314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2F4EF"/>
              </a:clrFrom>
              <a:clrTo>
                <a:srgbClr val="F2F4EF">
                  <a:alpha val="0"/>
                </a:srgbClr>
              </a:clrTo>
            </a:clrChange>
          </a:blip>
          <a:srcRect l="50000" b="42671"/>
          <a:stretch>
            <a:fillRect/>
          </a:stretch>
        </p:blipFill>
        <p:spPr bwMode="auto">
          <a:xfrm flipV="1">
            <a:off x="1524000" y="0"/>
            <a:ext cx="1866900" cy="121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19375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37883"/>
            <a:ext cx="8596668" cy="55034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Rhinitis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Rhinitis is the irritation and/or inflammation of the mucous  membranes inside the nose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Types: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   1. Allergic (seasonal ; hay fever and  perennial)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   2. infectious (infection with bacteria, fungi  and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                        viruses)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70C0"/>
                </a:solidFill>
              </a:rPr>
              <a:t> Rhinitis </a:t>
            </a:r>
            <a:r>
              <a:rPr lang="en-US" sz="2800" dirty="0">
                <a:solidFill>
                  <a:srgbClr val="0070C0"/>
                </a:solidFill>
              </a:rPr>
              <a:t>may be: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Acute 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persist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7-14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days)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Chronic (persistent 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more than 6 weeks)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r>
              <a:rPr lang="en-US" sz="600" dirty="0" smtClean="0"/>
              <a:t> 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2695727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677733"/>
            <a:ext cx="10184256" cy="53636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Signs and symptoms of rhinitis:</a:t>
            </a:r>
          </a:p>
          <a:p>
            <a:pPr marL="0" indent="0">
              <a:buNone/>
            </a:pPr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en-US" sz="3200" dirty="0"/>
              <a:t> </a:t>
            </a:r>
            <a:r>
              <a:rPr lang="en-US" sz="3200" dirty="0" smtClean="0"/>
              <a:t>Runny nose (rhinorrhea</a:t>
            </a:r>
            <a:r>
              <a:rPr lang="en-US" sz="3200" dirty="0" smtClean="0">
                <a:latin typeface="Arial Narrow" pitchFamily="34" charset="0"/>
              </a:rPr>
              <a:t>; excess </a:t>
            </a:r>
            <a:r>
              <a:rPr lang="en-US" sz="3200" dirty="0">
                <a:latin typeface="Arial Narrow" pitchFamily="34" charset="0"/>
              </a:rPr>
              <a:t>nasal secretion &amp; </a:t>
            </a:r>
            <a:r>
              <a:rPr lang="en-US" sz="3200" dirty="0" smtClean="0">
                <a:latin typeface="Arial Narrow" pitchFamily="34" charset="0"/>
              </a:rPr>
              <a:t>discharge 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 Sneezing</a:t>
            </a:r>
          </a:p>
          <a:p>
            <a:r>
              <a:rPr lang="en-US" sz="3200" dirty="0" smtClean="0"/>
              <a:t> Nasal congestion/stuffy blocked nose</a:t>
            </a:r>
          </a:p>
          <a:p>
            <a:r>
              <a:rPr lang="en-US" sz="3200" dirty="0" smtClean="0"/>
              <a:t> Post nasal drip</a:t>
            </a:r>
          </a:p>
          <a:p>
            <a:r>
              <a:rPr lang="en-US" sz="3200" dirty="0" smtClean="0"/>
              <a:t> Systemic effects may be (fever, body aches,…,...)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76302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92" y="320040"/>
            <a:ext cx="10115948" cy="80581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300" b="1" dirty="0" smtClean="0">
                <a:solidFill>
                  <a:srgbClr val="C00000"/>
                </a:solidFill>
              </a:rPr>
              <a:t>Treatment of Rhinitis</a:t>
            </a:r>
          </a:p>
          <a:p>
            <a:pPr marL="0" indent="0">
              <a:buNone/>
            </a:pPr>
            <a:r>
              <a:rPr lang="en-US" sz="3300" b="1" dirty="0" smtClean="0">
                <a:solidFill>
                  <a:srgbClr val="C0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sz="2400" b="1" dirty="0" smtClean="0"/>
              <a:t>A. Preventive Therapy:</a:t>
            </a:r>
          </a:p>
          <a:p>
            <a:pPr marL="0" indent="0">
              <a:buNone/>
            </a:pPr>
            <a:r>
              <a:rPr lang="en-US" sz="2400" dirty="0" smtClean="0"/>
              <a:t>       </a:t>
            </a:r>
            <a:r>
              <a:rPr lang="en-US" sz="2400" dirty="0" smtClean="0">
                <a:solidFill>
                  <a:srgbClr val="002060"/>
                </a:solidFill>
              </a:rPr>
              <a:t>1. Environmental control ( dust control, pets …..)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    2. Allergen immunotherapy </a:t>
            </a:r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2400" b="1" dirty="0" smtClean="0"/>
              <a:t>B.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Pharmacotherapy:</a:t>
            </a:r>
            <a:r>
              <a:rPr lang="en-US" sz="2400" dirty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</a:t>
            </a:r>
            <a:r>
              <a:rPr lang="en-US" sz="2400" dirty="0" smtClean="0">
                <a:solidFill>
                  <a:srgbClr val="002060"/>
                </a:solidFill>
              </a:rPr>
              <a:t>1</a:t>
            </a:r>
            <a:r>
              <a:rPr lang="en-US" sz="2400" dirty="0">
                <a:solidFill>
                  <a:srgbClr val="002060"/>
                </a:solidFill>
              </a:rPr>
              <a:t>. </a:t>
            </a:r>
            <a:r>
              <a:rPr lang="en-US" sz="2400" dirty="0" smtClean="0">
                <a:solidFill>
                  <a:srgbClr val="002060"/>
                </a:solidFill>
              </a:rPr>
              <a:t>Anti-histamines (H</a:t>
            </a:r>
            <a:r>
              <a:rPr lang="en-US" sz="2400" baseline="-25000" dirty="0" smtClean="0">
                <a:solidFill>
                  <a:srgbClr val="002060"/>
                </a:solidFill>
              </a:rPr>
              <a:t>1</a:t>
            </a:r>
            <a:r>
              <a:rPr lang="en-US" sz="2400" dirty="0" smtClean="0">
                <a:solidFill>
                  <a:srgbClr val="002060"/>
                </a:solidFill>
              </a:rPr>
              <a:t>- receptor </a:t>
            </a:r>
            <a:r>
              <a:rPr lang="en-US" sz="2400" dirty="0">
                <a:solidFill>
                  <a:srgbClr val="002060"/>
                </a:solidFill>
              </a:rPr>
              <a:t>antagonists)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2. </a:t>
            </a:r>
            <a:r>
              <a:rPr lang="en-US" sz="2400" dirty="0" smtClean="0">
                <a:solidFill>
                  <a:srgbClr val="002060"/>
                </a:solidFill>
              </a:rPr>
              <a:t>Anti-</a:t>
            </a:r>
            <a:r>
              <a:rPr lang="en-US" sz="2400" dirty="0" err="1" smtClean="0">
                <a:solidFill>
                  <a:srgbClr val="002060"/>
                </a:solidFill>
              </a:rPr>
              <a:t>allergics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endParaRPr lang="en-US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     a) </a:t>
            </a:r>
            <a:r>
              <a:rPr lang="en-US" sz="2400" dirty="0" err="1">
                <a:solidFill>
                  <a:srgbClr val="002060"/>
                </a:solidFill>
              </a:rPr>
              <a:t>Cromolyn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sodium (</a:t>
            </a:r>
            <a:r>
              <a:rPr lang="en-US" sz="2400" dirty="0">
                <a:solidFill>
                  <a:srgbClr val="002060"/>
                </a:solidFill>
              </a:rPr>
              <a:t>mast cell stabilizer)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     b) Leukotriene receptor </a:t>
            </a:r>
            <a:r>
              <a:rPr lang="en-US" sz="2400" dirty="0" smtClean="0">
                <a:solidFill>
                  <a:srgbClr val="002060"/>
                </a:solidFill>
              </a:rPr>
              <a:t>antagonists (</a:t>
            </a:r>
            <a:r>
              <a:rPr lang="en-US" sz="2400" dirty="0" err="1">
                <a:solidFill>
                  <a:srgbClr val="002060"/>
                </a:solidFill>
              </a:rPr>
              <a:t>montelukast</a:t>
            </a:r>
            <a:r>
              <a:rPr lang="en-US" sz="2400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3. Corticosteroids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4. Decongestants </a:t>
            </a:r>
            <a:r>
              <a:rPr lang="en-US" sz="2400" dirty="0" smtClean="0">
                <a:solidFill>
                  <a:srgbClr val="002060"/>
                </a:solidFill>
              </a:rPr>
              <a:t>(alpha- </a:t>
            </a:r>
            <a:r>
              <a:rPr lang="en-US" sz="2400" dirty="0">
                <a:solidFill>
                  <a:srgbClr val="002060"/>
                </a:solidFill>
              </a:rPr>
              <a:t>adrenergic agonists)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5. </a:t>
            </a:r>
            <a:r>
              <a:rPr lang="en-US" sz="2400" dirty="0" err="1" smtClean="0">
                <a:solidFill>
                  <a:srgbClr val="002060"/>
                </a:solidFill>
              </a:rPr>
              <a:t>Anticholinergics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       </a:t>
            </a:r>
            <a:r>
              <a:rPr lang="en-US" sz="2400" dirty="0" smtClean="0">
                <a:solidFill>
                  <a:srgbClr val="002060"/>
                </a:solidFill>
              </a:rPr>
              <a:t>6</a:t>
            </a:r>
            <a:r>
              <a:rPr lang="en-US" sz="2400" dirty="0">
                <a:solidFill>
                  <a:srgbClr val="002060"/>
                </a:solidFill>
              </a:rPr>
              <a:t>. </a:t>
            </a:r>
            <a:r>
              <a:rPr lang="en-US" sz="2400" dirty="0" smtClean="0">
                <a:solidFill>
                  <a:srgbClr val="002060"/>
                </a:solidFill>
              </a:rPr>
              <a:t>Antibiotics (if </a:t>
            </a:r>
            <a:r>
              <a:rPr lang="en-US" sz="2400" dirty="0">
                <a:solidFill>
                  <a:srgbClr val="002060"/>
                </a:solidFill>
              </a:rPr>
              <a:t>bacterial infection occur)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19534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122" y="901946"/>
            <a:ext cx="10470278" cy="50040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 What is histamine?</a:t>
            </a:r>
          </a:p>
          <a:p>
            <a:pPr marL="0" indent="0">
              <a:buNone/>
            </a:pPr>
            <a:endParaRPr lang="en-US" sz="105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Histamine is a chemical messenger mostly generated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in mast cell that mediates a wide range of cellular  responses, 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including allergic and inflammatory reactions, gastric acid secretion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and neurotransmission in parts of the brain</a:t>
            </a:r>
          </a:p>
          <a:p>
            <a:r>
              <a:rPr lang="en-US" sz="2400" dirty="0">
                <a:solidFill>
                  <a:srgbClr val="002060"/>
                </a:solidFill>
              </a:rPr>
              <a:t>Histamine </a:t>
            </a:r>
            <a:r>
              <a:rPr lang="en-US" sz="2400" dirty="0" smtClean="0">
                <a:solidFill>
                  <a:srgbClr val="002060"/>
                </a:solidFill>
              </a:rPr>
              <a:t>has no clinical application but antihistamines have 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 important therapeutic applications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745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94853"/>
            <a:ext cx="8596668" cy="5546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Antihistamines (H</a:t>
            </a:r>
            <a:r>
              <a:rPr lang="en-US" sz="3200" baseline="-25000" dirty="0" smtClean="0">
                <a:solidFill>
                  <a:srgbClr val="C00000"/>
                </a:solidFill>
              </a:rPr>
              <a:t>I</a:t>
            </a:r>
            <a:r>
              <a:rPr lang="en-US" sz="3200" dirty="0" smtClean="0">
                <a:solidFill>
                  <a:srgbClr val="C00000"/>
                </a:solidFill>
              </a:rPr>
              <a:t>–receptor antagonists): 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The term antihistamine, without modifying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objective, refers to the classic H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– receptor   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 blockers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These drugs do not interfere with the formation or release of histamine</a:t>
            </a:r>
          </a:p>
          <a:p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They block the receptor- mediated response of a target tissue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85827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76400" y="1280280"/>
            <a:ext cx="8991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Bernard MT Condensed" pitchFamily="18" charset="0"/>
              </a:rPr>
              <a:t>		       </a:t>
            </a:r>
            <a:r>
              <a:rPr lang="en-US" dirty="0">
                <a:solidFill>
                  <a:srgbClr val="C00000"/>
                </a:solidFill>
                <a:latin typeface="Bernard MT Condensed" pitchFamily="18" charset="0"/>
              </a:rPr>
              <a:t>First GENERATION       Second GENERATION	 Third GENERATION</a:t>
            </a:r>
          </a:p>
          <a:p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1) ALKYLAMINES</a:t>
            </a:r>
            <a:r>
              <a:rPr lang="en-US" b="1" dirty="0">
                <a:latin typeface="Arial Narrow" pitchFamily="34" charset="0"/>
              </a:rPr>
              <a:t>              </a:t>
            </a:r>
            <a:r>
              <a:rPr lang="en-US" b="1" dirty="0" err="1">
                <a:latin typeface="Arial Narrow" pitchFamily="34" charset="0"/>
              </a:rPr>
              <a:t>Chlorpheniramine</a:t>
            </a:r>
            <a:r>
              <a:rPr lang="en-US" b="1" dirty="0">
                <a:latin typeface="Arial Narrow" pitchFamily="34" charset="0"/>
              </a:rPr>
              <a:t> 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2) ETHANOLAMINES         </a:t>
            </a:r>
            <a:r>
              <a:rPr lang="en-US" b="1" dirty="0" err="1">
                <a:latin typeface="Arial Narrow" pitchFamily="34" charset="0"/>
              </a:rPr>
              <a:t>Dimenhydrinate</a:t>
            </a:r>
            <a:r>
              <a:rPr lang="en-US" b="1" dirty="0">
                <a:latin typeface="Arial Narrow" pitchFamily="34" charset="0"/>
              </a:rPr>
              <a:t> 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latin typeface="Arial Narrow" pitchFamily="34" charset="0"/>
              </a:rPr>
              <a:t>	                 	         Diphenhydramine 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3) ETHYLENEDIAMINES   </a:t>
            </a:r>
            <a:r>
              <a:rPr lang="en-US" b="1" dirty="0" err="1">
                <a:latin typeface="Arial Narrow" pitchFamily="34" charset="0"/>
              </a:rPr>
              <a:t>Antazoline</a:t>
            </a:r>
            <a:r>
              <a:rPr lang="en-US" b="1" dirty="0">
                <a:latin typeface="Arial Narrow" pitchFamily="34" charset="0"/>
              </a:rPr>
              <a:t>`	                 	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4) PHENOTHIAZINES        </a:t>
            </a:r>
            <a:r>
              <a:rPr lang="en-US" b="1" dirty="0">
                <a:latin typeface="Arial Narrow" pitchFamily="34" charset="0"/>
              </a:rPr>
              <a:t>Promethazine 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5) PIPERAZINE 	         </a:t>
            </a:r>
            <a:r>
              <a:rPr lang="en-US" b="1" dirty="0" err="1">
                <a:latin typeface="Arial Narrow" pitchFamily="34" charset="0"/>
              </a:rPr>
              <a:t>Cyclizine</a:t>
            </a:r>
            <a:r>
              <a:rPr lang="en-US" b="1" dirty="0">
                <a:latin typeface="Arial Narrow" pitchFamily="34" charset="0"/>
              </a:rPr>
              <a:t> 	        </a:t>
            </a:r>
            <a:r>
              <a:rPr lang="en-US" b="1" dirty="0" smtClean="0">
                <a:latin typeface="Arial Narrow" pitchFamily="34" charset="0"/>
              </a:rPr>
              <a:t>Cetirizine</a:t>
            </a:r>
            <a:r>
              <a:rPr lang="en-US" b="1" dirty="0">
                <a:latin typeface="Arial Narrow" pitchFamily="34" charset="0"/>
              </a:rPr>
              <a:t>	                        </a:t>
            </a:r>
            <a:r>
              <a:rPr lang="en-US" b="1" dirty="0" err="1">
                <a:latin typeface="Arial Narrow" pitchFamily="34" charset="0"/>
              </a:rPr>
              <a:t>Levocetirizine</a:t>
            </a:r>
            <a:endParaRPr lang="en-US" b="1" dirty="0">
              <a:latin typeface="Arial Narrow" pitchFamily="34" charset="0"/>
            </a:endParaRPr>
          </a:p>
          <a:p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6) PIPERIDINES 	         </a:t>
            </a:r>
            <a:r>
              <a:rPr lang="en-US" b="1" dirty="0" err="1">
                <a:latin typeface="Arial Narrow" pitchFamily="34" charset="0"/>
              </a:rPr>
              <a:t>Azatidine</a:t>
            </a:r>
            <a:r>
              <a:rPr lang="en-US" b="1" dirty="0">
                <a:latin typeface="Arial Narrow" pitchFamily="34" charset="0"/>
              </a:rPr>
              <a:t> 	    	      		       </a:t>
            </a:r>
            <a:r>
              <a:rPr lang="en-US" b="1" dirty="0" err="1">
                <a:latin typeface="Arial Narrow" pitchFamily="34" charset="0"/>
              </a:rPr>
              <a:t>Fexofenadine</a:t>
            </a:r>
            <a:endParaRPr lang="en-US" b="1" dirty="0">
              <a:latin typeface="Arial Narrow" pitchFamily="34" charset="0"/>
            </a:endParaRPr>
          </a:p>
          <a:p>
            <a:r>
              <a:rPr lang="en-US" b="1" dirty="0">
                <a:latin typeface="Arial Narrow" pitchFamily="34" charset="0"/>
              </a:rPr>
              <a:t>		 		        </a:t>
            </a:r>
            <a:r>
              <a:rPr lang="en-US" b="1" dirty="0" err="1" smtClean="0">
                <a:latin typeface="Arial Narrow" pitchFamily="34" charset="0"/>
              </a:rPr>
              <a:t>Loratadine</a:t>
            </a:r>
            <a:r>
              <a:rPr lang="en-US" b="1" dirty="0" smtClean="0">
                <a:latin typeface="Arial Narrow" pitchFamily="34" charset="0"/>
              </a:rPr>
              <a:t> </a:t>
            </a:r>
            <a:r>
              <a:rPr lang="en-US" b="1" dirty="0">
                <a:latin typeface="Arial Narrow" pitchFamily="34" charset="0"/>
              </a:rPr>
              <a:t>		       </a:t>
            </a:r>
            <a:r>
              <a:rPr lang="en-US" b="1" dirty="0" err="1">
                <a:latin typeface="Arial Narrow" pitchFamily="34" charset="0"/>
              </a:rPr>
              <a:t>Desoloratadine</a:t>
            </a:r>
            <a:endParaRPr lang="en-US" b="1" dirty="0">
              <a:latin typeface="Arial Narrow" pitchFamily="34" charset="0"/>
            </a:endParaRPr>
          </a:p>
          <a:p>
            <a:r>
              <a:rPr lang="en-US" b="1" dirty="0">
                <a:latin typeface="Arial Narrow" pitchFamily="34" charset="0"/>
              </a:rPr>
              <a:t>		         </a:t>
            </a:r>
            <a:r>
              <a:rPr lang="en-US" b="1" dirty="0" err="1">
                <a:latin typeface="Arial Narrow" pitchFamily="34" charset="0"/>
              </a:rPr>
              <a:t>Ketotifen</a:t>
            </a:r>
            <a:r>
              <a:rPr lang="en-US" b="1" dirty="0">
                <a:latin typeface="Arial Narrow" pitchFamily="34" charset="0"/>
              </a:rPr>
              <a:t>	</a:t>
            </a:r>
            <a:br>
              <a:rPr lang="en-US" b="1" dirty="0">
                <a:latin typeface="Arial Narrow" pitchFamily="34" charset="0"/>
              </a:rPr>
            </a:br>
            <a:r>
              <a:rPr lang="en-US" b="1" dirty="0">
                <a:solidFill>
                  <a:srgbClr val="0000FF"/>
                </a:solidFill>
                <a:latin typeface="Arial Narrow" pitchFamily="34" charset="0"/>
              </a:rPr>
              <a:t>7) MISCELLANEOUS       </a:t>
            </a:r>
            <a:r>
              <a:rPr lang="en-US" b="1" dirty="0" smtClean="0">
                <a:latin typeface="Arial Narrow" pitchFamily="34" charset="0"/>
              </a:rPr>
              <a:t> </a:t>
            </a:r>
            <a:r>
              <a:rPr lang="en-US" b="1" dirty="0" err="1">
                <a:latin typeface="Arial Narrow" pitchFamily="34" charset="0"/>
              </a:rPr>
              <a:t>Cyproheptadine</a:t>
            </a:r>
            <a:r>
              <a:rPr lang="en-US" b="1" dirty="0">
                <a:latin typeface="Arial Narrow" pitchFamily="34" charset="0"/>
              </a:rPr>
              <a:t> </a:t>
            </a:r>
          </a:p>
        </p:txBody>
      </p:sp>
      <p:sp>
        <p:nvSpPr>
          <p:cNvPr id="8" name="Rectangle 7"/>
          <p:cNvSpPr/>
          <p:nvPr/>
        </p:nvSpPr>
        <p:spPr>
          <a:xfrm>
            <a:off x="1676400" y="152401"/>
            <a:ext cx="2566472" cy="461665"/>
          </a:xfrm>
          <a:prstGeom prst="rect">
            <a:avLst/>
          </a:prstGeom>
          <a:solidFill>
            <a:srgbClr val="6600FF"/>
          </a:solidFill>
          <a:ln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effectLst>
                  <a:outerShdw blurRad="76200" dist="38100" dir="2700000" algn="tl" rotWithShape="0">
                    <a:srgbClr val="FF3300"/>
                  </a:outerShdw>
                </a:effectLst>
                <a:latin typeface="Arial Narrow" pitchFamily="34" charset="0"/>
              </a:rPr>
              <a:t>1- ANTIHISTAMINES</a:t>
            </a:r>
          </a:p>
        </p:txBody>
      </p:sp>
      <p:sp>
        <p:nvSpPr>
          <p:cNvPr id="9" name="Rectangle 8"/>
          <p:cNvSpPr/>
          <p:nvPr/>
        </p:nvSpPr>
        <p:spPr>
          <a:xfrm>
            <a:off x="4234551" y="216243"/>
            <a:ext cx="23886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Bernard MT Condensed" pitchFamily="18" charset="0"/>
              </a:rPr>
              <a:t>H</a:t>
            </a:r>
            <a:r>
              <a:rPr lang="en-US" sz="2000" baseline="-25000" dirty="0">
                <a:latin typeface="Bernard MT Condensed" pitchFamily="18" charset="0"/>
              </a:rPr>
              <a:t>1</a:t>
            </a:r>
            <a:r>
              <a:rPr lang="en-US" sz="2000" dirty="0">
                <a:latin typeface="Bernard MT Condensed" pitchFamily="18" charset="0"/>
              </a:rPr>
              <a:t> receptor blockers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00200" y="803969"/>
            <a:ext cx="906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spc="300" dirty="0">
                <a:solidFill>
                  <a:srgbClr val="0000FF"/>
                </a:solidFill>
                <a:latin typeface="Bernard MT Condensed" pitchFamily="18" charset="0"/>
              </a:rPr>
              <a:t>CLASSIFICATION [</a:t>
            </a:r>
            <a:r>
              <a:rPr lang="en-US" sz="2000" dirty="0">
                <a:solidFill>
                  <a:srgbClr val="0000FF"/>
                </a:solidFill>
                <a:latin typeface="Bernard MT Condensed" pitchFamily="18" charset="0"/>
              </a:rPr>
              <a:t>Chemical / Functional</a:t>
            </a:r>
            <a:r>
              <a:rPr lang="en-US" sz="2000" spc="300" dirty="0">
                <a:solidFill>
                  <a:srgbClr val="0000FF"/>
                </a:solidFill>
                <a:latin typeface="Bernard MT Condensed" pitchFamily="18" charset="0"/>
              </a:rPr>
              <a:t>] </a:t>
            </a:r>
            <a:r>
              <a:rPr lang="en-US" sz="2000" spc="300" dirty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USES </a:t>
            </a:r>
            <a:r>
              <a:rPr lang="en-US" i="1" spc="300" dirty="0" err="1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vs</a:t>
            </a:r>
            <a:r>
              <a:rPr lang="en-US" sz="2000" spc="300" dirty="0">
                <a:solidFill>
                  <a:srgbClr val="0000FF"/>
                </a:solidFill>
                <a:latin typeface="Bernard MT Condensed" pitchFamily="18" charset="0"/>
                <a:sym typeface="Wingdings 3"/>
              </a:rPr>
              <a:t> ADVERSE EFFECTS</a:t>
            </a:r>
            <a:endParaRPr lang="en-US" sz="2000" spc="300" dirty="0">
              <a:solidFill>
                <a:srgbClr val="0000FF"/>
              </a:solidFill>
              <a:latin typeface="Bernard MT Condensed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153400" y="3140719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153400" y="3378463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153400" y="3616207"/>
            <a:ext cx="304800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6"/>
          <p:cNvGrpSpPr/>
          <p:nvPr/>
        </p:nvGrpSpPr>
        <p:grpSpPr>
          <a:xfrm>
            <a:off x="5870448" y="4495800"/>
            <a:ext cx="3502152" cy="571704"/>
            <a:chOff x="4156485" y="1295400"/>
            <a:chExt cx="3502152" cy="571704"/>
          </a:xfrm>
        </p:grpSpPr>
        <p:sp>
          <p:nvSpPr>
            <p:cNvPr id="40" name="Right Brace 39"/>
            <p:cNvSpPr/>
            <p:nvPr/>
          </p:nvSpPr>
          <p:spPr>
            <a:xfrm rot="5400000" flipV="1">
              <a:off x="5753100" y="38100"/>
              <a:ext cx="304800" cy="2819400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156485" y="1518291"/>
              <a:ext cx="3502152" cy="3488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000" b="1" i="1" dirty="0">
                  <a:solidFill>
                    <a:srgbClr val="C00000"/>
                  </a:solidFill>
                  <a:latin typeface="Arial Narrow" pitchFamily="34" charset="0"/>
                </a:rPr>
                <a:t>Longer duration = better control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4038600" y="4724401"/>
            <a:ext cx="1632178" cy="34881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solidFill>
                  <a:srgbClr val="C00000"/>
                </a:solidFill>
                <a:latin typeface="Arial Narrow" pitchFamily="34" charset="0"/>
              </a:rPr>
              <a:t>Short duration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230625" y="6051988"/>
            <a:ext cx="3334567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solidFill>
                  <a:srgbClr val="C00000"/>
                </a:solidFill>
                <a:latin typeface="Arial Narrow" pitchFamily="34" charset="0"/>
              </a:rPr>
              <a:t>All are used systemic or topical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76400" y="5053914"/>
            <a:ext cx="4267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solidFill>
                  <a:srgbClr val="7030A0"/>
                </a:solidFill>
                <a:latin typeface="Arial Narrow" pitchFamily="34" charset="0"/>
              </a:rPr>
              <a:t>Interactions; with enzyme inhibitors </a:t>
            </a:r>
          </a:p>
          <a:p>
            <a:pPr>
              <a:lnSpc>
                <a:spcPts val="2000"/>
              </a:lnSpc>
            </a:pPr>
            <a:r>
              <a:rPr lang="en-US" sz="1600" b="1" i="1" dirty="0">
                <a:latin typeface="Arial Narrow" pitchFamily="34" charset="0"/>
              </a:rPr>
              <a:t>[ </a:t>
            </a:r>
            <a:r>
              <a:rPr lang="en-US" sz="1600" b="1" i="1" dirty="0" err="1">
                <a:latin typeface="Arial Narrow" pitchFamily="34" charset="0"/>
              </a:rPr>
              <a:t>macrolides</a:t>
            </a:r>
            <a:r>
              <a:rPr lang="en-US" sz="1600" b="1" i="1" dirty="0">
                <a:latin typeface="Arial Narrow" pitchFamily="34" charset="0"/>
              </a:rPr>
              <a:t>, </a:t>
            </a:r>
            <a:r>
              <a:rPr lang="en-US" sz="1600" b="1" i="1" dirty="0" err="1">
                <a:latin typeface="Arial Narrow" pitchFamily="34" charset="0"/>
              </a:rPr>
              <a:t>antifungals</a:t>
            </a:r>
            <a:r>
              <a:rPr lang="en-US" sz="1600" b="1" i="1" dirty="0">
                <a:latin typeface="Arial Narrow" pitchFamily="34" charset="0"/>
              </a:rPr>
              <a:t>, calcium antagonists]</a:t>
            </a:r>
          </a:p>
          <a:p>
            <a:pPr>
              <a:lnSpc>
                <a:spcPts val="2000"/>
              </a:lnSpc>
            </a:pPr>
            <a:r>
              <a:rPr lang="en-US" b="1" dirty="0">
                <a:latin typeface="Arial Narrow" pitchFamily="34" charset="0"/>
              </a:rPr>
              <a:t>+ additive </a:t>
            </a:r>
            <a:r>
              <a:rPr lang="en-US" b="1" dirty="0" err="1">
                <a:latin typeface="Arial Narrow" pitchFamily="34" charset="0"/>
              </a:rPr>
              <a:t>pharmacodynamic</a:t>
            </a:r>
            <a:r>
              <a:rPr lang="en-US" b="1" dirty="0">
                <a:latin typeface="Arial Narrow" pitchFamily="34" charset="0"/>
              </a:rPr>
              <a:t> ADRs</a:t>
            </a:r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3404616" y="3660648"/>
            <a:ext cx="4718304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1524000" y="4523793"/>
            <a:ext cx="9144000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91200" y="50292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Arial Narrow" pitchFamily="34" charset="0"/>
              </a:rPr>
              <a:t>No drug interactions &amp; minimal ADRs</a:t>
            </a:r>
          </a:p>
        </p:txBody>
      </p:sp>
      <p:sp>
        <p:nvSpPr>
          <p:cNvPr id="20" name="5-Point Star 19"/>
          <p:cNvSpPr/>
          <p:nvPr/>
        </p:nvSpPr>
        <p:spPr>
          <a:xfrm>
            <a:off x="9982200" y="152400"/>
            <a:ext cx="457200" cy="457200"/>
          </a:xfrm>
          <a:prstGeom prst="star5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3432048" y="3639431"/>
            <a:ext cx="4718304" cy="0"/>
          </a:xfrm>
          <a:prstGeom prst="line">
            <a:avLst/>
          </a:prstGeom>
          <a:ln w="381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6714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19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497" y="235946"/>
            <a:ext cx="8596668" cy="5008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 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The older </a:t>
            </a:r>
            <a:r>
              <a:rPr lang="en-US" sz="2800" b="1" dirty="0" smtClean="0">
                <a:solidFill>
                  <a:srgbClr val="C00000"/>
                </a:solidFill>
              </a:rPr>
              <a:t>first generation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drugs still widely used because they are effective and inexpensive These drugs </a:t>
            </a:r>
            <a:r>
              <a:rPr lang="en-US" sz="2800" b="1" dirty="0" smtClean="0">
                <a:solidFill>
                  <a:srgbClr val="C00000"/>
                </a:solidFill>
              </a:rPr>
              <a:t>penetrate the blood </a:t>
            </a:r>
            <a:r>
              <a:rPr lang="en-US" sz="2800" b="1" dirty="0">
                <a:solidFill>
                  <a:srgbClr val="C00000"/>
                </a:solidFill>
              </a:rPr>
              <a:t>brain barrier (BBB)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and cause </a:t>
            </a:r>
            <a:r>
              <a:rPr lang="en-US" sz="2800" b="1" dirty="0" smtClean="0">
                <a:solidFill>
                  <a:schemeClr val="tx1"/>
                </a:solidFill>
              </a:rPr>
              <a:t>sedation</a:t>
            </a:r>
            <a:r>
              <a:rPr lang="en-US" sz="2800" dirty="0" smtClean="0">
                <a:solidFill>
                  <a:schemeClr val="tx1"/>
                </a:solidFill>
              </a:rPr>
              <a:t>. Furthermore, they tend to interact with other receptors, producing a variety of </a:t>
            </a:r>
            <a:r>
              <a:rPr lang="en-US" sz="2800" b="1" dirty="0" smtClean="0">
                <a:solidFill>
                  <a:schemeClr val="tx1"/>
                </a:solidFill>
              </a:rPr>
              <a:t>unwanted adverse effects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Second generation 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en-US" sz="2800" b="1" dirty="0" smtClean="0">
                <a:solidFill>
                  <a:schemeClr val="tx1"/>
                </a:solidFill>
              </a:rPr>
              <a:t>Non-sedating</a:t>
            </a:r>
            <a:r>
              <a:rPr lang="en-US" sz="2800" b="1" dirty="0">
                <a:solidFill>
                  <a:schemeClr val="tx1"/>
                </a:solidFill>
              </a:rPr>
              <a:t>) </a:t>
            </a:r>
            <a:r>
              <a:rPr lang="en-US" sz="2800" dirty="0">
                <a:solidFill>
                  <a:schemeClr val="tx1"/>
                </a:solidFill>
              </a:rPr>
              <a:t>agents </a:t>
            </a:r>
            <a:r>
              <a:rPr lang="en-US" sz="2800" dirty="0" smtClean="0">
                <a:solidFill>
                  <a:schemeClr val="tx1"/>
                </a:solidFill>
              </a:rPr>
              <a:t>are specific for H</a:t>
            </a:r>
            <a:r>
              <a:rPr lang="en-US" sz="2800" baseline="-25000" dirty="0" smtClean="0">
                <a:solidFill>
                  <a:schemeClr val="tx1"/>
                </a:solidFill>
              </a:rPr>
              <a:t>1</a:t>
            </a:r>
            <a:r>
              <a:rPr lang="en-US" sz="2800" dirty="0" smtClean="0">
                <a:solidFill>
                  <a:schemeClr val="tx1"/>
                </a:solidFill>
              </a:rPr>
              <a:t> receptors and they carry polar groups, they </a:t>
            </a:r>
            <a:r>
              <a:rPr lang="en-US" sz="2800" b="1" dirty="0" smtClean="0">
                <a:solidFill>
                  <a:srgbClr val="C00000"/>
                </a:solidFill>
              </a:rPr>
              <a:t>do not penetrate the BBB </a:t>
            </a:r>
            <a:r>
              <a:rPr lang="en-US" sz="2800" dirty="0" smtClean="0">
                <a:solidFill>
                  <a:schemeClr val="tx1"/>
                </a:solidFill>
              </a:rPr>
              <a:t>causing less CNS depression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7961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Custom 3">
      <a:dk1>
        <a:srgbClr val="17365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1015</TotalTime>
  <Words>1716</Words>
  <Application>Microsoft Office PowerPoint</Application>
  <PresentationFormat>Custom</PresentationFormat>
  <Paragraphs>305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Facet</vt:lpstr>
      <vt:lpstr>Treatment of Acute &amp; Chronic Rhinitis and Cough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 of Acute and Chronic Rhinitis and Cough</dc:title>
  <dc:creator>User</dc:creator>
  <cp:lastModifiedBy>amal</cp:lastModifiedBy>
  <cp:revision>92</cp:revision>
  <dcterms:created xsi:type="dcterms:W3CDTF">2016-02-01T05:08:06Z</dcterms:created>
  <dcterms:modified xsi:type="dcterms:W3CDTF">2016-02-03T13:40:05Z</dcterms:modified>
</cp:coreProperties>
</file>