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84" r:id="rId9"/>
    <p:sldId id="265" r:id="rId10"/>
    <p:sldId id="266" r:id="rId11"/>
    <p:sldId id="272" r:id="rId12"/>
    <p:sldId id="267" r:id="rId13"/>
    <p:sldId id="268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3978" autoAdjust="0"/>
  </p:normalViewPr>
  <p:slideViewPr>
    <p:cSldViewPr snapToGrid="0">
      <p:cViewPr>
        <p:scale>
          <a:sx n="76" d="100"/>
          <a:sy n="76" d="100"/>
        </p:scale>
        <p:origin x="-4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43F63-F9A5-479E-8710-39483491A323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6FC6A-7117-452C-931B-DFC16A13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5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87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8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8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0729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8212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5917453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2382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65956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89642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73321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1501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03130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83378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8894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3868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8147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4623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6254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804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9855-B62D-4184-9ACC-6C00CDD5C6DB}" type="datetimeFigureOut">
              <a:rPr lang="en-US" smtClean="0"/>
              <a:t>03/02/16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8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340" y="2404534"/>
            <a:ext cx="9662983" cy="164630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Treatment of Acute </a:t>
            </a:r>
            <a:r>
              <a:rPr lang="en-US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&amp;</a:t>
            </a:r>
            <a:r>
              <a:rPr lang="en-US" b="1" dirty="0" smtClean="0">
                <a:solidFill>
                  <a:srgbClr val="C00000"/>
                </a:solidFill>
              </a:rPr>
              <a:t> Chronic Rhinitis and Cough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372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98033"/>
            <a:ext cx="8596668" cy="56433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Actions: </a:t>
            </a:r>
          </a:p>
          <a:p>
            <a:r>
              <a:rPr lang="en-US" sz="2800" dirty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action of all the H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receptor blocker is qualitatively similar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They are much more effective in preventing symptoms than reversing them once they have occurred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Most of these drugs have additional effects unrelated to their blocking H1 receptors, which probably reflect binding of H1 antagonists </a:t>
            </a:r>
            <a:r>
              <a:rPr lang="en-US" sz="2800" b="1" dirty="0" smtClean="0">
                <a:solidFill>
                  <a:schemeClr val="tx1"/>
                </a:solidFill>
              </a:rPr>
              <a:t>to: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Cholinergic,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Adrenergic or,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Serotonin receptors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93917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1066800" y="1981200"/>
            <a:ext cx="6858000" cy="4876800"/>
          </a:xfrm>
          <a:prstGeom prst="trapezoid">
            <a:avLst>
              <a:gd name="adj" fmla="val 33169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00E200">
                  <a:alpha val="2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C:\Documents and Settings\DR.OMNIA\My Documents\My Pictures\ant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441" t="9677"/>
          <a:stretch>
            <a:fillRect/>
          </a:stretch>
        </p:blipFill>
        <p:spPr bwMode="auto">
          <a:xfrm>
            <a:off x="7162800" y="1676400"/>
            <a:ext cx="3124200" cy="4876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93169" y="5791200"/>
            <a:ext cx="132279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 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41853" y="5791200"/>
            <a:ext cx="131157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92752" y="5791200"/>
            <a:ext cx="129540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260336" y="5961888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676400" y="440090"/>
            <a:ext cx="830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9E00"/>
                </a:solidFill>
                <a:latin typeface="Bernard MT Condensed" pitchFamily="18" charset="0"/>
              </a:rPr>
              <a:t>POOR CONTROL </a:t>
            </a:r>
            <a:r>
              <a:rPr lang="en-US" sz="2000" dirty="0">
                <a:latin typeface="Bernard MT Condensed" pitchFamily="18" charset="0"/>
              </a:rPr>
              <a:t>of Asthma, </a:t>
            </a:r>
            <a:r>
              <a:rPr lang="en-US" sz="2000" dirty="0" err="1">
                <a:latin typeface="Bernard MT Condensed" pitchFamily="18" charset="0"/>
              </a:rPr>
              <a:t>Otitis</a:t>
            </a:r>
            <a:r>
              <a:rPr lang="en-US" sz="2000" dirty="0">
                <a:latin typeface="Bernard MT Condensed" pitchFamily="18" charset="0"/>
              </a:rPr>
              <a:t>, Anaphylaxis, Sinusitis, Atopic dermatitis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96400" y="228152"/>
            <a:ext cx="1219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ALLERGIES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135290"/>
            <a:ext cx="876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9E00"/>
                </a:solidFill>
                <a:latin typeface="Bernard MT Condensed" pitchFamily="18" charset="0"/>
              </a:rPr>
              <a:t>GOOD CONTROL </a:t>
            </a:r>
            <a:r>
              <a:rPr lang="en-US" sz="2000" dirty="0">
                <a:latin typeface="Bernard MT Condensed" pitchFamily="18" charset="0"/>
              </a:rPr>
              <a:t>of Rhinitis, Conjunctivitis, </a:t>
            </a:r>
            <a:r>
              <a:rPr lang="en-US" sz="2000" dirty="0" err="1">
                <a:latin typeface="Bernard MT Condensed" pitchFamily="18" charset="0"/>
              </a:rPr>
              <a:t>Urticaria</a:t>
            </a:r>
            <a:r>
              <a:rPr lang="en-US" sz="2000" dirty="0">
                <a:latin typeface="Bernard MT Condensed" pitchFamily="18" charset="0"/>
              </a:rPr>
              <a:t>, Flu (cough &amp; sneezing)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41432" y="1542453"/>
            <a:ext cx="37338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INDICATIONS not linked to H1 block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715000" y="914400"/>
            <a:ext cx="3505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INDICATIONS linked to H1 block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9055458" y="646626"/>
            <a:ext cx="457200" cy="228600"/>
          </a:xfrm>
          <a:prstGeom prst="straightConnector1">
            <a:avLst/>
          </a:prstGeom>
          <a:ln w="57150">
            <a:solidFill>
              <a:srgbClr val="009E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9144001" y="926593"/>
            <a:ext cx="1534883" cy="929457"/>
            <a:chOff x="7620000" y="926592"/>
            <a:chExt cx="1534883" cy="929457"/>
          </a:xfrm>
        </p:grpSpPr>
        <p:sp>
          <p:nvSpPr>
            <p:cNvPr id="25" name="Rectangle 24"/>
            <p:cNvSpPr/>
            <p:nvPr/>
          </p:nvSpPr>
          <p:spPr>
            <a:xfrm>
              <a:off x="8001000" y="926592"/>
              <a:ext cx="9906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E2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9E00"/>
                  </a:solidFill>
                  <a:latin typeface="Bernard MT Condensed" pitchFamily="18" charset="0"/>
                </a:rPr>
                <a:t>ITCHING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1" y="1276403"/>
              <a:ext cx="1306282" cy="5796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600" dirty="0">
                  <a:latin typeface="Bernard MT Condensed" pitchFamily="18" charset="0"/>
                </a:rPr>
                <a:t>Even if</a:t>
              </a:r>
            </a:p>
            <a:p>
              <a:pPr algn="ctr">
                <a:lnSpc>
                  <a:spcPts val="1900"/>
                </a:lnSpc>
              </a:pPr>
              <a:r>
                <a:rPr lang="en-US" sz="1600" dirty="0">
                  <a:latin typeface="Bernard MT Condensed" pitchFamily="18" charset="0"/>
                </a:rPr>
                <a:t>non-allergic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7620000" y="1130121"/>
              <a:ext cx="457200" cy="1588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"/>
          <p:cNvGrpSpPr/>
          <p:nvPr/>
        </p:nvGrpSpPr>
        <p:grpSpPr>
          <a:xfrm>
            <a:off x="9156880" y="1269641"/>
            <a:ext cx="1490907" cy="2221116"/>
            <a:chOff x="7632879" y="1269641"/>
            <a:chExt cx="1490907" cy="2221116"/>
          </a:xfrm>
        </p:grpSpPr>
        <p:grpSp>
          <p:nvGrpSpPr>
            <p:cNvPr id="4" name="Group 32"/>
            <p:cNvGrpSpPr/>
            <p:nvPr/>
          </p:nvGrpSpPr>
          <p:grpSpPr>
            <a:xfrm>
              <a:off x="8001000" y="1828800"/>
              <a:ext cx="1122786" cy="1661957"/>
              <a:chOff x="8001000" y="1828800"/>
              <a:chExt cx="1122786" cy="166195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8001000" y="1828800"/>
                <a:ext cx="990600" cy="400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E2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009E00"/>
                    </a:solidFill>
                    <a:latin typeface="Bernard MT Condensed" pitchFamily="18" charset="0"/>
                  </a:rPr>
                  <a:t>Others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056986" y="2180142"/>
                <a:ext cx="1066800" cy="13106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Insomnia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Sleep aid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Vertigo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Anxiety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Cough</a:t>
                </a:r>
              </a:p>
            </p:txBody>
          </p:sp>
        </p:grpSp>
        <p:cxnSp>
          <p:nvCxnSpPr>
            <p:cNvPr id="32" name="Straight Arrow Connector 31"/>
            <p:cNvCxnSpPr>
              <a:endCxn id="26" idx="1"/>
            </p:cNvCxnSpPr>
            <p:nvPr/>
          </p:nvCxnSpPr>
          <p:spPr>
            <a:xfrm rot="16200000" flipH="1">
              <a:off x="7437333" y="1465187"/>
              <a:ext cx="759213" cy="368121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7937679" y="1320084"/>
            <a:ext cx="254358" cy="2039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9372600" y="3657600"/>
            <a:ext cx="8382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39000" y="6248400"/>
            <a:ext cx="28956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315200" y="6553200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39000" y="5638800"/>
            <a:ext cx="22098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5-Point Star 40"/>
          <p:cNvSpPr/>
          <p:nvPr/>
        </p:nvSpPr>
        <p:spPr>
          <a:xfrm>
            <a:off x="10058400" y="4724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omnia\Pictures\h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614" y="1699550"/>
            <a:ext cx="5421186" cy="481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051992" y="1563625"/>
            <a:ext cx="2015808" cy="461665"/>
          </a:xfrm>
          <a:prstGeom prst="rect">
            <a:avLst/>
          </a:prstGeom>
          <a:solidFill>
            <a:srgbClr val="6600FF"/>
          </a:solidFill>
          <a:ln w="57150">
            <a:solidFill>
              <a:srgbClr val="00E2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</a:p>
        </p:txBody>
      </p:sp>
    </p:spTree>
    <p:extLst>
      <p:ext uri="{BB962C8B-B14F-4D97-AF65-F5344CB8AC3E}">
        <p14:creationId xmlns:p14="http://schemas.microsoft.com/office/powerpoint/2010/main" val="702211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05878"/>
            <a:ext cx="10001250" cy="38807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9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2800" dirty="0" smtClean="0">
                <a:solidFill>
                  <a:srgbClr val="C00000"/>
                </a:solidFill>
              </a:rPr>
              <a:t>Therapeutic uses:</a:t>
            </a:r>
          </a:p>
          <a:p>
            <a:pPr marL="0" indent="0">
              <a:buNone/>
            </a:pPr>
            <a:endParaRPr lang="en-US" sz="14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9600" dirty="0" smtClean="0"/>
              <a:t>1</a:t>
            </a:r>
            <a:r>
              <a:rPr lang="en-US" sz="9600" dirty="0"/>
              <a:t>. Allergic rhinitis, relieves rhinorrhea, sneezing, and itching of eyes</a:t>
            </a:r>
          </a:p>
          <a:p>
            <a:pPr marL="0" indent="0">
              <a:buNone/>
            </a:pPr>
            <a:r>
              <a:rPr lang="en-US" sz="9600" dirty="0" smtClean="0"/>
              <a:t>    and </a:t>
            </a:r>
            <a:r>
              <a:rPr lang="en-US" sz="9600" dirty="0"/>
              <a:t>nasal </a:t>
            </a:r>
            <a:r>
              <a:rPr lang="en-US" sz="9600" dirty="0" smtClean="0"/>
              <a:t>mucosa</a:t>
            </a:r>
            <a:endParaRPr lang="en-US" sz="9600" dirty="0"/>
          </a:p>
          <a:p>
            <a:pPr marL="0" indent="0">
              <a:buNone/>
            </a:pPr>
            <a:r>
              <a:rPr lang="en-US" sz="9600" dirty="0"/>
              <a:t>2. Common cold: </a:t>
            </a:r>
            <a:r>
              <a:rPr lang="en-US" sz="9600" dirty="0" smtClean="0"/>
              <a:t>dries </a:t>
            </a:r>
            <a:r>
              <a:rPr lang="en-US" sz="9600" dirty="0"/>
              <a:t>out the nasal mucosa. </a:t>
            </a:r>
            <a:r>
              <a:rPr lang="en-US" sz="9600" dirty="0" smtClean="0"/>
              <a:t>Often combined with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</a:t>
            </a:r>
            <a:r>
              <a:rPr lang="en-US" sz="9600" dirty="0"/>
              <a:t>nasal decongestant and </a:t>
            </a:r>
            <a:r>
              <a:rPr lang="en-US" sz="9600" dirty="0" smtClean="0"/>
              <a:t>analgesics</a:t>
            </a:r>
          </a:p>
          <a:p>
            <a:pPr marL="0" indent="0">
              <a:buNone/>
            </a:pPr>
            <a:r>
              <a:rPr lang="en-US" sz="9600" dirty="0" smtClean="0"/>
              <a:t>3. Motion sickness </a:t>
            </a:r>
            <a:endParaRPr lang="en-US" sz="9600" dirty="0"/>
          </a:p>
          <a:p>
            <a:pPr marL="0" indent="0">
              <a:buNone/>
            </a:pPr>
            <a:r>
              <a:rPr lang="en-US" sz="9600" dirty="0" smtClean="0"/>
              <a:t>4. </a:t>
            </a:r>
            <a:r>
              <a:rPr lang="en-US" sz="9600" dirty="0"/>
              <a:t>Allergic </a:t>
            </a:r>
            <a:r>
              <a:rPr lang="en-US" sz="9600" dirty="0" err="1"/>
              <a:t>dermatoses</a:t>
            </a:r>
            <a:r>
              <a:rPr lang="en-US" sz="9600" dirty="0"/>
              <a:t>: can control itching associated with insect bites.</a:t>
            </a:r>
          </a:p>
          <a:p>
            <a:pPr marL="0" indent="0">
              <a:buNone/>
            </a:pPr>
            <a:r>
              <a:rPr lang="en-US" sz="9600" dirty="0" smtClean="0"/>
              <a:t>5. Nausea </a:t>
            </a:r>
            <a:r>
              <a:rPr lang="en-US" sz="9600" dirty="0"/>
              <a:t>and vomiting (</a:t>
            </a:r>
            <a:r>
              <a:rPr lang="en-US" sz="9600" dirty="0" smtClean="0"/>
              <a:t>Promethazine)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635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84230"/>
            <a:ext cx="8596668" cy="5966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Pharmacokinetics: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sz="2400" dirty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 receptor blockers are well absorbed after oral administration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Maximum serum levels occurring at 1-2  hours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Average plasma half life is 4 to 6 hours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- receptor blockers have high bioavailability and distributed to all tissues including CNS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Metabolized by the hepatic cytochrome P450 system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Excretion occur via kidney except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fexofenadine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excreted in feces unchanged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082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8941"/>
            <a:ext cx="8596668" cy="5772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Adverse effects:</a:t>
            </a:r>
          </a:p>
          <a:p>
            <a:r>
              <a:rPr lang="en-US" sz="3200" dirty="0" smtClean="0"/>
              <a:t>Sedation, tinnitus fatigue, dizziness blurred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vision, dry mouth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Drug interaction: </a:t>
            </a:r>
          </a:p>
          <a:p>
            <a:r>
              <a:rPr lang="en-US" sz="3200" dirty="0" smtClean="0"/>
              <a:t>CNS depressants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&amp;</a:t>
            </a:r>
            <a:r>
              <a:rPr lang="en-US" sz="3200" dirty="0" smtClean="0"/>
              <a:t> cholinesterase inhibitors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Overdose: </a:t>
            </a:r>
          </a:p>
          <a:p>
            <a:r>
              <a:rPr lang="en-US" sz="3200" dirty="0" smtClean="0"/>
              <a:t>The most common and dangerous effects of acute poisoning are those on </a:t>
            </a:r>
            <a:r>
              <a:rPr lang="en-US" sz="3200" dirty="0" smtClean="0">
                <a:solidFill>
                  <a:srgbClr val="C00000"/>
                </a:solidFill>
              </a:rPr>
              <a:t>CNS; </a:t>
            </a:r>
            <a:r>
              <a:rPr lang="en-US" sz="3200" dirty="0" smtClean="0">
                <a:solidFill>
                  <a:srgbClr val="002060"/>
                </a:solidFill>
              </a:rPr>
              <a:t>including hallucinations, excitement, ataxia and convulsions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3236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0" y="152401"/>
            <a:ext cx="223330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2-ANTI-ALLERGICS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89925" y="3324999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680196" y="2952690"/>
            <a:ext cx="3893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LEUKOTRIENE RECEPTOR ANTAGONISTS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676401" y="895869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  <a:sym typeface="Wingdings 3"/>
              </a:rPr>
              <a:t> Histamine release [mast cell stabilizer by inhibiting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Cl</a:t>
            </a:r>
            <a:r>
              <a:rPr lang="en-US" sz="2200" b="1" dirty="0">
                <a:latin typeface="Arial Narrow" pitchFamily="34" charset="0"/>
                <a:sym typeface="Wingdings 3"/>
              </a:rPr>
              <a:t> channels] i.e. can act only </a:t>
            </a:r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prophylactic; </a:t>
            </a:r>
            <a:r>
              <a:rPr lang="en-US" sz="2200" b="1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it </a:t>
            </a:r>
            <a:r>
              <a:rPr lang="en-US" sz="2200" b="1" u="sng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does not antagonize </a:t>
            </a:r>
            <a:r>
              <a:rPr lang="en-US" sz="2200" b="1" u="sng" dirty="0" smtClean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the released </a:t>
            </a:r>
            <a:r>
              <a:rPr lang="en-US" sz="2200" b="1" u="sng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histamine</a:t>
            </a:r>
            <a:endParaRPr lang="en-US" sz="2200" u="sng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1542541"/>
            <a:ext cx="8534400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Used more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</a:rPr>
              <a:t>in children </a:t>
            </a:r>
            <a:r>
              <a:rPr lang="en-US" sz="2200" b="1" dirty="0">
                <a:latin typeface="Arial Narrow" pitchFamily="34" charset="0"/>
              </a:rPr>
              <a:t>for prophylaxis of perennial allergic rhinitis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6401" y="2209800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Should be given on daily base and never stop abruptly.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Can induce cough, wheezes, headache, rash, …etc.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52600" y="381000"/>
            <a:ext cx="2798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CROMOLYN &amp; NEDOCROMYL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1676400" y="3299858"/>
            <a:ext cx="895272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Block </a:t>
            </a:r>
            <a:r>
              <a:rPr lang="en-US" sz="2200" b="1" dirty="0" err="1">
                <a:latin typeface="Arial Narrow" pitchFamily="34" charset="0"/>
              </a:rPr>
              <a:t>leukotriene</a:t>
            </a:r>
            <a:r>
              <a:rPr lang="en-US" sz="2200" b="1" dirty="0">
                <a:latin typeface="Arial Narrow" pitchFamily="34" charset="0"/>
              </a:rPr>
              <a:t> actions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For </a:t>
            </a:r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prophylaxis </a:t>
            </a:r>
            <a:r>
              <a:rPr lang="en-US" sz="2200" b="1" dirty="0">
                <a:latin typeface="Arial Narrow" pitchFamily="34" charset="0"/>
              </a:rPr>
              <a:t>of lower respiratory [</a:t>
            </a:r>
            <a:r>
              <a:rPr lang="en-US" sz="2200" b="1" dirty="0" err="1">
                <a:latin typeface="Arial Narrow" pitchFamily="34" charset="0"/>
              </a:rPr>
              <a:t>i.e</a:t>
            </a:r>
            <a:r>
              <a:rPr lang="en-US" sz="2200" b="1" dirty="0">
                <a:latin typeface="Arial Narrow" pitchFamily="34" charset="0"/>
              </a:rPr>
              <a:t> perennial allergen, exercise or aspirin-induced asthma] &gt; upper respiratory allergies [chronic </a:t>
            </a:r>
            <a:r>
              <a:rPr lang="en-US" sz="2200" b="1" dirty="0" err="1">
                <a:latin typeface="Arial Narrow" pitchFamily="34" charset="0"/>
              </a:rPr>
              <a:t>rhinosinusitis</a:t>
            </a:r>
            <a:r>
              <a:rPr lang="en-US" sz="2200" b="1" dirty="0">
                <a:latin typeface="Arial Narrow" pitchFamily="34" charset="0"/>
              </a:rPr>
              <a:t>]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ADRs; as in asthma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03794" y="4805032"/>
            <a:ext cx="250581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3-CORTICOSTERIODS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77796" y="4724400"/>
            <a:ext cx="6618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ernard MT Condensed" pitchFamily="18" charset="0"/>
              </a:rPr>
              <a:t>Anti-inflammatory</a:t>
            </a:r>
            <a:r>
              <a:rPr lang="en-US" sz="2000" dirty="0">
                <a:latin typeface="Bernard MT Condensed" pitchFamily="18" charset="0"/>
                <a:sym typeface="Wingdings 3"/>
              </a:rPr>
              <a:t> blocks  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phospholipase</a:t>
            </a:r>
            <a:r>
              <a:rPr lang="en-US" sz="2000" dirty="0">
                <a:latin typeface="Bernard MT Condensed" pitchFamily="18" charset="0"/>
                <a:sym typeface="Wingdings 3"/>
              </a:rPr>
              <a:t> A</a:t>
            </a:r>
            <a:r>
              <a:rPr lang="en-US" sz="2000" baseline="-25000" dirty="0">
                <a:latin typeface="Bernard MT Condensed" pitchFamily="18" charset="0"/>
                <a:sym typeface="Wingdings 3"/>
              </a:rPr>
              <a:t>2</a:t>
            </a:r>
            <a:r>
              <a:rPr lang="en-US" sz="2000" dirty="0">
                <a:latin typeface="Bernard MT Condensed" pitchFamily="18" charset="0"/>
                <a:sym typeface="Wingdings 3"/>
              </a:rPr>
              <a:t>  </a:t>
            </a:r>
          </a:p>
          <a:p>
            <a:r>
              <a:rPr lang="en-US" sz="2000" dirty="0">
                <a:latin typeface="Bernard MT Condensed" pitchFamily="18" charset="0"/>
                <a:sym typeface="Wingdings 3"/>
              </a:rPr>
              <a:t>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arachedonic</a:t>
            </a:r>
            <a:r>
              <a:rPr lang="en-US" sz="2000" dirty="0">
                <a:latin typeface="Bernard MT Condensed" pitchFamily="18" charset="0"/>
                <a:sym typeface="Wingdings 3"/>
              </a:rPr>
              <a:t> a. synthesis   prostaglandins &amp; 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leukotrienes</a:t>
            </a:r>
            <a:r>
              <a:rPr lang="en-US" sz="2000" dirty="0">
                <a:latin typeface="Bernard MT Condensed" pitchFamily="18" charset="0"/>
                <a:sym typeface="Wingdings 3"/>
              </a:rPr>
              <a:t> 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48494" y="5348509"/>
            <a:ext cx="75287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Topical; steroid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cs typeface="Times New Roman" pitchFamily="18" charset="0"/>
              </a:rPr>
              <a:t>spray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200" b="1" dirty="0" err="1">
                <a:latin typeface="Arial Narrow" pitchFamily="34" charset="0"/>
                <a:cs typeface="Times New Roman" pitchFamily="18" charset="0"/>
              </a:rPr>
              <a:t>beclomethasone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200" b="1" dirty="0" err="1">
                <a:latin typeface="Arial Narrow" pitchFamily="34" charset="0"/>
                <a:cs typeface="Times New Roman" pitchFamily="18" charset="0"/>
              </a:rPr>
              <a:t>budesonide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, &amp; </a:t>
            </a:r>
            <a:r>
              <a:rPr lang="en-US" sz="2200" b="1" dirty="0" err="1">
                <a:latin typeface="Arial Narrow" pitchFamily="34" charset="0"/>
                <a:cs typeface="Times New Roman" pitchFamily="18" charset="0"/>
              </a:rPr>
              <a:t>fluticasone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48494" y="6122314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Arial Narrow" pitchFamily="34" charset="0"/>
              </a:rPr>
              <a:t>ADRs; Nasal irritation, fungal infection, hoarseness of voice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1648494" y="5745779"/>
            <a:ext cx="70070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Given if severe intermittent or moderate persistent symptoms 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1524000" y="4648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524000" y="28955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5-Point Star 21"/>
          <p:cNvSpPr/>
          <p:nvPr/>
        </p:nvSpPr>
        <p:spPr>
          <a:xfrm>
            <a:off x="9982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494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76400" y="124408"/>
            <a:ext cx="230915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4. DECONGESTANTS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8069760" y="1061396"/>
            <a:ext cx="1928826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IMIDAZOLINE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54984" y="1061396"/>
            <a:ext cx="2857520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/>
              <a:t>PHENYLETHYLAMINES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3646" y="1450618"/>
            <a:ext cx="2428892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Phenylephrine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Methoxamine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7135230" y="932606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flipH="1">
            <a:off x="7641132" y="918520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48400" y="2438401"/>
            <a:ext cx="477883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" b="1" dirty="0">
              <a:latin typeface="Arial Narrow" pitchFamily="34" charset="0"/>
            </a:endParaRPr>
          </a:p>
          <a:p>
            <a:r>
              <a:rPr lang="en-US" sz="2000" b="1" dirty="0">
                <a:latin typeface="Arial Narrow" pitchFamily="34" charset="0"/>
              </a:rPr>
              <a:t>But can cause </a:t>
            </a:r>
            <a:r>
              <a:rPr lang="en-US" sz="2000" dirty="0">
                <a:latin typeface="Bernard MT Condensed" pitchFamily="18" charset="0"/>
              </a:rPr>
              <a:t>Rebound nasal stuffiness </a:t>
            </a:r>
            <a:r>
              <a:rPr lang="en-US" sz="2000" b="1" dirty="0">
                <a:latin typeface="Arial Narrow" pitchFamily="34" charset="0"/>
              </a:rPr>
              <a:t>(repeated administration (10 days -2 weeks)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76400" y="1047901"/>
            <a:ext cx="2428892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u="heavy" dirty="0"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PSEUDOEPHEDRINE</a:t>
            </a:r>
            <a:r>
              <a:rPr lang="en-US" sz="2200" b="1" dirty="0">
                <a:latin typeface="Bernard MT Condensed" pitchFamily="18" charset="0"/>
              </a:rPr>
              <a:t>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10248918" y="2586902"/>
            <a:ext cx="30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752600" y="971701"/>
            <a:ext cx="2286016" cy="571504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53362" y="1393318"/>
            <a:ext cx="464343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Naphazoline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Oxymetazoline</a:t>
            </a:r>
            <a:r>
              <a:rPr lang="en-US" sz="2200" b="1" dirty="0">
                <a:latin typeface="Arial Narrow" pitchFamily="34" charset="0"/>
              </a:rPr>
              <a:t> HCI</a:t>
            </a: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Xylometazoline</a:t>
            </a:r>
            <a:r>
              <a:rPr lang="en-US" sz="2200" b="1" dirty="0">
                <a:latin typeface="Arial Narrow" pitchFamily="34" charset="0"/>
              </a:rPr>
              <a:t> HCI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76400" y="2438401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 Narrow" pitchFamily="34" charset="0"/>
              </a:rPr>
              <a:t>Can cause nervousness, insomnia, tremors, palpitations, hypertension.</a:t>
            </a:r>
          </a:p>
          <a:p>
            <a:r>
              <a:rPr lang="en-GB" sz="2000" b="1" dirty="0">
                <a:latin typeface="Arial Narrow" pitchFamily="34" charset="0"/>
              </a:rPr>
              <a:t>Better avoided in </a:t>
            </a:r>
            <a:r>
              <a:rPr lang="en-US" sz="2000" b="1" dirty="0">
                <a:latin typeface="Arial Narrow" pitchFamily="34" charset="0"/>
              </a:rPr>
              <a:t>hypertension, heart failure, angina pectoris, </a:t>
            </a:r>
            <a:r>
              <a:rPr lang="en-US" sz="2000" b="1" dirty="0" err="1">
                <a:latin typeface="Arial Narrow" pitchFamily="34" charset="0"/>
              </a:rPr>
              <a:t>hyperthyroidism,glaucoma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038600" y="152400"/>
            <a:ext cx="2448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="1" dirty="0">
                <a:latin typeface="Arial Narrow" pitchFamily="34" charset="0"/>
                <a:cs typeface="Times New Roman" pitchFamily="18" charset="0"/>
              </a:rPr>
              <a:t>-Adrenergic agonists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2286001" y="609600"/>
            <a:ext cx="1119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SYSTEMIC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86601" y="590490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TOPICAL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3543300" y="1562100"/>
            <a:ext cx="14478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705600" y="152400"/>
            <a:ext cx="3672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Narrow" pitchFamily="34" charset="0"/>
                <a:sym typeface="Wingdings 3"/>
              </a:rPr>
              <a:t></a:t>
            </a:r>
            <a:r>
              <a:rPr lang="en-US" sz="2000" b="1" dirty="0">
                <a:latin typeface="Arial Narrow" pitchFamily="34" charset="0"/>
              </a:rPr>
              <a:t>For treatment of nasal stuffiness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1524000" y="39623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676400" y="4221540"/>
            <a:ext cx="262283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5. ANTICHOLINERGICS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5562600" y="3124200"/>
            <a:ext cx="13716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00200" y="4759404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Given as nasal drops to </a:t>
            </a:r>
            <a:r>
              <a:rPr lang="en-US" sz="2200" dirty="0">
                <a:latin typeface="Bernard MT Condensed" pitchFamily="18" charset="0"/>
              </a:rPr>
              <a:t>control rhinorrhea </a:t>
            </a:r>
            <a:endParaRPr lang="en-US" sz="2200" dirty="0" smtClean="0">
              <a:latin typeface="Bernard MT Condensed" pitchFamily="18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So </a:t>
            </a:r>
            <a:r>
              <a:rPr lang="en-US" sz="2200" b="1" dirty="0">
                <a:latin typeface="Arial Narrow" pitchFamily="34" charset="0"/>
              </a:rPr>
              <a:t>very effective </a:t>
            </a:r>
            <a:r>
              <a:rPr lang="en-US" sz="2200" dirty="0">
                <a:latin typeface="Bernard MT Condensed" pitchFamily="18" charset="0"/>
              </a:rPr>
              <a:t>in vasomotor rhinitis </a:t>
            </a:r>
            <a:r>
              <a:rPr lang="en-US" sz="2200" b="1" dirty="0">
                <a:latin typeface="Arial Narrow" pitchFamily="34" charset="0"/>
              </a:rPr>
              <a:t>(watery hyper-secretion).</a:t>
            </a:r>
          </a:p>
          <a:p>
            <a:r>
              <a:rPr lang="en-US" sz="2200" b="1" dirty="0">
                <a:latin typeface="Arial Narrow" pitchFamily="34" charset="0"/>
              </a:rPr>
              <a:t>Its indication as </a:t>
            </a:r>
            <a:r>
              <a:rPr lang="en-US" sz="2200" b="1" dirty="0" err="1">
                <a:latin typeface="Arial Narrow" pitchFamily="34" charset="0"/>
              </a:rPr>
              <a:t>bronchiodilator</a:t>
            </a:r>
            <a:r>
              <a:rPr lang="en-US" sz="2200" b="1" dirty="0">
                <a:latin typeface="Arial Narrow" pitchFamily="34" charset="0"/>
              </a:rPr>
              <a:t> in asthma and ADRs </a:t>
            </a:r>
            <a:r>
              <a:rPr lang="en-US" sz="2200" b="1" dirty="0">
                <a:latin typeface="Arial Narrow" pitchFamily="34" charset="0"/>
                <a:sym typeface="Wingdings 3"/>
              </a:rPr>
              <a:t> see </a:t>
            </a:r>
            <a:r>
              <a:rPr lang="en-US" sz="2200" b="1" dirty="0">
                <a:latin typeface="Arial Narrow" pitchFamily="34" charset="0"/>
              </a:rPr>
              <a:t>asthma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343401" y="4245759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Ipratropium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7" name="5-Point Star 26"/>
          <p:cNvSpPr/>
          <p:nvPr/>
        </p:nvSpPr>
        <p:spPr>
          <a:xfrm>
            <a:off x="10134600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22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0" y="4724400"/>
            <a:ext cx="7543800" cy="533400"/>
          </a:xfrm>
          <a:prstGeom prst="rect">
            <a:avLst/>
          </a:prstGeom>
          <a:solidFill>
            <a:srgbClr val="EE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4191000"/>
            <a:ext cx="7543800" cy="533400"/>
          </a:xfrm>
          <a:prstGeom prst="rect">
            <a:avLst/>
          </a:prstGeom>
          <a:solidFill>
            <a:srgbClr val="E5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3657600"/>
            <a:ext cx="7543800" cy="533400"/>
          </a:xfrm>
          <a:prstGeom prst="rect">
            <a:avLst/>
          </a:prstGeom>
          <a:solidFill>
            <a:srgbClr val="EB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3081528"/>
            <a:ext cx="7543800" cy="533400"/>
          </a:xfrm>
          <a:prstGeom prst="rect">
            <a:avLst/>
          </a:prstGeom>
          <a:solidFill>
            <a:srgbClr val="FF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2514600"/>
            <a:ext cx="7543800" cy="533400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56316" y="838201"/>
            <a:ext cx="885928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latin typeface="Bernard MT Condensed" pitchFamily="18" charset="0"/>
              </a:rPr>
              <a:t>Effectiveness of different drug groups in controlling symptoms of RHINITIS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8222" y="1600200"/>
          <a:ext cx="7541578" cy="3688080"/>
        </p:xfrm>
        <a:graphic>
          <a:graphicData uri="http://schemas.openxmlformats.org/drawingml/2006/table">
            <a:tbl>
              <a:tblPr/>
              <a:tblGrid>
                <a:gridCol w="3529527"/>
                <a:gridCol w="1233717"/>
                <a:gridCol w="1389167"/>
                <a:gridCol w="1389167"/>
              </a:tblGrid>
              <a:tr h="0">
                <a:tc rowSpan="2"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 smtClean="0">
                          <a:solidFill>
                            <a:srgbClr val="0000B4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Drug Groups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C0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Main Symptom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Sneezing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Blockage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Stuffiness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Secretions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rgbClr val="FF0000"/>
                          </a:solidFill>
                          <a:latin typeface="Bernard MT Condensed" pitchFamily="18" charset="0"/>
                        </a:rPr>
                        <a:t>Rhinorrhea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Anti-histamines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Anti-</a:t>
                      </a:r>
                      <a:r>
                        <a:rPr lang="en-US" sz="22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allergics</a:t>
                      </a: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  (</a:t>
                      </a:r>
                      <a:r>
                        <a:rPr lang="en-US" sz="22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cromolyns</a:t>
                      </a: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)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Topical corticosteroids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Decongestant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Anticholinergics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5-Point Star 10"/>
          <p:cNvSpPr/>
          <p:nvPr/>
        </p:nvSpPr>
        <p:spPr>
          <a:xfrm>
            <a:off x="9982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3600" y="25146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39000" y="41910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10600" y="47244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9525000" y="3733800"/>
            <a:ext cx="6858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9525000" y="3200400"/>
            <a:ext cx="3810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85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6346826" y="4100513"/>
            <a:ext cx="2720975" cy="1968500"/>
            <a:chOff x="5356412" y="4100338"/>
            <a:chExt cx="2720788" cy="1968230"/>
          </a:xfrm>
        </p:grpSpPr>
        <p:sp>
          <p:nvSpPr>
            <p:cNvPr id="25" name="Oval 24"/>
            <p:cNvSpPr/>
            <p:nvPr/>
          </p:nvSpPr>
          <p:spPr>
            <a:xfrm>
              <a:off x="6629500" y="5638414"/>
              <a:ext cx="457169" cy="3809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43837" y="4571760"/>
              <a:ext cx="304779" cy="2285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27" name="Picture 3" descr="C:\Documents and Settings\DR.OMNIA\My Documents\My Pictures\goblet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38" t="17021" r="17695" b="18676"/>
            <a:stretch>
              <a:fillRect/>
            </a:stretch>
          </p:blipFill>
          <p:spPr bwMode="auto">
            <a:xfrm>
              <a:off x="5356412" y="4100338"/>
              <a:ext cx="2720788" cy="1968230"/>
            </a:xfrm>
            <a:prstGeom prst="roundRect">
              <a:avLst>
                <a:gd name="adj" fmla="val 31370"/>
              </a:avLst>
            </a:prstGeom>
            <a:noFill/>
          </p:spPr>
        </p:pic>
      </p:grpSp>
      <p:pic>
        <p:nvPicPr>
          <p:cNvPr id="14340" name="Picture 2" descr="C:\Documents and Settings\DR.OMNIA\My Documents\My Pictures\ai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34288" y="3100388"/>
            <a:ext cx="2271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9296400" y="685801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1828801" y="2706711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TREATMENT </a:t>
            </a:r>
            <a:r>
              <a:rPr lang="en-US" sz="4000" b="1" spc="50" dirty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OF COUGH</a:t>
            </a:r>
          </a:p>
        </p:txBody>
      </p:sp>
      <p:pic>
        <p:nvPicPr>
          <p:cNvPr id="45059" name="Picture 3" descr="http://i2.cdn.turner.com/cnn/2009/HEALTH/conditions/06/19/chronic.cough/art.cough.gi.jpg"/>
          <p:cNvPicPr>
            <a:picLocks noChangeAspect="1" noChangeArrowheads="1"/>
          </p:cNvPicPr>
          <p:nvPr/>
        </p:nvPicPr>
        <p:blipFill>
          <a:blip r:embed="rId7" cstate="print"/>
          <a:srcRect l="8219" r="9589" b="1370"/>
          <a:stretch>
            <a:fillRect/>
          </a:stretch>
        </p:blipFill>
        <p:spPr bwMode="auto">
          <a:xfrm>
            <a:off x="2438400" y="762000"/>
            <a:ext cx="2540000" cy="2286000"/>
          </a:xfrm>
          <a:prstGeom prst="ellipse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828801" y="358914"/>
            <a:ext cx="3767377" cy="1927086"/>
          </a:xfrm>
          <a:prstGeom prst="rect">
            <a:avLst/>
          </a:prstGeom>
          <a:noFill/>
        </p:spPr>
        <p:txBody>
          <a:bodyPr wrap="none">
            <a:prstTxWarp prst="textArchUpPour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DRUGS USED IN</a:t>
            </a:r>
          </a:p>
        </p:txBody>
      </p:sp>
    </p:spTree>
    <p:extLst>
      <p:ext uri="{BB962C8B-B14F-4D97-AF65-F5344CB8AC3E}">
        <p14:creationId xmlns:p14="http://schemas.microsoft.com/office/powerpoint/2010/main" val="40770069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sciencephoto.com/images/download_wm_image.html/P570002-Illustration_of_the_exhalation_phase_of_coughing-SPL.jpg?id=805700002"/>
          <p:cNvPicPr>
            <a:picLocks noChangeAspect="1" noChangeArrowheads="1"/>
          </p:cNvPicPr>
          <p:nvPr/>
        </p:nvPicPr>
        <p:blipFill>
          <a:blip r:embed="rId2" cstate="print"/>
          <a:srcRect l="18232" r="11050" b="3396"/>
          <a:stretch>
            <a:fillRect/>
          </a:stretch>
        </p:blipFill>
        <p:spPr bwMode="auto">
          <a:xfrm>
            <a:off x="9296400" y="1828800"/>
            <a:ext cx="1447800" cy="2895600"/>
          </a:xfrm>
          <a:prstGeom prst="roundRect">
            <a:avLst/>
          </a:prstGeom>
          <a:noFill/>
          <a:effectLst>
            <a:softEdge rad="63500"/>
          </a:effectLst>
        </p:spPr>
      </p:pic>
      <p:grpSp>
        <p:nvGrpSpPr>
          <p:cNvPr id="5" name="Group 4"/>
          <p:cNvGrpSpPr/>
          <p:nvPr/>
        </p:nvGrpSpPr>
        <p:grpSpPr>
          <a:xfrm>
            <a:off x="1676400" y="152400"/>
            <a:ext cx="8610600" cy="473470"/>
            <a:chOff x="457200" y="381000"/>
            <a:chExt cx="8292921" cy="473470"/>
          </a:xfrm>
        </p:grpSpPr>
        <p:sp>
          <p:nvSpPr>
            <p:cNvPr id="2" name="Rectangle 1"/>
            <p:cNvSpPr/>
            <p:nvPr/>
          </p:nvSpPr>
          <p:spPr>
            <a:xfrm>
              <a:off x="457200" y="392805"/>
              <a:ext cx="35221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  <a:latin typeface="Cooper Black" pitchFamily="18" charset="0"/>
                  <a:ea typeface="Batang" pitchFamily="18" charset="-127"/>
                </a:rPr>
                <a:t>The respiratory tract</a:t>
              </a:r>
              <a:endParaRPr lang="en-US" sz="24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0521" y="381000"/>
              <a:ext cx="822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rial Narrow" pitchFamily="34" charset="0"/>
                  <a:sym typeface="Wingdings 3"/>
                </a:rPr>
                <a:t>			         is protected mainly by</a:t>
              </a:r>
              <a:endParaRPr lang="en-US" sz="2400" b="1" dirty="0">
                <a:latin typeface="Arial Narrow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701084" y="584946"/>
            <a:ext cx="8839200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200" b="1" dirty="0">
                <a:solidFill>
                  <a:srgbClr val="FF0000"/>
                </a:solidFill>
                <a:latin typeface="Arial Narrow" pitchFamily="34" charset="0"/>
                <a:sym typeface="Wingdings 3"/>
              </a:rPr>
              <a:t>1. </a:t>
            </a:r>
            <a:r>
              <a:rPr lang="en-US" sz="2000" u="heavy" spc="-40" dirty="0">
                <a:uFill>
                  <a:solidFill>
                    <a:srgbClr val="C00000"/>
                  </a:solidFill>
                </a:uFill>
                <a:latin typeface="Bernard MT Condensed" pitchFamily="18" charset="0"/>
                <a:sym typeface="Wingdings 3"/>
              </a:rPr>
              <a:t>MUCOCILIARY CLEARANCE </a:t>
            </a:r>
            <a:r>
              <a:rPr lang="en-US" sz="2200" b="1" spc="-40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>
                <a:latin typeface="Arial Narrow" pitchFamily="34" charset="0"/>
              </a:rPr>
              <a:t>ensures optimum  tracheobronchial clearance </a:t>
            </a:r>
            <a:r>
              <a:rPr lang="en-US" sz="2200" b="1" spc="-40" dirty="0">
                <a:latin typeface="Arial Narrow" pitchFamily="34" charset="0"/>
                <a:sym typeface="Wingdings 3"/>
              </a:rPr>
              <a:t>by forming sputum (in optimum quantity &amp; viscosity ) exhaled by ciliary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movements</a:t>
            </a:r>
            <a:endParaRPr lang="en-US" sz="2200" b="1" spc="-40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200" b="1" dirty="0">
                <a:solidFill>
                  <a:srgbClr val="FF0000"/>
                </a:solidFill>
                <a:latin typeface="Arial Narrow" pitchFamily="34" charset="0"/>
                <a:sym typeface="Wingdings 3"/>
              </a:rPr>
              <a:t>2. </a:t>
            </a:r>
            <a:r>
              <a:rPr lang="en-US" sz="2000" u="heavy" spc="-40" dirty="0">
                <a:uFill>
                  <a:solidFill>
                    <a:srgbClr val="C00000"/>
                  </a:solidFill>
                </a:uFill>
                <a:latin typeface="Bernard MT Condensed" pitchFamily="18" charset="0"/>
              </a:rPr>
              <a:t>COUGH REFLEX </a:t>
            </a:r>
            <a:r>
              <a:rPr lang="en-US" sz="2200" b="1" spc="-40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>
                <a:latin typeface="Arial Narrow" pitchFamily="34" charset="0"/>
              </a:rPr>
              <a:t>exhales sputum out, if not optimally removed by the </a:t>
            </a:r>
            <a:r>
              <a:rPr lang="en-US" sz="2200" b="1" spc="-40" dirty="0" err="1">
                <a:latin typeface="Arial Narrow" pitchFamily="34" charset="0"/>
              </a:rPr>
              <a:t>mucociliary</a:t>
            </a:r>
            <a:r>
              <a:rPr lang="en-US" sz="2200" b="1" spc="-40" dirty="0">
                <a:latin typeface="Arial Narrow" pitchFamily="34" charset="0"/>
              </a:rPr>
              <a:t> </a:t>
            </a:r>
            <a:br>
              <a:rPr lang="en-US" sz="2200" b="1" spc="-40" dirty="0">
                <a:latin typeface="Arial Narrow" pitchFamily="34" charset="0"/>
              </a:rPr>
            </a:br>
            <a:r>
              <a:rPr lang="en-US" sz="2200" b="1" spc="-40" dirty="0">
                <a:latin typeface="Arial Narrow" pitchFamily="34" charset="0"/>
              </a:rPr>
              <a:t>   clearance mechanisms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676400" y="1828800"/>
            <a:ext cx="7924800" cy="1936016"/>
            <a:chOff x="0" y="2198131"/>
            <a:chExt cx="7924800" cy="1936016"/>
          </a:xfrm>
        </p:grpSpPr>
        <p:sp>
          <p:nvSpPr>
            <p:cNvPr id="19" name="TextBox 18"/>
            <p:cNvSpPr txBox="1"/>
            <p:nvPr/>
          </p:nvSpPr>
          <p:spPr>
            <a:xfrm>
              <a:off x="0" y="2502931"/>
              <a:ext cx="7924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 sz="2200" b="1" dirty="0">
                  <a:latin typeface="Arial Narrow" pitchFamily="34" charset="0"/>
                </a:rPr>
                <a:t>Coughing is sudden expulsion of air from the lungs through the epiglottis at an amazingly fast speed (~100 miles/ hr) to rid breathing passage ways of unwanted irritants. Abdominal &amp; </a:t>
              </a:r>
              <a:r>
                <a:rPr lang="en-US" sz="2200" b="1" dirty="0" err="1">
                  <a:latin typeface="Arial Narrow" pitchFamily="34" charset="0"/>
                </a:rPr>
                <a:t>intercostal</a:t>
              </a:r>
              <a:r>
                <a:rPr lang="en-US" sz="2200" b="1" dirty="0">
                  <a:latin typeface="Arial Narrow" pitchFamily="34" charset="0"/>
                </a:rPr>
                <a:t> muscles contract, against the closed epiglottis </a:t>
              </a:r>
              <a:r>
                <a:rPr lang="en-US" sz="2200" b="1" dirty="0"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dirty="0">
                  <a:latin typeface="Arial Narrow" pitchFamily="34" charset="0"/>
                </a:rPr>
                <a:t>pressure </a:t>
              </a:r>
              <a:r>
                <a:rPr lang="en-US" sz="2200" b="1" dirty="0">
                  <a:latin typeface="Arial Narrow" pitchFamily="34" charset="0"/>
                  <a:sym typeface="Wingdings 3"/>
                </a:rPr>
                <a:t></a:t>
              </a:r>
              <a:r>
                <a:rPr lang="en-US" sz="2200" b="1" dirty="0">
                  <a:latin typeface="Arial Narrow" pitchFamily="34" charset="0"/>
                </a:rPr>
                <a:t> </a:t>
              </a:r>
              <a:r>
                <a:rPr lang="en-US" sz="2200" b="1" dirty="0"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dirty="0">
                  <a:latin typeface="Arial Narrow" pitchFamily="34" charset="0"/>
                </a:rPr>
                <a:t>air is forcefully expelled  to dislodge the triggering irritant.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794" y="2349737"/>
              <a:ext cx="304006" cy="79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667256" y="3861138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dirty="0">
                <a:latin typeface="Arial Narrow" pitchFamily="34" charset="0"/>
              </a:rPr>
              <a:t>Cough is </a:t>
            </a:r>
            <a:r>
              <a:rPr lang="en-US" sz="2200" dirty="0">
                <a:latin typeface="Bernard MT Condensed" pitchFamily="18" charset="0"/>
              </a:rPr>
              <a:t>meant to be useful 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r>
              <a:rPr lang="en-US" sz="2200" b="1" i="1" dirty="0">
                <a:solidFill>
                  <a:srgbClr val="7030A0"/>
                </a:solidFill>
              </a:rPr>
              <a:t>“wet or productive”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400"/>
              </a:lnSpc>
            </a:pPr>
            <a:r>
              <a:rPr lang="en-US" sz="2200" dirty="0">
                <a:latin typeface="Bernard MT Condensed" pitchFamily="18" charset="0"/>
              </a:rPr>
              <a:t>May not be useful &amp; annoying </a:t>
            </a:r>
            <a:r>
              <a:rPr lang="en-US" sz="2200" b="1" dirty="0">
                <a:latin typeface="Arial Narrow" pitchFamily="34" charset="0"/>
              </a:rPr>
              <a:t>2ndry to irritant vapors, gases, infections, cancer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i="1" dirty="0">
                <a:solidFill>
                  <a:srgbClr val="7030A0"/>
                </a:solidFill>
              </a:rPr>
              <a:t>“dry or irritant” 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1" y="5334001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1657382" y="5980906"/>
            <a:ext cx="381000" cy="1588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>
            <a:off x="3352800" y="5353748"/>
            <a:ext cx="381000" cy="1588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752601" y="6096000"/>
            <a:ext cx="6391099" cy="533400"/>
            <a:chOff x="457200" y="2590800"/>
            <a:chExt cx="6391099" cy="533400"/>
          </a:xfrm>
        </p:grpSpPr>
        <p:sp>
          <p:nvSpPr>
            <p:cNvPr id="29" name="Rectangle 28"/>
            <p:cNvSpPr/>
            <p:nvPr/>
          </p:nvSpPr>
          <p:spPr>
            <a:xfrm>
              <a:off x="457200" y="2662535"/>
              <a:ext cx="2506199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b="1" dirty="0">
                  <a:solidFill>
                    <a:srgbClr val="C00000"/>
                  </a:solidFill>
                  <a:latin typeface="Arial Narrow" pitchFamily="34" charset="0"/>
                </a:rPr>
                <a:t>ANTITUSSIVE AGENTS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3048000" y="2590800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2218" y="2636520"/>
              <a:ext cx="3246081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dirty="0">
                  <a:solidFill>
                    <a:srgbClr val="7030A0"/>
                  </a:solidFill>
                  <a:latin typeface="Bernard MT Condensed" pitchFamily="18" charset="0"/>
                </a:rPr>
                <a:t>For Non-productive (dry) Cough</a:t>
              </a:r>
            </a:p>
          </p:txBody>
        </p:sp>
      </p:grpSp>
      <p:sp>
        <p:nvSpPr>
          <p:cNvPr id="17" name="Chevron 16"/>
          <p:cNvSpPr/>
          <p:nvPr/>
        </p:nvSpPr>
        <p:spPr>
          <a:xfrm>
            <a:off x="7315200" y="5145238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21649" y="5190958"/>
            <a:ext cx="2287486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dirty="0">
                <a:solidFill>
                  <a:srgbClr val="7030A0"/>
                </a:solidFill>
                <a:latin typeface="Bernard MT Condensed" pitchFamily="18" charset="0"/>
              </a:rPr>
              <a:t>For Productive Cough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33801" y="5190958"/>
            <a:ext cx="1915461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EXPECTORANTS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15001" y="5190744"/>
            <a:ext cx="1556773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MUCOLYTICS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0800000">
            <a:off x="1524000" y="4953000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5-Point Star 34"/>
          <p:cNvSpPr/>
          <p:nvPr/>
        </p:nvSpPr>
        <p:spPr>
          <a:xfrm>
            <a:off x="9753600" y="5867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507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04395"/>
            <a:ext cx="9850624" cy="5836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Learning objectives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altLang="en-US" sz="2400" dirty="0" smtClean="0">
              <a:solidFill>
                <a:schemeClr val="accent1"/>
              </a:solidFill>
              <a:cs typeface="Arial" charset="0"/>
            </a:endParaRP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cs typeface="Arial" charset="0"/>
              </a:rPr>
              <a:t>At </a:t>
            </a:r>
            <a:r>
              <a:rPr lang="en-US" altLang="en-US" sz="2400" b="1" dirty="0">
                <a:solidFill>
                  <a:srgbClr val="0070C0"/>
                </a:solidFill>
                <a:cs typeface="Arial" charset="0"/>
              </a:rPr>
              <a:t>the end of the </a:t>
            </a:r>
            <a:r>
              <a:rPr lang="en-US" altLang="en-US" sz="2400" b="1" dirty="0" smtClean="0">
                <a:solidFill>
                  <a:srgbClr val="0070C0"/>
                </a:solidFill>
                <a:cs typeface="Arial" charset="0"/>
              </a:rPr>
              <a:t>lecture, </a:t>
            </a:r>
            <a:r>
              <a:rPr lang="en-US" altLang="en-US" sz="2400" b="1" dirty="0">
                <a:solidFill>
                  <a:srgbClr val="0070C0"/>
                </a:solidFill>
                <a:cs typeface="Arial" charset="0"/>
              </a:rPr>
              <a:t>students should be able </a:t>
            </a:r>
            <a:r>
              <a:rPr lang="en-US" altLang="en-US" sz="2400" b="1" dirty="0" smtClean="0">
                <a:solidFill>
                  <a:srgbClr val="0070C0"/>
                </a:solidFill>
                <a:cs typeface="Arial" charset="0"/>
              </a:rPr>
              <a:t>to: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Define rhinitis and cough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Classify drugs used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in the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treatment of rhinitis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Expand on the pharmacology of different drug groups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used in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    the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treatment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as; antihistamines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leukotriene antagonists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corticosteroids, decongestants and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anticholinergics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Describe the  pharmacology of different  expectorants and 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mucolytics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used in the treatment of productive cough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Describe the pharmacology of antitussives (cough suppressants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  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3306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828800" y="304800"/>
            <a:ext cx="41148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EXPECTORANTS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19801" y="381001"/>
            <a:ext cx="38651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Act by removal of mucus through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2066586" y="1066800"/>
            <a:ext cx="1972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Reflex stimulation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5000" y="220980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Direct stimulation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38600" y="1057656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en-US" sz="2000" b="1" dirty="0">
                <a:latin typeface="Arial Narrow" pitchFamily="34" charset="0"/>
              </a:rPr>
              <a:t>Irritate GIT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b="1" dirty="0">
                <a:latin typeface="Arial Narrow" pitchFamily="34" charset="0"/>
              </a:rPr>
              <a:t>stimulate </a:t>
            </a:r>
            <a:r>
              <a:rPr lang="en-US" sz="2000" b="1" dirty="0" err="1">
                <a:latin typeface="Arial Narrow" pitchFamily="34" charset="0"/>
              </a:rPr>
              <a:t>gastropulmonary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vagal</a:t>
            </a:r>
            <a:r>
              <a:rPr lang="en-US" sz="2000" b="1" dirty="0">
                <a:latin typeface="Arial Narrow" pitchFamily="34" charset="0"/>
              </a:rPr>
              <a:t> reflex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l</a:t>
            </a:r>
            <a:r>
              <a:rPr lang="en-US" sz="2000" b="1" dirty="0">
                <a:latin typeface="Arial Narrow" pitchFamily="34" charset="0"/>
              </a:rPr>
              <a:t>oosening &amp; thinning of secretions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Guaifenesin</a:t>
            </a:r>
            <a:endParaRPr lang="en-US" sz="20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1200" y="22098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en-US" sz="2000" b="1" dirty="0">
                <a:latin typeface="Arial Narrow" pitchFamily="34" charset="0"/>
              </a:rPr>
              <a:t>			Stimulate </a:t>
            </a:r>
            <a:r>
              <a:rPr lang="en-US" sz="2000" b="1" dirty="0" err="1">
                <a:latin typeface="Arial Narrow" pitchFamily="34" charset="0"/>
              </a:rPr>
              <a:t>secretory</a:t>
            </a:r>
            <a:r>
              <a:rPr lang="en-US" sz="2000" b="1" dirty="0">
                <a:latin typeface="Arial Narrow" pitchFamily="34" charset="0"/>
              </a:rPr>
              <a:t> glands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</a:t>
            </a:r>
            <a:r>
              <a:rPr lang="en-US" sz="2000" b="1" dirty="0">
                <a:latin typeface="Arial Narrow" pitchFamily="34" charset="0"/>
              </a:rPr>
              <a:t> respiratory fluids production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Iodinated glycerol, Na or K iodide / acetate , Ammonium chloride, </a:t>
            </a:r>
            <a:r>
              <a:rPr lang="en-US" sz="20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Ipecacuahna</a:t>
            </a:r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1866900" y="1181100"/>
            <a:ext cx="3810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040354" y="1758760"/>
            <a:ext cx="166408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191000" y="3733801"/>
            <a:ext cx="655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Final outcome is that cough is indirectly diminished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1905000" y="4122313"/>
            <a:ext cx="388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Common cold</a:t>
            </a: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Bronchitis</a:t>
            </a: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Pharyngitis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Chronic </a:t>
            </a:r>
            <a:r>
              <a:rPr lang="en-US" sz="2200" b="1" dirty="0">
                <a:latin typeface="Arial Narrow" pitchFamily="34" charset="0"/>
              </a:rPr>
              <a:t>paranasal sinusitis</a:t>
            </a:r>
          </a:p>
          <a:p>
            <a:pPr>
              <a:lnSpc>
                <a:spcPts val="2300"/>
              </a:lnSpc>
            </a:pP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54240" y="3754314"/>
            <a:ext cx="1349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9220996" y="2895600"/>
            <a:ext cx="2437607" cy="796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9602465" y="3503291"/>
            <a:ext cx="1219848" cy="3177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057400" y="1752600"/>
            <a:ext cx="7696200" cy="425758"/>
            <a:chOff x="533400" y="1752600"/>
            <a:chExt cx="7696200" cy="425758"/>
          </a:xfrm>
        </p:grpSpPr>
        <p:sp>
          <p:nvSpPr>
            <p:cNvPr id="38" name="Rectangle 37"/>
            <p:cNvSpPr/>
            <p:nvPr/>
          </p:nvSpPr>
          <p:spPr>
            <a:xfrm>
              <a:off x="533400" y="1752600"/>
              <a:ext cx="7696200" cy="425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342900" eaLnBrk="0" hangingPunct="0">
                <a:lnSpc>
                  <a:spcPts val="2600"/>
                </a:lnSpc>
                <a:defRPr/>
              </a:pPr>
              <a:r>
                <a:rPr lang="en-US" sz="2000" b="1" u="sng" dirty="0">
                  <a:latin typeface="Arial Narrow" pitchFamily="34" charset="0"/>
                </a:rPr>
                <a:t>ADRs ;</a:t>
              </a:r>
              <a:r>
                <a:rPr lang="en-US" sz="2000" b="1" dirty="0">
                  <a:latin typeface="Arial Narrow" pitchFamily="34" charset="0"/>
                </a:rPr>
                <a:t> Dry mouth, chapped lips, risk of kidney stones(</a:t>
              </a:r>
              <a:r>
                <a:rPr lang="en-US" sz="2000" b="1" dirty="0">
                  <a:latin typeface="Arial Narrow" pitchFamily="34" charset="0"/>
                  <a:sym typeface="Wingdings 3"/>
                </a:rPr>
                <a:t></a:t>
              </a:r>
              <a:r>
                <a:rPr lang="en-US" sz="2000" b="1" dirty="0">
                  <a:latin typeface="Arial Narrow" pitchFamily="34" charset="0"/>
                </a:rPr>
                <a:t>uric a. excretion) 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7735094" y="1866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286000" y="2971800"/>
            <a:ext cx="7848600" cy="656590"/>
            <a:chOff x="762000" y="2971800"/>
            <a:chExt cx="7848600" cy="656590"/>
          </a:xfrm>
        </p:grpSpPr>
        <p:cxnSp>
          <p:nvCxnSpPr>
            <p:cNvPr id="41" name="Straight Arrow Connector 40"/>
            <p:cNvCxnSpPr/>
            <p:nvPr/>
          </p:nvCxnSpPr>
          <p:spPr>
            <a:xfrm rot="5400000">
              <a:off x="877094" y="3009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762000" y="2971800"/>
              <a:ext cx="7848600" cy="656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342900" eaLnBrk="0" hangingPunct="0">
                <a:lnSpc>
                  <a:spcPts val="2200"/>
                </a:lnSpc>
                <a:defRPr/>
              </a:pPr>
              <a:r>
                <a:rPr lang="en-US" sz="2000" b="1" u="sng" dirty="0">
                  <a:latin typeface="Arial Narrow" pitchFamily="34" charset="0"/>
                </a:rPr>
                <a:t>ADRs;</a:t>
              </a:r>
              <a:r>
                <a:rPr lang="en-US" sz="2000" b="1" dirty="0">
                  <a:latin typeface="Arial Narrow" pitchFamily="34" charset="0"/>
                </a:rPr>
                <a:t> Unpleasant metallic taste, hypersensitivity, hypothyroidism, swollen </a:t>
              </a:r>
              <a:r>
                <a:rPr lang="en-US" sz="2000" b="1" dirty="0" smtClean="0">
                  <a:latin typeface="Arial Narrow" pitchFamily="34" charset="0"/>
                </a:rPr>
                <a:t>salivary glands (overstimulation </a:t>
              </a:r>
              <a:r>
                <a:rPr lang="en-US" sz="2000" b="1" dirty="0">
                  <a:latin typeface="Arial Narrow" pitchFamily="34" charset="0"/>
                </a:rPr>
                <a:t>of salivary secretion), &amp; flare of old TB.  </a:t>
              </a: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rot="10800000">
            <a:off x="3371088" y="3962400"/>
            <a:ext cx="6858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5-Point Star 23"/>
          <p:cNvSpPr/>
          <p:nvPr/>
        </p:nvSpPr>
        <p:spPr>
          <a:xfrm>
            <a:off x="10134600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99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52600" y="304800"/>
            <a:ext cx="35052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MUCOLYTICS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0" y="304800"/>
            <a:ext cx="5486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Act by altering biophysical quality of sputum</a:t>
            </a:r>
            <a:r>
              <a:rPr lang="en-US" sz="2200" b="1" dirty="0">
                <a:latin typeface="Arial Narrow" pitchFamily="34" charset="0"/>
                <a:sym typeface="Wingdings 3"/>
              </a:rPr>
              <a:t></a:t>
            </a:r>
            <a:r>
              <a:rPr lang="en-US" sz="2200" b="1" dirty="0">
                <a:latin typeface="Arial Narrow" pitchFamily="34" charset="0"/>
              </a:rPr>
              <a:t> becomes easily exhaled by </a:t>
            </a:r>
            <a:r>
              <a:rPr lang="en-US" sz="2200" b="1" dirty="0" err="1">
                <a:latin typeface="Arial Narrow" pitchFamily="34" charset="0"/>
              </a:rPr>
              <a:t>mucociliary</a:t>
            </a:r>
            <a:r>
              <a:rPr lang="en-US" sz="2200" b="1" dirty="0">
                <a:latin typeface="Arial Narrow" pitchFamily="34" charset="0"/>
              </a:rPr>
              <a:t> clearance  or by less intense coughing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11018" y="1143001"/>
            <a:ext cx="26132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</a:rPr>
              <a:t>MECHANISM OF ACTIONS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1600200" y="1524000"/>
            <a:ext cx="896691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lang="en-US" sz="2200" b="1" dirty="0" err="1">
                <a:latin typeface="Arial Narrow" pitchFamily="34" charset="0"/>
              </a:rPr>
              <a:t>Mucolysis</a:t>
            </a:r>
            <a:r>
              <a:rPr lang="en-US" sz="2200" b="1" dirty="0">
                <a:latin typeface="Arial Narrow" pitchFamily="34" charset="0"/>
              </a:rPr>
              <a:t> occurs by one or more of the following; </a:t>
            </a:r>
          </a:p>
          <a:p>
            <a:pPr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lang="en-US" sz="2200" b="1" dirty="0">
                <a:latin typeface="Arial Narrow" pitchFamily="34" charset="0"/>
                <a:sym typeface="Wingdings 3"/>
              </a:rPr>
              <a:t>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err="1">
                <a:latin typeface="Arial Narrow" pitchFamily="34" charset="0"/>
              </a:rPr>
              <a:t>V</a:t>
            </a:r>
            <a:r>
              <a:rPr lang="en-US" sz="2200" b="1" dirty="0" err="1">
                <a:latin typeface="Arial Narrow" pitchFamily="34" charset="0"/>
              </a:rPr>
              <a:t>iscoelasticity</a:t>
            </a:r>
            <a:r>
              <a:rPr lang="en-US" sz="2200" b="1" dirty="0">
                <a:latin typeface="Arial Narrow" pitchFamily="34" charset="0"/>
              </a:rPr>
              <a:t> by </a:t>
            </a:r>
            <a:r>
              <a:rPr lang="en-US" sz="2200" b="1" dirty="0">
                <a:latin typeface="Arial Narrow" pitchFamily="34" charset="0"/>
                <a:sym typeface="Wingdings 3"/>
              </a:rPr>
              <a:t>water content</a:t>
            </a:r>
            <a:r>
              <a:rPr lang="en-US" sz="2200" b="1" dirty="0">
                <a:latin typeface="Arial Narrow" pitchFamily="34" charset="0"/>
              </a:rPr>
              <a:t>;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</a:rPr>
              <a:t>H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</a:rPr>
              <a:t>ypertonic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</a:rPr>
              <a:t> Saline &amp; NaHCO</a:t>
            </a:r>
            <a:r>
              <a:rPr lang="en-US" sz="2200" baseline="-25000" dirty="0">
                <a:solidFill>
                  <a:srgbClr val="C00000"/>
                </a:solidFill>
                <a:latin typeface="Bernard MT Condensed" pitchFamily="18" charset="0"/>
              </a:rPr>
              <a:t>3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en-US" sz="2200" b="1" dirty="0">
                <a:latin typeface="Arial Narrow" pitchFamily="34" charset="0"/>
                <a:sym typeface="Wingdings 3"/>
              </a:rPr>
              <a:t>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Adhesivness</a:t>
            </a:r>
            <a:r>
              <a:rPr lang="en-US" sz="2200" b="1" dirty="0">
                <a:latin typeface="Arial Narrow" pitchFamily="34" charset="0"/>
                <a:sym typeface="Wingdings 3"/>
              </a:rPr>
              <a:t>;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Steam inhalation</a:t>
            </a:r>
            <a:endParaRPr lang="en-US" sz="2200" baseline="-25000" dirty="0">
              <a:solidFill>
                <a:srgbClr val="C00000"/>
              </a:solidFill>
              <a:latin typeface="Bernard MT Condensed" pitchFamily="18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en-US" sz="2200" b="1" dirty="0">
                <a:latin typeface="Arial Narrow" pitchFamily="34" charset="0"/>
              </a:rPr>
              <a:t>Breakdown S-S bonds in </a:t>
            </a:r>
            <a:r>
              <a:rPr lang="en-US" sz="2200" b="1" dirty="0" err="1">
                <a:latin typeface="Arial Narrow" pitchFamily="34" charset="0"/>
              </a:rPr>
              <a:t>glycoproteins</a:t>
            </a:r>
            <a:r>
              <a:rPr lang="en-US" sz="2200" b="1" dirty="0">
                <a:latin typeface="Arial Narrow" pitchFamily="34" charset="0"/>
              </a:rPr>
              <a:t> by </a:t>
            </a:r>
            <a:r>
              <a:rPr lang="en-US" sz="2200" b="1">
                <a:latin typeface="Arial Narrow" pitchFamily="34" charset="0"/>
              </a:rPr>
              <a:t>reducing its </a:t>
            </a:r>
            <a:r>
              <a:rPr lang="en-US" sz="2200" b="1" dirty="0">
                <a:latin typeface="Arial Narrow" pitchFamily="34" charset="0"/>
              </a:rPr>
              <a:t>SH </a:t>
            </a:r>
            <a:r>
              <a:rPr lang="en-US" sz="2200" b="1" dirty="0" err="1">
                <a:latin typeface="Arial Narrow" pitchFamily="34" charset="0"/>
              </a:rPr>
              <a:t>Gp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>
                <a:latin typeface="Arial Narrow" pitchFamily="34" charset="0"/>
              </a:rPr>
              <a:t> less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 viscid mucous;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N-Acetyl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Cysteine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  <a:p>
            <a:pPr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lang="en-US" sz="2200" b="1" dirty="0">
                <a:latin typeface="Arial Narrow" pitchFamily="34" charset="0"/>
              </a:rPr>
              <a:t>Synthesize serous mucus (</a:t>
            </a:r>
            <a:r>
              <a:rPr lang="en-US" sz="2200" b="1" dirty="0" err="1">
                <a:latin typeface="Arial Narrow" pitchFamily="34" charset="0"/>
              </a:rPr>
              <a:t>sialomucins</a:t>
            </a:r>
            <a:r>
              <a:rPr lang="en-US" sz="2200" b="1" dirty="0">
                <a:latin typeface="Arial Narrow" pitchFamily="34" charset="0"/>
              </a:rPr>
              <a:t> of smaller-size) so it is 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  </a:t>
            </a:r>
            <a:r>
              <a:rPr lang="en-US" sz="2200" b="1" dirty="0" err="1">
                <a:latin typeface="Arial Narrow" pitchFamily="34" charset="0"/>
              </a:rPr>
              <a:t>secretolytic</a:t>
            </a:r>
            <a:r>
              <a:rPr lang="en-US" sz="2200" b="1" dirty="0">
                <a:latin typeface="Arial Narrow" pitchFamily="34" charset="0"/>
              </a:rPr>
              <a:t> + activate </a:t>
            </a:r>
            <a:r>
              <a:rPr lang="en-US" sz="2200" b="1" dirty="0" err="1">
                <a:latin typeface="Arial Narrow" pitchFamily="34" charset="0"/>
              </a:rPr>
              <a:t>ciliary</a:t>
            </a:r>
            <a:r>
              <a:rPr lang="en-US" sz="2200" b="1" dirty="0">
                <a:latin typeface="Arial Narrow" pitchFamily="34" charset="0"/>
              </a:rPr>
              <a:t> clearance &amp; transport;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Bromohexine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&amp; </a:t>
            </a:r>
            <a:b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</a:b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  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Ambroxol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  <a:p>
            <a:pPr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C</a:t>
            </a:r>
            <a:r>
              <a:rPr lang="en-US" sz="2200" b="1" dirty="0">
                <a:latin typeface="Arial Narrow" pitchFamily="34" charset="0"/>
              </a:rPr>
              <a:t>leavage of extracellular bacterial DNA, that contributes to viscosity 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  of sputum in case of infection;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rhDNAase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(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Pulmozyme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)</a:t>
            </a: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60786" y="4724401"/>
            <a:ext cx="14634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600200" y="5105400"/>
            <a:ext cx="906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eaLnBrk="0" hangingPunct="0">
              <a:lnSpc>
                <a:spcPts val="2300"/>
              </a:lnSpc>
              <a:buBlip>
                <a:blip r:embed="rId2"/>
              </a:buBlip>
              <a:defRPr/>
            </a:pP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Most </a:t>
            </a:r>
            <a:r>
              <a:rPr lang="en-IN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mucolytics</a:t>
            </a: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 </a:t>
            </a:r>
            <a:r>
              <a:rPr lang="en-IN" sz="2200" b="1" dirty="0">
                <a:latin typeface="Arial Narrow" pitchFamily="34" charset="0"/>
              </a:rPr>
              <a:t>effective as adjuvant therapy in COPD, asthma, bronchitis, </a:t>
            </a:r>
            <a:br>
              <a:rPr lang="en-IN" sz="2200" b="1" dirty="0">
                <a:latin typeface="Arial Narrow" pitchFamily="34" charset="0"/>
              </a:rPr>
            </a:br>
            <a:r>
              <a:rPr lang="en-IN" sz="2200" b="1" dirty="0">
                <a:latin typeface="Arial Narrow" pitchFamily="34" charset="0"/>
              </a:rPr>
              <a:t>      …etc. (when there is excessive &amp;/or thick mucus….)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00200" y="5791200"/>
            <a:ext cx="89916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eaLnBrk="0" hangingPunct="0">
              <a:lnSpc>
                <a:spcPts val="2300"/>
              </a:lnSpc>
              <a:buBlip>
                <a:blip r:embed="rId2"/>
              </a:buBlip>
              <a:defRPr/>
            </a:pPr>
            <a:r>
              <a:rPr lang="en-US" sz="2200" b="1" dirty="0">
                <a:latin typeface="Arial Narrow" pitchFamily="34" charset="0"/>
                <a:sym typeface="Wingdings 3"/>
              </a:rPr>
              <a:t>In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bronchiectasis</a:t>
            </a:r>
            <a:r>
              <a:rPr lang="en-US" sz="2200" b="1" dirty="0">
                <a:latin typeface="Arial Narrow" pitchFamily="34" charset="0"/>
                <a:sym typeface="Wingdings 3"/>
              </a:rPr>
              <a:t>, pneumonia &amp; TB  they are of partial benefit</a:t>
            </a:r>
          </a:p>
          <a:p>
            <a:pPr indent="-342900" eaLnBrk="0" hangingPunct="0">
              <a:lnSpc>
                <a:spcPts val="2300"/>
              </a:lnSpc>
              <a:defRPr/>
            </a:pPr>
            <a:r>
              <a:rPr lang="en-US" sz="2200" b="1" dirty="0">
                <a:latin typeface="Arial Narrow" pitchFamily="34" charset="0"/>
                <a:sym typeface="Wingdings 3"/>
              </a:rPr>
              <a:t>		</a:t>
            </a:r>
            <a:endParaRPr lang="en-IN" sz="2200" b="1" i="1" dirty="0">
              <a:solidFill>
                <a:srgbClr val="0000FF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00200" y="624840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200" b="1" i="1" dirty="0">
                <a:solidFill>
                  <a:srgbClr val="0000FF"/>
                </a:solidFill>
                <a:latin typeface="Arial Narrow" pitchFamily="34" charset="0"/>
                <a:sym typeface="Wingdings 3"/>
              </a:rPr>
              <a:t> Hardly any benefit in cystic fibrosis &amp; severe infections  Give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rhDNAase</a:t>
            </a:r>
            <a:endParaRPr lang="en-US" sz="2200" dirty="0">
              <a:solidFill>
                <a:srgbClr val="C00000"/>
              </a:solidFill>
            </a:endParaRPr>
          </a:p>
          <a:p>
            <a:pPr>
              <a:buBlip>
                <a:blip r:embed="rId2"/>
              </a:buBlip>
            </a:pPr>
            <a:endParaRPr lang="en-US" sz="2200" dirty="0"/>
          </a:p>
        </p:txBody>
      </p:sp>
      <p:sp>
        <p:nvSpPr>
          <p:cNvPr id="11" name="5-Point Star 10"/>
          <p:cNvSpPr/>
          <p:nvPr/>
        </p:nvSpPr>
        <p:spPr>
          <a:xfrm>
            <a:off x="9982200" y="8382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2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52601" y="304800"/>
            <a:ext cx="270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1. N-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Acetylcysteine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1828800" y="1202996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2400"/>
              </a:lnSpc>
              <a:defRPr/>
            </a:pPr>
            <a:endParaRPr lang="en-US" sz="2400" b="1" spc="-5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1" y="1219201"/>
            <a:ext cx="8470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3"/>
            <a:r>
              <a:rPr lang="en-US" sz="2200" dirty="0">
                <a:solidFill>
                  <a:srgbClr val="0070C0"/>
                </a:solidFill>
                <a:latin typeface="Bernard MT Condensed" pitchFamily="18" charset="0"/>
              </a:rPr>
              <a:t>ADRs; </a:t>
            </a:r>
            <a:r>
              <a:rPr lang="en-US" sz="2400" b="1" dirty="0" err="1">
                <a:latin typeface="Arial Narrow" pitchFamily="34" charset="0"/>
              </a:rPr>
              <a:t>Bronchospasm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stomatitis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rhinorrhea</a:t>
            </a:r>
            <a:r>
              <a:rPr lang="en-US" sz="2400" b="1" dirty="0">
                <a:latin typeface="Arial Narrow" pitchFamily="34" charset="0"/>
              </a:rPr>
              <a:t>, rash, nausea &amp; vomiting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831914"/>
            <a:ext cx="9304103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buFont typeface="Wingdings 3"/>
              <a:buChar char=""/>
            </a:pPr>
            <a:r>
              <a:rPr lang="en-US" sz="2400" b="1" dirty="0" smtClean="0">
                <a:latin typeface="Arial Narrow" pitchFamily="34" charset="0"/>
              </a:rPr>
              <a:t>   It </a:t>
            </a:r>
            <a:r>
              <a:rPr lang="en-US" sz="2400" b="1" dirty="0">
                <a:latin typeface="Arial Narrow" pitchFamily="34" charset="0"/>
              </a:rPr>
              <a:t>is also a free radical scavenger 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  <a:sym typeface="Wingdings 3"/>
              </a:rPr>
              <a:t> used i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</a:rPr>
              <a:t>n acetaminophen overdose  </a:t>
            </a:r>
            <a:r>
              <a:rPr lang="en-US" sz="2400" b="1" dirty="0">
                <a:latin typeface="Arial Narrow" pitchFamily="34" charset="0"/>
              </a:rPr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295400" y="2057401"/>
            <a:ext cx="9144000" cy="1647101"/>
            <a:chOff x="-228600" y="2057400"/>
            <a:chExt cx="9144000" cy="1647101"/>
          </a:xfrm>
        </p:grpSpPr>
        <p:sp>
          <p:nvSpPr>
            <p:cNvPr id="7" name="Rectangle 6"/>
            <p:cNvSpPr/>
            <p:nvPr/>
          </p:nvSpPr>
          <p:spPr>
            <a:xfrm>
              <a:off x="-228600" y="2057400"/>
              <a:ext cx="5627374" cy="38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>
                <a:lnSpc>
                  <a:spcPct val="80000"/>
                </a:lnSpc>
                <a:buFont typeface="Arial" charset="0"/>
                <a:buNone/>
              </a:pP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2.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Bromhexine</a:t>
              </a:r>
              <a:r>
                <a:rPr lang="en-US" sz="2400" b="1" dirty="0"/>
                <a:t> </a:t>
              </a:r>
              <a:r>
                <a:rPr lang="en-US" sz="2400" b="1" dirty="0">
                  <a:latin typeface="Arial Narrow" pitchFamily="34" charset="0"/>
                </a:rPr>
                <a:t>&amp; its metabolite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Ambroxol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" y="2438399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They also </a:t>
              </a:r>
              <a:r>
                <a:rPr lang="en-US" sz="2400" b="1" dirty="0" err="1">
                  <a:latin typeface="Arial Narrow" pitchFamily="34" charset="0"/>
                </a:rPr>
                <a:t>immuno</a:t>
              </a:r>
              <a:r>
                <a:rPr lang="en-US" sz="2400" b="1" dirty="0">
                  <a:latin typeface="Arial Narrow" pitchFamily="34" charset="0"/>
                </a:rPr>
                <a:t> </a:t>
              </a:r>
              <a:r>
                <a:rPr lang="en-US" sz="2400" b="1" dirty="0" err="1">
                  <a:latin typeface="Arial Narrow" pitchFamily="34" charset="0"/>
                </a:rPr>
                <a:t>defence</a:t>
              </a:r>
              <a:r>
                <a:rPr lang="en-US" sz="2400" b="1" dirty="0">
                  <a:latin typeface="Arial Narrow" pitchFamily="34" charset="0"/>
                </a:rPr>
                <a:t> so </a:t>
              </a:r>
              <a:r>
                <a:rPr lang="en-US" sz="2400" b="1" dirty="0">
                  <a:latin typeface="Arial Narrow" pitchFamily="34" charset="0"/>
                  <a:sym typeface="Wingdings 3"/>
                </a:rPr>
                <a:t> </a:t>
              </a:r>
              <a:r>
                <a:rPr lang="en-US" sz="2400" b="1" dirty="0">
                  <a:latin typeface="Arial Narrow" pitchFamily="34" charset="0"/>
                </a:rPr>
                <a:t>antibiotics usage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" y="2790101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They also </a:t>
              </a:r>
              <a:r>
                <a:rPr lang="en-US" sz="2400" b="1" dirty="0">
                  <a:latin typeface="Arial Narrow" pitchFamily="34" charset="0"/>
                </a:rPr>
                <a:t> pain in acute sore throat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" y="3242836"/>
              <a:ext cx="8686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/>
              <a:r>
                <a:rPr lang="en-US" sz="2400" dirty="0">
                  <a:solidFill>
                    <a:srgbClr val="0070C0"/>
                  </a:solidFill>
                  <a:latin typeface="Bernard MT Condensed" pitchFamily="18" charset="0"/>
                </a:rPr>
                <a:t>ADRs; </a:t>
              </a:r>
              <a:r>
                <a:rPr lang="en-US" sz="2400" b="1" dirty="0" err="1">
                  <a:latin typeface="Arial Narrow" pitchFamily="34" charset="0"/>
                </a:rPr>
                <a:t>Rhinorrhea</a:t>
              </a:r>
              <a:r>
                <a:rPr lang="en-US" sz="2400" b="1" dirty="0">
                  <a:latin typeface="Arial Narrow" pitchFamily="34" charset="0"/>
                </a:rPr>
                <a:t>, </a:t>
              </a:r>
              <a:r>
                <a:rPr lang="en-US" sz="2400" b="1" dirty="0" err="1">
                  <a:latin typeface="Arial Narrow" pitchFamily="34" charset="0"/>
                </a:rPr>
                <a:t>lacrymation</a:t>
              </a:r>
              <a:r>
                <a:rPr lang="en-US" sz="2400" b="1" dirty="0">
                  <a:latin typeface="Arial Narrow" pitchFamily="34" charset="0"/>
                </a:rPr>
                <a:t>, gastric irritation, hypersensitivity</a:t>
              </a:r>
            </a:p>
          </p:txBody>
        </p:sp>
      </p:grpSp>
      <p:cxnSp>
        <p:nvCxnSpPr>
          <p:cNvPr id="13" name="Straight Connector 12"/>
          <p:cNvCxnSpPr/>
          <p:nvPr/>
        </p:nvCxnSpPr>
        <p:spPr>
          <a:xfrm rot="10800000">
            <a:off x="1524000" y="19049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1524000" y="3886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701448" y="4022670"/>
            <a:ext cx="9195152" cy="1997131"/>
            <a:chOff x="177448" y="4022669"/>
            <a:chExt cx="9195152" cy="1997131"/>
          </a:xfrm>
        </p:grpSpPr>
        <p:sp>
          <p:nvSpPr>
            <p:cNvPr id="15" name="Rectangle 14"/>
            <p:cNvSpPr/>
            <p:nvPr/>
          </p:nvSpPr>
          <p:spPr>
            <a:xfrm>
              <a:off x="177448" y="4022669"/>
              <a:ext cx="49279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3.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Pulmozyme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 (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Dornase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 Alpha or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DNAse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)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8600" y="4491674"/>
              <a:ext cx="8915400" cy="73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 A</a:t>
              </a:r>
              <a:r>
                <a:rPr lang="en-US" sz="2400" b="1" dirty="0">
                  <a:latin typeface="Arial Narrow" pitchFamily="34" charset="0"/>
                </a:rPr>
                <a:t> recombinant human deoxyribo-nuclease-1 enzyme that is </a:t>
              </a:r>
              <a:r>
                <a:rPr lang="en-US" sz="2400" b="1" dirty="0" err="1">
                  <a:latin typeface="Arial Narrow" pitchFamily="34" charset="0"/>
                </a:rPr>
                <a:t>neubilized</a:t>
              </a:r>
              <a:r>
                <a:rPr lang="en-US" sz="2400" b="1" dirty="0">
                  <a:latin typeface="Arial Narrow" pitchFamily="34" charset="0"/>
                </a:rPr>
                <a:t> .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4860869"/>
              <a:ext cx="8001000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buFont typeface="Wingdings 3"/>
                <a:buChar char=""/>
              </a:pPr>
              <a:r>
                <a:rPr lang="en-IN" sz="2400" b="1" dirty="0" smtClean="0">
                  <a:latin typeface="Arial Narrow" pitchFamily="34" charset="0"/>
                </a:rPr>
                <a:t>  Full </a:t>
              </a:r>
              <a:r>
                <a:rPr lang="en-IN" sz="2400" b="1" dirty="0">
                  <a:latin typeface="Arial Narrow" pitchFamily="34" charset="0"/>
                </a:rPr>
                <a:t>benefit appears within 3-7 days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8600" y="5318069"/>
              <a:ext cx="9144000" cy="7017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eaLnBrk="0" hangingPunct="0">
                <a:lnSpc>
                  <a:spcPct val="90000"/>
                </a:lnSpc>
                <a:defRPr/>
              </a:pPr>
              <a:r>
                <a:rPr lang="en-US" sz="2200" dirty="0">
                  <a:solidFill>
                    <a:srgbClr val="0070C0"/>
                  </a:solidFill>
                  <a:latin typeface="Bernard MT Condensed" pitchFamily="18" charset="0"/>
                </a:rPr>
                <a:t>ADRs; </a:t>
              </a:r>
            </a:p>
            <a:p>
              <a:pPr marL="342900" indent="-342900" eaLnBrk="0" hangingPunct="0">
                <a:lnSpc>
                  <a:spcPct val="90000"/>
                </a:lnSpc>
                <a:defRPr/>
              </a:pPr>
              <a:r>
                <a:rPr lang="en-US" sz="2200" b="1" dirty="0">
                  <a:latin typeface="Arial Narrow" pitchFamily="34" charset="0"/>
                </a:rPr>
                <a:t>Voice changes, </a:t>
              </a:r>
              <a:r>
                <a:rPr lang="en-US" sz="2200" b="1" dirty="0" err="1">
                  <a:latin typeface="Arial Narrow" pitchFamily="34" charset="0"/>
                </a:rPr>
                <a:t>pharyngitis</a:t>
              </a:r>
              <a:r>
                <a:rPr lang="en-US" sz="2200" b="1" dirty="0">
                  <a:latin typeface="Arial Narrow" pitchFamily="34" charset="0"/>
                </a:rPr>
                <a:t>, laryngitis, rhinitis, chest pain, fever, rash</a:t>
              </a:r>
              <a:endParaRPr lang="en-IN" sz="2200" b="1" dirty="0">
                <a:latin typeface="Arial Narrow" pitchFamily="34" charset="0"/>
              </a:endParaRPr>
            </a:p>
          </p:txBody>
        </p:sp>
      </p:grpSp>
      <p:sp>
        <p:nvSpPr>
          <p:cNvPr id="19" name="5-Point Star 18"/>
          <p:cNvSpPr/>
          <p:nvPr/>
        </p:nvSpPr>
        <p:spPr>
          <a:xfrm>
            <a:off x="9982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714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752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ANTITUSSIVE AGENTS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267200" y="838200"/>
            <a:ext cx="63246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ts val="2500"/>
              </a:lnSpc>
            </a:pPr>
            <a:r>
              <a:rPr lang="en-US" sz="2200" b="1" dirty="0">
                <a:latin typeface="Arial Narrow" pitchFamily="34" charset="0"/>
              </a:rPr>
              <a:t>Stop or reduce </a:t>
            </a:r>
            <a:r>
              <a:rPr lang="en-US" sz="22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cough by acting either primarily on the peripheral or CNS components of cough </a:t>
            </a:r>
            <a:r>
              <a:rPr lang="en-US" sz="22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reflex</a:t>
            </a:r>
            <a:endParaRPr lang="en-US" sz="2200" b="1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828801" y="914402"/>
            <a:ext cx="3173" cy="685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81200" y="2286000"/>
            <a:ext cx="83058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Pharynx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Use Demulcents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dirty="0">
                <a:latin typeface="Arial Narrow" pitchFamily="34" charset="0"/>
              </a:rPr>
              <a:t>		Lozenges &amp;  Gargles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Larynx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>
                <a:latin typeface="Arial Narrow" pitchFamily="34" charset="0"/>
              </a:rPr>
              <a:t> Use Emollients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		menthol &amp; eucalyptus</a:t>
            </a:r>
            <a:r>
              <a:rPr lang="en-US" sz="2200" b="1" dirty="0">
                <a:latin typeface="Arial Narrow" pitchFamily="34" charset="0"/>
              </a:rPr>
              <a:t>.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Tracheobronchial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Airway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Use aerosols or inhalational of hot steam 		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tincture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benzoin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compound &amp; eucalyptol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During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bronchoscopy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or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bronchography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Use local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anaesthetic</a:t>
            </a:r>
            <a:r>
              <a:rPr lang="en-US" sz="2200" b="1" dirty="0">
                <a:latin typeface="Arial Narrow" pitchFamily="34" charset="0"/>
                <a:sym typeface="Wingdings 3"/>
              </a:rPr>
              <a:t> aerosols, as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lidocaine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,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benzocaine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, and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tetracaine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76401" y="1524001"/>
            <a:ext cx="4640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Bernard MT Condensed" pitchFamily="18" charset="0"/>
              </a:rPr>
              <a:t>1. PERIPHERALLY ACTING ANTITUSSIVES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676400" y="1905001"/>
            <a:ext cx="44550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Inhibitors of airway stretch receptors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76401" y="5181601"/>
            <a:ext cx="5992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Inhibitors of pulmonary stretch receptors in alveoli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76400" y="5638800"/>
            <a:ext cx="8839200" cy="1072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Benzonatate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 sensitivity (numbing) of receptors by local anesthetic action.  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000" u="sng" dirty="0">
                <a:solidFill>
                  <a:srgbClr val="6666FF"/>
                </a:solidFill>
                <a:latin typeface="Bernard MT Condensed" pitchFamily="18" charset="0"/>
              </a:rPr>
              <a:t>ADRS;  </a:t>
            </a:r>
            <a:r>
              <a:rPr lang="en-US" sz="2200" b="1" dirty="0">
                <a:latin typeface="Arial Narrow" pitchFamily="34" charset="0"/>
              </a:rPr>
              <a:t>drowsiness, dizziness, </a:t>
            </a:r>
            <a:r>
              <a:rPr lang="en-US" sz="2200" b="1" dirty="0" err="1">
                <a:latin typeface="Arial Narrow" pitchFamily="34" charset="0"/>
              </a:rPr>
              <a:t>dysphagia</a:t>
            </a:r>
            <a:r>
              <a:rPr lang="en-US" sz="2200" b="1" dirty="0">
                <a:latin typeface="Arial Narrow" pitchFamily="34" charset="0"/>
              </a:rPr>
              <a:t>, allergic reactions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200" b="1" dirty="0">
                <a:latin typeface="Arial Narrow" pitchFamily="34" charset="0"/>
              </a:rPr>
              <a:t>Overdose</a:t>
            </a:r>
            <a:r>
              <a:rPr lang="en-US" sz="2200" b="1" dirty="0">
                <a:latin typeface="Arial Narrow" pitchFamily="34" charset="0"/>
                <a:sym typeface="Wingdings 3"/>
              </a:rPr>
              <a:t>  </a:t>
            </a:r>
            <a:r>
              <a:rPr lang="en-US" sz="2200" b="1" dirty="0">
                <a:latin typeface="Arial Narrow" pitchFamily="34" charset="0"/>
              </a:rPr>
              <a:t>mental confusion, hallucination, restlessness &amp; tremors</a:t>
            </a:r>
          </a:p>
        </p:txBody>
      </p:sp>
      <p:sp>
        <p:nvSpPr>
          <p:cNvPr id="19" name="5-Point Star 18"/>
          <p:cNvSpPr/>
          <p:nvPr/>
        </p:nvSpPr>
        <p:spPr>
          <a:xfrm>
            <a:off x="9982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95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76400" y="1143001"/>
            <a:ext cx="4197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Bernard MT Condensed" pitchFamily="18" charset="0"/>
              </a:rPr>
              <a:t>2. CENTRALLY ACTING ANTITUSSIVES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1200" y="1524001"/>
            <a:ext cx="13404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OPIOIDS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2800" y="1524000"/>
            <a:ext cx="525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activating µ </a:t>
            </a:r>
            <a:r>
              <a:rPr lang="en-US" sz="2200" b="1" dirty="0" err="1">
                <a:latin typeface="Arial Narrow" pitchFamily="34" charset="0"/>
              </a:rPr>
              <a:t>opioid</a:t>
            </a:r>
            <a:r>
              <a:rPr lang="en-US" sz="2200" b="1" dirty="0">
                <a:latin typeface="Arial Narrow" pitchFamily="34" charset="0"/>
              </a:rPr>
              <a:t> receptors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e.g.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Codeine</a:t>
            </a:r>
            <a:r>
              <a:rPr lang="en-US" sz="2200" b="1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solidFill>
                  <a:srgbClr val="8064A2"/>
                </a:solidFill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Pholcodine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ANTITUSSIVE AGENTS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828801" y="914402"/>
            <a:ext cx="3173" cy="304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60558" y="2159914"/>
            <a:ext cx="17732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NON-OPIODS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71547" y="2770318"/>
            <a:ext cx="2438400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Dextromethorphan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509847" y="2638194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893849" y="3090748"/>
            <a:ext cx="861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It </a:t>
            </a:r>
            <a:r>
              <a:rPr lang="en-US" sz="2200" b="1" dirty="0">
                <a:latin typeface="Arial Narrow" pitchFamily="34" charset="0"/>
                <a:sym typeface="Wingdings 3"/>
              </a:rPr>
              <a:t> </a:t>
            </a:r>
            <a:r>
              <a:rPr lang="en-US" sz="2200" b="1" dirty="0">
                <a:latin typeface="Arial Narrow" pitchFamily="34" charset="0"/>
              </a:rPr>
              <a:t>threshold at cough center. It has benefits over </a:t>
            </a:r>
            <a:r>
              <a:rPr lang="en-US" sz="2200" b="1" dirty="0" smtClean="0">
                <a:latin typeface="Arial Narrow" pitchFamily="34" charset="0"/>
              </a:rPr>
              <a:t>opioids </a:t>
            </a:r>
            <a:r>
              <a:rPr lang="en-US" sz="2200" b="1" dirty="0">
                <a:latin typeface="Arial Narrow" pitchFamily="34" charset="0"/>
              </a:rPr>
              <a:t>in being </a:t>
            </a:r>
            <a:r>
              <a:rPr lang="en-US" sz="2200" b="1" dirty="0">
                <a:latin typeface="Arial Narrow" pitchFamily="34" charset="0"/>
                <a:sym typeface="Wingdings 3"/>
              </a:rPr>
              <a:t>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3489126"/>
            <a:ext cx="5867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1.  As potent as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codeine</a:t>
            </a:r>
            <a:endParaRPr lang="en-US" sz="2200" b="1" dirty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2-  But no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drowsiness</a:t>
            </a:r>
            <a:endParaRPr lang="en-US" sz="2200" b="1" dirty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3-  Less constipating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4-  No respiratory depression.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5-  No inhibition of </a:t>
            </a:r>
            <a:r>
              <a:rPr lang="en-US" sz="2200" b="1" dirty="0" err="1">
                <a:latin typeface="Arial Narrow" pitchFamily="34" charset="0"/>
                <a:cs typeface="Times New Roman" pitchFamily="18" charset="0"/>
              </a:rPr>
              <a:t>mucociliary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clearance</a:t>
            </a:r>
            <a:endParaRPr lang="en-US" sz="2200" b="1" dirty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6-  No addiction.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28800" y="5438667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800" y="5819666"/>
            <a:ext cx="83820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In </a:t>
            </a:r>
            <a:r>
              <a:rPr lang="en-US" sz="2200" b="1" dirty="0">
                <a:latin typeface="Arial Narrow" pitchFamily="34" charset="0"/>
              </a:rPr>
              <a:t>normal doses </a:t>
            </a:r>
            <a:r>
              <a:rPr lang="en-US" sz="2200" b="1" dirty="0" smtClean="0">
                <a:latin typeface="Arial Narrow" pitchFamily="34" charset="0"/>
              </a:rPr>
              <a:t>, nausea</a:t>
            </a:r>
            <a:r>
              <a:rPr lang="en-US" sz="2200" b="1" dirty="0">
                <a:latin typeface="Arial Narrow" pitchFamily="34" charset="0"/>
              </a:rPr>
              <a:t>, vomiting, dizziness, rash &amp; </a:t>
            </a:r>
            <a:r>
              <a:rPr lang="en-US" sz="2200" b="1" dirty="0" smtClean="0">
                <a:latin typeface="Arial Narrow" pitchFamily="34" charset="0"/>
              </a:rPr>
              <a:t>pruritus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200" b="1" dirty="0">
                <a:latin typeface="Arial Narrow" pitchFamily="34" charset="0"/>
              </a:rPr>
              <a:t>In high doses, hallucinations + opiate like side effects on respiration &amp; GIT 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662247" y="251460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86200" y="2286000"/>
            <a:ext cx="2882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Bernard MT Condensed" pitchFamily="18" charset="0"/>
              </a:rPr>
              <a:t>Antihistaminics</a:t>
            </a:r>
            <a:r>
              <a:rPr lang="en-US" sz="2000" dirty="0">
                <a:latin typeface="Bernard MT Condensed" pitchFamily="18" charset="0"/>
              </a:rPr>
              <a:t> (&gt;sedating)</a:t>
            </a:r>
          </a:p>
        </p:txBody>
      </p:sp>
      <p:sp>
        <p:nvSpPr>
          <p:cNvPr id="25" name="5-Point Star 24"/>
          <p:cNvSpPr/>
          <p:nvPr/>
        </p:nvSpPr>
        <p:spPr>
          <a:xfrm>
            <a:off x="9982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513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1028700" y="1294863"/>
            <a:ext cx="3276600" cy="228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9296400" y="3505201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657600" y="2362201"/>
            <a:ext cx="55354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>
                  <a:solidFill>
                    <a:srgbClr val="F279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nch Script MT" pitchFamily="66" charset="0"/>
              </a:rPr>
              <a:t>GOOD LUCK</a:t>
            </a:r>
          </a:p>
        </p:txBody>
      </p:sp>
      <p:grpSp>
        <p:nvGrpSpPr>
          <p:cNvPr id="15" name="Group 14"/>
          <p:cNvGrpSpPr/>
          <p:nvPr/>
        </p:nvGrpSpPr>
        <p:grpSpPr>
          <a:xfrm flipV="1">
            <a:off x="3352800" y="0"/>
            <a:ext cx="7315200" cy="990600"/>
            <a:chOff x="1828800" y="5867400"/>
            <a:chExt cx="7315200" cy="990600"/>
          </a:xfrm>
        </p:grpSpPr>
        <p:pic>
          <p:nvPicPr>
            <p:cNvPr id="12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t="2320" b="42671"/>
            <a:stretch>
              <a:fillRect/>
            </a:stretch>
          </p:blipFill>
          <p:spPr bwMode="auto">
            <a:xfrm>
              <a:off x="1828800" y="5867400"/>
              <a:ext cx="3733800" cy="990599"/>
            </a:xfrm>
            <a:prstGeom prst="rect">
              <a:avLst/>
            </a:prstGeom>
            <a:noFill/>
          </p:spPr>
        </p:pic>
        <p:pic>
          <p:nvPicPr>
            <p:cNvPr id="13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b="42671"/>
            <a:stretch>
              <a:fillRect/>
            </a:stretch>
          </p:blipFill>
          <p:spPr bwMode="auto">
            <a:xfrm>
              <a:off x="5562600" y="6019800"/>
              <a:ext cx="3581400" cy="838200"/>
            </a:xfrm>
            <a:prstGeom prst="rect">
              <a:avLst/>
            </a:prstGeom>
            <a:noFill/>
          </p:spPr>
        </p:pic>
      </p:grpSp>
      <p:pic>
        <p:nvPicPr>
          <p:cNvPr id="1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 flipV="1">
            <a:off x="1524000" y="0"/>
            <a:ext cx="18669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19375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37883"/>
            <a:ext cx="8596668" cy="5503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Rhinitis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Rhinitis is the irritation and/or inflammation of the mucous  membranes inside the nose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Types: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1. Allergic (seasonal ; hay fever and  perennial)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2. infectious (infection with bacteria, fungi  and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                    viruses)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70C0"/>
                </a:solidFill>
              </a:rPr>
              <a:t> Rhinitis </a:t>
            </a:r>
            <a:r>
              <a:rPr lang="en-US" sz="2800" dirty="0">
                <a:solidFill>
                  <a:srgbClr val="0070C0"/>
                </a:solidFill>
              </a:rPr>
              <a:t>may be: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Acute 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persist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7-14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days)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Chronic (persistent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more than 6 weeks)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600" dirty="0" smtClean="0"/>
              <a:t> 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695727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77733"/>
            <a:ext cx="10184256" cy="5363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Signs and symptoms of rhinitis:</a:t>
            </a:r>
          </a:p>
          <a:p>
            <a:pPr marL="0" indent="0"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/>
              <a:t> </a:t>
            </a:r>
            <a:r>
              <a:rPr lang="en-US" sz="3200" dirty="0" smtClean="0"/>
              <a:t>Runny nose (rhinorrhea</a:t>
            </a:r>
            <a:r>
              <a:rPr lang="en-US" sz="3200" dirty="0" smtClean="0">
                <a:latin typeface="Arial Narrow" pitchFamily="34" charset="0"/>
              </a:rPr>
              <a:t>; excess </a:t>
            </a:r>
            <a:r>
              <a:rPr lang="en-US" sz="3200" dirty="0">
                <a:latin typeface="Arial Narrow" pitchFamily="34" charset="0"/>
              </a:rPr>
              <a:t>nasal secretion &amp; </a:t>
            </a:r>
            <a:r>
              <a:rPr lang="en-US" sz="3200" dirty="0" smtClean="0">
                <a:latin typeface="Arial Narrow" pitchFamily="34" charset="0"/>
              </a:rPr>
              <a:t>discharge 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 Sneezing</a:t>
            </a:r>
          </a:p>
          <a:p>
            <a:r>
              <a:rPr lang="en-US" sz="3200" dirty="0" smtClean="0"/>
              <a:t> Nasal congestion/stuffy blocked nose</a:t>
            </a:r>
          </a:p>
          <a:p>
            <a:r>
              <a:rPr lang="en-US" sz="3200" dirty="0" smtClean="0"/>
              <a:t> Post nasal drip</a:t>
            </a:r>
          </a:p>
          <a:p>
            <a:r>
              <a:rPr lang="en-US" sz="3200" dirty="0" smtClean="0"/>
              <a:t> Systemic effects may be (fever, body aches,…,...)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6302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92" y="320040"/>
            <a:ext cx="10115948" cy="8058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Treatment of Rhinitis</a:t>
            </a:r>
          </a:p>
          <a:p>
            <a:pPr marL="0" indent="0"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400" b="1" dirty="0" smtClean="0"/>
              <a:t>A. Preventive Therapy:</a:t>
            </a:r>
          </a:p>
          <a:p>
            <a:pPr marL="0" indent="0">
              <a:buNone/>
            </a:pP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002060"/>
                </a:solidFill>
              </a:rPr>
              <a:t>1. Environmental control ( dust control, pets …..)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  2. Allergen immunotherapy 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400" b="1" dirty="0" smtClean="0"/>
              <a:t>B.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Pharmacotherapy: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smtClean="0">
                <a:solidFill>
                  <a:srgbClr val="002060"/>
                </a:solidFill>
              </a:rPr>
              <a:t>Anti-histamines (H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- receptor </a:t>
            </a:r>
            <a:r>
              <a:rPr lang="en-US" sz="2400" dirty="0">
                <a:solidFill>
                  <a:srgbClr val="002060"/>
                </a:solidFill>
              </a:rPr>
              <a:t>antagonists)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2. </a:t>
            </a:r>
            <a:r>
              <a:rPr lang="en-US" sz="2400" dirty="0" smtClean="0">
                <a:solidFill>
                  <a:srgbClr val="002060"/>
                </a:solidFill>
              </a:rPr>
              <a:t>Anti-</a:t>
            </a:r>
            <a:r>
              <a:rPr lang="en-US" sz="2400" dirty="0" err="1" smtClean="0">
                <a:solidFill>
                  <a:srgbClr val="002060"/>
                </a:solidFill>
              </a:rPr>
              <a:t>allergics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a) </a:t>
            </a:r>
            <a:r>
              <a:rPr lang="en-US" sz="2400" dirty="0" err="1">
                <a:solidFill>
                  <a:srgbClr val="002060"/>
                </a:solidFill>
              </a:rPr>
              <a:t>Cromolyn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sodium (</a:t>
            </a:r>
            <a:r>
              <a:rPr lang="en-US" sz="2400" dirty="0">
                <a:solidFill>
                  <a:srgbClr val="002060"/>
                </a:solidFill>
              </a:rPr>
              <a:t>mast cell stabilizer)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b) Leukotriene receptor </a:t>
            </a:r>
            <a:r>
              <a:rPr lang="en-US" sz="2400" dirty="0" smtClean="0">
                <a:solidFill>
                  <a:srgbClr val="002060"/>
                </a:solidFill>
              </a:rPr>
              <a:t>antagonists (</a:t>
            </a:r>
            <a:r>
              <a:rPr lang="en-US" sz="2400" dirty="0" err="1">
                <a:solidFill>
                  <a:srgbClr val="002060"/>
                </a:solidFill>
              </a:rPr>
              <a:t>montelukast</a:t>
            </a:r>
            <a:r>
              <a:rPr lang="en-US" sz="2400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3. Corticosteroids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4. Decongestants </a:t>
            </a:r>
            <a:r>
              <a:rPr lang="en-US" sz="2400" dirty="0" smtClean="0">
                <a:solidFill>
                  <a:srgbClr val="002060"/>
                </a:solidFill>
              </a:rPr>
              <a:t>(alpha- </a:t>
            </a:r>
            <a:r>
              <a:rPr lang="en-US" sz="2400" dirty="0">
                <a:solidFill>
                  <a:srgbClr val="002060"/>
                </a:solidFill>
              </a:rPr>
              <a:t>adrenergic agonists)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5. </a:t>
            </a:r>
            <a:r>
              <a:rPr lang="en-US" sz="2400" dirty="0" err="1" smtClean="0">
                <a:solidFill>
                  <a:srgbClr val="002060"/>
                </a:solidFill>
              </a:rPr>
              <a:t>Anticholinergics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</a:t>
            </a:r>
            <a:r>
              <a:rPr lang="en-US" sz="2400" dirty="0" smtClean="0">
                <a:solidFill>
                  <a:srgbClr val="002060"/>
                </a:solidFill>
              </a:rPr>
              <a:t>6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smtClean="0">
                <a:solidFill>
                  <a:srgbClr val="002060"/>
                </a:solidFill>
              </a:rPr>
              <a:t>Antibiotics (if </a:t>
            </a:r>
            <a:r>
              <a:rPr lang="en-US" sz="2400" dirty="0">
                <a:solidFill>
                  <a:srgbClr val="002060"/>
                </a:solidFill>
              </a:rPr>
              <a:t>bacterial infection occur)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1953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122" y="901946"/>
            <a:ext cx="10470278" cy="5004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What is histamine?</a:t>
            </a:r>
          </a:p>
          <a:p>
            <a:pPr marL="0" indent="0">
              <a:buNone/>
            </a:pPr>
            <a:endParaRPr lang="en-US" sz="105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Histamine is a chemical messenger mostly generated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in mast cell that mediates a wide range of cellular  responses,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including allergic and inflammatory reactions, gastric acid secretion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and neurotransmission in parts of the brain</a:t>
            </a:r>
          </a:p>
          <a:p>
            <a:r>
              <a:rPr lang="en-US" sz="2400" dirty="0">
                <a:solidFill>
                  <a:srgbClr val="002060"/>
                </a:solidFill>
              </a:rPr>
              <a:t>Histamine </a:t>
            </a:r>
            <a:r>
              <a:rPr lang="en-US" sz="2400" dirty="0" smtClean="0">
                <a:solidFill>
                  <a:srgbClr val="002060"/>
                </a:solidFill>
              </a:rPr>
              <a:t>has no clinical application but antihistamines have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important therapeutic applications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745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94853"/>
            <a:ext cx="8596668" cy="5546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Antihistamines (H</a:t>
            </a:r>
            <a:r>
              <a:rPr lang="en-US" sz="3200" baseline="-25000" dirty="0" smtClean="0">
                <a:solidFill>
                  <a:srgbClr val="C00000"/>
                </a:solidFill>
              </a:rPr>
              <a:t>I</a:t>
            </a:r>
            <a:r>
              <a:rPr lang="en-US" sz="3200" dirty="0" smtClean="0">
                <a:solidFill>
                  <a:srgbClr val="C00000"/>
                </a:solidFill>
              </a:rPr>
              <a:t>–receptor antagonists): 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term antihistamine, without modifying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objective, refers to the classic H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– receptor  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blockers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These drugs do not interfere with the formation or release of histamine</a:t>
            </a:r>
          </a:p>
          <a:p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They block the receptor- mediated response of a target tissue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85827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1280280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Bernard MT Condensed" pitchFamily="18" charset="0"/>
              </a:rPr>
              <a:t>		       </a:t>
            </a:r>
            <a:r>
              <a:rPr lang="en-US" dirty="0">
                <a:solidFill>
                  <a:srgbClr val="C00000"/>
                </a:solidFill>
                <a:latin typeface="Bernard MT Condensed" pitchFamily="18" charset="0"/>
              </a:rPr>
              <a:t>First GENERATION       Second GENERATION	 Third GENERATION</a:t>
            </a:r>
          </a:p>
          <a:p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1) ALKYLAMINES</a:t>
            </a:r>
            <a:r>
              <a:rPr lang="en-US" b="1" dirty="0">
                <a:latin typeface="Arial Narrow" pitchFamily="34" charset="0"/>
              </a:rPr>
              <a:t>              </a:t>
            </a:r>
            <a:r>
              <a:rPr lang="en-US" b="1" dirty="0" err="1">
                <a:latin typeface="Arial Narrow" pitchFamily="34" charset="0"/>
              </a:rPr>
              <a:t>Chlorpheniramine</a:t>
            </a:r>
            <a:r>
              <a:rPr lang="en-US" b="1" dirty="0">
                <a:latin typeface="Arial Narrow" pitchFamily="34" charset="0"/>
              </a:rPr>
              <a:t>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2) ETHANOLAMINES         </a:t>
            </a:r>
            <a:r>
              <a:rPr lang="en-US" b="1" dirty="0" err="1">
                <a:latin typeface="Arial Narrow" pitchFamily="34" charset="0"/>
              </a:rPr>
              <a:t>Dimenhydrinate</a:t>
            </a:r>
            <a:r>
              <a:rPr lang="en-US" b="1" dirty="0">
                <a:latin typeface="Arial Narrow" pitchFamily="34" charset="0"/>
              </a:rPr>
              <a:t>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latin typeface="Arial Narrow" pitchFamily="34" charset="0"/>
              </a:rPr>
              <a:t>	                 	         Diphenhydramine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3) ETHYLENEDIAMINES   </a:t>
            </a:r>
            <a:r>
              <a:rPr lang="en-US" b="1" dirty="0" err="1">
                <a:latin typeface="Arial Narrow" pitchFamily="34" charset="0"/>
              </a:rPr>
              <a:t>Antazoline</a:t>
            </a:r>
            <a:r>
              <a:rPr lang="en-US" b="1" dirty="0">
                <a:latin typeface="Arial Narrow" pitchFamily="34" charset="0"/>
              </a:rPr>
              <a:t>`	                 	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4) PHENOTHIAZINES        </a:t>
            </a:r>
            <a:r>
              <a:rPr lang="en-US" b="1" dirty="0">
                <a:latin typeface="Arial Narrow" pitchFamily="34" charset="0"/>
              </a:rPr>
              <a:t>Promethazine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5) PIPERAZINE 	         </a:t>
            </a:r>
            <a:r>
              <a:rPr lang="en-US" b="1" dirty="0" err="1">
                <a:latin typeface="Arial Narrow" pitchFamily="34" charset="0"/>
              </a:rPr>
              <a:t>Cyclizine</a:t>
            </a:r>
            <a:r>
              <a:rPr lang="en-US" b="1" dirty="0">
                <a:latin typeface="Arial Narrow" pitchFamily="34" charset="0"/>
              </a:rPr>
              <a:t> 	        </a:t>
            </a:r>
            <a:r>
              <a:rPr lang="en-US" b="1" dirty="0" smtClean="0">
                <a:latin typeface="Arial Narrow" pitchFamily="34" charset="0"/>
              </a:rPr>
              <a:t>Cetirizine</a:t>
            </a:r>
            <a:r>
              <a:rPr lang="en-US" b="1" dirty="0">
                <a:latin typeface="Arial Narrow" pitchFamily="34" charset="0"/>
              </a:rPr>
              <a:t>	                        </a:t>
            </a:r>
            <a:r>
              <a:rPr lang="en-US" b="1" dirty="0" err="1">
                <a:latin typeface="Arial Narrow" pitchFamily="34" charset="0"/>
              </a:rPr>
              <a:t>Levocetirizine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6) PIPERIDINES 	         </a:t>
            </a:r>
            <a:r>
              <a:rPr lang="en-US" b="1" dirty="0" err="1">
                <a:latin typeface="Arial Narrow" pitchFamily="34" charset="0"/>
              </a:rPr>
              <a:t>Azatidine</a:t>
            </a:r>
            <a:r>
              <a:rPr lang="en-US" b="1" dirty="0">
                <a:latin typeface="Arial Narrow" pitchFamily="34" charset="0"/>
              </a:rPr>
              <a:t> 	    	      		       </a:t>
            </a:r>
            <a:r>
              <a:rPr lang="en-US" b="1" dirty="0" err="1">
                <a:latin typeface="Arial Narrow" pitchFamily="34" charset="0"/>
              </a:rPr>
              <a:t>Fexofenadine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		 		        </a:t>
            </a:r>
            <a:r>
              <a:rPr lang="en-US" b="1" dirty="0" err="1" smtClean="0">
                <a:latin typeface="Arial Narrow" pitchFamily="34" charset="0"/>
              </a:rPr>
              <a:t>Loratadine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>
                <a:latin typeface="Arial Narrow" pitchFamily="34" charset="0"/>
              </a:rPr>
              <a:t>		       </a:t>
            </a:r>
            <a:r>
              <a:rPr lang="en-US" b="1" dirty="0" err="1">
                <a:latin typeface="Arial Narrow" pitchFamily="34" charset="0"/>
              </a:rPr>
              <a:t>Desoloratadine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		         </a:t>
            </a:r>
            <a:r>
              <a:rPr lang="en-US" b="1" dirty="0" err="1">
                <a:latin typeface="Arial Narrow" pitchFamily="34" charset="0"/>
              </a:rPr>
              <a:t>Ketotifen</a:t>
            </a:r>
            <a:r>
              <a:rPr lang="en-US" b="1" dirty="0">
                <a:latin typeface="Arial Narrow" pitchFamily="34" charset="0"/>
              </a:rPr>
              <a:t>	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7) MISCELLANEOUS       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Cyproheptadine</a:t>
            </a:r>
            <a:r>
              <a:rPr lang="en-US" b="1" dirty="0">
                <a:latin typeface="Arial Narrow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152401"/>
            <a:ext cx="2566472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Arial Narrow" pitchFamily="34" charset="0"/>
              </a:rPr>
              <a:t>1- ANTIHISTAMINES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34551" y="216243"/>
            <a:ext cx="238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ernard MT Condensed" pitchFamily="18" charset="0"/>
              </a:rPr>
              <a:t>H</a:t>
            </a:r>
            <a:r>
              <a:rPr lang="en-US" sz="2000" baseline="-25000" dirty="0">
                <a:latin typeface="Bernard MT Condensed" pitchFamily="18" charset="0"/>
              </a:rPr>
              <a:t>1</a:t>
            </a:r>
            <a:r>
              <a:rPr lang="en-US" sz="2000" dirty="0">
                <a:latin typeface="Bernard MT Condensed" pitchFamily="18" charset="0"/>
              </a:rPr>
              <a:t> receptor blockers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803969"/>
            <a:ext cx="906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</a:rPr>
              <a:t>CLASSIFICATION [</a:t>
            </a: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Chemical / Functional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</a:rPr>
              <a:t>] 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USES </a:t>
            </a:r>
            <a:r>
              <a:rPr lang="en-US" i="1" spc="300" dirty="0" err="1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vs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 ADVERSE EFFECTS</a:t>
            </a:r>
            <a:endParaRPr lang="en-US" sz="2000" spc="3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153400" y="3140719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153400" y="3378463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53400" y="3616207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6"/>
          <p:cNvGrpSpPr/>
          <p:nvPr/>
        </p:nvGrpSpPr>
        <p:grpSpPr>
          <a:xfrm>
            <a:off x="5870448" y="4495800"/>
            <a:ext cx="3502152" cy="571704"/>
            <a:chOff x="4156485" y="1295400"/>
            <a:chExt cx="3502152" cy="571704"/>
          </a:xfrm>
        </p:grpSpPr>
        <p:sp>
          <p:nvSpPr>
            <p:cNvPr id="40" name="Right Brace 39"/>
            <p:cNvSpPr/>
            <p:nvPr/>
          </p:nvSpPr>
          <p:spPr>
            <a:xfrm rot="5400000" flipV="1">
              <a:off x="5753100" y="38100"/>
              <a:ext cx="304800" cy="2819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156485" y="1518291"/>
              <a:ext cx="3502152" cy="3488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2000" b="1" i="1" dirty="0">
                  <a:solidFill>
                    <a:srgbClr val="C00000"/>
                  </a:solidFill>
                  <a:latin typeface="Arial Narrow" pitchFamily="34" charset="0"/>
                </a:rPr>
                <a:t>Longer duration = better control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038600" y="4724401"/>
            <a:ext cx="1632178" cy="3488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Short duration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230625" y="6051988"/>
            <a:ext cx="3334567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All are used systemic or topical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6400" y="5053914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7030A0"/>
                </a:solidFill>
                <a:latin typeface="Arial Narrow" pitchFamily="34" charset="0"/>
              </a:rPr>
              <a:t>Interactions; with enzyme inhibitors </a:t>
            </a:r>
          </a:p>
          <a:p>
            <a:pPr>
              <a:lnSpc>
                <a:spcPts val="2000"/>
              </a:lnSpc>
            </a:pPr>
            <a:r>
              <a:rPr lang="en-US" sz="1600" b="1" i="1" dirty="0">
                <a:latin typeface="Arial Narrow" pitchFamily="34" charset="0"/>
              </a:rPr>
              <a:t>[ </a:t>
            </a:r>
            <a:r>
              <a:rPr lang="en-US" sz="1600" b="1" i="1" dirty="0" err="1">
                <a:latin typeface="Arial Narrow" pitchFamily="34" charset="0"/>
              </a:rPr>
              <a:t>macrolides</a:t>
            </a:r>
            <a:r>
              <a:rPr lang="en-US" sz="1600" b="1" i="1" dirty="0">
                <a:latin typeface="Arial Narrow" pitchFamily="34" charset="0"/>
              </a:rPr>
              <a:t>, </a:t>
            </a:r>
            <a:r>
              <a:rPr lang="en-US" sz="1600" b="1" i="1" dirty="0" err="1">
                <a:latin typeface="Arial Narrow" pitchFamily="34" charset="0"/>
              </a:rPr>
              <a:t>antifungals</a:t>
            </a:r>
            <a:r>
              <a:rPr lang="en-US" sz="1600" b="1" i="1" dirty="0">
                <a:latin typeface="Arial Narrow" pitchFamily="34" charset="0"/>
              </a:rPr>
              <a:t>, calcium antagonists]</a:t>
            </a:r>
          </a:p>
          <a:p>
            <a:pPr>
              <a:lnSpc>
                <a:spcPts val="2000"/>
              </a:lnSpc>
            </a:pPr>
            <a:r>
              <a:rPr lang="en-US" b="1" dirty="0">
                <a:latin typeface="Arial Narrow" pitchFamily="34" charset="0"/>
              </a:rPr>
              <a:t>+ additive </a:t>
            </a:r>
            <a:r>
              <a:rPr lang="en-US" b="1" dirty="0" err="1">
                <a:latin typeface="Arial Narrow" pitchFamily="34" charset="0"/>
              </a:rPr>
              <a:t>pharmacodynamic</a:t>
            </a:r>
            <a:r>
              <a:rPr lang="en-US" b="1" dirty="0">
                <a:latin typeface="Arial Narrow" pitchFamily="34" charset="0"/>
              </a:rPr>
              <a:t> ADRs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404616" y="3660648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1524000" y="4523793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50292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Arial Narrow" pitchFamily="34" charset="0"/>
              </a:rPr>
              <a:t>No drug interactions &amp; minimal ADRs</a:t>
            </a:r>
          </a:p>
        </p:txBody>
      </p:sp>
      <p:sp>
        <p:nvSpPr>
          <p:cNvPr id="20" name="5-Point Star 19"/>
          <p:cNvSpPr/>
          <p:nvPr/>
        </p:nvSpPr>
        <p:spPr>
          <a:xfrm>
            <a:off x="9982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3432048" y="3639431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671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19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7" y="235946"/>
            <a:ext cx="8596668" cy="5008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The older </a:t>
            </a:r>
            <a:r>
              <a:rPr lang="en-US" sz="2800" b="1" dirty="0" smtClean="0">
                <a:solidFill>
                  <a:srgbClr val="C00000"/>
                </a:solidFill>
              </a:rPr>
              <a:t>first generation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drugs still widely used because they are effective and inexpensive These drugs </a:t>
            </a:r>
            <a:r>
              <a:rPr lang="en-US" sz="2800" b="1" dirty="0" smtClean="0">
                <a:solidFill>
                  <a:srgbClr val="C00000"/>
                </a:solidFill>
              </a:rPr>
              <a:t>penetrate the blood </a:t>
            </a:r>
            <a:r>
              <a:rPr lang="en-US" sz="2800" b="1" dirty="0">
                <a:solidFill>
                  <a:srgbClr val="C00000"/>
                </a:solidFill>
              </a:rPr>
              <a:t>brain barrier (BBB)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and cause </a:t>
            </a:r>
            <a:r>
              <a:rPr lang="en-US" sz="2800" b="1" dirty="0" smtClean="0">
                <a:solidFill>
                  <a:schemeClr val="tx1"/>
                </a:solidFill>
              </a:rPr>
              <a:t>sedation</a:t>
            </a:r>
            <a:r>
              <a:rPr lang="en-US" sz="2800" dirty="0" smtClean="0">
                <a:solidFill>
                  <a:schemeClr val="tx1"/>
                </a:solidFill>
              </a:rPr>
              <a:t>. Furthermore, they tend to interact with other receptors, producing a variety of </a:t>
            </a:r>
            <a:r>
              <a:rPr lang="en-US" sz="2800" b="1" dirty="0" smtClean="0">
                <a:solidFill>
                  <a:schemeClr val="tx1"/>
                </a:solidFill>
              </a:rPr>
              <a:t>unwanted adverse effects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Second generation </a:t>
            </a:r>
            <a:r>
              <a:rPr lang="en-US" sz="2800" b="1" dirty="0">
                <a:solidFill>
                  <a:schemeClr val="tx1"/>
                </a:solidFill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</a:rPr>
              <a:t>Non-sedating</a:t>
            </a:r>
            <a:r>
              <a:rPr lang="en-US" sz="2800" b="1" dirty="0">
                <a:solidFill>
                  <a:schemeClr val="tx1"/>
                </a:solidFill>
              </a:rPr>
              <a:t>) </a:t>
            </a:r>
            <a:r>
              <a:rPr lang="en-US" sz="2800" dirty="0">
                <a:solidFill>
                  <a:schemeClr val="tx1"/>
                </a:solidFill>
              </a:rPr>
              <a:t>agents </a:t>
            </a:r>
            <a:r>
              <a:rPr lang="en-US" sz="2800" dirty="0" smtClean="0">
                <a:solidFill>
                  <a:schemeClr val="tx1"/>
                </a:solidFill>
              </a:rPr>
              <a:t>are specific for H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receptors and they carry polar groups, they </a:t>
            </a:r>
            <a:r>
              <a:rPr lang="en-US" sz="2800" b="1" dirty="0" smtClean="0">
                <a:solidFill>
                  <a:srgbClr val="C00000"/>
                </a:solidFill>
              </a:rPr>
              <a:t>do not penetrate the BBB </a:t>
            </a:r>
            <a:r>
              <a:rPr lang="en-US" sz="2800" dirty="0" smtClean="0">
                <a:solidFill>
                  <a:schemeClr val="tx1"/>
                </a:solidFill>
              </a:rPr>
              <a:t>causing less CNS depression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961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3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1015</TotalTime>
  <Words>1716</Words>
  <Application>Microsoft Office PowerPoint</Application>
  <PresentationFormat>Custom</PresentationFormat>
  <Paragraphs>305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Facet</vt:lpstr>
      <vt:lpstr>Treatment of Acute &amp; Chronic Rhinitis and Cough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Acute and Chronic Rhinitis and Cough</dc:title>
  <dc:creator>User</dc:creator>
  <cp:lastModifiedBy>amal</cp:lastModifiedBy>
  <cp:revision>92</cp:revision>
  <dcterms:created xsi:type="dcterms:W3CDTF">2016-02-01T05:08:06Z</dcterms:created>
  <dcterms:modified xsi:type="dcterms:W3CDTF">2016-02-03T13:40:05Z</dcterms:modified>
</cp:coreProperties>
</file>