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0825" y="1412875"/>
            <a:ext cx="4321175" cy="5184775"/>
          </a:xfrm>
          <a:custGeom>
            <a:avLst/>
            <a:gdLst/>
            <a:ahLst/>
            <a:cxnLst/>
            <a:rect l="l" t="t" r="r" b="b"/>
            <a:pathLst>
              <a:path w="4321175" h="5184775">
                <a:moveTo>
                  <a:pt x="0" y="0"/>
                </a:moveTo>
                <a:lnTo>
                  <a:pt x="4321176" y="0"/>
                </a:lnTo>
                <a:lnTo>
                  <a:pt x="4321176" y="5184766"/>
                </a:lnTo>
                <a:lnTo>
                  <a:pt x="0" y="518476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3532" y="333375"/>
            <a:ext cx="8496935" cy="830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8307" y="1423034"/>
            <a:ext cx="8287385" cy="435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290178" y="6547818"/>
            <a:ext cx="256921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199" rIns="0" bIns="0" rtlCol="0" vert="horz">
            <a:spAutoFit/>
          </a:bodyPr>
          <a:lstStyle/>
          <a:p>
            <a:pPr marL="2085975">
              <a:lnSpc>
                <a:spcPct val="100000"/>
              </a:lnSpc>
            </a:pPr>
            <a:r>
              <a:rPr dirty="0" sz="4000" spc="-5"/>
              <a:t>Respiratory</a:t>
            </a:r>
            <a:r>
              <a:rPr dirty="0" sz="4000" spc="-20"/>
              <a:t> </a:t>
            </a:r>
            <a:r>
              <a:rPr dirty="0" sz="4000" spc="-5"/>
              <a:t>Physiology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05899" y="5142547"/>
            <a:ext cx="3337560" cy="1105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09295">
              <a:lnSpc>
                <a:spcPct val="100000"/>
              </a:lnSpc>
            </a:pPr>
            <a:r>
              <a:rPr dirty="0" sz="2400" b="1">
                <a:latin typeface="Calibri"/>
                <a:cs typeface="Calibri"/>
              </a:rPr>
              <a:t>Dr. Aida Korish  Associate Prof.</a:t>
            </a:r>
            <a:r>
              <a:rPr dirty="0" sz="2400" spc="-10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Physiology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800"/>
              </a:lnSpc>
            </a:pPr>
            <a:r>
              <a:rPr dirty="0" sz="2400" b="1">
                <a:latin typeface="Calibri"/>
                <a:cs typeface="Calibri"/>
              </a:rPr>
              <a:t>KSU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387" y="1125537"/>
            <a:ext cx="8713787" cy="388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333375"/>
            <a:ext cx="6336030" cy="57467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628650">
              <a:lnSpc>
                <a:spcPct val="100000"/>
              </a:lnSpc>
              <a:spcBef>
                <a:spcPts val="315"/>
              </a:spcBef>
            </a:pPr>
            <a:r>
              <a:rPr dirty="0" sz="3100" b="1">
                <a:latin typeface="Calibri"/>
                <a:cs typeface="Calibri"/>
              </a:rPr>
              <a:t>Internal &amp; External</a:t>
            </a:r>
            <a:r>
              <a:rPr dirty="0" sz="3100" spc="-75" b="1">
                <a:latin typeface="Calibri"/>
                <a:cs typeface="Calibri"/>
              </a:rPr>
              <a:t> </a:t>
            </a:r>
            <a:r>
              <a:rPr dirty="0" sz="3100" spc="-5" b="1">
                <a:latin typeface="Calibri"/>
                <a:cs typeface="Calibri"/>
              </a:rPr>
              <a:t>Respiration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6537" y="1052512"/>
            <a:ext cx="8583612" cy="5329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25425" y="1041400"/>
            <a:ext cx="8606155" cy="5351780"/>
          </a:xfrm>
          <a:custGeom>
            <a:avLst/>
            <a:gdLst/>
            <a:ahLst/>
            <a:cxnLst/>
            <a:rect l="l" t="t" r="r" b="b"/>
            <a:pathLst>
              <a:path w="8606155" h="5351780">
                <a:moveTo>
                  <a:pt x="0" y="0"/>
                </a:moveTo>
                <a:lnTo>
                  <a:pt x="8605826" y="0"/>
                </a:lnTo>
                <a:lnTo>
                  <a:pt x="8605826" y="5351458"/>
                </a:lnTo>
                <a:lnTo>
                  <a:pt x="0" y="535145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983412" y="0"/>
            <a:ext cx="2160587" cy="1971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387" y="188912"/>
            <a:ext cx="8507730" cy="71945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104139" rIns="0" bIns="0" rtlCol="0" vert="horz">
            <a:spAutoFit/>
          </a:bodyPr>
          <a:lstStyle/>
          <a:p>
            <a:pPr marL="2625725">
              <a:lnSpc>
                <a:spcPct val="100000"/>
              </a:lnSpc>
              <a:spcBef>
                <a:spcPts val="819"/>
              </a:spcBef>
            </a:pPr>
            <a:r>
              <a:rPr dirty="0" sz="3200" spc="-5" b="1" i="1">
                <a:latin typeface="Calibri"/>
                <a:cs typeface="Calibri"/>
              </a:rPr>
              <a:t>External</a:t>
            </a:r>
            <a:r>
              <a:rPr dirty="0" sz="3200" spc="-65" b="1" i="1">
                <a:latin typeface="Calibri"/>
                <a:cs typeface="Calibri"/>
              </a:rPr>
              <a:t> </a:t>
            </a:r>
            <a:r>
              <a:rPr dirty="0" sz="3200" spc="-5" b="1" i="1">
                <a:latin typeface="Calibri"/>
                <a:cs typeface="Calibri"/>
              </a:rPr>
              <a:t>respiration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981074"/>
            <a:ext cx="8507730" cy="5688330"/>
          </a:xfrm>
          <a:custGeom>
            <a:avLst/>
            <a:gdLst/>
            <a:ahLst/>
            <a:cxnLst/>
            <a:rect l="l" t="t" r="r" b="b"/>
            <a:pathLst>
              <a:path w="8507730" h="5688330">
                <a:moveTo>
                  <a:pt x="0" y="0"/>
                </a:moveTo>
                <a:lnTo>
                  <a:pt x="8507403" y="0"/>
                </a:lnTo>
                <a:lnTo>
                  <a:pt x="8507403" y="5688006"/>
                </a:lnTo>
                <a:lnTo>
                  <a:pt x="0" y="568800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127" y="1026795"/>
            <a:ext cx="8168640" cy="5213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">
              <a:lnSpc>
                <a:spcPct val="100000"/>
              </a:lnSpc>
            </a:pPr>
            <a:r>
              <a:rPr dirty="0" sz="2800" b="1" i="1">
                <a:latin typeface="Calibri"/>
                <a:cs typeface="Calibri"/>
              </a:rPr>
              <a:t>3 </a:t>
            </a:r>
            <a:r>
              <a:rPr dirty="0" sz="2800" spc="-5">
                <a:latin typeface="Calibri"/>
                <a:cs typeface="Calibri"/>
              </a:rPr>
              <a:t>major functional </a:t>
            </a:r>
            <a:r>
              <a:rPr dirty="0" sz="2800">
                <a:latin typeface="Calibri"/>
                <a:cs typeface="Calibri"/>
              </a:rPr>
              <a:t>events </a:t>
            </a:r>
            <a:r>
              <a:rPr dirty="0" sz="2800" spc="-5">
                <a:latin typeface="Calibri"/>
                <a:cs typeface="Calibri"/>
              </a:rPr>
              <a:t>occurs </a:t>
            </a:r>
            <a:r>
              <a:rPr dirty="0" sz="2800">
                <a:latin typeface="Calibri"/>
                <a:cs typeface="Calibri"/>
              </a:rPr>
              <a:t>during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it:</a:t>
            </a:r>
            <a:endParaRPr sz="2800">
              <a:latin typeface="Calibri"/>
              <a:cs typeface="Calibri"/>
            </a:endParaRPr>
          </a:p>
          <a:p>
            <a:pPr marL="12700" marR="1130935">
              <a:lnSpc>
                <a:spcPts val="3329"/>
              </a:lnSpc>
              <a:spcBef>
                <a:spcPts val="745"/>
              </a:spcBef>
            </a:pPr>
            <a:r>
              <a:rPr dirty="0" sz="2800" spc="-135" b="1" i="1">
                <a:latin typeface="Calibri"/>
                <a:cs typeface="Calibri"/>
              </a:rPr>
              <a:t>1-­‐Pulmonary </a:t>
            </a:r>
            <a:r>
              <a:rPr dirty="0" sz="2800" spc="-5" b="1" i="1">
                <a:latin typeface="Calibri"/>
                <a:cs typeface="Calibri"/>
              </a:rPr>
              <a:t>ventilation</a:t>
            </a:r>
            <a:r>
              <a:rPr dirty="0" sz="2800" spc="-5">
                <a:latin typeface="Calibri"/>
                <a:cs typeface="Calibri"/>
              </a:rPr>
              <a:t>: inward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5">
                <a:latin typeface="Calibri"/>
                <a:cs typeface="Calibri"/>
              </a:rPr>
              <a:t>outward  </a:t>
            </a:r>
            <a:r>
              <a:rPr dirty="0" sz="2800" spc="-5">
                <a:latin typeface="Calibri"/>
                <a:cs typeface="Calibri"/>
              </a:rPr>
              <a:t>movement of </a:t>
            </a:r>
            <a:r>
              <a:rPr dirty="0" sz="2800">
                <a:latin typeface="Calibri"/>
                <a:cs typeface="Calibri"/>
              </a:rPr>
              <a:t>air </a:t>
            </a:r>
            <a:r>
              <a:rPr dirty="0" sz="2800" spc="-5">
                <a:latin typeface="Calibri"/>
                <a:cs typeface="Calibri"/>
              </a:rPr>
              <a:t>between </a:t>
            </a:r>
            <a:r>
              <a:rPr dirty="0" sz="2800">
                <a:latin typeface="Calibri"/>
                <a:cs typeface="Calibri"/>
              </a:rPr>
              <a:t>lung and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atmosphere.</a:t>
            </a:r>
            <a:endParaRPr sz="2800">
              <a:latin typeface="Calibri"/>
              <a:cs typeface="Calibri"/>
            </a:endParaRPr>
          </a:p>
          <a:p>
            <a:pPr marL="12700" marR="95885">
              <a:lnSpc>
                <a:spcPts val="3329"/>
              </a:lnSpc>
              <a:spcBef>
                <a:spcPts val="740"/>
              </a:spcBef>
              <a:tabLst>
                <a:tab pos="655955" algn="l"/>
              </a:tabLst>
            </a:pPr>
            <a:r>
              <a:rPr dirty="0" sz="2800" spc="-430">
                <a:latin typeface="Calibri"/>
                <a:cs typeface="Calibri"/>
              </a:rPr>
              <a:t>2-­‐ </a:t>
            </a:r>
            <a:r>
              <a:rPr dirty="0" sz="2800" spc="-5" b="1" i="1">
                <a:latin typeface="Calibri"/>
                <a:cs typeface="Calibri"/>
              </a:rPr>
              <a:t>Diﬀusion </a:t>
            </a:r>
            <a:r>
              <a:rPr dirty="0" sz="2800" spc="-5">
                <a:latin typeface="Calibri"/>
                <a:cs typeface="Calibri"/>
              </a:rPr>
              <a:t>of oxygen </a:t>
            </a:r>
            <a:r>
              <a:rPr dirty="0" sz="2800">
                <a:latin typeface="Calibri"/>
                <a:cs typeface="Calibri"/>
              </a:rPr>
              <a:t>and CO2 </a:t>
            </a:r>
            <a:r>
              <a:rPr dirty="0" sz="2800" spc="-5">
                <a:latin typeface="Calibri"/>
                <a:cs typeface="Calibri"/>
              </a:rPr>
              <a:t>between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alveoli </a:t>
            </a:r>
            <a:r>
              <a:rPr dirty="0" sz="2800">
                <a:latin typeface="Calibri"/>
                <a:cs typeface="Calibri"/>
              </a:rPr>
              <a:t>and  </a:t>
            </a:r>
            <a:r>
              <a:rPr dirty="0" sz="2800">
                <a:latin typeface="Calibri"/>
                <a:cs typeface="Calibri"/>
              </a:rPr>
              <a:t>the	</a:t>
            </a:r>
            <a:r>
              <a:rPr dirty="0" sz="2800" spc="-5">
                <a:latin typeface="Calibri"/>
                <a:cs typeface="Calibri"/>
              </a:rPr>
              <a:t>pulmonary </a:t>
            </a:r>
            <a:r>
              <a:rPr dirty="0" sz="2800">
                <a:latin typeface="Calibri"/>
                <a:cs typeface="Calibri"/>
              </a:rPr>
              <a:t>capillary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blood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329"/>
              </a:lnSpc>
              <a:spcBef>
                <a:spcPts val="740"/>
              </a:spcBef>
            </a:pPr>
            <a:r>
              <a:rPr dirty="0" sz="2800" spc="-430">
                <a:latin typeface="Calibri"/>
                <a:cs typeface="Calibri"/>
              </a:rPr>
              <a:t>3-­‐ </a:t>
            </a:r>
            <a:r>
              <a:rPr dirty="0" sz="2800" spc="-5" b="1" i="1">
                <a:latin typeface="Calibri"/>
                <a:cs typeface="Calibri"/>
              </a:rPr>
              <a:t>Transport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O2 &amp; </a:t>
            </a:r>
            <a:r>
              <a:rPr dirty="0" sz="2800" spc="-5">
                <a:latin typeface="Calibri"/>
                <a:cs typeface="Calibri"/>
              </a:rPr>
              <a:t>Co2 </a:t>
            </a:r>
            <a:r>
              <a:rPr dirty="0" sz="2800">
                <a:latin typeface="Calibri"/>
                <a:cs typeface="Calibri"/>
              </a:rPr>
              <a:t>in the </a:t>
            </a:r>
            <a:r>
              <a:rPr dirty="0" sz="2800" spc="-5">
                <a:latin typeface="Calibri"/>
                <a:cs typeface="Calibri"/>
              </a:rPr>
              <a:t>blood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5">
                <a:latin typeface="Calibri"/>
                <a:cs typeface="Calibri"/>
              </a:rPr>
              <a:t>body </a:t>
            </a:r>
            <a:r>
              <a:rPr dirty="0" sz="2800">
                <a:latin typeface="Calibri"/>
                <a:cs typeface="Calibri"/>
              </a:rPr>
              <a:t>ﬂuids to  </a:t>
            </a:r>
            <a:r>
              <a:rPr dirty="0" sz="2800">
                <a:latin typeface="Calibri"/>
                <a:cs typeface="Calibri"/>
              </a:rPr>
              <a:t>and </a:t>
            </a:r>
            <a:r>
              <a:rPr dirty="0" sz="2800" spc="-5">
                <a:latin typeface="Calibri"/>
                <a:cs typeface="Calibri"/>
              </a:rPr>
              <a:t>from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cells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800" spc="-5" u="heavy">
                <a:latin typeface="Times New Roman"/>
                <a:cs typeface="Times New Roman"/>
              </a:rPr>
              <a:t>Respiration could </a:t>
            </a:r>
            <a:r>
              <a:rPr dirty="0" sz="2800" u="heavy">
                <a:latin typeface="Times New Roman"/>
                <a:cs typeface="Times New Roman"/>
              </a:rPr>
              <a:t>be</a:t>
            </a:r>
            <a:r>
              <a:rPr dirty="0" sz="2800" spc="-10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either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  <a:tabLst>
                <a:tab pos="1355725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Resting</a:t>
            </a:r>
            <a:r>
              <a:rPr dirty="0" sz="2800" spc="-5">
                <a:latin typeface="Times New Roman"/>
                <a:cs typeface="Times New Roman"/>
              </a:rPr>
              <a:t>:	normal breathing during resting</a:t>
            </a:r>
            <a:r>
              <a:rPr dirty="0" sz="2800" spc="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conditions.</a:t>
            </a:r>
            <a:endParaRPr sz="2800">
              <a:latin typeface="Times New Roman"/>
              <a:cs typeface="Times New Roman"/>
            </a:endParaRPr>
          </a:p>
          <a:p>
            <a:pPr marL="355600" marR="823594" indent="-342900">
              <a:lnSpc>
                <a:spcPts val="3329"/>
              </a:lnSpc>
              <a:spcBef>
                <a:spcPts val="875"/>
              </a:spcBef>
            </a:pPr>
            <a:r>
              <a:rPr dirty="0" sz="2800" spc="-20" i="1">
                <a:latin typeface="Times New Roman"/>
                <a:cs typeface="Times New Roman"/>
              </a:rPr>
              <a:t>Forced </a:t>
            </a:r>
            <a:r>
              <a:rPr dirty="0" sz="2800" spc="-5" i="1">
                <a:latin typeface="Times New Roman"/>
                <a:cs typeface="Times New Roman"/>
              </a:rPr>
              <a:t>(maximal): </a:t>
            </a:r>
            <a:r>
              <a:rPr dirty="0" sz="2800" spc="-5">
                <a:latin typeface="Times New Roman"/>
                <a:cs typeface="Times New Roman"/>
              </a:rPr>
              <a:t>during exercise, </a:t>
            </a:r>
            <a:r>
              <a:rPr dirty="0" sz="280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patients </a:t>
            </a:r>
            <a:r>
              <a:rPr dirty="0" sz="2800">
                <a:latin typeface="Times New Roman"/>
                <a:cs typeface="Times New Roman"/>
              </a:rPr>
              <a:t>with  </a:t>
            </a:r>
            <a:r>
              <a:rPr dirty="0" sz="2800" spc="-5">
                <a:latin typeface="Times New Roman"/>
                <a:cs typeface="Times New Roman"/>
              </a:rPr>
              <a:t>asthma,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30">
                <a:latin typeface="Times New Roman"/>
                <a:cs typeface="Times New Roman"/>
              </a:rPr>
              <a:t>allergy,…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0" y="1052512"/>
            <a:ext cx="5248275" cy="5597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695700" y="1039812"/>
            <a:ext cx="5273675" cy="5622925"/>
          </a:xfrm>
          <a:custGeom>
            <a:avLst/>
            <a:gdLst/>
            <a:ahLst/>
            <a:cxnLst/>
            <a:rect l="l" t="t" r="r" b="b"/>
            <a:pathLst>
              <a:path w="5273675" h="5622925">
                <a:moveTo>
                  <a:pt x="0" y="0"/>
                </a:moveTo>
                <a:lnTo>
                  <a:pt x="5273666" y="0"/>
                </a:lnTo>
                <a:lnTo>
                  <a:pt x="5273666" y="5622915"/>
                </a:lnTo>
                <a:lnTo>
                  <a:pt x="0" y="562291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931150" cy="56197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1891664">
              <a:lnSpc>
                <a:spcPct val="100000"/>
              </a:lnSpc>
              <a:spcBef>
                <a:spcPts val="204"/>
              </a:spcBef>
            </a:pPr>
            <a:r>
              <a:rPr dirty="0" sz="3200" b="1">
                <a:latin typeface="Calibri"/>
                <a:cs typeface="Calibri"/>
              </a:rPr>
              <a:t>Lining cells of the</a:t>
            </a:r>
            <a:r>
              <a:rPr dirty="0" sz="3200" spc="-11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alveoli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0825" y="1052512"/>
            <a:ext cx="3313429" cy="5545455"/>
          </a:xfrm>
          <a:prstGeom prst="rect">
            <a:avLst/>
          </a:prstGeom>
          <a:ln w="22224">
            <a:solidFill>
              <a:srgbClr val="000000"/>
            </a:solidFill>
          </a:ln>
        </p:spPr>
        <p:txBody>
          <a:bodyPr wrap="square" lIns="0" tIns="34290" rIns="0" bIns="0" rtlCol="0" vert="horz">
            <a:spAutoFit/>
          </a:bodyPr>
          <a:lstStyle/>
          <a:p>
            <a:pPr algn="just" marL="149225" indent="-69215">
              <a:lnSpc>
                <a:spcPct val="100000"/>
              </a:lnSpc>
              <a:spcBef>
                <a:spcPts val="270"/>
              </a:spcBef>
            </a:pPr>
            <a:r>
              <a:rPr dirty="0" sz="2400" spc="-370">
                <a:latin typeface="Calibri"/>
                <a:cs typeface="Calibri"/>
              </a:rPr>
              <a:t>1-­‐   </a:t>
            </a:r>
            <a:r>
              <a:rPr dirty="0" sz="2400">
                <a:latin typeface="Calibri"/>
                <a:cs typeface="Calibri"/>
              </a:rPr>
              <a:t>Type I </a:t>
            </a:r>
            <a:r>
              <a:rPr dirty="0" sz="2400" spc="-5">
                <a:latin typeface="Calibri"/>
                <a:cs typeface="Calibri"/>
              </a:rPr>
              <a:t>alveolar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cells</a:t>
            </a:r>
            <a:endParaRPr sz="2400">
              <a:latin typeface="Calibri"/>
              <a:cs typeface="Calibri"/>
            </a:endParaRPr>
          </a:p>
          <a:p>
            <a:pPr algn="ctr" marR="318770">
              <a:lnSpc>
                <a:spcPct val="100000"/>
              </a:lnSpc>
              <a:spcBef>
                <a:spcPts val="495"/>
              </a:spcBef>
            </a:pPr>
            <a:r>
              <a:rPr dirty="0" sz="2400">
                <a:latin typeface="Calibri"/>
                <a:cs typeface="Calibri"/>
              </a:rPr>
              <a:t>( type I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pneumocytes)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950">
              <a:latin typeface="Times New Roman"/>
              <a:cs typeface="Times New Roman"/>
            </a:endParaRPr>
          </a:p>
          <a:p>
            <a:pPr algn="just" marL="149225" marR="360680" indent="-69215">
              <a:lnSpc>
                <a:spcPct val="121500"/>
              </a:lnSpc>
            </a:pPr>
            <a:r>
              <a:rPr dirty="0" sz="2400" spc="-370">
                <a:latin typeface="Calibri"/>
                <a:cs typeface="Calibri"/>
              </a:rPr>
              <a:t>2-­‐ </a:t>
            </a:r>
            <a:r>
              <a:rPr dirty="0" sz="2400">
                <a:latin typeface="Calibri"/>
                <a:cs typeface="Calibri"/>
              </a:rPr>
              <a:t>Type II </a:t>
            </a:r>
            <a:r>
              <a:rPr dirty="0" sz="2400" spc="-5">
                <a:latin typeface="Calibri"/>
                <a:cs typeface="Calibri"/>
              </a:rPr>
              <a:t>alveolar </a:t>
            </a:r>
            <a:r>
              <a:rPr dirty="0" sz="2400">
                <a:latin typeface="Calibri"/>
                <a:cs typeface="Calibri"/>
              </a:rPr>
              <a:t>cells  </a:t>
            </a:r>
            <a:r>
              <a:rPr dirty="0" sz="2400">
                <a:latin typeface="Calibri"/>
                <a:cs typeface="Calibri"/>
              </a:rPr>
              <a:t>( type II </a:t>
            </a:r>
            <a:r>
              <a:rPr dirty="0" sz="2400" spc="-5">
                <a:latin typeface="Calibri"/>
                <a:cs typeface="Calibri"/>
              </a:rPr>
              <a:t>pneumocytes)  </a:t>
            </a:r>
            <a:r>
              <a:rPr dirty="0" sz="2400">
                <a:latin typeface="Calibri"/>
                <a:cs typeface="Calibri"/>
              </a:rPr>
              <a:t>(Secrete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surfactant)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45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dirty="0" sz="2400" spc="-370">
                <a:latin typeface="Calibri"/>
                <a:cs typeface="Calibri"/>
              </a:rPr>
              <a:t>3-­‐   </a:t>
            </a:r>
            <a:r>
              <a:rPr dirty="0" sz="2400" spc="-5">
                <a:latin typeface="Calibri"/>
                <a:cs typeface="Calibri"/>
              </a:rPr>
              <a:t>Alveolar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macrophages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0817" rIns="0" bIns="0" rtlCol="0" vert="horz">
            <a:spAutoFit/>
          </a:bodyPr>
          <a:lstStyle/>
          <a:p>
            <a:pPr marL="2303145">
              <a:lnSpc>
                <a:spcPct val="100000"/>
              </a:lnSpc>
            </a:pPr>
            <a:r>
              <a:rPr dirty="0" sz="3600" spc="-5"/>
              <a:t>Surface</a:t>
            </a:r>
            <a:r>
              <a:rPr dirty="0" sz="3600" spc="-40"/>
              <a:t> </a:t>
            </a:r>
            <a:r>
              <a:rPr dirty="0" sz="3600" spc="-5"/>
              <a:t>Tension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68312" y="1268412"/>
            <a:ext cx="4391025" cy="4897755"/>
          </a:xfrm>
          <a:custGeom>
            <a:avLst/>
            <a:gdLst/>
            <a:ahLst/>
            <a:cxnLst/>
            <a:rect l="l" t="t" r="r" b="b"/>
            <a:pathLst>
              <a:path w="4391025" h="4897755">
                <a:moveTo>
                  <a:pt x="0" y="0"/>
                </a:moveTo>
                <a:lnTo>
                  <a:pt x="4391016" y="0"/>
                </a:lnTo>
                <a:lnTo>
                  <a:pt x="4391016" y="4897436"/>
                </a:lnTo>
                <a:lnTo>
                  <a:pt x="0" y="489743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7052" y="1632140"/>
            <a:ext cx="4218940" cy="4095115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355600" marR="5080" indent="-342900">
              <a:lnSpc>
                <a:spcPct val="80700"/>
              </a:lnSpc>
              <a:spcBef>
                <a:spcPts val="6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600" spc="5">
                <a:latin typeface="Times New Roman"/>
                <a:cs typeface="Times New Roman"/>
              </a:rPr>
              <a:t>H</a:t>
            </a:r>
            <a:r>
              <a:rPr dirty="0" baseline="-21241" sz="2550" spc="7">
                <a:latin typeface="Times New Roman"/>
                <a:cs typeface="Times New Roman"/>
              </a:rPr>
              <a:t>2</a:t>
            </a:r>
            <a:r>
              <a:rPr dirty="0" sz="2600" spc="5">
                <a:latin typeface="Times New Roman"/>
                <a:cs typeface="Times New Roman"/>
              </a:rPr>
              <a:t>O </a:t>
            </a:r>
            <a:r>
              <a:rPr dirty="0" sz="2600" spc="-5">
                <a:latin typeface="Times New Roman"/>
                <a:cs typeface="Times New Roman"/>
              </a:rPr>
              <a:t>molecules at </a:t>
            </a:r>
            <a:r>
              <a:rPr dirty="0" sz="2600">
                <a:latin typeface="Times New Roman"/>
                <a:cs typeface="Times New Roman"/>
              </a:rPr>
              <a:t>the</a:t>
            </a:r>
            <a:r>
              <a:rPr dirty="0" sz="2600" spc="-4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surface  </a:t>
            </a:r>
            <a:r>
              <a:rPr dirty="0" sz="2600" spc="-5">
                <a:latin typeface="Times New Roman"/>
                <a:cs typeface="Times New Roman"/>
              </a:rPr>
              <a:t>are attracted </a:t>
            </a:r>
            <a:r>
              <a:rPr dirty="0" sz="2600">
                <a:latin typeface="Times New Roman"/>
                <a:cs typeface="Times New Roman"/>
              </a:rPr>
              <a:t>to </a:t>
            </a:r>
            <a:r>
              <a:rPr dirty="0" sz="2600" spc="-5">
                <a:latin typeface="Times New Roman"/>
                <a:cs typeface="Times New Roman"/>
              </a:rPr>
              <a:t>other </a:t>
            </a:r>
            <a:r>
              <a:rPr dirty="0" sz="2600" spc="5">
                <a:latin typeface="Times New Roman"/>
                <a:cs typeface="Times New Roman"/>
              </a:rPr>
              <a:t>H</a:t>
            </a:r>
            <a:r>
              <a:rPr dirty="0" baseline="-21241" sz="2550" spc="7">
                <a:latin typeface="Times New Roman"/>
                <a:cs typeface="Times New Roman"/>
              </a:rPr>
              <a:t>2</a:t>
            </a:r>
            <a:r>
              <a:rPr dirty="0" sz="2600" spc="5">
                <a:latin typeface="Times New Roman"/>
                <a:cs typeface="Times New Roman"/>
              </a:rPr>
              <a:t>O  </a:t>
            </a:r>
            <a:r>
              <a:rPr dirty="0" sz="2600" spc="-5">
                <a:latin typeface="Times New Roman"/>
                <a:cs typeface="Times New Roman"/>
              </a:rPr>
              <a:t>molecules </a:t>
            </a:r>
            <a:r>
              <a:rPr dirty="0" sz="2600">
                <a:latin typeface="Times New Roman"/>
                <a:cs typeface="Times New Roman"/>
              </a:rPr>
              <a:t>by </a:t>
            </a:r>
            <a:r>
              <a:rPr dirty="0" sz="2600" spc="-5">
                <a:latin typeface="Times New Roman"/>
                <a:cs typeface="Times New Roman"/>
              </a:rPr>
              <a:t>attractive  </a:t>
            </a:r>
            <a:r>
              <a:rPr dirty="0" sz="2600" spc="-5">
                <a:latin typeface="Times New Roman"/>
                <a:cs typeface="Times New Roman"/>
              </a:rPr>
              <a:t>forces that resist distension  called surface</a:t>
            </a:r>
            <a:r>
              <a:rPr dirty="0" sz="2600" spc="-25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tension.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434975" indent="-342900">
              <a:lnSpc>
                <a:spcPts val="278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600" spc="-5">
                <a:latin typeface="Times New Roman"/>
                <a:cs typeface="Times New Roman"/>
              </a:rPr>
              <a:t>Surface tension tends </a:t>
            </a:r>
            <a:r>
              <a:rPr dirty="0" sz="2600">
                <a:latin typeface="Times New Roman"/>
                <a:cs typeface="Times New Roman"/>
              </a:rPr>
              <a:t>to  </a:t>
            </a:r>
            <a:r>
              <a:rPr dirty="0" sz="2600">
                <a:latin typeface="Times New Roman"/>
                <a:cs typeface="Times New Roman"/>
              </a:rPr>
              <a:t>oppose </a:t>
            </a:r>
            <a:r>
              <a:rPr dirty="0" sz="2600" spc="-5">
                <a:latin typeface="Times New Roman"/>
                <a:cs typeface="Times New Roman"/>
              </a:rPr>
              <a:t>alveoli</a:t>
            </a:r>
            <a:r>
              <a:rPr dirty="0" sz="2600" spc="-4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expansion.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  <a:buFont typeface="Arial"/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355600" marR="692785" indent="-342900">
              <a:lnSpc>
                <a:spcPts val="288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600" spc="-5">
                <a:latin typeface="Times New Roman"/>
                <a:cs typeface="Times New Roman"/>
              </a:rPr>
              <a:t>Pulmonary surfactant  reduces surface</a:t>
            </a:r>
            <a:r>
              <a:rPr dirty="0" sz="2600" spc="-20">
                <a:latin typeface="Times New Roman"/>
                <a:cs typeface="Times New Roman"/>
              </a:rPr>
              <a:t> </a:t>
            </a:r>
            <a:r>
              <a:rPr dirty="0" sz="2600" spc="-5">
                <a:latin typeface="Times New Roman"/>
                <a:cs typeface="Times New Roman"/>
              </a:rPr>
              <a:t>tension.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6825" y="1268413"/>
            <a:ext cx="3743325" cy="4968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65712" y="1257300"/>
            <a:ext cx="3765550" cy="4991100"/>
          </a:xfrm>
          <a:custGeom>
            <a:avLst/>
            <a:gdLst/>
            <a:ahLst/>
            <a:cxnLst/>
            <a:rect l="l" t="t" r="r" b="b"/>
            <a:pathLst>
              <a:path w="3765550" h="4991100">
                <a:moveTo>
                  <a:pt x="0" y="0"/>
                </a:moveTo>
                <a:lnTo>
                  <a:pt x="3765549" y="0"/>
                </a:lnTo>
                <a:lnTo>
                  <a:pt x="3765549" y="4991098"/>
                </a:lnTo>
                <a:lnTo>
                  <a:pt x="0" y="499109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04812"/>
            <a:ext cx="8147050" cy="72072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44450" rIns="0" bIns="0" rtlCol="0" vert="horz">
            <a:spAutoFit/>
          </a:bodyPr>
          <a:lstStyle/>
          <a:p>
            <a:pPr algn="ctr" marL="5080">
              <a:lnSpc>
                <a:spcPct val="100000"/>
              </a:lnSpc>
              <a:spcBef>
                <a:spcPts val="350"/>
              </a:spcBef>
            </a:pPr>
            <a:r>
              <a:rPr dirty="0" sz="4000" spc="-5"/>
              <a:t>Surfactant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3850" y="1214437"/>
            <a:ext cx="8362950" cy="5142230"/>
          </a:xfrm>
          <a:custGeom>
            <a:avLst/>
            <a:gdLst/>
            <a:ahLst/>
            <a:cxnLst/>
            <a:rect l="l" t="t" r="r" b="b"/>
            <a:pathLst>
              <a:path w="8362950" h="5142230">
                <a:moveTo>
                  <a:pt x="0" y="0"/>
                </a:moveTo>
                <a:lnTo>
                  <a:pt x="8362943" y="0"/>
                </a:lnTo>
                <a:lnTo>
                  <a:pt x="8362943" y="5141905"/>
                </a:lnTo>
                <a:lnTo>
                  <a:pt x="0" y="514190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590" y="1280477"/>
            <a:ext cx="8195309" cy="4008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344295" indent="-342900">
              <a:lnSpc>
                <a:spcPts val="33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Surfactant is a </a:t>
            </a:r>
            <a:r>
              <a:rPr dirty="0" sz="2800" spc="-5">
                <a:latin typeface="Calibri"/>
                <a:cs typeface="Calibri"/>
              </a:rPr>
              <a:t>complex </a:t>
            </a:r>
            <a:r>
              <a:rPr dirty="0" sz="2800">
                <a:latin typeface="Calibri"/>
                <a:cs typeface="Calibri"/>
              </a:rPr>
              <a:t>substance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containing  </a:t>
            </a:r>
            <a:r>
              <a:rPr dirty="0" sz="2800" spc="-5">
                <a:latin typeface="Calibri"/>
                <a:cs typeface="Calibri"/>
              </a:rPr>
              <a:t>phospholipids </a:t>
            </a:r>
            <a:r>
              <a:rPr dirty="0" sz="2800">
                <a:latin typeface="Calibri"/>
                <a:cs typeface="Calibri"/>
              </a:rPr>
              <a:t>and a number </a:t>
            </a:r>
            <a:r>
              <a:rPr dirty="0" sz="2800" spc="-5">
                <a:latin typeface="Calibri"/>
                <a:cs typeface="Calibri"/>
              </a:rPr>
              <a:t>of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apoproteins.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995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6948805" algn="l"/>
              </a:tabLst>
            </a:pPr>
            <a:r>
              <a:rPr dirty="0" sz="2800">
                <a:latin typeface="Calibri"/>
                <a:cs typeface="Calibri"/>
              </a:rPr>
              <a:t>Secreted by the </a:t>
            </a:r>
            <a:r>
              <a:rPr dirty="0" sz="2800" spc="-5">
                <a:latin typeface="Calibri"/>
                <a:cs typeface="Calibri"/>
              </a:rPr>
              <a:t>Type </a:t>
            </a:r>
            <a:r>
              <a:rPr dirty="0" sz="2800">
                <a:latin typeface="Calibri"/>
                <a:cs typeface="Calibri"/>
              </a:rPr>
              <a:t>II </a:t>
            </a:r>
            <a:r>
              <a:rPr dirty="0" sz="2800" spc="-5">
                <a:latin typeface="Calibri"/>
                <a:cs typeface="Calibri"/>
              </a:rPr>
              <a:t>alveolar </a:t>
            </a:r>
            <a:r>
              <a:rPr dirty="0" sz="2800">
                <a:latin typeface="Calibri"/>
                <a:cs typeface="Calibri"/>
              </a:rPr>
              <a:t>cells. The earliest  </a:t>
            </a:r>
            <a:r>
              <a:rPr dirty="0" sz="2800" spc="-5">
                <a:latin typeface="Calibri"/>
                <a:cs typeface="Calibri"/>
              </a:rPr>
              <a:t>detection from </a:t>
            </a:r>
            <a:r>
              <a:rPr dirty="0" sz="2800">
                <a:latin typeface="Calibri"/>
                <a:cs typeface="Calibri"/>
              </a:rPr>
              <a:t>fetal </a:t>
            </a:r>
            <a:r>
              <a:rPr dirty="0" sz="2800" spc="-5">
                <a:latin typeface="Calibri"/>
                <a:cs typeface="Calibri"/>
              </a:rPr>
              <a:t>alveoli </a:t>
            </a:r>
            <a:r>
              <a:rPr dirty="0" sz="2800">
                <a:latin typeface="Calibri"/>
                <a:cs typeface="Calibri"/>
              </a:rPr>
              <a:t>begins </a:t>
            </a:r>
            <a:r>
              <a:rPr dirty="0" sz="2800" spc="-5">
                <a:latin typeface="Calibri"/>
                <a:cs typeface="Calibri"/>
              </a:rPr>
              <a:t>between </a:t>
            </a:r>
            <a:r>
              <a:rPr dirty="0" sz="2800" spc="-245">
                <a:latin typeface="Calibri"/>
                <a:cs typeface="Calibri"/>
              </a:rPr>
              <a:t>6-­‐7</a:t>
            </a:r>
            <a:r>
              <a:rPr dirty="0" baseline="25525" sz="2775" spc="-367">
                <a:latin typeface="Calibri"/>
                <a:cs typeface="Calibri"/>
              </a:rPr>
              <a:t>th  </a:t>
            </a:r>
            <a:r>
              <a:rPr dirty="0" sz="2800" spc="-5">
                <a:latin typeface="Calibri"/>
                <a:cs typeface="Calibri"/>
              </a:rPr>
              <a:t>month </a:t>
            </a:r>
            <a:r>
              <a:rPr dirty="0" sz="2800">
                <a:latin typeface="Calibri"/>
                <a:cs typeface="Calibri"/>
              </a:rPr>
              <a:t>but this </a:t>
            </a:r>
            <a:r>
              <a:rPr dirty="0" sz="2800" spc="-5">
                <a:latin typeface="Calibri"/>
                <a:cs typeface="Calibri"/>
              </a:rPr>
              <a:t>could </a:t>
            </a:r>
            <a:r>
              <a:rPr dirty="0" sz="2800">
                <a:latin typeface="Calibri"/>
                <a:cs typeface="Calibri"/>
              </a:rPr>
              <a:t>be </a:t>
            </a:r>
            <a:r>
              <a:rPr dirty="0" sz="2800" spc="-5">
                <a:latin typeface="Calibri"/>
                <a:cs typeface="Calibri"/>
              </a:rPr>
              <a:t>delayed </a:t>
            </a:r>
            <a:r>
              <a:rPr dirty="0" sz="2800">
                <a:latin typeface="Calibri"/>
                <a:cs typeface="Calibri"/>
              </a:rPr>
              <a:t>in </a:t>
            </a:r>
            <a:r>
              <a:rPr dirty="0" sz="2800" spc="58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others</a:t>
            </a:r>
            <a:r>
              <a:rPr dirty="0" sz="2800" spc="165"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to	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wk</a:t>
            </a:r>
            <a:r>
              <a:rPr dirty="0" sz="2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35</a:t>
            </a:r>
            <a:r>
              <a:rPr dirty="0" sz="2800" spc="-4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 spc="-5">
                <a:solidFill>
                  <a:srgbClr val="C00000"/>
                </a:solidFill>
                <a:latin typeface="Calibri"/>
                <a:cs typeface="Calibri"/>
              </a:rPr>
              <a:t>of </a:t>
            </a:r>
            <a:r>
              <a:rPr dirty="0" sz="280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intrauterine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life.</a:t>
            </a:r>
            <a:endParaRPr sz="2800">
              <a:latin typeface="Calibri"/>
              <a:cs typeface="Calibri"/>
            </a:endParaRPr>
          </a:p>
          <a:p>
            <a:pPr marL="355600" marR="520700" indent="-342900">
              <a:lnSpc>
                <a:spcPct val="100099"/>
              </a:lnSpc>
              <a:spcBef>
                <a:spcPts val="70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Calibri"/>
                <a:cs typeface="Calibri"/>
              </a:rPr>
              <a:t>Surfactant reduces surface </a:t>
            </a:r>
            <a:r>
              <a:rPr dirty="0" sz="2800" spc="-5">
                <a:latin typeface="Calibri"/>
                <a:cs typeface="Calibri"/>
              </a:rPr>
              <a:t>tension throughout </a:t>
            </a:r>
            <a:r>
              <a:rPr dirty="0" sz="2800">
                <a:latin typeface="Calibri"/>
                <a:cs typeface="Calibri"/>
              </a:rPr>
              <a:t>the  </a:t>
            </a:r>
            <a:r>
              <a:rPr dirty="0" sz="2800">
                <a:latin typeface="Calibri"/>
                <a:cs typeface="Calibri"/>
              </a:rPr>
              <a:t>lung, </a:t>
            </a:r>
            <a:r>
              <a:rPr dirty="0" sz="2800" spc="-5">
                <a:latin typeface="Times New Roman"/>
                <a:cs typeface="Times New Roman"/>
              </a:rPr>
              <a:t>prevents alveolar collapse, </a:t>
            </a:r>
            <a:r>
              <a:rPr dirty="0" sz="2800">
                <a:latin typeface="Calibri"/>
                <a:cs typeface="Calibri"/>
              </a:rPr>
              <a:t>decreases </a:t>
            </a:r>
            <a:r>
              <a:rPr dirty="0" sz="2800" spc="-5">
                <a:latin typeface="Calibri"/>
                <a:cs typeface="Calibri"/>
              </a:rPr>
              <a:t>airway  </a:t>
            </a:r>
            <a:r>
              <a:rPr dirty="0" sz="2800">
                <a:latin typeface="Calibri"/>
                <a:cs typeface="Calibri"/>
              </a:rPr>
              <a:t>resistance and the </a:t>
            </a:r>
            <a:r>
              <a:rPr dirty="0" sz="2800" spc="-5">
                <a:latin typeface="Calibri"/>
                <a:cs typeface="Calibri"/>
              </a:rPr>
              <a:t>work of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breathing.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850900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78740" rIns="0" bIns="0" rtlCol="0" vert="horz">
            <a:spAutoFit/>
          </a:bodyPr>
          <a:lstStyle/>
          <a:p>
            <a:pPr marL="2218055">
              <a:lnSpc>
                <a:spcPct val="100000"/>
              </a:lnSpc>
              <a:spcBef>
                <a:spcPts val="620"/>
              </a:spcBef>
            </a:pPr>
            <a:r>
              <a:rPr dirty="0" sz="4400" spc="-5"/>
              <a:t>Cont…surfactant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57200" y="1357312"/>
            <a:ext cx="8218805" cy="4768850"/>
          </a:xfrm>
          <a:custGeom>
            <a:avLst/>
            <a:gdLst/>
            <a:ahLst/>
            <a:cxnLst/>
            <a:rect l="l" t="t" r="r" b="b"/>
            <a:pathLst>
              <a:path w="8218805" h="4768850">
                <a:moveTo>
                  <a:pt x="0" y="0"/>
                </a:moveTo>
                <a:lnTo>
                  <a:pt x="8218484" y="0"/>
                </a:lnTo>
                <a:lnTo>
                  <a:pt x="8218484" y="4768846"/>
                </a:lnTo>
                <a:lnTo>
                  <a:pt x="0" y="476884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404312"/>
            <a:ext cx="8068309" cy="35864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55930" indent="-342900">
              <a:lnSpc>
                <a:spcPct val="997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Deficiency </a:t>
            </a:r>
            <a:r>
              <a:rPr dirty="0" sz="280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premature babies cause respiratory  </a:t>
            </a:r>
            <a:r>
              <a:rPr dirty="0" sz="2800" spc="-5">
                <a:latin typeface="Times New Roman"/>
                <a:cs typeface="Times New Roman"/>
              </a:rPr>
              <a:t>distress syndrome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new </a:t>
            </a:r>
            <a:r>
              <a:rPr dirty="0" sz="2800">
                <a:latin typeface="Times New Roman"/>
                <a:cs typeface="Times New Roman"/>
              </a:rPr>
              <a:t>born (RDS) ( </a:t>
            </a:r>
            <a:r>
              <a:rPr dirty="0" sz="2800" spc="-5">
                <a:latin typeface="Times New Roman"/>
                <a:cs typeface="Times New Roman"/>
              </a:rPr>
              <a:t>hyaline  </a:t>
            </a:r>
            <a:r>
              <a:rPr dirty="0" sz="2800" spc="-5">
                <a:latin typeface="Times New Roman"/>
                <a:cs typeface="Times New Roman"/>
              </a:rPr>
              <a:t>membrane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disease)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Arial"/>
              <a:buChar char="•"/>
            </a:pPr>
            <a:endParaRPr sz="41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9500"/>
              </a:lnSpc>
              <a:buFont typeface="Arial"/>
              <a:buChar char="•"/>
              <a:tabLst>
                <a:tab pos="356870" algn="l"/>
              </a:tabLst>
            </a:pPr>
            <a:r>
              <a:rPr dirty="0" sz="2800" spc="5">
                <a:latin typeface="Times New Roman"/>
                <a:cs typeface="Times New Roman"/>
              </a:rPr>
              <a:t>Smoking in adult, hypoxia or hypoxemia </a:t>
            </a:r>
            <a:r>
              <a:rPr dirty="0" sz="2800" spc="10">
                <a:latin typeface="Times New Roman"/>
                <a:cs typeface="Times New Roman"/>
              </a:rPr>
              <a:t>(low  </a:t>
            </a:r>
            <a:r>
              <a:rPr dirty="0" sz="2800" spc="-5">
                <a:latin typeface="Times New Roman"/>
                <a:cs typeface="Times New Roman"/>
              </a:rPr>
              <a:t>oxygen </a:t>
            </a:r>
            <a:r>
              <a:rPr dirty="0" sz="2800">
                <a:latin typeface="Times New Roman"/>
                <a:cs typeface="Times New Roman"/>
              </a:rPr>
              <a:t>in the </a:t>
            </a:r>
            <a:r>
              <a:rPr dirty="0" sz="2800" spc="-5">
                <a:latin typeface="Times New Roman"/>
                <a:cs typeface="Times New Roman"/>
              </a:rPr>
              <a:t>arterial </a:t>
            </a:r>
            <a:r>
              <a:rPr dirty="0" sz="2800">
                <a:latin typeface="Times New Roman"/>
                <a:cs typeface="Times New Roman"/>
              </a:rPr>
              <a:t>blood) or both, </a:t>
            </a:r>
            <a:r>
              <a:rPr dirty="0" sz="2800" spc="-5">
                <a:latin typeface="Times New Roman"/>
                <a:cs typeface="Times New Roman"/>
              </a:rPr>
              <a:t>decrease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secretion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surfactant and cause adult respiratory  </a:t>
            </a:r>
            <a:r>
              <a:rPr dirty="0" sz="2800" spc="-5">
                <a:latin typeface="Times New Roman"/>
                <a:cs typeface="Times New Roman"/>
              </a:rPr>
              <a:t>distress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syndrome.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2265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175260" rIns="0" bIns="0" rtlCol="0" vert="horz">
            <a:spAutoFit/>
          </a:bodyPr>
          <a:lstStyle/>
          <a:p>
            <a:pPr marL="794385">
              <a:lnSpc>
                <a:spcPct val="100000"/>
              </a:lnSpc>
              <a:spcBef>
                <a:spcPts val="1380"/>
              </a:spcBef>
            </a:pPr>
            <a:r>
              <a:rPr dirty="0" sz="3600" spc="-5" b="1">
                <a:latin typeface="Times New Roman"/>
                <a:cs typeface="Times New Roman"/>
              </a:rPr>
              <a:t>Innervations </a:t>
            </a:r>
            <a:r>
              <a:rPr dirty="0" sz="3600" b="1">
                <a:latin typeface="Times New Roman"/>
                <a:cs typeface="Times New Roman"/>
              </a:rPr>
              <a:t>of </a:t>
            </a:r>
            <a:r>
              <a:rPr dirty="0" sz="3600" spc="-5" b="1">
                <a:latin typeface="Times New Roman"/>
                <a:cs typeface="Times New Roman"/>
              </a:rPr>
              <a:t>lungs </a:t>
            </a:r>
            <a:r>
              <a:rPr dirty="0" sz="3600" b="1">
                <a:latin typeface="Times New Roman"/>
                <a:cs typeface="Times New Roman"/>
              </a:rPr>
              <a:t>and</a:t>
            </a:r>
            <a:r>
              <a:rPr dirty="0" sz="3600" spc="-25" b="1">
                <a:latin typeface="Times New Roman"/>
                <a:cs typeface="Times New Roman"/>
              </a:rPr>
              <a:t> </a:t>
            </a:r>
            <a:r>
              <a:rPr dirty="0" sz="3600" spc="-10" b="1">
                <a:latin typeface="Times New Roman"/>
                <a:cs typeface="Times New Roman"/>
              </a:rPr>
              <a:t>bronchi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8312" y="1412875"/>
            <a:ext cx="8352155" cy="5040630"/>
          </a:xfrm>
          <a:custGeom>
            <a:avLst/>
            <a:gdLst/>
            <a:ahLst/>
            <a:cxnLst/>
            <a:rect l="l" t="t" r="r" b="b"/>
            <a:pathLst>
              <a:path w="8352155" h="5040630">
                <a:moveTo>
                  <a:pt x="0" y="0"/>
                </a:moveTo>
                <a:lnTo>
                  <a:pt x="8351833" y="0"/>
                </a:lnTo>
                <a:lnTo>
                  <a:pt x="8351833" y="5040306"/>
                </a:lnTo>
                <a:lnTo>
                  <a:pt x="0" y="504030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74345" indent="-342900">
              <a:lnSpc>
                <a:spcPct val="100000"/>
              </a:lnSpc>
              <a:buFont typeface="Arial"/>
              <a:buChar char="•"/>
              <a:tabLst>
                <a:tab pos="474345" algn="l"/>
              </a:tabLst>
            </a:pPr>
            <a:r>
              <a:rPr dirty="0"/>
              <a:t>Is by </a:t>
            </a:r>
            <a:r>
              <a:rPr dirty="0" spc="-5"/>
              <a:t>autonomic</a:t>
            </a:r>
            <a:r>
              <a:rPr dirty="0" spc="-65"/>
              <a:t> </a:t>
            </a:r>
            <a:r>
              <a:rPr dirty="0"/>
              <a:t>nerves.</a:t>
            </a:r>
          </a:p>
          <a:p>
            <a:pPr marL="474345" marR="768985" indent="-342900">
              <a:lnSpc>
                <a:spcPts val="3030"/>
              </a:lnSpc>
              <a:spcBef>
                <a:spcPts val="685"/>
              </a:spcBef>
              <a:buFont typeface="Arial"/>
              <a:buChar char="•"/>
              <a:tabLst>
                <a:tab pos="474345" algn="l"/>
                <a:tab pos="4144645" algn="l"/>
              </a:tabLst>
            </a:pPr>
            <a:r>
              <a:rPr dirty="0" spc="-5"/>
              <a:t>Sympathetic  </a:t>
            </a:r>
            <a:r>
              <a:rPr dirty="0" spc="45"/>
              <a:t> </a:t>
            </a:r>
            <a:r>
              <a:rPr dirty="0" spc="-5"/>
              <a:t>stimulation	</a:t>
            </a:r>
            <a:r>
              <a:rPr dirty="0"/>
              <a:t>causes </a:t>
            </a:r>
            <a:r>
              <a:rPr dirty="0" spc="-5"/>
              <a:t>dilatation</a:t>
            </a:r>
            <a:r>
              <a:rPr dirty="0" spc="-50"/>
              <a:t> </a:t>
            </a:r>
            <a:r>
              <a:rPr dirty="0" spc="-5"/>
              <a:t>of</a:t>
            </a:r>
            <a:r>
              <a:rPr dirty="0" spc="-25"/>
              <a:t> </a:t>
            </a:r>
            <a:r>
              <a:rPr dirty="0"/>
              <a:t>the </a:t>
            </a:r>
            <a:r>
              <a:rPr dirty="0"/>
              <a:t> </a:t>
            </a:r>
            <a:r>
              <a:rPr dirty="0" spc="-5"/>
              <a:t>bronchi</a:t>
            </a:r>
          </a:p>
          <a:p>
            <a:pPr marL="474345" marR="459740" indent="-342900">
              <a:lnSpc>
                <a:spcPts val="3030"/>
              </a:lnSpc>
              <a:spcBef>
                <a:spcPts val="640"/>
              </a:spcBef>
              <a:buFont typeface="Arial"/>
              <a:buChar char="•"/>
              <a:tabLst>
                <a:tab pos="474345" algn="l"/>
              </a:tabLst>
            </a:pPr>
            <a:r>
              <a:rPr dirty="0" spc="-5"/>
              <a:t>Parasympathetic stimulation </a:t>
            </a:r>
            <a:r>
              <a:rPr dirty="0"/>
              <a:t>causes </a:t>
            </a:r>
            <a:r>
              <a:rPr dirty="0" spc="-5"/>
              <a:t>constriction of  </a:t>
            </a:r>
            <a:r>
              <a:rPr dirty="0"/>
              <a:t>the</a:t>
            </a:r>
            <a:r>
              <a:rPr dirty="0" spc="-65"/>
              <a:t> </a:t>
            </a:r>
            <a:r>
              <a:rPr dirty="0" spc="-5"/>
              <a:t>bronchi.</a:t>
            </a:r>
          </a:p>
          <a:p>
            <a:pPr marL="474345" marR="5080" indent="-342900">
              <a:lnSpc>
                <a:spcPct val="99900"/>
              </a:lnSpc>
              <a:spcBef>
                <a:spcPts val="550"/>
              </a:spcBef>
              <a:buFont typeface="Arial"/>
              <a:buChar char="•"/>
              <a:tabLst>
                <a:tab pos="474345" algn="l"/>
                <a:tab pos="4718050" algn="l"/>
              </a:tabLst>
            </a:pPr>
            <a:r>
              <a:rPr dirty="0" spc="-5"/>
              <a:t>Locally </a:t>
            </a:r>
            <a:r>
              <a:rPr dirty="0"/>
              <a:t>secreted </a:t>
            </a:r>
            <a:r>
              <a:rPr dirty="0" spc="-5"/>
              <a:t>factors </a:t>
            </a:r>
            <a:r>
              <a:rPr dirty="0" spc="-5" i="1">
                <a:latin typeface="Calibri"/>
                <a:cs typeface="Calibri"/>
              </a:rPr>
              <a:t>:</a:t>
            </a:r>
            <a:r>
              <a:rPr dirty="0" spc="-5"/>
              <a:t>histamine, slow reacting  </a:t>
            </a:r>
            <a:r>
              <a:rPr dirty="0"/>
              <a:t>substances </a:t>
            </a:r>
            <a:r>
              <a:rPr dirty="0" spc="-5"/>
              <a:t>of anaphylaxis </a:t>
            </a:r>
            <a:r>
              <a:rPr dirty="0"/>
              <a:t>(SRSA) by mast cells, due</a:t>
            </a:r>
            <a:r>
              <a:rPr dirty="0" spc="-35"/>
              <a:t> </a:t>
            </a:r>
            <a:r>
              <a:rPr dirty="0"/>
              <a:t>to  </a:t>
            </a:r>
            <a:r>
              <a:rPr dirty="0"/>
              <a:t>allergy ( as in </a:t>
            </a:r>
            <a:r>
              <a:rPr dirty="0" spc="-5"/>
              <a:t>patients with </a:t>
            </a:r>
            <a:r>
              <a:rPr dirty="0"/>
              <a:t>asthma) </a:t>
            </a:r>
            <a:r>
              <a:rPr dirty="0" spc="-15"/>
              <a:t>often </a:t>
            </a:r>
            <a:r>
              <a:rPr dirty="0"/>
              <a:t>cause  </a:t>
            </a:r>
            <a:r>
              <a:rPr dirty="0" spc="-5"/>
              <a:t>bronchiolar </a:t>
            </a:r>
            <a:r>
              <a:rPr dirty="0" spc="45"/>
              <a:t> </a:t>
            </a:r>
            <a:r>
              <a:rPr dirty="0" spc="-5"/>
              <a:t>constriction </a:t>
            </a:r>
            <a:r>
              <a:rPr dirty="0" spc="45"/>
              <a:t> </a:t>
            </a:r>
            <a:r>
              <a:rPr dirty="0"/>
              <a:t>and	increase</a:t>
            </a:r>
            <a:r>
              <a:rPr dirty="0" spc="-75"/>
              <a:t> </a:t>
            </a:r>
            <a:r>
              <a:rPr dirty="0" spc="-5"/>
              <a:t>airway </a:t>
            </a:r>
            <a:r>
              <a:rPr dirty="0"/>
              <a:t> resistance.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687" y="2357437"/>
            <a:ext cx="7000875" cy="1714500"/>
          </a:xfrm>
          <a:prstGeom prst="rect"/>
          <a:solidFill>
            <a:srgbClr val="CD665F"/>
          </a:solidFill>
          <a:ln w="25399">
            <a:solidFill>
              <a:srgbClr val="9F4B46"/>
            </a:solidFill>
          </a:ln>
        </p:spPr>
        <p:txBody>
          <a:bodyPr wrap="square" lIns="0" tIns="204470" rIns="0" bIns="0" rtlCol="0" vert="horz">
            <a:spAutoFit/>
          </a:bodyPr>
          <a:lstStyle/>
          <a:p>
            <a:pPr marL="2274570" marR="607060" indent="-1654810">
              <a:lnSpc>
                <a:spcPts val="5200"/>
              </a:lnSpc>
              <a:spcBef>
                <a:spcPts val="1610"/>
              </a:spcBef>
              <a:tabLst>
                <a:tab pos="3894454" algn="l"/>
              </a:tabLst>
            </a:pPr>
            <a:r>
              <a:rPr dirty="0" sz="4400"/>
              <a:t>Mechanics   </a:t>
            </a:r>
            <a:r>
              <a:rPr dirty="0" sz="4400" spc="-5"/>
              <a:t>of	pulmonary  </a:t>
            </a:r>
            <a:r>
              <a:rPr dirty="0" sz="4400" spc="-10"/>
              <a:t>ventilation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8312" y="274637"/>
            <a:ext cx="8136255" cy="777875"/>
          </a:xfrm>
          <a:prstGeom prst="rect"/>
          <a:ln w="19049">
            <a:solidFill>
              <a:srgbClr val="000000"/>
            </a:solidFill>
          </a:ln>
        </p:spPr>
        <p:txBody>
          <a:bodyPr wrap="square" lIns="0" tIns="165735" rIns="0" bIns="0" rtlCol="0" vert="horz">
            <a:spAutoFit/>
          </a:bodyPr>
          <a:lstStyle/>
          <a:p>
            <a:pPr marL="2612390">
              <a:lnSpc>
                <a:spcPct val="100000"/>
              </a:lnSpc>
              <a:spcBef>
                <a:spcPts val="1305"/>
              </a:spcBef>
            </a:pPr>
            <a:r>
              <a:rPr dirty="0" sz="2800" b="1">
                <a:latin typeface="Calibri"/>
                <a:cs typeface="Calibri"/>
              </a:rPr>
              <a:t>Learning</a:t>
            </a:r>
            <a:r>
              <a:rPr dirty="0" sz="2800" spc="-9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Objectives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125537"/>
            <a:ext cx="8187055" cy="5543550"/>
          </a:xfrm>
          <a:custGeom>
            <a:avLst/>
            <a:gdLst/>
            <a:ahLst/>
            <a:cxnLst/>
            <a:rect l="l" t="t" r="r" b="b"/>
            <a:pathLst>
              <a:path w="8187055" h="5543550">
                <a:moveTo>
                  <a:pt x="0" y="0"/>
                </a:moveTo>
                <a:lnTo>
                  <a:pt x="8186734" y="0"/>
                </a:lnTo>
                <a:lnTo>
                  <a:pt x="8186734" y="5543545"/>
                </a:lnTo>
                <a:lnTo>
                  <a:pt x="0" y="554354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171257"/>
            <a:ext cx="8034655" cy="4638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600">
                <a:latin typeface="Times New Roman"/>
                <a:cs typeface="Times New Roman"/>
              </a:rPr>
              <a:t>By the </a:t>
            </a:r>
            <a:r>
              <a:rPr dirty="0" sz="2600" spc="-5">
                <a:latin typeface="Times New Roman"/>
                <a:cs typeface="Times New Roman"/>
              </a:rPr>
              <a:t>end </a:t>
            </a:r>
            <a:r>
              <a:rPr dirty="0" sz="2600">
                <a:latin typeface="Times New Roman"/>
                <a:cs typeface="Times New Roman"/>
              </a:rPr>
              <a:t>of this </a:t>
            </a:r>
            <a:r>
              <a:rPr dirty="0" sz="2600" spc="-5">
                <a:latin typeface="Times New Roman"/>
                <a:cs typeface="Times New Roman"/>
              </a:rPr>
              <a:t>lecture </a:t>
            </a:r>
            <a:r>
              <a:rPr dirty="0" sz="2600">
                <a:latin typeface="Times New Roman"/>
                <a:cs typeface="Times New Roman"/>
              </a:rPr>
              <a:t>you will be </a:t>
            </a:r>
            <a:r>
              <a:rPr dirty="0" sz="2600" spc="-5">
                <a:latin typeface="Times New Roman"/>
                <a:cs typeface="Times New Roman"/>
              </a:rPr>
              <a:t>able</a:t>
            </a:r>
            <a:r>
              <a:rPr dirty="0" sz="2600" spc="-60">
                <a:latin typeface="Times New Roman"/>
                <a:cs typeface="Times New Roman"/>
              </a:rPr>
              <a:t> </a:t>
            </a:r>
            <a:r>
              <a:rPr dirty="0" sz="2600">
                <a:latin typeface="Times New Roman"/>
                <a:cs typeface="Times New Roman"/>
              </a:rPr>
              <a:t>to:</a:t>
            </a:r>
            <a:endParaRPr sz="26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5300"/>
              </a:lnSpc>
              <a:spcBef>
                <a:spcPts val="1395"/>
              </a:spcBef>
              <a:buAutoNum type="arabicPlain"/>
              <a:tabLst>
                <a:tab pos="391795" algn="l"/>
              </a:tabLst>
            </a:pPr>
            <a:r>
              <a:rPr dirty="0" sz="2400">
                <a:latin typeface="Times New Roman"/>
                <a:cs typeface="Times New Roman"/>
              </a:rPr>
              <a:t>List the </a:t>
            </a:r>
            <a:r>
              <a:rPr dirty="0" sz="2400" spc="-5">
                <a:latin typeface="Times New Roman"/>
                <a:cs typeface="Times New Roman"/>
              </a:rPr>
              <a:t>muscles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respiration and describe their roles </a:t>
            </a:r>
            <a:r>
              <a:rPr dirty="0" sz="2400">
                <a:latin typeface="Times New Roman"/>
                <a:cs typeface="Times New Roman"/>
              </a:rPr>
              <a:t>during  </a:t>
            </a:r>
            <a:r>
              <a:rPr dirty="0" sz="2400" spc="-5">
                <a:latin typeface="Times New Roman"/>
                <a:cs typeface="Times New Roman"/>
              </a:rPr>
              <a:t>inspiration and</a:t>
            </a:r>
            <a:r>
              <a:rPr dirty="0" sz="2400" spc="1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expiration.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9400"/>
              </a:lnSpc>
              <a:spcBef>
                <a:spcPts val="610"/>
              </a:spcBef>
              <a:buAutoNum type="arabicPlain"/>
              <a:tabLst>
                <a:tab pos="445134" algn="l"/>
              </a:tabLst>
            </a:pPr>
            <a:r>
              <a:rPr dirty="0" sz="2400" spc="-5">
                <a:latin typeface="Times New Roman"/>
                <a:cs typeface="Times New Roman"/>
              </a:rPr>
              <a:t>Understand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importance </a:t>
            </a:r>
            <a:r>
              <a:rPr dirty="0" sz="2400">
                <a:latin typeface="Times New Roman"/>
                <a:cs typeface="Times New Roman"/>
              </a:rPr>
              <a:t>of the following </a:t>
            </a:r>
            <a:r>
              <a:rPr dirty="0" sz="2400" spc="-5">
                <a:latin typeface="Times New Roman"/>
                <a:cs typeface="Times New Roman"/>
              </a:rPr>
              <a:t>pressures </a:t>
            </a:r>
            <a:r>
              <a:rPr dirty="0" sz="2400">
                <a:latin typeface="Times New Roman"/>
                <a:cs typeface="Times New Roman"/>
              </a:rPr>
              <a:t>in  </a:t>
            </a:r>
            <a:r>
              <a:rPr dirty="0" sz="2400" spc="120">
                <a:latin typeface="Times New Roman"/>
                <a:cs typeface="Times New Roman"/>
              </a:rPr>
              <a:t>respiration: atmospheric, </a:t>
            </a:r>
            <a:r>
              <a:rPr dirty="0" sz="2400" spc="105">
                <a:latin typeface="Times New Roman"/>
                <a:cs typeface="Times New Roman"/>
              </a:rPr>
              <a:t>alveolar, </a:t>
            </a:r>
            <a:r>
              <a:rPr dirty="0" sz="2400" spc="120">
                <a:latin typeface="Times New Roman"/>
                <a:cs typeface="Times New Roman"/>
              </a:rPr>
              <a:t>intrapleural, </a:t>
            </a:r>
            <a:r>
              <a:rPr dirty="0" sz="2400" spc="90">
                <a:latin typeface="Times New Roman"/>
                <a:cs typeface="Times New Roman"/>
              </a:rPr>
              <a:t>and  </a:t>
            </a:r>
            <a:r>
              <a:rPr dirty="0" sz="2400" spc="-15">
                <a:latin typeface="Times New Roman"/>
                <a:cs typeface="Times New Roman"/>
              </a:rPr>
              <a:t>transpulmonary.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99400"/>
              </a:lnSpc>
              <a:spcBef>
                <a:spcPts val="610"/>
              </a:spcBef>
              <a:buAutoNum type="arabicPlain"/>
              <a:tabLst>
                <a:tab pos="395605" algn="l"/>
              </a:tabLst>
            </a:pPr>
            <a:r>
              <a:rPr dirty="0" sz="2400" spc="-5">
                <a:latin typeface="Times New Roman"/>
                <a:cs typeface="Times New Roman"/>
              </a:rPr>
              <a:t>Explain </a:t>
            </a:r>
            <a:r>
              <a:rPr dirty="0" sz="2400">
                <a:latin typeface="Times New Roman"/>
                <a:cs typeface="Times New Roman"/>
              </a:rPr>
              <a:t>why </a:t>
            </a:r>
            <a:r>
              <a:rPr dirty="0" sz="2400" spc="-5">
                <a:latin typeface="Times New Roman"/>
                <a:cs typeface="Times New Roman"/>
              </a:rPr>
              <a:t>intrapleural pressure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always subatmospheric  </a:t>
            </a:r>
            <a:r>
              <a:rPr dirty="0" sz="2400" spc="-5">
                <a:latin typeface="Times New Roman"/>
                <a:cs typeface="Times New Roman"/>
              </a:rPr>
              <a:t>under normal conditions, and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significance </a:t>
            </a:r>
            <a:r>
              <a:rPr dirty="0" sz="2400">
                <a:latin typeface="Times New Roman"/>
                <a:cs typeface="Times New Roman"/>
              </a:rPr>
              <a:t>of the thin </a:t>
            </a:r>
            <a:r>
              <a:rPr dirty="0" sz="2400" spc="-5">
                <a:latin typeface="Times New Roman"/>
                <a:cs typeface="Times New Roman"/>
              </a:rPr>
              <a:t>layer  </a:t>
            </a:r>
            <a:r>
              <a:rPr dirty="0" sz="2400">
                <a:latin typeface="Times New Roman"/>
                <a:cs typeface="Times New Roman"/>
              </a:rPr>
              <a:t>of the </a:t>
            </a:r>
            <a:r>
              <a:rPr dirty="0" sz="2400" spc="-5">
                <a:latin typeface="Times New Roman"/>
                <a:cs typeface="Times New Roman"/>
              </a:rPr>
              <a:t>intrapleural </a:t>
            </a:r>
            <a:r>
              <a:rPr dirty="0" sz="2400">
                <a:latin typeface="Times New Roman"/>
                <a:cs typeface="Times New Roman"/>
              </a:rPr>
              <a:t>fluid </a:t>
            </a:r>
            <a:r>
              <a:rPr dirty="0" sz="2400" spc="-5">
                <a:latin typeface="Times New Roman"/>
                <a:cs typeface="Times New Roman"/>
              </a:rPr>
              <a:t>surrounding </a:t>
            </a:r>
            <a:r>
              <a:rPr dirty="0" sz="2400">
                <a:latin typeface="Times New Roman"/>
                <a:cs typeface="Times New Roman"/>
              </a:rPr>
              <a:t>the lung.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ts val="3629"/>
              </a:lnSpc>
              <a:spcBef>
                <a:spcPts val="280"/>
              </a:spcBef>
              <a:buAutoNum type="arabicPlain"/>
              <a:tabLst>
                <a:tab pos="501650" algn="l"/>
              </a:tabLst>
            </a:pPr>
            <a:r>
              <a:rPr dirty="0" sz="2400" spc="15">
                <a:latin typeface="Times New Roman"/>
                <a:cs typeface="Times New Roman"/>
              </a:rPr>
              <a:t>Define lung compliance </a:t>
            </a:r>
            <a:r>
              <a:rPr dirty="0" sz="2400" spc="10">
                <a:latin typeface="Times New Roman"/>
                <a:cs typeface="Times New Roman"/>
              </a:rPr>
              <a:t>and</a:t>
            </a:r>
            <a:r>
              <a:rPr dirty="0" sz="2400" spc="62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list </a:t>
            </a:r>
            <a:r>
              <a:rPr dirty="0" sz="2400" spc="10">
                <a:latin typeface="Times New Roman"/>
                <a:cs typeface="Times New Roman"/>
              </a:rPr>
              <a:t>the</a:t>
            </a:r>
            <a:r>
              <a:rPr dirty="0" sz="2400" spc="620">
                <a:latin typeface="Times New Roman"/>
                <a:cs typeface="Times New Roman"/>
              </a:rPr>
              <a:t> </a:t>
            </a:r>
            <a:r>
              <a:rPr dirty="0" sz="2400" spc="15">
                <a:latin typeface="Times New Roman"/>
                <a:cs typeface="Times New Roman"/>
              </a:rPr>
              <a:t>determinants </a:t>
            </a:r>
            <a:r>
              <a:rPr dirty="0" sz="2400" spc="10">
                <a:latin typeface="Times New Roman"/>
                <a:cs typeface="Times New Roman"/>
              </a:rPr>
              <a:t>of  </a:t>
            </a:r>
            <a:r>
              <a:rPr dirty="0" sz="2400" spc="-5">
                <a:latin typeface="Times New Roman"/>
                <a:cs typeface="Times New Roman"/>
              </a:rPr>
              <a:t>compliance</a:t>
            </a:r>
            <a:r>
              <a:rPr dirty="0" sz="3200" spc="-5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692150"/>
            <a:ext cx="8124825" cy="5976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7200" y="681037"/>
            <a:ext cx="8147050" cy="5999480"/>
          </a:xfrm>
          <a:custGeom>
            <a:avLst/>
            <a:gdLst/>
            <a:ahLst/>
            <a:cxnLst/>
            <a:rect l="l" t="t" r="r" b="b"/>
            <a:pathLst>
              <a:path w="8147050" h="5999480">
                <a:moveTo>
                  <a:pt x="0" y="0"/>
                </a:moveTo>
                <a:lnTo>
                  <a:pt x="8147046" y="0"/>
                </a:lnTo>
                <a:lnTo>
                  <a:pt x="8147046" y="5999157"/>
                </a:lnTo>
                <a:lnTo>
                  <a:pt x="0" y="5999157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72185">
              <a:lnSpc>
                <a:spcPct val="100000"/>
              </a:lnSpc>
            </a:pPr>
            <a:r>
              <a:rPr dirty="0" sz="4000" spc="-5">
                <a:latin typeface="Times New Roman"/>
                <a:cs typeface="Times New Roman"/>
              </a:rPr>
              <a:t>The main goal </a:t>
            </a:r>
            <a:r>
              <a:rPr dirty="0" sz="4000">
                <a:latin typeface="Times New Roman"/>
                <a:cs typeface="Times New Roman"/>
              </a:rPr>
              <a:t>of </a:t>
            </a:r>
            <a:r>
              <a:rPr dirty="0" sz="4000" spc="-5">
                <a:latin typeface="Times New Roman"/>
                <a:cs typeface="Times New Roman"/>
              </a:rPr>
              <a:t>respiration is</a:t>
            </a:r>
            <a:r>
              <a:rPr dirty="0" sz="4000" spc="-20">
                <a:latin typeface="Times New Roman"/>
                <a:cs typeface="Times New Roman"/>
              </a:rPr>
              <a:t> </a:t>
            </a:r>
            <a:r>
              <a:rPr dirty="0" sz="4000" spc="-5">
                <a:latin typeface="Times New Roman"/>
                <a:cs typeface="Times New Roman"/>
              </a:rPr>
              <a:t>to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3850" y="1196974"/>
            <a:ext cx="4752975" cy="5184775"/>
          </a:xfrm>
          <a:prstGeom prst="rect">
            <a:avLst/>
          </a:prstGeom>
          <a:ln w="25399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455930" indent="-297180">
              <a:lnSpc>
                <a:spcPct val="100000"/>
              </a:lnSpc>
              <a:spcBef>
                <a:spcPts val="260"/>
              </a:spcBef>
              <a:buAutoNum type="arabicPlain"/>
              <a:tabLst>
                <a:tab pos="456565" algn="l"/>
              </a:tabLst>
            </a:pPr>
            <a:r>
              <a:rPr dirty="0" sz="2800">
                <a:latin typeface="Times New Roman"/>
                <a:cs typeface="Times New Roman"/>
              </a:rPr>
              <a:t>Provide </a:t>
            </a:r>
            <a:r>
              <a:rPr dirty="0" sz="2800" spc="-5">
                <a:latin typeface="Times New Roman"/>
                <a:cs typeface="Times New Roman"/>
              </a:rPr>
              <a:t>oxygen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tissues</a:t>
            </a:r>
            <a:endParaRPr sz="2800">
              <a:latin typeface="Times New Roman"/>
              <a:cs typeface="Times New Roman"/>
            </a:endParaRPr>
          </a:p>
          <a:p>
            <a:pPr marL="552450" indent="-384810">
              <a:lnSpc>
                <a:spcPct val="100000"/>
              </a:lnSpc>
              <a:spcBef>
                <a:spcPts val="610"/>
              </a:spcBef>
              <a:buAutoNum type="arabicPlain"/>
              <a:tabLst>
                <a:tab pos="553085" algn="l"/>
              </a:tabLst>
            </a:pPr>
            <a:r>
              <a:rPr dirty="0" sz="2800" spc="-5">
                <a:latin typeface="Times New Roman"/>
                <a:cs typeface="Times New Roman"/>
              </a:rPr>
              <a:t>Remove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CO2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</a:pPr>
            <a:r>
              <a:rPr dirty="0" sz="2800" spc="-5">
                <a:latin typeface="Times New Roman"/>
                <a:cs typeface="Times New Roman"/>
              </a:rPr>
              <a:t>Respiratory system consists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of:</a:t>
            </a:r>
            <a:endParaRPr sz="2800">
              <a:latin typeface="Times New Roman"/>
              <a:cs typeface="Times New Roman"/>
            </a:endParaRPr>
          </a:p>
          <a:p>
            <a:pPr marL="42164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421640" algn="l"/>
              </a:tabLst>
            </a:pPr>
            <a:r>
              <a:rPr dirty="0" sz="2800" spc="-5">
                <a:latin typeface="Times New Roman"/>
                <a:cs typeface="Times New Roman"/>
              </a:rPr>
              <a:t>passages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(airways)</a:t>
            </a:r>
            <a:endParaRPr sz="2800">
              <a:latin typeface="Times New Roman"/>
              <a:cs typeface="Times New Roman"/>
            </a:endParaRPr>
          </a:p>
          <a:p>
            <a:pPr marL="421640" indent="-342900">
              <a:lnSpc>
                <a:spcPct val="100000"/>
              </a:lnSpc>
              <a:spcBef>
                <a:spcPts val="640"/>
              </a:spcBef>
              <a:buFont typeface="Arial"/>
              <a:buChar char="•"/>
              <a:tabLst>
                <a:tab pos="421640" algn="l"/>
              </a:tabLst>
            </a:pPr>
            <a:r>
              <a:rPr dirty="0" sz="2800" spc="-5">
                <a:latin typeface="Times New Roman"/>
                <a:cs typeface="Times New Roman"/>
              </a:rPr>
              <a:t>muscles</a:t>
            </a:r>
            <a:endParaRPr sz="2800">
              <a:latin typeface="Times New Roman"/>
              <a:cs typeface="Times New Roman"/>
            </a:endParaRPr>
          </a:p>
          <a:p>
            <a:pPr marL="421640" indent="-342900">
              <a:lnSpc>
                <a:spcPct val="100000"/>
              </a:lnSpc>
              <a:spcBef>
                <a:spcPts val="740"/>
              </a:spcBef>
              <a:buFont typeface="Arial"/>
              <a:buChar char="•"/>
              <a:tabLst>
                <a:tab pos="421640" algn="l"/>
              </a:tabLst>
            </a:pPr>
            <a:r>
              <a:rPr dirty="0" sz="2800" spc="-5">
                <a:latin typeface="Times New Roman"/>
                <a:cs typeface="Times New Roman"/>
              </a:rPr>
              <a:t>centers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19700" y="1428750"/>
            <a:ext cx="3600450" cy="475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07000" y="1416049"/>
            <a:ext cx="3625850" cy="4778375"/>
          </a:xfrm>
          <a:custGeom>
            <a:avLst/>
            <a:gdLst/>
            <a:ahLst/>
            <a:cxnLst/>
            <a:rect l="l" t="t" r="r" b="b"/>
            <a:pathLst>
              <a:path w="3625850" h="4778375">
                <a:moveTo>
                  <a:pt x="0" y="0"/>
                </a:moveTo>
                <a:lnTo>
                  <a:pt x="3625847" y="0"/>
                </a:lnTo>
                <a:lnTo>
                  <a:pt x="3625847" y="4778366"/>
                </a:lnTo>
                <a:lnTo>
                  <a:pt x="0" y="477836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3390">
              <a:lnSpc>
                <a:spcPct val="100000"/>
              </a:lnSpc>
            </a:pPr>
            <a:r>
              <a:rPr dirty="0" b="1">
                <a:latin typeface="Calibri"/>
                <a:cs typeface="Calibri"/>
              </a:rPr>
              <a:t>Respiratory</a:t>
            </a:r>
            <a:r>
              <a:rPr dirty="0" spc="-1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muscles</a:t>
            </a:r>
          </a:p>
        </p:txBody>
      </p:sp>
      <p:sp>
        <p:nvSpPr>
          <p:cNvPr id="3" name="object 3"/>
          <p:cNvSpPr/>
          <p:nvPr/>
        </p:nvSpPr>
        <p:spPr>
          <a:xfrm>
            <a:off x="3348037" y="981075"/>
            <a:ext cx="5545137" cy="5400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336925" y="969962"/>
            <a:ext cx="5567680" cy="5422900"/>
          </a:xfrm>
          <a:custGeom>
            <a:avLst/>
            <a:gdLst/>
            <a:ahLst/>
            <a:cxnLst/>
            <a:rect l="l" t="t" r="r" b="b"/>
            <a:pathLst>
              <a:path w="5567680" h="5422900">
                <a:moveTo>
                  <a:pt x="0" y="0"/>
                </a:moveTo>
                <a:lnTo>
                  <a:pt x="5567358" y="0"/>
                </a:lnTo>
                <a:lnTo>
                  <a:pt x="5567358" y="5422898"/>
                </a:lnTo>
                <a:lnTo>
                  <a:pt x="0" y="542289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95287" y="981074"/>
            <a:ext cx="2808605" cy="5400675"/>
          </a:xfrm>
          <a:prstGeom prst="rect">
            <a:avLst/>
          </a:prstGeom>
          <a:ln w="22224">
            <a:solidFill>
              <a:srgbClr val="000000"/>
            </a:solidFill>
          </a:ln>
        </p:spPr>
        <p:txBody>
          <a:bodyPr wrap="square" lIns="0" tIns="3810" rIns="0" bIns="0" rtlCol="0" vert="horz">
            <a:spAutoFit/>
          </a:bodyPr>
          <a:lstStyle/>
          <a:p>
            <a:pPr marL="80010">
              <a:lnSpc>
                <a:spcPct val="100000"/>
              </a:lnSpc>
              <a:spcBef>
                <a:spcPts val="30"/>
              </a:spcBef>
            </a:pPr>
            <a:r>
              <a:rPr dirty="0" sz="2400" spc="-5" b="1" i="1">
                <a:latin typeface="Calibri"/>
                <a:cs typeface="Calibri"/>
              </a:rPr>
              <a:t>Inspiratory</a:t>
            </a:r>
            <a:r>
              <a:rPr dirty="0" sz="2400" spc="-35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muscles</a:t>
            </a:r>
            <a:endParaRPr sz="2400">
              <a:latin typeface="Calibri"/>
              <a:cs typeface="Calibri"/>
            </a:endParaRPr>
          </a:p>
          <a:p>
            <a:pPr marL="80010">
              <a:lnSpc>
                <a:spcPct val="100000"/>
              </a:lnSpc>
              <a:spcBef>
                <a:spcPts val="195"/>
              </a:spcBef>
            </a:pPr>
            <a:r>
              <a:rPr dirty="0" sz="2400" spc="-140">
                <a:latin typeface="Calibri"/>
                <a:cs typeface="Calibri"/>
              </a:rPr>
              <a:t>(resting-­‐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forced)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3050">
              <a:latin typeface="Times New Roman"/>
              <a:cs typeface="Times New Roman"/>
            </a:endParaRPr>
          </a:p>
          <a:p>
            <a:pPr marL="80010">
              <a:lnSpc>
                <a:spcPct val="100000"/>
              </a:lnSpc>
            </a:pPr>
            <a:r>
              <a:rPr dirty="0" sz="2400" spc="-5" b="1" i="1">
                <a:latin typeface="Calibri"/>
                <a:cs typeface="Calibri"/>
              </a:rPr>
              <a:t>Expiratory</a:t>
            </a:r>
            <a:r>
              <a:rPr dirty="0" sz="2400" spc="-30" b="1" i="1">
                <a:latin typeface="Calibri"/>
                <a:cs typeface="Calibri"/>
              </a:rPr>
              <a:t> </a:t>
            </a:r>
            <a:r>
              <a:rPr dirty="0" sz="2400" spc="-5" b="1" i="1">
                <a:latin typeface="Calibri"/>
                <a:cs typeface="Calibri"/>
              </a:rPr>
              <a:t>muscles</a:t>
            </a:r>
            <a:endParaRPr sz="2400">
              <a:latin typeface="Calibri"/>
              <a:cs typeface="Calibri"/>
            </a:endParaRPr>
          </a:p>
          <a:p>
            <a:pPr marL="80010" marR="88900">
              <a:lnSpc>
                <a:spcPct val="90700"/>
              </a:lnSpc>
              <a:spcBef>
                <a:spcPts val="484"/>
              </a:spcBef>
            </a:pPr>
            <a:r>
              <a:rPr dirty="0" sz="2400" spc="-5">
                <a:latin typeface="Calibri"/>
                <a:cs typeface="Calibri"/>
              </a:rPr>
              <a:t>(forced </a:t>
            </a:r>
            <a:r>
              <a:rPr dirty="0" sz="2400" spc="-114">
                <a:latin typeface="Calibri"/>
                <a:cs typeface="Calibri"/>
              </a:rPr>
              <a:t>expiration-­‐  </a:t>
            </a:r>
            <a:r>
              <a:rPr dirty="0" sz="2400">
                <a:latin typeface="Calibri"/>
                <a:cs typeface="Calibri"/>
              </a:rPr>
              <a:t>muscles that depress  </a:t>
            </a:r>
            <a:r>
              <a:rPr dirty="0" sz="2400">
                <a:latin typeface="Calibri"/>
                <a:cs typeface="Calibri"/>
              </a:rPr>
              <a:t>the rib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cage)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214312"/>
            <a:ext cx="7600950" cy="64325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5080" rIns="0" bIns="0" rtlCol="0" vert="horz">
            <a:spAutoFit/>
          </a:bodyPr>
          <a:lstStyle/>
          <a:p>
            <a:pPr marL="1287145">
              <a:lnSpc>
                <a:spcPct val="100000"/>
              </a:lnSpc>
              <a:spcBef>
                <a:spcPts val="40"/>
              </a:spcBef>
            </a:pPr>
            <a:r>
              <a:rPr dirty="0" sz="4000" spc="-5"/>
              <a:t>Deep Forceful</a:t>
            </a:r>
            <a:r>
              <a:rPr dirty="0" sz="4000" spc="-15"/>
              <a:t> </a:t>
            </a:r>
            <a:r>
              <a:rPr dirty="0" sz="4000" spc="-5"/>
              <a:t>Breathing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3850" y="1071562"/>
            <a:ext cx="8496300" cy="5527675"/>
          </a:xfrm>
          <a:custGeom>
            <a:avLst/>
            <a:gdLst/>
            <a:ahLst/>
            <a:cxnLst/>
            <a:rect l="l" t="t" r="r" b="b"/>
            <a:pathLst>
              <a:path w="8496300" h="5527675">
                <a:moveTo>
                  <a:pt x="0" y="0"/>
                </a:moveTo>
                <a:lnTo>
                  <a:pt x="8496293" y="0"/>
                </a:lnTo>
                <a:lnTo>
                  <a:pt x="8496293" y="5527675"/>
                </a:lnTo>
                <a:lnTo>
                  <a:pt x="0" y="552767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590" y="1117282"/>
            <a:ext cx="8023225" cy="50476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Deep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Inspiration</a:t>
            </a:r>
            <a:endParaRPr sz="2400">
              <a:latin typeface="Times New Roman"/>
              <a:cs typeface="Times New Roman"/>
            </a:endParaRPr>
          </a:p>
          <a:p>
            <a:pPr lvl="1" marL="749300" marR="5080" indent="-279400">
              <a:lnSpc>
                <a:spcPct val="101499"/>
              </a:lnSpc>
              <a:spcBef>
                <a:spcPts val="45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>
                <a:latin typeface="Times New Roman"/>
                <a:cs typeface="Times New Roman"/>
              </a:rPr>
              <a:t>During </a:t>
            </a:r>
            <a:r>
              <a:rPr dirty="0" sz="2400" spc="-5">
                <a:latin typeface="Times New Roman"/>
                <a:cs typeface="Times New Roman"/>
              </a:rPr>
              <a:t>deep forceful inhalation accessory muscles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-5">
                <a:latin typeface="Times New Roman"/>
                <a:cs typeface="Times New Roman"/>
              </a:rPr>
              <a:t>inspiration participate </a:t>
            </a:r>
            <a:r>
              <a:rPr dirty="0" sz="2400">
                <a:latin typeface="Times New Roman"/>
                <a:cs typeface="Times New Roman"/>
              </a:rPr>
              <a:t>to </a:t>
            </a:r>
            <a:r>
              <a:rPr dirty="0" sz="2400" spc="-5">
                <a:latin typeface="Times New Roman"/>
                <a:cs typeface="Times New Roman"/>
              </a:rPr>
              <a:t>increase size </a:t>
            </a:r>
            <a:r>
              <a:rPr dirty="0" sz="2400">
                <a:latin typeface="Times New Roman"/>
                <a:cs typeface="Times New Roman"/>
              </a:rPr>
              <a:t>of the </a:t>
            </a:r>
            <a:r>
              <a:rPr dirty="0" sz="2400" spc="-5">
                <a:latin typeface="Times New Roman"/>
                <a:cs typeface="Times New Roman"/>
              </a:rPr>
              <a:t>thoracic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cavity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Sternocleidomastoid </a:t>
            </a:r>
            <a:r>
              <a:rPr dirty="0" sz="2400">
                <a:latin typeface="Times New Roman"/>
                <a:cs typeface="Times New Roman"/>
              </a:rPr>
              <a:t>– </a:t>
            </a:r>
            <a:r>
              <a:rPr dirty="0" sz="2400" spc="-5">
                <a:latin typeface="Times New Roman"/>
                <a:cs typeface="Times New Roman"/>
              </a:rPr>
              <a:t>elevate</a:t>
            </a:r>
            <a:r>
              <a:rPr dirty="0" sz="2400" spc="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sternum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Scalene </a:t>
            </a:r>
            <a:r>
              <a:rPr dirty="0" sz="2400">
                <a:latin typeface="Times New Roman"/>
                <a:cs typeface="Times New Roman"/>
              </a:rPr>
              <a:t>– </a:t>
            </a:r>
            <a:r>
              <a:rPr dirty="0" sz="2400" spc="-5">
                <a:latin typeface="Times New Roman"/>
                <a:cs typeface="Times New Roman"/>
              </a:rPr>
              <a:t>elevate </a:t>
            </a:r>
            <a:r>
              <a:rPr dirty="0" sz="2400">
                <a:latin typeface="Times New Roman"/>
                <a:cs typeface="Times New Roman"/>
              </a:rPr>
              <a:t>first two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ribs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Pectoralis </a:t>
            </a:r>
            <a:r>
              <a:rPr dirty="0" sz="2400">
                <a:latin typeface="Times New Roman"/>
                <a:cs typeface="Times New Roman"/>
              </a:rPr>
              <a:t>minor – </a:t>
            </a:r>
            <a:r>
              <a:rPr dirty="0" sz="2400" spc="-5">
                <a:latin typeface="Times New Roman"/>
                <a:cs typeface="Times New Roman"/>
              </a:rPr>
              <a:t>elevate </a:t>
            </a:r>
            <a:r>
              <a:rPr dirty="0" sz="2400">
                <a:latin typeface="Times New Roman"/>
                <a:cs typeface="Times New Roman"/>
              </a:rPr>
              <a:t>3</a:t>
            </a:r>
            <a:r>
              <a:rPr dirty="0" baseline="24305" sz="2400">
                <a:latin typeface="Times New Roman"/>
                <a:cs typeface="Times New Roman"/>
              </a:rPr>
              <a:t>rd</a:t>
            </a:r>
            <a:r>
              <a:rPr dirty="0" sz="2400">
                <a:latin typeface="Times New Roman"/>
                <a:cs typeface="Times New Roman"/>
              </a:rPr>
              <a:t>–5</a:t>
            </a:r>
            <a:r>
              <a:rPr dirty="0" baseline="24305" sz="2400">
                <a:latin typeface="Times New Roman"/>
                <a:cs typeface="Times New Roman"/>
              </a:rPr>
              <a:t>th</a:t>
            </a:r>
            <a:r>
              <a:rPr dirty="0" baseline="24305" sz="2400" spc="2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ribs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Deep</a:t>
            </a:r>
            <a:r>
              <a:rPr dirty="0" sz="2400" spc="-4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Expiration</a:t>
            </a:r>
            <a:endParaRPr sz="2400">
              <a:latin typeface="Times New Roman"/>
              <a:cs typeface="Times New Roman"/>
            </a:endParaRPr>
          </a:p>
          <a:p>
            <a:pPr lvl="1" marL="749300" indent="-279400">
              <a:lnSpc>
                <a:spcPct val="100000"/>
              </a:lnSpc>
              <a:spcBef>
                <a:spcPts val="620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5">
                <a:latin typeface="Times New Roman"/>
                <a:cs typeface="Times New Roman"/>
              </a:rPr>
              <a:t>Expiration </a:t>
            </a:r>
            <a:r>
              <a:rPr dirty="0" sz="2400">
                <a:latin typeface="Times New Roman"/>
                <a:cs typeface="Times New Roman"/>
              </a:rPr>
              <a:t>during </a:t>
            </a:r>
            <a:r>
              <a:rPr dirty="0" sz="2400" spc="-5">
                <a:latin typeface="Times New Roman"/>
                <a:cs typeface="Times New Roman"/>
              </a:rPr>
              <a:t>forceful breathing </a:t>
            </a:r>
            <a:r>
              <a:rPr dirty="0" sz="2400">
                <a:latin typeface="Times New Roman"/>
                <a:cs typeface="Times New Roman"/>
              </a:rPr>
              <a:t>is </a:t>
            </a:r>
            <a:r>
              <a:rPr dirty="0" sz="2400" spc="-5">
                <a:latin typeface="Times New Roman"/>
                <a:cs typeface="Times New Roman"/>
              </a:rPr>
              <a:t>active</a:t>
            </a:r>
            <a:r>
              <a:rPr dirty="0" sz="2400" spc="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process.</a:t>
            </a:r>
            <a:endParaRPr sz="2400">
              <a:latin typeface="Times New Roman"/>
              <a:cs typeface="Times New Roman"/>
            </a:endParaRPr>
          </a:p>
          <a:p>
            <a:pPr lvl="1" marL="749300" marR="378460" indent="-279400">
              <a:lnSpc>
                <a:spcPct val="101499"/>
              </a:lnSpc>
              <a:spcBef>
                <a:spcPts val="475"/>
              </a:spcBef>
              <a:buFont typeface="Arial"/>
              <a:buChar char="–"/>
              <a:tabLst>
                <a:tab pos="755650" algn="l"/>
              </a:tabLst>
            </a:pPr>
            <a:r>
              <a:rPr dirty="0" sz="2400" spc="-5">
                <a:latin typeface="Times New Roman"/>
                <a:cs typeface="Times New Roman"/>
              </a:rPr>
              <a:t>Muscles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exhalation increase pressure </a:t>
            </a:r>
            <a:r>
              <a:rPr dirty="0" sz="2400">
                <a:latin typeface="Times New Roman"/>
                <a:cs typeface="Times New Roman"/>
              </a:rPr>
              <a:t>in </a:t>
            </a:r>
            <a:r>
              <a:rPr dirty="0" sz="2400" spc="-5">
                <a:latin typeface="Times New Roman"/>
                <a:cs typeface="Times New Roman"/>
              </a:rPr>
              <a:t>abdomen and  </a:t>
            </a:r>
            <a:r>
              <a:rPr dirty="0" sz="2400" spc="-5">
                <a:latin typeface="Times New Roman"/>
                <a:cs typeface="Times New Roman"/>
              </a:rPr>
              <a:t>thorax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595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Abdominal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  <a:p>
            <a:pPr lvl="2" marL="1155700" indent="-22860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z="2400" spc="-5">
                <a:latin typeface="Times New Roman"/>
                <a:cs typeface="Times New Roman"/>
              </a:rPr>
              <a:t>Internal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intercostals.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68412"/>
            <a:ext cx="4038600" cy="504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6087" y="1257300"/>
            <a:ext cx="4060825" cy="5062855"/>
          </a:xfrm>
          <a:custGeom>
            <a:avLst/>
            <a:gdLst/>
            <a:ahLst/>
            <a:cxnLst/>
            <a:rect l="l" t="t" r="r" b="b"/>
            <a:pathLst>
              <a:path w="4060825" h="5062855">
                <a:moveTo>
                  <a:pt x="0" y="0"/>
                </a:moveTo>
                <a:lnTo>
                  <a:pt x="4060819" y="0"/>
                </a:lnTo>
                <a:lnTo>
                  <a:pt x="4060819" y="5062528"/>
                </a:lnTo>
                <a:lnTo>
                  <a:pt x="0" y="506252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43437" y="1268412"/>
            <a:ext cx="4038600" cy="5040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2324" y="1257300"/>
            <a:ext cx="4060825" cy="5062855"/>
          </a:xfrm>
          <a:custGeom>
            <a:avLst/>
            <a:gdLst/>
            <a:ahLst/>
            <a:cxnLst/>
            <a:rect l="l" t="t" r="r" b="b"/>
            <a:pathLst>
              <a:path w="4060825" h="5062855">
                <a:moveTo>
                  <a:pt x="0" y="0"/>
                </a:moveTo>
                <a:lnTo>
                  <a:pt x="4060819" y="0"/>
                </a:lnTo>
                <a:lnTo>
                  <a:pt x="4060819" y="5062528"/>
                </a:lnTo>
                <a:lnTo>
                  <a:pt x="0" y="506252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  <a:ln w="22224">
            <a:solidFill>
              <a:srgbClr val="000000"/>
            </a:solidFill>
          </a:ln>
        </p:spPr>
        <p:txBody>
          <a:bodyPr wrap="square" lIns="0" tIns="54610" rIns="0" bIns="0" rtlCol="0" vert="horz">
            <a:spAutoFit/>
          </a:bodyPr>
          <a:lstStyle/>
          <a:p>
            <a:pPr marL="334010" marR="656590" indent="-254635">
              <a:lnSpc>
                <a:spcPts val="2800"/>
              </a:lnSpc>
              <a:spcBef>
                <a:spcPts val="430"/>
              </a:spcBef>
            </a:pPr>
            <a:r>
              <a:rPr dirty="0" sz="2400">
                <a:latin typeface="Arial"/>
                <a:cs typeface="Arial"/>
              </a:rPr>
              <a:t>Air will flow from a region of high pressure to one of low  pressure-- the bigger the </a:t>
            </a:r>
            <a:r>
              <a:rPr dirty="0" sz="2400" spc="-5">
                <a:latin typeface="Arial"/>
                <a:cs typeface="Arial"/>
              </a:rPr>
              <a:t>difference, </a:t>
            </a:r>
            <a:r>
              <a:rPr dirty="0" sz="2400">
                <a:latin typeface="Arial"/>
                <a:cs typeface="Arial"/>
              </a:rPr>
              <a:t>the faster the</a:t>
            </a:r>
            <a:r>
              <a:rPr dirty="0" sz="2400" spc="-90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flow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1500" y="214312"/>
            <a:ext cx="8143875" cy="767080"/>
          </a:xfrm>
          <a:prstGeom prst="rect">
            <a:avLst/>
          </a:prstGeom>
          <a:ln w="22224">
            <a:solidFill>
              <a:srgbClr val="000000"/>
            </a:solidFill>
          </a:ln>
        </p:spPr>
        <p:txBody>
          <a:bodyPr wrap="square" lIns="0" tIns="158750" rIns="0" bIns="0" rtlCol="0" vert="horz">
            <a:spAutoFit/>
          </a:bodyPr>
          <a:lstStyle/>
          <a:p>
            <a:pPr marL="617855">
              <a:lnSpc>
                <a:spcPct val="100000"/>
              </a:lnSpc>
              <a:spcBef>
                <a:spcPts val="1250"/>
              </a:spcBef>
            </a:pPr>
            <a:r>
              <a:rPr dirty="0" sz="2800" spc="-5" b="1">
                <a:latin typeface="Calibri"/>
                <a:cs typeface="Calibri"/>
              </a:rPr>
              <a:t>Pressure changes in the lungs during</a:t>
            </a:r>
            <a:r>
              <a:rPr dirty="0" sz="2800" spc="-25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breathing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387" y="1196974"/>
            <a:ext cx="5905500" cy="5447030"/>
          </a:xfrm>
          <a:custGeom>
            <a:avLst/>
            <a:gdLst/>
            <a:ahLst/>
            <a:cxnLst/>
            <a:rect l="l" t="t" r="r" b="b"/>
            <a:pathLst>
              <a:path w="5905500" h="5447030">
                <a:moveTo>
                  <a:pt x="0" y="0"/>
                </a:moveTo>
                <a:lnTo>
                  <a:pt x="5905495" y="0"/>
                </a:lnTo>
                <a:lnTo>
                  <a:pt x="5905495" y="5446706"/>
                </a:lnTo>
                <a:lnTo>
                  <a:pt x="0" y="544670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58127" y="1257934"/>
            <a:ext cx="5395595" cy="409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14325" indent="-342900">
              <a:lnSpc>
                <a:spcPts val="3000"/>
              </a:lnSpc>
            </a:pPr>
            <a:r>
              <a:rPr dirty="0" sz="2800" spc="-5" b="1">
                <a:solidFill>
                  <a:srgbClr val="FF0000"/>
                </a:solidFill>
                <a:latin typeface="Times New Roman"/>
                <a:cs typeface="Times New Roman"/>
              </a:rPr>
              <a:t>1-Intra-alveolar (intrapulmonary  </a:t>
            </a:r>
            <a:r>
              <a:rPr dirty="0" sz="2800" spc="-15" b="1">
                <a:solidFill>
                  <a:srgbClr val="FF0000"/>
                </a:solidFill>
                <a:latin typeface="Times New Roman"/>
                <a:cs typeface="Times New Roman"/>
              </a:rPr>
              <a:t>pressure</a:t>
            </a:r>
            <a:endParaRPr sz="2800">
              <a:latin typeface="Times New Roman"/>
              <a:cs typeface="Times New Roman"/>
            </a:endParaRPr>
          </a:p>
          <a:p>
            <a:pPr marL="12700" marR="127000">
              <a:lnSpc>
                <a:spcPts val="3700"/>
              </a:lnSpc>
              <a:spcBef>
                <a:spcPts val="110"/>
              </a:spcBef>
              <a:tabLst>
                <a:tab pos="2997200" algn="l"/>
                <a:tab pos="3096895" algn="l"/>
              </a:tabLst>
            </a:pPr>
            <a:r>
              <a:rPr dirty="0" sz="2800" spc="-5">
                <a:latin typeface="Times New Roman"/>
                <a:cs typeface="Times New Roman"/>
              </a:rPr>
              <a:t>Between </a:t>
            </a:r>
            <a:r>
              <a:rPr dirty="0" sz="2800" spc="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breathes </a:t>
            </a:r>
            <a:r>
              <a:rPr dirty="0" sz="2800" spc="3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=	</a:t>
            </a:r>
            <a:r>
              <a:rPr dirty="0" sz="2800" spc="-5" u="heavy">
                <a:latin typeface="Times New Roman"/>
                <a:cs typeface="Times New Roman"/>
              </a:rPr>
              <a:t>zero</a:t>
            </a:r>
            <a:r>
              <a:rPr dirty="0" sz="2800" spc="-55" u="heavy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pressure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During</a:t>
            </a:r>
            <a:r>
              <a:rPr dirty="0" sz="2800" spc="34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inspiration</a:t>
            </a:r>
            <a:r>
              <a:rPr dirty="0" sz="2800" spc="3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=		(-1 mmHg).</a:t>
            </a:r>
            <a:r>
              <a:rPr dirty="0" sz="2800" spc="-9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air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2670"/>
              </a:lnSpc>
            </a:pPr>
            <a:r>
              <a:rPr dirty="0" sz="2800" spc="-5">
                <a:latin typeface="Times New Roman"/>
                <a:cs typeface="Times New Roman"/>
              </a:rPr>
              <a:t>(tidal volume) </a:t>
            </a:r>
            <a:r>
              <a:rPr dirty="0" sz="2800">
                <a:latin typeface="Times New Roman"/>
                <a:cs typeface="Times New Roman"/>
              </a:rPr>
              <a:t>flow from outside</a:t>
            </a:r>
            <a:r>
              <a:rPr dirty="0" sz="2800" spc="-4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to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ts val="3180"/>
              </a:lnSpc>
            </a:pPr>
            <a:r>
              <a:rPr dirty="0" sz="2800">
                <a:latin typeface="Times New Roman"/>
                <a:cs typeface="Times New Roman"/>
              </a:rPr>
              <a:t>inside the</a:t>
            </a:r>
            <a:r>
              <a:rPr dirty="0" sz="2800" spc="-1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lungs).</a:t>
            </a:r>
            <a:endParaRPr sz="2800">
              <a:latin typeface="Times New Roman"/>
              <a:cs typeface="Times New Roman"/>
            </a:endParaRPr>
          </a:p>
          <a:p>
            <a:pPr marL="355600" marR="266065" indent="-342900">
              <a:lnSpc>
                <a:spcPts val="3030"/>
              </a:lnSpc>
              <a:spcBef>
                <a:spcPts val="685"/>
              </a:spcBef>
              <a:tabLst>
                <a:tab pos="3956050" algn="l"/>
              </a:tabLst>
            </a:pPr>
            <a:r>
              <a:rPr dirty="0" sz="2800">
                <a:latin typeface="Times New Roman"/>
                <a:cs typeface="Times New Roman"/>
              </a:rPr>
              <a:t>At the </a:t>
            </a:r>
            <a:r>
              <a:rPr dirty="0" sz="2800" spc="-5">
                <a:latin typeface="Times New Roman"/>
                <a:cs typeface="Times New Roman"/>
              </a:rPr>
              <a:t>end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4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inspiration</a:t>
            </a:r>
            <a:r>
              <a:rPr dirty="0" sz="2800" spc="29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=	</a:t>
            </a:r>
            <a:r>
              <a:rPr dirty="0" sz="2800" spc="-5">
                <a:latin typeface="Times New Roman"/>
                <a:cs typeface="Times New Roman"/>
              </a:rPr>
              <a:t>zero.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air </a:t>
            </a:r>
            <a:r>
              <a:rPr dirty="0" sz="2800">
                <a:latin typeface="Times New Roman"/>
                <a:cs typeface="Times New Roman"/>
              </a:rPr>
              <a:t> flow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stops.</a:t>
            </a:r>
            <a:endParaRPr sz="2800">
              <a:latin typeface="Times New Roman"/>
              <a:cs typeface="Times New Roman"/>
            </a:endParaRPr>
          </a:p>
          <a:p>
            <a:pPr marL="355600" marR="213360" indent="-342900">
              <a:lnSpc>
                <a:spcPct val="78200"/>
              </a:lnSpc>
              <a:spcBef>
                <a:spcPts val="815"/>
              </a:spcBef>
            </a:pPr>
            <a:r>
              <a:rPr dirty="0" sz="2800" spc="-5">
                <a:latin typeface="Times New Roman"/>
                <a:cs typeface="Times New Roman"/>
              </a:rPr>
              <a:t>During expiration </a:t>
            </a:r>
            <a:r>
              <a:rPr dirty="0" sz="2800">
                <a:latin typeface="Times New Roman"/>
                <a:cs typeface="Times New Roman"/>
              </a:rPr>
              <a:t>= (+1 mmHg). </a:t>
            </a:r>
            <a:r>
              <a:rPr dirty="0" sz="2800" spc="-5">
                <a:latin typeface="Times New Roman"/>
                <a:cs typeface="Times New Roman"/>
              </a:rPr>
              <a:t>air  </a:t>
            </a:r>
            <a:r>
              <a:rPr dirty="0" sz="2800">
                <a:latin typeface="Times New Roman"/>
                <a:cs typeface="Times New Roman"/>
              </a:rPr>
              <a:t>flow out of the</a:t>
            </a:r>
            <a:r>
              <a:rPr dirty="0" sz="2800" spc="-8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Lungs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84887" y="1412875"/>
            <a:ext cx="2808287" cy="259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75362" y="1403350"/>
            <a:ext cx="2827655" cy="2611755"/>
          </a:xfrm>
          <a:custGeom>
            <a:avLst/>
            <a:gdLst/>
            <a:ahLst/>
            <a:cxnLst/>
            <a:rect l="l" t="t" r="r" b="b"/>
            <a:pathLst>
              <a:path w="2827654" h="2611754">
                <a:moveTo>
                  <a:pt x="0" y="0"/>
                </a:moveTo>
                <a:lnTo>
                  <a:pt x="2827332" y="0"/>
                </a:lnTo>
                <a:lnTo>
                  <a:pt x="2827332" y="2611433"/>
                </a:lnTo>
                <a:lnTo>
                  <a:pt x="0" y="261143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084887" y="4149725"/>
            <a:ext cx="2808287" cy="23161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075362" y="4140200"/>
            <a:ext cx="2827655" cy="2335530"/>
          </a:xfrm>
          <a:custGeom>
            <a:avLst/>
            <a:gdLst/>
            <a:ahLst/>
            <a:cxnLst/>
            <a:rect l="l" t="t" r="r" b="b"/>
            <a:pathLst>
              <a:path w="2827654" h="2335529">
                <a:moveTo>
                  <a:pt x="0" y="0"/>
                </a:moveTo>
                <a:lnTo>
                  <a:pt x="2827332" y="0"/>
                </a:lnTo>
                <a:lnTo>
                  <a:pt x="2827332" y="2335213"/>
                </a:lnTo>
                <a:lnTo>
                  <a:pt x="0" y="2335213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476250"/>
            <a:ext cx="8318500" cy="6048375"/>
          </a:xfrm>
          <a:custGeom>
            <a:avLst/>
            <a:gdLst/>
            <a:ahLst/>
            <a:cxnLst/>
            <a:rect l="l" t="t" r="r" b="b"/>
            <a:pathLst>
              <a:path w="8318500" h="6048375">
                <a:moveTo>
                  <a:pt x="0" y="0"/>
                </a:moveTo>
                <a:lnTo>
                  <a:pt x="8318493" y="0"/>
                </a:lnTo>
                <a:lnTo>
                  <a:pt x="8318493" y="6048365"/>
                </a:lnTo>
                <a:lnTo>
                  <a:pt x="0" y="604836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052" y="486409"/>
            <a:ext cx="8162290" cy="4705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FF0000"/>
              </a:buClr>
              <a:buFont typeface="Arial"/>
              <a:buChar char="•"/>
              <a:tabLst>
                <a:tab pos="355600" algn="l"/>
              </a:tabLst>
            </a:pPr>
            <a:r>
              <a:rPr dirty="0" sz="2800" spc="-5" b="1">
                <a:solidFill>
                  <a:srgbClr val="FF2600"/>
                </a:solidFill>
                <a:latin typeface="Times New Roman"/>
                <a:cs typeface="Times New Roman"/>
              </a:rPr>
              <a:t>2-Intrapleural </a:t>
            </a:r>
            <a:r>
              <a:rPr dirty="0" sz="2800" spc="-15" b="1">
                <a:solidFill>
                  <a:srgbClr val="FF2600"/>
                </a:solidFill>
                <a:latin typeface="Times New Roman"/>
                <a:cs typeface="Times New Roman"/>
              </a:rPr>
              <a:t>pressure</a:t>
            </a:r>
            <a:r>
              <a:rPr dirty="0" sz="2800" spc="-20" b="1">
                <a:solidFill>
                  <a:srgbClr val="FF26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FF2600"/>
                </a:solidFill>
                <a:latin typeface="Times New Roman"/>
                <a:cs typeface="Times New Roman"/>
              </a:rPr>
              <a:t>(IPP):</a:t>
            </a:r>
            <a:endParaRPr sz="28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310"/>
              </a:spcBef>
            </a:pPr>
            <a:r>
              <a:rPr dirty="0" sz="2800" spc="-5">
                <a:latin typeface="Times New Roman"/>
                <a:cs typeface="Times New Roman"/>
              </a:rPr>
              <a:t>Pressure </a:t>
            </a:r>
            <a:r>
              <a:rPr dirty="0" sz="2800">
                <a:latin typeface="Times New Roman"/>
                <a:cs typeface="Times New Roman"/>
              </a:rPr>
              <a:t>in the </a:t>
            </a:r>
            <a:r>
              <a:rPr dirty="0" sz="2800" spc="-5">
                <a:latin typeface="Times New Roman"/>
                <a:cs typeface="Times New Roman"/>
              </a:rPr>
              <a:t>pleural</a:t>
            </a:r>
            <a:r>
              <a:rPr dirty="0" sz="2800" spc="-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space</a:t>
            </a:r>
            <a:endParaRPr sz="2800">
              <a:latin typeface="Times New Roman"/>
              <a:cs typeface="Times New Roman"/>
            </a:endParaRPr>
          </a:p>
          <a:p>
            <a:pPr marL="12700" marR="370205" indent="88900">
              <a:lnSpc>
                <a:spcPts val="3030"/>
              </a:lnSpc>
              <a:spcBef>
                <a:spcPts val="715"/>
              </a:spcBef>
            </a:pP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negative </a:t>
            </a:r>
            <a:r>
              <a:rPr dirty="0" sz="2800">
                <a:latin typeface="Times New Roman"/>
                <a:cs typeface="Times New Roman"/>
              </a:rPr>
              <a:t>with </a:t>
            </a:r>
            <a:r>
              <a:rPr dirty="0" sz="2800" spc="-5">
                <a:latin typeface="Times New Roman"/>
                <a:cs typeface="Times New Roman"/>
              </a:rPr>
              <a:t>respect </a:t>
            </a:r>
            <a:r>
              <a:rPr dirty="0" sz="2800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atmospheric pressure at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end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normal expiration(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-5cmH2O).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 u="heavy">
                <a:latin typeface="Times New Roman"/>
                <a:cs typeface="Times New Roman"/>
              </a:rPr>
              <a:t>Why</a:t>
            </a:r>
            <a:r>
              <a:rPr dirty="0" sz="2800" spc="-60" u="heavy">
                <a:latin typeface="Times New Roman"/>
                <a:cs typeface="Times New Roman"/>
              </a:rPr>
              <a:t> </a:t>
            </a:r>
            <a:r>
              <a:rPr dirty="0" sz="2800" spc="-5" u="heavy">
                <a:latin typeface="Times New Roman"/>
                <a:cs typeface="Times New Roman"/>
              </a:rPr>
              <a:t>negative??:</a:t>
            </a:r>
            <a:endParaRPr sz="2800">
              <a:latin typeface="Times New Roman"/>
              <a:cs typeface="Times New Roman"/>
            </a:endParaRPr>
          </a:p>
          <a:p>
            <a:pPr lvl="1" marL="190500" marR="5080" indent="-25400">
              <a:lnSpc>
                <a:spcPct val="89600"/>
              </a:lnSpc>
              <a:spcBef>
                <a:spcPts val="690"/>
              </a:spcBef>
              <a:buAutoNum type="arabicPlain"/>
              <a:tabLst>
                <a:tab pos="544195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</a:t>
            </a:r>
            <a:r>
              <a:rPr dirty="0" sz="2800">
                <a:latin typeface="Times New Roman"/>
                <a:cs typeface="Times New Roman"/>
              </a:rPr>
              <a:t>lung's </a:t>
            </a:r>
            <a:r>
              <a:rPr dirty="0" sz="2800" spc="-5">
                <a:latin typeface="Times New Roman"/>
                <a:cs typeface="Times New Roman"/>
              </a:rPr>
              <a:t>elastic </a:t>
            </a:r>
            <a:r>
              <a:rPr dirty="0" sz="2800">
                <a:latin typeface="Times New Roman"/>
                <a:cs typeface="Times New Roman"/>
              </a:rPr>
              <a:t>tissue </a:t>
            </a:r>
            <a:r>
              <a:rPr dirty="0" sz="2800" spc="-5">
                <a:latin typeface="Times New Roman"/>
                <a:cs typeface="Times New Roman"/>
              </a:rPr>
              <a:t>causes </a:t>
            </a:r>
            <a:r>
              <a:rPr dirty="0" sz="2800">
                <a:latin typeface="Times New Roman"/>
                <a:cs typeface="Times New Roman"/>
              </a:rPr>
              <a:t>it to </a:t>
            </a:r>
            <a:r>
              <a:rPr dirty="0" sz="2800" spc="-5">
                <a:latin typeface="Times New Roman"/>
                <a:cs typeface="Times New Roman"/>
              </a:rPr>
              <a:t>recoil, </a:t>
            </a:r>
            <a:r>
              <a:rPr dirty="0" sz="2800">
                <a:latin typeface="Times New Roman"/>
                <a:cs typeface="Times New Roman"/>
              </a:rPr>
              <a:t>while </a:t>
            </a:r>
            <a:r>
              <a:rPr dirty="0" sz="2800" spc="-5">
                <a:latin typeface="Times New Roman"/>
                <a:cs typeface="Times New Roman"/>
              </a:rPr>
              <a:t>that 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chest wall causes </a:t>
            </a:r>
            <a:r>
              <a:rPr dirty="0" sz="2800">
                <a:latin typeface="Times New Roman"/>
                <a:cs typeface="Times New Roman"/>
              </a:rPr>
              <a:t>it to </a:t>
            </a:r>
            <a:r>
              <a:rPr dirty="0" sz="2800" spc="-5">
                <a:latin typeface="Times New Roman"/>
                <a:cs typeface="Times New Roman"/>
              </a:rPr>
              <a:t>expand. Because </a:t>
            </a:r>
            <a:r>
              <a:rPr dirty="0" sz="2800">
                <a:latin typeface="Times New Roman"/>
                <a:cs typeface="Times New Roman"/>
              </a:rPr>
              <a:t>of </a:t>
            </a:r>
            <a:r>
              <a:rPr dirty="0" sz="2800" spc="-5">
                <a:latin typeface="Times New Roman"/>
                <a:cs typeface="Times New Roman"/>
              </a:rPr>
              <a:t>these </a:t>
            </a:r>
            <a:r>
              <a:rPr dirty="0" sz="2800">
                <a:latin typeface="Times New Roman"/>
                <a:cs typeface="Times New Roman"/>
              </a:rPr>
              <a:t>2  </a:t>
            </a:r>
            <a:r>
              <a:rPr dirty="0" sz="2800">
                <a:latin typeface="Times New Roman"/>
                <a:cs typeface="Times New Roman"/>
              </a:rPr>
              <a:t>opposing </a:t>
            </a:r>
            <a:r>
              <a:rPr dirty="0" sz="2800" spc="-5">
                <a:latin typeface="Times New Roman"/>
                <a:cs typeface="Times New Roman"/>
              </a:rPr>
              <a:t>forces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pressure </a:t>
            </a:r>
            <a:r>
              <a:rPr dirty="0" sz="2800">
                <a:latin typeface="Times New Roman"/>
                <a:cs typeface="Times New Roman"/>
              </a:rPr>
              <a:t>in the </a:t>
            </a:r>
            <a:r>
              <a:rPr dirty="0" sz="2800" spc="-5">
                <a:latin typeface="Times New Roman"/>
                <a:cs typeface="Times New Roman"/>
              </a:rPr>
              <a:t>pleural cavity  </a:t>
            </a:r>
            <a:r>
              <a:rPr dirty="0" sz="2800" spc="-5">
                <a:latin typeface="Times New Roman"/>
                <a:cs typeface="Times New Roman"/>
              </a:rPr>
              <a:t>becomes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negative.</a:t>
            </a:r>
            <a:endParaRPr sz="2800">
              <a:latin typeface="Times New Roman"/>
              <a:cs typeface="Times New Roman"/>
            </a:endParaRPr>
          </a:p>
          <a:p>
            <a:pPr lvl="1" marL="355600" marR="340995" indent="-165100">
              <a:lnSpc>
                <a:spcPts val="3030"/>
              </a:lnSpc>
              <a:spcBef>
                <a:spcPts val="785"/>
              </a:spcBef>
              <a:buAutoNum type="arabicPlain"/>
              <a:tabLst>
                <a:tab pos="48768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pleural space </a:t>
            </a:r>
            <a:r>
              <a:rPr dirty="0" sz="2800">
                <a:latin typeface="Times New Roman"/>
                <a:cs typeface="Times New Roman"/>
              </a:rPr>
              <a:t>is a </a:t>
            </a:r>
            <a:r>
              <a:rPr dirty="0" sz="2800" spc="-5">
                <a:latin typeface="Times New Roman"/>
                <a:cs typeface="Times New Roman"/>
              </a:rPr>
              <a:t>potential space, empty </a:t>
            </a:r>
            <a:r>
              <a:rPr dirty="0" sz="2800">
                <a:latin typeface="Times New Roman"/>
                <a:cs typeface="Times New Roman"/>
              </a:rPr>
              <a:t>due to  </a:t>
            </a:r>
            <a:r>
              <a:rPr dirty="0" sz="2800" spc="-5">
                <a:latin typeface="Times New Roman"/>
                <a:cs typeface="Times New Roman"/>
              </a:rPr>
              <a:t>continuous suction </a:t>
            </a:r>
            <a:r>
              <a:rPr dirty="0" sz="2800">
                <a:latin typeface="Times New Roman"/>
                <a:cs typeface="Times New Roman"/>
              </a:rPr>
              <a:t>of fluids by </a:t>
            </a:r>
            <a:r>
              <a:rPr dirty="0" sz="2800" spc="-5">
                <a:latin typeface="Times New Roman"/>
                <a:cs typeface="Times New Roman"/>
              </a:rPr>
              <a:t>lymphatic</a:t>
            </a:r>
            <a:r>
              <a:rPr dirty="0" sz="2800" spc="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vessels.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0178" y="6090618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71309" rIns="0" bIns="0" rtlCol="0" vert="horz">
            <a:spAutoFit/>
          </a:bodyPr>
          <a:lstStyle/>
          <a:p>
            <a:pPr marL="267970">
              <a:lnSpc>
                <a:spcPct val="100000"/>
              </a:lnSpc>
            </a:pPr>
            <a:r>
              <a:rPr dirty="0" sz="3200"/>
              <a:t>Values </a:t>
            </a:r>
            <a:r>
              <a:rPr dirty="0" sz="3200" spc="-5"/>
              <a:t>of</a:t>
            </a:r>
            <a:r>
              <a:rPr dirty="0" sz="3200" spc="-95"/>
              <a:t> </a:t>
            </a:r>
            <a:r>
              <a:rPr dirty="0" sz="3200"/>
              <a:t>IPP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39749" y="1125537"/>
            <a:ext cx="4248150" cy="5304155"/>
          </a:xfrm>
          <a:custGeom>
            <a:avLst/>
            <a:gdLst/>
            <a:ahLst/>
            <a:cxnLst/>
            <a:rect l="l" t="t" r="r" b="b"/>
            <a:pathLst>
              <a:path w="4248150" h="5304155">
                <a:moveTo>
                  <a:pt x="0" y="0"/>
                </a:moveTo>
                <a:lnTo>
                  <a:pt x="4248146" y="0"/>
                </a:lnTo>
                <a:lnTo>
                  <a:pt x="4248146" y="5303835"/>
                </a:lnTo>
                <a:lnTo>
                  <a:pt x="0" y="530383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8490" y="1186497"/>
            <a:ext cx="4052570" cy="3329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3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(-5) </a:t>
            </a:r>
            <a:r>
              <a:rPr dirty="0" sz="2800" spc="-5">
                <a:latin typeface="Times New Roman"/>
                <a:cs typeface="Times New Roman"/>
              </a:rPr>
              <a:t>cm </a:t>
            </a:r>
            <a:r>
              <a:rPr dirty="0" sz="2800">
                <a:latin typeface="Times New Roman"/>
                <a:cs typeface="Times New Roman"/>
              </a:rPr>
              <a:t>H2O </a:t>
            </a:r>
            <a:r>
              <a:rPr dirty="0" sz="2800" spc="-5">
                <a:latin typeface="Times New Roman"/>
                <a:cs typeface="Times New Roman"/>
              </a:rPr>
              <a:t>during  </a:t>
            </a:r>
            <a:r>
              <a:rPr dirty="0" sz="2800" spc="-5">
                <a:latin typeface="Times New Roman"/>
                <a:cs typeface="Times New Roman"/>
              </a:rPr>
              <a:t>resting </a:t>
            </a:r>
            <a:r>
              <a:rPr dirty="0" sz="2800">
                <a:latin typeface="Times New Roman"/>
                <a:cs typeface="Times New Roman"/>
              </a:rPr>
              <a:t>position </a:t>
            </a:r>
            <a:r>
              <a:rPr dirty="0" sz="2800" spc="-5">
                <a:latin typeface="Times New Roman"/>
                <a:cs typeface="Times New Roman"/>
              </a:rPr>
              <a:t>between  </a:t>
            </a:r>
            <a:r>
              <a:rPr dirty="0" sz="2800" spc="-5">
                <a:latin typeface="Times New Roman"/>
                <a:cs typeface="Times New Roman"/>
              </a:rPr>
              <a:t>breathes, and </a:t>
            </a:r>
            <a:r>
              <a:rPr dirty="0" sz="2800">
                <a:latin typeface="Times New Roman"/>
                <a:cs typeface="Times New Roman"/>
              </a:rPr>
              <a:t>it </a:t>
            </a:r>
            <a:r>
              <a:rPr dirty="0" sz="2800" spc="-5">
                <a:latin typeface="Times New Roman"/>
                <a:cs typeface="Times New Roman"/>
              </a:rPr>
              <a:t>becomes  </a:t>
            </a:r>
            <a:r>
              <a:rPr dirty="0" sz="2800">
                <a:latin typeface="Times New Roman"/>
                <a:cs typeface="Times New Roman"/>
              </a:rPr>
              <a:t>more –ve (-7.5) </a:t>
            </a:r>
            <a:r>
              <a:rPr dirty="0" sz="2800" spc="-5">
                <a:latin typeface="Times New Roman"/>
                <a:cs typeface="Times New Roman"/>
              </a:rPr>
              <a:t>cm </a:t>
            </a:r>
            <a:r>
              <a:rPr dirty="0" sz="2800">
                <a:latin typeface="Times New Roman"/>
                <a:cs typeface="Times New Roman"/>
              </a:rPr>
              <a:t>H2O  </a:t>
            </a:r>
            <a:r>
              <a:rPr dirty="0" sz="2800" spc="-5">
                <a:latin typeface="Times New Roman"/>
                <a:cs typeface="Times New Roman"/>
              </a:rPr>
              <a:t>during resting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inspiration.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Forced</a:t>
            </a:r>
            <a:r>
              <a:rPr dirty="0" sz="2800" spc="-3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ventilation</a:t>
            </a:r>
            <a:endParaRPr sz="2800">
              <a:latin typeface="Times New Roman"/>
              <a:cs typeface="Times New Roman"/>
            </a:endParaRPr>
          </a:p>
          <a:p>
            <a:pPr marL="279400" marR="80645">
              <a:lnSpc>
                <a:spcPct val="110100"/>
              </a:lnSpc>
            </a:pPr>
            <a:r>
              <a:rPr dirty="0" sz="2800">
                <a:latin typeface="Times New Roman"/>
                <a:cs typeface="Times New Roman"/>
              </a:rPr>
              <a:t>Insp. :-20 to - 40 </a:t>
            </a:r>
            <a:r>
              <a:rPr dirty="0" sz="2800" spc="-5">
                <a:latin typeface="Times New Roman"/>
                <a:cs typeface="Times New Roman"/>
              </a:rPr>
              <a:t>cm</a:t>
            </a:r>
            <a:r>
              <a:rPr dirty="0" sz="2800" spc="-9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H2O  </a:t>
            </a:r>
            <a:r>
              <a:rPr dirty="0" sz="2800" spc="-5">
                <a:latin typeface="Times New Roman"/>
                <a:cs typeface="Times New Roman"/>
              </a:rPr>
              <a:t>Exp. </a:t>
            </a:r>
            <a:r>
              <a:rPr dirty="0" sz="2800">
                <a:latin typeface="Times New Roman"/>
                <a:cs typeface="Times New Roman"/>
              </a:rPr>
              <a:t>: + 30 </a:t>
            </a:r>
            <a:r>
              <a:rPr dirty="0" sz="2800" spc="-5">
                <a:latin typeface="Times New Roman"/>
                <a:cs typeface="Times New Roman"/>
              </a:rPr>
              <a:t>cm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H2O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32362" y="620712"/>
            <a:ext cx="3925887" cy="3024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921250" y="609600"/>
            <a:ext cx="3948429" cy="3046730"/>
          </a:xfrm>
          <a:custGeom>
            <a:avLst/>
            <a:gdLst/>
            <a:ahLst/>
            <a:cxnLst/>
            <a:rect l="l" t="t" r="r" b="b"/>
            <a:pathLst>
              <a:path w="3948429" h="3046729">
                <a:moveTo>
                  <a:pt x="0" y="0"/>
                </a:moveTo>
                <a:lnTo>
                  <a:pt x="3948109" y="0"/>
                </a:lnTo>
                <a:lnTo>
                  <a:pt x="3948109" y="3046410"/>
                </a:lnTo>
                <a:lnTo>
                  <a:pt x="0" y="3046410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932362" y="3789362"/>
            <a:ext cx="3960812" cy="2447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921250" y="3778250"/>
            <a:ext cx="3983354" cy="2470150"/>
          </a:xfrm>
          <a:custGeom>
            <a:avLst/>
            <a:gdLst/>
            <a:ahLst/>
            <a:cxnLst/>
            <a:rect l="l" t="t" r="r" b="b"/>
            <a:pathLst>
              <a:path w="3983354" h="2470150">
                <a:moveTo>
                  <a:pt x="0" y="0"/>
                </a:moveTo>
                <a:lnTo>
                  <a:pt x="3983029" y="0"/>
                </a:lnTo>
                <a:lnTo>
                  <a:pt x="3983029" y="2470150"/>
                </a:lnTo>
                <a:lnTo>
                  <a:pt x="0" y="2470150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699" rIns="0" bIns="0" rtlCol="0" vert="horz">
            <a:spAutoFit/>
          </a:bodyPr>
          <a:lstStyle/>
          <a:p>
            <a:pPr marL="308610">
              <a:lnSpc>
                <a:spcPct val="100000"/>
              </a:lnSpc>
              <a:tabLst>
                <a:tab pos="4250690" algn="l"/>
              </a:tabLst>
            </a:pPr>
            <a:r>
              <a:rPr dirty="0" sz="2500" spc="-15" b="1">
                <a:solidFill>
                  <a:srgbClr val="FF0000"/>
                </a:solidFill>
                <a:latin typeface="Times New Roman"/>
                <a:cs typeface="Times New Roman"/>
              </a:rPr>
              <a:t>3-Transpulmonary  </a:t>
            </a:r>
            <a:r>
              <a:rPr dirty="0" sz="2500" spc="9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500" spc="-15" b="1">
                <a:solidFill>
                  <a:srgbClr val="FF0000"/>
                </a:solidFill>
                <a:latin typeface="Times New Roman"/>
                <a:cs typeface="Times New Roman"/>
              </a:rPr>
              <a:t>pressure	</a:t>
            </a:r>
            <a:r>
              <a:rPr dirty="0" sz="2500" b="1">
                <a:solidFill>
                  <a:srgbClr val="FF0000"/>
                </a:solidFill>
                <a:latin typeface="Times New Roman"/>
                <a:cs typeface="Times New Roman"/>
              </a:rPr>
              <a:t>(TPp) </a:t>
            </a:r>
            <a:r>
              <a:rPr dirty="0" sz="2500" b="1">
                <a:latin typeface="Times New Roman"/>
                <a:cs typeface="Times New Roman"/>
              </a:rPr>
              <a:t>(Extending</a:t>
            </a:r>
            <a:r>
              <a:rPr dirty="0" sz="2500" spc="-75" b="1">
                <a:latin typeface="Times New Roman"/>
                <a:cs typeface="Times New Roman"/>
              </a:rPr>
              <a:t> </a:t>
            </a:r>
            <a:r>
              <a:rPr dirty="0" sz="2500" spc="-15" b="1">
                <a:latin typeface="Times New Roman"/>
                <a:cs typeface="Times New Roman"/>
              </a:rPr>
              <a:t>Pressure)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187" y="1125537"/>
            <a:ext cx="8429625" cy="5447030"/>
          </a:xfrm>
          <a:custGeom>
            <a:avLst/>
            <a:gdLst/>
            <a:ahLst/>
            <a:cxnLst/>
            <a:rect l="l" t="t" r="r" b="b"/>
            <a:pathLst>
              <a:path w="8429625" h="5447030">
                <a:moveTo>
                  <a:pt x="0" y="0"/>
                </a:moveTo>
                <a:lnTo>
                  <a:pt x="8429613" y="0"/>
                </a:lnTo>
                <a:lnTo>
                  <a:pt x="8429613" y="5446705"/>
                </a:lnTo>
                <a:lnTo>
                  <a:pt x="0" y="544670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5927" y="1191577"/>
            <a:ext cx="8239125" cy="37452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28955" indent="-342900">
              <a:lnSpc>
                <a:spcPts val="33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 i="1">
                <a:latin typeface="Times New Roman"/>
                <a:cs typeface="Times New Roman"/>
              </a:rPr>
              <a:t>The </a:t>
            </a:r>
            <a:r>
              <a:rPr dirty="0" sz="2800" spc="-15" i="1">
                <a:latin typeface="Times New Roman"/>
                <a:cs typeface="Times New Roman"/>
              </a:rPr>
              <a:t>difference </a:t>
            </a:r>
            <a:r>
              <a:rPr dirty="0" sz="2800" spc="-5" i="1">
                <a:latin typeface="Times New Roman"/>
                <a:cs typeface="Times New Roman"/>
              </a:rPr>
              <a:t>between </a:t>
            </a:r>
            <a:r>
              <a:rPr dirty="0" sz="2800" i="1">
                <a:latin typeface="Times New Roman"/>
                <a:cs typeface="Times New Roman"/>
              </a:rPr>
              <a:t>the </a:t>
            </a:r>
            <a:r>
              <a:rPr dirty="0" sz="2800" spc="-5" i="1">
                <a:latin typeface="Times New Roman"/>
                <a:cs typeface="Times New Roman"/>
              </a:rPr>
              <a:t>alveolar </a:t>
            </a:r>
            <a:r>
              <a:rPr dirty="0" sz="2800" spc="-30" i="1">
                <a:latin typeface="Times New Roman"/>
                <a:cs typeface="Times New Roman"/>
              </a:rPr>
              <a:t>pressure </a:t>
            </a:r>
            <a:r>
              <a:rPr dirty="0" sz="2800" spc="-5" i="1">
                <a:latin typeface="Times New Roman"/>
                <a:cs typeface="Times New Roman"/>
              </a:rPr>
              <a:t>(Palv)  </a:t>
            </a:r>
            <a:r>
              <a:rPr dirty="0" sz="2800" i="1">
                <a:latin typeface="Times New Roman"/>
                <a:cs typeface="Times New Roman"/>
              </a:rPr>
              <a:t>and the </a:t>
            </a:r>
            <a:r>
              <a:rPr dirty="0" sz="2800" spc="-5" i="1">
                <a:latin typeface="Times New Roman"/>
                <a:cs typeface="Times New Roman"/>
              </a:rPr>
              <a:t>pleural</a:t>
            </a:r>
            <a:r>
              <a:rPr dirty="0" sz="2800" spc="-20" i="1">
                <a:latin typeface="Times New Roman"/>
                <a:cs typeface="Times New Roman"/>
              </a:rPr>
              <a:t> pressure(Ppl).</a:t>
            </a:r>
            <a:endParaRPr sz="2800">
              <a:latin typeface="Times New Roman"/>
              <a:cs typeface="Times New Roman"/>
            </a:endParaRPr>
          </a:p>
          <a:p>
            <a:pPr marL="2590800">
              <a:lnSpc>
                <a:spcPct val="100000"/>
              </a:lnSpc>
              <a:spcBef>
                <a:spcPts val="610"/>
              </a:spcBef>
              <a:tabLst>
                <a:tab pos="3361054" algn="l"/>
              </a:tabLst>
            </a:pPr>
            <a:r>
              <a:rPr dirty="0" sz="2800" spc="-5" i="1">
                <a:latin typeface="Times New Roman"/>
                <a:cs typeface="Times New Roman"/>
              </a:rPr>
              <a:t>TPp	</a:t>
            </a:r>
            <a:r>
              <a:rPr dirty="0" sz="2800" i="1">
                <a:latin typeface="Times New Roman"/>
                <a:cs typeface="Times New Roman"/>
              </a:rPr>
              <a:t>=</a:t>
            </a:r>
            <a:r>
              <a:rPr dirty="0" sz="2800" spc="-65" i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Palv-Ppl</a:t>
            </a:r>
            <a:endParaRPr sz="2800">
              <a:latin typeface="Times New Roman"/>
              <a:cs typeface="Times New Roman"/>
            </a:endParaRPr>
          </a:p>
          <a:p>
            <a:pPr marL="355600" marR="454659" indent="-342900">
              <a:lnSpc>
                <a:spcPts val="3329"/>
              </a:lnSpc>
              <a:spcBef>
                <a:spcPts val="775"/>
              </a:spcBef>
              <a:buFont typeface="Arial"/>
              <a:buChar char="•"/>
              <a:tabLst>
                <a:tab pos="444500" algn="l"/>
              </a:tabLst>
            </a:pPr>
            <a:r>
              <a:rPr dirty="0" sz="2800" i="1">
                <a:latin typeface="Times New Roman"/>
                <a:cs typeface="Times New Roman"/>
              </a:rPr>
              <a:t>It is a </a:t>
            </a:r>
            <a:r>
              <a:rPr dirty="0" sz="2800" spc="-20" i="1">
                <a:latin typeface="Times New Roman"/>
                <a:cs typeface="Times New Roman"/>
              </a:rPr>
              <a:t>measure </a:t>
            </a:r>
            <a:r>
              <a:rPr dirty="0" sz="2800" i="1">
                <a:latin typeface="Times New Roman"/>
                <a:cs typeface="Times New Roman"/>
              </a:rPr>
              <a:t>of the </a:t>
            </a:r>
            <a:r>
              <a:rPr dirty="0" sz="2800" spc="-5" i="1">
                <a:latin typeface="Times New Roman"/>
                <a:cs typeface="Times New Roman"/>
              </a:rPr>
              <a:t>elastic </a:t>
            </a:r>
            <a:r>
              <a:rPr dirty="0" sz="2800" spc="-20" i="1">
                <a:latin typeface="Times New Roman"/>
                <a:cs typeface="Times New Roman"/>
              </a:rPr>
              <a:t>forces </a:t>
            </a:r>
            <a:r>
              <a:rPr dirty="0" sz="2800" i="1">
                <a:latin typeface="Times New Roman"/>
                <a:cs typeface="Times New Roman"/>
              </a:rPr>
              <a:t>in the lungs that  </a:t>
            </a:r>
            <a:r>
              <a:rPr dirty="0" sz="2800" spc="-5" i="1">
                <a:latin typeface="Times New Roman"/>
                <a:cs typeface="Times New Roman"/>
              </a:rPr>
              <a:t>tend </a:t>
            </a:r>
            <a:r>
              <a:rPr dirty="0" sz="2800" i="1">
                <a:latin typeface="Times New Roman"/>
                <a:cs typeface="Times New Roman"/>
              </a:rPr>
              <a:t>to </a:t>
            </a:r>
            <a:r>
              <a:rPr dirty="0" sz="2800" spc="-5" i="1">
                <a:latin typeface="Times New Roman"/>
                <a:cs typeface="Times New Roman"/>
              </a:rPr>
              <a:t>collapse </a:t>
            </a:r>
            <a:r>
              <a:rPr dirty="0" sz="2800" i="1">
                <a:latin typeface="Times New Roman"/>
                <a:cs typeface="Times New Roman"/>
              </a:rPr>
              <a:t>the lungs (</a:t>
            </a:r>
            <a:r>
              <a:rPr dirty="0" sz="2800" b="1" i="1">
                <a:latin typeface="Times New Roman"/>
                <a:cs typeface="Times New Roman"/>
              </a:rPr>
              <a:t>the </a:t>
            </a:r>
            <a:r>
              <a:rPr dirty="0" sz="2800" spc="-5" b="1" i="1">
                <a:latin typeface="Times New Roman"/>
                <a:cs typeface="Times New Roman"/>
              </a:rPr>
              <a:t>recoil</a:t>
            </a:r>
            <a:r>
              <a:rPr dirty="0" sz="2800" spc="5" b="1" i="1">
                <a:latin typeface="Times New Roman"/>
                <a:cs typeface="Times New Roman"/>
              </a:rPr>
              <a:t> </a:t>
            </a:r>
            <a:r>
              <a:rPr dirty="0" sz="2800" spc="-5" b="1" i="1">
                <a:latin typeface="Times New Roman"/>
                <a:cs typeface="Times New Roman"/>
              </a:rPr>
              <a:t>pressure).</a:t>
            </a:r>
            <a:endParaRPr sz="28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630"/>
              </a:spcBef>
              <a:tabLst>
                <a:tab pos="418465" algn="l"/>
                <a:tab pos="2107565" algn="l"/>
              </a:tabLst>
            </a:pPr>
            <a:r>
              <a:rPr dirty="0" sz="2650" spc="-605">
                <a:solidFill>
                  <a:srgbClr val="1F497D"/>
                </a:solidFill>
                <a:latin typeface="Wingdings"/>
                <a:cs typeface="Wingdings"/>
              </a:rPr>
              <a:t></a:t>
            </a:r>
            <a:r>
              <a:rPr dirty="0" sz="2650" spc="-605">
                <a:solidFill>
                  <a:srgbClr val="1F497D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latin typeface="Times New Roman"/>
                <a:cs typeface="Times New Roman"/>
              </a:rPr>
              <a:t>It  </a:t>
            </a:r>
            <a:r>
              <a:rPr dirty="0" sz="2800" spc="3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prevents	</a:t>
            </a:r>
            <a:r>
              <a:rPr dirty="0" sz="2800">
                <a:latin typeface="Times New Roman"/>
                <a:cs typeface="Times New Roman"/>
              </a:rPr>
              <a:t>lung</a:t>
            </a:r>
            <a:r>
              <a:rPr dirty="0" sz="2800" spc="-7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collapse.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3329"/>
              </a:lnSpc>
              <a:spcBef>
                <a:spcPts val="844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bigger </a:t>
            </a:r>
            <a:r>
              <a:rPr dirty="0" sz="2800">
                <a:latin typeface="Times New Roman"/>
                <a:cs typeface="Times New Roman"/>
              </a:rPr>
              <a:t>the volume of the lung the </a:t>
            </a:r>
            <a:r>
              <a:rPr dirty="0" sz="2800" spc="-5">
                <a:latin typeface="Times New Roman"/>
                <a:cs typeface="Times New Roman"/>
              </a:rPr>
              <a:t>higher </a:t>
            </a:r>
            <a:r>
              <a:rPr dirty="0" sz="2800">
                <a:latin typeface="Times New Roman"/>
                <a:cs typeface="Times New Roman"/>
              </a:rPr>
              <a:t>will be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its  </a:t>
            </a:r>
            <a:r>
              <a:rPr dirty="0" sz="2800" spc="-5">
                <a:latin typeface="Times New Roman"/>
                <a:cs typeface="Times New Roman"/>
              </a:rPr>
              <a:t>tendency </a:t>
            </a:r>
            <a:r>
              <a:rPr dirty="0" sz="2800">
                <a:latin typeface="Times New Roman"/>
                <a:cs typeface="Times New Roman"/>
              </a:rPr>
              <a:t>to</a:t>
            </a:r>
            <a:r>
              <a:rPr dirty="0" sz="2800" spc="-4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recoil.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0178" y="6162055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4164" rIns="0" bIns="0" rtlCol="0" vert="horz">
            <a:spAutoFit/>
          </a:bodyPr>
          <a:lstStyle/>
          <a:p>
            <a:pPr marL="493395">
              <a:lnSpc>
                <a:spcPct val="100000"/>
              </a:lnSpc>
              <a:tabLst>
                <a:tab pos="2992120" algn="l"/>
              </a:tabLst>
            </a:pPr>
            <a:r>
              <a:rPr dirty="0" sz="2800" spc="-5" b="1">
                <a:latin typeface="Times New Roman"/>
                <a:cs typeface="Times New Roman"/>
              </a:rPr>
              <a:t>(Compliance  </a:t>
            </a:r>
            <a:r>
              <a:rPr dirty="0" sz="2800" spc="4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of	the lung</a:t>
            </a:r>
            <a:r>
              <a:rPr dirty="0" sz="2800">
                <a:latin typeface="Times New Roman"/>
                <a:cs typeface="Times New Roman"/>
              </a:rPr>
              <a:t>) in a single </a:t>
            </a:r>
            <a:r>
              <a:rPr dirty="0" sz="2800" spc="-5">
                <a:latin typeface="Times New Roman"/>
                <a:cs typeface="Times New Roman"/>
              </a:rPr>
              <a:t>respiratory</a:t>
            </a:r>
            <a:r>
              <a:rPr dirty="0" sz="2800" spc="-5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cycle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27087" y="1268412"/>
            <a:ext cx="7777162" cy="48974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5975" y="1257300"/>
            <a:ext cx="7799705" cy="4919980"/>
          </a:xfrm>
          <a:custGeom>
            <a:avLst/>
            <a:gdLst/>
            <a:ahLst/>
            <a:cxnLst/>
            <a:rect l="l" t="t" r="r" b="b"/>
            <a:pathLst>
              <a:path w="7799705" h="4919980">
                <a:moveTo>
                  <a:pt x="0" y="0"/>
                </a:moveTo>
                <a:lnTo>
                  <a:pt x="7799376" y="0"/>
                </a:lnTo>
                <a:lnTo>
                  <a:pt x="7799376" y="4919658"/>
                </a:lnTo>
                <a:lnTo>
                  <a:pt x="0" y="491965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312" y="692150"/>
            <a:ext cx="8352155" cy="5545455"/>
          </a:xfrm>
          <a:custGeom>
            <a:avLst/>
            <a:gdLst/>
            <a:ahLst/>
            <a:cxnLst/>
            <a:rect l="l" t="t" r="r" b="b"/>
            <a:pathLst>
              <a:path w="8352155" h="5545455">
                <a:moveTo>
                  <a:pt x="0" y="0"/>
                </a:moveTo>
                <a:lnTo>
                  <a:pt x="8351833" y="0"/>
                </a:lnTo>
                <a:lnTo>
                  <a:pt x="8351833" y="5545135"/>
                </a:lnTo>
                <a:lnTo>
                  <a:pt x="0" y="5545135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7052" y="739150"/>
            <a:ext cx="7586980" cy="4789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997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defined as,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ratio </a:t>
            </a:r>
            <a:r>
              <a:rPr dirty="0" sz="2800">
                <a:latin typeface="Times New Roman"/>
                <a:cs typeface="Times New Roman"/>
              </a:rPr>
              <a:t>of the </a:t>
            </a:r>
            <a:r>
              <a:rPr dirty="0" sz="2800" spc="-5">
                <a:latin typeface="Times New Roman"/>
                <a:cs typeface="Times New Roman"/>
              </a:rPr>
              <a:t>change </a:t>
            </a:r>
            <a:r>
              <a:rPr dirty="0" sz="2800">
                <a:latin typeface="Times New Roman"/>
                <a:cs typeface="Times New Roman"/>
              </a:rPr>
              <a:t>in the lung  </a:t>
            </a:r>
            <a:r>
              <a:rPr dirty="0" sz="2800">
                <a:latin typeface="Times New Roman"/>
                <a:cs typeface="Times New Roman"/>
              </a:rPr>
              <a:t>volume </a:t>
            </a:r>
            <a:r>
              <a:rPr dirty="0" sz="2800" spc="-5">
                <a:latin typeface="Times New Roman"/>
                <a:cs typeface="Times New Roman"/>
              </a:rPr>
              <a:t>produced per </a:t>
            </a:r>
            <a:r>
              <a:rPr dirty="0" sz="2800">
                <a:latin typeface="Times New Roman"/>
                <a:cs typeface="Times New Roman"/>
              </a:rPr>
              <a:t>unit </a:t>
            </a:r>
            <a:r>
              <a:rPr dirty="0" sz="2800" spc="-5">
                <a:latin typeface="Times New Roman"/>
                <a:cs typeface="Times New Roman"/>
              </a:rPr>
              <a:t>change </a:t>
            </a:r>
            <a:r>
              <a:rPr dirty="0" sz="2800">
                <a:latin typeface="Times New Roman"/>
                <a:cs typeface="Times New Roman"/>
              </a:rPr>
              <a:t>in the </a:t>
            </a:r>
            <a:r>
              <a:rPr dirty="0" sz="2800" spc="-5">
                <a:latin typeface="Times New Roman"/>
                <a:cs typeface="Times New Roman"/>
              </a:rPr>
              <a:t>distending  </a:t>
            </a:r>
            <a:r>
              <a:rPr dirty="0" sz="2800" spc="-5">
                <a:latin typeface="Times New Roman"/>
                <a:cs typeface="Times New Roman"/>
              </a:rPr>
              <a:t>pressure.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2000"/>
              </a:lnSpc>
              <a:spcBef>
                <a:spcPts val="5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The extent </a:t>
            </a:r>
            <a:r>
              <a:rPr dirty="0" sz="2800">
                <a:latin typeface="Times New Roman"/>
                <a:cs typeface="Times New Roman"/>
              </a:rPr>
              <a:t>to </a:t>
            </a:r>
            <a:r>
              <a:rPr dirty="0" sz="2800" spc="-5">
                <a:latin typeface="Times New Roman"/>
                <a:cs typeface="Times New Roman"/>
              </a:rPr>
              <a:t>which </a:t>
            </a:r>
            <a:r>
              <a:rPr dirty="0" sz="2800">
                <a:latin typeface="Times New Roman"/>
                <a:cs typeface="Times New Roman"/>
              </a:rPr>
              <a:t>the lungs </a:t>
            </a:r>
            <a:r>
              <a:rPr dirty="0" sz="2800" spc="-5">
                <a:latin typeface="Times New Roman"/>
                <a:cs typeface="Times New Roman"/>
              </a:rPr>
              <a:t>expand </a:t>
            </a:r>
            <a:r>
              <a:rPr dirty="0" sz="2800">
                <a:latin typeface="Times New Roman"/>
                <a:cs typeface="Times New Roman"/>
              </a:rPr>
              <a:t>for </a:t>
            </a:r>
            <a:r>
              <a:rPr dirty="0" sz="2800" spc="-5">
                <a:latin typeface="Times New Roman"/>
                <a:cs typeface="Times New Roman"/>
              </a:rPr>
              <a:t>each </a:t>
            </a:r>
            <a:r>
              <a:rPr dirty="0" sz="2800">
                <a:latin typeface="Times New Roman"/>
                <a:cs typeface="Times New Roman"/>
              </a:rPr>
              <a:t>unit  </a:t>
            </a:r>
            <a:r>
              <a:rPr dirty="0" sz="2800" spc="-5">
                <a:latin typeface="Times New Roman"/>
                <a:cs typeface="Times New Roman"/>
              </a:rPr>
              <a:t>increase </a:t>
            </a:r>
            <a:r>
              <a:rPr dirty="0" sz="2800">
                <a:latin typeface="Times New Roman"/>
                <a:cs typeface="Times New Roman"/>
              </a:rPr>
              <a:t>in the </a:t>
            </a:r>
            <a:r>
              <a:rPr dirty="0" sz="2800" spc="-5">
                <a:latin typeface="Times New Roman"/>
                <a:cs typeface="Times New Roman"/>
              </a:rPr>
              <a:t>transpulmonary</a:t>
            </a:r>
            <a:r>
              <a:rPr dirty="0" sz="2800" spc="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pressure.</a:t>
            </a:r>
            <a:endParaRPr sz="2800">
              <a:latin typeface="Times New Roman"/>
              <a:cs typeface="Times New Roman"/>
            </a:endParaRPr>
          </a:p>
          <a:p>
            <a:pPr marL="12700" marR="2028825">
              <a:lnSpc>
                <a:spcPts val="4100"/>
              </a:lnSpc>
              <a:spcBef>
                <a:spcPts val="130"/>
              </a:spcBef>
              <a:buFont typeface="Arial"/>
              <a:buChar char="•"/>
              <a:tabLst>
                <a:tab pos="355600" algn="l"/>
                <a:tab pos="1270635" algn="l"/>
              </a:tabLst>
            </a:pPr>
            <a:r>
              <a:rPr dirty="0" sz="2800" spc="-5">
                <a:latin typeface="Times New Roman"/>
                <a:cs typeface="Times New Roman"/>
              </a:rPr>
              <a:t>CL=	</a:t>
            </a:r>
            <a:r>
              <a:rPr dirty="0" sz="2800" spc="-65" u="heavy">
                <a:latin typeface="Times New Roman"/>
                <a:cs typeface="Times New Roman"/>
              </a:rPr>
              <a:t>Volume </a:t>
            </a:r>
            <a:r>
              <a:rPr dirty="0" sz="2800" spc="-5" u="heavy">
                <a:latin typeface="Times New Roman"/>
                <a:cs typeface="Times New Roman"/>
              </a:rPr>
              <a:t>change</a:t>
            </a:r>
            <a:r>
              <a:rPr dirty="0" sz="2800" spc="15" u="heavy">
                <a:latin typeface="Times New Roman"/>
                <a:cs typeface="Times New Roman"/>
              </a:rPr>
              <a:t> </a:t>
            </a:r>
            <a:r>
              <a:rPr dirty="0" sz="2800" u="heavy">
                <a:latin typeface="Times New Roman"/>
                <a:cs typeface="Times New Roman"/>
              </a:rPr>
              <a:t>(</a:t>
            </a:r>
            <a:r>
              <a:rPr dirty="0" sz="2800" u="heavy">
                <a:latin typeface="Times New Roman"/>
                <a:cs typeface="Times New Roman"/>
              </a:rPr>
              <a:t>∆</a:t>
            </a:r>
            <a:r>
              <a:rPr dirty="0" sz="2800" spc="-75" u="heavy">
                <a:latin typeface="Times New Roman"/>
                <a:cs typeface="Times New Roman"/>
              </a:rPr>
              <a:t> </a:t>
            </a:r>
            <a:r>
              <a:rPr dirty="0" sz="2800" u="heavy">
                <a:latin typeface="Times New Roman"/>
                <a:cs typeface="Times New Roman"/>
              </a:rPr>
              <a:t>V)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10">
                <a:latin typeface="Times New Roman"/>
                <a:cs typeface="Times New Roman"/>
              </a:rPr>
              <a:t>Transpulmonary </a:t>
            </a:r>
            <a:r>
              <a:rPr dirty="0" sz="2800" spc="-5">
                <a:latin typeface="Times New Roman"/>
                <a:cs typeface="Times New Roman"/>
              </a:rPr>
              <a:t>pressure change </a:t>
            </a:r>
            <a:r>
              <a:rPr dirty="0" sz="2800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∆</a:t>
            </a:r>
            <a:r>
              <a:rPr dirty="0" sz="2800" spc="-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4965" algn="l"/>
                <a:tab pos="974090" algn="l"/>
                <a:tab pos="1352550" algn="l"/>
              </a:tabLst>
            </a:pPr>
            <a:r>
              <a:rPr dirty="0" sz="2800">
                <a:latin typeface="Arial"/>
                <a:cs typeface="Arial"/>
              </a:rPr>
              <a:t>•	</a:t>
            </a:r>
            <a:r>
              <a:rPr dirty="0" sz="2800">
                <a:latin typeface="Times New Roman"/>
                <a:cs typeface="Times New Roman"/>
              </a:rPr>
              <a:t>CL	=	</a:t>
            </a:r>
            <a:r>
              <a:rPr dirty="0" sz="2800" u="heavy">
                <a:latin typeface="Times New Roman"/>
                <a:cs typeface="Times New Roman"/>
              </a:rPr>
              <a:t>(</a:t>
            </a:r>
            <a:r>
              <a:rPr dirty="0" sz="2800" u="heavy">
                <a:latin typeface="Times New Roman"/>
                <a:cs typeface="Times New Roman"/>
              </a:rPr>
              <a:t>∆</a:t>
            </a:r>
            <a:r>
              <a:rPr dirty="0" sz="2800" spc="-155" u="heavy">
                <a:latin typeface="Times New Roman"/>
                <a:cs typeface="Times New Roman"/>
              </a:rPr>
              <a:t> </a:t>
            </a:r>
            <a:r>
              <a:rPr dirty="0" sz="2800" u="heavy">
                <a:latin typeface="Times New Roman"/>
                <a:cs typeface="Times New Roman"/>
              </a:rPr>
              <a:t>V)</a:t>
            </a:r>
            <a:endParaRPr sz="2800">
              <a:latin typeface="Times New Roman"/>
              <a:cs typeface="Times New Roman"/>
            </a:endParaRPr>
          </a:p>
          <a:p>
            <a:pPr marL="1346200">
              <a:lnSpc>
                <a:spcPct val="100000"/>
              </a:lnSpc>
              <a:spcBef>
                <a:spcPts val="740"/>
              </a:spcBef>
            </a:pPr>
            <a:r>
              <a:rPr dirty="0" sz="2800">
                <a:latin typeface="Times New Roman"/>
                <a:cs typeface="Times New Roman"/>
              </a:rPr>
              <a:t>(</a:t>
            </a:r>
            <a:r>
              <a:rPr dirty="0" sz="2800">
                <a:latin typeface="Times New Roman"/>
                <a:cs typeface="Times New Roman"/>
              </a:rPr>
              <a:t>∆</a:t>
            </a:r>
            <a:r>
              <a:rPr dirty="0" sz="2800" spc="-1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6357" rIns="0" bIns="0" rtlCol="0" vert="horz">
            <a:spAutoFit/>
          </a:bodyPr>
          <a:lstStyle/>
          <a:p>
            <a:pPr marL="91440">
              <a:lnSpc>
                <a:spcPct val="100000"/>
              </a:lnSpc>
            </a:pPr>
            <a:r>
              <a:rPr dirty="0" spc="-5"/>
              <a:t>Cont…compliance of</a:t>
            </a:r>
            <a:r>
              <a:rPr dirty="0" spc="-25"/>
              <a:t> </a:t>
            </a:r>
            <a:r>
              <a:rPr dirty="0"/>
              <a:t>lung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981074"/>
            <a:ext cx="5832475" cy="5375275"/>
          </a:xfrm>
          <a:custGeom>
            <a:avLst/>
            <a:gdLst/>
            <a:ahLst/>
            <a:cxnLst/>
            <a:rect l="l" t="t" r="r" b="b"/>
            <a:pathLst>
              <a:path w="5832475" h="5375275">
                <a:moveTo>
                  <a:pt x="0" y="0"/>
                </a:moveTo>
                <a:lnTo>
                  <a:pt x="5832465" y="0"/>
                </a:lnTo>
                <a:lnTo>
                  <a:pt x="5832465" y="5375276"/>
                </a:lnTo>
                <a:lnTo>
                  <a:pt x="0" y="537527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02590" y="1042034"/>
            <a:ext cx="5621655" cy="4857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57175" indent="-342900">
              <a:lnSpc>
                <a:spcPts val="3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For both lungs in </a:t>
            </a:r>
            <a:r>
              <a:rPr dirty="0" sz="2800" spc="-5">
                <a:latin typeface="Times New Roman"/>
                <a:cs typeface="Times New Roman"/>
              </a:rPr>
              <a:t>adult </a:t>
            </a:r>
            <a:r>
              <a:rPr dirty="0" sz="2800">
                <a:latin typeface="Times New Roman"/>
                <a:cs typeface="Times New Roman"/>
              </a:rPr>
              <a:t>= 200 ml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of  </a:t>
            </a:r>
            <a:r>
              <a:rPr dirty="0" sz="2800" spc="-5">
                <a:latin typeface="Times New Roman"/>
                <a:cs typeface="Times New Roman"/>
              </a:rPr>
              <a:t>air /cm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H20.</a:t>
            </a:r>
            <a:endParaRPr sz="2800">
              <a:latin typeface="Times New Roman"/>
              <a:cs typeface="Times New Roman"/>
            </a:endParaRPr>
          </a:p>
          <a:p>
            <a:pPr marL="355600" marR="152400" indent="-342900">
              <a:lnSpc>
                <a:spcPts val="303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For lungs </a:t>
            </a:r>
            <a:r>
              <a:rPr dirty="0" sz="2800" spc="-5">
                <a:latin typeface="Times New Roman"/>
                <a:cs typeface="Times New Roman"/>
              </a:rPr>
              <a:t>and thorax together </a:t>
            </a:r>
            <a:r>
              <a:rPr dirty="0" sz="2800">
                <a:latin typeface="Times New Roman"/>
                <a:cs typeface="Times New Roman"/>
              </a:rPr>
              <a:t>= </a:t>
            </a:r>
            <a:r>
              <a:rPr dirty="0" sz="2800" spc="-35">
                <a:latin typeface="Times New Roman"/>
                <a:cs typeface="Times New Roman"/>
              </a:rPr>
              <a:t>110  </a:t>
            </a:r>
            <a:r>
              <a:rPr dirty="0" sz="2800" spc="-5">
                <a:latin typeface="Times New Roman"/>
                <a:cs typeface="Times New Roman"/>
              </a:rPr>
              <a:t>ml/cm</a:t>
            </a:r>
            <a:r>
              <a:rPr dirty="0" sz="2800" spc="-8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H20.</a:t>
            </a:r>
            <a:endParaRPr sz="2800">
              <a:latin typeface="Times New Roman"/>
              <a:cs typeface="Times New Roman"/>
            </a:endParaRPr>
          </a:p>
          <a:p>
            <a:pPr algn="just" marL="355600" marR="448945" indent="-342900">
              <a:lnSpc>
                <a:spcPct val="89700"/>
              </a:lnSpc>
              <a:spcBef>
                <a:spcPts val="6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Is </a:t>
            </a:r>
            <a:r>
              <a:rPr dirty="0" sz="2800" spc="-5">
                <a:latin typeface="Times New Roman"/>
                <a:cs typeface="Times New Roman"/>
              </a:rPr>
              <a:t>reduced </a:t>
            </a:r>
            <a:r>
              <a:rPr dirty="0" sz="2800">
                <a:latin typeface="Times New Roman"/>
                <a:cs typeface="Times New Roman"/>
              </a:rPr>
              <a:t>in </a:t>
            </a:r>
            <a:r>
              <a:rPr dirty="0" sz="2800" spc="-5">
                <a:latin typeface="Times New Roman"/>
                <a:cs typeface="Times New Roman"/>
              </a:rPr>
              <a:t>pulmonary </a:t>
            </a:r>
            <a:r>
              <a:rPr dirty="0" sz="2800">
                <a:latin typeface="Times New Roman"/>
                <a:cs typeface="Times New Roman"/>
              </a:rPr>
              <a:t>fibrosis ,  </a:t>
            </a:r>
            <a:r>
              <a:rPr dirty="0" sz="2800" spc="-5">
                <a:latin typeface="Times New Roman"/>
                <a:cs typeface="Times New Roman"/>
              </a:rPr>
              <a:t>pulmonary edema, diseases </a:t>
            </a:r>
            <a:r>
              <a:rPr dirty="0" sz="2800">
                <a:latin typeface="Times New Roman"/>
                <a:cs typeface="Times New Roman"/>
              </a:rPr>
              <a:t>of the  </a:t>
            </a:r>
            <a:r>
              <a:rPr dirty="0" sz="2800" spc="-5">
                <a:latin typeface="Times New Roman"/>
                <a:cs typeface="Times New Roman"/>
              </a:rPr>
              <a:t>chest wall </a:t>
            </a:r>
            <a:r>
              <a:rPr dirty="0" sz="2800">
                <a:latin typeface="Times New Roman"/>
                <a:cs typeface="Times New Roman"/>
              </a:rPr>
              <a:t>( kyphosis,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scoliosis)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5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2804160" algn="l"/>
              </a:tabLst>
            </a:pPr>
            <a:r>
              <a:rPr dirty="0" sz="2800" spc="-5">
                <a:latin typeface="Times New Roman"/>
                <a:cs typeface="Times New Roman"/>
              </a:rPr>
              <a:t>Emphysema increases </a:t>
            </a:r>
            <a:r>
              <a:rPr dirty="0" sz="2800">
                <a:latin typeface="Times New Roman"/>
                <a:cs typeface="Times New Roman"/>
              </a:rPr>
              <a:t>the  </a:t>
            </a:r>
            <a:r>
              <a:rPr dirty="0" sz="2800" spc="-5">
                <a:latin typeface="Times New Roman"/>
                <a:cs typeface="Times New Roman"/>
              </a:rPr>
              <a:t>compliance </a:t>
            </a:r>
            <a:r>
              <a:rPr dirty="0" sz="2800">
                <a:latin typeface="Times New Roman"/>
                <a:cs typeface="Times New Roman"/>
              </a:rPr>
              <a:t>of the lungs </a:t>
            </a:r>
            <a:r>
              <a:rPr dirty="0" sz="2800" spc="-5">
                <a:latin typeface="Times New Roman"/>
                <a:cs typeface="Times New Roman"/>
              </a:rPr>
              <a:t>because </a:t>
            </a:r>
            <a:r>
              <a:rPr dirty="0" sz="2800">
                <a:latin typeface="Times New Roman"/>
                <a:cs typeface="Times New Roman"/>
              </a:rPr>
              <a:t>it  </a:t>
            </a:r>
            <a:r>
              <a:rPr dirty="0" sz="2800" spc="-5">
                <a:latin typeface="Times New Roman"/>
                <a:cs typeface="Times New Roman"/>
              </a:rPr>
              <a:t>destroys </a:t>
            </a:r>
            <a:r>
              <a:rPr dirty="0" sz="2800">
                <a:latin typeface="Times New Roman"/>
                <a:cs typeface="Times New Roman"/>
              </a:rPr>
              <a:t>the </a:t>
            </a:r>
            <a:r>
              <a:rPr dirty="0" sz="2800" spc="-5">
                <a:latin typeface="Times New Roman"/>
                <a:cs typeface="Times New Roman"/>
              </a:rPr>
              <a:t>alveolar septal </a:t>
            </a:r>
            <a:r>
              <a:rPr dirty="0" sz="2800">
                <a:latin typeface="Times New Roman"/>
                <a:cs typeface="Times New Roman"/>
              </a:rPr>
              <a:t>tissue  </a:t>
            </a:r>
            <a:r>
              <a:rPr dirty="0" sz="2800" spc="-5">
                <a:latin typeface="Times New Roman"/>
                <a:cs typeface="Times New Roman"/>
              </a:rPr>
              <a:t>rich </a:t>
            </a:r>
            <a:r>
              <a:rPr dirty="0" sz="2800" spc="2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with 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elastic	fibers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that</a:t>
            </a:r>
            <a:r>
              <a:rPr dirty="0" sz="2800" spc="-1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normally </a:t>
            </a:r>
            <a:r>
              <a:rPr dirty="0" sz="280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opposes </a:t>
            </a:r>
            <a:r>
              <a:rPr dirty="0" sz="2800">
                <a:latin typeface="Times New Roman"/>
                <a:cs typeface="Times New Roman"/>
              </a:rPr>
              <a:t>lung</a:t>
            </a:r>
            <a:r>
              <a:rPr dirty="0" sz="2800" spc="-2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expansion.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72225" y="981075"/>
            <a:ext cx="2520950" cy="550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61112" y="969962"/>
            <a:ext cx="2543175" cy="5527675"/>
          </a:xfrm>
          <a:custGeom>
            <a:avLst/>
            <a:gdLst/>
            <a:ahLst/>
            <a:cxnLst/>
            <a:rect l="l" t="t" r="r" b="b"/>
            <a:pathLst>
              <a:path w="2543175" h="5527675">
                <a:moveTo>
                  <a:pt x="0" y="0"/>
                </a:moveTo>
                <a:lnTo>
                  <a:pt x="2543170" y="0"/>
                </a:lnTo>
                <a:lnTo>
                  <a:pt x="2543170" y="5527668"/>
                </a:lnTo>
                <a:lnTo>
                  <a:pt x="0" y="552766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290178" y="6463680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0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8887" y="1916112"/>
            <a:ext cx="6670675" cy="2305050"/>
          </a:xfrm>
          <a:prstGeom prst="rect"/>
          <a:solidFill>
            <a:srgbClr val="59BAD1"/>
          </a:solidFill>
          <a:ln w="25399">
            <a:solidFill>
              <a:srgbClr val="428FA2"/>
            </a:solidFill>
          </a:ln>
        </p:spPr>
        <p:txBody>
          <a:bodyPr wrap="square" lIns="0" tIns="189865" rIns="0" bIns="0" rtlCol="0" vert="horz">
            <a:spAutoFit/>
          </a:bodyPr>
          <a:lstStyle/>
          <a:p>
            <a:pPr marL="1144905" marR="411480" indent="-721360">
              <a:lnSpc>
                <a:spcPct val="119800"/>
              </a:lnSpc>
              <a:spcBef>
                <a:spcPts val="1495"/>
              </a:spcBef>
            </a:pPr>
            <a:r>
              <a:rPr dirty="0" sz="3200" spc="-5" b="1">
                <a:latin typeface="Arial"/>
                <a:cs typeface="Arial"/>
              </a:rPr>
              <a:t>Functions and organization of  the respiratory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system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119630">
              <a:lnSpc>
                <a:spcPct val="100000"/>
              </a:lnSpc>
            </a:pPr>
            <a:r>
              <a:rPr dirty="0" sz="4000" spc="-5"/>
              <a:t>Learning</a:t>
            </a:r>
            <a:r>
              <a:rPr dirty="0" sz="4000" spc="-50"/>
              <a:t> </a:t>
            </a:r>
            <a:r>
              <a:rPr dirty="0" sz="4000" spc="-5"/>
              <a:t>Objectives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71500" y="1196974"/>
            <a:ext cx="8248650" cy="5375275"/>
          </a:xfrm>
          <a:custGeom>
            <a:avLst/>
            <a:gdLst/>
            <a:ahLst/>
            <a:cxnLst/>
            <a:rect l="l" t="t" r="r" b="b"/>
            <a:pathLst>
              <a:path w="8248650" h="5375275">
                <a:moveTo>
                  <a:pt x="0" y="0"/>
                </a:moveTo>
                <a:lnTo>
                  <a:pt x="8248644" y="0"/>
                </a:lnTo>
                <a:lnTo>
                  <a:pt x="8248644" y="5375276"/>
                </a:lnTo>
                <a:lnTo>
                  <a:pt x="0" y="537527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50240" y="1242695"/>
            <a:ext cx="611886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2400" b="1">
                <a:latin typeface="Calibri"/>
                <a:cs typeface="Calibri"/>
              </a:rPr>
              <a:t>By </a:t>
            </a:r>
            <a:r>
              <a:rPr dirty="0" sz="2400" spc="-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end </a:t>
            </a:r>
            <a:r>
              <a:rPr dirty="0" sz="2400" spc="-5" b="1">
                <a:latin typeface="Calibri"/>
                <a:cs typeface="Calibri"/>
              </a:rPr>
              <a:t>of </a:t>
            </a:r>
            <a:r>
              <a:rPr dirty="0" sz="2400" b="1">
                <a:latin typeface="Calibri"/>
                <a:cs typeface="Calibri"/>
              </a:rPr>
              <a:t>this </a:t>
            </a:r>
            <a:r>
              <a:rPr dirty="0" sz="2400" spc="-5" b="1">
                <a:latin typeface="Calibri"/>
                <a:cs typeface="Calibri"/>
              </a:rPr>
              <a:t>lecture </a:t>
            </a:r>
            <a:r>
              <a:rPr dirty="0" sz="2400" b="1">
                <a:latin typeface="Calibri"/>
                <a:cs typeface="Calibri"/>
              </a:rPr>
              <a:t>you will </a:t>
            </a:r>
            <a:r>
              <a:rPr dirty="0" sz="2400" spc="-5" b="1">
                <a:latin typeface="Calibri"/>
                <a:cs typeface="Calibri"/>
              </a:rPr>
              <a:t>be able</a:t>
            </a:r>
            <a:r>
              <a:rPr dirty="0" sz="2400" spc="-65" b="1">
                <a:latin typeface="Calibri"/>
                <a:cs typeface="Calibri"/>
              </a:rPr>
              <a:t> </a:t>
            </a:r>
            <a:r>
              <a:rPr dirty="0" sz="2400" spc="-250" b="1">
                <a:latin typeface="Calibri"/>
                <a:cs typeface="Calibri"/>
              </a:rPr>
              <a:t>to:-­‐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0178" y="6233493"/>
            <a:ext cx="256921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-10">
                <a:solidFill>
                  <a:srgbClr val="898989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Korish (</a:t>
            </a:r>
            <a:r>
              <a:rPr dirty="0" sz="1200" spc="-95">
                <a:solidFill>
                  <a:srgbClr val="898989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898989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240" y="1683639"/>
            <a:ext cx="676529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929130" algn="l"/>
                <a:tab pos="2696845" algn="l"/>
                <a:tab pos="4508500" algn="l"/>
                <a:tab pos="5337175" algn="l"/>
              </a:tabLst>
            </a:pPr>
            <a:r>
              <a:rPr dirty="0" sz="2800" spc="65">
                <a:latin typeface="Arial"/>
                <a:cs typeface="Arial"/>
              </a:rPr>
              <a:t>1-</a:t>
            </a:r>
            <a:r>
              <a:rPr dirty="0" sz="2800" spc="65">
                <a:latin typeface="Calibri"/>
                <a:cs typeface="Calibri"/>
              </a:rPr>
              <a:t>De</a:t>
            </a:r>
            <a:r>
              <a:rPr dirty="0" sz="2800" spc="70">
                <a:latin typeface="Calibri"/>
                <a:cs typeface="Calibri"/>
              </a:rPr>
              <a:t>sc</a:t>
            </a:r>
            <a:r>
              <a:rPr dirty="0" sz="2800" spc="65">
                <a:latin typeface="Calibri"/>
                <a:cs typeface="Calibri"/>
              </a:rPr>
              <a:t>rib</a:t>
            </a:r>
            <a:r>
              <a:rPr dirty="0" sz="2800">
                <a:latin typeface="Calibri"/>
                <a:cs typeface="Calibri"/>
              </a:rPr>
              <a:t>e	</a:t>
            </a:r>
            <a:r>
              <a:rPr dirty="0" sz="2800" spc="70">
                <a:latin typeface="Calibri"/>
                <a:cs typeface="Calibri"/>
              </a:rPr>
              <a:t>th</a:t>
            </a:r>
            <a:r>
              <a:rPr dirty="0" sz="2800">
                <a:latin typeface="Calibri"/>
                <a:cs typeface="Calibri"/>
              </a:rPr>
              <a:t>e	</a:t>
            </a:r>
            <a:r>
              <a:rPr dirty="0" sz="2800" spc="70">
                <a:latin typeface="Calibri"/>
                <a:cs typeface="Calibri"/>
              </a:rPr>
              <a:t>st</a:t>
            </a:r>
            <a:r>
              <a:rPr dirty="0" sz="2800" spc="65">
                <a:latin typeface="Calibri"/>
                <a:cs typeface="Calibri"/>
              </a:rPr>
              <a:t>ructu</a:t>
            </a:r>
            <a:r>
              <a:rPr dirty="0" sz="2800" spc="70">
                <a:latin typeface="Calibri"/>
                <a:cs typeface="Calibri"/>
              </a:rPr>
              <a:t>r</a:t>
            </a:r>
            <a:r>
              <a:rPr dirty="0" sz="2800" spc="6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s	</a:t>
            </a:r>
            <a:r>
              <a:rPr dirty="0" sz="2800" spc="70">
                <a:latin typeface="Calibri"/>
                <a:cs typeface="Calibri"/>
              </a:rPr>
              <a:t>an</a:t>
            </a:r>
            <a:r>
              <a:rPr dirty="0" sz="2800">
                <a:latin typeface="Calibri"/>
                <a:cs typeface="Calibri"/>
              </a:rPr>
              <a:t>d	</a:t>
            </a:r>
            <a:r>
              <a:rPr dirty="0" sz="2800" spc="65">
                <a:latin typeface="Calibri"/>
                <a:cs typeface="Calibri"/>
              </a:rPr>
              <a:t>func</a:t>
            </a:r>
            <a:r>
              <a:rPr dirty="0" sz="2800" spc="15">
                <a:latin typeface="Calibri"/>
                <a:cs typeface="Calibri"/>
              </a:rPr>
              <a:t>ti</a:t>
            </a:r>
            <a:r>
              <a:rPr dirty="0" sz="2800" spc="65">
                <a:latin typeface="Calibri"/>
                <a:cs typeface="Calibri"/>
              </a:rPr>
              <a:t>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7583" y="1683639"/>
            <a:ext cx="1106805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84200" algn="l"/>
              </a:tabLst>
            </a:pPr>
            <a:r>
              <a:rPr dirty="0" sz="2800" spc="65">
                <a:latin typeface="Calibri"/>
                <a:cs typeface="Calibri"/>
              </a:rPr>
              <a:t>o</a:t>
            </a:r>
            <a:r>
              <a:rPr dirty="0" sz="2800">
                <a:latin typeface="Calibri"/>
                <a:cs typeface="Calibri"/>
              </a:rPr>
              <a:t>f	</a:t>
            </a:r>
            <a:r>
              <a:rPr dirty="0" sz="2800" spc="70">
                <a:latin typeface="Calibri"/>
                <a:cs typeface="Calibri"/>
              </a:rPr>
              <a:t>the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0240" y="2118995"/>
            <a:ext cx="8098155" cy="3177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800" spc="-5">
                <a:latin typeface="Calibri"/>
                <a:cs typeface="Calibri"/>
              </a:rPr>
              <a:t>conductive </a:t>
            </a:r>
            <a:r>
              <a:rPr dirty="0" sz="2800">
                <a:latin typeface="Calibri"/>
                <a:cs typeface="Calibri"/>
              </a:rPr>
              <a:t>and respiratory </a:t>
            </a:r>
            <a:r>
              <a:rPr dirty="0" sz="2800" spc="-5">
                <a:latin typeface="Calibri"/>
                <a:cs typeface="Calibri"/>
              </a:rPr>
              <a:t>zones of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airways.</a:t>
            </a:r>
            <a:endParaRPr sz="2800">
              <a:latin typeface="Calibri"/>
              <a:cs typeface="Calibri"/>
            </a:endParaRPr>
          </a:p>
          <a:p>
            <a:pPr algn="just" marL="355600" marR="6350" indent="-342900">
              <a:lnSpc>
                <a:spcPct val="102000"/>
              </a:lnSpc>
              <a:spcBef>
                <a:spcPts val="545"/>
              </a:spcBef>
            </a:pPr>
            <a:r>
              <a:rPr dirty="0" sz="2800" spc="-125">
                <a:latin typeface="Calibri"/>
                <a:cs typeface="Calibri"/>
              </a:rPr>
              <a:t>2-­‐Understand </a:t>
            </a:r>
            <a:r>
              <a:rPr dirty="0" sz="2800">
                <a:latin typeface="Calibri"/>
                <a:cs typeface="Calibri"/>
              </a:rPr>
              <a:t>the diﬀerence </a:t>
            </a:r>
            <a:r>
              <a:rPr dirty="0" sz="2800" spc="-5">
                <a:latin typeface="Calibri"/>
                <a:cs typeface="Calibri"/>
              </a:rPr>
              <a:t>between </a:t>
            </a:r>
            <a:r>
              <a:rPr dirty="0" sz="2800">
                <a:latin typeface="Calibri"/>
                <a:cs typeface="Calibri"/>
              </a:rPr>
              <a:t>internal and  </a:t>
            </a:r>
            <a:r>
              <a:rPr dirty="0" sz="2800">
                <a:latin typeface="Calibri"/>
                <a:cs typeface="Calibri"/>
              </a:rPr>
              <a:t>external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respiration.</a:t>
            </a:r>
            <a:endParaRPr sz="2800">
              <a:latin typeface="Calibri"/>
              <a:cs typeface="Calibri"/>
            </a:endParaRPr>
          </a:p>
          <a:p>
            <a:pPr algn="just" marL="355600" marR="5080" indent="-342900">
              <a:lnSpc>
                <a:spcPct val="100499"/>
              </a:lnSpc>
              <a:spcBef>
                <a:spcPts val="595"/>
              </a:spcBef>
            </a:pPr>
            <a:r>
              <a:rPr dirty="0" sz="2800" spc="-125">
                <a:latin typeface="Calibri"/>
                <a:cs typeface="Calibri"/>
              </a:rPr>
              <a:t>3-­‐Understand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functions of </a:t>
            </a:r>
            <a:r>
              <a:rPr dirty="0" sz="2800">
                <a:latin typeface="Calibri"/>
                <a:cs typeface="Calibri"/>
              </a:rPr>
              <a:t>the respiratory </a:t>
            </a:r>
            <a:r>
              <a:rPr dirty="0" sz="2800" spc="-5">
                <a:latin typeface="Calibri"/>
                <a:cs typeface="Calibri"/>
              </a:rPr>
              <a:t>system,  </a:t>
            </a:r>
            <a:r>
              <a:rPr dirty="0" sz="2800">
                <a:latin typeface="Calibri"/>
                <a:cs typeface="Calibri"/>
              </a:rPr>
              <a:t>including </a:t>
            </a:r>
            <a:r>
              <a:rPr dirty="0" sz="2800" spc="-105">
                <a:latin typeface="Calibri"/>
                <a:cs typeface="Calibri"/>
              </a:rPr>
              <a:t>non-­‐respiratory </a:t>
            </a:r>
            <a:r>
              <a:rPr dirty="0" sz="2800" spc="-5">
                <a:latin typeface="Calibri"/>
                <a:cs typeface="Calibri"/>
              </a:rPr>
              <a:t>functions, </a:t>
            </a:r>
            <a:r>
              <a:rPr dirty="0" sz="2800">
                <a:latin typeface="Calibri"/>
                <a:cs typeface="Calibri"/>
              </a:rPr>
              <a:t>like clearance  </a:t>
            </a:r>
            <a:r>
              <a:rPr dirty="0" sz="2800" spc="25">
                <a:latin typeface="Calibri"/>
                <a:cs typeface="Calibri"/>
              </a:rPr>
              <a:t>mechanism </a:t>
            </a:r>
            <a:r>
              <a:rPr dirty="0" sz="2800" spc="15">
                <a:latin typeface="Calibri"/>
                <a:cs typeface="Calibri"/>
              </a:rPr>
              <a:t>by </a:t>
            </a:r>
            <a:r>
              <a:rPr dirty="0" sz="2800" spc="20">
                <a:latin typeface="Calibri"/>
                <a:cs typeface="Calibri"/>
              </a:rPr>
              <a:t>mucus </a:t>
            </a:r>
            <a:r>
              <a:rPr dirty="0" sz="2800" spc="15">
                <a:latin typeface="Calibri"/>
                <a:cs typeface="Calibri"/>
              </a:rPr>
              <a:t>and </a:t>
            </a:r>
            <a:r>
              <a:rPr dirty="0" sz="2800" spc="20">
                <a:latin typeface="Calibri"/>
                <a:cs typeface="Calibri"/>
              </a:rPr>
              <a:t>cilia, production </a:t>
            </a:r>
            <a:r>
              <a:rPr dirty="0" sz="2800" spc="15">
                <a:latin typeface="Calibri"/>
                <a:cs typeface="Calibri"/>
              </a:rPr>
              <a:t>of  </a:t>
            </a:r>
            <a:r>
              <a:rPr dirty="0" sz="2800">
                <a:latin typeface="Calibri"/>
                <a:cs typeface="Calibri"/>
              </a:rPr>
              <a:t>surfactant and its </a:t>
            </a:r>
            <a:r>
              <a:rPr dirty="0" sz="2800" spc="-5">
                <a:latin typeface="Calibri"/>
                <a:cs typeface="Calibri"/>
              </a:rPr>
              <a:t>physiological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signiﬁcance.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316230" rIns="0" bIns="0" rtlCol="0" vert="horz">
            <a:spAutoFit/>
          </a:bodyPr>
          <a:lstStyle/>
          <a:p>
            <a:pPr marL="506095">
              <a:lnSpc>
                <a:spcPct val="100000"/>
              </a:lnSpc>
              <a:spcBef>
                <a:spcPts val="2490"/>
              </a:spcBef>
            </a:pP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Functions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of the respiratory </a:t>
            </a:r>
            <a:r>
              <a:rPr dirty="0" sz="3200" spc="-5" b="1">
                <a:solidFill>
                  <a:srgbClr val="FF0000"/>
                </a:solidFill>
                <a:latin typeface="Calibri"/>
                <a:cs typeface="Calibri"/>
              </a:rPr>
              <a:t>system</a:t>
            </a:r>
            <a:r>
              <a:rPr dirty="0" sz="3200" spc="-5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F0000"/>
                </a:solidFill>
                <a:latin typeface="Calibri"/>
                <a:cs typeface="Calibri"/>
              </a:rPr>
              <a:t>include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8229600" cy="4526280"/>
          </a:xfrm>
          <a:custGeom>
            <a:avLst/>
            <a:gdLst/>
            <a:ahLst/>
            <a:cxnLst/>
            <a:rect l="l" t="t" r="r" b="b"/>
            <a:pathLst>
              <a:path w="8229600" h="4526280">
                <a:moveTo>
                  <a:pt x="0" y="0"/>
                </a:moveTo>
                <a:lnTo>
                  <a:pt x="8229594" y="0"/>
                </a:lnTo>
                <a:lnTo>
                  <a:pt x="8229594" y="4525956"/>
                </a:lnTo>
                <a:lnTo>
                  <a:pt x="0" y="452595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35940" y="1605279"/>
            <a:ext cx="7742555" cy="4244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 sz="3200">
                <a:latin typeface="Calibri"/>
                <a:cs typeface="Calibri"/>
              </a:rPr>
              <a:t>Gas exchange </a:t>
            </a:r>
            <a:r>
              <a:rPr dirty="0" sz="3200" spc="-5">
                <a:latin typeface="Calibri"/>
                <a:cs typeface="Calibri"/>
              </a:rPr>
              <a:t>(respiratory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function).</a:t>
            </a:r>
            <a:endParaRPr sz="3200">
              <a:latin typeface="Calibri"/>
              <a:cs typeface="Calibri"/>
            </a:endParaRPr>
          </a:p>
          <a:p>
            <a:pPr marL="355600" marR="544195" indent="-342900">
              <a:lnSpc>
                <a:spcPts val="3429"/>
              </a:lnSpc>
              <a:spcBef>
                <a:spcPts val="7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Phonation: </a:t>
            </a:r>
            <a:r>
              <a:rPr dirty="0" sz="2800">
                <a:latin typeface="Calibri"/>
                <a:cs typeface="Calibri"/>
              </a:rPr>
              <a:t>is the </a:t>
            </a:r>
            <a:r>
              <a:rPr dirty="0" sz="2800" spc="-5">
                <a:latin typeface="Calibri"/>
                <a:cs typeface="Calibri"/>
              </a:rPr>
              <a:t>production of sounds </a:t>
            </a:r>
            <a:r>
              <a:rPr dirty="0" sz="2800">
                <a:latin typeface="Calibri"/>
                <a:cs typeface="Calibri"/>
              </a:rPr>
              <a:t>by the  </a:t>
            </a:r>
            <a:r>
              <a:rPr dirty="0" sz="2800" spc="-5">
                <a:latin typeface="Calibri"/>
                <a:cs typeface="Calibri"/>
              </a:rPr>
              <a:t>movement of </a:t>
            </a:r>
            <a:r>
              <a:rPr dirty="0" sz="2800">
                <a:latin typeface="Calibri"/>
                <a:cs typeface="Calibri"/>
              </a:rPr>
              <a:t>air </a:t>
            </a:r>
            <a:r>
              <a:rPr dirty="0" sz="2800" spc="-5">
                <a:latin typeface="Calibri"/>
                <a:cs typeface="Calibri"/>
              </a:rPr>
              <a:t>through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vocal</a:t>
            </a:r>
            <a:r>
              <a:rPr dirty="0" sz="2800" spc="2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cords</a:t>
            </a:r>
            <a:r>
              <a:rPr dirty="0" sz="3200" spc="-5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200" spc="-5">
                <a:latin typeface="Calibri"/>
                <a:cs typeface="Calibri"/>
              </a:rPr>
              <a:t>Pulmonary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>
                <a:latin typeface="Calibri"/>
                <a:cs typeface="Calibri"/>
              </a:rPr>
              <a:t>defense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5"/>
              </a:spcBef>
              <a:buChar char="-"/>
              <a:tabLst>
                <a:tab pos="355600" algn="l"/>
              </a:tabLst>
            </a:pPr>
            <a:r>
              <a:rPr dirty="0" sz="2800">
                <a:latin typeface="Times New Roman"/>
                <a:cs typeface="Times New Roman"/>
              </a:rPr>
              <a:t>Immunoglobulin A</a:t>
            </a:r>
            <a:r>
              <a:rPr dirty="0" sz="2800" spc="-409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(IgA),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Char char="-"/>
              <a:tabLst>
                <a:tab pos="355600" algn="l"/>
              </a:tabLst>
            </a:pPr>
            <a:r>
              <a:rPr dirty="0" sz="2800" spc="-5">
                <a:latin typeface="Times New Roman"/>
                <a:cs typeface="Times New Roman"/>
              </a:rPr>
              <a:t>Alpha-1</a:t>
            </a:r>
            <a:r>
              <a:rPr dirty="0" sz="2800" spc="-2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antitrypsin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89200"/>
              </a:lnSpc>
              <a:spcBef>
                <a:spcPts val="795"/>
              </a:spcBef>
              <a:buFont typeface="Times New Roman"/>
              <a:buChar char="-"/>
              <a:tabLst>
                <a:tab pos="355600" algn="l"/>
                <a:tab pos="1066165" algn="l"/>
                <a:tab pos="4777105" algn="l"/>
                <a:tab pos="6250940" algn="l"/>
              </a:tabLst>
            </a:pPr>
            <a:r>
              <a:rPr dirty="0" sz="2800" i="1">
                <a:latin typeface="Times New Roman"/>
                <a:cs typeface="Times New Roman"/>
              </a:rPr>
              <a:t>The	pulmonary  </a:t>
            </a:r>
            <a:r>
              <a:rPr dirty="0" sz="2800" spc="55" i="1">
                <a:latin typeface="Times New Roman"/>
                <a:cs typeface="Times New Roman"/>
              </a:rPr>
              <a:t> </a:t>
            </a:r>
            <a:r>
              <a:rPr dirty="0" sz="2800" spc="-15" i="1">
                <a:latin typeface="Times New Roman"/>
                <a:cs typeface="Times New Roman"/>
              </a:rPr>
              <a:t>macrophages	</a:t>
            </a:r>
            <a:r>
              <a:rPr dirty="0" sz="2800" i="1">
                <a:latin typeface="Times New Roman"/>
                <a:cs typeface="Times New Roman"/>
              </a:rPr>
              <a:t>in the</a:t>
            </a:r>
            <a:r>
              <a:rPr dirty="0" sz="2800" spc="-3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alveoli:</a:t>
            </a:r>
            <a:r>
              <a:rPr dirty="0" sz="2800" spc="-15" i="1">
                <a:latin typeface="Times New Roman"/>
                <a:cs typeface="Times New Roman"/>
              </a:rPr>
              <a:t> </a:t>
            </a:r>
            <a:r>
              <a:rPr dirty="0" sz="2800" spc="-5" i="1">
                <a:latin typeface="Times New Roman"/>
                <a:cs typeface="Times New Roman"/>
              </a:rPr>
              <a:t>engulf </a:t>
            </a:r>
            <a:r>
              <a:rPr dirty="0" sz="2800" i="1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smaller particles which pass </a:t>
            </a:r>
            <a:r>
              <a:rPr dirty="0" sz="2800" spc="53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through</a:t>
            </a:r>
            <a:r>
              <a:rPr dirty="0" sz="2800" spc="30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the	</a:t>
            </a:r>
            <a:r>
              <a:rPr dirty="0" sz="2800" spc="-5">
                <a:latin typeface="Times New Roman"/>
                <a:cs typeface="Times New Roman"/>
              </a:rPr>
              <a:t>muco-  </a:t>
            </a:r>
            <a:r>
              <a:rPr dirty="0" sz="2800" spc="-5">
                <a:latin typeface="Times New Roman"/>
                <a:cs typeface="Times New Roman"/>
              </a:rPr>
              <a:t>cilliary barrier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filter</a:t>
            </a:r>
            <a:r>
              <a:rPr dirty="0" sz="3200" spc="-5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908049"/>
            <a:ext cx="8644255" cy="5184775"/>
          </a:xfrm>
          <a:custGeom>
            <a:avLst/>
            <a:gdLst/>
            <a:ahLst/>
            <a:cxnLst/>
            <a:rect l="l" t="t" r="r" b="b"/>
            <a:pathLst>
              <a:path w="8644255" h="5184775">
                <a:moveTo>
                  <a:pt x="0" y="0"/>
                </a:moveTo>
                <a:lnTo>
                  <a:pt x="8643933" y="0"/>
                </a:lnTo>
                <a:lnTo>
                  <a:pt x="8643933" y="5184766"/>
                </a:lnTo>
                <a:lnTo>
                  <a:pt x="0" y="5184766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4490" y="352590"/>
            <a:ext cx="8454390" cy="40849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84885">
              <a:lnSpc>
                <a:spcPct val="100000"/>
              </a:lnSpc>
            </a:pPr>
            <a:r>
              <a:rPr dirty="0" sz="2800" spc="-5" b="1">
                <a:latin typeface="Calibri"/>
                <a:cs typeface="Calibri"/>
              </a:rPr>
              <a:t>Cont..non respiratory </a:t>
            </a:r>
            <a:r>
              <a:rPr dirty="0" sz="2800" spc="-10" b="1">
                <a:latin typeface="Calibri"/>
                <a:cs typeface="Calibri"/>
              </a:rPr>
              <a:t>functions </a:t>
            </a:r>
            <a:r>
              <a:rPr dirty="0" sz="2800" spc="-5" b="1">
                <a:latin typeface="Calibri"/>
                <a:cs typeface="Calibri"/>
              </a:rPr>
              <a:t>of</a:t>
            </a:r>
            <a:r>
              <a:rPr dirty="0" sz="2800" spc="-20" b="1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lung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3850">
              <a:latin typeface="Times New Roman"/>
              <a:cs typeface="Times New Roman"/>
            </a:endParaRPr>
          </a:p>
          <a:p>
            <a:pPr marL="622300" marR="5080" indent="-609600">
              <a:lnSpc>
                <a:spcPct val="79300"/>
              </a:lnSpc>
              <a:buFont typeface="Arial"/>
              <a:buChar char="•"/>
              <a:tabLst>
                <a:tab pos="622300" algn="l"/>
                <a:tab pos="1791335" algn="l"/>
              </a:tabLst>
            </a:pPr>
            <a:r>
              <a:rPr dirty="0" sz="2800" spc="-5">
                <a:latin typeface="Calibri"/>
                <a:cs typeface="Calibri"/>
              </a:rPr>
              <a:t>Angiotensin </a:t>
            </a:r>
            <a:r>
              <a:rPr dirty="0" sz="2800">
                <a:latin typeface="Calibri"/>
                <a:cs typeface="Calibri"/>
              </a:rPr>
              <a:t>I is </a:t>
            </a:r>
            <a:r>
              <a:rPr dirty="0" sz="2800" spc="-5">
                <a:latin typeface="Calibri"/>
                <a:cs typeface="Calibri"/>
              </a:rPr>
              <a:t>converted </a:t>
            </a:r>
            <a:r>
              <a:rPr dirty="0" sz="2800">
                <a:latin typeface="Calibri"/>
                <a:cs typeface="Calibri"/>
              </a:rPr>
              <a:t>to </a:t>
            </a:r>
            <a:r>
              <a:rPr dirty="0" sz="2800" spc="-5">
                <a:latin typeface="Calibri"/>
                <a:cs typeface="Calibri"/>
              </a:rPr>
              <a:t>angiotensin </a:t>
            </a:r>
            <a:r>
              <a:rPr dirty="0" sz="2800">
                <a:latin typeface="Calibri"/>
                <a:cs typeface="Calibri"/>
              </a:rPr>
              <a:t>II </a:t>
            </a:r>
            <a:r>
              <a:rPr dirty="0" sz="2800" spc="-5">
                <a:latin typeface="Calibri"/>
                <a:cs typeface="Calibri"/>
              </a:rPr>
              <a:t>with </a:t>
            </a:r>
            <a:r>
              <a:rPr dirty="0" sz="2800">
                <a:latin typeface="Calibri"/>
                <a:cs typeface="Calibri"/>
              </a:rPr>
              <a:t>the  </a:t>
            </a:r>
            <a:r>
              <a:rPr dirty="0" sz="2800">
                <a:latin typeface="Calibri"/>
                <a:cs typeface="Calibri"/>
              </a:rPr>
              <a:t>help </a:t>
            </a:r>
            <a:r>
              <a:rPr dirty="0" sz="2800" spc="63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of	angiotensin converting enzyme formed</a:t>
            </a:r>
            <a:r>
              <a:rPr dirty="0" sz="2800" spc="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by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>
                <a:latin typeface="Calibri"/>
                <a:cs typeface="Calibri"/>
              </a:rPr>
              <a:t> lungs.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3600">
              <a:latin typeface="Times New Roman"/>
              <a:cs typeface="Times New Roman"/>
            </a:endParaRPr>
          </a:p>
          <a:p>
            <a:pPr marL="622300" marR="668655" indent="-609600">
              <a:lnSpc>
                <a:spcPct val="78200"/>
              </a:lnSpc>
              <a:buFont typeface="Arial"/>
              <a:buChar char="•"/>
              <a:tabLst>
                <a:tab pos="622300" algn="l"/>
              </a:tabLst>
            </a:pPr>
            <a:r>
              <a:rPr dirty="0" sz="2800" spc="-5">
                <a:latin typeface="Calibri"/>
                <a:cs typeface="Calibri"/>
              </a:rPr>
              <a:t>Regulating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245">
                <a:latin typeface="Calibri"/>
                <a:cs typeface="Calibri"/>
              </a:rPr>
              <a:t>acid-­‐ </a:t>
            </a:r>
            <a:r>
              <a:rPr dirty="0" sz="2800">
                <a:latin typeface="Calibri"/>
                <a:cs typeface="Calibri"/>
              </a:rPr>
              <a:t>base status </a:t>
            </a:r>
            <a:r>
              <a:rPr dirty="0" sz="2800" spc="-5">
                <a:latin typeface="Calibri"/>
                <a:cs typeface="Calibri"/>
              </a:rPr>
              <a:t>of </a:t>
            </a:r>
            <a:r>
              <a:rPr dirty="0" sz="2800">
                <a:latin typeface="Calibri"/>
                <a:cs typeface="Calibri"/>
              </a:rPr>
              <a:t>the </a:t>
            </a:r>
            <a:r>
              <a:rPr dirty="0" sz="2800" spc="-5">
                <a:latin typeface="Calibri"/>
                <a:cs typeface="Calibri"/>
              </a:rPr>
              <a:t>body </a:t>
            </a:r>
            <a:r>
              <a:rPr dirty="0" sz="2800">
                <a:latin typeface="Calibri"/>
                <a:cs typeface="Calibri"/>
              </a:rPr>
              <a:t>by  </a:t>
            </a:r>
            <a:r>
              <a:rPr dirty="0" sz="2800" spc="-5">
                <a:latin typeface="Calibri"/>
                <a:cs typeface="Calibri"/>
              </a:rPr>
              <a:t>washing out </a:t>
            </a:r>
            <a:r>
              <a:rPr dirty="0" sz="2800">
                <a:latin typeface="Calibri"/>
                <a:cs typeface="Calibri"/>
              </a:rPr>
              <a:t>extra </a:t>
            </a:r>
            <a:r>
              <a:rPr dirty="0" sz="2800" spc="-5">
                <a:latin typeface="Calibri"/>
                <a:cs typeface="Calibri"/>
              </a:rPr>
              <a:t>carbon dioxide from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5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blood.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9"/>
              </a:spcBef>
              <a:buFont typeface="Arial"/>
              <a:buChar char="•"/>
            </a:pPr>
            <a:endParaRPr sz="295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Font typeface="Arial"/>
              <a:buChar char="•"/>
              <a:tabLst>
                <a:tab pos="622300" algn="l"/>
              </a:tabLst>
            </a:pPr>
            <a:r>
              <a:rPr dirty="0" sz="2800" spc="-5">
                <a:latin typeface="Calibri"/>
                <a:cs typeface="Calibri"/>
              </a:rPr>
              <a:t>Secretion of important </a:t>
            </a:r>
            <a:r>
              <a:rPr dirty="0" sz="2800">
                <a:latin typeface="Calibri"/>
                <a:cs typeface="Calibri"/>
              </a:rPr>
              <a:t>substances like surfactant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981075"/>
            <a:ext cx="3384550" cy="5256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68275" y="969962"/>
            <a:ext cx="3406775" cy="5278755"/>
          </a:xfrm>
          <a:custGeom>
            <a:avLst/>
            <a:gdLst/>
            <a:ahLst/>
            <a:cxnLst/>
            <a:rect l="l" t="t" r="r" b="b"/>
            <a:pathLst>
              <a:path w="3406775" h="5278755">
                <a:moveTo>
                  <a:pt x="0" y="0"/>
                </a:moveTo>
                <a:lnTo>
                  <a:pt x="3406770" y="0"/>
                </a:lnTo>
                <a:lnTo>
                  <a:pt x="3406770" y="5278428"/>
                </a:lnTo>
                <a:lnTo>
                  <a:pt x="0" y="527842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25088" y="238442"/>
            <a:ext cx="5827395" cy="5594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latin typeface="Times New Roman"/>
                <a:cs typeface="Times New Roman"/>
              </a:rPr>
              <a:t>Respiratory passages </a:t>
            </a:r>
            <a:r>
              <a:rPr dirty="0" sz="3600">
                <a:latin typeface="Times New Roman"/>
                <a:cs typeface="Times New Roman"/>
              </a:rPr>
              <a:t>(</a:t>
            </a:r>
            <a:r>
              <a:rPr dirty="0" sz="3600" spc="-5">
                <a:latin typeface="Times New Roman"/>
                <a:cs typeface="Times New Roman"/>
              </a:rPr>
              <a:t> airways)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08400" y="981075"/>
            <a:ext cx="5075237" cy="5235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697287" y="969962"/>
            <a:ext cx="5097780" cy="5257800"/>
          </a:xfrm>
          <a:custGeom>
            <a:avLst/>
            <a:gdLst/>
            <a:ahLst/>
            <a:cxnLst/>
            <a:rect l="l" t="t" r="r" b="b"/>
            <a:pathLst>
              <a:path w="5097780" h="5257800">
                <a:moveTo>
                  <a:pt x="0" y="0"/>
                </a:moveTo>
                <a:lnTo>
                  <a:pt x="5097458" y="0"/>
                </a:lnTo>
                <a:lnTo>
                  <a:pt x="5097458" y="5257798"/>
                </a:lnTo>
                <a:lnTo>
                  <a:pt x="0" y="525779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850" y="333375"/>
            <a:ext cx="8496300" cy="574675"/>
          </a:xfrm>
          <a:prstGeom prst="rect"/>
          <a:ln w="22224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116205">
              <a:lnSpc>
                <a:spcPct val="100000"/>
              </a:lnSpc>
              <a:spcBef>
                <a:spcPts val="315"/>
              </a:spcBef>
            </a:pPr>
            <a:r>
              <a:rPr dirty="0" sz="3100" spc="-5" b="1">
                <a:solidFill>
                  <a:srgbClr val="FF0000"/>
                </a:solidFill>
                <a:latin typeface="Times New Roman"/>
                <a:cs typeface="Times New Roman"/>
              </a:rPr>
              <a:t>Respiratory passages airways can </a:t>
            </a:r>
            <a:r>
              <a:rPr dirty="0" sz="3100" b="1">
                <a:solidFill>
                  <a:srgbClr val="FF0000"/>
                </a:solidFill>
                <a:latin typeface="Times New Roman"/>
                <a:cs typeface="Times New Roman"/>
              </a:rPr>
              <a:t>be </a:t>
            </a:r>
            <a:r>
              <a:rPr dirty="0" sz="3100" spc="-5" b="1">
                <a:solidFill>
                  <a:srgbClr val="FF0000"/>
                </a:solidFill>
                <a:latin typeface="Times New Roman"/>
                <a:cs typeface="Times New Roman"/>
              </a:rPr>
              <a:t>divided</a:t>
            </a:r>
            <a:r>
              <a:rPr dirty="0" sz="3100" spc="60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3100" b="1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3850" y="981075"/>
            <a:ext cx="8496300" cy="5688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12737" y="969962"/>
            <a:ext cx="8518525" cy="5710555"/>
          </a:xfrm>
          <a:custGeom>
            <a:avLst/>
            <a:gdLst/>
            <a:ahLst/>
            <a:cxnLst/>
            <a:rect l="l" t="t" r="r" b="b"/>
            <a:pathLst>
              <a:path w="8518525" h="5710555">
                <a:moveTo>
                  <a:pt x="0" y="0"/>
                </a:moveTo>
                <a:lnTo>
                  <a:pt x="8518516" y="0"/>
                </a:lnTo>
                <a:lnTo>
                  <a:pt x="8518516" y="5710238"/>
                </a:lnTo>
                <a:lnTo>
                  <a:pt x="0" y="5710238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5765" y="3439795"/>
            <a:ext cx="374015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310640" algn="l"/>
              </a:tabLst>
            </a:pPr>
            <a:r>
              <a:rPr dirty="0" sz="2400" i="1">
                <a:latin typeface="Calibri"/>
                <a:cs typeface="Calibri"/>
              </a:rPr>
              <a:t>receptors	</a:t>
            </a:r>
            <a:r>
              <a:rPr dirty="0" sz="2400" spc="-5">
                <a:latin typeface="Calibri"/>
                <a:cs typeface="Calibri"/>
              </a:rPr>
              <a:t>for </a:t>
            </a:r>
            <a:r>
              <a:rPr dirty="0" sz="2400">
                <a:latin typeface="Calibri"/>
                <a:cs typeface="Calibri"/>
              </a:rPr>
              <a:t>smell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sensation.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5765" y="3871595"/>
            <a:ext cx="409321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48309" algn="l"/>
                <a:tab pos="1764664" algn="l"/>
                <a:tab pos="2351405" algn="l"/>
                <a:tab pos="3279140" algn="l"/>
              </a:tabLst>
            </a:pPr>
            <a:r>
              <a:rPr dirty="0" sz="2400" spc="-550">
                <a:latin typeface="Wingdings"/>
                <a:cs typeface="Wingdings"/>
              </a:rPr>
              <a:t></a:t>
            </a:r>
            <a:r>
              <a:rPr dirty="0" sz="2400" spc="-550">
                <a:latin typeface="Times New Roman"/>
                <a:cs typeface="Times New Roman"/>
              </a:rPr>
              <a:t>	</a:t>
            </a:r>
            <a:r>
              <a:rPr dirty="0" sz="2400" i="1">
                <a:latin typeface="Calibri"/>
                <a:cs typeface="Calibri"/>
              </a:rPr>
              <a:t>Conducts	the	sound	</a:t>
            </a:r>
            <a:r>
              <a:rPr dirty="0" sz="2400" spc="-5">
                <a:latin typeface="Calibri"/>
                <a:cs typeface="Calibri"/>
              </a:rPr>
              <a:t>during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65" y="4239895"/>
            <a:ext cx="97409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sp</a:t>
            </a:r>
            <a:r>
              <a:rPr dirty="0" sz="2400" spc="-5">
                <a:latin typeface="Calibri"/>
                <a:cs typeface="Calibri"/>
              </a:rPr>
              <a:t>ee</a:t>
            </a:r>
            <a:r>
              <a:rPr dirty="0" sz="2400">
                <a:latin typeface="Calibri"/>
                <a:cs typeface="Calibri"/>
              </a:rPr>
              <a:t>ch.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5765" y="4684395"/>
            <a:ext cx="4092575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40995" algn="l"/>
                <a:tab pos="1736725" algn="l"/>
                <a:tab pos="2898775" algn="l"/>
                <a:tab pos="3326129" algn="l"/>
              </a:tabLst>
            </a:pPr>
            <a:r>
              <a:rPr dirty="0" sz="2400" spc="-550">
                <a:latin typeface="Wingdings"/>
                <a:cs typeface="Wingdings"/>
              </a:rPr>
              <a:t></a:t>
            </a:r>
            <a:r>
              <a:rPr dirty="0" sz="2400" spc="-550">
                <a:latin typeface="Times New Roman"/>
                <a:cs typeface="Times New Roman"/>
              </a:rPr>
              <a:t>	</a:t>
            </a:r>
            <a:r>
              <a:rPr dirty="0" sz="2400" spc="-550">
                <a:latin typeface="Calibri"/>
                <a:cs typeface="Calibri"/>
              </a:rPr>
              <a:t>Pr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tec</a:t>
            </a:r>
            <a:r>
              <a:rPr dirty="0" sz="2400" spc="-10">
                <a:latin typeface="Calibri"/>
                <a:cs typeface="Calibri"/>
              </a:rPr>
              <a:t>ti</a:t>
            </a:r>
            <a:r>
              <a:rPr dirty="0" sz="2400">
                <a:latin typeface="Calibri"/>
                <a:cs typeface="Calibri"/>
              </a:rPr>
              <a:t>ve	func</a:t>
            </a:r>
            <a:r>
              <a:rPr dirty="0" sz="2400" spc="-10">
                <a:latin typeface="Calibri"/>
                <a:cs typeface="Calibri"/>
              </a:rPr>
              <a:t>ti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n	by	c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ugh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765" y="5052695"/>
            <a:ext cx="2757170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and sneezing</a:t>
            </a:r>
            <a:r>
              <a:rPr dirty="0" sz="2400" spc="-10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reﬂexes.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14837" y="247650"/>
            <a:ext cx="4284657" cy="10334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53902" y="221627"/>
            <a:ext cx="2910840" cy="8661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3329"/>
              </a:lnSpc>
            </a:pPr>
            <a:r>
              <a:rPr dirty="0" sz="2800" spc="-345" b="1" i="1">
                <a:latin typeface="Calibri"/>
                <a:cs typeface="Calibri"/>
              </a:rPr>
              <a:t>II-­‐  </a:t>
            </a:r>
            <a:r>
              <a:rPr dirty="0" sz="2800" spc="-5" b="1" i="1">
                <a:latin typeface="Calibri"/>
                <a:cs typeface="Calibri"/>
              </a:rPr>
              <a:t>Respiratory</a:t>
            </a:r>
            <a:r>
              <a:rPr dirty="0" sz="2800" spc="20" b="1" i="1">
                <a:latin typeface="Calibri"/>
                <a:cs typeface="Calibri"/>
              </a:rPr>
              <a:t> </a:t>
            </a:r>
            <a:r>
              <a:rPr dirty="0" sz="2800" spc="-5" b="1" i="1">
                <a:latin typeface="Calibri"/>
                <a:cs typeface="Calibri"/>
              </a:rPr>
              <a:t>Zone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29"/>
              </a:lnSpc>
            </a:pPr>
            <a:r>
              <a:rPr dirty="0" sz="2800" b="1">
                <a:latin typeface="Calibri"/>
                <a:cs typeface="Calibri"/>
              </a:rPr>
              <a:t>(Respiratory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unit)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5765" y="1458595"/>
            <a:ext cx="4450715" cy="1997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840"/>
              </a:lnSpc>
              <a:tabLst>
                <a:tab pos="4330065" algn="l"/>
              </a:tabLst>
            </a:pPr>
            <a:r>
              <a:rPr dirty="0" sz="2400">
                <a:latin typeface="Arial"/>
                <a:cs typeface="Arial"/>
              </a:rPr>
              <a:t>•</a:t>
            </a:r>
            <a:r>
              <a:rPr dirty="0" sz="2400">
                <a:latin typeface="Calibri"/>
                <a:cs typeface="Calibri"/>
              </a:rPr>
              <a:t>Sta</a:t>
            </a:r>
            <a:r>
              <a:rPr dirty="0" sz="2400" spc="-5">
                <a:latin typeface="Calibri"/>
                <a:cs typeface="Calibri"/>
              </a:rPr>
              <a:t>r</a:t>
            </a:r>
            <a:r>
              <a:rPr dirty="0" sz="2400">
                <a:latin typeface="Calibri"/>
                <a:cs typeface="Calibri"/>
              </a:rPr>
              <a:t>ts fr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m n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se to the end </a:t>
            </a:r>
            <a:r>
              <a:rPr dirty="0" sz="2400" spc="-5">
                <a:latin typeface="Calibri"/>
                <a:cs typeface="Calibri"/>
              </a:rPr>
              <a:t>o</a:t>
            </a:r>
            <a:r>
              <a:rPr dirty="0" sz="2400">
                <a:latin typeface="Calibri"/>
                <a:cs typeface="Calibri"/>
              </a:rPr>
              <a:t>f	</a:t>
            </a:r>
            <a:r>
              <a:rPr dirty="0" sz="240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40"/>
              </a:lnSpc>
            </a:pPr>
            <a:r>
              <a:rPr dirty="0" sz="2400">
                <a:latin typeface="Calibri"/>
                <a:cs typeface="Calibri"/>
              </a:rPr>
              <a:t>terminal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bronchioles.</a:t>
            </a:r>
            <a:endParaRPr sz="2400">
              <a:latin typeface="Calibri"/>
              <a:cs typeface="Calibri"/>
            </a:endParaRPr>
          </a:p>
          <a:p>
            <a:pPr marL="12700" marR="578485">
              <a:lnSpc>
                <a:spcPct val="100699"/>
              </a:lnSpc>
              <a:spcBef>
                <a:spcPts val="600"/>
              </a:spcBef>
              <a:tabLst>
                <a:tab pos="1227455" algn="l"/>
              </a:tabLst>
            </a:pPr>
            <a:r>
              <a:rPr dirty="0" sz="2400" spc="-5">
                <a:latin typeface="Arial"/>
                <a:cs typeface="Arial"/>
              </a:rPr>
              <a:t>•</a:t>
            </a:r>
            <a:r>
              <a:rPr dirty="0" sz="2400" spc="-5">
                <a:latin typeface="Calibri"/>
                <a:cs typeface="Calibri"/>
              </a:rPr>
              <a:t>Help </a:t>
            </a:r>
            <a:r>
              <a:rPr dirty="0" sz="2400" spc="-5" i="1">
                <a:latin typeface="Calibri"/>
                <a:cs typeface="Calibri"/>
              </a:rPr>
              <a:t>warming, humidiﬁcation,  ﬁltration	</a:t>
            </a:r>
            <a:r>
              <a:rPr dirty="0" sz="2400" spc="-5">
                <a:latin typeface="Calibri"/>
                <a:cs typeface="Calibri"/>
              </a:rPr>
              <a:t>of </a:t>
            </a:r>
            <a:r>
              <a:rPr dirty="0" sz="2400">
                <a:latin typeface="Calibri"/>
                <a:cs typeface="Calibri"/>
              </a:rPr>
              <a:t>inspired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air.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1840864" algn="l"/>
                <a:tab pos="2613025" algn="l"/>
              </a:tabLst>
            </a:pPr>
            <a:r>
              <a:rPr dirty="0" sz="2400" spc="155">
                <a:latin typeface="Wingdings"/>
                <a:cs typeface="Wingdings"/>
              </a:rPr>
              <a:t></a:t>
            </a:r>
            <a:r>
              <a:rPr dirty="0" sz="2400" spc="155">
                <a:latin typeface="Calibri"/>
                <a:cs typeface="Calibri"/>
              </a:rPr>
              <a:t>Contains	</a:t>
            </a:r>
            <a:r>
              <a:rPr dirty="0" sz="2400" spc="235">
                <a:latin typeface="Calibri"/>
                <a:cs typeface="Calibri"/>
              </a:rPr>
              <a:t>the	</a:t>
            </a:r>
            <a:r>
              <a:rPr dirty="0" sz="2400" spc="315" i="1">
                <a:latin typeface="Calibri"/>
                <a:cs typeface="Calibri"/>
              </a:rPr>
              <a:t>olfactory</a:t>
            </a:r>
            <a:r>
              <a:rPr dirty="0" sz="2400" spc="-185" i="1">
                <a:latin typeface="Calibri"/>
                <a:cs typeface="Calibri"/>
              </a:rPr>
              <a:t> 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3765" y="1458595"/>
            <a:ext cx="3887470" cy="198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Includes:</a:t>
            </a:r>
            <a:endParaRPr sz="2400">
              <a:latin typeface="Calibri"/>
              <a:cs typeface="Calibri"/>
            </a:endParaRPr>
          </a:p>
          <a:p>
            <a:pPr marL="355600" marR="5080" indent="70485">
              <a:lnSpc>
                <a:spcPct val="101099"/>
              </a:lnSpc>
              <a:spcBef>
                <a:spcPts val="464"/>
              </a:spcBef>
            </a:pPr>
            <a:r>
              <a:rPr dirty="0" sz="2400">
                <a:latin typeface="Calibri"/>
                <a:cs typeface="Calibri"/>
              </a:rPr>
              <a:t>Respiratory </a:t>
            </a:r>
            <a:r>
              <a:rPr dirty="0" sz="2400" spc="-5">
                <a:latin typeface="Calibri"/>
                <a:cs typeface="Calibri"/>
              </a:rPr>
              <a:t>bronchioles,  </a:t>
            </a:r>
            <a:r>
              <a:rPr dirty="0" sz="2400" spc="-5">
                <a:latin typeface="Calibri"/>
                <a:cs typeface="Calibri"/>
              </a:rPr>
              <a:t>alveolar </a:t>
            </a:r>
            <a:r>
              <a:rPr dirty="0" sz="2400">
                <a:latin typeface="Calibri"/>
                <a:cs typeface="Calibri"/>
              </a:rPr>
              <a:t>ducts, </a:t>
            </a:r>
            <a:r>
              <a:rPr dirty="0" sz="2400" spc="-5">
                <a:latin typeface="Calibri"/>
                <a:cs typeface="Calibri"/>
              </a:rPr>
              <a:t>alveolar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sacs,  </a:t>
            </a:r>
            <a:r>
              <a:rPr dirty="0" sz="2400" spc="-5">
                <a:latin typeface="Calibri"/>
                <a:cs typeface="Calibri"/>
              </a:rPr>
              <a:t>alveoli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00" spc="-5">
                <a:latin typeface="Calibri"/>
                <a:cs typeface="Calibri"/>
              </a:rPr>
              <a:t>Function </a:t>
            </a:r>
            <a:r>
              <a:rPr dirty="0" sz="2400">
                <a:latin typeface="Calibri"/>
                <a:cs typeface="Calibri"/>
              </a:rPr>
              <a:t>in gas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exchange.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08625" y="3500437"/>
            <a:ext cx="3240087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16462" y="3573462"/>
            <a:ext cx="4176712" cy="3024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05349" y="3562350"/>
            <a:ext cx="4199255" cy="3046730"/>
          </a:xfrm>
          <a:custGeom>
            <a:avLst/>
            <a:gdLst/>
            <a:ahLst/>
            <a:cxnLst/>
            <a:rect l="l" t="t" r="r" b="b"/>
            <a:pathLst>
              <a:path w="4199255" h="3046729">
                <a:moveTo>
                  <a:pt x="0" y="0"/>
                </a:moveTo>
                <a:lnTo>
                  <a:pt x="4198929" y="0"/>
                </a:lnTo>
                <a:lnTo>
                  <a:pt x="4198929" y="3046410"/>
                </a:lnTo>
                <a:lnTo>
                  <a:pt x="0" y="3046410"/>
                </a:lnTo>
                <a:lnTo>
                  <a:pt x="0" y="0"/>
                </a:lnTo>
                <a:close/>
              </a:path>
            </a:pathLst>
          </a:custGeom>
          <a:ln w="2222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82587" y="247650"/>
            <a:ext cx="3409947" cy="890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00730" y="514718"/>
            <a:ext cx="277749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430" b="1">
                <a:latin typeface="Calibri"/>
                <a:cs typeface="Calibri"/>
              </a:rPr>
              <a:t>I-­‐   </a:t>
            </a:r>
            <a:r>
              <a:rPr dirty="0" sz="2800" spc="-5" b="1">
                <a:latin typeface="Calibri"/>
                <a:cs typeface="Calibri"/>
              </a:rPr>
              <a:t>Conductive</a:t>
            </a:r>
            <a:r>
              <a:rPr dirty="0" sz="2800" spc="-5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Zone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pc="-10"/>
              <a:t>Dr.Aida </a:t>
            </a:r>
            <a:r>
              <a:rPr dirty="0"/>
              <a:t>Korish (</a:t>
            </a:r>
            <a:r>
              <a:rPr dirty="0" spc="-95"/>
              <a:t> </a:t>
            </a:r>
            <a:r>
              <a:rPr dirty="0"/>
              <a:t>akorish@ksu.edu.sa)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2016-01-18T05:19:45Z</dcterms:created>
  <dcterms:modified xsi:type="dcterms:W3CDTF">2016-01-18T05:19:45Z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2016-01-18T00:00:00Z</vt:filetime>
  </property>
</Properties>
</file>