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2712" y="2377439"/>
            <a:ext cx="6866305" cy="143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00125" y="2428875"/>
            <a:ext cx="671512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125" y="2428875"/>
            <a:ext cx="714375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6185" y="4719002"/>
            <a:ext cx="3651628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1341437"/>
            <a:ext cx="8358505" cy="5040630"/>
          </a:xfrm>
          <a:custGeom>
            <a:avLst/>
            <a:gdLst/>
            <a:ahLst/>
            <a:cxnLst/>
            <a:rect l="l" t="t" r="r" b="b"/>
            <a:pathLst>
              <a:path w="8358505" h="5040630">
                <a:moveTo>
                  <a:pt x="0" y="0"/>
                </a:moveTo>
                <a:lnTo>
                  <a:pt x="8358183" y="0"/>
                </a:lnTo>
                <a:lnTo>
                  <a:pt x="8358183" y="5040306"/>
                </a:lnTo>
                <a:lnTo>
                  <a:pt x="0" y="504030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749" y="260350"/>
            <a:ext cx="8064500" cy="93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052" y="1458595"/>
            <a:ext cx="8049895" cy="3152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69007" y="6463680"/>
            <a:ext cx="261112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orish@ksu.edu.sa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125" y="2428875"/>
            <a:ext cx="6715125" cy="1285875"/>
          </a:xfrm>
          <a:prstGeom prst="rect">
            <a:avLst/>
          </a:prstGeom>
          <a:ln w="9524">
            <a:solidFill>
              <a:srgbClr val="CC615A"/>
            </a:solidFill>
          </a:ln>
        </p:spPr>
        <p:txBody>
          <a:bodyPr wrap="square" lIns="0" tIns="302895" rIns="0" bIns="0" rtlCol="0" vert="horz">
            <a:spAutoFit/>
          </a:bodyPr>
          <a:lstStyle/>
          <a:p>
            <a:pPr marL="769620">
              <a:lnSpc>
                <a:spcPct val="100000"/>
              </a:lnSpc>
              <a:spcBef>
                <a:spcPts val="2385"/>
              </a:spcBef>
            </a:pPr>
            <a:r>
              <a:rPr dirty="0" sz="4400" spc="-5">
                <a:latin typeface="Calibri"/>
                <a:cs typeface="Calibri"/>
              </a:rPr>
              <a:t>Respiratory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ventilation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185" y="4719002"/>
            <a:ext cx="279209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08940">
              <a:lnSpc>
                <a:spcPts val="2800"/>
              </a:lnSpc>
            </a:pPr>
            <a:r>
              <a:rPr dirty="0" sz="2400" spc="-20">
                <a:latin typeface="Arial"/>
                <a:cs typeface="Arial"/>
              </a:rPr>
              <a:t>Dr.Aida </a:t>
            </a:r>
            <a:r>
              <a:rPr dirty="0" sz="2400">
                <a:latin typeface="Arial"/>
                <a:cs typeface="Arial"/>
              </a:rPr>
              <a:t>Korish  </a:t>
            </a:r>
            <a:r>
              <a:rPr dirty="0" sz="2400">
                <a:latin typeface="Arial"/>
                <a:cs typeface="Arial"/>
                <a:hlinkClick r:id="rId2"/>
              </a:rPr>
              <a:t>akorish@ksu.edu.sa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  <a:ln w="22224">
            <a:solidFill>
              <a:srgbClr val="6095C9"/>
            </a:solidFill>
          </a:ln>
        </p:spPr>
        <p:txBody>
          <a:bodyPr wrap="square" lIns="0" tIns="213360" rIns="0" bIns="0" rtlCol="0" vert="horz">
            <a:spAutoFit/>
          </a:bodyPr>
          <a:lstStyle/>
          <a:p>
            <a:pPr marL="895985">
              <a:lnSpc>
                <a:spcPct val="100000"/>
              </a:lnSpc>
              <a:spcBef>
                <a:spcPts val="1680"/>
              </a:spcBef>
            </a:pPr>
            <a:r>
              <a:rPr dirty="0"/>
              <a:t>Forced Vital Capacity (FVC) and</a:t>
            </a:r>
            <a:r>
              <a:rPr dirty="0" spc="-100"/>
              <a:t> </a:t>
            </a:r>
            <a:r>
              <a:rPr dirty="0"/>
              <a:t>FEV1</a:t>
            </a:r>
          </a:p>
        </p:txBody>
      </p:sp>
      <p:sp>
        <p:nvSpPr>
          <p:cNvPr id="3" name="object 3"/>
          <p:cNvSpPr/>
          <p:nvPr/>
        </p:nvSpPr>
        <p:spPr>
          <a:xfrm>
            <a:off x="468312" y="1412875"/>
            <a:ext cx="8207375" cy="4683125"/>
          </a:xfrm>
          <a:custGeom>
            <a:avLst/>
            <a:gdLst/>
            <a:ahLst/>
            <a:cxnLst/>
            <a:rect l="l" t="t" r="r" b="b"/>
            <a:pathLst>
              <a:path w="8207375" h="4683125">
                <a:moveTo>
                  <a:pt x="0" y="0"/>
                </a:moveTo>
                <a:lnTo>
                  <a:pt x="8207374" y="0"/>
                </a:lnTo>
                <a:lnTo>
                  <a:pt x="8207374" y="4683126"/>
                </a:lnTo>
                <a:lnTo>
                  <a:pt x="0" y="468312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(Timed vital</a:t>
            </a:r>
            <a:r>
              <a:rPr dirty="0" spc="-60"/>
              <a:t> </a:t>
            </a:r>
            <a:r>
              <a:rPr dirty="0" spc="-5"/>
              <a:t>capacity)</a:t>
            </a:r>
          </a:p>
          <a:p>
            <a:pPr marL="355600" marR="5080" indent="-342900">
              <a:lnSpc>
                <a:spcPct val="1002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2181860" algn="l"/>
                <a:tab pos="4511675" algn="l"/>
              </a:tabLst>
            </a:pPr>
            <a:r>
              <a:rPr dirty="0" sz="2800" i="1">
                <a:latin typeface="Calibri"/>
                <a:cs typeface="Calibri"/>
              </a:rPr>
              <a:t>The </a:t>
            </a:r>
            <a:r>
              <a:rPr dirty="0" sz="2800" spc="-5" i="1">
                <a:latin typeface="Calibri"/>
                <a:cs typeface="Calibri"/>
              </a:rPr>
              <a:t>person </a:t>
            </a:r>
            <a:r>
              <a:rPr dirty="0" sz="2800" i="1">
                <a:latin typeface="Calibri"/>
                <a:cs typeface="Calibri"/>
              </a:rPr>
              <a:t>is </a:t>
            </a:r>
            <a:r>
              <a:rPr dirty="0" sz="2800" spc="-5" i="1">
                <a:latin typeface="Calibri"/>
                <a:cs typeface="Calibri"/>
              </a:rPr>
              <a:t>asked </a:t>
            </a:r>
            <a:r>
              <a:rPr dirty="0" sz="2800" i="1">
                <a:latin typeface="Calibri"/>
                <a:cs typeface="Calibri"/>
              </a:rPr>
              <a:t>to inspire as </a:t>
            </a:r>
            <a:r>
              <a:rPr dirty="0" sz="2800" spc="-5" i="1">
                <a:latin typeface="Calibri"/>
                <a:cs typeface="Calibri"/>
              </a:rPr>
              <a:t>deeply </a:t>
            </a:r>
            <a:r>
              <a:rPr dirty="0" sz="2800" i="1">
                <a:latin typeface="Calibri"/>
                <a:cs typeface="Calibri"/>
              </a:rPr>
              <a:t>as possible  </a:t>
            </a:r>
            <a:r>
              <a:rPr dirty="0" sz="2800" i="1">
                <a:latin typeface="Calibri"/>
                <a:cs typeface="Calibri"/>
              </a:rPr>
              <a:t>and 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then </a:t>
            </a:r>
            <a:r>
              <a:rPr dirty="0" sz="2800" spc="1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to	</a:t>
            </a:r>
            <a:r>
              <a:rPr dirty="0" sz="2800" spc="-5" i="1">
                <a:latin typeface="Calibri"/>
                <a:cs typeface="Calibri"/>
              </a:rPr>
              <a:t>breath </a:t>
            </a:r>
            <a:r>
              <a:rPr dirty="0" sz="2800" i="1">
                <a:latin typeface="Calibri"/>
                <a:cs typeface="Calibri"/>
              </a:rPr>
              <a:t>out as hard and as fast as</a:t>
            </a:r>
            <a:r>
              <a:rPr dirty="0" sz="2800" spc="-6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he</a:t>
            </a:r>
            <a:r>
              <a:rPr dirty="0" sz="2800" spc="-1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can. 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/>
              <a:t>The </a:t>
            </a:r>
            <a:r>
              <a:rPr dirty="0" sz="2800" spc="-5"/>
              <a:t>expiration </a:t>
            </a:r>
            <a:r>
              <a:rPr dirty="0" sz="2800"/>
              <a:t>is </a:t>
            </a:r>
            <a:r>
              <a:rPr dirty="0" sz="2800" spc="-5"/>
              <a:t>continued until </a:t>
            </a:r>
            <a:r>
              <a:rPr dirty="0" sz="2800"/>
              <a:t>he expired all the  </a:t>
            </a:r>
            <a:r>
              <a:rPr dirty="0" sz="2800"/>
              <a:t>air </a:t>
            </a:r>
            <a:r>
              <a:rPr dirty="0" sz="2800" spc="-5"/>
              <a:t>out </a:t>
            </a:r>
            <a:r>
              <a:rPr dirty="0" sz="2800"/>
              <a:t>and thus </a:t>
            </a:r>
            <a:r>
              <a:rPr dirty="0" sz="2800" spc="-5"/>
              <a:t>forced </a:t>
            </a:r>
            <a:r>
              <a:rPr dirty="0" sz="2800"/>
              <a:t>vital capacity is </a:t>
            </a:r>
            <a:r>
              <a:rPr dirty="0" sz="2800" spc="-5"/>
              <a:t>obtained.  </a:t>
            </a:r>
            <a:r>
              <a:rPr dirty="0" sz="2800"/>
              <a:t>During this </a:t>
            </a:r>
            <a:r>
              <a:rPr dirty="0" sz="2800" spc="-5"/>
              <a:t>process </a:t>
            </a:r>
            <a:r>
              <a:rPr dirty="0" sz="2800"/>
              <a:t>the </a:t>
            </a:r>
            <a:r>
              <a:rPr dirty="0" sz="2800" spc="-5"/>
              <a:t>volume of </a:t>
            </a:r>
            <a:r>
              <a:rPr dirty="0" sz="2800"/>
              <a:t>air expired in the  </a:t>
            </a:r>
            <a:r>
              <a:rPr dirty="0" sz="2800"/>
              <a:t>ﬁrst  </a:t>
            </a:r>
            <a:r>
              <a:rPr dirty="0" sz="2800" spc="-5"/>
              <a:t>second  </a:t>
            </a:r>
            <a:r>
              <a:rPr dirty="0" sz="2800"/>
              <a:t>is</a:t>
            </a:r>
            <a:r>
              <a:rPr dirty="0" sz="2800" spc="-260"/>
              <a:t> </a:t>
            </a:r>
            <a:r>
              <a:rPr dirty="0" sz="2800" spc="-5"/>
              <a:t>collected</a:t>
            </a:r>
            <a:r>
              <a:rPr dirty="0" sz="2800" spc="330"/>
              <a:t> </a:t>
            </a:r>
            <a:r>
              <a:rPr dirty="0" sz="2800"/>
              <a:t>and	is </a:t>
            </a:r>
            <a:r>
              <a:rPr dirty="0" sz="2800" spc="-5"/>
              <a:t>known </a:t>
            </a:r>
            <a:r>
              <a:rPr dirty="0" sz="2800"/>
              <a:t>as</a:t>
            </a:r>
            <a:r>
              <a:rPr dirty="0" sz="2800" spc="-65"/>
              <a:t> </a:t>
            </a:r>
            <a:r>
              <a:rPr dirty="0" sz="2800" spc="-5" b="1">
                <a:latin typeface="Calibri"/>
                <a:cs typeface="Calibri"/>
              </a:rPr>
              <a:t>FEV1.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12762"/>
            <a:ext cx="7772400" cy="539750"/>
          </a:xfrm>
          <a:custGeom>
            <a:avLst/>
            <a:gdLst/>
            <a:ahLst/>
            <a:cxnLst/>
            <a:rect l="l" t="t" r="r" b="b"/>
            <a:pathLst>
              <a:path w="7772400" h="539750">
                <a:moveTo>
                  <a:pt x="0" y="0"/>
                </a:moveTo>
                <a:lnTo>
                  <a:pt x="7772394" y="0"/>
                </a:lnTo>
                <a:lnTo>
                  <a:pt x="7772394" y="539749"/>
                </a:lnTo>
                <a:lnTo>
                  <a:pt x="0" y="539749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487" rIns="0" bIns="0" rtlCol="0" vert="horz">
            <a:spAutoFit/>
          </a:bodyPr>
          <a:lstStyle/>
          <a:p>
            <a:pPr marL="2712085">
              <a:lnSpc>
                <a:spcPct val="100000"/>
              </a:lnSpc>
            </a:pPr>
            <a:r>
              <a:rPr dirty="0" sz="4000" spc="-5" b="0">
                <a:latin typeface="Calibri"/>
                <a:cs typeface="Calibri"/>
              </a:rPr>
              <a:t>FEV1/FVC</a:t>
            </a:r>
            <a:r>
              <a:rPr dirty="0" sz="4000" spc="-60" b="0">
                <a:latin typeface="Calibri"/>
                <a:cs typeface="Calibri"/>
              </a:rPr>
              <a:t> </a:t>
            </a:r>
            <a:r>
              <a:rPr dirty="0" sz="4000" spc="-10" b="0">
                <a:latin typeface="Calibri"/>
                <a:cs typeface="Calibri"/>
              </a:rPr>
              <a:t>ratio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375" y="1196974"/>
            <a:ext cx="8143875" cy="5327650"/>
          </a:xfrm>
          <a:custGeom>
            <a:avLst/>
            <a:gdLst/>
            <a:ahLst/>
            <a:cxnLst/>
            <a:rect l="l" t="t" r="r" b="b"/>
            <a:pathLst>
              <a:path w="8143875" h="5327650">
                <a:moveTo>
                  <a:pt x="0" y="0"/>
                </a:moveTo>
                <a:lnTo>
                  <a:pt x="8143864" y="0"/>
                </a:lnTo>
                <a:lnTo>
                  <a:pt x="8143864" y="5327646"/>
                </a:lnTo>
                <a:lnTo>
                  <a:pt x="0" y="532764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93115" y="1242695"/>
            <a:ext cx="7992109" cy="372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Normally it is about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80%.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1217930" algn="l"/>
                <a:tab pos="2194560" algn="l"/>
                <a:tab pos="4456430" algn="l"/>
                <a:tab pos="6116320" algn="l"/>
              </a:tabLst>
            </a:pPr>
            <a:r>
              <a:rPr dirty="0" sz="3200">
                <a:latin typeface="Calibri"/>
                <a:cs typeface="Calibri"/>
              </a:rPr>
              <a:t>This	</a:t>
            </a:r>
            <a:r>
              <a:rPr dirty="0" sz="3200" spc="-5">
                <a:latin typeface="Calibri"/>
                <a:cs typeface="Calibri"/>
              </a:rPr>
              <a:t>r</a:t>
            </a:r>
            <a:r>
              <a:rPr dirty="0" sz="3200" spc="-10">
                <a:latin typeface="Calibri"/>
                <a:cs typeface="Calibri"/>
              </a:rPr>
              <a:t>ati</a:t>
            </a:r>
            <a:r>
              <a:rPr dirty="0" sz="3200">
                <a:latin typeface="Calibri"/>
                <a:cs typeface="Calibri"/>
              </a:rPr>
              <a:t>o	diﬀe</a:t>
            </a:r>
            <a:r>
              <a:rPr dirty="0" sz="3200" spc="-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en</a:t>
            </a:r>
            <a:r>
              <a:rPr dirty="0" sz="3200" spc="-15">
                <a:latin typeface="Calibri"/>
                <a:cs typeface="Calibri"/>
              </a:rPr>
              <a:t>ti</a:t>
            </a:r>
            <a:r>
              <a:rPr dirty="0" sz="3200">
                <a:latin typeface="Calibri"/>
                <a:cs typeface="Calibri"/>
              </a:rPr>
              <a:t>ate	bet</a:t>
            </a:r>
            <a:r>
              <a:rPr dirty="0" sz="3200" spc="-5">
                <a:latin typeface="Calibri"/>
                <a:cs typeface="Calibri"/>
              </a:rPr>
              <a:t>w</a:t>
            </a:r>
            <a:r>
              <a:rPr dirty="0" sz="3200">
                <a:latin typeface="Calibri"/>
                <a:cs typeface="Calibri"/>
              </a:rPr>
              <a:t>een	</a:t>
            </a:r>
            <a:r>
              <a:rPr dirty="0" sz="3200" spc="-5">
                <a:latin typeface="Calibri"/>
                <a:cs typeface="Calibri"/>
              </a:rPr>
              <a:t>o</a:t>
            </a:r>
            <a:r>
              <a:rPr dirty="0" sz="3200">
                <a:latin typeface="Calibri"/>
                <a:cs typeface="Calibri"/>
              </a:rPr>
              <a:t>bst</a:t>
            </a:r>
            <a:r>
              <a:rPr dirty="0" sz="3200" spc="-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uc</a:t>
            </a:r>
            <a:r>
              <a:rPr dirty="0" sz="3200" spc="-15">
                <a:latin typeface="Calibri"/>
                <a:cs typeface="Calibri"/>
              </a:rPr>
              <a:t>ti</a:t>
            </a:r>
            <a:r>
              <a:rPr dirty="0" sz="3200">
                <a:latin typeface="Calibri"/>
                <a:cs typeface="Calibri"/>
              </a:rPr>
              <a:t>ve </a:t>
            </a:r>
            <a:r>
              <a:rPr dirty="0" sz="3200">
                <a:latin typeface="Calibri"/>
                <a:cs typeface="Calibri"/>
              </a:rPr>
              <a:t> and </a:t>
            </a:r>
            <a:r>
              <a:rPr dirty="0" sz="3200" spc="-5">
                <a:latin typeface="Calibri"/>
                <a:cs typeface="Calibri"/>
              </a:rPr>
              <a:t>restrictive </a:t>
            </a:r>
            <a:r>
              <a:rPr dirty="0" sz="3200">
                <a:latin typeface="Calibri"/>
                <a:cs typeface="Calibri"/>
              </a:rPr>
              <a:t>lung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diseases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866775" algn="l"/>
                <a:tab pos="2299335" algn="l"/>
                <a:tab pos="2856230" algn="l"/>
                <a:tab pos="4764405" algn="l"/>
                <a:tab pos="5726430" algn="l"/>
                <a:tab pos="7359015" algn="l"/>
              </a:tabLst>
            </a:pPr>
            <a:r>
              <a:rPr dirty="0" sz="3200">
                <a:latin typeface="Calibri"/>
                <a:cs typeface="Calibri"/>
              </a:rPr>
              <a:t>Is	n</a:t>
            </a:r>
            <a:r>
              <a:rPr dirty="0" sz="3200" spc="-5">
                <a:latin typeface="Calibri"/>
                <a:cs typeface="Calibri"/>
              </a:rPr>
              <a:t>or</a:t>
            </a:r>
            <a:r>
              <a:rPr dirty="0" sz="3200">
                <a:latin typeface="Calibri"/>
                <a:cs typeface="Calibri"/>
              </a:rPr>
              <a:t>mal	in	</a:t>
            </a:r>
            <a:r>
              <a:rPr dirty="0" sz="3200" spc="-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est</a:t>
            </a:r>
            <a:r>
              <a:rPr dirty="0" sz="3200" spc="-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ic</a:t>
            </a:r>
            <a:r>
              <a:rPr dirty="0" sz="3200" spc="-15">
                <a:latin typeface="Calibri"/>
                <a:cs typeface="Calibri"/>
              </a:rPr>
              <a:t>ti</a:t>
            </a:r>
            <a:r>
              <a:rPr dirty="0" sz="3200">
                <a:latin typeface="Calibri"/>
                <a:cs typeface="Calibri"/>
              </a:rPr>
              <a:t>ve	lung	diseases	(e</a:t>
            </a:r>
            <a:r>
              <a:rPr dirty="0" sz="3200" spc="-5">
                <a:latin typeface="Calibri"/>
                <a:cs typeface="Calibri"/>
              </a:rPr>
              <a:t>.</a:t>
            </a:r>
            <a:r>
              <a:rPr dirty="0" sz="3200">
                <a:latin typeface="Calibri"/>
                <a:cs typeface="Calibri"/>
              </a:rPr>
              <a:t>g 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interstitial pulmonary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ﬁbrosis)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It </a:t>
            </a:r>
            <a:r>
              <a:rPr dirty="0" sz="3200" spc="-5">
                <a:latin typeface="Calibri"/>
                <a:cs typeface="Calibri"/>
              </a:rPr>
              <a:t>decreases </a:t>
            </a:r>
            <a:r>
              <a:rPr dirty="0" sz="3200">
                <a:latin typeface="Calibri"/>
                <a:cs typeface="Calibri"/>
              </a:rPr>
              <a:t>in </a:t>
            </a:r>
            <a:r>
              <a:rPr dirty="0" sz="3200" spc="-5">
                <a:latin typeface="Calibri"/>
                <a:cs typeface="Calibri"/>
              </a:rPr>
              <a:t>obstructive (bronchial </a:t>
            </a:r>
            <a:r>
              <a:rPr dirty="0" sz="3200">
                <a:latin typeface="Calibri"/>
                <a:cs typeface="Calibri"/>
              </a:rPr>
              <a:t>asthma,  </a:t>
            </a:r>
            <a:r>
              <a:rPr dirty="0" sz="3200" spc="-5">
                <a:latin typeface="Calibri"/>
                <a:cs typeface="Calibri"/>
              </a:rPr>
              <a:t>emphysema)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529" rIns="0" bIns="0" rtlCol="0" vert="horz">
            <a:spAutoFit/>
          </a:bodyPr>
          <a:lstStyle/>
          <a:p>
            <a:pPr marL="1177925">
              <a:lnSpc>
                <a:spcPct val="100000"/>
              </a:lnSpc>
            </a:pPr>
            <a:r>
              <a:rPr dirty="0" sz="3600" spc="-5" b="0">
                <a:latin typeface="Calibri"/>
                <a:cs typeface="Calibri"/>
              </a:rPr>
              <a:t>Obstructive Ventilatory</a:t>
            </a:r>
            <a:r>
              <a:rPr dirty="0" sz="3600" spc="-35" b="0">
                <a:latin typeface="Calibri"/>
                <a:cs typeface="Calibri"/>
              </a:rPr>
              <a:t> </a:t>
            </a:r>
            <a:r>
              <a:rPr dirty="0" sz="3600" spc="-5" b="0">
                <a:latin typeface="Calibri"/>
                <a:cs typeface="Calibri"/>
              </a:rPr>
              <a:t>Defect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302" y="3661762"/>
            <a:ext cx="7568742" cy="3100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2302" y="852068"/>
            <a:ext cx="7568742" cy="288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329" rIns="0" bIns="0" rtlCol="0" vert="horz">
            <a:spAutoFit/>
          </a:bodyPr>
          <a:lstStyle/>
          <a:p>
            <a:pPr marL="1237615">
              <a:lnSpc>
                <a:spcPct val="100000"/>
              </a:lnSpc>
            </a:pPr>
            <a:r>
              <a:rPr dirty="0" sz="3600" spc="-5"/>
              <a:t>Restrictive </a:t>
            </a:r>
            <a:r>
              <a:rPr dirty="0" sz="3600" spc="-10"/>
              <a:t>Ventilatory</a:t>
            </a:r>
            <a:r>
              <a:rPr dirty="0" sz="3600" spc="-25"/>
              <a:t> </a:t>
            </a:r>
            <a:r>
              <a:rPr dirty="0" sz="3600" spc="-5"/>
              <a:t>Defect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20040" y="852054"/>
            <a:ext cx="8720048" cy="562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417" rIns="0" bIns="0" rtlCol="0" vert="horz">
            <a:spAutoFit/>
          </a:bodyPr>
          <a:lstStyle/>
          <a:p>
            <a:pPr marL="1583690">
              <a:lnSpc>
                <a:spcPct val="100000"/>
              </a:lnSpc>
            </a:pPr>
            <a:r>
              <a:rPr dirty="0" sz="3600" spc="-5" b="0">
                <a:latin typeface="Times New Roman"/>
                <a:cs typeface="Times New Roman"/>
              </a:rPr>
              <a:t>Minute respiratory</a:t>
            </a:r>
            <a:r>
              <a:rPr dirty="0" sz="3600" spc="-25" b="0">
                <a:latin typeface="Times New Roman"/>
                <a:cs typeface="Times New Roman"/>
              </a:rPr>
              <a:t> </a:t>
            </a:r>
            <a:r>
              <a:rPr dirty="0" sz="3600" spc="-5" b="0">
                <a:latin typeface="Times New Roman"/>
                <a:cs typeface="Times New Roman"/>
              </a:rPr>
              <a:t>volume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312" y="1196974"/>
            <a:ext cx="8218805" cy="5159375"/>
          </a:xfrm>
          <a:custGeom>
            <a:avLst/>
            <a:gdLst/>
            <a:ahLst/>
            <a:cxnLst/>
            <a:rect l="l" t="t" r="r" b="b"/>
            <a:pathLst>
              <a:path w="8218805" h="5159375">
                <a:moveTo>
                  <a:pt x="0" y="0"/>
                </a:moveTo>
                <a:lnTo>
                  <a:pt x="8218484" y="0"/>
                </a:lnTo>
                <a:lnTo>
                  <a:pt x="8218484" y="5159366"/>
                </a:lnTo>
                <a:lnTo>
                  <a:pt x="0" y="515936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052" y="1242695"/>
            <a:ext cx="7385050" cy="283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b="1" i="1">
                <a:latin typeface="Calibri"/>
                <a:cs typeface="Calibri"/>
              </a:rPr>
              <a:t>MRV = </a:t>
            </a:r>
            <a:r>
              <a:rPr dirty="0" sz="2800" spc="-5" b="1" i="1">
                <a:latin typeface="Calibri"/>
                <a:cs typeface="Calibri"/>
              </a:rPr>
              <a:t>Respiratory </a:t>
            </a:r>
            <a:r>
              <a:rPr dirty="0" sz="2800" b="1" i="1">
                <a:latin typeface="Calibri"/>
                <a:cs typeface="Calibri"/>
              </a:rPr>
              <a:t>rate x Tidal</a:t>
            </a:r>
            <a:r>
              <a:rPr dirty="0" sz="2800" spc="-35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volume</a:t>
            </a:r>
            <a:endParaRPr sz="2800">
              <a:latin typeface="Calibri"/>
              <a:cs typeface="Calibri"/>
            </a:endParaRPr>
          </a:p>
          <a:p>
            <a:pPr marL="1218565">
              <a:lnSpc>
                <a:spcPct val="100000"/>
              </a:lnSpc>
              <a:spcBef>
                <a:spcPts val="610"/>
              </a:spcBef>
              <a:tabLst>
                <a:tab pos="1556385" algn="l"/>
              </a:tabLst>
            </a:pPr>
            <a:r>
              <a:rPr dirty="0" sz="2800" b="1" i="1">
                <a:latin typeface="Calibri"/>
                <a:cs typeface="Calibri"/>
              </a:rPr>
              <a:t>=	RR X</a:t>
            </a:r>
            <a:r>
              <a:rPr dirty="0" sz="2800" spc="-10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TV</a:t>
            </a:r>
            <a:endParaRPr sz="2800">
              <a:latin typeface="Calibri"/>
              <a:cs typeface="Calibri"/>
            </a:endParaRPr>
          </a:p>
          <a:p>
            <a:pPr marL="1218565">
              <a:lnSpc>
                <a:spcPct val="100000"/>
              </a:lnSpc>
              <a:spcBef>
                <a:spcPts val="640"/>
              </a:spcBef>
              <a:tabLst>
                <a:tab pos="3054985" algn="l"/>
              </a:tabLst>
            </a:pPr>
            <a:r>
              <a:rPr dirty="0" sz="2800" b="1" i="1">
                <a:latin typeface="Calibri"/>
                <a:cs typeface="Calibri"/>
              </a:rPr>
              <a:t>=  </a:t>
            </a:r>
            <a:r>
              <a:rPr dirty="0" sz="2800" spc="-5" b="1" i="1">
                <a:latin typeface="Calibri"/>
                <a:cs typeface="Calibri"/>
              </a:rPr>
              <a:t>12</a:t>
            </a:r>
            <a:r>
              <a:rPr dirty="0" sz="2800" spc="509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X</a:t>
            </a:r>
            <a:r>
              <a:rPr dirty="0" sz="2800" spc="570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500	</a:t>
            </a:r>
            <a:r>
              <a:rPr dirty="0" sz="2800" b="1" i="1">
                <a:latin typeface="Calibri"/>
                <a:cs typeface="Calibri"/>
              </a:rPr>
              <a:t>=</a:t>
            </a:r>
            <a:r>
              <a:rPr dirty="0" sz="2800" spc="-75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6L/min.</a:t>
            </a:r>
            <a:endParaRPr sz="2800">
              <a:latin typeface="Calibri"/>
              <a:cs typeface="Calibri"/>
            </a:endParaRPr>
          </a:p>
          <a:p>
            <a:pPr marL="355600" marR="5080" indent="-102235">
              <a:lnSpc>
                <a:spcPct val="100099"/>
              </a:lnSpc>
              <a:spcBef>
                <a:spcPts val="735"/>
              </a:spcBef>
              <a:tabLst>
                <a:tab pos="1857375" algn="l"/>
                <a:tab pos="3197225" algn="l"/>
              </a:tabLst>
            </a:pPr>
            <a:r>
              <a:rPr dirty="0" sz="2800" b="1" i="1">
                <a:latin typeface="Calibri"/>
                <a:cs typeface="Calibri"/>
              </a:rPr>
              <a:t>it </a:t>
            </a:r>
            <a:r>
              <a:rPr dirty="0" sz="2800" spc="-5" b="1" i="1">
                <a:latin typeface="Calibri"/>
                <a:cs typeface="Calibri"/>
              </a:rPr>
              <a:t>could rise </a:t>
            </a:r>
            <a:r>
              <a:rPr dirty="0" sz="2800" b="1" i="1">
                <a:latin typeface="Calibri"/>
                <a:cs typeface="Calibri"/>
              </a:rPr>
              <a:t>to </a:t>
            </a:r>
            <a:r>
              <a:rPr dirty="0" sz="2800" spc="-5" b="1" i="1">
                <a:latin typeface="Calibri"/>
                <a:cs typeface="Calibri"/>
              </a:rPr>
              <a:t>200 </a:t>
            </a:r>
            <a:r>
              <a:rPr dirty="0" sz="2800" b="1" i="1">
                <a:latin typeface="Calibri"/>
                <a:cs typeface="Calibri"/>
              </a:rPr>
              <a:t>L/min </a:t>
            </a:r>
            <a:r>
              <a:rPr dirty="0" sz="2800" spc="-5" b="1" i="1">
                <a:latin typeface="Calibri"/>
                <a:cs typeface="Calibri"/>
              </a:rPr>
              <a:t>or more than 30 times  </a:t>
            </a:r>
            <a:r>
              <a:rPr dirty="0" sz="2800" spc="-5" b="1" i="1">
                <a:latin typeface="Calibri"/>
                <a:cs typeface="Calibri"/>
              </a:rPr>
              <a:t>normal  </a:t>
            </a:r>
            <a:r>
              <a:rPr dirty="0" sz="2800" spc="2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if	RR </a:t>
            </a:r>
            <a:r>
              <a:rPr dirty="0" sz="2800" spc="22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= </a:t>
            </a:r>
            <a:r>
              <a:rPr dirty="0" sz="2800" spc="225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40	</a:t>
            </a:r>
            <a:r>
              <a:rPr dirty="0" sz="2800" b="1" i="1">
                <a:latin typeface="Calibri"/>
                <a:cs typeface="Calibri"/>
              </a:rPr>
              <a:t>TV = </a:t>
            </a:r>
            <a:r>
              <a:rPr dirty="0" sz="2800" spc="-5">
                <a:latin typeface="Calibri"/>
                <a:cs typeface="Calibri"/>
              </a:rPr>
              <a:t>4600 </a:t>
            </a:r>
            <a:r>
              <a:rPr dirty="0" sz="2800">
                <a:latin typeface="Calibri"/>
                <a:cs typeface="Calibri"/>
              </a:rPr>
              <a:t>ml 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young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adults </a:t>
            </a:r>
            <a:r>
              <a:rPr dirty="0" sz="2800">
                <a:latin typeface="Calibri"/>
                <a:cs typeface="Calibri"/>
              </a:rPr>
              <a:t> man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802" y="439737"/>
            <a:ext cx="8206740" cy="4675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06420" marR="1080135" indent="-2233930">
              <a:lnSpc>
                <a:spcPts val="3300"/>
              </a:lnSpc>
            </a:pPr>
            <a:r>
              <a:rPr dirty="0" sz="2800" b="1">
                <a:latin typeface="Arial"/>
                <a:cs typeface="Arial"/>
              </a:rPr>
              <a:t>Dead </a:t>
            </a:r>
            <a:r>
              <a:rPr dirty="0" sz="2800" spc="-5" b="1">
                <a:latin typeface="Arial"/>
                <a:cs typeface="Arial"/>
              </a:rPr>
              <a:t>space and </a:t>
            </a:r>
            <a:r>
              <a:rPr dirty="0" sz="2800" b="1">
                <a:latin typeface="Arial"/>
                <a:cs typeface="Arial"/>
              </a:rPr>
              <a:t>its effect </a:t>
            </a:r>
            <a:r>
              <a:rPr dirty="0" sz="2800" spc="-5" b="1">
                <a:latin typeface="Arial"/>
                <a:cs typeface="Arial"/>
              </a:rPr>
              <a:t>on alveolar  </a:t>
            </a:r>
            <a:r>
              <a:rPr dirty="0" sz="2800" spc="-5" b="1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  <a:p>
            <a:pPr marL="355600" marR="331470" indent="-342900">
              <a:lnSpc>
                <a:spcPts val="3000"/>
              </a:lnSpc>
              <a:spcBef>
                <a:spcPts val="980"/>
              </a:spcBef>
              <a:buChar char="•"/>
              <a:tabLst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volume of air present in the conductive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part  </a:t>
            </a:r>
            <a:r>
              <a:rPr dirty="0" sz="2800">
                <a:latin typeface="Arial"/>
                <a:cs typeface="Arial"/>
              </a:rPr>
              <a:t>of the respiratory passages= 150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800" u="heavy">
                <a:latin typeface="Arial"/>
                <a:cs typeface="Arial"/>
              </a:rPr>
              <a:t>Anatomical versus physiological dead</a:t>
            </a:r>
            <a:r>
              <a:rPr dirty="0" sz="2800" spc="-100" u="heavy">
                <a:latin typeface="Arial"/>
                <a:cs typeface="Arial"/>
              </a:rPr>
              <a:t> </a:t>
            </a:r>
            <a:r>
              <a:rPr dirty="0" sz="2800" u="heavy">
                <a:latin typeface="Arial"/>
                <a:cs typeface="Arial"/>
              </a:rPr>
              <a:t>space:</a:t>
            </a:r>
            <a:endParaRPr sz="2800">
              <a:latin typeface="Arial"/>
              <a:cs typeface="Arial"/>
            </a:endParaRPr>
          </a:p>
          <a:p>
            <a:pPr algn="just" marL="355600" marR="5080" indent="-64769">
              <a:lnSpc>
                <a:spcPct val="90200"/>
              </a:lnSpc>
              <a:spcBef>
                <a:spcPts val="670"/>
              </a:spcBef>
            </a:pPr>
            <a:r>
              <a:rPr dirty="0" sz="2800" spc="10">
                <a:latin typeface="Arial"/>
                <a:cs typeface="Arial"/>
              </a:rPr>
              <a:t>On </a:t>
            </a:r>
            <a:r>
              <a:rPr dirty="0" sz="2800" spc="20">
                <a:latin typeface="Arial"/>
                <a:cs typeface="Arial"/>
              </a:rPr>
              <a:t>occasion </a:t>
            </a:r>
            <a:r>
              <a:rPr dirty="0" sz="2800" spc="15">
                <a:latin typeface="Arial"/>
                <a:cs typeface="Arial"/>
              </a:rPr>
              <a:t>some </a:t>
            </a:r>
            <a:r>
              <a:rPr dirty="0" sz="2800" spc="10">
                <a:latin typeface="Arial"/>
                <a:cs typeface="Arial"/>
              </a:rPr>
              <a:t>of </a:t>
            </a:r>
            <a:r>
              <a:rPr dirty="0" sz="2800" spc="15">
                <a:latin typeface="Arial"/>
                <a:cs typeface="Arial"/>
              </a:rPr>
              <a:t>the </a:t>
            </a:r>
            <a:r>
              <a:rPr dirty="0" sz="2800" spc="20">
                <a:latin typeface="Arial"/>
                <a:cs typeface="Arial"/>
              </a:rPr>
              <a:t>alveoli </a:t>
            </a:r>
            <a:r>
              <a:rPr dirty="0" sz="2800" spc="15">
                <a:latin typeface="Arial"/>
                <a:cs typeface="Arial"/>
              </a:rPr>
              <a:t>are none  </a:t>
            </a:r>
            <a:r>
              <a:rPr dirty="0" sz="2800">
                <a:latin typeface="Arial"/>
                <a:cs typeface="Arial"/>
              </a:rPr>
              <a:t>functioning or partially functioning due to absent  </a:t>
            </a:r>
            <a:r>
              <a:rPr dirty="0" sz="2800">
                <a:latin typeface="Arial"/>
                <a:cs typeface="Arial"/>
              </a:rPr>
              <a:t>or poor blood flow so when the alveolar dead  space is included, this called physiologic dead  space.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897" rIns="0" bIns="0" rtlCol="0" vert="horz">
            <a:spAutoFit/>
          </a:bodyPr>
          <a:lstStyle/>
          <a:p>
            <a:pPr marL="2371725">
              <a:lnSpc>
                <a:spcPct val="100000"/>
              </a:lnSpc>
            </a:pPr>
            <a:r>
              <a:rPr dirty="0" spc="-5"/>
              <a:t>Alveolar</a:t>
            </a:r>
            <a:r>
              <a:rPr dirty="0" spc="-15"/>
              <a:t> </a:t>
            </a:r>
            <a:r>
              <a:rPr dirty="0" spc="-10"/>
              <a:t>ventilation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341437"/>
            <a:ext cx="8280400" cy="4596130"/>
          </a:xfrm>
          <a:custGeom>
            <a:avLst/>
            <a:gdLst/>
            <a:ahLst/>
            <a:cxnLst/>
            <a:rect l="l" t="t" r="r" b="b"/>
            <a:pathLst>
              <a:path w="8280400" h="4596130">
                <a:moveTo>
                  <a:pt x="0" y="0"/>
                </a:moveTo>
                <a:lnTo>
                  <a:pt x="8280394" y="0"/>
                </a:lnTo>
                <a:lnTo>
                  <a:pt x="8280394" y="4595806"/>
                </a:lnTo>
                <a:lnTo>
                  <a:pt x="0" y="459580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027" y="1351597"/>
            <a:ext cx="7695565" cy="311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b="1" i="1">
                <a:latin typeface="Palatino Linotype"/>
                <a:cs typeface="Palatino Linotype"/>
              </a:rPr>
              <a:t>Rate of </a:t>
            </a:r>
            <a:r>
              <a:rPr dirty="0" sz="2800" spc="-5" b="1" i="1">
                <a:latin typeface="Palatino Linotype"/>
                <a:cs typeface="Palatino Linotype"/>
              </a:rPr>
              <a:t>alveolar ventilation per</a:t>
            </a:r>
            <a:r>
              <a:rPr dirty="0" sz="2800" b="1" i="1">
                <a:latin typeface="Palatino Linotype"/>
                <a:cs typeface="Palatino Linotype"/>
              </a:rPr>
              <a:t> min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102235">
              <a:lnSpc>
                <a:spcPts val="3030"/>
              </a:lnSpc>
            </a:pPr>
            <a:r>
              <a:rPr dirty="0" sz="2800">
                <a:latin typeface="Calibri"/>
                <a:cs typeface="Calibri"/>
              </a:rPr>
              <a:t>Is the </a:t>
            </a:r>
            <a:r>
              <a:rPr dirty="0" sz="2800" spc="-5">
                <a:latin typeface="Calibri"/>
                <a:cs typeface="Calibri"/>
              </a:rPr>
              <a:t>total volume of </a:t>
            </a:r>
            <a:r>
              <a:rPr dirty="0" sz="2800">
                <a:latin typeface="Calibri"/>
                <a:cs typeface="Calibri"/>
              </a:rPr>
              <a:t>new air entering the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adjacent  </a:t>
            </a:r>
            <a:r>
              <a:rPr dirty="0" sz="2800">
                <a:latin typeface="Calibri"/>
                <a:cs typeface="Calibri"/>
              </a:rPr>
              <a:t>gas exchange area each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minute.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724535" algn="l"/>
              </a:tabLst>
            </a:pPr>
            <a:r>
              <a:rPr dirty="0" sz="2800">
                <a:latin typeface="Calibri"/>
                <a:cs typeface="Calibri"/>
              </a:rPr>
              <a:t>It	= (TV </a:t>
            </a:r>
            <a:r>
              <a:rPr dirty="0" sz="2800" spc="-575">
                <a:latin typeface="Calibri"/>
                <a:cs typeface="Calibri"/>
              </a:rPr>
              <a:t>-­‐           </a:t>
            </a:r>
            <a:r>
              <a:rPr dirty="0" sz="2800">
                <a:latin typeface="Calibri"/>
                <a:cs typeface="Calibri"/>
              </a:rPr>
              <a:t>Dead space </a:t>
            </a:r>
            <a:r>
              <a:rPr dirty="0" sz="2800" spc="-5">
                <a:latin typeface="Calibri"/>
                <a:cs typeface="Calibri"/>
              </a:rPr>
              <a:t>volume) </a:t>
            </a:r>
            <a:r>
              <a:rPr dirty="0" sz="2800">
                <a:latin typeface="Calibri"/>
                <a:cs typeface="Calibri"/>
              </a:rPr>
              <a:t>x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RR</a:t>
            </a:r>
            <a:endParaRPr sz="2800">
              <a:latin typeface="Calibri"/>
              <a:cs typeface="Calibri"/>
            </a:endParaRPr>
          </a:p>
          <a:p>
            <a:pPr marL="735965">
              <a:lnSpc>
                <a:spcPct val="100000"/>
              </a:lnSpc>
              <a:spcBef>
                <a:spcPts val="340"/>
              </a:spcBef>
            </a:pPr>
            <a:r>
              <a:rPr dirty="0" sz="2800">
                <a:latin typeface="Calibri"/>
                <a:cs typeface="Calibri"/>
              </a:rPr>
              <a:t>= </a:t>
            </a:r>
            <a:r>
              <a:rPr dirty="0" sz="2800" spc="-5">
                <a:latin typeface="Calibri"/>
                <a:cs typeface="Calibri"/>
              </a:rPr>
              <a:t>12 </a:t>
            </a:r>
            <a:r>
              <a:rPr dirty="0" sz="2800" spc="-160">
                <a:latin typeface="Calibri"/>
                <a:cs typeface="Calibri"/>
              </a:rPr>
              <a:t>(500-­‐150) </a:t>
            </a:r>
            <a:r>
              <a:rPr dirty="0" sz="2800">
                <a:latin typeface="Calibri"/>
                <a:cs typeface="Calibri"/>
              </a:rPr>
              <a:t>= </a:t>
            </a:r>
            <a:r>
              <a:rPr dirty="0" sz="2800" spc="-5">
                <a:latin typeface="Calibri"/>
                <a:cs typeface="Calibri"/>
              </a:rPr>
              <a:t>12x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350</a:t>
            </a:r>
            <a:endParaRPr sz="2800">
              <a:latin typeface="Calibri"/>
              <a:cs typeface="Calibri"/>
            </a:endParaRPr>
          </a:p>
          <a:p>
            <a:pPr marL="735965">
              <a:lnSpc>
                <a:spcPct val="100000"/>
              </a:lnSpc>
              <a:spcBef>
                <a:spcPts val="340"/>
              </a:spcBef>
              <a:tabLst>
                <a:tab pos="1234440" algn="l"/>
              </a:tabLst>
            </a:pPr>
            <a:r>
              <a:rPr dirty="0" sz="2800">
                <a:latin typeface="Calibri"/>
                <a:cs typeface="Calibri"/>
              </a:rPr>
              <a:t>=	</a:t>
            </a:r>
            <a:r>
              <a:rPr dirty="0" sz="2800" spc="-5">
                <a:latin typeface="Calibri"/>
                <a:cs typeface="Calibri"/>
              </a:rPr>
              <a:t>4200ml/min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384" rIns="0" bIns="0" rtlCol="0" vert="horz">
            <a:spAutoFit/>
          </a:bodyPr>
          <a:lstStyle/>
          <a:p>
            <a:pPr marL="2273935">
              <a:lnSpc>
                <a:spcPct val="100000"/>
              </a:lnSpc>
            </a:pPr>
            <a:r>
              <a:rPr dirty="0"/>
              <a:t>Learning</a:t>
            </a:r>
            <a:r>
              <a:rPr dirty="0" spc="-85"/>
              <a:t> </a:t>
            </a:r>
            <a:r>
              <a:rPr dirty="0" spc="-5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5700"/>
            <a:ext cx="8336280" cy="4436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600" b="1">
                <a:latin typeface="Times New Roman"/>
                <a:cs typeface="Times New Roman"/>
              </a:rPr>
              <a:t>By the </a:t>
            </a:r>
            <a:r>
              <a:rPr dirty="0" sz="2600" spc="-5" b="1">
                <a:latin typeface="Times New Roman"/>
                <a:cs typeface="Times New Roman"/>
              </a:rPr>
              <a:t>end </a:t>
            </a:r>
            <a:r>
              <a:rPr dirty="0" sz="2600" b="1">
                <a:latin typeface="Times New Roman"/>
                <a:cs typeface="Times New Roman"/>
              </a:rPr>
              <a:t>of the </a:t>
            </a:r>
            <a:r>
              <a:rPr dirty="0" sz="2600" spc="-10" b="1">
                <a:latin typeface="Times New Roman"/>
                <a:cs typeface="Times New Roman"/>
              </a:rPr>
              <a:t>lecture </a:t>
            </a:r>
            <a:r>
              <a:rPr dirty="0" sz="2600" b="1">
                <a:latin typeface="Times New Roman"/>
                <a:cs typeface="Times New Roman"/>
              </a:rPr>
              <a:t>you should be able to:</a:t>
            </a:r>
            <a:r>
              <a:rPr dirty="0" sz="2600" spc="-90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-</a:t>
            </a:r>
            <a:endParaRPr sz="2600">
              <a:latin typeface="Times New Roman"/>
              <a:cs typeface="Times New Roman"/>
            </a:endParaRPr>
          </a:p>
          <a:p>
            <a:pPr marL="355600" marR="136525" indent="-342900">
              <a:lnSpc>
                <a:spcPts val="2780"/>
              </a:lnSpc>
              <a:spcBef>
                <a:spcPts val="680"/>
              </a:spcBef>
              <a:buAutoNum type="arabicPlain"/>
              <a:tabLst>
                <a:tab pos="288925" algn="l"/>
              </a:tabLst>
            </a:pPr>
            <a:r>
              <a:rPr dirty="0" sz="2600" spc="-5">
                <a:latin typeface="Times New Roman"/>
                <a:cs typeface="Times New Roman"/>
              </a:rPr>
              <a:t>Define </a:t>
            </a:r>
            <a:r>
              <a:rPr dirty="0" sz="2600">
                <a:latin typeface="Times New Roman"/>
                <a:cs typeface="Times New Roman"/>
              </a:rPr>
              <a:t>the </a:t>
            </a:r>
            <a:r>
              <a:rPr dirty="0" sz="2600" spc="-5">
                <a:latin typeface="Times New Roman"/>
                <a:cs typeface="Times New Roman"/>
              </a:rPr>
              <a:t>various </a:t>
            </a:r>
            <a:r>
              <a:rPr dirty="0" sz="2600">
                <a:latin typeface="Times New Roman"/>
                <a:cs typeface="Times New Roman"/>
              </a:rPr>
              <a:t>lung </a:t>
            </a:r>
            <a:r>
              <a:rPr dirty="0" sz="2600" spc="-5">
                <a:latin typeface="Times New Roman"/>
                <a:cs typeface="Times New Roman"/>
              </a:rPr>
              <a:t>volumes and capacities and provide  </a:t>
            </a:r>
            <a:r>
              <a:rPr dirty="0" sz="2600" spc="-5">
                <a:latin typeface="Times New Roman"/>
                <a:cs typeface="Times New Roman"/>
              </a:rPr>
              <a:t>typical values </a:t>
            </a:r>
            <a:r>
              <a:rPr dirty="0" sz="2600">
                <a:latin typeface="Times New Roman"/>
                <a:cs typeface="Times New Roman"/>
              </a:rPr>
              <a:t>for</a:t>
            </a:r>
            <a:r>
              <a:rPr dirty="0" sz="2600" spc="-35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each.</a:t>
            </a:r>
            <a:endParaRPr sz="2600">
              <a:latin typeface="Times New Roman"/>
              <a:cs typeface="Times New Roman"/>
            </a:endParaRPr>
          </a:p>
          <a:p>
            <a:pPr marL="355600" marR="934719" indent="-342900">
              <a:lnSpc>
                <a:spcPts val="2780"/>
              </a:lnSpc>
              <a:spcBef>
                <a:spcPts val="640"/>
              </a:spcBef>
              <a:buAutoNum type="arabicPlain"/>
              <a:tabLst>
                <a:tab pos="288925" algn="l"/>
              </a:tabLst>
            </a:pPr>
            <a:r>
              <a:rPr dirty="0" sz="2600" spc="-5">
                <a:latin typeface="Times New Roman"/>
                <a:cs typeface="Times New Roman"/>
              </a:rPr>
              <a:t>Define ventilation rates, their typical values, and their  measurement.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spcBef>
                <a:spcPts val="560"/>
              </a:spcBef>
              <a:buAutoNum type="arabicPlain"/>
              <a:tabLst>
                <a:tab pos="370840" algn="l"/>
              </a:tabLst>
            </a:pPr>
            <a:r>
              <a:rPr dirty="0" sz="2600" spc="-5">
                <a:latin typeface="Times New Roman"/>
                <a:cs typeface="Times New Roman"/>
              </a:rPr>
              <a:t>Describe </a:t>
            </a:r>
            <a:r>
              <a:rPr dirty="0" sz="2600">
                <a:latin typeface="Times New Roman"/>
                <a:cs typeface="Times New Roman"/>
              </a:rPr>
              <a:t>FEV</a:t>
            </a:r>
            <a:r>
              <a:rPr dirty="0" baseline="-21241" sz="2550">
                <a:latin typeface="Times New Roman"/>
                <a:cs typeface="Times New Roman"/>
              </a:rPr>
              <a:t>1 </a:t>
            </a:r>
            <a:r>
              <a:rPr dirty="0" sz="2600" spc="-5">
                <a:latin typeface="Times New Roman"/>
                <a:cs typeface="Times New Roman"/>
              </a:rPr>
              <a:t>and </a:t>
            </a:r>
            <a:r>
              <a:rPr dirty="0" sz="2600">
                <a:latin typeface="Times New Roman"/>
                <a:cs typeface="Times New Roman"/>
              </a:rPr>
              <a:t>its role in </a:t>
            </a:r>
            <a:r>
              <a:rPr dirty="0" sz="2600" spc="-5">
                <a:latin typeface="Times New Roman"/>
                <a:cs typeface="Times New Roman"/>
              </a:rPr>
              <a:t>differentiating obstructive and  </a:t>
            </a:r>
            <a:r>
              <a:rPr dirty="0" sz="2600" spc="-5">
                <a:latin typeface="Times New Roman"/>
                <a:cs typeface="Times New Roman"/>
              </a:rPr>
              <a:t>restrictive </a:t>
            </a:r>
            <a:r>
              <a:rPr dirty="0" sz="2600">
                <a:latin typeface="Times New Roman"/>
                <a:cs typeface="Times New Roman"/>
              </a:rPr>
              <a:t>lung</a:t>
            </a:r>
            <a:r>
              <a:rPr dirty="0" sz="2600" spc="-25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diseases.</a:t>
            </a:r>
            <a:endParaRPr sz="2600">
              <a:latin typeface="Times New Roman"/>
              <a:cs typeface="Times New Roman"/>
            </a:endParaRPr>
          </a:p>
          <a:p>
            <a:pPr marL="355600" marR="558800" indent="-342900">
              <a:lnSpc>
                <a:spcPts val="2780"/>
              </a:lnSpc>
              <a:spcBef>
                <a:spcPts val="625"/>
              </a:spcBef>
              <a:buAutoNum type="arabicPlain"/>
              <a:tabLst>
                <a:tab pos="370840" algn="l"/>
              </a:tabLst>
            </a:pPr>
            <a:r>
              <a:rPr dirty="0" sz="2600" spc="-5">
                <a:latin typeface="Times New Roman"/>
                <a:cs typeface="Times New Roman"/>
              </a:rPr>
              <a:t>Describe </a:t>
            </a:r>
            <a:r>
              <a:rPr dirty="0" sz="2600">
                <a:latin typeface="Times New Roman"/>
                <a:cs typeface="Times New Roman"/>
              </a:rPr>
              <a:t>the </a:t>
            </a:r>
            <a:r>
              <a:rPr dirty="0" sz="2600" spc="-5">
                <a:latin typeface="Times New Roman"/>
                <a:cs typeface="Times New Roman"/>
              </a:rPr>
              <a:t>types </a:t>
            </a:r>
            <a:r>
              <a:rPr dirty="0" sz="2600">
                <a:latin typeface="Times New Roman"/>
                <a:cs typeface="Times New Roman"/>
              </a:rPr>
              <a:t>of </a:t>
            </a:r>
            <a:r>
              <a:rPr dirty="0" sz="2600" spc="-5">
                <a:latin typeface="Times New Roman"/>
                <a:cs typeface="Times New Roman"/>
              </a:rPr>
              <a:t>dead space. State </a:t>
            </a:r>
            <a:r>
              <a:rPr dirty="0" sz="2600">
                <a:latin typeface="Times New Roman"/>
                <a:cs typeface="Times New Roman"/>
              </a:rPr>
              <a:t>a volume for the  </a:t>
            </a:r>
            <a:r>
              <a:rPr dirty="0" sz="2600" spc="-5">
                <a:latin typeface="Times New Roman"/>
                <a:cs typeface="Times New Roman"/>
              </a:rPr>
              <a:t>anatomical dead</a:t>
            </a:r>
            <a:r>
              <a:rPr dirty="0" sz="2600" spc="-4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space.</a:t>
            </a:r>
            <a:endParaRPr sz="2600">
              <a:latin typeface="Times New Roman"/>
              <a:cs typeface="Times New Roman"/>
            </a:endParaRPr>
          </a:p>
          <a:p>
            <a:pPr marL="12700" marR="54610">
              <a:lnSpc>
                <a:spcPts val="3400"/>
              </a:lnSpc>
              <a:spcBef>
                <a:spcPts val="145"/>
              </a:spcBef>
              <a:buAutoNum type="arabicPlain"/>
              <a:tabLst>
                <a:tab pos="370840" algn="l"/>
              </a:tabLst>
            </a:pPr>
            <a:r>
              <a:rPr dirty="0" sz="2600" spc="-5">
                <a:latin typeface="Times New Roman"/>
                <a:cs typeface="Times New Roman"/>
              </a:rPr>
              <a:t>Define </a:t>
            </a:r>
            <a:r>
              <a:rPr dirty="0" sz="2600">
                <a:latin typeface="Times New Roman"/>
                <a:cs typeface="Times New Roman"/>
              </a:rPr>
              <a:t>the </a:t>
            </a:r>
            <a:r>
              <a:rPr dirty="0" sz="2600" spc="-5">
                <a:latin typeface="Times New Roman"/>
                <a:cs typeface="Times New Roman"/>
              </a:rPr>
              <a:t>term </a:t>
            </a:r>
            <a:r>
              <a:rPr dirty="0" sz="2600">
                <a:latin typeface="Times New Roman"/>
                <a:cs typeface="Times New Roman"/>
              </a:rPr>
              <a:t>minute </a:t>
            </a:r>
            <a:r>
              <a:rPr dirty="0" sz="2600" spc="-5">
                <a:latin typeface="Times New Roman"/>
                <a:cs typeface="Times New Roman"/>
              </a:rPr>
              <a:t>ventilation and state </a:t>
            </a:r>
            <a:r>
              <a:rPr dirty="0" sz="2600">
                <a:latin typeface="Times New Roman"/>
                <a:cs typeface="Times New Roman"/>
              </a:rPr>
              <a:t>a </a:t>
            </a:r>
            <a:r>
              <a:rPr dirty="0" sz="2600" spc="-5">
                <a:latin typeface="Times New Roman"/>
                <a:cs typeface="Times New Roman"/>
              </a:rPr>
              <a:t>typical value.  </a:t>
            </a:r>
            <a:r>
              <a:rPr dirty="0" sz="2600">
                <a:latin typeface="Times New Roman"/>
                <a:cs typeface="Times New Roman"/>
              </a:rPr>
              <a:t>6- Distinguish minute </a:t>
            </a:r>
            <a:r>
              <a:rPr dirty="0" sz="2600" spc="-5">
                <a:latin typeface="Times New Roman"/>
                <a:cs typeface="Times New Roman"/>
              </a:rPr>
              <a:t>ventilation </a:t>
            </a:r>
            <a:r>
              <a:rPr dirty="0" sz="2600">
                <a:latin typeface="Times New Roman"/>
                <a:cs typeface="Times New Roman"/>
              </a:rPr>
              <a:t>from </a:t>
            </a:r>
            <a:r>
              <a:rPr dirty="0" sz="2600" spc="-5">
                <a:latin typeface="Times New Roman"/>
                <a:cs typeface="Times New Roman"/>
              </a:rPr>
              <a:t>alveolar</a:t>
            </a:r>
            <a:r>
              <a:rPr dirty="0" sz="2600" spc="2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ventilation.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319" rIns="0" bIns="0" rtlCol="0" vert="horz">
            <a:spAutoFit/>
          </a:bodyPr>
          <a:lstStyle/>
          <a:p>
            <a:pPr marL="2770505">
              <a:lnSpc>
                <a:spcPct val="100000"/>
              </a:lnSpc>
            </a:pPr>
            <a:r>
              <a:rPr dirty="0" sz="4400" spc="-5" b="0">
                <a:latin typeface="Calibri"/>
                <a:cs typeface="Calibri"/>
              </a:rPr>
              <a:t>Spirometry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1125537"/>
            <a:ext cx="8424862" cy="5472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8662" y="213207"/>
            <a:ext cx="2811780" cy="6946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 b="0">
                <a:latin typeface="Calibri"/>
                <a:cs typeface="Calibri"/>
              </a:rPr>
              <a:t>Spiromgram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662" y="1125537"/>
            <a:ext cx="8923337" cy="525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042" rIns="0" bIns="0" rtlCol="0" vert="horz">
            <a:spAutoFit/>
          </a:bodyPr>
          <a:lstStyle/>
          <a:p>
            <a:pPr marL="1463675">
              <a:lnSpc>
                <a:spcPct val="100000"/>
              </a:lnSpc>
            </a:pPr>
            <a:r>
              <a:rPr dirty="0" sz="3600" spc="-5" b="0">
                <a:latin typeface="Times New Roman"/>
                <a:cs typeface="Times New Roman"/>
              </a:rPr>
              <a:t>Lung volumes and</a:t>
            </a:r>
            <a:r>
              <a:rPr dirty="0" sz="3600" spc="-35" b="0">
                <a:latin typeface="Times New Roman"/>
                <a:cs typeface="Times New Roman"/>
              </a:rPr>
              <a:t> </a:t>
            </a:r>
            <a:r>
              <a:rPr dirty="0" sz="3600" spc="-5" b="0">
                <a:latin typeface="Times New Roman"/>
                <a:cs typeface="Times New Roman"/>
              </a:rPr>
              <a:t>capacities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052" y="1148715"/>
            <a:ext cx="8307705" cy="4559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ahoma"/>
                <a:cs typeface="Tahoma"/>
              </a:rPr>
              <a:t>4 </a:t>
            </a:r>
            <a:r>
              <a:rPr dirty="0" sz="2400">
                <a:latin typeface="Times New Roman"/>
                <a:cs typeface="Times New Roman"/>
              </a:rPr>
              <a:t>lung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volumes:</a:t>
            </a:r>
            <a:endParaRPr sz="2400">
              <a:latin typeface="Times New Roman"/>
              <a:cs typeface="Times New Roman"/>
            </a:endParaRPr>
          </a:p>
          <a:p>
            <a:pPr marL="12700" marR="1917700">
              <a:lnSpc>
                <a:spcPts val="3900"/>
              </a:lnSpc>
              <a:spcBef>
                <a:spcPts val="15"/>
              </a:spcBef>
            </a:pPr>
            <a:r>
              <a:rPr dirty="0" sz="2400" spc="-10" b="1">
                <a:latin typeface="Times New Roman"/>
                <a:cs typeface="Times New Roman"/>
              </a:rPr>
              <a:t>Tidal </a:t>
            </a:r>
            <a:r>
              <a:rPr dirty="0" sz="2400" b="1">
                <a:latin typeface="Times New Roman"/>
                <a:cs typeface="Times New Roman"/>
              </a:rPr>
              <a:t>volume (TV): </a:t>
            </a:r>
            <a:r>
              <a:rPr dirty="0" sz="2400">
                <a:latin typeface="Times New Roman"/>
                <a:cs typeface="Times New Roman"/>
              </a:rPr>
              <a:t>Is the volume of </a:t>
            </a:r>
            <a:r>
              <a:rPr dirty="0" sz="2400" spc="-5">
                <a:latin typeface="Times New Roman"/>
                <a:cs typeface="Times New Roman"/>
              </a:rPr>
              <a:t>air inspired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  </a:t>
            </a:r>
            <a:r>
              <a:rPr dirty="0" sz="2400" spc="-5">
                <a:latin typeface="Times New Roman"/>
                <a:cs typeface="Times New Roman"/>
              </a:rPr>
              <a:t>expired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each normal breath </a:t>
            </a:r>
            <a:r>
              <a:rPr dirty="0" sz="2400">
                <a:latin typeface="Times New Roman"/>
                <a:cs typeface="Times New Roman"/>
              </a:rPr>
              <a:t>(~500</a:t>
            </a:r>
            <a:r>
              <a:rPr dirty="0" sz="2400" spc="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ml)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1200"/>
              </a:lnSpc>
              <a:spcBef>
                <a:spcPts val="885"/>
              </a:spcBef>
            </a:pPr>
            <a:r>
              <a:rPr dirty="0" sz="2400" spc="-5" b="1">
                <a:latin typeface="Times New Roman"/>
                <a:cs typeface="Times New Roman"/>
              </a:rPr>
              <a:t>Inspiratory </a:t>
            </a:r>
            <a:r>
              <a:rPr dirty="0" sz="2400" spc="-10" b="1">
                <a:latin typeface="Times New Roman"/>
                <a:cs typeface="Times New Roman"/>
              </a:rPr>
              <a:t>reserve </a:t>
            </a:r>
            <a:r>
              <a:rPr dirty="0" sz="2400" spc="-15" b="1">
                <a:latin typeface="Times New Roman"/>
                <a:cs typeface="Times New Roman"/>
              </a:rPr>
              <a:t>(IRV): </a:t>
            </a:r>
            <a:r>
              <a:rPr dirty="0" sz="2400">
                <a:latin typeface="Times New Roman"/>
                <a:cs typeface="Times New Roman"/>
              </a:rPr>
              <a:t>Is the </a:t>
            </a:r>
            <a:r>
              <a:rPr dirty="0" sz="2400" spc="-5">
                <a:latin typeface="Times New Roman"/>
                <a:cs typeface="Times New Roman"/>
              </a:rPr>
              <a:t>extra </a:t>
            </a:r>
            <a:r>
              <a:rPr dirty="0" sz="2400">
                <a:latin typeface="Times New Roman"/>
                <a:cs typeface="Times New Roman"/>
              </a:rPr>
              <a:t>volume of </a:t>
            </a:r>
            <a:r>
              <a:rPr dirty="0" sz="2400" spc="-5">
                <a:latin typeface="Times New Roman"/>
                <a:cs typeface="Times New Roman"/>
              </a:rPr>
              <a:t>air that can </a:t>
            </a:r>
            <a:r>
              <a:rPr dirty="0" sz="2400">
                <a:latin typeface="Times New Roman"/>
                <a:cs typeface="Times New Roman"/>
              </a:rPr>
              <a:t>be  </a:t>
            </a:r>
            <a:r>
              <a:rPr dirty="0" sz="2400" spc="-5">
                <a:latin typeface="Times New Roman"/>
                <a:cs typeface="Times New Roman"/>
              </a:rPr>
              <a:t>inspired over and above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normal tidal </a:t>
            </a:r>
            <a:r>
              <a:rPr dirty="0" sz="2400">
                <a:latin typeface="Times New Roman"/>
                <a:cs typeface="Times New Roman"/>
              </a:rPr>
              <a:t>volume </a:t>
            </a:r>
            <a:r>
              <a:rPr dirty="0" sz="2400" spc="-5">
                <a:latin typeface="Times New Roman"/>
                <a:cs typeface="Times New Roman"/>
              </a:rPr>
              <a:t>when </a:t>
            </a:r>
            <a:r>
              <a:rPr dirty="0" sz="2400">
                <a:latin typeface="Times New Roman"/>
                <a:cs typeface="Times New Roman"/>
              </a:rPr>
              <a:t>the  </a:t>
            </a:r>
            <a:r>
              <a:rPr dirty="0" sz="2400" spc="-5">
                <a:latin typeface="Times New Roman"/>
                <a:cs typeface="Times New Roman"/>
              </a:rPr>
              <a:t>person inspires </a:t>
            </a:r>
            <a:r>
              <a:rPr dirty="0" sz="2400">
                <a:latin typeface="Times New Roman"/>
                <a:cs typeface="Times New Roman"/>
              </a:rPr>
              <a:t>with full force(~3000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ml)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9400"/>
              </a:lnSpc>
              <a:spcBef>
                <a:spcPts val="610"/>
              </a:spcBef>
            </a:pPr>
            <a:r>
              <a:rPr dirty="0" sz="2400" spc="-5" b="1">
                <a:latin typeface="Times New Roman"/>
                <a:cs typeface="Times New Roman"/>
              </a:rPr>
              <a:t>Expiratory </a:t>
            </a:r>
            <a:r>
              <a:rPr dirty="0" sz="2400" spc="-10" b="1">
                <a:latin typeface="Times New Roman"/>
                <a:cs typeface="Times New Roman"/>
              </a:rPr>
              <a:t>reserve </a:t>
            </a:r>
            <a:r>
              <a:rPr dirty="0" sz="2400" spc="-15" b="1">
                <a:latin typeface="Times New Roman"/>
                <a:cs typeface="Times New Roman"/>
              </a:rPr>
              <a:t>(ERV): </a:t>
            </a:r>
            <a:r>
              <a:rPr dirty="0" sz="2400">
                <a:latin typeface="Times New Roman"/>
                <a:cs typeface="Times New Roman"/>
              </a:rPr>
              <a:t>Is the </a:t>
            </a:r>
            <a:r>
              <a:rPr dirty="0" sz="2400" spc="-5">
                <a:latin typeface="Times New Roman"/>
                <a:cs typeface="Times New Roman"/>
              </a:rPr>
              <a:t>maximum extra </a:t>
            </a:r>
            <a:r>
              <a:rPr dirty="0" sz="2400">
                <a:latin typeface="Times New Roman"/>
                <a:cs typeface="Times New Roman"/>
              </a:rPr>
              <a:t>volume of </a:t>
            </a:r>
            <a:r>
              <a:rPr dirty="0" sz="2400" spc="-5">
                <a:latin typeface="Times New Roman"/>
                <a:cs typeface="Times New Roman"/>
              </a:rPr>
              <a:t>air  </a:t>
            </a:r>
            <a:r>
              <a:rPr dirty="0" sz="2400" spc="-5">
                <a:latin typeface="Times New Roman"/>
                <a:cs typeface="Times New Roman"/>
              </a:rPr>
              <a:t>that can </a:t>
            </a:r>
            <a:r>
              <a:rPr dirty="0" sz="2400">
                <a:latin typeface="Times New Roman"/>
                <a:cs typeface="Times New Roman"/>
              </a:rPr>
              <a:t>be </a:t>
            </a:r>
            <a:r>
              <a:rPr dirty="0" sz="2400" spc="-5">
                <a:latin typeface="Times New Roman"/>
                <a:cs typeface="Times New Roman"/>
              </a:rPr>
              <a:t>expired </a:t>
            </a:r>
            <a:r>
              <a:rPr dirty="0" sz="2400">
                <a:latin typeface="Times New Roman"/>
                <a:cs typeface="Times New Roman"/>
              </a:rPr>
              <a:t>by </a:t>
            </a:r>
            <a:r>
              <a:rPr dirty="0" sz="2400" spc="-5">
                <a:latin typeface="Times New Roman"/>
                <a:cs typeface="Times New Roman"/>
              </a:rPr>
              <a:t>forceful expiration after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end </a:t>
            </a:r>
            <a:r>
              <a:rPr dirty="0" sz="2400">
                <a:latin typeface="Times New Roman"/>
                <a:cs typeface="Times New Roman"/>
              </a:rPr>
              <a:t>of a  </a:t>
            </a:r>
            <a:r>
              <a:rPr dirty="0" sz="2400" spc="-5">
                <a:latin typeface="Times New Roman"/>
                <a:cs typeface="Times New Roman"/>
              </a:rPr>
              <a:t>normal tidal expiration </a:t>
            </a:r>
            <a:r>
              <a:rPr dirty="0" sz="2400" spc="-15">
                <a:latin typeface="Times New Roman"/>
                <a:cs typeface="Times New Roman"/>
              </a:rPr>
              <a:t>(~1100</a:t>
            </a:r>
            <a:r>
              <a:rPr dirty="0" sz="2400">
                <a:latin typeface="Times New Roman"/>
                <a:cs typeface="Times New Roman"/>
              </a:rPr>
              <a:t> ml).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2820"/>
              </a:lnSpc>
              <a:spcBef>
                <a:spcPts val="740"/>
              </a:spcBef>
            </a:pPr>
            <a:r>
              <a:rPr dirty="0" sz="2400" spc="-5" b="1">
                <a:latin typeface="Times New Roman"/>
                <a:cs typeface="Times New Roman"/>
              </a:rPr>
              <a:t>Residual </a:t>
            </a:r>
            <a:r>
              <a:rPr dirty="0" sz="2400" b="1">
                <a:latin typeface="Times New Roman"/>
                <a:cs typeface="Times New Roman"/>
              </a:rPr>
              <a:t>volume </a:t>
            </a:r>
            <a:r>
              <a:rPr dirty="0" sz="2400" spc="-20" b="1">
                <a:latin typeface="Times New Roman"/>
                <a:cs typeface="Times New Roman"/>
              </a:rPr>
              <a:t>(RV): </a:t>
            </a:r>
            <a:r>
              <a:rPr dirty="0" sz="2400">
                <a:latin typeface="Times New Roman"/>
                <a:cs typeface="Times New Roman"/>
              </a:rPr>
              <a:t>Is the volume of </a:t>
            </a:r>
            <a:r>
              <a:rPr dirty="0" sz="2400" spc="-5">
                <a:latin typeface="Times New Roman"/>
                <a:cs typeface="Times New Roman"/>
              </a:rPr>
              <a:t>air remaining </a:t>
            </a:r>
            <a:r>
              <a:rPr dirty="0" sz="2400">
                <a:latin typeface="Times New Roman"/>
                <a:cs typeface="Times New Roman"/>
              </a:rPr>
              <a:t>in the lungs  </a:t>
            </a:r>
            <a:r>
              <a:rPr dirty="0" sz="2400" spc="-5">
                <a:latin typeface="Times New Roman"/>
                <a:cs typeface="Times New Roman"/>
              </a:rPr>
              <a:t>after </a:t>
            </a:r>
            <a:r>
              <a:rPr dirty="0" sz="2400">
                <a:latin typeface="Times New Roman"/>
                <a:cs typeface="Times New Roman"/>
              </a:rPr>
              <a:t>the most </a:t>
            </a:r>
            <a:r>
              <a:rPr dirty="0" sz="2400" spc="-5">
                <a:latin typeface="Times New Roman"/>
                <a:cs typeface="Times New Roman"/>
              </a:rPr>
              <a:t>forceful expiration </a:t>
            </a:r>
            <a:r>
              <a:rPr dirty="0" sz="2400">
                <a:latin typeface="Times New Roman"/>
                <a:cs typeface="Times New Roman"/>
              </a:rPr>
              <a:t>(~1200ml</a:t>
            </a:r>
            <a:r>
              <a:rPr dirty="0" sz="200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45970">
              <a:lnSpc>
                <a:spcPct val="100000"/>
              </a:lnSpc>
            </a:pPr>
            <a:r>
              <a:rPr dirty="0" sz="2900" spc="-5"/>
              <a:t>Pulmonary</a:t>
            </a:r>
            <a:r>
              <a:rPr dirty="0" sz="2900" spc="-65"/>
              <a:t> </a:t>
            </a:r>
            <a:r>
              <a:rPr dirty="0" sz="2900" spc="-10"/>
              <a:t>capacities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47052" y="826134"/>
            <a:ext cx="8204200" cy="491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70">
                <a:latin typeface="Times New Roman"/>
                <a:cs typeface="Times New Roman"/>
              </a:rPr>
              <a:t>Two </a:t>
            </a:r>
            <a:r>
              <a:rPr dirty="0" sz="2800">
                <a:latin typeface="Times New Roman"/>
                <a:cs typeface="Times New Roman"/>
              </a:rPr>
              <a:t>or more lung </a:t>
            </a:r>
            <a:r>
              <a:rPr dirty="0" sz="2800" spc="-5">
                <a:latin typeface="Times New Roman"/>
                <a:cs typeface="Times New Roman"/>
              </a:rPr>
              <a:t>volumes are described as pulmonary  </a:t>
            </a:r>
            <a:r>
              <a:rPr dirty="0" sz="2800" spc="-5">
                <a:latin typeface="Times New Roman"/>
                <a:cs typeface="Times New Roman"/>
              </a:rPr>
              <a:t>capacity</a:t>
            </a:r>
            <a:endParaRPr sz="2800">
              <a:latin typeface="Times New Roman"/>
              <a:cs typeface="Times New Roman"/>
            </a:endParaRPr>
          </a:p>
          <a:p>
            <a:pPr algn="just" marL="101600">
              <a:lnSpc>
                <a:spcPct val="100000"/>
              </a:lnSpc>
              <a:spcBef>
                <a:spcPts val="950"/>
              </a:spcBef>
            </a:pPr>
            <a:r>
              <a:rPr dirty="0" sz="2400" b="1">
                <a:latin typeface="Times New Roman"/>
                <a:cs typeface="Times New Roman"/>
              </a:rPr>
              <a:t>1- </a:t>
            </a:r>
            <a:r>
              <a:rPr dirty="0" sz="2400" spc="-5" b="1">
                <a:latin typeface="Times New Roman"/>
                <a:cs typeface="Times New Roman"/>
              </a:rPr>
              <a:t>Inspiratory capacity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(IC):</a:t>
            </a:r>
            <a:endParaRPr sz="2400">
              <a:latin typeface="Times New Roman"/>
              <a:cs typeface="Times New Roman"/>
            </a:endParaRPr>
          </a:p>
          <a:p>
            <a:pPr algn="just" marL="76200" marR="863600">
              <a:lnSpc>
                <a:spcPct val="101200"/>
              </a:lnSpc>
              <a:spcBef>
                <a:spcPts val="635"/>
              </a:spcBef>
            </a:pPr>
            <a:r>
              <a:rPr dirty="0" sz="2400">
                <a:latin typeface="Calibri"/>
                <a:cs typeface="Calibri"/>
              </a:rPr>
              <a:t>Is the </a:t>
            </a:r>
            <a:r>
              <a:rPr dirty="0" sz="2400" spc="-5">
                <a:latin typeface="Times New Roman"/>
                <a:cs typeface="Times New Roman"/>
              </a:rPr>
              <a:t>amount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air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person can breath </a:t>
            </a:r>
            <a:r>
              <a:rPr dirty="0" sz="2400">
                <a:latin typeface="Times New Roman"/>
                <a:cs typeface="Times New Roman"/>
              </a:rPr>
              <a:t>in, </a:t>
            </a:r>
            <a:r>
              <a:rPr dirty="0" sz="2400" spc="-5">
                <a:latin typeface="Times New Roman"/>
                <a:cs typeface="Times New Roman"/>
              </a:rPr>
              <a:t>beginning at </a:t>
            </a:r>
            <a:r>
              <a:rPr dirty="0" sz="2400">
                <a:latin typeface="Times New Roman"/>
                <a:cs typeface="Times New Roman"/>
              </a:rPr>
              <a:t>the  </a:t>
            </a:r>
            <a:r>
              <a:rPr dirty="0" sz="2600" spc="-5">
                <a:latin typeface="Times New Roman"/>
                <a:cs typeface="Times New Roman"/>
              </a:rPr>
              <a:t>normal expiratory level and distending </a:t>
            </a:r>
            <a:r>
              <a:rPr dirty="0" sz="2600">
                <a:latin typeface="Times New Roman"/>
                <a:cs typeface="Times New Roman"/>
              </a:rPr>
              <a:t>the lungs to the  </a:t>
            </a:r>
            <a:r>
              <a:rPr dirty="0" sz="2600" spc="-5">
                <a:latin typeface="Times New Roman"/>
                <a:cs typeface="Times New Roman"/>
              </a:rPr>
              <a:t>maximum</a:t>
            </a:r>
            <a:r>
              <a:rPr dirty="0" sz="2600" spc="-4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amount.</a:t>
            </a:r>
            <a:endParaRPr sz="26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  <a:spcBef>
                <a:spcPts val="370"/>
              </a:spcBef>
            </a:pPr>
            <a:r>
              <a:rPr dirty="0" sz="2800">
                <a:latin typeface="Times New Roman"/>
                <a:cs typeface="Times New Roman"/>
              </a:rPr>
              <a:t>IC= </a:t>
            </a:r>
            <a:r>
              <a:rPr dirty="0" sz="2800" spc="-5">
                <a:latin typeface="Times New Roman"/>
                <a:cs typeface="Times New Roman"/>
              </a:rPr>
              <a:t>TV+ </a:t>
            </a:r>
            <a:r>
              <a:rPr dirty="0" sz="2800" spc="-60">
                <a:latin typeface="Times New Roman"/>
                <a:cs typeface="Times New Roman"/>
              </a:rPr>
              <a:t>IRV= </a:t>
            </a:r>
            <a:r>
              <a:rPr dirty="0" sz="2800">
                <a:latin typeface="Times New Roman"/>
                <a:cs typeface="Times New Roman"/>
              </a:rPr>
              <a:t>500+ 3000= 3500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2400" b="1">
                <a:latin typeface="Times New Roman"/>
                <a:cs typeface="Times New Roman"/>
              </a:rPr>
              <a:t>2-The </a:t>
            </a:r>
            <a:r>
              <a:rPr dirty="0" sz="2400" spc="-5" b="1">
                <a:latin typeface="Times New Roman"/>
                <a:cs typeface="Times New Roman"/>
              </a:rPr>
              <a:t>functional </a:t>
            </a:r>
            <a:r>
              <a:rPr dirty="0" sz="2400" spc="-10" b="1">
                <a:latin typeface="Times New Roman"/>
                <a:cs typeface="Times New Roman"/>
              </a:rPr>
              <a:t>residual </a:t>
            </a:r>
            <a:r>
              <a:rPr dirty="0" sz="2400" spc="-5" b="1">
                <a:latin typeface="Times New Roman"/>
                <a:cs typeface="Times New Roman"/>
              </a:rPr>
              <a:t>capacity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(FRC)</a:t>
            </a:r>
            <a:endParaRPr sz="2400">
              <a:latin typeface="Times New Roman"/>
              <a:cs typeface="Times New Roman"/>
            </a:endParaRPr>
          </a:p>
          <a:p>
            <a:pPr algn="just" marL="127000" marR="356235">
              <a:lnSpc>
                <a:spcPct val="90700"/>
              </a:lnSpc>
              <a:spcBef>
                <a:spcPts val="484"/>
              </a:spcBef>
            </a:pPr>
            <a:r>
              <a:rPr dirty="0" sz="2400">
                <a:latin typeface="Times New Roman"/>
                <a:cs typeface="Times New Roman"/>
              </a:rPr>
              <a:t>Is the </a:t>
            </a:r>
            <a:r>
              <a:rPr dirty="0" sz="2400" spc="-5">
                <a:latin typeface="Times New Roman"/>
                <a:cs typeface="Times New Roman"/>
              </a:rPr>
              <a:t>amount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air that remains </a:t>
            </a:r>
            <a:r>
              <a:rPr dirty="0" sz="2400">
                <a:latin typeface="Times New Roman"/>
                <a:cs typeface="Times New Roman"/>
              </a:rPr>
              <a:t>in the lungs </a:t>
            </a:r>
            <a:r>
              <a:rPr dirty="0" sz="2400" spc="-5">
                <a:latin typeface="Times New Roman"/>
                <a:cs typeface="Times New Roman"/>
              </a:rPr>
              <a:t>after normal tidal  </a:t>
            </a:r>
            <a:r>
              <a:rPr dirty="0" sz="2400" spc="-5">
                <a:latin typeface="Times New Roman"/>
                <a:cs typeface="Times New Roman"/>
              </a:rPr>
              <a:t>expiration. Acts as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10">
                <a:latin typeface="Times New Roman"/>
                <a:cs typeface="Times New Roman"/>
              </a:rPr>
              <a:t>buffer </a:t>
            </a:r>
            <a:r>
              <a:rPr dirty="0" sz="2400" spc="-5">
                <a:latin typeface="Times New Roman"/>
                <a:cs typeface="Times New Roman"/>
              </a:rPr>
              <a:t>against extreme changes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alveolar  </a:t>
            </a:r>
            <a:r>
              <a:rPr dirty="0" sz="2400" spc="-5">
                <a:latin typeface="Times New Roman"/>
                <a:cs typeface="Times New Roman"/>
              </a:rPr>
              <a:t>gas levels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each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breath.</a:t>
            </a:r>
            <a:endParaRPr sz="2400">
              <a:latin typeface="Times New Roman"/>
              <a:cs typeface="Times New Roman"/>
            </a:endParaRPr>
          </a:p>
          <a:p>
            <a:pPr marL="571500">
              <a:lnSpc>
                <a:spcPct val="100000"/>
              </a:lnSpc>
              <a:spcBef>
                <a:spcPts val="350"/>
              </a:spcBef>
            </a:pPr>
            <a:r>
              <a:rPr dirty="0" sz="2800">
                <a:latin typeface="Times New Roman"/>
                <a:cs typeface="Times New Roman"/>
              </a:rPr>
              <a:t>FRC= </a:t>
            </a:r>
            <a:r>
              <a:rPr dirty="0" sz="2800" spc="-60">
                <a:latin typeface="Times New Roman"/>
                <a:cs typeface="Times New Roman"/>
              </a:rPr>
              <a:t>ERV+ </a:t>
            </a:r>
            <a:r>
              <a:rPr dirty="0" sz="2800" spc="-75">
                <a:latin typeface="Times New Roman"/>
                <a:cs typeface="Times New Roman"/>
              </a:rPr>
              <a:t>RV= </a:t>
            </a:r>
            <a:r>
              <a:rPr dirty="0" sz="2800" spc="-25">
                <a:latin typeface="Times New Roman"/>
                <a:cs typeface="Times New Roman"/>
              </a:rPr>
              <a:t>1100+ </a:t>
            </a:r>
            <a:r>
              <a:rPr dirty="0" sz="2800">
                <a:latin typeface="Times New Roman"/>
                <a:cs typeface="Times New Roman"/>
              </a:rPr>
              <a:t>1200= 2300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72945">
              <a:lnSpc>
                <a:spcPct val="100000"/>
              </a:lnSpc>
            </a:pPr>
            <a:r>
              <a:rPr dirty="0" spc="-5"/>
              <a:t>Cont… lung</a:t>
            </a:r>
            <a:r>
              <a:rPr dirty="0" spc="-55"/>
              <a:t> </a:t>
            </a:r>
            <a:r>
              <a:rPr dirty="0" spc="-10"/>
              <a:t>capacities</a:t>
            </a:r>
          </a:p>
        </p:txBody>
      </p:sp>
      <p:sp>
        <p:nvSpPr>
          <p:cNvPr id="3" name="object 3"/>
          <p:cNvSpPr/>
          <p:nvPr/>
        </p:nvSpPr>
        <p:spPr>
          <a:xfrm>
            <a:off x="500062" y="928687"/>
            <a:ext cx="4288155" cy="5380355"/>
          </a:xfrm>
          <a:custGeom>
            <a:avLst/>
            <a:gdLst/>
            <a:ahLst/>
            <a:cxnLst/>
            <a:rect l="l" t="t" r="r" b="b"/>
            <a:pathLst>
              <a:path w="4288155" h="5380355">
                <a:moveTo>
                  <a:pt x="0" y="0"/>
                </a:moveTo>
                <a:lnTo>
                  <a:pt x="4287836" y="0"/>
                </a:lnTo>
                <a:lnTo>
                  <a:pt x="4287836" y="5380035"/>
                </a:lnTo>
                <a:lnTo>
                  <a:pt x="0" y="5380035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8802" y="1403159"/>
            <a:ext cx="4135754" cy="3085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5">
                <a:latin typeface="Tahoma"/>
                <a:cs typeface="Tahoma"/>
              </a:rPr>
              <a:t>3-The </a:t>
            </a:r>
            <a:r>
              <a:rPr dirty="0" sz="2400" spc="-5">
                <a:latin typeface="Tahoma"/>
                <a:cs typeface="Tahoma"/>
              </a:rPr>
              <a:t>vital capacity</a:t>
            </a:r>
            <a:r>
              <a:rPr dirty="0" sz="2400" spc="-2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(VC):</a:t>
            </a:r>
            <a:endParaRPr sz="2400">
              <a:latin typeface="Tahoma"/>
              <a:cs typeface="Tahoma"/>
            </a:endParaRPr>
          </a:p>
          <a:p>
            <a:pPr algn="just" marL="127000" marR="5080">
              <a:lnSpc>
                <a:spcPct val="100000"/>
              </a:lnSpc>
              <a:spcBef>
                <a:spcPts val="620"/>
              </a:spcBef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maximum amount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air </a:t>
            </a:r>
            <a:r>
              <a:rPr dirty="0" sz="2400">
                <a:latin typeface="Times New Roman"/>
                <a:cs typeface="Times New Roman"/>
              </a:rPr>
              <a:t>a  </a:t>
            </a:r>
            <a:r>
              <a:rPr dirty="0" sz="2400" spc="-5">
                <a:latin typeface="Times New Roman"/>
                <a:cs typeface="Times New Roman"/>
              </a:rPr>
              <a:t>person can expel </a:t>
            </a:r>
            <a:r>
              <a:rPr dirty="0" sz="2400">
                <a:latin typeface="Times New Roman"/>
                <a:cs typeface="Times New Roman"/>
              </a:rPr>
              <a:t>from the lungs  </a:t>
            </a:r>
            <a:r>
              <a:rPr dirty="0" sz="2400" spc="-5">
                <a:latin typeface="Times New Roman"/>
                <a:cs typeface="Times New Roman"/>
              </a:rPr>
              <a:t>after </a:t>
            </a:r>
            <a:r>
              <a:rPr dirty="0" sz="2400">
                <a:latin typeface="Times New Roman"/>
                <a:cs typeface="Times New Roman"/>
              </a:rPr>
              <a:t>first filling the lungs to  </a:t>
            </a:r>
            <a:r>
              <a:rPr dirty="0" sz="2400" spc="-5">
                <a:latin typeface="Times New Roman"/>
                <a:cs typeface="Times New Roman"/>
              </a:rPr>
              <a:t>their maximum extent and then  </a:t>
            </a:r>
            <a:r>
              <a:rPr dirty="0" sz="2400" spc="-5">
                <a:latin typeface="Times New Roman"/>
                <a:cs typeface="Times New Roman"/>
              </a:rPr>
              <a:t>expiring </a:t>
            </a:r>
            <a:r>
              <a:rPr dirty="0" sz="2400">
                <a:latin typeface="Times New Roman"/>
                <a:cs typeface="Times New Roman"/>
              </a:rPr>
              <a:t>to the </a:t>
            </a:r>
            <a:r>
              <a:rPr dirty="0" sz="2400" spc="-5">
                <a:latin typeface="Times New Roman"/>
                <a:cs typeface="Times New Roman"/>
              </a:rPr>
              <a:t>maximum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extent.</a:t>
            </a:r>
            <a:endParaRPr sz="2400">
              <a:latin typeface="Times New Roman"/>
              <a:cs typeface="Times New Roman"/>
            </a:endParaRPr>
          </a:p>
          <a:p>
            <a:pPr marL="127000" marR="735965" indent="-19050">
              <a:lnSpc>
                <a:spcPts val="2820"/>
              </a:lnSpc>
              <a:spcBef>
                <a:spcPts val="740"/>
              </a:spcBef>
            </a:pPr>
            <a:r>
              <a:rPr dirty="0" sz="2400">
                <a:latin typeface="Times New Roman"/>
                <a:cs typeface="Times New Roman"/>
              </a:rPr>
              <a:t>= </a:t>
            </a:r>
            <a:r>
              <a:rPr dirty="0" sz="2400" spc="-40">
                <a:latin typeface="Times New Roman"/>
                <a:cs typeface="Times New Roman"/>
              </a:rPr>
              <a:t>TV+IRV+ERV </a:t>
            </a:r>
            <a:r>
              <a:rPr dirty="0" sz="2400">
                <a:latin typeface="Times New Roman"/>
                <a:cs typeface="Times New Roman"/>
              </a:rPr>
              <a:t>=  </a:t>
            </a:r>
            <a:r>
              <a:rPr dirty="0" sz="2400" spc="-10">
                <a:latin typeface="Times New Roman"/>
                <a:cs typeface="Times New Roman"/>
              </a:rPr>
              <a:t>500+3000+1100 </a:t>
            </a:r>
            <a:r>
              <a:rPr dirty="0" sz="2400">
                <a:latin typeface="Times New Roman"/>
                <a:cs typeface="Times New Roman"/>
              </a:rPr>
              <a:t>=4600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362" y="981075"/>
            <a:ext cx="3960812" cy="532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1250" y="969962"/>
            <a:ext cx="3983354" cy="5349875"/>
          </a:xfrm>
          <a:custGeom>
            <a:avLst/>
            <a:gdLst/>
            <a:ahLst/>
            <a:cxnLst/>
            <a:rect l="l" t="t" r="r" b="b"/>
            <a:pathLst>
              <a:path w="3983354" h="5349875">
                <a:moveTo>
                  <a:pt x="0" y="0"/>
                </a:moveTo>
                <a:lnTo>
                  <a:pt x="3983029" y="0"/>
                </a:lnTo>
                <a:lnTo>
                  <a:pt x="3983029" y="5349868"/>
                </a:lnTo>
                <a:lnTo>
                  <a:pt x="0" y="534986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49" y="981074"/>
            <a:ext cx="8147050" cy="5375275"/>
          </a:xfrm>
          <a:custGeom>
            <a:avLst/>
            <a:gdLst/>
            <a:ahLst/>
            <a:cxnLst/>
            <a:rect l="l" t="t" r="r" b="b"/>
            <a:pathLst>
              <a:path w="8147050" h="5375275">
                <a:moveTo>
                  <a:pt x="0" y="0"/>
                </a:moveTo>
                <a:lnTo>
                  <a:pt x="8147044" y="0"/>
                </a:lnTo>
                <a:lnTo>
                  <a:pt x="8147044" y="5375276"/>
                </a:lnTo>
                <a:lnTo>
                  <a:pt x="0" y="537527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490" y="335127"/>
            <a:ext cx="7976234" cy="4377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0625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Cont.. Lung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Capacities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700"/>
              </a:lnSpc>
              <a:spcBef>
                <a:spcPts val="2095"/>
              </a:spcBef>
            </a:pPr>
            <a:r>
              <a:rPr dirty="0" sz="2800" spc="-40">
                <a:latin typeface="Tahoma"/>
                <a:cs typeface="Tahoma"/>
              </a:rPr>
              <a:t>4-The </a:t>
            </a:r>
            <a:r>
              <a:rPr dirty="0" sz="2800">
                <a:latin typeface="Tahoma"/>
                <a:cs typeface="Tahoma"/>
              </a:rPr>
              <a:t>total lung </a:t>
            </a:r>
            <a:r>
              <a:rPr dirty="0" sz="2800" spc="-5">
                <a:latin typeface="Tahoma"/>
                <a:cs typeface="Tahoma"/>
              </a:rPr>
              <a:t>capacity </a:t>
            </a:r>
            <a:r>
              <a:rPr dirty="0" sz="2800">
                <a:latin typeface="Tahoma"/>
                <a:cs typeface="Tahoma"/>
              </a:rPr>
              <a:t>(TLC): </a:t>
            </a:r>
            <a:r>
              <a:rPr dirty="0" sz="2800" i="1">
                <a:latin typeface="Calibri"/>
                <a:cs typeface="Calibri"/>
              </a:rPr>
              <a:t>is the maximum  volume to </a:t>
            </a:r>
            <a:r>
              <a:rPr dirty="0" sz="2800" spc="-5">
                <a:latin typeface="Calibri"/>
                <a:cs typeface="Calibri"/>
              </a:rPr>
              <a:t>which </a:t>
            </a:r>
            <a:r>
              <a:rPr dirty="0" sz="2800">
                <a:latin typeface="Calibri"/>
                <a:cs typeface="Calibri"/>
              </a:rPr>
              <a:t>the lungs can be expanded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  </a:t>
            </a:r>
            <a:r>
              <a:rPr dirty="0" sz="2800">
                <a:latin typeface="Calibri"/>
                <a:cs typeface="Calibri"/>
              </a:rPr>
              <a:t>greatest </a:t>
            </a:r>
            <a:r>
              <a:rPr dirty="0" sz="2800" spc="-5">
                <a:latin typeface="Calibri"/>
                <a:cs typeface="Calibri"/>
              </a:rPr>
              <a:t>possible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eﬀort</a:t>
            </a:r>
            <a:endParaRPr sz="2800">
              <a:latin typeface="Calibri"/>
              <a:cs typeface="Calibri"/>
            </a:endParaRPr>
          </a:p>
          <a:p>
            <a:pPr marL="546100" marR="1614805" indent="-200025">
              <a:lnSpc>
                <a:spcPts val="4100"/>
              </a:lnSpc>
              <a:spcBef>
                <a:spcPts val="130"/>
              </a:spcBef>
            </a:pPr>
            <a:r>
              <a:rPr dirty="0" sz="2800">
                <a:latin typeface="Times New Roman"/>
                <a:cs typeface="Times New Roman"/>
              </a:rPr>
              <a:t>= </a:t>
            </a:r>
            <a:r>
              <a:rPr dirty="0" sz="2800" spc="-55">
                <a:latin typeface="Times New Roman"/>
                <a:cs typeface="Times New Roman"/>
              </a:rPr>
              <a:t>TV+IRV+ERV+RV </a:t>
            </a:r>
            <a:r>
              <a:rPr dirty="0" sz="2800">
                <a:latin typeface="Times New Roman"/>
                <a:cs typeface="Times New Roman"/>
              </a:rPr>
              <a:t>=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500+3000+1100+  </a:t>
            </a:r>
            <a:r>
              <a:rPr dirty="0" sz="2800">
                <a:latin typeface="Times New Roman"/>
                <a:cs typeface="Times New Roman"/>
              </a:rPr>
              <a:t>1200=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5800ml.</a:t>
            </a:r>
            <a:endParaRPr sz="2800">
              <a:latin typeface="Times New Roman"/>
              <a:cs typeface="Times New Roman"/>
            </a:endParaRPr>
          </a:p>
          <a:p>
            <a:pPr marL="355600" marR="153670" indent="-342900">
              <a:lnSpc>
                <a:spcPct val="100099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 i="1">
                <a:latin typeface="Calibri"/>
                <a:cs typeface="Calibri"/>
              </a:rPr>
              <a:t>All </a:t>
            </a:r>
            <a:r>
              <a:rPr dirty="0" sz="2800" spc="-5" b="1" i="1">
                <a:latin typeface="Calibri"/>
                <a:cs typeface="Calibri"/>
              </a:rPr>
              <a:t>lung volumes and capacities </a:t>
            </a:r>
            <a:r>
              <a:rPr dirty="0" sz="2800">
                <a:latin typeface="Calibri"/>
                <a:cs typeface="Calibri"/>
              </a:rPr>
              <a:t>are </a:t>
            </a:r>
            <a:r>
              <a:rPr dirty="0" sz="2800" spc="-220">
                <a:latin typeface="Calibri"/>
                <a:cs typeface="Calibri"/>
              </a:rPr>
              <a:t>20-­‐25% </a:t>
            </a:r>
            <a:r>
              <a:rPr dirty="0" sz="2800">
                <a:latin typeface="Calibri"/>
                <a:cs typeface="Calibri"/>
              </a:rPr>
              <a:t>less in  </a:t>
            </a:r>
            <a:r>
              <a:rPr dirty="0" sz="2800" spc="-5">
                <a:latin typeface="Calibri"/>
                <a:cs typeface="Calibri"/>
              </a:rPr>
              <a:t>women </a:t>
            </a:r>
            <a:r>
              <a:rPr dirty="0" sz="2800">
                <a:latin typeface="Calibri"/>
                <a:cs typeface="Calibri"/>
              </a:rPr>
              <a:t>than men , they are greater in large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athletic  </a:t>
            </a:r>
            <a:r>
              <a:rPr dirty="0" sz="2800" spc="-5">
                <a:latin typeface="Calibri"/>
                <a:cs typeface="Calibri"/>
              </a:rPr>
              <a:t>people </a:t>
            </a:r>
            <a:r>
              <a:rPr dirty="0" sz="2800">
                <a:latin typeface="Calibri"/>
                <a:cs typeface="Calibri"/>
              </a:rPr>
              <a:t>than in small athenic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people.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491490"/>
            <a:ext cx="5403850" cy="447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/>
              <a:t>**Determination </a:t>
            </a:r>
            <a:r>
              <a:rPr dirty="0" sz="2800"/>
              <a:t>of the FRC, RV,</a:t>
            </a:r>
            <a:r>
              <a:rPr dirty="0" sz="2800" spc="-55"/>
              <a:t> </a:t>
            </a:r>
            <a:r>
              <a:rPr dirty="0" sz="2800"/>
              <a:t>TLC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00062" y="1052512"/>
            <a:ext cx="5008880" cy="5234305"/>
          </a:xfrm>
          <a:custGeom>
            <a:avLst/>
            <a:gdLst/>
            <a:ahLst/>
            <a:cxnLst/>
            <a:rect l="l" t="t" r="r" b="b"/>
            <a:pathLst>
              <a:path w="5008880" h="5234305">
                <a:moveTo>
                  <a:pt x="0" y="0"/>
                </a:moveTo>
                <a:lnTo>
                  <a:pt x="5008556" y="0"/>
                </a:lnTo>
                <a:lnTo>
                  <a:pt x="5008556" y="5233985"/>
                </a:lnTo>
                <a:lnTo>
                  <a:pt x="0" y="523398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8802" y="1118552"/>
            <a:ext cx="4074160" cy="3786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 i="1">
                <a:latin typeface="Calibri"/>
                <a:cs typeface="Calibri"/>
              </a:rPr>
              <a:t>Closed circuit Helium Dilution  Method</a:t>
            </a:r>
            <a:endParaRPr sz="2400">
              <a:latin typeface="Calibri"/>
              <a:cs typeface="Calibri"/>
            </a:endParaRPr>
          </a:p>
          <a:p>
            <a:pPr marL="173355">
              <a:lnSpc>
                <a:spcPct val="100000"/>
              </a:lnSpc>
              <a:spcBef>
                <a:spcPts val="1010"/>
              </a:spcBef>
            </a:pPr>
            <a:r>
              <a:rPr dirty="0" sz="2400" b="1" i="1">
                <a:latin typeface="Times New Roman"/>
                <a:cs typeface="Times New Roman"/>
              </a:rPr>
              <a:t>C1xV1 =</a:t>
            </a:r>
            <a:r>
              <a:rPr dirty="0" sz="2400" spc="-10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C2xV2</a:t>
            </a:r>
            <a:endParaRPr sz="2400">
              <a:latin typeface="Times New Roman"/>
              <a:cs typeface="Times New Roman"/>
            </a:endParaRPr>
          </a:p>
          <a:p>
            <a:pPr marL="12700" marR="222885">
              <a:lnSpc>
                <a:spcPct val="120800"/>
              </a:lnSpc>
              <a:spcBef>
                <a:spcPts val="25"/>
              </a:spcBef>
            </a:pPr>
            <a:r>
              <a:rPr dirty="0" sz="2000">
                <a:latin typeface="Times New Roman"/>
                <a:cs typeface="Times New Roman"/>
              </a:rPr>
              <a:t>C1: concentration of Hi in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spirometry  V1: volume of air in the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spirometry.</a:t>
            </a:r>
            <a:endParaRPr sz="2000">
              <a:latin typeface="Times New Roman"/>
              <a:cs typeface="Times New Roman"/>
            </a:endParaRPr>
          </a:p>
          <a:p>
            <a:pPr marL="12700" marR="610870">
              <a:lnSpc>
                <a:spcPct val="120800"/>
              </a:lnSpc>
            </a:pPr>
            <a:r>
              <a:rPr dirty="0" sz="2000">
                <a:latin typeface="Times New Roman"/>
                <a:cs typeface="Times New Roman"/>
              </a:rPr>
              <a:t>C2: Final concentration of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helium  V2 </a:t>
            </a:r>
            <a:r>
              <a:rPr dirty="0" sz="2000" spc="-40">
                <a:latin typeface="Times New Roman"/>
                <a:cs typeface="Times New Roman"/>
              </a:rPr>
              <a:t>:Volume </a:t>
            </a:r>
            <a:r>
              <a:rPr dirty="0" sz="2000">
                <a:latin typeface="Times New Roman"/>
                <a:cs typeface="Times New Roman"/>
              </a:rPr>
              <a:t>of spirometry+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FRC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400">
              <a:latin typeface="Times New Roman"/>
              <a:cs typeface="Times New Roman"/>
            </a:endParaRPr>
          </a:p>
          <a:p>
            <a:pPr marL="901700" marR="210820" indent="-889000">
              <a:lnSpc>
                <a:spcPct val="120800"/>
              </a:lnSpc>
            </a:pPr>
            <a:r>
              <a:rPr dirty="0" sz="2000" b="1" i="1">
                <a:latin typeface="Times New Roman"/>
                <a:cs typeface="Times New Roman"/>
              </a:rPr>
              <a:t>FRC = ( </a:t>
            </a:r>
            <a:r>
              <a:rPr dirty="0" sz="2000" b="1" i="1" u="sng">
                <a:latin typeface="Times New Roman"/>
                <a:cs typeface="Times New Roman"/>
              </a:rPr>
              <a:t>Ci He (C1) </a:t>
            </a:r>
            <a:r>
              <a:rPr dirty="0" sz="2000" b="1" i="1">
                <a:latin typeface="Times New Roman"/>
                <a:cs typeface="Times New Roman"/>
              </a:rPr>
              <a:t>- 1) </a:t>
            </a:r>
            <a:r>
              <a:rPr dirty="0" sz="2000" spc="-60" b="1" i="1">
                <a:latin typeface="Times New Roman"/>
                <a:cs typeface="Times New Roman"/>
              </a:rPr>
              <a:t>Vi </a:t>
            </a:r>
            <a:r>
              <a:rPr dirty="0" sz="2000" b="1" i="1">
                <a:latin typeface="Times New Roman"/>
                <a:cs typeface="Times New Roman"/>
              </a:rPr>
              <a:t>Spi (V1)  </a:t>
            </a:r>
            <a:r>
              <a:rPr dirty="0" sz="2000" b="1" i="1">
                <a:latin typeface="Times New Roman"/>
                <a:cs typeface="Times New Roman"/>
              </a:rPr>
              <a:t>Cf He</a:t>
            </a:r>
            <a:r>
              <a:rPr dirty="0" sz="2000" spc="-10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(C2)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59337" y="1052512"/>
            <a:ext cx="4033837" cy="266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8224" y="1041400"/>
            <a:ext cx="4056379" cy="2686050"/>
          </a:xfrm>
          <a:custGeom>
            <a:avLst/>
            <a:gdLst/>
            <a:ahLst/>
            <a:cxnLst/>
            <a:rect l="l" t="t" r="r" b="b"/>
            <a:pathLst>
              <a:path w="4056379" h="2686050">
                <a:moveTo>
                  <a:pt x="0" y="0"/>
                </a:moveTo>
                <a:lnTo>
                  <a:pt x="4056059" y="0"/>
                </a:lnTo>
                <a:lnTo>
                  <a:pt x="4056059" y="2686050"/>
                </a:lnTo>
                <a:lnTo>
                  <a:pt x="0" y="2686050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5850" y="3860800"/>
            <a:ext cx="4068762" cy="2376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84737" y="3849687"/>
            <a:ext cx="4091304" cy="2399030"/>
          </a:xfrm>
          <a:custGeom>
            <a:avLst/>
            <a:gdLst/>
            <a:ahLst/>
            <a:cxnLst/>
            <a:rect l="l" t="t" r="r" b="b"/>
            <a:pathLst>
              <a:path w="4091304" h="2399029">
                <a:moveTo>
                  <a:pt x="0" y="0"/>
                </a:moveTo>
                <a:lnTo>
                  <a:pt x="4090989" y="0"/>
                </a:lnTo>
                <a:lnTo>
                  <a:pt x="4090989" y="2398710"/>
                </a:lnTo>
                <a:lnTo>
                  <a:pt x="0" y="2398710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 (</a:t>
            </a:r>
            <a:r>
              <a:rPr dirty="0" spc="-90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2016-01-20T05:46:19Z</dcterms:created>
  <dcterms:modified xsi:type="dcterms:W3CDTF">2016-01-20T05:46:19Z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2016-01-20T00:00:00Z</vt:filetime>
  </property>
</Properties>
</file>