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9872" y="5945123"/>
            <a:ext cx="4899660" cy="913130"/>
          </a:xfrm>
          <a:custGeom>
            <a:avLst/>
            <a:gdLst/>
            <a:ahLst/>
            <a:cxnLst/>
            <a:rect l="l" t="t" r="r" b="b"/>
            <a:pathLst>
              <a:path w="4899660" h="913129">
                <a:moveTo>
                  <a:pt x="85583" y="21310"/>
                </a:moveTo>
                <a:lnTo>
                  <a:pt x="3638405" y="912874"/>
                </a:lnTo>
                <a:lnTo>
                  <a:pt x="4899656" y="912874"/>
                </a:lnTo>
                <a:lnTo>
                  <a:pt x="85583" y="21310"/>
                </a:lnTo>
                <a:close/>
              </a:path>
              <a:path w="4899660" h="913129">
                <a:moveTo>
                  <a:pt x="660" y="0"/>
                </a:moveTo>
                <a:lnTo>
                  <a:pt x="0" y="5460"/>
                </a:lnTo>
                <a:lnTo>
                  <a:pt x="85583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86155" y="5939028"/>
            <a:ext cx="3655695" cy="919480"/>
          </a:xfrm>
          <a:custGeom>
            <a:avLst/>
            <a:gdLst/>
            <a:ahLst/>
            <a:cxnLst/>
            <a:rect l="l" t="t" r="r" b="b"/>
            <a:pathLst>
              <a:path w="3655695" h="919479">
                <a:moveTo>
                  <a:pt x="0" y="0"/>
                </a:moveTo>
                <a:lnTo>
                  <a:pt x="7924" y="6350"/>
                </a:lnTo>
                <a:lnTo>
                  <a:pt x="2871731" y="918970"/>
                </a:lnTo>
                <a:lnTo>
                  <a:pt x="3655493" y="9189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5784670"/>
            <a:ext cx="3370852" cy="1073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687067" y="4953000"/>
            <a:ext cx="7457440" cy="487680"/>
          </a:xfrm>
          <a:custGeom>
            <a:avLst/>
            <a:gdLst/>
            <a:ahLst/>
            <a:cxnLst/>
            <a:rect l="l" t="t" r="r" b="b"/>
            <a:pathLst>
              <a:path w="7457440" h="487679">
                <a:moveTo>
                  <a:pt x="7456932" y="0"/>
                </a:moveTo>
                <a:lnTo>
                  <a:pt x="0" y="289687"/>
                </a:lnTo>
                <a:lnTo>
                  <a:pt x="7456932" y="487680"/>
                </a:lnTo>
                <a:lnTo>
                  <a:pt x="7456932" y="0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12471" y="5236464"/>
            <a:ext cx="9031605" cy="789940"/>
          </a:xfrm>
          <a:custGeom>
            <a:avLst/>
            <a:gdLst/>
            <a:ahLst/>
            <a:cxnLst/>
            <a:rect l="l" t="t" r="r" b="b"/>
            <a:pathLst>
              <a:path w="9031605" h="789939">
                <a:moveTo>
                  <a:pt x="9031528" y="0"/>
                </a:moveTo>
                <a:lnTo>
                  <a:pt x="0" y="0"/>
                </a:lnTo>
                <a:lnTo>
                  <a:pt x="9031528" y="789432"/>
                </a:lnTo>
                <a:lnTo>
                  <a:pt x="9031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4998718"/>
            <a:ext cx="9144000" cy="1859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4991317"/>
            <a:ext cx="9143999" cy="801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914400" y="0"/>
            <a:ext cx="5791200" cy="1075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914400" y="0"/>
            <a:ext cx="5791200" cy="1076325"/>
          </a:xfrm>
          <a:custGeom>
            <a:avLst/>
            <a:gdLst/>
            <a:ahLst/>
            <a:cxnLst/>
            <a:rect l="l" t="t" r="r" b="b"/>
            <a:pathLst>
              <a:path w="5791200" h="1076325">
                <a:moveTo>
                  <a:pt x="0" y="1075944"/>
                </a:moveTo>
                <a:lnTo>
                  <a:pt x="5791200" y="1075944"/>
                </a:lnTo>
                <a:lnTo>
                  <a:pt x="5791200" y="0"/>
                </a:lnTo>
                <a:lnTo>
                  <a:pt x="0" y="0"/>
                </a:lnTo>
                <a:lnTo>
                  <a:pt x="0" y="1075944"/>
                </a:lnTo>
                <a:close/>
              </a:path>
            </a:pathLst>
          </a:custGeom>
          <a:ln w="9144">
            <a:solidFill>
              <a:srgbClr val="6600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687067" y="4953000"/>
            <a:ext cx="7457440" cy="487680"/>
          </a:xfrm>
          <a:custGeom>
            <a:avLst/>
            <a:gdLst/>
            <a:ahLst/>
            <a:cxnLst/>
            <a:rect l="l" t="t" r="r" b="b"/>
            <a:pathLst>
              <a:path w="7457440" h="487679">
                <a:moveTo>
                  <a:pt x="7456932" y="0"/>
                </a:moveTo>
                <a:lnTo>
                  <a:pt x="0" y="289687"/>
                </a:lnTo>
                <a:lnTo>
                  <a:pt x="7456932" y="487680"/>
                </a:lnTo>
                <a:lnTo>
                  <a:pt x="7456932" y="0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12471" y="5236464"/>
            <a:ext cx="9031605" cy="789940"/>
          </a:xfrm>
          <a:custGeom>
            <a:avLst/>
            <a:gdLst/>
            <a:ahLst/>
            <a:cxnLst/>
            <a:rect l="l" t="t" r="r" b="b"/>
            <a:pathLst>
              <a:path w="9031605" h="789939">
                <a:moveTo>
                  <a:pt x="9031528" y="0"/>
                </a:moveTo>
                <a:lnTo>
                  <a:pt x="0" y="0"/>
                </a:lnTo>
                <a:lnTo>
                  <a:pt x="9031528" y="789432"/>
                </a:lnTo>
                <a:lnTo>
                  <a:pt x="9031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4998718"/>
            <a:ext cx="9144000" cy="18592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4991317"/>
            <a:ext cx="9143999" cy="8019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3322" y="491490"/>
            <a:ext cx="6677355" cy="984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6704" y="1613661"/>
            <a:ext cx="8530590" cy="3001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1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Relationship Id="rId4" Type="http://schemas.openxmlformats.org/officeDocument/2006/relationships/image" Target="../media/image18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jpg"/><Relationship Id="rId4" Type="http://schemas.openxmlformats.org/officeDocument/2006/relationships/image" Target="../media/image25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jpg"/><Relationship Id="rId4" Type="http://schemas.openxmlformats.org/officeDocument/2006/relationships/image" Target="../media/image28.png"/><Relationship Id="rId5" Type="http://schemas.openxmlformats.org/officeDocument/2006/relationships/image" Target="../media/image2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Relationship Id="rId11" Type="http://schemas.openxmlformats.org/officeDocument/2006/relationships/image" Target="../media/image41.png"/><Relationship Id="rId12" Type="http://schemas.openxmlformats.org/officeDocument/2006/relationships/image" Target="../media/image42.png"/><Relationship Id="rId13" Type="http://schemas.openxmlformats.org/officeDocument/2006/relationships/image" Target="../media/image43.png"/><Relationship Id="rId14" Type="http://schemas.openxmlformats.org/officeDocument/2006/relationships/image" Target="../media/image44.png"/><Relationship Id="rId15" Type="http://schemas.openxmlformats.org/officeDocument/2006/relationships/image" Target="../media/image45.png"/><Relationship Id="rId16" Type="http://schemas.openxmlformats.org/officeDocument/2006/relationships/image" Target="../media/image4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457200"/>
            <a:ext cx="8471916" cy="1077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04800" y="457200"/>
            <a:ext cx="8472170" cy="1077595"/>
          </a:xfrm>
          <a:custGeom>
            <a:avLst/>
            <a:gdLst/>
            <a:ahLst/>
            <a:cxnLst/>
            <a:rect l="l" t="t" r="r" b="b"/>
            <a:pathLst>
              <a:path w="8472170" h="1077595">
                <a:moveTo>
                  <a:pt x="0" y="1077467"/>
                </a:moveTo>
                <a:lnTo>
                  <a:pt x="8471916" y="1077467"/>
                </a:lnTo>
                <a:lnTo>
                  <a:pt x="8471916" y="0"/>
                </a:lnTo>
                <a:lnTo>
                  <a:pt x="0" y="0"/>
                </a:lnTo>
                <a:lnTo>
                  <a:pt x="0" y="1077467"/>
                </a:lnTo>
                <a:close/>
              </a:path>
            </a:pathLst>
          </a:custGeom>
          <a:ln w="9144">
            <a:solidFill>
              <a:srgbClr val="6600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2124" y="371856"/>
            <a:ext cx="7239000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37004" y="859536"/>
            <a:ext cx="5347716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56944" marR="5080" indent="-944880">
              <a:lnSpc>
                <a:spcPct val="100000"/>
              </a:lnSpc>
            </a:pPr>
            <a:r>
              <a:rPr dirty="0"/>
              <a:t>LUNG FUNCTION IN </a:t>
            </a:r>
            <a:r>
              <a:rPr dirty="0" spc="-40"/>
              <a:t>HEALTH</a:t>
            </a:r>
            <a:r>
              <a:rPr dirty="0" spc="-250"/>
              <a:t> </a:t>
            </a:r>
            <a:r>
              <a:rPr dirty="0"/>
              <a:t>AND  </a:t>
            </a:r>
            <a:r>
              <a:rPr dirty="0"/>
              <a:t>DISEASE:</a:t>
            </a:r>
            <a:r>
              <a:rPr dirty="0" spc="-100"/>
              <a:t> </a:t>
            </a:r>
            <a:r>
              <a:rPr dirty="0" spc="-10"/>
              <a:t>SPIROMETRY</a:t>
            </a:r>
          </a:p>
        </p:txBody>
      </p:sp>
      <p:sp>
        <p:nvSpPr>
          <p:cNvPr id="7" name="object 7"/>
          <p:cNvSpPr/>
          <p:nvPr/>
        </p:nvSpPr>
        <p:spPr>
          <a:xfrm>
            <a:off x="305561" y="1677161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 h="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1761" y="1753361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 h="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7962" y="1829561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 h="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95400" y="2438400"/>
            <a:ext cx="3048000" cy="2209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48200" y="2438400"/>
            <a:ext cx="3124200" cy="2209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6553200" cy="583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6553200" cy="584200"/>
          </a:xfrm>
          <a:prstGeom prst="rect"/>
          <a:ln w="9143">
            <a:solidFill>
              <a:srgbClr val="660066"/>
            </a:solidFill>
          </a:ln>
        </p:spPr>
        <p:txBody>
          <a:bodyPr wrap="square" lIns="0" tIns="27940" rIns="0" bIns="0" rtlCol="0" vert="horz">
            <a:spAutoFit/>
          </a:bodyPr>
          <a:lstStyle/>
          <a:p>
            <a:pPr marL="86360">
              <a:lnSpc>
                <a:spcPct val="100000"/>
              </a:lnSpc>
              <a:spcBef>
                <a:spcPts val="220"/>
              </a:spcBef>
            </a:pPr>
            <a:r>
              <a:rPr dirty="0">
                <a:latin typeface="Times New Roman"/>
                <a:cs typeface="Times New Roman"/>
              </a:rPr>
              <a:t>SMOKERS AND</a:t>
            </a:r>
            <a:r>
              <a:rPr dirty="0" spc="-240">
                <a:latin typeface="Times New Roman"/>
                <a:cs typeface="Times New Roman"/>
              </a:rPr>
              <a:t> </a:t>
            </a:r>
            <a:r>
              <a:rPr dirty="0" spc="-10">
                <a:latin typeface="Times New Roman"/>
                <a:cs typeface="Times New Roman"/>
              </a:rPr>
              <a:t>SPIROMETRY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1613661"/>
            <a:ext cx="8529955" cy="3001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2800" spc="-5" b="1">
                <a:solidFill>
                  <a:srgbClr val="FF3300"/>
                </a:solidFill>
                <a:latin typeface="Times New Roman"/>
                <a:cs typeface="Times New Roman"/>
              </a:rPr>
              <a:t>Smoker &amp; Non</a:t>
            </a:r>
            <a:r>
              <a:rPr dirty="0" sz="2800" spc="-80" b="1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1">
                <a:solidFill>
                  <a:srgbClr val="FF3300"/>
                </a:solidFill>
                <a:latin typeface="Times New Roman"/>
                <a:cs typeface="Times New Roman"/>
              </a:rPr>
              <a:t>Smoker:</a:t>
            </a:r>
            <a:endParaRPr sz="28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  <a:spcBef>
                <a:spcPts val="1455"/>
              </a:spcBef>
            </a:pPr>
            <a:r>
              <a:rPr dirty="0" sz="2400" spc="-5" b="1">
                <a:latin typeface="Times New Roman"/>
                <a:cs typeface="Times New Roman"/>
              </a:rPr>
              <a:t>Non </a:t>
            </a:r>
            <a:r>
              <a:rPr dirty="0" sz="2400" b="1">
                <a:latin typeface="Times New Roman"/>
                <a:cs typeface="Times New Roman"/>
              </a:rPr>
              <a:t>Smoker: In normal healthy non smoker subject after the  </a:t>
            </a:r>
            <a:r>
              <a:rPr dirty="0" sz="2400" b="1">
                <a:latin typeface="Times New Roman"/>
                <a:cs typeface="Times New Roman"/>
              </a:rPr>
              <a:t>age of 30 </a:t>
            </a:r>
            <a:r>
              <a:rPr dirty="0" sz="2400" spc="-5" b="1">
                <a:latin typeface="Times New Roman"/>
                <a:cs typeface="Times New Roman"/>
              </a:rPr>
              <a:t>the </a:t>
            </a:r>
            <a:r>
              <a:rPr dirty="0" sz="2400" b="1">
                <a:latin typeface="Times New Roman"/>
                <a:cs typeface="Times New Roman"/>
              </a:rPr>
              <a:t>expected decline </a:t>
            </a:r>
            <a:r>
              <a:rPr dirty="0" sz="2400" spc="-5" b="1">
                <a:latin typeface="Times New Roman"/>
                <a:cs typeface="Times New Roman"/>
              </a:rPr>
              <a:t>in Lung </a:t>
            </a:r>
            <a:r>
              <a:rPr dirty="0" sz="2400" b="1">
                <a:latin typeface="Times New Roman"/>
                <a:cs typeface="Times New Roman"/>
              </a:rPr>
              <a:t>function parameter  </a:t>
            </a:r>
            <a:r>
              <a:rPr dirty="0" sz="2400" spc="-5" b="1">
                <a:latin typeface="Times New Roman"/>
                <a:cs typeface="Times New Roman"/>
              </a:rPr>
              <a:t>[FEV1] </a:t>
            </a:r>
            <a:r>
              <a:rPr dirty="0" sz="2400" b="1">
                <a:latin typeface="Times New Roman"/>
                <a:cs typeface="Times New Roman"/>
              </a:rPr>
              <a:t>is 25</a:t>
            </a:r>
            <a:r>
              <a:rPr dirty="0" sz="2400" b="1">
                <a:latin typeface="Times New Roman"/>
                <a:cs typeface="Times New Roman"/>
              </a:rPr>
              <a:t>–</a:t>
            </a:r>
            <a:r>
              <a:rPr dirty="0" sz="2400" b="1">
                <a:latin typeface="Times New Roman"/>
                <a:cs typeface="Times New Roman"/>
              </a:rPr>
              <a:t>30 ml/</a:t>
            </a:r>
            <a:r>
              <a:rPr dirty="0" sz="2400" spc="-6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year</a:t>
            </a:r>
            <a:endParaRPr sz="2400">
              <a:latin typeface="Times New Roman"/>
              <a:cs typeface="Times New Roman"/>
            </a:endParaRPr>
          </a:p>
          <a:p>
            <a:pPr algn="just" marL="12700" marR="6350">
              <a:lnSpc>
                <a:spcPct val="100000"/>
              </a:lnSpc>
              <a:spcBef>
                <a:spcPts val="1440"/>
              </a:spcBef>
            </a:pPr>
            <a:r>
              <a:rPr dirty="0" sz="2400" b="1">
                <a:latin typeface="Times New Roman"/>
                <a:cs typeface="Times New Roman"/>
              </a:rPr>
              <a:t>Smoker: </a:t>
            </a:r>
            <a:r>
              <a:rPr dirty="0" sz="2400" spc="-5" b="1">
                <a:latin typeface="Times New Roman"/>
                <a:cs typeface="Times New Roman"/>
              </a:rPr>
              <a:t>The </a:t>
            </a:r>
            <a:r>
              <a:rPr dirty="0" sz="2400" b="1">
                <a:latin typeface="Times New Roman"/>
                <a:cs typeface="Times New Roman"/>
              </a:rPr>
              <a:t>average rate of decline of lung function in smokers  </a:t>
            </a:r>
            <a:r>
              <a:rPr dirty="0" sz="2400" spc="-5" b="1">
                <a:latin typeface="Times New Roman"/>
                <a:cs typeface="Times New Roman"/>
              </a:rPr>
              <a:t>as </a:t>
            </a:r>
            <a:r>
              <a:rPr dirty="0" sz="2400" spc="-10" b="1">
                <a:latin typeface="Times New Roman"/>
                <a:cs typeface="Times New Roman"/>
              </a:rPr>
              <a:t>measured </a:t>
            </a:r>
            <a:r>
              <a:rPr dirty="0" sz="2400" spc="-5" b="1">
                <a:latin typeface="Times New Roman"/>
                <a:cs typeface="Times New Roman"/>
              </a:rPr>
              <a:t>by </a:t>
            </a:r>
            <a:r>
              <a:rPr dirty="0" sz="2400" spc="-10" b="1">
                <a:latin typeface="Times New Roman"/>
                <a:cs typeface="Times New Roman"/>
              </a:rPr>
              <a:t>Forced </a:t>
            </a:r>
            <a:r>
              <a:rPr dirty="0" sz="2400" spc="-5" b="1">
                <a:latin typeface="Times New Roman"/>
                <a:cs typeface="Times New Roman"/>
              </a:rPr>
              <a:t>Expiratory </a:t>
            </a:r>
            <a:r>
              <a:rPr dirty="0" sz="2400" spc="-40" b="1">
                <a:latin typeface="Times New Roman"/>
                <a:cs typeface="Times New Roman"/>
              </a:rPr>
              <a:t>Volume </a:t>
            </a:r>
            <a:r>
              <a:rPr dirty="0" sz="2400" spc="-5" b="1">
                <a:latin typeface="Times New Roman"/>
                <a:cs typeface="Times New Roman"/>
              </a:rPr>
              <a:t>in </a:t>
            </a:r>
            <a:r>
              <a:rPr dirty="0" sz="2400" b="1">
                <a:latin typeface="Times New Roman"/>
                <a:cs typeface="Times New Roman"/>
              </a:rPr>
              <a:t>1 </a:t>
            </a:r>
            <a:r>
              <a:rPr dirty="0" sz="2400" spc="-5" b="1">
                <a:latin typeface="Times New Roman"/>
                <a:cs typeface="Times New Roman"/>
              </a:rPr>
              <a:t>sec [FEV1] is </a:t>
            </a:r>
            <a:r>
              <a:rPr dirty="0" sz="2400" b="1">
                <a:latin typeface="Times New Roman"/>
                <a:cs typeface="Times New Roman"/>
              </a:rPr>
              <a:t>60-  </a:t>
            </a:r>
            <a:r>
              <a:rPr dirty="0" sz="2400" b="1">
                <a:latin typeface="Times New Roman"/>
                <a:cs typeface="Times New Roman"/>
              </a:rPr>
              <a:t>70 ml /</a:t>
            </a:r>
            <a:r>
              <a:rPr dirty="0" sz="2400" spc="-9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year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10200" y="6512051"/>
            <a:ext cx="3733800" cy="345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410200" y="6512051"/>
            <a:ext cx="3733800" cy="346075"/>
          </a:xfrm>
          <a:custGeom>
            <a:avLst/>
            <a:gdLst/>
            <a:ahLst/>
            <a:cxnLst/>
            <a:rect l="l" t="t" r="r" b="b"/>
            <a:pathLst>
              <a:path w="3733800" h="346075">
                <a:moveTo>
                  <a:pt x="0" y="345948"/>
                </a:moveTo>
                <a:lnTo>
                  <a:pt x="3733800" y="345948"/>
                </a:lnTo>
                <a:lnTo>
                  <a:pt x="3733800" y="0"/>
                </a:lnTo>
                <a:lnTo>
                  <a:pt x="0" y="0"/>
                </a:lnTo>
                <a:lnTo>
                  <a:pt x="0" y="345948"/>
                </a:lnTo>
                <a:close/>
              </a:path>
            </a:pathLst>
          </a:custGeom>
          <a:ln w="9143">
            <a:solidFill>
              <a:srgbClr val="FF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489828" y="6489700"/>
            <a:ext cx="3523615" cy="316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Davis et al., Diabetes </a:t>
            </a:r>
            <a:r>
              <a:rPr dirty="0" sz="2000" spc="-5" b="1">
                <a:latin typeface="Times New Roman"/>
                <a:cs typeface="Times New Roman"/>
              </a:rPr>
              <a:t>Care,</a:t>
            </a:r>
            <a:r>
              <a:rPr dirty="0" sz="2000" spc="-15" b="1">
                <a:latin typeface="Times New Roman"/>
                <a:cs typeface="Times New Roman"/>
              </a:rPr>
              <a:t> </a:t>
            </a:r>
            <a:r>
              <a:rPr dirty="0" sz="2000" spc="5" b="1">
                <a:latin typeface="Times New Roman"/>
                <a:cs typeface="Times New Roman"/>
              </a:rPr>
              <a:t>2004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15200" y="0"/>
            <a:ext cx="1828799" cy="144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219200"/>
            <a:ext cx="8305800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43000" y="228600"/>
            <a:ext cx="6553200" cy="583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43000" y="228600"/>
            <a:ext cx="6553200" cy="584200"/>
          </a:xfrm>
          <a:prstGeom prst="rect"/>
          <a:ln w="9143">
            <a:solidFill>
              <a:srgbClr val="660066"/>
            </a:solidFill>
          </a:ln>
        </p:spPr>
        <p:txBody>
          <a:bodyPr wrap="square" lIns="0" tIns="27940" rIns="0" bIns="0" rtlCol="0" vert="horz">
            <a:spAutoFit/>
          </a:bodyPr>
          <a:lstStyle/>
          <a:p>
            <a:pPr marL="86995">
              <a:lnSpc>
                <a:spcPct val="100000"/>
              </a:lnSpc>
              <a:spcBef>
                <a:spcPts val="220"/>
              </a:spcBef>
            </a:pPr>
            <a:r>
              <a:rPr dirty="0">
                <a:latin typeface="Times New Roman"/>
                <a:cs typeface="Times New Roman"/>
              </a:rPr>
              <a:t>SMOKERS AND</a:t>
            </a:r>
            <a:r>
              <a:rPr dirty="0" spc="-240">
                <a:latin typeface="Times New Roman"/>
                <a:cs typeface="Times New Roman"/>
              </a:rPr>
              <a:t> </a:t>
            </a:r>
            <a:r>
              <a:rPr dirty="0" spc="-10">
                <a:latin typeface="Times New Roman"/>
                <a:cs typeface="Times New Roman"/>
              </a:rPr>
              <a:t>SPIROMETRY</a:t>
            </a:r>
          </a:p>
        </p:txBody>
      </p:sp>
      <p:sp>
        <p:nvSpPr>
          <p:cNvPr id="5" name="object 5"/>
          <p:cNvSpPr/>
          <p:nvPr/>
        </p:nvSpPr>
        <p:spPr>
          <a:xfrm>
            <a:off x="1219961" y="869441"/>
            <a:ext cx="6477000" cy="45720"/>
          </a:xfrm>
          <a:custGeom>
            <a:avLst/>
            <a:gdLst/>
            <a:ahLst/>
            <a:cxnLst/>
            <a:rect l="l" t="t" r="r" b="b"/>
            <a:pathLst>
              <a:path w="6477000" h="45719">
                <a:moveTo>
                  <a:pt x="0" y="45720"/>
                </a:moveTo>
                <a:lnTo>
                  <a:pt x="6476999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19961" y="915161"/>
            <a:ext cx="6477000" cy="45720"/>
          </a:xfrm>
          <a:custGeom>
            <a:avLst/>
            <a:gdLst/>
            <a:ahLst/>
            <a:cxnLst/>
            <a:rect l="l" t="t" r="r" b="b"/>
            <a:pathLst>
              <a:path w="6477000" h="45719">
                <a:moveTo>
                  <a:pt x="0" y="45720"/>
                </a:moveTo>
                <a:lnTo>
                  <a:pt x="6476999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228600"/>
            <a:ext cx="6553200" cy="583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3000" y="228600"/>
            <a:ext cx="6553200" cy="584200"/>
          </a:xfrm>
          <a:prstGeom prst="rect"/>
          <a:ln w="9143">
            <a:solidFill>
              <a:srgbClr val="660066"/>
            </a:solidFill>
          </a:ln>
        </p:spPr>
        <p:txBody>
          <a:bodyPr wrap="square" lIns="0" tIns="27940" rIns="0" bIns="0" rtlCol="0" vert="horz">
            <a:spAutoFit/>
          </a:bodyPr>
          <a:lstStyle/>
          <a:p>
            <a:pPr marL="86995">
              <a:lnSpc>
                <a:spcPct val="100000"/>
              </a:lnSpc>
              <a:spcBef>
                <a:spcPts val="220"/>
              </a:spcBef>
            </a:pPr>
            <a:r>
              <a:rPr dirty="0">
                <a:latin typeface="Times New Roman"/>
                <a:cs typeface="Times New Roman"/>
              </a:rPr>
              <a:t>SMOKERS AND</a:t>
            </a:r>
            <a:r>
              <a:rPr dirty="0" spc="-240">
                <a:latin typeface="Times New Roman"/>
                <a:cs typeface="Times New Roman"/>
              </a:rPr>
              <a:t> </a:t>
            </a:r>
            <a:r>
              <a:rPr dirty="0" spc="-10">
                <a:latin typeface="Times New Roman"/>
                <a:cs typeface="Times New Roman"/>
              </a:rPr>
              <a:t>SPIROMETRY</a:t>
            </a:r>
          </a:p>
        </p:txBody>
      </p:sp>
      <p:sp>
        <p:nvSpPr>
          <p:cNvPr id="4" name="object 4"/>
          <p:cNvSpPr/>
          <p:nvPr/>
        </p:nvSpPr>
        <p:spPr>
          <a:xfrm>
            <a:off x="1219961" y="869441"/>
            <a:ext cx="6477000" cy="45720"/>
          </a:xfrm>
          <a:custGeom>
            <a:avLst/>
            <a:gdLst/>
            <a:ahLst/>
            <a:cxnLst/>
            <a:rect l="l" t="t" r="r" b="b"/>
            <a:pathLst>
              <a:path w="6477000" h="45719">
                <a:moveTo>
                  <a:pt x="0" y="45720"/>
                </a:moveTo>
                <a:lnTo>
                  <a:pt x="6476999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19961" y="915161"/>
            <a:ext cx="6477000" cy="45720"/>
          </a:xfrm>
          <a:custGeom>
            <a:avLst/>
            <a:gdLst/>
            <a:ahLst/>
            <a:cxnLst/>
            <a:rect l="l" t="t" r="r" b="b"/>
            <a:pathLst>
              <a:path w="6477000" h="45719">
                <a:moveTo>
                  <a:pt x="0" y="45720"/>
                </a:moveTo>
                <a:lnTo>
                  <a:pt x="6476999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5800" y="1295400"/>
            <a:ext cx="8229600" cy="45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800" y="228600"/>
            <a:ext cx="3276600" cy="588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9800" y="228600"/>
            <a:ext cx="3276600" cy="588645"/>
          </a:xfrm>
          <a:prstGeom prst="rect"/>
          <a:ln w="9143">
            <a:solidFill>
              <a:srgbClr val="660066"/>
            </a:solidFill>
          </a:ln>
        </p:spPr>
        <p:txBody>
          <a:bodyPr wrap="square" lIns="0" tIns="27940" rIns="0" bIns="0" rtlCol="0" vert="horz">
            <a:spAutoFit/>
          </a:bodyPr>
          <a:lstStyle/>
          <a:p>
            <a:pPr marL="260985">
              <a:lnSpc>
                <a:spcPct val="100000"/>
              </a:lnSpc>
              <a:spcBef>
                <a:spcPts val="220"/>
              </a:spcBef>
            </a:pPr>
            <a:r>
              <a:rPr dirty="0" spc="-10">
                <a:latin typeface="Times New Roman"/>
                <a:cs typeface="Times New Roman"/>
              </a:rPr>
              <a:t>SPIROMETRY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2100" y="1025778"/>
            <a:ext cx="8561705" cy="3974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7830" indent="-405130">
              <a:lnSpc>
                <a:spcPct val="100000"/>
              </a:lnSpc>
              <a:buFont typeface="Wingdings"/>
              <a:buChar char=""/>
              <a:tabLst>
                <a:tab pos="418465" algn="l"/>
              </a:tabLst>
            </a:pPr>
            <a:r>
              <a:rPr dirty="0" sz="2800" spc="-5">
                <a:latin typeface="Times New Roman"/>
                <a:cs typeface="Times New Roman"/>
              </a:rPr>
              <a:t>Spirometry is a widely used, </a:t>
            </a:r>
            <a:r>
              <a:rPr dirty="0" sz="2800" spc="-10">
                <a:latin typeface="Times New Roman"/>
                <a:cs typeface="Times New Roman"/>
              </a:rPr>
              <a:t>effort </a:t>
            </a:r>
            <a:r>
              <a:rPr dirty="0" sz="2800" spc="-5">
                <a:latin typeface="Times New Roman"/>
                <a:cs typeface="Times New Roman"/>
              </a:rPr>
              <a:t>depended basic  </a:t>
            </a:r>
            <a:r>
              <a:rPr dirty="0" sz="2800" spc="29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lung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3360"/>
              </a:lnSpc>
            </a:pPr>
            <a:r>
              <a:rPr dirty="0" sz="2800" spc="-5">
                <a:latin typeface="Times New Roman"/>
                <a:cs typeface="Times New Roman"/>
              </a:rPr>
              <a:t>function</a:t>
            </a:r>
            <a:r>
              <a:rPr dirty="0" sz="2800" spc="-5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test</a:t>
            </a:r>
            <a:endParaRPr sz="2800">
              <a:latin typeface="Times New Roman"/>
              <a:cs typeface="Times New Roman"/>
            </a:endParaRPr>
          </a:p>
          <a:p>
            <a:pPr marL="417830" indent="-405130">
              <a:lnSpc>
                <a:spcPts val="3840"/>
              </a:lnSpc>
              <a:buSzPct val="87500"/>
              <a:buFont typeface="Wingdings"/>
              <a:buChar char=""/>
              <a:tabLst>
                <a:tab pos="418465" algn="l"/>
              </a:tabLst>
            </a:pPr>
            <a:r>
              <a:rPr dirty="0" sz="3200">
                <a:latin typeface="Times New Roman"/>
                <a:cs typeface="Times New Roman"/>
              </a:rPr>
              <a:t>Assess the lung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 spc="5">
                <a:latin typeface="Times New Roman"/>
                <a:cs typeface="Times New Roman"/>
              </a:rPr>
              <a:t>performance</a:t>
            </a:r>
            <a:endParaRPr sz="3200">
              <a:latin typeface="Times New Roman"/>
              <a:cs typeface="Times New Roman"/>
            </a:endParaRPr>
          </a:p>
          <a:p>
            <a:pPr marL="398145" indent="-38544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98780" algn="l"/>
                <a:tab pos="1784985" algn="l"/>
                <a:tab pos="4123054" algn="l"/>
                <a:tab pos="6198235" algn="l"/>
                <a:tab pos="7252334" algn="l"/>
              </a:tabLst>
            </a:pPr>
            <a:r>
              <a:rPr dirty="0" sz="2800" spc="-5">
                <a:latin typeface="Times New Roman"/>
                <a:cs typeface="Times New Roman"/>
              </a:rPr>
              <a:t>Assess	</a:t>
            </a:r>
            <a:r>
              <a:rPr dirty="0" sz="2800">
                <a:latin typeface="Times New Roman"/>
                <a:cs typeface="Times New Roman"/>
              </a:rPr>
              <a:t>physiological	</a:t>
            </a:r>
            <a:r>
              <a:rPr dirty="0" sz="2800" spc="-5">
                <a:latin typeface="Times New Roman"/>
                <a:cs typeface="Times New Roman"/>
              </a:rPr>
              <a:t>parameters;	</a:t>
            </a:r>
            <a:r>
              <a:rPr dirty="0" sz="2800">
                <a:latin typeface="Times New Roman"/>
                <a:cs typeface="Times New Roman"/>
              </a:rPr>
              <a:t>lung	</a:t>
            </a:r>
            <a:r>
              <a:rPr dirty="0" sz="2800" spc="-5">
                <a:latin typeface="Times New Roman"/>
                <a:cs typeface="Times New Roman"/>
              </a:rPr>
              <a:t>volumes,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3360"/>
              </a:lnSpc>
            </a:pPr>
            <a:r>
              <a:rPr dirty="0" sz="2800" spc="-5">
                <a:latin typeface="Times New Roman"/>
                <a:cs typeface="Times New Roman"/>
              </a:rPr>
              <a:t>capacities &amp; flow</a:t>
            </a:r>
            <a:r>
              <a:rPr dirty="0" sz="2800" spc="-5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rate</a:t>
            </a:r>
            <a:endParaRPr sz="2800">
              <a:latin typeface="Times New Roman"/>
              <a:cs typeface="Times New Roman"/>
            </a:endParaRPr>
          </a:p>
          <a:p>
            <a:pPr marL="417830" indent="-405130">
              <a:lnSpc>
                <a:spcPts val="3840"/>
              </a:lnSpc>
              <a:buFont typeface="Wingdings"/>
              <a:buChar char=""/>
              <a:tabLst>
                <a:tab pos="418465" algn="l"/>
                <a:tab pos="2391410" algn="l"/>
                <a:tab pos="3740150" algn="l"/>
                <a:tab pos="4339590" algn="l"/>
                <a:tab pos="6343650" algn="l"/>
                <a:tab pos="7125970" algn="l"/>
              </a:tabLst>
            </a:pPr>
            <a:r>
              <a:rPr dirty="0" sz="2800" spc="-5">
                <a:latin typeface="Times New Roman"/>
                <a:cs typeface="Times New Roman"/>
              </a:rPr>
              <a:t>Differentiate	between	the	</a:t>
            </a:r>
            <a:r>
              <a:rPr dirty="0" sz="3200">
                <a:latin typeface="Times New Roman"/>
                <a:cs typeface="Times New Roman"/>
              </a:rPr>
              <a:t>obstructive	and	</a:t>
            </a:r>
            <a:r>
              <a:rPr dirty="0" sz="2800" spc="-5">
                <a:latin typeface="Times New Roman"/>
                <a:cs typeface="Times New Roman"/>
              </a:rPr>
              <a:t>restrictive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800" spc="-5">
                <a:latin typeface="Times New Roman"/>
                <a:cs typeface="Times New Roman"/>
              </a:rPr>
              <a:t>lung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conditions</a:t>
            </a:r>
            <a:endParaRPr sz="2800">
              <a:latin typeface="Times New Roman"/>
              <a:cs typeface="Times New Roman"/>
            </a:endParaRPr>
          </a:p>
          <a:p>
            <a:pPr marL="417830" indent="-405130">
              <a:lnSpc>
                <a:spcPct val="100000"/>
              </a:lnSpc>
              <a:buFont typeface="Wingdings"/>
              <a:buChar char=""/>
              <a:tabLst>
                <a:tab pos="418465" algn="l"/>
                <a:tab pos="1188720" algn="l"/>
                <a:tab pos="1483995" algn="l"/>
                <a:tab pos="2608580" algn="l"/>
                <a:tab pos="3299460" algn="l"/>
                <a:tab pos="3715385" algn="l"/>
                <a:tab pos="4287520" algn="l"/>
                <a:tab pos="5858510" algn="l"/>
                <a:tab pos="8027034" algn="l"/>
              </a:tabLst>
            </a:pPr>
            <a:r>
              <a:rPr dirty="0" sz="2800" spc="-5">
                <a:latin typeface="Times New Roman"/>
                <a:cs typeface="Times New Roman"/>
              </a:rPr>
              <a:t>Play	a	critical	role	in	</a:t>
            </a:r>
            <a:r>
              <a:rPr dirty="0" sz="2800">
                <a:latin typeface="Times New Roman"/>
                <a:cs typeface="Times New Roman"/>
              </a:rPr>
              <a:t>the	</a:t>
            </a:r>
            <a:r>
              <a:rPr dirty="0" sz="2800" spc="-5">
                <a:latin typeface="Times New Roman"/>
                <a:cs typeface="Times New Roman"/>
              </a:rPr>
              <a:t>diagnosis,	differentiation	and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 spc="-10">
                <a:latin typeface="Times New Roman"/>
                <a:cs typeface="Times New Roman"/>
              </a:rPr>
              <a:t>management </a:t>
            </a:r>
            <a:r>
              <a:rPr dirty="0" sz="2800" spc="-5">
                <a:latin typeface="Times New Roman"/>
                <a:cs typeface="Times New Roman"/>
              </a:rPr>
              <a:t>of respiratory</a:t>
            </a:r>
            <a:r>
              <a:rPr dirty="0" sz="2800" spc="7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illness.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39000" y="0"/>
            <a:ext cx="1904999" cy="99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10561" y="915161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 h="0">
                <a:moveTo>
                  <a:pt x="0" y="0"/>
                </a:moveTo>
                <a:lnTo>
                  <a:pt x="327660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10561" y="991361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 h="0">
                <a:moveTo>
                  <a:pt x="0" y="0"/>
                </a:moveTo>
                <a:lnTo>
                  <a:pt x="327660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876800" y="6262115"/>
            <a:ext cx="4114800" cy="595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76800" y="6262115"/>
            <a:ext cx="4114800" cy="596265"/>
          </a:xfrm>
          <a:custGeom>
            <a:avLst/>
            <a:gdLst/>
            <a:ahLst/>
            <a:cxnLst/>
            <a:rect l="l" t="t" r="r" b="b"/>
            <a:pathLst>
              <a:path w="4114800" h="596265">
                <a:moveTo>
                  <a:pt x="0" y="595884"/>
                </a:moveTo>
                <a:lnTo>
                  <a:pt x="4114800" y="595884"/>
                </a:lnTo>
                <a:lnTo>
                  <a:pt x="4114800" y="0"/>
                </a:lnTo>
                <a:lnTo>
                  <a:pt x="0" y="0"/>
                </a:lnTo>
                <a:lnTo>
                  <a:pt x="0" y="595884"/>
                </a:lnTo>
                <a:close/>
              </a:path>
            </a:pathLst>
          </a:custGeom>
          <a:ln w="9144">
            <a:solidFill>
              <a:srgbClr val="FF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956428" y="6247485"/>
            <a:ext cx="3759835" cy="5607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>
                <a:latin typeface="Times New Roman"/>
                <a:cs typeface="Times New Roman"/>
              </a:rPr>
              <a:t>Ruppel, Res </a:t>
            </a:r>
            <a:r>
              <a:rPr dirty="0" sz="1800" spc="-10" b="1">
                <a:latin typeface="Times New Roman"/>
                <a:cs typeface="Times New Roman"/>
              </a:rPr>
              <a:t>Care </a:t>
            </a:r>
            <a:r>
              <a:rPr dirty="0" sz="1800" spc="-5" b="1">
                <a:latin typeface="Times New Roman"/>
                <a:cs typeface="Times New Roman"/>
              </a:rPr>
              <a:t>Clin N Am</a:t>
            </a:r>
            <a:r>
              <a:rPr dirty="0" sz="1800" spc="-7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1997;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latin typeface="Times New Roman"/>
                <a:cs typeface="Times New Roman"/>
              </a:rPr>
              <a:t>Pierce William,  Aus </a:t>
            </a:r>
            <a:r>
              <a:rPr dirty="0" sz="1800" b="1">
                <a:latin typeface="Times New Roman"/>
                <a:cs typeface="Times New Roman"/>
              </a:rPr>
              <a:t>Fam Phy J ,</a:t>
            </a:r>
            <a:r>
              <a:rPr dirty="0" sz="1800" spc="-12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2005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6781800" cy="954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8600" y="228600"/>
            <a:ext cx="6781800" cy="954405"/>
          </a:xfrm>
          <a:custGeom>
            <a:avLst/>
            <a:gdLst/>
            <a:ahLst/>
            <a:cxnLst/>
            <a:rect l="l" t="t" r="r" b="b"/>
            <a:pathLst>
              <a:path w="6781800" h="954405">
                <a:moveTo>
                  <a:pt x="0" y="954024"/>
                </a:moveTo>
                <a:lnTo>
                  <a:pt x="6781800" y="954024"/>
                </a:lnTo>
                <a:lnTo>
                  <a:pt x="6781800" y="0"/>
                </a:lnTo>
                <a:lnTo>
                  <a:pt x="0" y="0"/>
                </a:lnTo>
                <a:lnTo>
                  <a:pt x="0" y="954024"/>
                </a:lnTo>
                <a:close/>
              </a:path>
            </a:pathLst>
          </a:custGeom>
          <a:ln w="9144">
            <a:solidFill>
              <a:srgbClr val="6600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618217" y="261873"/>
            <a:ext cx="3312160" cy="438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529840" algn="l"/>
              </a:tabLst>
            </a:pPr>
            <a:r>
              <a:rPr dirty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dirty="0" sz="2800" spc="-15" b="1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DITIONS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7340" y="261873"/>
            <a:ext cx="3061970" cy="864869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800" spc="-5">
                <a:latin typeface="Times New Roman"/>
                <a:cs typeface="Times New Roman"/>
              </a:rPr>
              <a:t>PH</a:t>
            </a:r>
            <a:r>
              <a:rPr dirty="0" sz="2800" spc="-20">
                <a:latin typeface="Times New Roman"/>
                <a:cs typeface="Times New Roman"/>
              </a:rPr>
              <a:t>Y</a:t>
            </a:r>
            <a:r>
              <a:rPr dirty="0" sz="2800" spc="-5">
                <a:latin typeface="Times New Roman"/>
                <a:cs typeface="Times New Roman"/>
              </a:rPr>
              <a:t>S</a:t>
            </a:r>
            <a:r>
              <a:rPr dirty="0" sz="2800">
                <a:latin typeface="Times New Roman"/>
                <a:cs typeface="Times New Roman"/>
              </a:rPr>
              <a:t>I</a:t>
            </a:r>
            <a:r>
              <a:rPr dirty="0" sz="2800" spc="-5">
                <a:latin typeface="Times New Roman"/>
                <a:cs typeface="Times New Roman"/>
              </a:rPr>
              <a:t>OL</a:t>
            </a:r>
            <a:r>
              <a:rPr dirty="0" sz="2800" spc="-20">
                <a:latin typeface="Times New Roman"/>
                <a:cs typeface="Times New Roman"/>
              </a:rPr>
              <a:t>O</a:t>
            </a:r>
            <a:r>
              <a:rPr dirty="0" sz="2800" spc="-5">
                <a:latin typeface="Times New Roman"/>
                <a:cs typeface="Times New Roman"/>
              </a:rPr>
              <a:t>GICAL </a:t>
            </a:r>
            <a:r>
              <a:rPr dirty="0" sz="2800" spc="-5">
                <a:latin typeface="Times New Roman"/>
                <a:cs typeface="Times New Roman"/>
              </a:rPr>
              <a:t> </a:t>
            </a:r>
            <a:r>
              <a:rPr dirty="0" sz="2800" spc="-15">
                <a:latin typeface="Times New Roman"/>
                <a:cs typeface="Times New Roman"/>
              </a:rPr>
              <a:t>SPIROMETRY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6900" y="1592960"/>
            <a:ext cx="3435985" cy="2999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b="1">
                <a:solidFill>
                  <a:srgbClr val="FF3300"/>
                </a:solidFill>
                <a:latin typeface="Times New Roman"/>
                <a:cs typeface="Times New Roman"/>
              </a:rPr>
              <a:t>Physiology</a:t>
            </a:r>
            <a:r>
              <a:rPr dirty="0" sz="2800" spc="-50" b="1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3300"/>
                </a:solidFill>
                <a:latin typeface="Times New Roman"/>
                <a:cs typeface="Times New Roman"/>
              </a:rPr>
              <a:t>conditions:</a:t>
            </a:r>
            <a:endParaRPr sz="2800">
              <a:latin typeface="Times New Roman"/>
              <a:cs typeface="Times New Roman"/>
            </a:endParaRPr>
          </a:p>
          <a:p>
            <a:pPr marL="398145" indent="-385445">
              <a:lnSpc>
                <a:spcPct val="100000"/>
              </a:lnSpc>
              <a:buFont typeface="Wingdings"/>
              <a:buChar char=""/>
              <a:tabLst>
                <a:tab pos="398780" algn="l"/>
              </a:tabLst>
            </a:pPr>
            <a:r>
              <a:rPr dirty="0" sz="2800" spc="-5" b="1">
                <a:latin typeface="Times New Roman"/>
                <a:cs typeface="Times New Roman"/>
              </a:rPr>
              <a:t>Age</a:t>
            </a:r>
            <a:endParaRPr sz="2800">
              <a:latin typeface="Times New Roman"/>
              <a:cs typeface="Times New Roman"/>
            </a:endParaRPr>
          </a:p>
          <a:p>
            <a:pPr marL="417830" indent="-405130">
              <a:lnSpc>
                <a:spcPct val="100000"/>
              </a:lnSpc>
              <a:buFont typeface="Wingdings"/>
              <a:buChar char=""/>
              <a:tabLst>
                <a:tab pos="418465" algn="l"/>
              </a:tabLst>
            </a:pPr>
            <a:r>
              <a:rPr dirty="0" sz="2800" spc="-5" b="1">
                <a:latin typeface="Times New Roman"/>
                <a:cs typeface="Times New Roman"/>
              </a:rPr>
              <a:t>Gender</a:t>
            </a:r>
            <a:endParaRPr sz="2800">
              <a:latin typeface="Times New Roman"/>
              <a:cs typeface="Times New Roman"/>
            </a:endParaRPr>
          </a:p>
          <a:p>
            <a:pPr marL="417830" indent="-405130">
              <a:lnSpc>
                <a:spcPct val="100000"/>
              </a:lnSpc>
              <a:buFont typeface="Wingdings"/>
              <a:buChar char=""/>
              <a:tabLst>
                <a:tab pos="418465" algn="l"/>
              </a:tabLst>
            </a:pPr>
            <a:r>
              <a:rPr dirty="0" sz="2800" spc="-5" b="1">
                <a:latin typeface="Times New Roman"/>
                <a:cs typeface="Times New Roman"/>
              </a:rPr>
              <a:t>Height</a:t>
            </a:r>
            <a:endParaRPr sz="2800">
              <a:latin typeface="Times New Roman"/>
              <a:cs typeface="Times New Roman"/>
            </a:endParaRPr>
          </a:p>
          <a:p>
            <a:pPr marL="412115" indent="-399415">
              <a:lnSpc>
                <a:spcPct val="100000"/>
              </a:lnSpc>
              <a:buFont typeface="Wingdings"/>
              <a:buChar char=""/>
              <a:tabLst>
                <a:tab pos="412750" algn="l"/>
              </a:tabLst>
            </a:pPr>
            <a:r>
              <a:rPr dirty="0" sz="2800" spc="-30" b="1">
                <a:latin typeface="Times New Roman"/>
                <a:cs typeface="Times New Roman"/>
              </a:rPr>
              <a:t>Weight</a:t>
            </a:r>
            <a:endParaRPr sz="2800">
              <a:latin typeface="Times New Roman"/>
              <a:cs typeface="Times New Roman"/>
            </a:endParaRPr>
          </a:p>
          <a:p>
            <a:pPr marL="417830" indent="-405130">
              <a:lnSpc>
                <a:spcPct val="100000"/>
              </a:lnSpc>
              <a:buFont typeface="Wingdings"/>
              <a:buChar char=""/>
              <a:tabLst>
                <a:tab pos="418465" algn="l"/>
              </a:tabLst>
            </a:pPr>
            <a:r>
              <a:rPr dirty="0" sz="2800" spc="-5" b="1">
                <a:latin typeface="Times New Roman"/>
                <a:cs typeface="Times New Roman"/>
              </a:rPr>
              <a:t>Ethnic</a:t>
            </a:r>
            <a:r>
              <a:rPr dirty="0" sz="2800" spc="-65" b="1">
                <a:latin typeface="Times New Roman"/>
                <a:cs typeface="Times New Roman"/>
              </a:rPr>
              <a:t> </a:t>
            </a:r>
            <a:r>
              <a:rPr dirty="0" sz="2800" spc="-15" b="1">
                <a:latin typeface="Times New Roman"/>
                <a:cs typeface="Times New Roman"/>
              </a:rPr>
              <a:t>group</a:t>
            </a:r>
            <a:endParaRPr sz="2800">
              <a:latin typeface="Times New Roman"/>
              <a:cs typeface="Times New Roman"/>
            </a:endParaRPr>
          </a:p>
          <a:p>
            <a:pPr marL="417830" indent="-405130">
              <a:lnSpc>
                <a:spcPct val="100000"/>
              </a:lnSpc>
              <a:buFont typeface="Wingdings"/>
              <a:buChar char=""/>
              <a:tabLst>
                <a:tab pos="418465" algn="l"/>
              </a:tabLst>
            </a:pPr>
            <a:r>
              <a:rPr dirty="0" sz="2800" spc="-10" b="1">
                <a:latin typeface="Times New Roman"/>
                <a:cs typeface="Times New Roman"/>
              </a:rPr>
              <a:t>Pregnancy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34200" y="0"/>
            <a:ext cx="2209799" cy="144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5561" y="1372361"/>
            <a:ext cx="5867400" cy="0"/>
          </a:xfrm>
          <a:custGeom>
            <a:avLst/>
            <a:gdLst/>
            <a:ahLst/>
            <a:cxnLst/>
            <a:rect l="l" t="t" r="r" b="b"/>
            <a:pathLst>
              <a:path w="5867400" h="0">
                <a:moveTo>
                  <a:pt x="0" y="0"/>
                </a:moveTo>
                <a:lnTo>
                  <a:pt x="586740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5561" y="1296161"/>
            <a:ext cx="5867400" cy="0"/>
          </a:xfrm>
          <a:custGeom>
            <a:avLst/>
            <a:gdLst/>
            <a:ahLst/>
            <a:cxnLst/>
            <a:rect l="l" t="t" r="r" b="b"/>
            <a:pathLst>
              <a:path w="5867400" h="0">
                <a:moveTo>
                  <a:pt x="0" y="0"/>
                </a:moveTo>
                <a:lnTo>
                  <a:pt x="586740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39000" y="6324600"/>
            <a:ext cx="1600200" cy="3459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239000" y="6324600"/>
            <a:ext cx="1600200" cy="346075"/>
          </a:xfrm>
          <a:prstGeom prst="rect">
            <a:avLst/>
          </a:prstGeom>
          <a:ln w="9144">
            <a:solidFill>
              <a:srgbClr val="FF99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7630">
              <a:lnSpc>
                <a:spcPts val="2190"/>
              </a:lnSpc>
            </a:pPr>
            <a:r>
              <a:rPr dirty="0" sz="2000" b="1">
                <a:latin typeface="Times New Roman"/>
                <a:cs typeface="Times New Roman"/>
              </a:rPr>
              <a:t>Cotes,</a:t>
            </a:r>
            <a:r>
              <a:rPr dirty="0" sz="2000" spc="-6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1995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417446"/>
            <a:ext cx="8524240" cy="3475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0" marR="5080" indent="-114300">
              <a:lnSpc>
                <a:spcPct val="100000"/>
              </a:lnSpc>
            </a:pPr>
            <a:r>
              <a:rPr dirty="0" sz="2800" spc="-5" b="1">
                <a:solidFill>
                  <a:srgbClr val="FF3300"/>
                </a:solidFill>
                <a:latin typeface="Times New Roman"/>
                <a:cs typeface="Times New Roman"/>
              </a:rPr>
              <a:t>Based </a:t>
            </a:r>
            <a:r>
              <a:rPr dirty="0" sz="2800" b="1">
                <a:solidFill>
                  <a:srgbClr val="FF3300"/>
                </a:solidFill>
                <a:latin typeface="Times New Roman"/>
                <a:cs typeface="Times New Roman"/>
              </a:rPr>
              <a:t>on </a:t>
            </a:r>
            <a:r>
              <a:rPr dirty="0" sz="2800" spc="-5" b="1">
                <a:solidFill>
                  <a:srgbClr val="FF3300"/>
                </a:solidFill>
                <a:latin typeface="Times New Roman"/>
                <a:cs typeface="Times New Roman"/>
              </a:rPr>
              <a:t>clinical </a:t>
            </a:r>
            <a:r>
              <a:rPr dirty="0" sz="2800" spc="-10" b="1">
                <a:solidFill>
                  <a:srgbClr val="FF3300"/>
                </a:solidFill>
                <a:latin typeface="Times New Roman"/>
                <a:cs typeface="Times New Roman"/>
              </a:rPr>
              <a:t>features </a:t>
            </a:r>
            <a:r>
              <a:rPr dirty="0" sz="2800" spc="-5" b="1">
                <a:solidFill>
                  <a:srgbClr val="FF3300"/>
                </a:solidFill>
                <a:latin typeface="Times New Roman"/>
                <a:cs typeface="Times New Roman"/>
              </a:rPr>
              <a:t>/ abnormal </a:t>
            </a:r>
            <a:r>
              <a:rPr dirty="0" sz="2800" b="1">
                <a:solidFill>
                  <a:srgbClr val="FF3300"/>
                </a:solidFill>
                <a:latin typeface="Times New Roman"/>
                <a:cs typeface="Times New Roman"/>
              </a:rPr>
              <a:t>lab </a:t>
            </a:r>
            <a:r>
              <a:rPr dirty="0" sz="2800" spc="-5" b="1">
                <a:solidFill>
                  <a:srgbClr val="FF3300"/>
                </a:solidFill>
                <a:latin typeface="Times New Roman"/>
                <a:cs typeface="Times New Roman"/>
              </a:rPr>
              <a:t>tests  </a:t>
            </a:r>
            <a:r>
              <a:rPr dirty="0" sz="2800" b="1">
                <a:solidFill>
                  <a:srgbClr val="FF3300"/>
                </a:solidFill>
                <a:latin typeface="Times New Roman"/>
                <a:cs typeface="Times New Roman"/>
              </a:rPr>
              <a:t>Symptoms: </a:t>
            </a:r>
            <a:r>
              <a:rPr dirty="0" sz="2800" spc="-5" b="1">
                <a:latin typeface="Times New Roman"/>
                <a:cs typeface="Times New Roman"/>
              </a:rPr>
              <a:t>Dsypnea, </a:t>
            </a:r>
            <a:r>
              <a:rPr dirty="0" sz="2800" b="1">
                <a:latin typeface="Times New Roman"/>
                <a:cs typeface="Times New Roman"/>
              </a:rPr>
              <a:t>cough, </a:t>
            </a:r>
            <a:r>
              <a:rPr dirty="0" sz="2800" spc="-5" b="1">
                <a:latin typeface="Times New Roman"/>
                <a:cs typeface="Times New Roman"/>
              </a:rPr>
              <a:t>sputum production, chest  </a:t>
            </a:r>
            <a:r>
              <a:rPr dirty="0" sz="2800" spc="-5" b="1">
                <a:latin typeface="Times New Roman"/>
                <a:cs typeface="Times New Roman"/>
              </a:rPr>
              <a:t>pain</a:t>
            </a:r>
            <a:endParaRPr sz="2800">
              <a:latin typeface="Times New Roman"/>
              <a:cs typeface="Times New Roman"/>
            </a:endParaRPr>
          </a:p>
          <a:p>
            <a:pPr marL="127000" marR="5715">
              <a:lnSpc>
                <a:spcPct val="100000"/>
              </a:lnSpc>
              <a:tabLst>
                <a:tab pos="1159510" algn="l"/>
                <a:tab pos="3036570" algn="l"/>
                <a:tab pos="5564505" algn="l"/>
                <a:tab pos="7509509" algn="l"/>
              </a:tabLst>
            </a:pPr>
            <a:r>
              <a:rPr dirty="0" sz="2800" b="1">
                <a:solidFill>
                  <a:srgbClr val="FF3300"/>
                </a:solidFill>
                <a:latin typeface="Times New Roman"/>
                <a:cs typeface="Times New Roman"/>
              </a:rPr>
              <a:t>Signs: </a:t>
            </a:r>
            <a:r>
              <a:rPr dirty="0" sz="2800" spc="-5" b="1">
                <a:latin typeface="Times New Roman"/>
                <a:cs typeface="Times New Roman"/>
              </a:rPr>
              <a:t>Cyanosis, </a:t>
            </a:r>
            <a:r>
              <a:rPr dirty="0" sz="2800" b="1">
                <a:latin typeface="Times New Roman"/>
                <a:cs typeface="Times New Roman"/>
              </a:rPr>
              <a:t>clubbing, </a:t>
            </a:r>
            <a:r>
              <a:rPr dirty="0" sz="2800" spc="-5" b="1">
                <a:latin typeface="Times New Roman"/>
                <a:cs typeface="Times New Roman"/>
              </a:rPr>
              <a:t>chest </a:t>
            </a:r>
            <a:r>
              <a:rPr dirty="0" sz="2800" spc="-20" b="1">
                <a:latin typeface="Times New Roman"/>
                <a:cs typeface="Times New Roman"/>
              </a:rPr>
              <a:t>deformity, </a:t>
            </a:r>
            <a:r>
              <a:rPr dirty="0" sz="2800" spc="-5" b="1">
                <a:latin typeface="Times New Roman"/>
                <a:cs typeface="Times New Roman"/>
              </a:rPr>
              <a:t>diminished  </a:t>
            </a:r>
            <a:r>
              <a:rPr dirty="0" sz="2800" spc="-5" b="1">
                <a:latin typeface="Times New Roman"/>
                <a:cs typeface="Times New Roman"/>
              </a:rPr>
              <a:t>ch</a:t>
            </a:r>
            <a:r>
              <a:rPr dirty="0" sz="2800" spc="-15" b="1">
                <a:latin typeface="Times New Roman"/>
                <a:cs typeface="Times New Roman"/>
              </a:rPr>
              <a:t>e</a:t>
            </a:r>
            <a:r>
              <a:rPr dirty="0" sz="2800" spc="-5" b="1">
                <a:latin typeface="Times New Roman"/>
                <a:cs typeface="Times New Roman"/>
              </a:rPr>
              <a:t>st</a:t>
            </a:r>
            <a:r>
              <a:rPr dirty="0" sz="2800" b="1">
                <a:latin typeface="Times New Roman"/>
                <a:cs typeface="Times New Roman"/>
              </a:rPr>
              <a:t>	</a:t>
            </a:r>
            <a:r>
              <a:rPr dirty="0" sz="2800" spc="-5" b="1">
                <a:latin typeface="Times New Roman"/>
                <a:cs typeface="Times New Roman"/>
              </a:rPr>
              <a:t>expa</a:t>
            </a:r>
            <a:r>
              <a:rPr dirty="0" sz="2800" b="1">
                <a:latin typeface="Times New Roman"/>
                <a:cs typeface="Times New Roman"/>
              </a:rPr>
              <a:t>n</a:t>
            </a:r>
            <a:r>
              <a:rPr dirty="0" sz="2800" spc="-5" b="1">
                <a:latin typeface="Times New Roman"/>
                <a:cs typeface="Times New Roman"/>
              </a:rPr>
              <a:t>si</a:t>
            </a:r>
            <a:r>
              <a:rPr dirty="0" sz="2800" b="1">
                <a:latin typeface="Times New Roman"/>
                <a:cs typeface="Times New Roman"/>
              </a:rPr>
              <a:t>o</a:t>
            </a:r>
            <a:r>
              <a:rPr dirty="0" sz="2800" spc="-5" b="1">
                <a:latin typeface="Times New Roman"/>
                <a:cs typeface="Times New Roman"/>
              </a:rPr>
              <a:t>n,</a:t>
            </a:r>
            <a:r>
              <a:rPr dirty="0" sz="2800" b="1">
                <a:latin typeface="Times New Roman"/>
                <a:cs typeface="Times New Roman"/>
              </a:rPr>
              <a:t>	</a:t>
            </a:r>
            <a:r>
              <a:rPr dirty="0" sz="2800" spc="-5" b="1">
                <a:latin typeface="Times New Roman"/>
                <a:cs typeface="Times New Roman"/>
              </a:rPr>
              <a:t>h</a:t>
            </a:r>
            <a:r>
              <a:rPr dirty="0" sz="2800" b="1">
                <a:latin typeface="Times New Roman"/>
                <a:cs typeface="Times New Roman"/>
              </a:rPr>
              <a:t>y</a:t>
            </a:r>
            <a:r>
              <a:rPr dirty="0" sz="2800" spc="-5" b="1">
                <a:latin typeface="Times New Roman"/>
                <a:cs typeface="Times New Roman"/>
              </a:rPr>
              <a:t>pe</a:t>
            </a:r>
            <a:r>
              <a:rPr dirty="0" sz="2800" spc="-15" b="1">
                <a:latin typeface="Times New Roman"/>
                <a:cs typeface="Times New Roman"/>
              </a:rPr>
              <a:t>r</a:t>
            </a:r>
            <a:r>
              <a:rPr dirty="0" sz="2800" spc="-5" b="1">
                <a:latin typeface="Times New Roman"/>
                <a:cs typeface="Times New Roman"/>
              </a:rPr>
              <a:t>in</a:t>
            </a:r>
            <a:r>
              <a:rPr dirty="0" sz="2800" b="1">
                <a:latin typeface="Times New Roman"/>
                <a:cs typeface="Times New Roman"/>
              </a:rPr>
              <a:t>f</a:t>
            </a:r>
            <a:r>
              <a:rPr dirty="0" sz="2800" spc="-5" b="1">
                <a:latin typeface="Times New Roman"/>
                <a:cs typeface="Times New Roman"/>
              </a:rPr>
              <a:t>la</a:t>
            </a:r>
            <a:r>
              <a:rPr dirty="0" sz="2800" b="1">
                <a:latin typeface="Times New Roman"/>
                <a:cs typeface="Times New Roman"/>
              </a:rPr>
              <a:t>t</a:t>
            </a:r>
            <a:r>
              <a:rPr dirty="0" sz="2800" spc="-5" b="1">
                <a:latin typeface="Times New Roman"/>
                <a:cs typeface="Times New Roman"/>
              </a:rPr>
              <a:t>io</a:t>
            </a:r>
            <a:r>
              <a:rPr dirty="0" sz="2800" b="1">
                <a:latin typeface="Times New Roman"/>
                <a:cs typeface="Times New Roman"/>
              </a:rPr>
              <a:t>n</a:t>
            </a:r>
            <a:r>
              <a:rPr dirty="0" sz="2800" spc="-5" b="1">
                <a:latin typeface="Times New Roman"/>
                <a:cs typeface="Times New Roman"/>
              </a:rPr>
              <a:t>,</a:t>
            </a:r>
            <a:r>
              <a:rPr dirty="0" sz="2800" b="1">
                <a:latin typeface="Times New Roman"/>
                <a:cs typeface="Times New Roman"/>
              </a:rPr>
              <a:t>	</a:t>
            </a:r>
            <a:r>
              <a:rPr dirty="0" sz="2800" spc="-5" b="1">
                <a:latin typeface="Times New Roman"/>
                <a:cs typeface="Times New Roman"/>
              </a:rPr>
              <a:t>dimi</a:t>
            </a:r>
            <a:r>
              <a:rPr dirty="0" sz="2800" b="1">
                <a:latin typeface="Times New Roman"/>
                <a:cs typeface="Times New Roman"/>
              </a:rPr>
              <a:t>n</a:t>
            </a:r>
            <a:r>
              <a:rPr dirty="0" sz="2800" spc="-5" b="1">
                <a:latin typeface="Times New Roman"/>
                <a:cs typeface="Times New Roman"/>
              </a:rPr>
              <a:t>is</a:t>
            </a:r>
            <a:r>
              <a:rPr dirty="0" sz="2800" b="1">
                <a:latin typeface="Times New Roman"/>
                <a:cs typeface="Times New Roman"/>
              </a:rPr>
              <a:t>h</a:t>
            </a:r>
            <a:r>
              <a:rPr dirty="0" sz="2800" spc="-5" b="1">
                <a:latin typeface="Times New Roman"/>
                <a:cs typeface="Times New Roman"/>
              </a:rPr>
              <a:t>ed</a:t>
            </a:r>
            <a:r>
              <a:rPr dirty="0" sz="2800" b="1">
                <a:latin typeface="Times New Roman"/>
                <a:cs typeface="Times New Roman"/>
              </a:rPr>
              <a:t>	</a:t>
            </a:r>
            <a:r>
              <a:rPr dirty="0" sz="2800" spc="-5" b="1">
                <a:latin typeface="Times New Roman"/>
                <a:cs typeface="Times New Roman"/>
              </a:rPr>
              <a:t>b</a:t>
            </a:r>
            <a:r>
              <a:rPr dirty="0" sz="2800" spc="-55" b="1">
                <a:latin typeface="Times New Roman"/>
                <a:cs typeface="Times New Roman"/>
              </a:rPr>
              <a:t>r</a:t>
            </a:r>
            <a:r>
              <a:rPr dirty="0" sz="2800" spc="-5" b="1">
                <a:latin typeface="Times New Roman"/>
                <a:cs typeface="Times New Roman"/>
              </a:rPr>
              <a:t>eath </a:t>
            </a:r>
            <a:r>
              <a:rPr dirty="0" sz="2800" spc="-5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sounds, </a:t>
            </a:r>
            <a:r>
              <a:rPr dirty="0" sz="2800" spc="-10" b="1">
                <a:latin typeface="Times New Roman"/>
                <a:cs typeface="Times New Roman"/>
              </a:rPr>
              <a:t>Prolongation </a:t>
            </a:r>
            <a:r>
              <a:rPr dirty="0" sz="2800" b="1">
                <a:latin typeface="Times New Roman"/>
                <a:cs typeface="Times New Roman"/>
              </a:rPr>
              <a:t>of </a:t>
            </a:r>
            <a:r>
              <a:rPr dirty="0" sz="2800" spc="-5" b="1">
                <a:latin typeface="Times New Roman"/>
                <a:cs typeface="Times New Roman"/>
              </a:rPr>
              <a:t>expiratory phase &amp; </a:t>
            </a:r>
            <a:r>
              <a:rPr dirty="0" sz="2800" spc="-10" b="1">
                <a:latin typeface="Times New Roman"/>
                <a:cs typeface="Times New Roman"/>
              </a:rPr>
              <a:t>crackles  </a:t>
            </a:r>
            <a:r>
              <a:rPr dirty="0" sz="2800" spc="-5" b="1">
                <a:latin typeface="Times New Roman"/>
                <a:cs typeface="Times New Roman"/>
              </a:rPr>
              <a:t>Arterial </a:t>
            </a:r>
            <a:r>
              <a:rPr dirty="0" sz="2800" b="1">
                <a:latin typeface="Times New Roman"/>
                <a:cs typeface="Times New Roman"/>
              </a:rPr>
              <a:t>blood </a:t>
            </a:r>
            <a:r>
              <a:rPr dirty="0" sz="2800" spc="-5" b="1">
                <a:latin typeface="Times New Roman"/>
                <a:cs typeface="Times New Roman"/>
              </a:rPr>
              <a:t>gas </a:t>
            </a:r>
            <a:r>
              <a:rPr dirty="0" sz="2800" b="1">
                <a:latin typeface="Times New Roman"/>
                <a:cs typeface="Times New Roman"/>
              </a:rPr>
              <a:t>analysis: </a:t>
            </a:r>
            <a:r>
              <a:rPr dirty="0" sz="2800" spc="-5" b="1">
                <a:latin typeface="Times New Roman"/>
                <a:cs typeface="Times New Roman"/>
              </a:rPr>
              <a:t>Hypoxemia,</a:t>
            </a:r>
            <a:r>
              <a:rPr dirty="0" sz="2800" spc="15" b="1">
                <a:latin typeface="Times New Roman"/>
                <a:cs typeface="Times New Roman"/>
              </a:rPr>
              <a:t> </a:t>
            </a:r>
            <a:r>
              <a:rPr dirty="0" sz="2800" spc="-10" b="1">
                <a:latin typeface="Times New Roman"/>
                <a:cs typeface="Times New Roman"/>
              </a:rPr>
              <a:t>hypercapnia</a:t>
            </a:r>
            <a:endParaRPr sz="280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  <a:spcBef>
                <a:spcPts val="395"/>
              </a:spcBef>
            </a:pPr>
            <a:r>
              <a:rPr dirty="0" sz="2800" spc="-5" b="1">
                <a:solidFill>
                  <a:srgbClr val="FF3300"/>
                </a:solidFill>
                <a:latin typeface="Times New Roman"/>
                <a:cs typeface="Times New Roman"/>
              </a:rPr>
              <a:t>Abnormal chest X</a:t>
            </a:r>
            <a:r>
              <a:rPr dirty="0" sz="2800" spc="-25" b="1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3300"/>
                </a:solidFill>
                <a:latin typeface="Times New Roman"/>
                <a:cs typeface="Times New Roman"/>
              </a:rPr>
              <a:t>Ray: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228600"/>
            <a:ext cx="6705600" cy="588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6705600" cy="588645"/>
          </a:xfrm>
          <a:prstGeom prst="rect"/>
          <a:ln w="9144">
            <a:solidFill>
              <a:srgbClr val="660066"/>
            </a:solidFill>
          </a:ln>
        </p:spPr>
        <p:txBody>
          <a:bodyPr wrap="square" lIns="0" tIns="27940" rIns="0" bIns="0" rtlCol="0" vert="horz">
            <a:spAutoFit/>
          </a:bodyPr>
          <a:lstStyle/>
          <a:p>
            <a:pPr marL="235585">
              <a:lnSpc>
                <a:spcPct val="100000"/>
              </a:lnSpc>
              <a:spcBef>
                <a:spcPts val="220"/>
              </a:spcBef>
            </a:pPr>
            <a:r>
              <a:rPr dirty="0" spc="-20">
                <a:latin typeface="Times New Roman"/>
                <a:cs typeface="Times New Roman"/>
              </a:rPr>
              <a:t>INDICATIONS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dirty="0" spc="-210">
                <a:latin typeface="Times New Roman"/>
                <a:cs typeface="Times New Roman"/>
              </a:rPr>
              <a:t> </a:t>
            </a:r>
            <a:r>
              <a:rPr dirty="0" spc="-10">
                <a:latin typeface="Times New Roman"/>
                <a:cs typeface="Times New Roman"/>
              </a:rPr>
              <a:t>SPIROMETRY</a:t>
            </a:r>
          </a:p>
        </p:txBody>
      </p:sp>
      <p:sp>
        <p:nvSpPr>
          <p:cNvPr id="5" name="object 5"/>
          <p:cNvSpPr/>
          <p:nvPr/>
        </p:nvSpPr>
        <p:spPr>
          <a:xfrm>
            <a:off x="7543800" y="6512051"/>
            <a:ext cx="1600200" cy="345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543800" y="6512051"/>
            <a:ext cx="1600200" cy="346075"/>
          </a:xfrm>
          <a:custGeom>
            <a:avLst/>
            <a:gdLst/>
            <a:ahLst/>
            <a:cxnLst/>
            <a:rect l="l" t="t" r="r" b="b"/>
            <a:pathLst>
              <a:path w="1600200" h="346075">
                <a:moveTo>
                  <a:pt x="0" y="345948"/>
                </a:moveTo>
                <a:lnTo>
                  <a:pt x="1600200" y="345948"/>
                </a:lnTo>
                <a:lnTo>
                  <a:pt x="1600200" y="0"/>
                </a:lnTo>
                <a:lnTo>
                  <a:pt x="0" y="0"/>
                </a:lnTo>
                <a:lnTo>
                  <a:pt x="0" y="345948"/>
                </a:lnTo>
                <a:close/>
              </a:path>
            </a:pathLst>
          </a:custGeom>
          <a:ln w="9144">
            <a:solidFill>
              <a:srgbClr val="FF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623809" y="6489700"/>
            <a:ext cx="1275080" cy="316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Cotes,</a:t>
            </a:r>
            <a:r>
              <a:rPr dirty="0" sz="2000" spc="-65" b="1">
                <a:latin typeface="Times New Roman"/>
                <a:cs typeface="Times New Roman"/>
              </a:rPr>
              <a:t> </a:t>
            </a:r>
            <a:r>
              <a:rPr dirty="0" sz="2000" spc="5" b="1">
                <a:latin typeface="Times New Roman"/>
                <a:cs typeface="Times New Roman"/>
              </a:rPr>
              <a:t>1995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4162" y="915161"/>
            <a:ext cx="6705600" cy="0"/>
          </a:xfrm>
          <a:custGeom>
            <a:avLst/>
            <a:gdLst/>
            <a:ahLst/>
            <a:cxnLst/>
            <a:rect l="l" t="t" r="r" b="b"/>
            <a:pathLst>
              <a:path w="6705600" h="0">
                <a:moveTo>
                  <a:pt x="0" y="0"/>
                </a:moveTo>
                <a:lnTo>
                  <a:pt x="670560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4162" y="991361"/>
            <a:ext cx="6705600" cy="0"/>
          </a:xfrm>
          <a:custGeom>
            <a:avLst/>
            <a:gdLst/>
            <a:ahLst/>
            <a:cxnLst/>
            <a:rect l="l" t="t" r="r" b="b"/>
            <a:pathLst>
              <a:path w="6705600" h="0">
                <a:moveTo>
                  <a:pt x="0" y="0"/>
                </a:moveTo>
                <a:lnTo>
                  <a:pt x="670560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640" y="940561"/>
            <a:ext cx="8032115" cy="3728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FF3300"/>
                </a:solidFill>
                <a:latin typeface="Times New Roman"/>
                <a:cs typeface="Times New Roman"/>
              </a:rPr>
              <a:t>Describe </a:t>
            </a:r>
            <a:r>
              <a:rPr dirty="0" sz="2400" spc="-5" b="1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dirty="0" sz="2400" b="1">
                <a:solidFill>
                  <a:srgbClr val="FF3300"/>
                </a:solidFill>
                <a:latin typeface="Times New Roman"/>
                <a:cs typeface="Times New Roman"/>
              </a:rPr>
              <a:t>course of diseases affecting</a:t>
            </a:r>
            <a:r>
              <a:rPr dirty="0" sz="2400" spc="-45" b="1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dirty="0" sz="2400" spc="-60" b="1">
                <a:solidFill>
                  <a:srgbClr val="FF3300"/>
                </a:solidFill>
                <a:latin typeface="Times New Roman"/>
                <a:cs typeface="Times New Roman"/>
              </a:rPr>
              <a:t>PFTs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dirty="0" sz="2800" spc="-10" b="1">
                <a:solidFill>
                  <a:srgbClr val="6F2F9F"/>
                </a:solidFill>
                <a:latin typeface="Times New Roman"/>
                <a:cs typeface="Times New Roman"/>
              </a:rPr>
              <a:t>Neuromuscular </a:t>
            </a:r>
            <a:r>
              <a:rPr dirty="0" sz="2800" b="1">
                <a:solidFill>
                  <a:srgbClr val="6F2F9F"/>
                </a:solidFill>
                <a:latin typeface="Times New Roman"/>
                <a:cs typeface="Times New Roman"/>
              </a:rPr>
              <a:t>diseases</a:t>
            </a:r>
            <a:r>
              <a:rPr dirty="0" sz="2800" b="1">
                <a:latin typeface="Times New Roman"/>
                <a:cs typeface="Times New Roman"/>
              </a:rPr>
              <a:t>: </a:t>
            </a:r>
            <a:r>
              <a:rPr dirty="0" sz="3200">
                <a:latin typeface="Times New Roman"/>
                <a:cs typeface="Times New Roman"/>
              </a:rPr>
              <a:t>Gillian Barre </a:t>
            </a:r>
            <a:r>
              <a:rPr dirty="0" sz="3200" spc="2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Syndrome,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200">
                <a:latin typeface="Times New Roman"/>
                <a:cs typeface="Times New Roman"/>
              </a:rPr>
              <a:t>Myasthenia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gravis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  <a:tabLst>
                <a:tab pos="1986914" algn="l"/>
                <a:tab pos="3588385" algn="l"/>
                <a:tab pos="5523230" algn="l"/>
                <a:tab pos="6765925" algn="l"/>
              </a:tabLst>
            </a:pPr>
            <a:r>
              <a:rPr dirty="0" sz="2800" spc="-5" b="1">
                <a:solidFill>
                  <a:srgbClr val="6F2F9F"/>
                </a:solidFill>
                <a:latin typeface="Times New Roman"/>
                <a:cs typeface="Times New Roman"/>
              </a:rPr>
              <a:t>Pulmonary	diseases:	</a:t>
            </a:r>
            <a:r>
              <a:rPr dirty="0" sz="2800" spc="-5">
                <a:latin typeface="Times New Roman"/>
                <a:cs typeface="Times New Roman"/>
              </a:rPr>
              <a:t>Obstructive	airway	diseases,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 spc="-5">
                <a:latin typeface="Times New Roman"/>
                <a:cs typeface="Times New Roman"/>
              </a:rPr>
              <a:t>Interstitial lung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diseases</a:t>
            </a:r>
            <a:endParaRPr sz="2800">
              <a:latin typeface="Times New Roman"/>
              <a:cs typeface="Times New Roman"/>
            </a:endParaRPr>
          </a:p>
          <a:p>
            <a:pPr marL="12700" marR="7620">
              <a:lnSpc>
                <a:spcPct val="100000"/>
              </a:lnSpc>
              <a:spcBef>
                <a:spcPts val="1680"/>
              </a:spcBef>
              <a:tabLst>
                <a:tab pos="1504950" algn="l"/>
                <a:tab pos="3253104" algn="l"/>
                <a:tab pos="4373880" algn="l"/>
                <a:tab pos="5257165" algn="l"/>
                <a:tab pos="6476365" algn="l"/>
              </a:tabLst>
            </a:pPr>
            <a:r>
              <a:rPr dirty="0" sz="2800" spc="-5" b="1">
                <a:solidFill>
                  <a:srgbClr val="6F2F9F"/>
                </a:solidFill>
                <a:latin typeface="Times New Roman"/>
                <a:cs typeface="Times New Roman"/>
              </a:rPr>
              <a:t>Ad</a:t>
            </a:r>
            <a:r>
              <a:rPr dirty="0" sz="2800" b="1">
                <a:solidFill>
                  <a:srgbClr val="6F2F9F"/>
                </a:solidFill>
                <a:latin typeface="Times New Roman"/>
                <a:cs typeface="Times New Roman"/>
              </a:rPr>
              <a:t>v</a:t>
            </a:r>
            <a:r>
              <a:rPr dirty="0" sz="2800" spc="-5" b="1">
                <a:solidFill>
                  <a:srgbClr val="6F2F9F"/>
                </a:solidFill>
                <a:latin typeface="Times New Roman"/>
                <a:cs typeface="Times New Roman"/>
              </a:rPr>
              <a:t>e</a:t>
            </a:r>
            <a:r>
              <a:rPr dirty="0" sz="2800" spc="-20" b="1">
                <a:solidFill>
                  <a:srgbClr val="6F2F9F"/>
                </a:solidFill>
                <a:latin typeface="Times New Roman"/>
                <a:cs typeface="Times New Roman"/>
              </a:rPr>
              <a:t>r</a:t>
            </a:r>
            <a:r>
              <a:rPr dirty="0" sz="2800" spc="-5" b="1">
                <a:solidFill>
                  <a:srgbClr val="6F2F9F"/>
                </a:solidFill>
                <a:latin typeface="Times New Roman"/>
                <a:cs typeface="Times New Roman"/>
              </a:rPr>
              <a:t>se</a:t>
            </a:r>
            <a:r>
              <a:rPr dirty="0" sz="2800" b="1">
                <a:solidFill>
                  <a:srgbClr val="6F2F9F"/>
                </a:solidFill>
                <a:latin typeface="Times New Roman"/>
                <a:cs typeface="Times New Roman"/>
              </a:rPr>
              <a:t>	</a:t>
            </a:r>
            <a:r>
              <a:rPr dirty="0" sz="2800" spc="-60" b="1">
                <a:solidFill>
                  <a:srgbClr val="6F2F9F"/>
                </a:solidFill>
                <a:latin typeface="Times New Roman"/>
                <a:cs typeface="Times New Roman"/>
              </a:rPr>
              <a:t>r</a:t>
            </a:r>
            <a:r>
              <a:rPr dirty="0" sz="2800" spc="-5" b="1">
                <a:solidFill>
                  <a:srgbClr val="6F2F9F"/>
                </a:solidFill>
                <a:latin typeface="Times New Roman"/>
                <a:cs typeface="Times New Roman"/>
              </a:rPr>
              <a:t>eacti</a:t>
            </a:r>
            <a:r>
              <a:rPr dirty="0" sz="2800" b="1">
                <a:solidFill>
                  <a:srgbClr val="6F2F9F"/>
                </a:solidFill>
                <a:latin typeface="Times New Roman"/>
                <a:cs typeface="Times New Roman"/>
              </a:rPr>
              <a:t>o</a:t>
            </a:r>
            <a:r>
              <a:rPr dirty="0" sz="2800" spc="-5" b="1">
                <a:solidFill>
                  <a:srgbClr val="6F2F9F"/>
                </a:solidFill>
                <a:latin typeface="Times New Roman"/>
                <a:cs typeface="Times New Roman"/>
              </a:rPr>
              <a:t>n</a:t>
            </a:r>
            <a:r>
              <a:rPr dirty="0" sz="2800" b="1">
                <a:solidFill>
                  <a:srgbClr val="6F2F9F"/>
                </a:solidFill>
                <a:latin typeface="Times New Roman"/>
                <a:cs typeface="Times New Roman"/>
              </a:rPr>
              <a:t>s</a:t>
            </a:r>
            <a:r>
              <a:rPr dirty="0" sz="2800" spc="-5" b="1">
                <a:solidFill>
                  <a:srgbClr val="6F2F9F"/>
                </a:solidFill>
                <a:latin typeface="Times New Roman"/>
                <a:cs typeface="Times New Roman"/>
              </a:rPr>
              <a:t>:</a:t>
            </a:r>
            <a:r>
              <a:rPr dirty="0" sz="2800" b="1">
                <a:solidFill>
                  <a:srgbClr val="6F2F9F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Dru</a:t>
            </a:r>
            <a:r>
              <a:rPr dirty="0" sz="2800" spc="0">
                <a:latin typeface="Times New Roman"/>
                <a:cs typeface="Times New Roman"/>
              </a:rPr>
              <a:t>g</a:t>
            </a:r>
            <a:r>
              <a:rPr dirty="0" sz="2800" spc="-5">
                <a:latin typeface="Times New Roman"/>
                <a:cs typeface="Times New Roman"/>
              </a:rPr>
              <a:t>s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with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k</a:t>
            </a:r>
            <a:r>
              <a:rPr dirty="0" sz="2800">
                <a:latin typeface="Times New Roman"/>
                <a:cs typeface="Times New Roman"/>
              </a:rPr>
              <a:t>n</a:t>
            </a:r>
            <a:r>
              <a:rPr dirty="0" sz="2800" spc="-5">
                <a:latin typeface="Times New Roman"/>
                <a:cs typeface="Times New Roman"/>
              </a:rPr>
              <a:t>own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p</a:t>
            </a:r>
            <a:r>
              <a:rPr dirty="0" sz="2800">
                <a:latin typeface="Times New Roman"/>
                <a:cs typeface="Times New Roman"/>
              </a:rPr>
              <a:t>u</a:t>
            </a:r>
            <a:r>
              <a:rPr dirty="0" sz="2800" spc="-5">
                <a:latin typeface="Times New Roman"/>
                <a:cs typeface="Times New Roman"/>
              </a:rPr>
              <a:t>l</a:t>
            </a:r>
            <a:r>
              <a:rPr dirty="0" sz="2800" spc="-20">
                <a:latin typeface="Times New Roman"/>
                <a:cs typeface="Times New Roman"/>
              </a:rPr>
              <a:t>m</a:t>
            </a:r>
            <a:r>
              <a:rPr dirty="0" sz="2800" spc="-5">
                <a:latin typeface="Times New Roman"/>
                <a:cs typeface="Times New Roman"/>
              </a:rPr>
              <a:t>o</a:t>
            </a:r>
            <a:r>
              <a:rPr dirty="0" sz="2800">
                <a:latin typeface="Times New Roman"/>
                <a:cs typeface="Times New Roman"/>
              </a:rPr>
              <a:t>n</a:t>
            </a:r>
            <a:r>
              <a:rPr dirty="0" sz="2800" spc="-5">
                <a:latin typeface="Times New Roman"/>
                <a:cs typeface="Times New Roman"/>
              </a:rPr>
              <a:t>ary </a:t>
            </a:r>
            <a:r>
              <a:rPr dirty="0" sz="2800" spc="-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toxicity [Pulmonary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fibrosis]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5200" y="0"/>
            <a:ext cx="1828799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33400" y="152400"/>
            <a:ext cx="6629400" cy="588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3400" y="152400"/>
            <a:ext cx="6629400" cy="588645"/>
          </a:xfrm>
          <a:prstGeom prst="rect"/>
          <a:ln w="9144">
            <a:solidFill>
              <a:srgbClr val="660066"/>
            </a:solidFill>
          </a:ln>
        </p:spPr>
        <p:txBody>
          <a:bodyPr wrap="square" lIns="0" tIns="27940" rIns="0" bIns="0" rtlCol="0" vert="horz">
            <a:spAutoFit/>
          </a:bodyPr>
          <a:lstStyle/>
          <a:p>
            <a:pPr marL="204470">
              <a:lnSpc>
                <a:spcPct val="100000"/>
              </a:lnSpc>
              <a:spcBef>
                <a:spcPts val="220"/>
              </a:spcBef>
            </a:pPr>
            <a:r>
              <a:rPr dirty="0" spc="-20">
                <a:latin typeface="Times New Roman"/>
                <a:cs typeface="Times New Roman"/>
              </a:rPr>
              <a:t>INDICATIONS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dirty="0" spc="-160">
                <a:latin typeface="Times New Roman"/>
                <a:cs typeface="Times New Roman"/>
              </a:rPr>
              <a:t> </a:t>
            </a:r>
            <a:r>
              <a:rPr dirty="0" spc="-10">
                <a:latin typeface="Times New Roman"/>
                <a:cs typeface="Times New Roman"/>
              </a:rPr>
              <a:t>SPIROMETRY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228600"/>
            <a:ext cx="6629400" cy="588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6629400" cy="588645"/>
          </a:xfrm>
          <a:prstGeom prst="rect"/>
          <a:ln w="9144">
            <a:solidFill>
              <a:srgbClr val="660066"/>
            </a:solidFill>
          </a:ln>
        </p:spPr>
        <p:txBody>
          <a:bodyPr wrap="square" lIns="0" tIns="27940" rIns="0" bIns="0" rtlCol="0" vert="horz">
            <a:spAutoFit/>
          </a:bodyPr>
          <a:lstStyle/>
          <a:p>
            <a:pPr marL="197485">
              <a:lnSpc>
                <a:spcPct val="100000"/>
              </a:lnSpc>
              <a:spcBef>
                <a:spcPts val="220"/>
              </a:spcBef>
            </a:pPr>
            <a:r>
              <a:rPr dirty="0" spc="-20">
                <a:latin typeface="Times New Roman"/>
                <a:cs typeface="Times New Roman"/>
              </a:rPr>
              <a:t>INDICATIONS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dirty="0" spc="-210">
                <a:latin typeface="Times New Roman"/>
                <a:cs typeface="Times New Roman"/>
              </a:rPr>
              <a:t> </a:t>
            </a:r>
            <a:r>
              <a:rPr dirty="0" spc="-10">
                <a:latin typeface="Times New Roman"/>
                <a:cs typeface="Times New Roman"/>
              </a:rPr>
              <a:t>SPIROMETRY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8340" y="1662430"/>
            <a:ext cx="5977255" cy="3212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dirty="0" sz="2800" spc="-130" b="1">
                <a:solidFill>
                  <a:srgbClr val="FF3300"/>
                </a:solidFill>
                <a:latin typeface="Times New Roman"/>
                <a:cs typeface="Times New Roman"/>
              </a:rPr>
              <a:t>To </a:t>
            </a:r>
            <a:r>
              <a:rPr dirty="0" sz="2800" spc="-5" b="1">
                <a:solidFill>
                  <a:srgbClr val="FF3300"/>
                </a:solidFill>
                <a:latin typeface="Times New Roman"/>
                <a:cs typeface="Times New Roman"/>
              </a:rPr>
              <a:t>assess </a:t>
            </a:r>
            <a:r>
              <a:rPr dirty="0" sz="2800" b="1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dirty="0" sz="2800" spc="-5" b="1">
                <a:solidFill>
                  <a:srgbClr val="FF3300"/>
                </a:solidFill>
                <a:latin typeface="Times New Roman"/>
                <a:cs typeface="Times New Roman"/>
              </a:rPr>
              <a:t>therapeutic </a:t>
            </a:r>
            <a:r>
              <a:rPr dirty="0" sz="2800" b="1">
                <a:solidFill>
                  <a:srgbClr val="FF3300"/>
                </a:solidFill>
                <a:latin typeface="Times New Roman"/>
                <a:cs typeface="Times New Roman"/>
              </a:rPr>
              <a:t>interventions:  </a:t>
            </a:r>
            <a:r>
              <a:rPr dirty="0" sz="2800" spc="-5" b="1">
                <a:solidFill>
                  <a:srgbClr val="6F2F9F"/>
                </a:solidFill>
                <a:latin typeface="Times New Roman"/>
                <a:cs typeface="Times New Roman"/>
              </a:rPr>
              <a:t>Bronchodilator</a:t>
            </a:r>
            <a:r>
              <a:rPr dirty="0" sz="2800" spc="-125" b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6F2F9F"/>
                </a:solidFill>
                <a:latin typeface="Times New Roman"/>
                <a:cs typeface="Times New Roman"/>
              </a:rPr>
              <a:t>therapy</a:t>
            </a:r>
            <a:endParaRPr sz="2800">
              <a:latin typeface="Times New Roman"/>
              <a:cs typeface="Times New Roman"/>
            </a:endParaRPr>
          </a:p>
          <a:p>
            <a:pPr marL="12700" marR="1011555">
              <a:lnSpc>
                <a:spcPct val="150000"/>
              </a:lnSpc>
            </a:pPr>
            <a:r>
              <a:rPr dirty="0" sz="2800" spc="-10" b="1">
                <a:solidFill>
                  <a:srgbClr val="6F2F9F"/>
                </a:solidFill>
                <a:latin typeface="Times New Roman"/>
                <a:cs typeface="Times New Roman"/>
              </a:rPr>
              <a:t>Steroid treatment </a:t>
            </a:r>
            <a:r>
              <a:rPr dirty="0" sz="2800" b="1">
                <a:solidFill>
                  <a:srgbClr val="6F2F9F"/>
                </a:solidFill>
                <a:latin typeface="Times New Roman"/>
                <a:cs typeface="Times New Roman"/>
              </a:rPr>
              <a:t>for </a:t>
            </a:r>
            <a:r>
              <a:rPr dirty="0" sz="2800" spc="-5" b="1">
                <a:solidFill>
                  <a:srgbClr val="6F2F9F"/>
                </a:solidFill>
                <a:latin typeface="Times New Roman"/>
                <a:cs typeface="Times New Roman"/>
              </a:rPr>
              <a:t>asthma  </a:t>
            </a:r>
            <a:r>
              <a:rPr dirty="0" sz="2800" spc="-10" b="1">
                <a:solidFill>
                  <a:srgbClr val="6F2F9F"/>
                </a:solidFill>
                <a:latin typeface="Times New Roman"/>
                <a:cs typeface="Times New Roman"/>
              </a:rPr>
              <a:t>Chronic </a:t>
            </a:r>
            <a:r>
              <a:rPr dirty="0" sz="2800" spc="-5" b="1">
                <a:solidFill>
                  <a:srgbClr val="6F2F9F"/>
                </a:solidFill>
                <a:latin typeface="Times New Roman"/>
                <a:cs typeface="Times New Roman"/>
              </a:rPr>
              <a:t>obstructive </a:t>
            </a:r>
            <a:r>
              <a:rPr dirty="0" sz="2800" b="1">
                <a:solidFill>
                  <a:srgbClr val="6F2F9F"/>
                </a:solidFill>
                <a:latin typeface="Times New Roman"/>
                <a:cs typeface="Times New Roman"/>
              </a:rPr>
              <a:t>lung </a:t>
            </a:r>
            <a:r>
              <a:rPr dirty="0" sz="2800" spc="-5" b="1">
                <a:solidFill>
                  <a:srgbClr val="6F2F9F"/>
                </a:solidFill>
                <a:latin typeface="Times New Roman"/>
                <a:cs typeface="Times New Roman"/>
              </a:rPr>
              <a:t>disease  </a:t>
            </a:r>
            <a:r>
              <a:rPr dirty="0" sz="2800" spc="-5" b="1">
                <a:solidFill>
                  <a:srgbClr val="6F2F9F"/>
                </a:solidFill>
                <a:latin typeface="Times New Roman"/>
                <a:cs typeface="Times New Roman"/>
              </a:rPr>
              <a:t>Interstitial lung</a:t>
            </a:r>
            <a:r>
              <a:rPr dirty="0" sz="2800" spc="5" b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6F2F9F"/>
                </a:solidFill>
                <a:latin typeface="Times New Roman"/>
                <a:cs typeface="Times New Roman"/>
              </a:rPr>
              <a:t>disease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15200" y="0"/>
            <a:ext cx="1828799" cy="129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5800" y="1143000"/>
            <a:ext cx="4343400" cy="583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85800" y="1143000"/>
            <a:ext cx="4343400" cy="584200"/>
          </a:xfrm>
          <a:prstGeom prst="rect">
            <a:avLst/>
          </a:prstGeom>
          <a:ln w="9144">
            <a:solidFill>
              <a:srgbClr val="660066"/>
            </a:solidFill>
          </a:ln>
        </p:spPr>
        <p:txBody>
          <a:bodyPr wrap="square" lIns="0" tIns="27940" rIns="0" bIns="0" rtlCol="0" vert="horz">
            <a:spAutoFit/>
          </a:bodyPr>
          <a:lstStyle/>
          <a:p>
            <a:pPr marL="172720">
              <a:lnSpc>
                <a:spcPct val="100000"/>
              </a:lnSpc>
              <a:spcBef>
                <a:spcPts val="220"/>
              </a:spcBef>
            </a:pPr>
            <a:r>
              <a:rPr dirty="0" sz="3200" b="1">
                <a:solidFill>
                  <a:srgbClr val="00FFFF"/>
                </a:solidFill>
                <a:latin typeface="Times New Roman"/>
                <a:cs typeface="Times New Roman"/>
              </a:rPr>
              <a:t>Monitoring</a:t>
            </a:r>
            <a:r>
              <a:rPr dirty="0" sz="3200" spc="-100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FFFF"/>
                </a:solidFill>
                <a:latin typeface="Times New Roman"/>
                <a:cs typeface="Times New Roman"/>
              </a:rPr>
              <a:t>indications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28600"/>
            <a:ext cx="6629400" cy="588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6629400" cy="588645"/>
          </a:xfrm>
          <a:prstGeom prst="rect"/>
          <a:ln w="9144">
            <a:solidFill>
              <a:srgbClr val="660066"/>
            </a:solidFill>
          </a:ln>
        </p:spPr>
        <p:txBody>
          <a:bodyPr wrap="square" lIns="0" tIns="27940" rIns="0" bIns="0" rtlCol="0" vert="horz">
            <a:spAutoFit/>
          </a:bodyPr>
          <a:lstStyle/>
          <a:p>
            <a:pPr marL="196850">
              <a:lnSpc>
                <a:spcPct val="100000"/>
              </a:lnSpc>
              <a:spcBef>
                <a:spcPts val="220"/>
              </a:spcBef>
            </a:pPr>
            <a:r>
              <a:rPr dirty="0" spc="-20">
                <a:latin typeface="Times New Roman"/>
                <a:cs typeface="Times New Roman"/>
              </a:rPr>
              <a:t>INDICATIONS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dirty="0" spc="-200">
                <a:latin typeface="Times New Roman"/>
                <a:cs typeface="Times New Roman"/>
              </a:rPr>
              <a:t> </a:t>
            </a:r>
            <a:r>
              <a:rPr dirty="0" spc="-10">
                <a:latin typeface="Times New Roman"/>
                <a:cs typeface="Times New Roman"/>
              </a:rPr>
              <a:t>SPIROMETRY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7840" y="1877695"/>
            <a:ext cx="5292725" cy="2785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2800" spc="-135" b="1">
                <a:latin typeface="Times New Roman"/>
                <a:cs typeface="Times New Roman"/>
              </a:rPr>
              <a:t>To </a:t>
            </a:r>
            <a:r>
              <a:rPr dirty="0" sz="2800" spc="-5" b="1">
                <a:latin typeface="Times New Roman"/>
                <a:cs typeface="Times New Roman"/>
              </a:rPr>
              <a:t>determine the </a:t>
            </a:r>
            <a:r>
              <a:rPr dirty="0" sz="2800" b="1">
                <a:latin typeface="Times New Roman"/>
                <a:cs typeface="Times New Roman"/>
              </a:rPr>
              <a:t>suitability for  </a:t>
            </a:r>
            <a:r>
              <a:rPr dirty="0" sz="2800" spc="-5" b="1">
                <a:latin typeface="Times New Roman"/>
                <a:cs typeface="Times New Roman"/>
              </a:rPr>
              <a:t>and management during and after  </a:t>
            </a:r>
            <a:r>
              <a:rPr dirty="0" sz="2800" spc="-5" b="1">
                <a:latin typeface="Times New Roman"/>
                <a:cs typeface="Times New Roman"/>
              </a:rPr>
              <a:t>anesthesia</a:t>
            </a:r>
            <a:endParaRPr sz="2800">
              <a:latin typeface="Times New Roman"/>
              <a:cs typeface="Times New Roman"/>
            </a:endParaRPr>
          </a:p>
          <a:p>
            <a:pPr algn="just" marL="12700" marR="11430">
              <a:lnSpc>
                <a:spcPct val="100000"/>
              </a:lnSpc>
              <a:spcBef>
                <a:spcPts val="1680"/>
              </a:spcBef>
            </a:pPr>
            <a:r>
              <a:rPr dirty="0" sz="2800" spc="-135" b="1">
                <a:latin typeface="Times New Roman"/>
                <a:cs typeface="Times New Roman"/>
              </a:rPr>
              <a:t>To </a:t>
            </a:r>
            <a:r>
              <a:rPr dirty="0" sz="2800" spc="-5" b="1">
                <a:latin typeface="Times New Roman"/>
                <a:cs typeface="Times New Roman"/>
              </a:rPr>
              <a:t>assess the risk </a:t>
            </a:r>
            <a:r>
              <a:rPr dirty="0" sz="2800" b="1">
                <a:latin typeface="Times New Roman"/>
                <a:cs typeface="Times New Roman"/>
              </a:rPr>
              <a:t>for </a:t>
            </a:r>
            <a:r>
              <a:rPr dirty="0" sz="2800" spc="-5" b="1">
                <a:latin typeface="Times New Roman"/>
                <a:cs typeface="Times New Roman"/>
              </a:rPr>
              <a:t>surgical  </a:t>
            </a:r>
            <a:r>
              <a:rPr dirty="0" sz="2800" spc="-15" b="1">
                <a:latin typeface="Times New Roman"/>
                <a:cs typeface="Times New Roman"/>
              </a:rPr>
              <a:t>procedures known </a:t>
            </a:r>
            <a:r>
              <a:rPr dirty="0" sz="2800" spc="-5" b="1">
                <a:latin typeface="Times New Roman"/>
                <a:cs typeface="Times New Roman"/>
              </a:rPr>
              <a:t>to affect </a:t>
            </a:r>
            <a:r>
              <a:rPr dirty="0" sz="2800" b="1">
                <a:latin typeface="Times New Roman"/>
                <a:cs typeface="Times New Roman"/>
              </a:rPr>
              <a:t>lung  </a:t>
            </a:r>
            <a:r>
              <a:rPr dirty="0" sz="2800" b="1">
                <a:latin typeface="Times New Roman"/>
                <a:cs typeface="Times New Roman"/>
              </a:rPr>
              <a:t>function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19800" y="1066800"/>
            <a:ext cx="3124199" cy="350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91200" y="6096000"/>
            <a:ext cx="3352800" cy="595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791200" y="6096000"/>
            <a:ext cx="3352800" cy="596265"/>
          </a:xfrm>
          <a:prstGeom prst="rect">
            <a:avLst/>
          </a:prstGeom>
          <a:ln w="9144">
            <a:solidFill>
              <a:srgbClr val="FF99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7630">
              <a:lnSpc>
                <a:spcPts val="2005"/>
              </a:lnSpc>
            </a:pPr>
            <a:r>
              <a:rPr dirty="0" sz="1800" spc="-5" b="1">
                <a:latin typeface="Times New Roman"/>
                <a:cs typeface="Times New Roman"/>
              </a:rPr>
              <a:t>Cotes </a:t>
            </a:r>
            <a:r>
              <a:rPr dirty="0" sz="1800" b="1">
                <a:latin typeface="Times New Roman"/>
                <a:cs typeface="Times New Roman"/>
              </a:rPr>
              <a:t>1995;  </a:t>
            </a:r>
            <a:r>
              <a:rPr dirty="0" sz="1800" spc="-5" b="1">
                <a:latin typeface="Times New Roman"/>
                <a:cs typeface="Times New Roman"/>
              </a:rPr>
              <a:t>ACCP Chest</a:t>
            </a:r>
            <a:r>
              <a:rPr dirty="0" sz="1800" spc="-21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2003;</a:t>
            </a:r>
            <a:endParaRPr sz="1800">
              <a:latin typeface="Times New Roman"/>
              <a:cs typeface="Times New Roman"/>
            </a:endParaRPr>
          </a:p>
          <a:p>
            <a:pPr marL="87630">
              <a:lnSpc>
                <a:spcPct val="100000"/>
              </a:lnSpc>
            </a:pPr>
            <a:r>
              <a:rPr dirty="0" sz="1800" b="1">
                <a:latin typeface="Times New Roman"/>
                <a:cs typeface="Times New Roman"/>
              </a:rPr>
              <a:t>Regli  et al.,  </a:t>
            </a:r>
            <a:r>
              <a:rPr dirty="0" sz="1800" spc="-5" b="1">
                <a:latin typeface="Times New Roman"/>
                <a:cs typeface="Times New Roman"/>
              </a:rPr>
              <a:t>Anaesthesia,</a:t>
            </a:r>
            <a:r>
              <a:rPr dirty="0" sz="1800" spc="37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2006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9600" y="914400"/>
            <a:ext cx="4953000" cy="4663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09600" y="914400"/>
            <a:ext cx="4953000" cy="466725"/>
          </a:xfrm>
          <a:prstGeom prst="rect">
            <a:avLst/>
          </a:prstGeom>
          <a:ln w="9144">
            <a:solidFill>
              <a:srgbClr val="660066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174625">
              <a:lnSpc>
                <a:spcPct val="100000"/>
              </a:lnSpc>
              <a:spcBef>
                <a:spcPts val="240"/>
              </a:spcBef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PRE </a:t>
            </a:r>
            <a:r>
              <a:rPr dirty="0" sz="2400" spc="-25" b="1">
                <a:solidFill>
                  <a:srgbClr val="FFFFFF"/>
                </a:solidFill>
                <a:latin typeface="Times New Roman"/>
                <a:cs typeface="Times New Roman"/>
              </a:rPr>
              <a:t>OPERATIVE </a:t>
            </a:r>
            <a:r>
              <a:rPr dirty="0" sz="2400" spc="-20" b="1">
                <a:solidFill>
                  <a:srgbClr val="FFFFFF"/>
                </a:solidFill>
                <a:latin typeface="Times New Roman"/>
                <a:cs typeface="Times New Roman"/>
              </a:rPr>
              <a:t>INDICATIONS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7116" y="32511"/>
            <a:ext cx="4986020" cy="986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SPIROMETRY</a:t>
            </a:r>
            <a:r>
              <a:rPr dirty="0" sz="3200" spc="-2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3200" spc="-35" b="1">
                <a:solidFill>
                  <a:srgbClr val="FFFFFF"/>
                </a:solidFill>
                <a:latin typeface="Times New Roman"/>
                <a:cs typeface="Times New Roman"/>
              </a:rPr>
              <a:t>RESPIRATORY</a:t>
            </a:r>
            <a:r>
              <a:rPr dirty="0" sz="3200" spc="-2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DISEASES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67600" y="0"/>
            <a:ext cx="1676399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1000" y="1524000"/>
            <a:ext cx="8305800" cy="5076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67561" y="1219961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 h="0">
                <a:moveTo>
                  <a:pt x="0" y="0"/>
                </a:moveTo>
                <a:lnTo>
                  <a:pt x="5638799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67561" y="1296161"/>
            <a:ext cx="5638800" cy="0"/>
          </a:xfrm>
          <a:custGeom>
            <a:avLst/>
            <a:gdLst/>
            <a:ahLst/>
            <a:cxnLst/>
            <a:rect l="l" t="t" r="r" b="b"/>
            <a:pathLst>
              <a:path w="5638800" h="0">
                <a:moveTo>
                  <a:pt x="0" y="0"/>
                </a:moveTo>
                <a:lnTo>
                  <a:pt x="5638799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9872" y="5945123"/>
            <a:ext cx="4899660" cy="913130"/>
          </a:xfrm>
          <a:custGeom>
            <a:avLst/>
            <a:gdLst/>
            <a:ahLst/>
            <a:cxnLst/>
            <a:rect l="l" t="t" r="r" b="b"/>
            <a:pathLst>
              <a:path w="4899660" h="913129">
                <a:moveTo>
                  <a:pt x="85583" y="21310"/>
                </a:moveTo>
                <a:lnTo>
                  <a:pt x="3638405" y="912874"/>
                </a:lnTo>
                <a:lnTo>
                  <a:pt x="4899656" y="912874"/>
                </a:lnTo>
                <a:lnTo>
                  <a:pt x="85583" y="21310"/>
                </a:lnTo>
                <a:close/>
              </a:path>
              <a:path w="4899660" h="913129">
                <a:moveTo>
                  <a:pt x="660" y="0"/>
                </a:moveTo>
                <a:lnTo>
                  <a:pt x="0" y="5460"/>
                </a:lnTo>
                <a:lnTo>
                  <a:pt x="85583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6155" y="5939028"/>
            <a:ext cx="3655695" cy="919480"/>
          </a:xfrm>
          <a:custGeom>
            <a:avLst/>
            <a:gdLst/>
            <a:ahLst/>
            <a:cxnLst/>
            <a:rect l="l" t="t" r="r" b="b"/>
            <a:pathLst>
              <a:path w="3655695" h="919479">
                <a:moveTo>
                  <a:pt x="0" y="0"/>
                </a:moveTo>
                <a:lnTo>
                  <a:pt x="7924" y="6350"/>
                </a:lnTo>
                <a:lnTo>
                  <a:pt x="2871731" y="918970"/>
                </a:lnTo>
                <a:lnTo>
                  <a:pt x="3655493" y="9189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784670"/>
            <a:ext cx="3370852" cy="1073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61032" y="5681471"/>
            <a:ext cx="3523488" cy="839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24455" y="5644896"/>
            <a:ext cx="3520440" cy="836930"/>
          </a:xfrm>
          <a:custGeom>
            <a:avLst/>
            <a:gdLst/>
            <a:ahLst/>
            <a:cxnLst/>
            <a:rect l="l" t="t" r="r" b="b"/>
            <a:pathLst>
              <a:path w="3520440" h="836929">
                <a:moveTo>
                  <a:pt x="3411854" y="0"/>
                </a:moveTo>
                <a:lnTo>
                  <a:pt x="111379" y="0"/>
                </a:lnTo>
                <a:lnTo>
                  <a:pt x="87502" y="3174"/>
                </a:lnTo>
                <a:lnTo>
                  <a:pt x="49402" y="25399"/>
                </a:lnTo>
                <a:lnTo>
                  <a:pt x="19685" y="63499"/>
                </a:lnTo>
                <a:lnTo>
                  <a:pt x="1396" y="111137"/>
                </a:lnTo>
                <a:lnTo>
                  <a:pt x="0" y="141300"/>
                </a:lnTo>
                <a:lnTo>
                  <a:pt x="0" y="698550"/>
                </a:lnTo>
                <a:lnTo>
                  <a:pt x="9906" y="754113"/>
                </a:lnTo>
                <a:lnTo>
                  <a:pt x="32385" y="798575"/>
                </a:lnTo>
                <a:lnTo>
                  <a:pt x="67691" y="827150"/>
                </a:lnTo>
                <a:lnTo>
                  <a:pt x="111379" y="836675"/>
                </a:lnTo>
                <a:lnTo>
                  <a:pt x="3411854" y="836675"/>
                </a:lnTo>
                <a:lnTo>
                  <a:pt x="3454146" y="827150"/>
                </a:lnTo>
                <a:lnTo>
                  <a:pt x="3490849" y="798575"/>
                </a:lnTo>
                <a:lnTo>
                  <a:pt x="3513328" y="754113"/>
                </a:lnTo>
                <a:lnTo>
                  <a:pt x="3520440" y="698550"/>
                </a:lnTo>
                <a:lnTo>
                  <a:pt x="3520440" y="141300"/>
                </a:lnTo>
                <a:lnTo>
                  <a:pt x="3513328" y="85724"/>
                </a:lnTo>
                <a:lnTo>
                  <a:pt x="3490849" y="41274"/>
                </a:lnTo>
                <a:lnTo>
                  <a:pt x="3454146" y="12699"/>
                </a:lnTo>
                <a:lnTo>
                  <a:pt x="3411854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4444" y="2141220"/>
            <a:ext cx="2735580" cy="2209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7868" y="2104644"/>
            <a:ext cx="2733040" cy="2207260"/>
          </a:xfrm>
          <a:custGeom>
            <a:avLst/>
            <a:gdLst/>
            <a:ahLst/>
            <a:cxnLst/>
            <a:rect l="l" t="t" r="r" b="b"/>
            <a:pathLst>
              <a:path w="2733040" h="2207260">
                <a:moveTo>
                  <a:pt x="2394204" y="0"/>
                </a:moveTo>
                <a:lnTo>
                  <a:pt x="338277" y="0"/>
                </a:lnTo>
                <a:lnTo>
                  <a:pt x="270954" y="6350"/>
                </a:lnTo>
                <a:lnTo>
                  <a:pt x="205270" y="28575"/>
                </a:lnTo>
                <a:lnTo>
                  <a:pt x="149440" y="60325"/>
                </a:lnTo>
                <a:lnTo>
                  <a:pt x="100164" y="106425"/>
                </a:lnTo>
                <a:lnTo>
                  <a:pt x="57480" y="160400"/>
                </a:lnTo>
                <a:lnTo>
                  <a:pt x="26276" y="223900"/>
                </a:lnTo>
                <a:lnTo>
                  <a:pt x="4927" y="292100"/>
                </a:lnTo>
                <a:lnTo>
                  <a:pt x="0" y="365125"/>
                </a:lnTo>
                <a:lnTo>
                  <a:pt x="0" y="1841626"/>
                </a:lnTo>
                <a:lnTo>
                  <a:pt x="1638" y="1879726"/>
                </a:lnTo>
                <a:lnTo>
                  <a:pt x="13131" y="1949576"/>
                </a:lnTo>
                <a:lnTo>
                  <a:pt x="57480" y="2046350"/>
                </a:lnTo>
                <a:lnTo>
                  <a:pt x="100164" y="2100325"/>
                </a:lnTo>
                <a:lnTo>
                  <a:pt x="149440" y="2146426"/>
                </a:lnTo>
                <a:lnTo>
                  <a:pt x="205270" y="2178176"/>
                </a:lnTo>
                <a:lnTo>
                  <a:pt x="270954" y="2200401"/>
                </a:lnTo>
                <a:lnTo>
                  <a:pt x="338277" y="2206751"/>
                </a:lnTo>
                <a:lnTo>
                  <a:pt x="2394204" y="2206751"/>
                </a:lnTo>
                <a:lnTo>
                  <a:pt x="2461641" y="2200401"/>
                </a:lnTo>
                <a:lnTo>
                  <a:pt x="2527300" y="2178176"/>
                </a:lnTo>
                <a:lnTo>
                  <a:pt x="2583053" y="2146426"/>
                </a:lnTo>
                <a:lnTo>
                  <a:pt x="2632329" y="2100325"/>
                </a:lnTo>
                <a:lnTo>
                  <a:pt x="2675001" y="2046350"/>
                </a:lnTo>
                <a:lnTo>
                  <a:pt x="2706243" y="1982850"/>
                </a:lnTo>
                <a:lnTo>
                  <a:pt x="2727579" y="1914651"/>
                </a:lnTo>
                <a:lnTo>
                  <a:pt x="2732532" y="1841626"/>
                </a:lnTo>
                <a:lnTo>
                  <a:pt x="2732532" y="365125"/>
                </a:lnTo>
                <a:lnTo>
                  <a:pt x="2730881" y="327025"/>
                </a:lnTo>
                <a:lnTo>
                  <a:pt x="2717800" y="255650"/>
                </a:lnTo>
                <a:lnTo>
                  <a:pt x="2675001" y="160400"/>
                </a:lnTo>
                <a:lnTo>
                  <a:pt x="2632329" y="106425"/>
                </a:lnTo>
                <a:lnTo>
                  <a:pt x="2583053" y="60325"/>
                </a:lnTo>
                <a:lnTo>
                  <a:pt x="2527300" y="28575"/>
                </a:lnTo>
                <a:lnTo>
                  <a:pt x="2461641" y="6350"/>
                </a:lnTo>
                <a:lnTo>
                  <a:pt x="2394204" y="0"/>
                </a:lnTo>
                <a:close/>
              </a:path>
            </a:pathLst>
          </a:custGeom>
          <a:solidFill>
            <a:srgbClr val="EF8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72311" y="2694432"/>
            <a:ext cx="1493520" cy="7498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76300" y="3153155"/>
            <a:ext cx="1711452" cy="7498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06195" y="3611879"/>
            <a:ext cx="1868424" cy="7498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27684" y="2267458"/>
            <a:ext cx="2049145" cy="186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 b="1">
                <a:latin typeface="Arial"/>
                <a:cs typeface="Arial"/>
              </a:rPr>
              <a:t>S</a:t>
            </a:r>
            <a:r>
              <a:rPr dirty="0" sz="2800" spc="-20" b="1">
                <a:latin typeface="Arial"/>
                <a:cs typeface="Arial"/>
              </a:rPr>
              <a:t>Y</a:t>
            </a:r>
            <a:r>
              <a:rPr dirty="0" sz="2800" spc="-5" b="1">
                <a:latin typeface="Arial"/>
                <a:cs typeface="Arial"/>
              </a:rPr>
              <a:t>MP</a:t>
            </a:r>
            <a:r>
              <a:rPr dirty="0" sz="2800" spc="-65" b="1">
                <a:latin typeface="Arial"/>
                <a:cs typeface="Arial"/>
              </a:rPr>
              <a:t>T</a:t>
            </a:r>
            <a:r>
              <a:rPr dirty="0" sz="2800" spc="-5" b="1">
                <a:latin typeface="Arial"/>
                <a:cs typeface="Arial"/>
              </a:rPr>
              <a:t>OMS</a:t>
            </a:r>
            <a:endParaRPr sz="2800">
              <a:latin typeface="Arial"/>
              <a:cs typeface="Arial"/>
            </a:endParaRPr>
          </a:p>
          <a:p>
            <a:pPr algn="ctr" marL="380365" marR="222250" indent="-39370">
              <a:lnSpc>
                <a:spcPct val="107500"/>
              </a:lnSpc>
              <a:spcBef>
                <a:spcPts val="425"/>
              </a:spcBef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cough  sputum 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2800" spc="-4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800" spc="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nea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84776" y="1930907"/>
            <a:ext cx="4459224" cy="26319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648200" y="1894332"/>
            <a:ext cx="4495800" cy="2628900"/>
          </a:xfrm>
          <a:custGeom>
            <a:avLst/>
            <a:gdLst/>
            <a:ahLst/>
            <a:cxnLst/>
            <a:rect l="l" t="t" r="r" b="b"/>
            <a:pathLst>
              <a:path w="4495800" h="2628900">
                <a:moveTo>
                  <a:pt x="4072508" y="0"/>
                </a:moveTo>
                <a:lnTo>
                  <a:pt x="423290" y="0"/>
                </a:lnTo>
                <a:lnTo>
                  <a:pt x="381888" y="3301"/>
                </a:lnTo>
                <a:lnTo>
                  <a:pt x="338582" y="9905"/>
                </a:lnTo>
                <a:lnTo>
                  <a:pt x="297179" y="19938"/>
                </a:lnTo>
                <a:lnTo>
                  <a:pt x="257555" y="33146"/>
                </a:lnTo>
                <a:lnTo>
                  <a:pt x="223392" y="53085"/>
                </a:lnTo>
                <a:lnTo>
                  <a:pt x="187325" y="73025"/>
                </a:lnTo>
                <a:lnTo>
                  <a:pt x="126111" y="127762"/>
                </a:lnTo>
                <a:lnTo>
                  <a:pt x="70230" y="190880"/>
                </a:lnTo>
                <a:lnTo>
                  <a:pt x="50419" y="227329"/>
                </a:lnTo>
                <a:lnTo>
                  <a:pt x="32385" y="263905"/>
                </a:lnTo>
                <a:lnTo>
                  <a:pt x="18034" y="305434"/>
                </a:lnTo>
                <a:lnTo>
                  <a:pt x="9016" y="348488"/>
                </a:lnTo>
                <a:lnTo>
                  <a:pt x="1777" y="391667"/>
                </a:lnTo>
                <a:lnTo>
                  <a:pt x="0" y="436498"/>
                </a:lnTo>
                <a:lnTo>
                  <a:pt x="0" y="2189098"/>
                </a:lnTo>
                <a:lnTo>
                  <a:pt x="1777" y="2233929"/>
                </a:lnTo>
                <a:lnTo>
                  <a:pt x="9016" y="2277110"/>
                </a:lnTo>
                <a:lnTo>
                  <a:pt x="18034" y="2320162"/>
                </a:lnTo>
                <a:lnTo>
                  <a:pt x="32385" y="2360041"/>
                </a:lnTo>
                <a:lnTo>
                  <a:pt x="50419" y="2398267"/>
                </a:lnTo>
                <a:lnTo>
                  <a:pt x="70230" y="2434716"/>
                </a:lnTo>
                <a:lnTo>
                  <a:pt x="126111" y="2501137"/>
                </a:lnTo>
                <a:lnTo>
                  <a:pt x="187325" y="2555874"/>
                </a:lnTo>
                <a:lnTo>
                  <a:pt x="223392" y="2575813"/>
                </a:lnTo>
                <a:lnTo>
                  <a:pt x="257555" y="2595753"/>
                </a:lnTo>
                <a:lnTo>
                  <a:pt x="297179" y="2608960"/>
                </a:lnTo>
                <a:lnTo>
                  <a:pt x="338582" y="2618993"/>
                </a:lnTo>
                <a:lnTo>
                  <a:pt x="381888" y="2625597"/>
                </a:lnTo>
                <a:lnTo>
                  <a:pt x="423290" y="2628899"/>
                </a:lnTo>
                <a:lnTo>
                  <a:pt x="4072508" y="2628899"/>
                </a:lnTo>
                <a:lnTo>
                  <a:pt x="4117594" y="2625597"/>
                </a:lnTo>
                <a:lnTo>
                  <a:pt x="4158996" y="2618993"/>
                </a:lnTo>
                <a:lnTo>
                  <a:pt x="4198620" y="2608960"/>
                </a:lnTo>
                <a:lnTo>
                  <a:pt x="4238244" y="2595753"/>
                </a:lnTo>
                <a:lnTo>
                  <a:pt x="4276090" y="2575813"/>
                </a:lnTo>
                <a:lnTo>
                  <a:pt x="4312031" y="2555874"/>
                </a:lnTo>
                <a:lnTo>
                  <a:pt x="4373372" y="2501137"/>
                </a:lnTo>
                <a:lnTo>
                  <a:pt x="4425569" y="2434716"/>
                </a:lnTo>
                <a:lnTo>
                  <a:pt x="4443603" y="2398267"/>
                </a:lnTo>
                <a:lnTo>
                  <a:pt x="4463415" y="2360041"/>
                </a:lnTo>
                <a:lnTo>
                  <a:pt x="4475988" y="2320162"/>
                </a:lnTo>
                <a:lnTo>
                  <a:pt x="4486783" y="2277110"/>
                </a:lnTo>
                <a:lnTo>
                  <a:pt x="4492244" y="2233929"/>
                </a:lnTo>
                <a:lnTo>
                  <a:pt x="4495800" y="2189098"/>
                </a:lnTo>
                <a:lnTo>
                  <a:pt x="4495800" y="436498"/>
                </a:lnTo>
                <a:lnTo>
                  <a:pt x="4492244" y="391667"/>
                </a:lnTo>
                <a:lnTo>
                  <a:pt x="4486783" y="348488"/>
                </a:lnTo>
                <a:lnTo>
                  <a:pt x="4475988" y="305434"/>
                </a:lnTo>
                <a:lnTo>
                  <a:pt x="4463415" y="263905"/>
                </a:lnTo>
                <a:lnTo>
                  <a:pt x="4443603" y="227329"/>
                </a:lnTo>
                <a:lnTo>
                  <a:pt x="4425569" y="190880"/>
                </a:lnTo>
                <a:lnTo>
                  <a:pt x="4373372" y="127762"/>
                </a:lnTo>
                <a:lnTo>
                  <a:pt x="4312031" y="73025"/>
                </a:lnTo>
                <a:lnTo>
                  <a:pt x="4276090" y="53085"/>
                </a:lnTo>
                <a:lnTo>
                  <a:pt x="4238244" y="33146"/>
                </a:lnTo>
                <a:lnTo>
                  <a:pt x="4198620" y="19938"/>
                </a:lnTo>
                <a:lnTo>
                  <a:pt x="4158996" y="9905"/>
                </a:lnTo>
                <a:lnTo>
                  <a:pt x="4117594" y="3301"/>
                </a:lnTo>
                <a:lnTo>
                  <a:pt x="4072508" y="0"/>
                </a:lnTo>
                <a:close/>
              </a:path>
            </a:pathLst>
          </a:custGeom>
          <a:solidFill>
            <a:srgbClr val="EF8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948171" y="2854451"/>
            <a:ext cx="1792224" cy="7498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681471" y="3313176"/>
            <a:ext cx="2324100" cy="7498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55235" y="3768852"/>
            <a:ext cx="4576571" cy="7498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745863" y="2045969"/>
            <a:ext cx="4172585" cy="2245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322580" marR="332740">
              <a:lnSpc>
                <a:spcPts val="3010"/>
              </a:lnSpc>
            </a:pPr>
            <a:r>
              <a:rPr dirty="0" sz="2800" spc="-5" b="1">
                <a:latin typeface="Arial"/>
                <a:cs typeface="Arial"/>
              </a:rPr>
              <a:t>EXPOSURE </a:t>
            </a:r>
            <a:r>
              <a:rPr dirty="0" sz="2800" spc="-30" b="1">
                <a:latin typeface="Arial"/>
                <a:cs typeface="Arial"/>
              </a:rPr>
              <a:t>TO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RISK  </a:t>
            </a:r>
            <a:r>
              <a:rPr dirty="0" sz="2800" spc="-35" b="1">
                <a:latin typeface="Arial"/>
                <a:cs typeface="Arial"/>
              </a:rPr>
              <a:t>FACTORS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25"/>
              </a:spcBef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tobacco</a:t>
            </a:r>
            <a:endParaRPr sz="28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  <a:spcBef>
                <a:spcPts val="250"/>
              </a:spcBef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occupation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indoor/outdoor pollution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78379" y="5661659"/>
            <a:ext cx="3557016" cy="9631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529332" y="5775959"/>
            <a:ext cx="3031490" cy="556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b="1">
                <a:solidFill>
                  <a:srgbClr val="FFFF00"/>
                </a:solidFill>
                <a:latin typeface="Arial"/>
                <a:cs typeface="Arial"/>
              </a:rPr>
              <a:t>SPIROMET</a:t>
            </a:r>
            <a:r>
              <a:rPr dirty="0" sz="3600" spc="-145" b="1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dirty="0" sz="3600" b="1">
                <a:solidFill>
                  <a:srgbClr val="FFFF00"/>
                </a:solidFill>
                <a:latin typeface="Arial"/>
                <a:cs typeface="Arial"/>
              </a:rPr>
              <a:t>Y</a:t>
            </a:r>
            <a:endParaRPr sz="3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118360" y="4555235"/>
            <a:ext cx="3550920" cy="5029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117598" y="4543805"/>
            <a:ext cx="3528060" cy="490855"/>
          </a:xfrm>
          <a:custGeom>
            <a:avLst/>
            <a:gdLst/>
            <a:ahLst/>
            <a:cxnLst/>
            <a:rect l="l" t="t" r="r" b="b"/>
            <a:pathLst>
              <a:path w="3528060" h="490854">
                <a:moveTo>
                  <a:pt x="3528060" y="0"/>
                </a:moveTo>
                <a:lnTo>
                  <a:pt x="3523320" y="44104"/>
                </a:lnTo>
                <a:lnTo>
                  <a:pt x="3509657" y="85614"/>
                </a:lnTo>
                <a:lnTo>
                  <a:pt x="3487899" y="123839"/>
                </a:lnTo>
                <a:lnTo>
                  <a:pt x="3458880" y="158084"/>
                </a:lnTo>
                <a:lnTo>
                  <a:pt x="3423428" y="187656"/>
                </a:lnTo>
                <a:lnTo>
                  <a:pt x="3382376" y="211864"/>
                </a:lnTo>
                <a:lnTo>
                  <a:pt x="3336555" y="230013"/>
                </a:lnTo>
                <a:lnTo>
                  <a:pt x="3286795" y="241410"/>
                </a:lnTo>
                <a:lnTo>
                  <a:pt x="3233928" y="245364"/>
                </a:lnTo>
                <a:lnTo>
                  <a:pt x="2058162" y="245364"/>
                </a:lnTo>
                <a:lnTo>
                  <a:pt x="2005294" y="249317"/>
                </a:lnTo>
                <a:lnTo>
                  <a:pt x="1955534" y="260714"/>
                </a:lnTo>
                <a:lnTo>
                  <a:pt x="1909713" y="278863"/>
                </a:lnTo>
                <a:lnTo>
                  <a:pt x="1868661" y="303071"/>
                </a:lnTo>
                <a:lnTo>
                  <a:pt x="1833209" y="332643"/>
                </a:lnTo>
                <a:lnTo>
                  <a:pt x="1804190" y="366888"/>
                </a:lnTo>
                <a:lnTo>
                  <a:pt x="1782432" y="405113"/>
                </a:lnTo>
                <a:lnTo>
                  <a:pt x="1768769" y="446623"/>
                </a:lnTo>
                <a:lnTo>
                  <a:pt x="1764029" y="490728"/>
                </a:lnTo>
                <a:lnTo>
                  <a:pt x="1759290" y="446623"/>
                </a:lnTo>
                <a:lnTo>
                  <a:pt x="1745627" y="405113"/>
                </a:lnTo>
                <a:lnTo>
                  <a:pt x="1723869" y="366888"/>
                </a:lnTo>
                <a:lnTo>
                  <a:pt x="1694850" y="332643"/>
                </a:lnTo>
                <a:lnTo>
                  <a:pt x="1659398" y="303071"/>
                </a:lnTo>
                <a:lnTo>
                  <a:pt x="1618346" y="278863"/>
                </a:lnTo>
                <a:lnTo>
                  <a:pt x="1572525" y="260714"/>
                </a:lnTo>
                <a:lnTo>
                  <a:pt x="1522765" y="249317"/>
                </a:lnTo>
                <a:lnTo>
                  <a:pt x="1469898" y="245364"/>
                </a:lnTo>
                <a:lnTo>
                  <a:pt x="294131" y="245364"/>
                </a:lnTo>
                <a:lnTo>
                  <a:pt x="241264" y="241410"/>
                </a:lnTo>
                <a:lnTo>
                  <a:pt x="191504" y="230013"/>
                </a:lnTo>
                <a:lnTo>
                  <a:pt x="145683" y="211864"/>
                </a:lnTo>
                <a:lnTo>
                  <a:pt x="104631" y="187656"/>
                </a:lnTo>
                <a:lnTo>
                  <a:pt x="69179" y="158084"/>
                </a:lnTo>
                <a:lnTo>
                  <a:pt x="40160" y="123839"/>
                </a:lnTo>
                <a:lnTo>
                  <a:pt x="18402" y="85614"/>
                </a:lnTo>
                <a:lnTo>
                  <a:pt x="4739" y="44104"/>
                </a:lnTo>
                <a:lnTo>
                  <a:pt x="0" y="0"/>
                </a:lnTo>
              </a:path>
            </a:pathLst>
          </a:custGeom>
          <a:ln w="19812">
            <a:solidFill>
              <a:srgbClr val="A4FF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148583" y="4730496"/>
            <a:ext cx="1283208" cy="13853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3500720" y="5061584"/>
            <a:ext cx="635000" cy="67627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4950"/>
              </a:lnSpc>
            </a:pPr>
            <a:r>
              <a:rPr dirty="0" sz="4800">
                <a:solidFill>
                  <a:srgbClr val="A4FF4A"/>
                </a:solidFill>
                <a:latin typeface="Wingdings"/>
                <a:cs typeface="Wingdings"/>
              </a:rPr>
              <a:t></a:t>
            </a:r>
            <a:endParaRPr sz="4800">
              <a:latin typeface="Wingdings"/>
              <a:cs typeface="Wingding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133600" y="228600"/>
            <a:ext cx="4572000" cy="5882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2133600" y="228600"/>
            <a:ext cx="4572000" cy="588645"/>
          </a:xfrm>
          <a:prstGeom prst="rect"/>
          <a:ln w="9144">
            <a:solidFill>
              <a:srgbClr val="660066"/>
            </a:solidFill>
          </a:ln>
        </p:spPr>
        <p:txBody>
          <a:bodyPr wrap="square" lIns="0" tIns="27940" rIns="0" bIns="0" rtlCol="0" vert="horz">
            <a:spAutoFit/>
          </a:bodyPr>
          <a:lstStyle/>
          <a:p>
            <a:pPr marL="187960">
              <a:lnSpc>
                <a:spcPct val="100000"/>
              </a:lnSpc>
              <a:spcBef>
                <a:spcPts val="220"/>
              </a:spcBef>
            </a:pPr>
            <a:r>
              <a:rPr dirty="0">
                <a:latin typeface="Times New Roman"/>
                <a:cs typeface="Times New Roman"/>
              </a:rPr>
              <a:t>DIAGNOSIS OF</a:t>
            </a:r>
            <a:r>
              <a:rPr dirty="0" spc="-204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COPD</a:t>
            </a:r>
          </a:p>
        </p:txBody>
      </p:sp>
      <p:sp>
        <p:nvSpPr>
          <p:cNvPr id="28" name="object 28"/>
          <p:cNvSpPr/>
          <p:nvPr/>
        </p:nvSpPr>
        <p:spPr>
          <a:xfrm>
            <a:off x="2134361" y="915161"/>
            <a:ext cx="4495800" cy="0"/>
          </a:xfrm>
          <a:custGeom>
            <a:avLst/>
            <a:gdLst/>
            <a:ahLst/>
            <a:cxnLst/>
            <a:rect l="l" t="t" r="r" b="b"/>
            <a:pathLst>
              <a:path w="4495800" h="0">
                <a:moveTo>
                  <a:pt x="0" y="0"/>
                </a:moveTo>
                <a:lnTo>
                  <a:pt x="4495799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134361" y="991361"/>
            <a:ext cx="4495800" cy="0"/>
          </a:xfrm>
          <a:custGeom>
            <a:avLst/>
            <a:gdLst/>
            <a:ahLst/>
            <a:cxnLst/>
            <a:rect l="l" t="t" r="r" b="b"/>
            <a:pathLst>
              <a:path w="4495800" h="0">
                <a:moveTo>
                  <a:pt x="0" y="0"/>
                </a:moveTo>
                <a:lnTo>
                  <a:pt x="4495799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 Humayyd</dc:creator>
  <dc:title>PowerPoint Presentation</dc:title>
  <dcterms:created xsi:type="dcterms:W3CDTF">2016-01-20T19:33:16Z</dcterms:created>
  <dcterms:modified xsi:type="dcterms:W3CDTF">2016-01-20T19:33:16Z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2016-01-20T00:00:00Z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2016-01-20T00:00:00Z</vt:filetime>
  </property>
</Properties>
</file>