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jpg" ContentType="image/jpg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312" y="571817"/>
            <a:ext cx="8071375" cy="57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365" y="1768030"/>
            <a:ext cx="8129269" cy="4498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90736" y="6468300"/>
            <a:ext cx="25679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20557" y="6468300"/>
            <a:ext cx="2057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25" y="2357437"/>
            <a:ext cx="8358505" cy="2072005"/>
          </a:xfrm>
          <a:prstGeom prst="rect"/>
          <a:solidFill>
            <a:srgbClr val="CD665F"/>
          </a:solidFill>
          <a:ln w="25399">
            <a:solidFill>
              <a:srgbClr val="9F4B46"/>
            </a:solidFill>
          </a:ln>
        </p:spPr>
        <p:txBody>
          <a:bodyPr wrap="square" lIns="0" tIns="108585" rIns="0" bIns="0" rtlCol="0" vert="horz">
            <a:spAutoFit/>
          </a:bodyPr>
          <a:lstStyle/>
          <a:p>
            <a:pPr marL="3376295" marR="372745" indent="-2990850">
              <a:lnSpc>
                <a:spcPct val="100000"/>
              </a:lnSpc>
              <a:spcBef>
                <a:spcPts val="855"/>
              </a:spcBef>
            </a:pPr>
            <a:r>
              <a:rPr dirty="0" sz="4000"/>
              <a:t>Eﬀects </a:t>
            </a:r>
            <a:r>
              <a:rPr dirty="0" sz="4000" spc="-5"/>
              <a:t>of exercise on </a:t>
            </a:r>
            <a:r>
              <a:rPr dirty="0" sz="4000"/>
              <a:t>the </a:t>
            </a:r>
            <a:r>
              <a:rPr dirty="0" sz="4000" spc="-5"/>
              <a:t>respiratory  </a:t>
            </a:r>
            <a:r>
              <a:rPr dirty="0" sz="4000" spc="-5"/>
              <a:t>system.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30430" y="4709160"/>
            <a:ext cx="2578735" cy="81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54659">
              <a:lnSpc>
                <a:spcPts val="2100"/>
              </a:lnSpc>
            </a:pPr>
            <a:r>
              <a:rPr dirty="0" sz="1800" spc="-35" b="1">
                <a:latin typeface="Arial"/>
                <a:cs typeface="Arial"/>
              </a:rPr>
              <a:t>Dr. </a:t>
            </a:r>
            <a:r>
              <a:rPr dirty="0" sz="1800" spc="-5" b="1">
                <a:latin typeface="Arial"/>
                <a:cs typeface="Arial"/>
              </a:rPr>
              <a:t>Aida Korish  </a:t>
            </a:r>
            <a:r>
              <a:rPr dirty="0" sz="1800" b="1">
                <a:latin typeface="Arial"/>
                <a:cs typeface="Arial"/>
              </a:rPr>
              <a:t>Assoc. Prof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Physiology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40"/>
              </a:lnSpc>
            </a:pPr>
            <a:r>
              <a:rPr dirty="0" sz="1800" b="1">
                <a:latin typeface="Arial"/>
                <a:cs typeface="Arial"/>
              </a:rPr>
              <a:t>KSU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3257" y="6468300"/>
            <a:ext cx="1803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69212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333375"/>
            <a:ext cx="6119812" cy="652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535940" y="602297"/>
            <a:ext cx="8000365" cy="476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535">
              <a:lnSpc>
                <a:spcPct val="100000"/>
              </a:lnSpc>
            </a:pPr>
            <a:r>
              <a:rPr dirty="0" sz="3200" spc="-5">
                <a:latin typeface="Calibri"/>
                <a:cs typeface="Calibri"/>
              </a:rPr>
              <a:t>What </a:t>
            </a:r>
            <a:r>
              <a:rPr dirty="0" sz="3200">
                <a:latin typeface="Calibri"/>
                <a:cs typeface="Calibri"/>
              </a:rPr>
              <a:t>cause intense </a:t>
            </a:r>
            <a:r>
              <a:rPr dirty="0" sz="3200" spc="-5">
                <a:latin typeface="Calibri"/>
                <a:cs typeface="Calibri"/>
              </a:rPr>
              <a:t>ventilation during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exercise?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900">
              <a:latin typeface="Times New Roman"/>
              <a:cs typeface="Times New Roman"/>
            </a:endParaRPr>
          </a:p>
          <a:p>
            <a:pPr marL="355600" marR="612140" indent="-342900">
              <a:lnSpc>
                <a:spcPts val="3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Neural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signals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from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motor areas of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the 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brain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to the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respiratory center.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joint</a:t>
            </a:r>
            <a:r>
              <a:rPr dirty="0" sz="3200" spc="-4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proprioceptors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Body temperature</a:t>
            </a:r>
            <a:r>
              <a:rPr dirty="0" sz="3200" spc="2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(hypothalamus).</a:t>
            </a:r>
            <a:endParaRPr sz="3200">
              <a:latin typeface="Calibri"/>
              <a:cs typeface="Calibri"/>
            </a:endParaRPr>
          </a:p>
          <a:p>
            <a:pPr algn="just" marL="355600" marR="932180" indent="-342900">
              <a:lnSpc>
                <a:spcPct val="100699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Possibility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that the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neurogenic factor for 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control of ventilation during exercise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is a 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learned</a:t>
            </a:r>
            <a:r>
              <a:rPr dirty="0" sz="3200" spc="-3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response.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323" y="1571103"/>
            <a:ext cx="2364968" cy="463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8384" y="1571103"/>
            <a:ext cx="5881255" cy="4630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0187" y="1600200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5">
                <a:moveTo>
                  <a:pt x="0" y="452589"/>
                </a:moveTo>
                <a:lnTo>
                  <a:pt x="5780900" y="452589"/>
                </a:lnTo>
                <a:lnTo>
                  <a:pt x="5780900" y="0"/>
                </a:lnTo>
                <a:lnTo>
                  <a:pt x="0" y="0"/>
                </a:lnTo>
                <a:lnTo>
                  <a:pt x="0" y="452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20187" y="5899863"/>
            <a:ext cx="5781040" cy="226695"/>
          </a:xfrm>
          <a:custGeom>
            <a:avLst/>
            <a:gdLst/>
            <a:ahLst/>
            <a:cxnLst/>
            <a:rect l="l" t="t" r="r" b="b"/>
            <a:pathLst>
              <a:path w="5781040" h="226695">
                <a:moveTo>
                  <a:pt x="0" y="226298"/>
                </a:moveTo>
                <a:lnTo>
                  <a:pt x="5780900" y="226298"/>
                </a:lnTo>
                <a:lnTo>
                  <a:pt x="5780900" y="0"/>
                </a:lnTo>
                <a:lnTo>
                  <a:pt x="0" y="0"/>
                </a:lnTo>
                <a:lnTo>
                  <a:pt x="0" y="2262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0187" y="1600200"/>
            <a:ext cx="5781040" cy="4526280"/>
          </a:xfrm>
          <a:custGeom>
            <a:avLst/>
            <a:gdLst/>
            <a:ahLst/>
            <a:cxnLst/>
            <a:rect l="l" t="t" r="r" b="b"/>
            <a:pathLst>
              <a:path w="5781040" h="4526280">
                <a:moveTo>
                  <a:pt x="0" y="0"/>
                </a:moveTo>
                <a:lnTo>
                  <a:pt x="5780905" y="0"/>
                </a:lnTo>
                <a:lnTo>
                  <a:pt x="5780905" y="4525956"/>
                </a:lnTo>
                <a:lnTo>
                  <a:pt x="0" y="452595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8145" y="2024150"/>
            <a:ext cx="2024151" cy="3948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8384" y="2024150"/>
            <a:ext cx="5881255" cy="3948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40975" y="2078184"/>
            <a:ext cx="3940225" cy="448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20187" y="2052789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5">
                <a:moveTo>
                  <a:pt x="0" y="452602"/>
                </a:moveTo>
                <a:lnTo>
                  <a:pt x="5780900" y="452602"/>
                </a:lnTo>
                <a:lnTo>
                  <a:pt x="5780900" y="0"/>
                </a:lnTo>
                <a:lnTo>
                  <a:pt x="0" y="0"/>
                </a:lnTo>
                <a:lnTo>
                  <a:pt x="0" y="45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20187" y="5673566"/>
            <a:ext cx="5781040" cy="226695"/>
          </a:xfrm>
          <a:custGeom>
            <a:avLst/>
            <a:gdLst/>
            <a:ahLst/>
            <a:cxnLst/>
            <a:rect l="l" t="t" r="r" b="b"/>
            <a:pathLst>
              <a:path w="5781040" h="226695">
                <a:moveTo>
                  <a:pt x="0" y="226297"/>
                </a:moveTo>
                <a:lnTo>
                  <a:pt x="5780900" y="226297"/>
                </a:lnTo>
                <a:lnTo>
                  <a:pt x="5780900" y="0"/>
                </a:lnTo>
                <a:lnTo>
                  <a:pt x="0" y="0"/>
                </a:lnTo>
                <a:lnTo>
                  <a:pt x="0" y="226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20187" y="2052789"/>
            <a:ext cx="5781040" cy="3847465"/>
          </a:xfrm>
          <a:custGeom>
            <a:avLst/>
            <a:gdLst/>
            <a:ahLst/>
            <a:cxnLst/>
            <a:rect l="l" t="t" r="r" b="b"/>
            <a:pathLst>
              <a:path w="5781040" h="3847465">
                <a:moveTo>
                  <a:pt x="0" y="0"/>
                </a:moveTo>
                <a:lnTo>
                  <a:pt x="5780905" y="0"/>
                </a:lnTo>
                <a:lnTo>
                  <a:pt x="5780905" y="3847067"/>
                </a:lnTo>
                <a:lnTo>
                  <a:pt x="0" y="38470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4811" y="2477188"/>
            <a:ext cx="1687487" cy="32710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68384" y="2477188"/>
            <a:ext cx="5881255" cy="3271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23118" y="2531231"/>
            <a:ext cx="2971800" cy="448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20187" y="2505392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5">
                <a:moveTo>
                  <a:pt x="0" y="452589"/>
                </a:moveTo>
                <a:lnTo>
                  <a:pt x="5780900" y="452589"/>
                </a:lnTo>
                <a:lnTo>
                  <a:pt x="5780900" y="0"/>
                </a:lnTo>
                <a:lnTo>
                  <a:pt x="0" y="0"/>
                </a:lnTo>
                <a:lnTo>
                  <a:pt x="0" y="452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20187" y="5447271"/>
            <a:ext cx="5781040" cy="226695"/>
          </a:xfrm>
          <a:custGeom>
            <a:avLst/>
            <a:gdLst/>
            <a:ahLst/>
            <a:cxnLst/>
            <a:rect l="l" t="t" r="r" b="b"/>
            <a:pathLst>
              <a:path w="5781040" h="226695">
                <a:moveTo>
                  <a:pt x="0" y="226294"/>
                </a:moveTo>
                <a:lnTo>
                  <a:pt x="5780900" y="226294"/>
                </a:lnTo>
                <a:lnTo>
                  <a:pt x="5780900" y="0"/>
                </a:lnTo>
                <a:lnTo>
                  <a:pt x="0" y="0"/>
                </a:lnTo>
                <a:lnTo>
                  <a:pt x="0" y="226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20187" y="2505392"/>
            <a:ext cx="5781040" cy="3168650"/>
          </a:xfrm>
          <a:custGeom>
            <a:avLst/>
            <a:gdLst/>
            <a:ahLst/>
            <a:cxnLst/>
            <a:rect l="l" t="t" r="r" b="b"/>
            <a:pathLst>
              <a:path w="5781040" h="3168650">
                <a:moveTo>
                  <a:pt x="0" y="0"/>
                </a:moveTo>
                <a:lnTo>
                  <a:pt x="5780905" y="0"/>
                </a:lnTo>
                <a:lnTo>
                  <a:pt x="5780905" y="3168167"/>
                </a:lnTo>
                <a:lnTo>
                  <a:pt x="0" y="31681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25638" y="2930232"/>
            <a:ext cx="1346657" cy="2589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68384" y="2930232"/>
            <a:ext cx="5881255" cy="2589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30191" y="2984268"/>
            <a:ext cx="1945182" cy="444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20187" y="2957982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4">
                <a:moveTo>
                  <a:pt x="0" y="452602"/>
                </a:moveTo>
                <a:lnTo>
                  <a:pt x="5780900" y="452602"/>
                </a:lnTo>
                <a:lnTo>
                  <a:pt x="5780900" y="0"/>
                </a:lnTo>
                <a:lnTo>
                  <a:pt x="0" y="0"/>
                </a:lnTo>
                <a:lnTo>
                  <a:pt x="0" y="45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20187" y="5220970"/>
            <a:ext cx="5781040" cy="226695"/>
          </a:xfrm>
          <a:custGeom>
            <a:avLst/>
            <a:gdLst/>
            <a:ahLst/>
            <a:cxnLst/>
            <a:rect l="l" t="t" r="r" b="b"/>
            <a:pathLst>
              <a:path w="5781040" h="226695">
                <a:moveTo>
                  <a:pt x="0" y="226301"/>
                </a:moveTo>
                <a:lnTo>
                  <a:pt x="5780900" y="226301"/>
                </a:lnTo>
                <a:lnTo>
                  <a:pt x="5780900" y="0"/>
                </a:lnTo>
                <a:lnTo>
                  <a:pt x="0" y="0"/>
                </a:lnTo>
                <a:lnTo>
                  <a:pt x="0" y="22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20187" y="2957982"/>
            <a:ext cx="5781040" cy="2489835"/>
          </a:xfrm>
          <a:custGeom>
            <a:avLst/>
            <a:gdLst/>
            <a:ahLst/>
            <a:cxnLst/>
            <a:rect l="l" t="t" r="r" b="b"/>
            <a:pathLst>
              <a:path w="5781040" h="2489835">
                <a:moveTo>
                  <a:pt x="0" y="0"/>
                </a:moveTo>
                <a:lnTo>
                  <a:pt x="5780905" y="0"/>
                </a:lnTo>
                <a:lnTo>
                  <a:pt x="5780905" y="2489278"/>
                </a:lnTo>
                <a:lnTo>
                  <a:pt x="0" y="248927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66455" y="3383279"/>
            <a:ext cx="1005839" cy="19119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68384" y="3383279"/>
            <a:ext cx="5881255" cy="19119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94264" y="3437315"/>
            <a:ext cx="3229495" cy="4447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20187" y="3410584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4">
                <a:moveTo>
                  <a:pt x="0" y="452602"/>
                </a:moveTo>
                <a:lnTo>
                  <a:pt x="5780900" y="452602"/>
                </a:lnTo>
                <a:lnTo>
                  <a:pt x="5780900" y="0"/>
                </a:lnTo>
                <a:lnTo>
                  <a:pt x="0" y="0"/>
                </a:lnTo>
                <a:lnTo>
                  <a:pt x="0" y="4526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20187" y="4994668"/>
            <a:ext cx="5781040" cy="226695"/>
          </a:xfrm>
          <a:custGeom>
            <a:avLst/>
            <a:gdLst/>
            <a:ahLst/>
            <a:cxnLst/>
            <a:rect l="l" t="t" r="r" b="b"/>
            <a:pathLst>
              <a:path w="5781040" h="226695">
                <a:moveTo>
                  <a:pt x="0" y="226301"/>
                </a:moveTo>
                <a:lnTo>
                  <a:pt x="5780900" y="226301"/>
                </a:lnTo>
                <a:lnTo>
                  <a:pt x="5780900" y="0"/>
                </a:lnTo>
                <a:lnTo>
                  <a:pt x="0" y="0"/>
                </a:lnTo>
                <a:lnTo>
                  <a:pt x="0" y="22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20187" y="3410584"/>
            <a:ext cx="5781040" cy="1810385"/>
          </a:xfrm>
          <a:custGeom>
            <a:avLst/>
            <a:gdLst/>
            <a:ahLst/>
            <a:cxnLst/>
            <a:rect l="l" t="t" r="r" b="b"/>
            <a:pathLst>
              <a:path w="5781040" h="1810385">
                <a:moveTo>
                  <a:pt x="0" y="0"/>
                </a:moveTo>
                <a:lnTo>
                  <a:pt x="5780905" y="0"/>
                </a:lnTo>
                <a:lnTo>
                  <a:pt x="5780905" y="1810378"/>
                </a:lnTo>
                <a:lnTo>
                  <a:pt x="0" y="181037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698893" y="2113991"/>
            <a:ext cx="3830320" cy="168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104" indent="-192405">
              <a:lnSpc>
                <a:spcPct val="100000"/>
              </a:lnSpc>
              <a:buAutoNum type="romanUcPeriod"/>
              <a:tabLst>
                <a:tab pos="205740" algn="l"/>
              </a:tabLst>
            </a:pPr>
            <a:r>
              <a:rPr dirty="0" sz="2000" spc="-5" b="1">
                <a:latin typeface="Calibri"/>
                <a:cs typeface="Calibri"/>
              </a:rPr>
              <a:t>Phosphocreatine </a:t>
            </a:r>
            <a:r>
              <a:rPr dirty="0" sz="2000" spc="-5">
                <a:latin typeface="Calibri"/>
                <a:cs typeface="Calibri"/>
              </a:rPr>
              <a:t>→Creatine </a:t>
            </a:r>
            <a:r>
              <a:rPr dirty="0" sz="2000">
                <a:latin typeface="Calibri"/>
                <a:cs typeface="Calibri"/>
              </a:rPr>
              <a:t>+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PO3</a:t>
            </a:r>
            <a:endParaRPr sz="2000">
              <a:latin typeface="Calibri"/>
              <a:cs typeface="Calibri"/>
            </a:endParaRPr>
          </a:p>
          <a:p>
            <a:pPr algn="ctr" marL="763270" indent="-260985">
              <a:lnSpc>
                <a:spcPct val="100000"/>
              </a:lnSpc>
              <a:spcBef>
                <a:spcPts val="1160"/>
              </a:spcBef>
              <a:buAutoNum type="romanUcPeriod"/>
              <a:tabLst>
                <a:tab pos="763905" algn="l"/>
              </a:tabLst>
            </a:pPr>
            <a:r>
              <a:rPr dirty="0" sz="2000" b="1">
                <a:latin typeface="Calibri"/>
                <a:cs typeface="Calibri"/>
              </a:rPr>
              <a:t>Glycogen </a:t>
            </a:r>
            <a:r>
              <a:rPr dirty="0" sz="2000" spc="-5">
                <a:latin typeface="Calibri"/>
                <a:cs typeface="Calibri"/>
              </a:rPr>
              <a:t>→Lactic </a:t>
            </a:r>
            <a:r>
              <a:rPr dirty="0" sz="2000">
                <a:latin typeface="Calibri"/>
                <a:cs typeface="Calibri"/>
              </a:rPr>
              <a:t>acid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Arial"/>
                <a:cs typeface="Arial"/>
              </a:rPr>
              <a:t>↓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dirty="0" sz="2000" b="1">
                <a:latin typeface="Calibri"/>
                <a:cs typeface="Calibri"/>
              </a:rPr>
              <a:t>ATP→ADP+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AMP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dirty="0" sz="2000">
                <a:latin typeface="Calibri"/>
                <a:cs typeface="Calibri"/>
              </a:rPr>
              <a:t>Energy for muscle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contraction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3120" y="3836330"/>
            <a:ext cx="669174" cy="12302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68384" y="3836318"/>
            <a:ext cx="5881255" cy="12302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720187" y="3863187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4">
                <a:moveTo>
                  <a:pt x="0" y="452589"/>
                </a:moveTo>
                <a:lnTo>
                  <a:pt x="5780900" y="452589"/>
                </a:lnTo>
                <a:lnTo>
                  <a:pt x="5780900" y="0"/>
                </a:lnTo>
                <a:lnTo>
                  <a:pt x="0" y="0"/>
                </a:lnTo>
                <a:lnTo>
                  <a:pt x="0" y="452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20187" y="4768367"/>
            <a:ext cx="5781040" cy="226695"/>
          </a:xfrm>
          <a:custGeom>
            <a:avLst/>
            <a:gdLst/>
            <a:ahLst/>
            <a:cxnLst/>
            <a:rect l="l" t="t" r="r" b="b"/>
            <a:pathLst>
              <a:path w="5781040" h="226695">
                <a:moveTo>
                  <a:pt x="0" y="226301"/>
                </a:moveTo>
                <a:lnTo>
                  <a:pt x="5780900" y="226301"/>
                </a:lnTo>
                <a:lnTo>
                  <a:pt x="5780900" y="0"/>
                </a:lnTo>
                <a:lnTo>
                  <a:pt x="0" y="0"/>
                </a:lnTo>
                <a:lnTo>
                  <a:pt x="0" y="226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20187" y="3863187"/>
            <a:ext cx="5781040" cy="1131570"/>
          </a:xfrm>
          <a:custGeom>
            <a:avLst/>
            <a:gdLst/>
            <a:ahLst/>
            <a:cxnLst/>
            <a:rect l="l" t="t" r="r" b="b"/>
            <a:pathLst>
              <a:path w="5781040" h="1131570">
                <a:moveTo>
                  <a:pt x="0" y="0"/>
                </a:moveTo>
                <a:lnTo>
                  <a:pt x="5780905" y="0"/>
                </a:lnTo>
                <a:lnTo>
                  <a:pt x="5780905" y="1131489"/>
                </a:lnTo>
                <a:lnTo>
                  <a:pt x="0" y="113148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43937" y="4289370"/>
            <a:ext cx="328352" cy="5527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668384" y="4289370"/>
            <a:ext cx="5881255" cy="5527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20187" y="4315777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4">
                <a:moveTo>
                  <a:pt x="0" y="0"/>
                </a:moveTo>
                <a:lnTo>
                  <a:pt x="5780900" y="0"/>
                </a:lnTo>
                <a:lnTo>
                  <a:pt x="5780900" y="452589"/>
                </a:lnTo>
                <a:lnTo>
                  <a:pt x="0" y="4525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20187" y="4315777"/>
            <a:ext cx="5781040" cy="452755"/>
          </a:xfrm>
          <a:custGeom>
            <a:avLst/>
            <a:gdLst/>
            <a:ahLst/>
            <a:cxnLst/>
            <a:rect l="l" t="t" r="r" b="b"/>
            <a:pathLst>
              <a:path w="5781040" h="452754">
                <a:moveTo>
                  <a:pt x="0" y="0"/>
                </a:moveTo>
                <a:lnTo>
                  <a:pt x="5780905" y="0"/>
                </a:lnTo>
                <a:lnTo>
                  <a:pt x="5780905" y="452594"/>
                </a:lnTo>
                <a:lnTo>
                  <a:pt x="0" y="45259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095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139112" y="2066925"/>
            <a:ext cx="165100" cy="923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632915" y="510857"/>
            <a:ext cx="5883910" cy="6946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/>
              <a:t>Anaerobic energy</a:t>
            </a:r>
            <a:r>
              <a:rPr dirty="0" sz="4400" spc="-10"/>
              <a:t> </a:t>
            </a:r>
            <a:r>
              <a:rPr dirty="0" sz="4400" spc="-5"/>
              <a:t>sources</a:t>
            </a:r>
            <a:endParaRPr sz="4400"/>
          </a:p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15565">
              <a:lnSpc>
                <a:spcPct val="100000"/>
              </a:lnSpc>
            </a:pPr>
            <a:r>
              <a:rPr dirty="0" sz="3600" spc="-5"/>
              <a:t>Aerobic</a:t>
            </a:r>
            <a:r>
              <a:rPr dirty="0" sz="3600" spc="-50"/>
              <a:t> </a:t>
            </a:r>
            <a:r>
              <a:rPr dirty="0" sz="3600" spc="-5"/>
              <a:t>system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305102" y="1400695"/>
            <a:ext cx="1841271" cy="396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77935" y="1787239"/>
            <a:ext cx="1230283" cy="101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1847" y="2065714"/>
            <a:ext cx="1018308" cy="461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2207" y="1811807"/>
            <a:ext cx="1140104" cy="922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45637" y="2099805"/>
            <a:ext cx="899794" cy="338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b="1">
                <a:latin typeface="Calibri"/>
                <a:cs typeface="Calibri"/>
              </a:rPr>
              <a:t>G</a:t>
            </a:r>
            <a:r>
              <a:rPr dirty="0" sz="2100" spc="-5" b="1">
                <a:latin typeface="Calibri"/>
                <a:cs typeface="Calibri"/>
              </a:rPr>
              <a:t>luco</a:t>
            </a:r>
            <a:r>
              <a:rPr dirty="0" sz="2100" b="1">
                <a:latin typeface="Calibri"/>
                <a:cs typeface="Calibri"/>
              </a:rPr>
              <a:t>se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77935" y="2851270"/>
            <a:ext cx="1230283" cy="1014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1478" y="2984265"/>
            <a:ext cx="714894" cy="73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22207" y="2875140"/>
            <a:ext cx="1140104" cy="922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03600" y="3062287"/>
            <a:ext cx="584200" cy="57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ts val="2200"/>
              </a:lnSpc>
            </a:pPr>
            <a:r>
              <a:rPr dirty="0" sz="2100" b="1">
                <a:latin typeface="Calibri"/>
                <a:cs typeface="Calibri"/>
              </a:rPr>
              <a:t>Fa</a:t>
            </a:r>
            <a:r>
              <a:rPr dirty="0" sz="2100" spc="335" b="1">
                <a:latin typeface="Calibri"/>
                <a:cs typeface="Calibri"/>
              </a:rPr>
              <a:t>T</a:t>
            </a:r>
            <a:r>
              <a:rPr dirty="0" sz="2100" spc="335" b="1">
                <a:latin typeface="Calibri"/>
                <a:cs typeface="Calibri"/>
              </a:rPr>
              <a:t>y </a:t>
            </a:r>
            <a:r>
              <a:rPr dirty="0" sz="2100" spc="335" b="1">
                <a:latin typeface="Calibri"/>
                <a:cs typeface="Calibri"/>
              </a:rPr>
              <a:t> acids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7935" y="3844639"/>
            <a:ext cx="1230283" cy="1014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56662" y="3977646"/>
            <a:ext cx="864523" cy="7398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22207" y="3866463"/>
            <a:ext cx="1140104" cy="922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17456" y="4053624"/>
            <a:ext cx="756285" cy="57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425" marR="5080" indent="-86360">
              <a:lnSpc>
                <a:spcPts val="2200"/>
              </a:lnSpc>
            </a:pPr>
            <a:r>
              <a:rPr dirty="0" sz="2100" b="1">
                <a:latin typeface="Calibri"/>
                <a:cs typeface="Calibri"/>
              </a:rPr>
              <a:t>Amino  acids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3437" y="2928937"/>
            <a:ext cx="4072254" cy="929005"/>
          </a:xfrm>
          <a:prstGeom prst="rect">
            <a:avLst/>
          </a:prstGeom>
          <a:solidFill>
            <a:srgbClr val="6095C9"/>
          </a:solidFill>
          <a:ln w="25399">
            <a:solidFill>
              <a:srgbClr val="47719C"/>
            </a:solidFill>
          </a:ln>
        </p:spPr>
        <p:txBody>
          <a:bodyPr wrap="square" lIns="0" tIns="509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"/>
              </a:spcBef>
            </a:pPr>
            <a:endParaRPr sz="2150">
              <a:latin typeface="Times New Roman"/>
              <a:cs typeface="Times New Roman"/>
            </a:endParaRPr>
          </a:p>
          <a:p>
            <a:pPr marL="890269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+ O2 →CO2 +</a:t>
            </a:r>
            <a:r>
              <a:rPr dirty="0" sz="1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H2O+Urea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71875" y="3214687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735812" y="0"/>
                </a:moveTo>
                <a:lnTo>
                  <a:pt x="735812" y="121043"/>
                </a:lnTo>
                <a:lnTo>
                  <a:pt x="0" y="121043"/>
                </a:lnTo>
                <a:lnTo>
                  <a:pt x="0" y="363143"/>
                </a:lnTo>
                <a:lnTo>
                  <a:pt x="735812" y="363143"/>
                </a:lnTo>
                <a:lnTo>
                  <a:pt x="735812" y="484187"/>
                </a:lnTo>
                <a:lnTo>
                  <a:pt x="977900" y="242100"/>
                </a:lnTo>
                <a:lnTo>
                  <a:pt x="735812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71875" y="3214687"/>
            <a:ext cx="977900" cy="484505"/>
          </a:xfrm>
          <a:custGeom>
            <a:avLst/>
            <a:gdLst/>
            <a:ahLst/>
            <a:cxnLst/>
            <a:rect l="l" t="t" r="r" b="b"/>
            <a:pathLst>
              <a:path w="977900" h="484504">
                <a:moveTo>
                  <a:pt x="0" y="121046"/>
                </a:moveTo>
                <a:lnTo>
                  <a:pt x="735806" y="121046"/>
                </a:lnTo>
                <a:lnTo>
                  <a:pt x="735806" y="0"/>
                </a:lnTo>
                <a:lnTo>
                  <a:pt x="977899" y="242093"/>
                </a:lnTo>
                <a:lnTo>
                  <a:pt x="735806" y="484186"/>
                </a:lnTo>
                <a:lnTo>
                  <a:pt x="735806" y="363139"/>
                </a:lnTo>
                <a:lnTo>
                  <a:pt x="0" y="363139"/>
                </a:lnTo>
                <a:lnTo>
                  <a:pt x="0" y="121046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254" y="510857"/>
            <a:ext cx="538480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/>
              <a:t>The </a:t>
            </a:r>
            <a:r>
              <a:rPr dirty="0" sz="3200" spc="-5"/>
              <a:t>phosphagen energy</a:t>
            </a:r>
            <a:r>
              <a:rPr dirty="0" sz="3200"/>
              <a:t> </a:t>
            </a:r>
            <a:r>
              <a:rPr dirty="0" sz="3200" spc="-5"/>
              <a:t>system</a:t>
            </a:r>
            <a:r>
              <a:rPr dirty="0" sz="4400" spc="-5" i="1">
                <a:latin typeface="Calibri"/>
                <a:cs typeface="Calibri"/>
              </a:rPr>
              <a:t>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66240"/>
            <a:ext cx="8055609" cy="231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14629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combined amounts of </a:t>
            </a:r>
            <a:r>
              <a:rPr dirty="0" sz="2400">
                <a:latin typeface="Calibri"/>
                <a:cs typeface="Calibri"/>
              </a:rPr>
              <a:t>cell ATP and cell </a:t>
            </a:r>
            <a:r>
              <a:rPr dirty="0" sz="2400" spc="-5">
                <a:latin typeface="Calibri"/>
                <a:cs typeface="Calibri"/>
              </a:rPr>
              <a:t>phosphocreatine  </a:t>
            </a:r>
            <a:r>
              <a:rPr dirty="0" sz="2400">
                <a:latin typeface="Calibri"/>
                <a:cs typeface="Calibri"/>
              </a:rPr>
              <a:t>are called the </a:t>
            </a:r>
            <a:r>
              <a:rPr dirty="0" sz="2400" b="1" u="heavy">
                <a:latin typeface="Calibri"/>
                <a:cs typeface="Calibri"/>
              </a:rPr>
              <a:t>phosphagen energy</a:t>
            </a:r>
            <a:r>
              <a:rPr dirty="0" sz="2400" spc="-95" b="1" u="heavy">
                <a:latin typeface="Calibri"/>
                <a:cs typeface="Calibri"/>
              </a:rPr>
              <a:t> </a:t>
            </a:r>
            <a:r>
              <a:rPr dirty="0" sz="2400" spc="-5" b="1" u="heavy">
                <a:latin typeface="Calibri"/>
                <a:cs typeface="Calibri"/>
              </a:rPr>
              <a:t>system</a:t>
            </a:r>
            <a:r>
              <a:rPr dirty="0" sz="2400" spc="-5" i="1" u="heavy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1499"/>
              </a:lnSpc>
              <a:spcBef>
                <a:spcPts val="4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These </a:t>
            </a:r>
            <a:r>
              <a:rPr dirty="0" sz="2400" spc="-5">
                <a:latin typeface="Calibri"/>
                <a:cs typeface="Calibri"/>
              </a:rPr>
              <a:t>together </a:t>
            </a:r>
            <a:r>
              <a:rPr dirty="0" sz="2400">
                <a:latin typeface="Calibri"/>
                <a:cs typeface="Calibri"/>
              </a:rPr>
              <a:t>can </a:t>
            </a:r>
            <a:r>
              <a:rPr dirty="0" sz="2400" spc="-5">
                <a:latin typeface="Calibri"/>
                <a:cs typeface="Calibri"/>
              </a:rPr>
              <a:t>provide </a:t>
            </a:r>
            <a:r>
              <a:rPr dirty="0" sz="2400">
                <a:latin typeface="Calibri"/>
                <a:cs typeface="Calibri"/>
              </a:rPr>
              <a:t>maximal muscle </a:t>
            </a:r>
            <a:r>
              <a:rPr dirty="0" sz="2400" spc="-5">
                <a:latin typeface="Calibri"/>
                <a:cs typeface="Calibri"/>
              </a:rPr>
              <a:t>power for </a:t>
            </a:r>
            <a:r>
              <a:rPr dirty="0" sz="2400">
                <a:latin typeface="Calibri"/>
                <a:cs typeface="Calibri"/>
              </a:rPr>
              <a:t>8 to 10  </a:t>
            </a:r>
            <a:r>
              <a:rPr dirty="0" sz="2400" spc="-5">
                <a:latin typeface="Calibri"/>
                <a:cs typeface="Calibri"/>
              </a:rPr>
              <a:t>seconds, almost </a:t>
            </a:r>
            <a:r>
              <a:rPr dirty="0" sz="2400" spc="-5" b="1" i="1" u="heavy">
                <a:latin typeface="Calibri"/>
                <a:cs typeface="Calibri"/>
              </a:rPr>
              <a:t>enough for the </a:t>
            </a:r>
            <a:r>
              <a:rPr dirty="0" sz="2400" spc="-135" b="1" i="1" u="heavy">
                <a:latin typeface="Calibri"/>
                <a:cs typeface="Calibri"/>
              </a:rPr>
              <a:t>100-­‐meter</a:t>
            </a:r>
            <a:r>
              <a:rPr dirty="0" sz="2400" b="1" i="1" u="heavy">
                <a:latin typeface="Calibri"/>
                <a:cs typeface="Calibri"/>
              </a:rPr>
              <a:t> run.</a:t>
            </a:r>
            <a:endParaRPr sz="2400">
              <a:latin typeface="Calibri"/>
              <a:cs typeface="Calibri"/>
            </a:endParaRPr>
          </a:p>
          <a:p>
            <a:pPr marL="355600" marR="665480" indent="-342900">
              <a:lnSpc>
                <a:spcPct val="101499"/>
              </a:lnSpc>
              <a:spcBef>
                <a:spcPts val="4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i="1">
                <a:latin typeface="Calibri"/>
                <a:cs typeface="Calibri"/>
              </a:rPr>
              <a:t>Thus, the energy from the phosphagen system is used</a:t>
            </a:r>
            <a:r>
              <a:rPr dirty="0" sz="2400" spc="-10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for  </a:t>
            </a:r>
            <a:r>
              <a:rPr dirty="0" sz="2400" i="1">
                <a:latin typeface="Calibri"/>
                <a:cs typeface="Calibri"/>
              </a:rPr>
              <a:t>maximal short bursts of muscle</a:t>
            </a:r>
            <a:r>
              <a:rPr dirty="0" sz="2400" spc="-8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power</a:t>
            </a:r>
            <a:r>
              <a:rPr dirty="0" sz="2400" spc="-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2570">
              <a:lnSpc>
                <a:spcPct val="100000"/>
              </a:lnSpc>
            </a:pPr>
            <a:r>
              <a:rPr dirty="0" spc="-5"/>
              <a:t>Relation between </a:t>
            </a:r>
            <a:r>
              <a:rPr dirty="0"/>
              <a:t>exercise </a:t>
            </a:r>
            <a:r>
              <a:rPr dirty="0" spc="-5"/>
              <a:t>duration&amp; </a:t>
            </a:r>
            <a:r>
              <a:rPr dirty="0"/>
              <a:t>energy </a:t>
            </a:r>
            <a:r>
              <a:rPr dirty="0" spc="-5"/>
              <a:t>source</a:t>
            </a:r>
          </a:p>
        </p:txBody>
      </p:sp>
      <p:sp>
        <p:nvSpPr>
          <p:cNvPr id="3" name="object 3"/>
          <p:cNvSpPr/>
          <p:nvPr/>
        </p:nvSpPr>
        <p:spPr>
          <a:xfrm>
            <a:off x="103909" y="2788920"/>
            <a:ext cx="2842958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1315" y="3649789"/>
            <a:ext cx="1233170" cy="16376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46355" marR="5080" indent="-34290">
              <a:lnSpc>
                <a:spcPct val="89000"/>
              </a:lnSpc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lyco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lactic acid 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22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→</a:t>
            </a:r>
            <a:endParaRPr sz="2200">
              <a:latin typeface="Calibri"/>
              <a:cs typeface="Calibri"/>
            </a:endParaRPr>
          </a:p>
          <a:p>
            <a:pPr marL="144145" marR="64135" indent="-72390">
              <a:lnSpc>
                <a:spcPts val="2400"/>
              </a:lnSpc>
              <a:spcBef>
                <a:spcPts val="940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1.3 to</a:t>
            </a:r>
            <a:r>
              <a:rPr dirty="0" sz="220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1.6  </a:t>
            </a:r>
            <a:r>
              <a:rPr dirty="0" sz="2200" spc="-5" b="1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6662" y="1234439"/>
            <a:ext cx="3005048" cy="2531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65357" y="2214994"/>
            <a:ext cx="1654175" cy="929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52400" marR="201930">
              <a:lnSpc>
                <a:spcPts val="2100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pha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gen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system</a:t>
            </a:r>
            <a:r>
              <a:rPr dirty="0" sz="20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8 to 10</a:t>
            </a:r>
            <a:r>
              <a:rPr dirty="0" sz="20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7057" y="1221969"/>
            <a:ext cx="4073232" cy="4875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65927" y="2861602"/>
            <a:ext cx="1696720" cy="158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6990">
              <a:lnSpc>
                <a:spcPts val="2245"/>
              </a:lnSpc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Aerobic</a:t>
            </a:r>
            <a:r>
              <a:rPr dirty="0" sz="20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000">
              <a:latin typeface="Calibri"/>
              <a:cs typeface="Calibri"/>
            </a:endParaRPr>
          </a:p>
          <a:p>
            <a:pPr marL="699770">
              <a:lnSpc>
                <a:spcPts val="2365"/>
              </a:lnSpc>
            </a:pP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↓</a:t>
            </a:r>
            <a:endParaRPr sz="2100">
              <a:latin typeface="Calibri"/>
              <a:cs typeface="Calibri"/>
            </a:endParaRPr>
          </a:p>
          <a:p>
            <a:pPr algn="ctr" marL="16510" marR="5080">
              <a:lnSpc>
                <a:spcPct val="89300"/>
              </a:lnSpc>
              <a:spcBef>
                <a:spcPts val="950"/>
              </a:spcBef>
            </a:pP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Unlimited</a:t>
            </a:r>
            <a:r>
              <a:rPr dirty="0" sz="21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FFFF"/>
                </a:solidFill>
                <a:latin typeface="Calibri"/>
                <a:cs typeface="Calibri"/>
              </a:rPr>
              <a:t>time 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(as </a:t>
            </a:r>
            <a:r>
              <a:rPr dirty="0" sz="2100" spc="-5" b="1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nutrients</a:t>
            </a:r>
            <a:r>
              <a:rPr dirty="0" sz="21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FFFF"/>
                </a:solidFill>
                <a:latin typeface="Calibri"/>
                <a:cs typeface="Calibri"/>
              </a:rPr>
              <a:t>last)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45286" y="1367447"/>
            <a:ext cx="1941017" cy="2959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30191" y="5116481"/>
            <a:ext cx="120534" cy="2493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34439" y="1359128"/>
            <a:ext cx="1068185" cy="1051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75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561340" y="1671218"/>
            <a:ext cx="7886065" cy="4303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0" marR="5080" indent="-393700">
              <a:lnSpc>
                <a:spcPct val="77800"/>
              </a:lnSpc>
            </a:pPr>
            <a:r>
              <a:rPr dirty="0" sz="3000" spc="140">
                <a:latin typeface="Wingdings"/>
                <a:cs typeface="Wingdings"/>
              </a:rPr>
              <a:t></a:t>
            </a:r>
            <a:r>
              <a:rPr dirty="0" sz="3000" spc="140">
                <a:latin typeface="Calibri"/>
                <a:cs typeface="Calibri"/>
              </a:rPr>
              <a:t>Normal </a:t>
            </a:r>
            <a:r>
              <a:rPr dirty="0" sz="3000" spc="-5">
                <a:latin typeface="Calibri"/>
                <a:cs typeface="Calibri"/>
              </a:rPr>
              <a:t>oxygen consumption for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5">
                <a:latin typeface="Calibri"/>
                <a:cs typeface="Calibri"/>
              </a:rPr>
              <a:t>young </a:t>
            </a:r>
            <a:r>
              <a:rPr dirty="0" sz="3000">
                <a:latin typeface="Calibri"/>
                <a:cs typeface="Calibri"/>
              </a:rPr>
              <a:t>man</a:t>
            </a:r>
            <a:r>
              <a:rPr dirty="0" sz="3000" spc="-1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at  </a:t>
            </a:r>
            <a:r>
              <a:rPr dirty="0" sz="3000">
                <a:latin typeface="Calibri"/>
                <a:cs typeface="Calibri"/>
              </a:rPr>
              <a:t>rest is </a:t>
            </a:r>
            <a:r>
              <a:rPr dirty="0" sz="3000" spc="-5">
                <a:latin typeface="Calibri"/>
                <a:cs typeface="Calibri"/>
              </a:rPr>
              <a:t>about 250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ml/min.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000" spc="395">
                <a:latin typeface="Wingdings"/>
                <a:cs typeface="Wingdings"/>
              </a:rPr>
              <a:t></a:t>
            </a:r>
            <a:r>
              <a:rPr dirty="0" sz="3000" spc="-44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Calibri"/>
                <a:cs typeface="Calibri"/>
              </a:rPr>
              <a:t>However, </a:t>
            </a:r>
            <a:r>
              <a:rPr dirty="0" sz="3000">
                <a:latin typeface="Calibri"/>
                <a:cs typeface="Calibri"/>
              </a:rPr>
              <a:t>under maximal </a:t>
            </a:r>
            <a:r>
              <a:rPr dirty="0" sz="3000" spc="-5">
                <a:latin typeface="Calibri"/>
                <a:cs typeface="Calibri"/>
              </a:rPr>
              <a:t>conditions,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700">
              <a:latin typeface="Times New Roman"/>
              <a:cs typeface="Times New Roman"/>
            </a:endParaRPr>
          </a:p>
          <a:p>
            <a:pPr marL="406400" marR="895350" indent="-393700">
              <a:lnSpc>
                <a:spcPts val="2880"/>
              </a:lnSpc>
            </a:pPr>
            <a:r>
              <a:rPr dirty="0" sz="3000" spc="190">
                <a:latin typeface="Wingdings"/>
                <a:cs typeface="Wingdings"/>
              </a:rPr>
              <a:t></a:t>
            </a:r>
            <a:r>
              <a:rPr dirty="0" sz="3000" spc="190">
                <a:latin typeface="Calibri"/>
                <a:cs typeface="Calibri"/>
              </a:rPr>
              <a:t>this </a:t>
            </a:r>
            <a:r>
              <a:rPr dirty="0" sz="3000">
                <a:latin typeface="Calibri"/>
                <a:cs typeface="Calibri"/>
              </a:rPr>
              <a:t>can be increased to </a:t>
            </a:r>
            <a:r>
              <a:rPr dirty="0" sz="3000" spc="-5">
                <a:latin typeface="Calibri"/>
                <a:cs typeface="Calibri"/>
              </a:rPr>
              <a:t>approximately</a:t>
            </a:r>
            <a:r>
              <a:rPr dirty="0" sz="3000" spc="-2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  </a:t>
            </a:r>
            <a:r>
              <a:rPr dirty="0" sz="3000" spc="-5">
                <a:latin typeface="Calibri"/>
                <a:cs typeface="Calibri"/>
              </a:rPr>
              <a:t>following </a:t>
            </a:r>
            <a:r>
              <a:rPr dirty="0" sz="3000">
                <a:latin typeface="Calibri"/>
                <a:cs typeface="Calibri"/>
              </a:rPr>
              <a:t>average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levels: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5047615" algn="l"/>
              </a:tabLst>
            </a:pPr>
            <a:r>
              <a:rPr dirty="0" sz="3000" spc="395">
                <a:latin typeface="Wingdings"/>
                <a:cs typeface="Wingdings"/>
              </a:rPr>
              <a:t></a:t>
            </a:r>
            <a:r>
              <a:rPr dirty="0" sz="3000" spc="395">
                <a:latin typeface="Times New Roman"/>
                <a:cs typeface="Times New Roman"/>
              </a:rPr>
              <a:t>	</a:t>
            </a:r>
            <a:r>
              <a:rPr dirty="0" sz="3000" spc="-5">
                <a:latin typeface="Calibri"/>
                <a:cs typeface="Calibri"/>
              </a:rPr>
              <a:t>ml/min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000" spc="100">
                <a:latin typeface="Wingdings"/>
                <a:cs typeface="Wingdings"/>
              </a:rPr>
              <a:t></a:t>
            </a:r>
            <a:r>
              <a:rPr dirty="0" sz="3000" spc="100">
                <a:latin typeface="Calibri"/>
                <a:cs typeface="Calibri"/>
              </a:rPr>
              <a:t>Untrained </a:t>
            </a:r>
            <a:r>
              <a:rPr dirty="0" sz="3000">
                <a:latin typeface="Calibri"/>
                <a:cs typeface="Calibri"/>
              </a:rPr>
              <a:t>average male</a:t>
            </a:r>
            <a:r>
              <a:rPr dirty="0" sz="3000" spc="-130">
                <a:latin typeface="Calibri"/>
                <a:cs typeface="Calibri"/>
              </a:rPr>
              <a:t> </a:t>
            </a:r>
            <a:r>
              <a:rPr dirty="0" sz="3000" spc="-560">
                <a:latin typeface="Calibri"/>
                <a:cs typeface="Calibri"/>
              </a:rPr>
              <a:t>-­‐-­‐-­‐-­‐-­‐-­‐-­‐-­‐-­‐-­‐-­‐-­‐-­‐-­‐3600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000" spc="80">
                <a:latin typeface="Wingdings"/>
                <a:cs typeface="Wingdings"/>
              </a:rPr>
              <a:t></a:t>
            </a:r>
            <a:r>
              <a:rPr dirty="0" sz="3000" spc="80">
                <a:latin typeface="Calibri"/>
                <a:cs typeface="Calibri"/>
              </a:rPr>
              <a:t>Athletically </a:t>
            </a:r>
            <a:r>
              <a:rPr dirty="0" sz="3000">
                <a:latin typeface="Calibri"/>
                <a:cs typeface="Calibri"/>
              </a:rPr>
              <a:t>trained average male</a:t>
            </a:r>
            <a:r>
              <a:rPr dirty="0" sz="3000" spc="-180">
                <a:latin typeface="Calibri"/>
                <a:cs typeface="Calibri"/>
              </a:rPr>
              <a:t> </a:t>
            </a:r>
            <a:r>
              <a:rPr dirty="0" sz="3000" spc="-425">
                <a:latin typeface="Calibri"/>
                <a:cs typeface="Calibri"/>
              </a:rPr>
              <a:t>-­‐-­‐-­‐4000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000" spc="190">
                <a:latin typeface="Wingdings"/>
                <a:cs typeface="Wingdings"/>
              </a:rPr>
              <a:t></a:t>
            </a:r>
            <a:r>
              <a:rPr dirty="0" sz="3000" spc="190">
                <a:latin typeface="Calibri"/>
                <a:cs typeface="Calibri"/>
              </a:rPr>
              <a:t>Male </a:t>
            </a:r>
            <a:r>
              <a:rPr dirty="0" sz="3000" spc="-5">
                <a:latin typeface="Calibri"/>
                <a:cs typeface="Calibri"/>
              </a:rPr>
              <a:t>marathon </a:t>
            </a:r>
            <a:r>
              <a:rPr dirty="0" sz="3000" spc="-550">
                <a:latin typeface="Calibri"/>
                <a:cs typeface="Calibri"/>
              </a:rPr>
              <a:t>runner-­‐-­‐-­‐-­‐-­‐-­‐-­‐-­‐-­‐-­‐-­‐-­‐-­‐-­‐-­‐-­‐-­‐   </a:t>
            </a:r>
            <a:r>
              <a:rPr dirty="0" sz="3000" spc="-50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5100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3948" y="378777"/>
            <a:ext cx="6299200" cy="965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1740" marR="5080" indent="-1209675">
              <a:lnSpc>
                <a:spcPts val="3800"/>
              </a:lnSpc>
            </a:pPr>
            <a:r>
              <a:rPr dirty="0" sz="3200" spc="-5" b="1">
                <a:latin typeface="Calibri"/>
                <a:cs typeface="Calibri"/>
              </a:rPr>
              <a:t>Oxygen </a:t>
            </a:r>
            <a:r>
              <a:rPr dirty="0" sz="3200" spc="-10" b="1">
                <a:latin typeface="Calibri"/>
                <a:cs typeface="Calibri"/>
              </a:rPr>
              <a:t>Consumption </a:t>
            </a:r>
            <a:r>
              <a:rPr dirty="0" sz="3200" spc="-5" b="1">
                <a:latin typeface="Calibri"/>
                <a:cs typeface="Calibri"/>
              </a:rPr>
              <a:t>and Pulmonary  </a:t>
            </a:r>
            <a:r>
              <a:rPr dirty="0" sz="3200" spc="-10" b="1">
                <a:latin typeface="Calibri"/>
                <a:cs typeface="Calibri"/>
              </a:rPr>
              <a:t>Ventilation </a:t>
            </a:r>
            <a:r>
              <a:rPr dirty="0" sz="3200" spc="-5" b="1">
                <a:latin typeface="Calibri"/>
                <a:cs typeface="Calibri"/>
              </a:rPr>
              <a:t>in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Exercise.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6573" y="230987"/>
            <a:ext cx="218186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/>
              <a:t>Obj</a:t>
            </a:r>
            <a:r>
              <a:rPr dirty="0" sz="4000" spc="-5"/>
              <a:t>e</a:t>
            </a:r>
            <a:r>
              <a:rPr dirty="0" sz="4000" spc="-10"/>
              <a:t>ctiv</a:t>
            </a:r>
            <a:r>
              <a:rPr dirty="0" sz="4000" spc="-15"/>
              <a:t>e</a:t>
            </a:r>
            <a:r>
              <a:rPr dirty="0" sz="4000"/>
              <a:t>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9890" y="1045845"/>
            <a:ext cx="7628890" cy="4841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By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end </a:t>
            </a:r>
            <a:r>
              <a:rPr dirty="0" sz="2400" spc="-5" b="1">
                <a:latin typeface="Calibri"/>
                <a:cs typeface="Calibri"/>
              </a:rPr>
              <a:t>of </a:t>
            </a:r>
            <a:r>
              <a:rPr dirty="0" sz="2400" b="1">
                <a:latin typeface="Calibri"/>
                <a:cs typeface="Calibri"/>
              </a:rPr>
              <a:t>this </a:t>
            </a:r>
            <a:r>
              <a:rPr dirty="0" sz="2400" spc="-5" b="1">
                <a:latin typeface="Calibri"/>
                <a:cs typeface="Calibri"/>
              </a:rPr>
              <a:t>lecture the students should be able </a:t>
            </a:r>
            <a:r>
              <a:rPr dirty="0" sz="2400" b="1">
                <a:latin typeface="Calibri"/>
                <a:cs typeface="Calibri"/>
              </a:rPr>
              <a:t>to: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490" b="1">
                <a:latin typeface="Calibri"/>
                <a:cs typeface="Calibri"/>
              </a:rPr>
              <a:t>-­‐</a:t>
            </a:r>
            <a:endParaRPr sz="2400">
              <a:latin typeface="Calibri"/>
              <a:cs typeface="Calibri"/>
            </a:endParaRPr>
          </a:p>
          <a:p>
            <a:pPr algn="just" marL="406400" marR="5080" indent="-393700">
              <a:lnSpc>
                <a:spcPct val="101099"/>
              </a:lnSpc>
              <a:spcBef>
                <a:spcPts val="600"/>
              </a:spcBef>
            </a:pPr>
            <a:r>
              <a:rPr dirty="0" sz="3000" spc="-5">
                <a:latin typeface="Calibri"/>
                <a:cs typeface="Calibri"/>
              </a:rPr>
              <a:t>Describe </a:t>
            </a:r>
            <a:r>
              <a:rPr dirty="0" sz="3000">
                <a:latin typeface="Calibri"/>
                <a:cs typeface="Calibri"/>
              </a:rPr>
              <a:t>the eﬀects </a:t>
            </a:r>
            <a:r>
              <a:rPr dirty="0" sz="3000" spc="-5">
                <a:latin typeface="Calibri"/>
                <a:cs typeface="Calibri"/>
              </a:rPr>
              <a:t>of moderate </a:t>
            </a:r>
            <a:r>
              <a:rPr dirty="0" sz="3000">
                <a:latin typeface="Calibri"/>
                <a:cs typeface="Calibri"/>
              </a:rPr>
              <a:t>and severe  </a:t>
            </a:r>
            <a:r>
              <a:rPr dirty="0" sz="3000" spc="140">
                <a:latin typeface="Calibri"/>
                <a:cs typeface="Calibri"/>
              </a:rPr>
              <a:t>exercise </a:t>
            </a:r>
            <a:r>
              <a:rPr dirty="0" sz="3000" spc="80">
                <a:latin typeface="Calibri"/>
                <a:cs typeface="Calibri"/>
              </a:rPr>
              <a:t>on </a:t>
            </a:r>
            <a:r>
              <a:rPr dirty="0" sz="3000" spc="130">
                <a:solidFill>
                  <a:srgbClr val="7030A0"/>
                </a:solidFill>
                <a:latin typeface="Calibri"/>
                <a:cs typeface="Calibri"/>
              </a:rPr>
              <a:t>oxygen consumption, </a:t>
            </a:r>
            <a:r>
              <a:rPr dirty="0" sz="3000" spc="160">
                <a:solidFill>
                  <a:srgbClr val="7030A0"/>
                </a:solidFill>
                <a:latin typeface="Calibri"/>
                <a:cs typeface="Calibri"/>
              </a:rPr>
              <a:t>and 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ventilation</a:t>
            </a:r>
            <a:r>
              <a:rPr dirty="0" sz="3000" spc="-6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volumes.</a:t>
            </a:r>
            <a:endParaRPr sz="3000">
              <a:latin typeface="Calibri"/>
              <a:cs typeface="Calibri"/>
            </a:endParaRPr>
          </a:p>
          <a:p>
            <a:pPr algn="just" marL="406400" marR="35560" indent="-393700">
              <a:lnSpc>
                <a:spcPts val="3579"/>
              </a:lnSpc>
              <a:spcBef>
                <a:spcPts val="855"/>
              </a:spcBef>
            </a:pPr>
            <a:r>
              <a:rPr dirty="0" sz="3000" spc="-5">
                <a:latin typeface="Calibri"/>
                <a:cs typeface="Calibri"/>
              </a:rPr>
              <a:t>Describe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eﬀects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of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exercise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on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arterial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PO</a:t>
            </a:r>
            <a:r>
              <a:rPr dirty="0" baseline="-20833" sz="3000" spc="-7">
                <a:solidFill>
                  <a:srgbClr val="8448B0"/>
                </a:solidFill>
                <a:latin typeface="Calibri"/>
                <a:cs typeface="Calibri"/>
              </a:rPr>
              <a:t>2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, 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PCO</a:t>
            </a:r>
            <a:r>
              <a:rPr dirty="0" baseline="-20833" sz="3000" spc="-7">
                <a:solidFill>
                  <a:srgbClr val="8448B0"/>
                </a:solidFill>
                <a:latin typeface="Calibri"/>
                <a:cs typeface="Calibri"/>
              </a:rPr>
              <a:t>2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and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H</a:t>
            </a:r>
            <a:r>
              <a:rPr dirty="0" baseline="25000" sz="3000" spc="-7">
                <a:solidFill>
                  <a:srgbClr val="8448B0"/>
                </a:solidFill>
                <a:latin typeface="Calibri"/>
                <a:cs typeface="Calibri"/>
              </a:rPr>
              <a:t>+</a:t>
            </a:r>
            <a:r>
              <a:rPr dirty="0" baseline="25000" sz="3000" spc="217">
                <a:solidFill>
                  <a:srgbClr val="8448B0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ions.</a:t>
            </a:r>
            <a:endParaRPr sz="3000">
              <a:latin typeface="Calibri"/>
              <a:cs typeface="Calibri"/>
            </a:endParaRPr>
          </a:p>
          <a:p>
            <a:pPr algn="just" marL="406400" marR="25400" indent="-393700">
              <a:lnSpc>
                <a:spcPct val="99700"/>
              </a:lnSpc>
              <a:spcBef>
                <a:spcPts val="615"/>
              </a:spcBef>
            </a:pPr>
            <a:r>
              <a:rPr dirty="0" sz="3000" spc="-5">
                <a:latin typeface="Calibri"/>
                <a:cs typeface="Calibri"/>
              </a:rPr>
              <a:t>Deﬁne </a:t>
            </a:r>
            <a:r>
              <a:rPr dirty="0" sz="3000">
                <a:latin typeface="Calibri"/>
                <a:cs typeface="Calibri"/>
              </a:rPr>
              <a:t>the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diﬀusing capacity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of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the respiratory  </a:t>
            </a:r>
            <a:r>
              <a:rPr dirty="0" sz="3000">
                <a:latin typeface="Calibri"/>
                <a:cs typeface="Calibri"/>
              </a:rPr>
              <a:t>membrane, and its </a:t>
            </a:r>
            <a:r>
              <a:rPr dirty="0" sz="3000" spc="-5">
                <a:latin typeface="Calibri"/>
                <a:cs typeface="Calibri"/>
              </a:rPr>
              <a:t>typical </a:t>
            </a:r>
            <a:r>
              <a:rPr dirty="0" sz="3000">
                <a:latin typeface="Calibri"/>
                <a:cs typeface="Calibri"/>
              </a:rPr>
              <a:t>values at rest, and  </a:t>
            </a:r>
            <a:r>
              <a:rPr dirty="0" sz="3000">
                <a:latin typeface="Calibri"/>
                <a:cs typeface="Calibri"/>
              </a:rPr>
              <a:t>explain its changes in</a:t>
            </a:r>
            <a:r>
              <a:rPr dirty="0" sz="3000" spc="-10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exercise.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000">
                <a:latin typeface="Calibri"/>
                <a:cs typeface="Calibri"/>
              </a:rPr>
              <a:t>Explain </a:t>
            </a:r>
            <a:r>
              <a:rPr dirty="0" sz="3000">
                <a:solidFill>
                  <a:srgbClr val="7030A0"/>
                </a:solidFill>
                <a:latin typeface="Calibri"/>
                <a:cs typeface="Calibri"/>
              </a:rPr>
              <a:t>causes </a:t>
            </a:r>
            <a:r>
              <a:rPr dirty="0" sz="3000" spc="-5">
                <a:solidFill>
                  <a:srgbClr val="7030A0"/>
                </a:solidFill>
                <a:latin typeface="Calibri"/>
                <a:cs typeface="Calibri"/>
              </a:rPr>
              <a:t>of hyperventilation </a:t>
            </a:r>
            <a:r>
              <a:rPr dirty="0" sz="3000" spc="-5">
                <a:latin typeface="Calibri"/>
                <a:cs typeface="Calibri"/>
              </a:rPr>
              <a:t>in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exercise.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/>
              <a:t>Dr.Aida Korish (</a:t>
            </a:r>
            <a:r>
              <a:rPr dirty="0" spc="-10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33257" y="6468300"/>
            <a:ext cx="1803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1117282"/>
            <a:ext cx="228155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0000"/>
                </a:solidFill>
                <a:latin typeface="Candara"/>
                <a:cs typeface="Candara"/>
              </a:rPr>
              <a:t>OXYGEN</a:t>
            </a:r>
            <a:r>
              <a:rPr dirty="0" sz="2800" spc="-7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dirty="0" sz="2800" spc="-204">
                <a:solidFill>
                  <a:srgbClr val="FF0000"/>
                </a:solidFill>
                <a:latin typeface="Candara"/>
                <a:cs typeface="Candara"/>
              </a:rPr>
              <a:t>DEBT</a:t>
            </a:r>
            <a:r>
              <a:rPr dirty="0" sz="2800" spc="-204">
                <a:solidFill>
                  <a:srgbClr val="7030A0"/>
                </a:solidFill>
                <a:latin typeface="Candara"/>
                <a:cs typeface="Candara"/>
              </a:rPr>
              <a:t>-­‐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365" y="1768030"/>
            <a:ext cx="7863205" cy="449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20320">
              <a:lnSpc>
                <a:spcPts val="3320"/>
              </a:lnSpc>
            </a:pPr>
            <a:r>
              <a:rPr dirty="0" sz="2800" spc="-5">
                <a:latin typeface="Calibri"/>
                <a:cs typeface="Calibri"/>
              </a:rPr>
              <a:t>Oxygen </a:t>
            </a:r>
            <a:r>
              <a:rPr dirty="0" sz="2800">
                <a:latin typeface="Calibri"/>
                <a:cs typeface="Calibri"/>
              </a:rPr>
              <a:t>Debt Is the Extra </a:t>
            </a:r>
            <a:r>
              <a:rPr dirty="0" sz="2800" spc="-5">
                <a:latin typeface="Calibri"/>
                <a:cs typeface="Calibri"/>
              </a:rPr>
              <a:t>Consumption of Oxygen  </a:t>
            </a:r>
            <a:r>
              <a:rPr dirty="0" sz="2800" spc="-15">
                <a:latin typeface="Calibri"/>
                <a:cs typeface="Calibri"/>
              </a:rPr>
              <a:t>After </a:t>
            </a:r>
            <a:r>
              <a:rPr dirty="0" sz="2800" spc="-5">
                <a:latin typeface="Calibri"/>
                <a:cs typeface="Calibri"/>
              </a:rPr>
              <a:t>Completion of Strenuous </a:t>
            </a:r>
            <a:r>
              <a:rPr dirty="0" sz="2400">
                <a:latin typeface="Calibri"/>
                <a:cs typeface="Calibri"/>
              </a:rPr>
              <a:t>Exercise </a:t>
            </a:r>
            <a:r>
              <a:rPr dirty="0" sz="2400" spc="-5">
                <a:latin typeface="Calibri"/>
                <a:cs typeface="Calibri"/>
              </a:rPr>
              <a:t>(about </a:t>
            </a:r>
            <a:r>
              <a:rPr dirty="0" sz="2400">
                <a:latin typeface="Calibri"/>
                <a:cs typeface="Calibri"/>
              </a:rPr>
              <a:t>11.5</a:t>
            </a:r>
            <a:r>
              <a:rPr dirty="0" sz="2400" spc="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liters)</a:t>
            </a:r>
            <a:endParaRPr sz="2400">
              <a:latin typeface="Calibri"/>
              <a:cs typeface="Calibri"/>
            </a:endParaRPr>
          </a:p>
          <a:p>
            <a:pPr algn="just" marL="12700" marR="5080">
              <a:lnSpc>
                <a:spcPct val="100200"/>
              </a:lnSpc>
              <a:spcBef>
                <a:spcPts val="1845"/>
              </a:spcBef>
            </a:pPr>
            <a:r>
              <a:rPr dirty="0" sz="3200" spc="-35">
                <a:solidFill>
                  <a:srgbClr val="7030A0"/>
                </a:solidFill>
                <a:latin typeface="Candara"/>
                <a:cs typeface="Candara"/>
              </a:rPr>
              <a:t>You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will develop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oxygen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debt after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about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5 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minutes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or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more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of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constant exercise.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This is  </a:t>
            </a:r>
            <a:r>
              <a:rPr dirty="0" sz="3200" spc="65">
                <a:solidFill>
                  <a:srgbClr val="7030A0"/>
                </a:solidFill>
                <a:latin typeface="Candara"/>
                <a:cs typeface="Candara"/>
              </a:rPr>
              <a:t>the </a:t>
            </a:r>
            <a:r>
              <a:rPr dirty="0" sz="3200" spc="80">
                <a:solidFill>
                  <a:srgbClr val="7030A0"/>
                </a:solidFill>
                <a:latin typeface="Candara"/>
                <a:cs typeface="Candara"/>
              </a:rPr>
              <a:t>point </a:t>
            </a:r>
            <a:r>
              <a:rPr dirty="0" sz="3200" spc="75">
                <a:solidFill>
                  <a:srgbClr val="7030A0"/>
                </a:solidFill>
                <a:latin typeface="Candara"/>
                <a:cs typeface="Candara"/>
              </a:rPr>
              <a:t>when </a:t>
            </a:r>
            <a:r>
              <a:rPr dirty="0" sz="3200" spc="65">
                <a:solidFill>
                  <a:srgbClr val="7030A0"/>
                </a:solidFill>
                <a:latin typeface="Candara"/>
                <a:cs typeface="Candara"/>
              </a:rPr>
              <a:t>the </a:t>
            </a:r>
            <a:r>
              <a:rPr dirty="0" sz="3200" spc="85">
                <a:solidFill>
                  <a:srgbClr val="7030A0"/>
                </a:solidFill>
                <a:latin typeface="Candara"/>
                <a:cs typeface="Candara"/>
              </a:rPr>
              <a:t>exercise</a:t>
            </a:r>
            <a:r>
              <a:rPr dirty="0" sz="3200" spc="860">
                <a:solidFill>
                  <a:srgbClr val="7030A0"/>
                </a:solidFill>
                <a:latin typeface="Candara"/>
                <a:cs typeface="Candara"/>
              </a:rPr>
              <a:t> </a:t>
            </a:r>
            <a:r>
              <a:rPr dirty="0" sz="3200" spc="100">
                <a:solidFill>
                  <a:srgbClr val="7030A0"/>
                </a:solidFill>
                <a:latin typeface="Candara"/>
                <a:cs typeface="Candara"/>
              </a:rPr>
              <a:t>becomes 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ANAEROBIC (without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the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use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of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oxygen)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and 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which has to be paid back. If the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exercise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is 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just AEROBIC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(with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oxygen)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there will be no  </a:t>
            </a:r>
            <a:r>
              <a:rPr dirty="0" sz="3200" spc="-5">
                <a:solidFill>
                  <a:srgbClr val="7030A0"/>
                </a:solidFill>
                <a:latin typeface="Candara"/>
                <a:cs typeface="Candara"/>
              </a:rPr>
              <a:t>oxygen</a:t>
            </a:r>
            <a:r>
              <a:rPr dirty="0" sz="3200" spc="-75">
                <a:solidFill>
                  <a:srgbClr val="7030A0"/>
                </a:solidFill>
                <a:latin typeface="Candara"/>
                <a:cs typeface="Candara"/>
              </a:rPr>
              <a:t> </a:t>
            </a:r>
            <a:r>
              <a:rPr dirty="0" sz="3200">
                <a:solidFill>
                  <a:srgbClr val="7030A0"/>
                </a:solidFill>
                <a:latin typeface="Candara"/>
                <a:cs typeface="Candara"/>
              </a:rPr>
              <a:t>debt.</a:t>
            </a:r>
            <a:endParaRPr sz="3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 sz="3600"/>
              <a:t>Eﬀect </a:t>
            </a:r>
            <a:r>
              <a:rPr dirty="0" sz="3600" spc="-5"/>
              <a:t>of Exercise on </a:t>
            </a:r>
            <a:r>
              <a:rPr dirty="0" sz="3600"/>
              <a:t>the </a:t>
            </a:r>
            <a:r>
              <a:rPr dirty="0" sz="3600" spc="-5"/>
              <a:t>respiratory</a:t>
            </a:r>
            <a:r>
              <a:rPr dirty="0" sz="3600" spc="25"/>
              <a:t> </a:t>
            </a:r>
            <a:r>
              <a:rPr dirty="0" sz="3600" spc="-5"/>
              <a:t>system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66240"/>
            <a:ext cx="7559040" cy="2533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770890" indent="-342900">
              <a:lnSpc>
                <a:spcPts val="3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blood </a:t>
            </a:r>
            <a:r>
              <a:rPr dirty="0" sz="3200">
                <a:latin typeface="Calibri"/>
                <a:cs typeface="Calibri"/>
              </a:rPr>
              <a:t>gases do </a:t>
            </a:r>
            <a:r>
              <a:rPr dirty="0" sz="3200" spc="-5">
                <a:latin typeface="Calibri"/>
                <a:cs typeface="Calibri"/>
              </a:rPr>
              <a:t>not always </a:t>
            </a:r>
            <a:r>
              <a:rPr dirty="0" sz="3200">
                <a:latin typeface="Calibri"/>
                <a:cs typeface="Calibri"/>
              </a:rPr>
              <a:t>have to  </a:t>
            </a:r>
            <a:r>
              <a:rPr dirty="0" sz="3200" spc="-5">
                <a:latin typeface="Calibri"/>
                <a:cs typeface="Calibri"/>
              </a:rPr>
              <a:t>become abnormal for respiration </a:t>
            </a:r>
            <a:r>
              <a:rPr dirty="0" sz="3200">
                <a:latin typeface="Calibri"/>
                <a:cs typeface="Calibri"/>
              </a:rPr>
              <a:t>to be  </a:t>
            </a:r>
            <a:r>
              <a:rPr dirty="0" sz="3200" spc="-5">
                <a:latin typeface="Calibri"/>
                <a:cs typeface="Calibri"/>
              </a:rPr>
              <a:t>stimulated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exercise.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447675" algn="l"/>
              </a:tabLst>
            </a:pPr>
            <a:r>
              <a:rPr dirty="0" sz="3200">
                <a:latin typeface="Calibri"/>
                <a:cs typeface="Calibri"/>
              </a:rPr>
              <a:t>Instead, </a:t>
            </a:r>
            <a:r>
              <a:rPr dirty="0" sz="3200" spc="-5">
                <a:latin typeface="Calibri"/>
                <a:cs typeface="Calibri"/>
              </a:rPr>
              <a:t>respiration </a:t>
            </a:r>
            <a:r>
              <a:rPr dirty="0" sz="3200">
                <a:latin typeface="Calibri"/>
                <a:cs typeface="Calibri"/>
              </a:rPr>
              <a:t>is </a:t>
            </a:r>
            <a:r>
              <a:rPr dirty="0" sz="3200" spc="-5">
                <a:latin typeface="Calibri"/>
                <a:cs typeface="Calibri"/>
              </a:rPr>
              <a:t>stimulated </a:t>
            </a:r>
            <a:r>
              <a:rPr dirty="0" sz="3200">
                <a:latin typeface="Calibri"/>
                <a:cs typeface="Calibri"/>
              </a:rPr>
              <a:t>mainly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by  </a:t>
            </a:r>
            <a:r>
              <a:rPr dirty="0" sz="3200" spc="-5">
                <a:latin typeface="Calibri"/>
                <a:cs typeface="Calibri"/>
              </a:rPr>
              <a:t>neurogenic </a:t>
            </a:r>
            <a:r>
              <a:rPr dirty="0" sz="3200">
                <a:latin typeface="Calibri"/>
                <a:cs typeface="Calibri"/>
              </a:rPr>
              <a:t>mechanisms </a:t>
            </a:r>
            <a:r>
              <a:rPr dirty="0" sz="3200" spc="-5">
                <a:latin typeface="Calibri"/>
                <a:cs typeface="Calibri"/>
              </a:rPr>
              <a:t>during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exercise,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6535">
              <a:lnSpc>
                <a:spcPct val="100000"/>
              </a:lnSpc>
            </a:pPr>
            <a:r>
              <a:rPr dirty="0" sz="3600" spc="-5"/>
              <a:t>Regulation of respiration during</a:t>
            </a:r>
            <a:r>
              <a:rPr dirty="0" sz="3600" spc="5"/>
              <a:t> </a:t>
            </a:r>
            <a:r>
              <a:rPr dirty="0" sz="3600" spc="-5"/>
              <a:t>exercise.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46895"/>
            <a:ext cx="8037830" cy="303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98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In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strenuous exercise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O2 consumption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and  </a:t>
            </a:r>
            <a:r>
              <a:rPr dirty="0" sz="3200">
                <a:solidFill>
                  <a:srgbClr val="FF0000"/>
                </a:solidFill>
                <a:latin typeface="Calibri"/>
                <a:cs typeface="Calibri"/>
              </a:rPr>
              <a:t>CO2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formation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may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increase 20 folds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but  </a:t>
            </a:r>
            <a:r>
              <a:rPr dirty="0" sz="3200" spc="-5">
                <a:solidFill>
                  <a:srgbClr val="FF0000"/>
                </a:solidFill>
                <a:latin typeface="Calibri"/>
                <a:cs typeface="Calibri"/>
              </a:rPr>
              <a:t>alveolar ventilation increases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almost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exactly in 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step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with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increased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levels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of</a:t>
            </a:r>
            <a:r>
              <a:rPr dirty="0" sz="3200" spc="1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metabolism.</a:t>
            </a:r>
            <a:endParaRPr sz="3200">
              <a:latin typeface="Calibri"/>
              <a:cs typeface="Calibri"/>
            </a:endParaRPr>
          </a:p>
          <a:p>
            <a:pPr marL="355600" marR="109918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Therefore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the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arterial PO2, PCO2,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PH all 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remain almost </a:t>
            </a:r>
            <a:r>
              <a:rPr dirty="0" sz="3200">
                <a:solidFill>
                  <a:srgbClr val="7030A0"/>
                </a:solidFill>
                <a:latin typeface="Calibri"/>
                <a:cs typeface="Calibri"/>
              </a:rPr>
              <a:t>exactly</a:t>
            </a:r>
            <a:r>
              <a:rPr dirty="0" sz="3200" spc="-1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7030A0"/>
                </a:solidFill>
                <a:latin typeface="Calibri"/>
                <a:cs typeface="Calibri"/>
              </a:rPr>
              <a:t>normal.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ct val="100000"/>
              </a:lnSpc>
            </a:pPr>
            <a:r>
              <a:rPr dirty="0" sz="3200" spc="-5" b="1">
                <a:latin typeface="Calibri"/>
                <a:cs typeface="Calibri"/>
              </a:rPr>
              <a:t>Diﬀusion capacity of the respiratory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membrane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284102"/>
            <a:ext cx="7985759" cy="4391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0" marR="5080" indent="-393700">
              <a:lnSpc>
                <a:spcPct val="79400"/>
              </a:lnSpc>
              <a:tabLst>
                <a:tab pos="475615" algn="l"/>
              </a:tabLst>
            </a:pPr>
            <a:r>
              <a:rPr dirty="0" sz="2800" spc="-1115">
                <a:solidFill>
                  <a:srgbClr val="0070C0"/>
                </a:solidFill>
                <a:latin typeface="Wingdings"/>
                <a:cs typeface="Wingdings"/>
              </a:rPr>
              <a:t></a:t>
            </a:r>
            <a:r>
              <a:rPr dirty="0" sz="2800" spc="-1115">
                <a:solidFill>
                  <a:srgbClr val="0070C0"/>
                </a:solidFill>
                <a:latin typeface="Times New Roman"/>
                <a:cs typeface="Times New Roman"/>
              </a:rPr>
              <a:t>		</a:t>
            </a:r>
            <a:r>
              <a:rPr dirty="0" sz="3200">
                <a:solidFill>
                  <a:srgbClr val="002060"/>
                </a:solidFill>
                <a:latin typeface="Calibri"/>
                <a:cs typeface="Calibri"/>
              </a:rPr>
              <a:t>Is the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volume of </a:t>
            </a:r>
            <a:r>
              <a:rPr dirty="0" sz="3200">
                <a:solidFill>
                  <a:srgbClr val="002060"/>
                </a:solidFill>
                <a:latin typeface="Calibri"/>
                <a:cs typeface="Calibri"/>
              </a:rPr>
              <a:t>gas that diﬀuses</a:t>
            </a:r>
            <a:r>
              <a:rPr dirty="0" sz="32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through</a:t>
            </a:r>
            <a:r>
              <a:rPr dirty="0" sz="32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320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membrane </a:t>
            </a:r>
            <a:r>
              <a:rPr dirty="0" sz="3200">
                <a:solidFill>
                  <a:srgbClr val="002060"/>
                </a:solidFill>
                <a:latin typeface="Calibri"/>
                <a:cs typeface="Calibri"/>
              </a:rPr>
              <a:t>each minute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for </a:t>
            </a:r>
            <a:r>
              <a:rPr dirty="0" sz="320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pressure 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diﬀerence of</a:t>
            </a:r>
            <a:r>
              <a:rPr dirty="0" sz="3200" spc="-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02060"/>
                </a:solidFill>
                <a:latin typeface="Calibri"/>
                <a:cs typeface="Calibri"/>
              </a:rPr>
              <a:t>1mmHg.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115">
                <a:solidFill>
                  <a:srgbClr val="C00000"/>
                </a:solidFill>
                <a:latin typeface="Wingdings"/>
                <a:cs typeface="Wingdings"/>
              </a:rPr>
              <a:t></a:t>
            </a:r>
            <a:r>
              <a:rPr dirty="0" sz="2800" spc="7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 u="heavy">
                <a:solidFill>
                  <a:srgbClr val="C00000"/>
                </a:solidFill>
                <a:latin typeface="Calibri"/>
                <a:cs typeface="Calibri"/>
              </a:rPr>
              <a:t>Diﬀusing capacity for oxygen at</a:t>
            </a:r>
            <a:r>
              <a:rPr dirty="0" sz="2800" spc="-25" b="1" u="heavy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 b="1" u="heavy">
                <a:solidFill>
                  <a:srgbClr val="C00000"/>
                </a:solidFill>
                <a:latin typeface="Calibri"/>
                <a:cs typeface="Calibri"/>
              </a:rPr>
              <a:t>rest</a:t>
            </a:r>
            <a:endParaRPr sz="2800">
              <a:latin typeface="Calibri"/>
              <a:cs typeface="Calibri"/>
            </a:endParaRPr>
          </a:p>
          <a:p>
            <a:pPr marL="977265">
              <a:lnSpc>
                <a:spcPts val="3329"/>
              </a:lnSpc>
              <a:spcBef>
                <a:spcPts val="40"/>
              </a:spcBef>
            </a:pPr>
            <a:r>
              <a:rPr dirty="0" sz="2800" spc="-5" b="1" i="1">
                <a:solidFill>
                  <a:srgbClr val="C00000"/>
                </a:solidFill>
                <a:latin typeface="Calibri"/>
                <a:cs typeface="Calibri"/>
              </a:rPr>
              <a:t>21ml/min/mmHg</a:t>
            </a:r>
            <a:endParaRPr sz="2800">
              <a:latin typeface="Calibri"/>
              <a:cs typeface="Calibri"/>
            </a:endParaRPr>
          </a:p>
          <a:p>
            <a:pPr marL="406400" marR="361315" indent="-393700">
              <a:lnSpc>
                <a:spcPct val="80600"/>
              </a:lnSpc>
              <a:spcBef>
                <a:spcPts val="620"/>
              </a:spcBef>
            </a:pPr>
            <a:r>
              <a:rPr dirty="0" sz="2800" spc="-1115">
                <a:solidFill>
                  <a:srgbClr val="003760"/>
                </a:solidFill>
                <a:latin typeface="Wingdings"/>
                <a:cs typeface="Wingdings"/>
              </a:rPr>
              <a:t></a:t>
            </a:r>
            <a:r>
              <a:rPr dirty="0" sz="2800" spc="75">
                <a:solidFill>
                  <a:srgbClr val="00376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3760"/>
                </a:solidFill>
                <a:latin typeface="Calibri"/>
                <a:cs typeface="Calibri"/>
              </a:rPr>
              <a:t>Even if the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oxygen pressure </a:t>
            </a:r>
            <a:r>
              <a:rPr dirty="0" sz="2800" b="1">
                <a:solidFill>
                  <a:srgbClr val="003760"/>
                </a:solidFill>
                <a:latin typeface="Calibri"/>
                <a:cs typeface="Calibri"/>
              </a:rPr>
              <a:t>diﬀerence across the  </a:t>
            </a:r>
            <a:r>
              <a:rPr dirty="0" sz="2800" b="1">
                <a:solidFill>
                  <a:srgbClr val="003760"/>
                </a:solidFill>
                <a:latin typeface="Calibri"/>
                <a:cs typeface="Calibri"/>
              </a:rPr>
              <a:t>respiratory membrane is</a:t>
            </a:r>
            <a:r>
              <a:rPr dirty="0" sz="2800" spc="-55" b="1">
                <a:solidFill>
                  <a:srgbClr val="003760"/>
                </a:solidFill>
                <a:latin typeface="Calibri"/>
                <a:cs typeface="Calibri"/>
              </a:rPr>
              <a:t> </a:t>
            </a:r>
            <a:r>
              <a:rPr dirty="0" sz="2800" spc="-409" b="1">
                <a:solidFill>
                  <a:srgbClr val="003760"/>
                </a:solidFill>
                <a:latin typeface="Calibri"/>
                <a:cs typeface="Calibri"/>
              </a:rPr>
              <a:t>11mmHg-­‐-­‐-­‐-­‐-­‐-­‐-­‐-­‐-­‐-­‐11x21= 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230ml oxygen </a:t>
            </a:r>
            <a:r>
              <a:rPr dirty="0" sz="2800" b="1">
                <a:solidFill>
                  <a:srgbClr val="003760"/>
                </a:solidFill>
                <a:latin typeface="Calibri"/>
                <a:cs typeface="Calibri"/>
              </a:rPr>
              <a:t>diﬀusing through the membrane 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each</a:t>
            </a:r>
            <a:r>
              <a:rPr dirty="0" sz="2800" spc="-90" b="1">
                <a:solidFill>
                  <a:srgbClr val="00376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minute.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270"/>
              </a:lnSpc>
            </a:pPr>
            <a:r>
              <a:rPr dirty="0" sz="2800" spc="-1115">
                <a:solidFill>
                  <a:srgbClr val="003760"/>
                </a:solidFill>
                <a:latin typeface="Wingdings"/>
                <a:cs typeface="Wingdings"/>
              </a:rPr>
              <a:t></a:t>
            </a:r>
            <a:r>
              <a:rPr dirty="0" sz="2800" spc="80">
                <a:solidFill>
                  <a:srgbClr val="00376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During rest </a:t>
            </a:r>
            <a:r>
              <a:rPr dirty="0" sz="2800" spc="-10" b="1">
                <a:solidFill>
                  <a:srgbClr val="003760"/>
                </a:solidFill>
                <a:latin typeface="Calibri"/>
                <a:cs typeface="Calibri"/>
              </a:rPr>
              <a:t>tissues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consume 250 ml </a:t>
            </a:r>
            <a:r>
              <a:rPr dirty="0" sz="2800" b="1">
                <a:solidFill>
                  <a:srgbClr val="003760"/>
                </a:solidFill>
                <a:latin typeface="Calibri"/>
                <a:cs typeface="Calibri"/>
              </a:rPr>
              <a:t>O2</a:t>
            </a:r>
            <a:r>
              <a:rPr dirty="0" sz="2800" spc="-10" b="1">
                <a:solidFill>
                  <a:srgbClr val="00376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3760"/>
                </a:solidFill>
                <a:latin typeface="Calibri"/>
                <a:cs typeface="Calibri"/>
              </a:rPr>
              <a:t>/min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535940" y="439737"/>
            <a:ext cx="8012430" cy="3529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44875" marR="393065" indent="-2979420">
              <a:lnSpc>
                <a:spcPts val="3300"/>
              </a:lnSpc>
            </a:pPr>
            <a:r>
              <a:rPr dirty="0" sz="2800" spc="-5" b="1" i="1">
                <a:latin typeface="Calibri"/>
                <a:cs typeface="Calibri"/>
              </a:rPr>
              <a:t>Changes </a:t>
            </a:r>
            <a:r>
              <a:rPr dirty="0" sz="2800" b="1" i="1">
                <a:latin typeface="Calibri"/>
                <a:cs typeface="Calibri"/>
              </a:rPr>
              <a:t>in </a:t>
            </a:r>
            <a:r>
              <a:rPr dirty="0" sz="2800" spc="-5" b="1" i="1">
                <a:latin typeface="Calibri"/>
                <a:cs typeface="Calibri"/>
              </a:rPr>
              <a:t>the </a:t>
            </a:r>
            <a:r>
              <a:rPr dirty="0" sz="2800" spc="-195" b="1" i="1">
                <a:latin typeface="Calibri"/>
                <a:cs typeface="Calibri"/>
              </a:rPr>
              <a:t>oxygen-­‐ </a:t>
            </a:r>
            <a:r>
              <a:rPr dirty="0" sz="2800" spc="-5" b="1" i="1">
                <a:latin typeface="Calibri"/>
                <a:cs typeface="Calibri"/>
              </a:rPr>
              <a:t>diﬀusing </a:t>
            </a:r>
            <a:r>
              <a:rPr dirty="0" sz="2800" b="1" i="1">
                <a:latin typeface="Calibri"/>
                <a:cs typeface="Calibri"/>
              </a:rPr>
              <a:t>capacity </a:t>
            </a:r>
            <a:r>
              <a:rPr dirty="0" sz="2800" spc="-5" b="1" i="1">
                <a:latin typeface="Calibri"/>
                <a:cs typeface="Calibri"/>
              </a:rPr>
              <a:t>during  </a:t>
            </a:r>
            <a:r>
              <a:rPr dirty="0" sz="2800" spc="-5" b="1" i="1">
                <a:latin typeface="Calibri"/>
                <a:cs typeface="Calibri"/>
              </a:rPr>
              <a:t>exercise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436245" algn="l"/>
              </a:tabLst>
            </a:pPr>
            <a:r>
              <a:rPr dirty="0" sz="2800" spc="-5" b="1">
                <a:solidFill>
                  <a:srgbClr val="FF2600"/>
                </a:solidFill>
                <a:latin typeface="Calibri"/>
                <a:cs typeface="Calibri"/>
              </a:rPr>
              <a:t>65ml/min/mmHg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99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6388100" algn="l"/>
              </a:tabLst>
            </a:pP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Thi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du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 u="heavy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 u="heavy">
                <a:solidFill>
                  <a:srgbClr val="002060"/>
                </a:solidFill>
                <a:latin typeface="Calibri"/>
                <a:cs typeface="Calibri"/>
              </a:rPr>
              <a:t>increased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 u="heavy">
                <a:solidFill>
                  <a:srgbClr val="002060"/>
                </a:solidFill>
                <a:latin typeface="Calibri"/>
                <a:cs typeface="Calibri"/>
              </a:rPr>
              <a:t>number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 u="heavy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b="1" u="heavy">
                <a:solidFill>
                  <a:srgbClr val="002060"/>
                </a:solidFill>
                <a:latin typeface="Calibri"/>
                <a:cs typeface="Calibri"/>
              </a:rPr>
              <a:t>open	pulmonary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capillaries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which was dormant,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thereby increasing 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 surface area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for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gas</a:t>
            </a:r>
            <a:r>
              <a:rPr dirty="0" sz="2800" spc="-8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exchange.</a:t>
            </a:r>
            <a:endParaRPr sz="2800">
              <a:latin typeface="Calibri"/>
              <a:cs typeface="Calibri"/>
            </a:endParaRPr>
          </a:p>
          <a:p>
            <a:pPr marL="435609" indent="-42290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436245" algn="l"/>
              </a:tabLs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addition </a:t>
            </a:r>
            <a:r>
              <a:rPr dirty="0" sz="2800" u="heavy">
                <a:solidFill>
                  <a:srgbClr val="002060"/>
                </a:solidFill>
                <a:latin typeface="Calibri"/>
                <a:cs typeface="Calibri"/>
              </a:rPr>
              <a:t>to 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increased alveolar</a:t>
            </a:r>
            <a:r>
              <a:rPr dirty="0" sz="2800" spc="-15" b="1" u="heavy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 b="1" u="heavy">
                <a:solidFill>
                  <a:srgbClr val="002060"/>
                </a:solidFill>
                <a:latin typeface="Calibri"/>
                <a:cs typeface="Calibri"/>
              </a:rPr>
              <a:t>ventilation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8850">
              <a:lnSpc>
                <a:spcPct val="100000"/>
              </a:lnSpc>
            </a:pPr>
            <a:r>
              <a:rPr dirty="0" sz="3200" spc="-5" b="1" u="heavy">
                <a:latin typeface="Calibri"/>
                <a:cs typeface="Calibri"/>
              </a:rPr>
              <a:t>Diﬀusing capacity for carbon</a:t>
            </a:r>
            <a:r>
              <a:rPr dirty="0" sz="3200" spc="-50" b="1" u="heavy">
                <a:latin typeface="Calibri"/>
                <a:cs typeface="Calibri"/>
              </a:rPr>
              <a:t> </a:t>
            </a:r>
            <a:r>
              <a:rPr dirty="0" sz="3200" spc="-5" b="1" u="heavy">
                <a:latin typeface="Calibri"/>
                <a:cs typeface="Calibri"/>
              </a:rPr>
              <a:t>dioxide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1689734"/>
            <a:ext cx="7109459" cy="2475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It diﬀuses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20 times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greater than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oxygen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due</a:t>
            </a:r>
            <a:r>
              <a:rPr dirty="0" sz="2800" spc="-5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to 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greater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diﬀusion coeﬃcient which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20 times 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that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280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oxygen.</a:t>
            </a:r>
            <a:endParaRPr sz="2800">
              <a:latin typeface="Calibri"/>
              <a:cs typeface="Calibri"/>
            </a:endParaRPr>
          </a:p>
          <a:p>
            <a:pPr marL="355600" marR="339090" indent="-342900">
              <a:lnSpc>
                <a:spcPts val="303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Diﬀusion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capacity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for carbon dioxide 400ml/ 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min/mmHg.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During exercise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1200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dirty="0" sz="28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1300ml/min/mmHg.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2265" y="1081722"/>
            <a:ext cx="8228965" cy="282194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355600" marR="5080" indent="-342900">
              <a:lnSpc>
                <a:spcPts val="3000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250">
                <a:solidFill>
                  <a:srgbClr val="7030A0"/>
                </a:solidFill>
                <a:latin typeface="Arial"/>
                <a:cs typeface="Arial"/>
              </a:rPr>
              <a:t>During </a:t>
            </a:r>
            <a:r>
              <a:rPr dirty="0" sz="2800" spc="-240">
                <a:solidFill>
                  <a:srgbClr val="7030A0"/>
                </a:solidFill>
                <a:latin typeface="Arial"/>
                <a:cs typeface="Arial"/>
              </a:rPr>
              <a:t>exercise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dirty="0" sz="2800" spc="-275">
                <a:solidFill>
                  <a:srgbClr val="7030A0"/>
                </a:solidFill>
                <a:latin typeface="Arial"/>
                <a:cs typeface="Arial"/>
              </a:rPr>
              <a:t>oxygen </a:t>
            </a:r>
            <a:r>
              <a:rPr dirty="0" sz="2800" spc="-250">
                <a:solidFill>
                  <a:srgbClr val="7030A0"/>
                </a:solidFill>
                <a:latin typeface="Arial"/>
                <a:cs typeface="Arial"/>
              </a:rPr>
              <a:t>requirement </a:t>
            </a:r>
            <a:r>
              <a:rPr dirty="0" sz="2800" spc="-245">
                <a:solidFill>
                  <a:srgbClr val="7030A0"/>
                </a:solidFill>
                <a:latin typeface="Arial"/>
                <a:cs typeface="Arial"/>
              </a:rPr>
              <a:t>increased </a:t>
            </a:r>
            <a:r>
              <a:rPr dirty="0" sz="2800" spc="-285">
                <a:solidFill>
                  <a:srgbClr val="7030A0"/>
                </a:solidFill>
                <a:latin typeface="Arial"/>
                <a:cs typeface="Arial"/>
              </a:rPr>
              <a:t>20 </a:t>
            </a:r>
            <a:r>
              <a:rPr dirty="0" sz="2800" spc="-225">
                <a:solidFill>
                  <a:srgbClr val="7030A0"/>
                </a:solidFill>
                <a:latin typeface="Arial"/>
                <a:cs typeface="Arial"/>
              </a:rPr>
              <a:t>times,  </a:t>
            </a:r>
            <a:r>
              <a:rPr dirty="0" sz="2800" spc="-285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cardiac output </a:t>
            </a:r>
            <a:r>
              <a:rPr dirty="0" sz="2800" spc="-245">
                <a:solidFill>
                  <a:srgbClr val="7030A0"/>
                </a:solidFill>
                <a:latin typeface="Arial"/>
                <a:cs typeface="Arial"/>
              </a:rPr>
              <a:t>increased </a:t>
            </a:r>
            <a:r>
              <a:rPr dirty="0" sz="2800" spc="-285">
                <a:solidFill>
                  <a:srgbClr val="7030A0"/>
                </a:solidFill>
                <a:latin typeface="Arial"/>
                <a:cs typeface="Arial"/>
              </a:rPr>
              <a:t>and </a:t>
            </a:r>
            <a:r>
              <a:rPr dirty="0" sz="2800" spc="-270">
                <a:solidFill>
                  <a:srgbClr val="7030A0"/>
                </a:solidFill>
                <a:latin typeface="Arial"/>
                <a:cs typeface="Arial"/>
              </a:rPr>
              <a:t>so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dirty="0" sz="2800" spc="-240">
                <a:solidFill>
                  <a:srgbClr val="7030A0"/>
                </a:solidFill>
                <a:latin typeface="Arial"/>
                <a:cs typeface="Arial"/>
              </a:rPr>
              <a:t>time</a:t>
            </a:r>
            <a:r>
              <a:rPr dirty="0" sz="2800" spc="295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2800" spc="-250">
                <a:solidFill>
                  <a:srgbClr val="7030A0"/>
                </a:solidFill>
                <a:latin typeface="Arial"/>
                <a:cs typeface="Arial"/>
              </a:rPr>
              <a:t>blood  </a:t>
            </a:r>
            <a:r>
              <a:rPr dirty="0" sz="2800" spc="-265">
                <a:solidFill>
                  <a:srgbClr val="7030A0"/>
                </a:solidFill>
                <a:latin typeface="Arial"/>
                <a:cs typeface="Arial"/>
              </a:rPr>
              <a:t>remained </a:t>
            </a:r>
            <a:r>
              <a:rPr dirty="0" sz="2800" spc="-200">
                <a:solidFill>
                  <a:srgbClr val="7030A0"/>
                </a:solidFill>
                <a:latin typeface="Arial"/>
                <a:cs typeface="Arial"/>
              </a:rPr>
              <a:t>in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dirty="0" sz="2800" spc="-265">
                <a:solidFill>
                  <a:srgbClr val="7030A0"/>
                </a:solidFill>
                <a:latin typeface="Arial"/>
                <a:cs typeface="Arial"/>
              </a:rPr>
              <a:t>pulmonary </a:t>
            </a:r>
            <a:r>
              <a:rPr dirty="0" sz="2800" spc="-204">
                <a:solidFill>
                  <a:srgbClr val="7030A0"/>
                </a:solidFill>
                <a:latin typeface="Arial"/>
                <a:cs typeface="Arial"/>
              </a:rPr>
              <a:t>capillaries </a:t>
            </a:r>
            <a:r>
              <a:rPr dirty="0" sz="2800" spc="-295">
                <a:solidFill>
                  <a:srgbClr val="7030A0"/>
                </a:solidFill>
                <a:latin typeface="Arial"/>
                <a:cs typeface="Arial"/>
              </a:rPr>
              <a:t>becomes </a:t>
            </a:r>
            <a:r>
              <a:rPr dirty="0" sz="2800" spc="-225">
                <a:solidFill>
                  <a:srgbClr val="7030A0"/>
                </a:solidFill>
                <a:latin typeface="Arial"/>
                <a:cs typeface="Arial"/>
              </a:rPr>
              <a:t>less </a:t>
            </a:r>
            <a:r>
              <a:rPr dirty="0" sz="2800" spc="-245">
                <a:solidFill>
                  <a:srgbClr val="7030A0"/>
                </a:solidFill>
                <a:latin typeface="Arial"/>
                <a:cs typeface="Arial"/>
              </a:rPr>
              <a:t>than  </a:t>
            </a:r>
            <a:r>
              <a:rPr dirty="0" sz="2800" spc="-204">
                <a:solidFill>
                  <a:srgbClr val="7030A0"/>
                </a:solidFill>
                <a:latin typeface="Arial"/>
                <a:cs typeface="Arial"/>
              </a:rPr>
              <a:t>half </a:t>
            </a:r>
            <a:r>
              <a:rPr dirty="0" sz="2800" spc="-260">
                <a:solidFill>
                  <a:srgbClr val="7030A0"/>
                </a:solidFill>
                <a:latin typeface="Arial"/>
                <a:cs typeface="Arial"/>
              </a:rPr>
              <a:t>normal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despite the </a:t>
            </a:r>
            <a:r>
              <a:rPr dirty="0" sz="2800" spc="-204">
                <a:solidFill>
                  <a:srgbClr val="7030A0"/>
                </a:solidFill>
                <a:latin typeface="Arial"/>
                <a:cs typeface="Arial"/>
              </a:rPr>
              <a:t>fact </a:t>
            </a:r>
            <a:r>
              <a:rPr dirty="0" sz="2800" spc="-210">
                <a:solidFill>
                  <a:srgbClr val="7030A0"/>
                </a:solidFill>
                <a:latin typeface="Arial"/>
                <a:cs typeface="Arial"/>
              </a:rPr>
              <a:t>that </a:t>
            </a:r>
            <a:r>
              <a:rPr dirty="0" sz="2800" spc="-220">
                <a:solidFill>
                  <a:srgbClr val="7030A0"/>
                </a:solidFill>
                <a:latin typeface="Arial"/>
                <a:cs typeface="Arial"/>
              </a:rPr>
              <a:t>additional </a:t>
            </a:r>
            <a:r>
              <a:rPr dirty="0" sz="2800" spc="-204">
                <a:solidFill>
                  <a:srgbClr val="7030A0"/>
                </a:solidFill>
                <a:latin typeface="Arial"/>
                <a:cs typeface="Arial"/>
              </a:rPr>
              <a:t>capillaries </a:t>
            </a:r>
            <a:r>
              <a:rPr dirty="0" sz="2800" spc="-285">
                <a:solidFill>
                  <a:srgbClr val="7030A0"/>
                </a:solidFill>
                <a:latin typeface="Arial"/>
                <a:cs typeface="Arial"/>
              </a:rPr>
              <a:t>open  </a:t>
            </a:r>
            <a:r>
              <a:rPr dirty="0" sz="2800" spc="-285">
                <a:solidFill>
                  <a:srgbClr val="7030A0"/>
                </a:solidFill>
                <a:latin typeface="Arial"/>
                <a:cs typeface="Arial"/>
              </a:rPr>
              <a:t>up</a:t>
            </a:r>
            <a:endParaRPr sz="2800">
              <a:latin typeface="Arial"/>
              <a:cs typeface="Arial"/>
            </a:endParaRPr>
          </a:p>
          <a:p>
            <a:pPr algn="just" marL="355600" marR="5080" indent="-342900">
              <a:lnSpc>
                <a:spcPts val="303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254">
                <a:solidFill>
                  <a:srgbClr val="7030A0"/>
                </a:solidFill>
                <a:latin typeface="Arial"/>
                <a:cs typeface="Arial"/>
              </a:rPr>
              <a:t>But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dirty="0" sz="2800" spc="-250">
                <a:solidFill>
                  <a:srgbClr val="7030A0"/>
                </a:solidFill>
                <a:latin typeface="Arial"/>
                <a:cs typeface="Arial"/>
              </a:rPr>
              <a:t>blood </a:t>
            </a:r>
            <a:r>
              <a:rPr dirty="0" sz="2800" spc="-185">
                <a:solidFill>
                  <a:srgbClr val="7030A0"/>
                </a:solidFill>
                <a:latin typeface="Arial"/>
                <a:cs typeface="Arial"/>
              </a:rPr>
              <a:t>is </a:t>
            </a:r>
            <a:r>
              <a:rPr dirty="0" sz="2800" spc="-250">
                <a:solidFill>
                  <a:srgbClr val="7030A0"/>
                </a:solidFill>
                <a:latin typeface="Arial"/>
                <a:cs typeface="Arial"/>
              </a:rPr>
              <a:t>almost </a:t>
            </a:r>
            <a:r>
              <a:rPr dirty="0" sz="2800" spc="-245">
                <a:solidFill>
                  <a:srgbClr val="7030A0"/>
                </a:solidFill>
                <a:latin typeface="Arial"/>
                <a:cs typeface="Arial"/>
              </a:rPr>
              <a:t>completely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saturated </a:t>
            </a:r>
            <a:r>
              <a:rPr dirty="0" sz="2800" spc="-225">
                <a:solidFill>
                  <a:srgbClr val="7030A0"/>
                </a:solidFill>
                <a:latin typeface="Arial"/>
                <a:cs typeface="Arial"/>
              </a:rPr>
              <a:t>with </a:t>
            </a:r>
            <a:r>
              <a:rPr dirty="0" sz="2800" spc="-275">
                <a:solidFill>
                  <a:srgbClr val="7030A0"/>
                </a:solidFill>
                <a:latin typeface="Arial"/>
                <a:cs typeface="Arial"/>
              </a:rPr>
              <a:t>oxygen  </a:t>
            </a:r>
            <a:r>
              <a:rPr dirty="0" sz="2800" spc="-305">
                <a:solidFill>
                  <a:srgbClr val="7030A0"/>
                </a:solidFill>
                <a:latin typeface="Arial"/>
                <a:cs typeface="Arial"/>
              </a:rPr>
              <a:t>when </a:t>
            </a:r>
            <a:r>
              <a:rPr dirty="0" sz="2800" spc="-130">
                <a:solidFill>
                  <a:srgbClr val="7030A0"/>
                </a:solidFill>
                <a:latin typeface="Arial"/>
                <a:cs typeface="Arial"/>
              </a:rPr>
              <a:t>it </a:t>
            </a:r>
            <a:r>
              <a:rPr dirty="0" sz="2800" spc="-245">
                <a:solidFill>
                  <a:srgbClr val="7030A0"/>
                </a:solidFill>
                <a:latin typeface="Arial"/>
                <a:cs typeface="Arial"/>
              </a:rPr>
              <a:t>leaves </a:t>
            </a:r>
            <a:r>
              <a:rPr dirty="0" sz="2800" spc="-235">
                <a:solidFill>
                  <a:srgbClr val="7030A0"/>
                </a:solidFill>
                <a:latin typeface="Arial"/>
                <a:cs typeface="Arial"/>
              </a:rPr>
              <a:t>the </a:t>
            </a:r>
            <a:r>
              <a:rPr dirty="0" sz="2800" spc="-265">
                <a:solidFill>
                  <a:srgbClr val="7030A0"/>
                </a:solidFill>
                <a:latin typeface="Arial"/>
                <a:cs typeface="Arial"/>
              </a:rPr>
              <a:t>pulmonary</a:t>
            </a:r>
            <a:r>
              <a:rPr dirty="0" sz="2800" spc="195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2800" spc="-200">
                <a:solidFill>
                  <a:srgbClr val="7030A0"/>
                </a:solidFill>
                <a:latin typeface="Arial"/>
                <a:cs typeface="Arial"/>
              </a:rPr>
              <a:t>capillaries.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5"/>
              </a:lnSpc>
            </a:pPr>
            <a:r>
              <a:rPr dirty="0" spc="-5"/>
              <a:t>Dr.Aida Korish </a:t>
            </a:r>
            <a:r>
              <a:rPr dirty="0"/>
              <a:t>(</a:t>
            </a:r>
            <a:r>
              <a:rPr dirty="0" spc="-60"/>
              <a:t> </a:t>
            </a:r>
            <a:r>
              <a:rPr dirty="0"/>
              <a:t>iaidakorish@yahoo.com)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275"/>
              </a:lnSpc>
            </a:pPr>
            <a:fld id="{81D60167-4931-47E6-BA6A-407CBD079E47}" type="slidenum">
              <a:rPr dirty="0"/>
              <a:t>1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08760">
              <a:lnSpc>
                <a:spcPct val="100000"/>
              </a:lnSpc>
            </a:pPr>
            <a:r>
              <a:rPr dirty="0" spc="-5" b="1" i="1">
                <a:solidFill>
                  <a:srgbClr val="7030A0"/>
                </a:solidFill>
                <a:latin typeface="Calibri"/>
                <a:cs typeface="Calibri"/>
              </a:rPr>
              <a:t>Reasons for this </a:t>
            </a:r>
            <a:r>
              <a:rPr dirty="0" b="1" i="1">
                <a:solidFill>
                  <a:srgbClr val="7030A0"/>
                </a:solidFill>
                <a:latin typeface="Calibri"/>
                <a:cs typeface="Calibri"/>
              </a:rPr>
              <a:t>are as</a:t>
            </a:r>
            <a:r>
              <a:rPr dirty="0" spc="-15" b="1" i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pc="-5" b="1" i="1">
                <a:solidFill>
                  <a:srgbClr val="7030A0"/>
                </a:solidFill>
                <a:latin typeface="Calibri"/>
                <a:cs typeface="Calibri"/>
              </a:rPr>
              <a:t>follow: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265" y="1203959"/>
            <a:ext cx="8179434" cy="4396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5080" indent="-609600">
              <a:lnSpc>
                <a:spcPts val="3000"/>
              </a:lnSpc>
              <a:tabLst>
                <a:tab pos="462280" algn="l"/>
              </a:tabLst>
            </a:pPr>
            <a:r>
              <a:rPr dirty="0" sz="2800" spc="-430" i="1">
                <a:solidFill>
                  <a:srgbClr val="7030A0"/>
                </a:solidFill>
                <a:latin typeface="Calibri"/>
                <a:cs typeface="Calibri"/>
              </a:rPr>
              <a:t>1-­‐	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 diﬀusing capacity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for oxygen</a:t>
            </a:r>
            <a:r>
              <a:rPr dirty="0" sz="2800" spc="-3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increases</a:t>
            </a:r>
            <a:r>
              <a:rPr dirty="0" sz="2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almost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 three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fold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during exercise, this results mainly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from 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increasing numbers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capillaries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participating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2800" spc="-6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 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diﬀusion,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and a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more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even V/Q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ratio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all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over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the 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lung.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Times New Roman"/>
              <a:cs typeface="Times New Roman"/>
            </a:endParaRPr>
          </a:p>
          <a:p>
            <a:pPr marL="622300" marR="44450" indent="-609600">
              <a:lnSpc>
                <a:spcPct val="89500"/>
              </a:lnSpc>
            </a:pPr>
            <a:r>
              <a:rPr dirty="0" sz="2800" spc="-430">
                <a:solidFill>
                  <a:srgbClr val="002060"/>
                </a:solidFill>
                <a:latin typeface="Calibri"/>
                <a:cs typeface="Calibri"/>
              </a:rPr>
              <a:t>2-­‐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At rest the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blood normally stays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in the lung capillaries 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about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three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times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as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long </a:t>
            </a:r>
            <a:r>
              <a:rPr dirty="0" sz="2800">
                <a:solidFill>
                  <a:srgbClr val="002060"/>
                </a:solidFill>
                <a:latin typeface="Calibri"/>
                <a:cs typeface="Calibri"/>
              </a:rPr>
              <a:t>as necessary to cause full  </a:t>
            </a:r>
            <a:r>
              <a:rPr dirty="0" sz="2800" spc="-5">
                <a:solidFill>
                  <a:srgbClr val="002060"/>
                </a:solidFill>
                <a:latin typeface="Calibri"/>
                <a:cs typeface="Calibri"/>
              </a:rPr>
              <a:t>oxygenation. Therefore,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even </a:t>
            </a:r>
            <a:r>
              <a:rPr dirty="0" sz="2800" spc="-5" b="1">
                <a:solidFill>
                  <a:srgbClr val="002060"/>
                </a:solidFill>
                <a:latin typeface="Calibri"/>
                <a:cs typeface="Calibri"/>
              </a:rPr>
              <a:t>with shortened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time 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dirty="0" sz="2800" spc="-5" b="1">
                <a:solidFill>
                  <a:srgbClr val="002060"/>
                </a:solidFill>
                <a:latin typeface="Calibri"/>
                <a:cs typeface="Calibri"/>
              </a:rPr>
              <a:t>exposure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dirty="0" sz="2800" spc="-5" b="1">
                <a:solidFill>
                  <a:srgbClr val="002060"/>
                </a:solidFill>
                <a:latin typeface="Calibri"/>
                <a:cs typeface="Calibri"/>
              </a:rPr>
              <a:t>exercise, the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blood is </a:t>
            </a:r>
            <a:r>
              <a:rPr dirty="0" sz="2800" spc="-10" b="1">
                <a:solidFill>
                  <a:srgbClr val="002060"/>
                </a:solidFill>
                <a:latin typeface="Calibri"/>
                <a:cs typeface="Calibri"/>
              </a:rPr>
              <a:t>still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fully  </a:t>
            </a:r>
            <a:r>
              <a:rPr dirty="0" sz="2800" b="1">
                <a:solidFill>
                  <a:srgbClr val="002060"/>
                </a:solidFill>
                <a:latin typeface="Calibri"/>
                <a:cs typeface="Calibri"/>
              </a:rPr>
              <a:t>oxygenated or </a:t>
            </a:r>
            <a:r>
              <a:rPr dirty="0" sz="2800" spc="-5" b="1">
                <a:solidFill>
                  <a:srgbClr val="002060"/>
                </a:solidFill>
                <a:latin typeface="Calibri"/>
                <a:cs typeface="Calibri"/>
              </a:rPr>
              <a:t>nearly</a:t>
            </a:r>
            <a:r>
              <a:rPr dirty="0" sz="2800" spc="-7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2060"/>
                </a:solidFill>
                <a:latin typeface="Calibri"/>
                <a:cs typeface="Calibri"/>
              </a:rPr>
              <a:t>so.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2016-01-20T19:34:00Z</dcterms:created>
  <dcterms:modified xsi:type="dcterms:W3CDTF">2016-01-20T19:34:00Z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2016-01-20T00:00:00Z</vt:filetime>
  </property>
</Properties>
</file>