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5904" y="1481327"/>
            <a:ext cx="7993380" cy="4526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34340" y="605027"/>
            <a:ext cx="8337804" cy="362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470" y="497204"/>
            <a:ext cx="8119059" cy="94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742" y="1442973"/>
            <a:ext cx="8284514" cy="280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506595" y="6585277"/>
            <a:ext cx="214566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Relationship Id="rId5" Type="http://schemas.openxmlformats.org/officeDocument/2006/relationships/image" Target="../media/image59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587" y="1895855"/>
            <a:ext cx="8045196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1500" y="1915667"/>
            <a:ext cx="7929372" cy="265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500" y="1915667"/>
            <a:ext cx="7929880" cy="2656840"/>
          </a:xfrm>
          <a:prstGeom prst="rect">
            <a:avLst/>
          </a:prstGeom>
          <a:ln w="9144">
            <a:solidFill>
              <a:srgbClr val="DA1F28"/>
            </a:solidFill>
          </a:ln>
        </p:spPr>
        <p:txBody>
          <a:bodyPr wrap="square" lIns="0" tIns="6143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8"/>
              </a:spcBef>
            </a:pPr>
            <a:endParaRPr sz="3800">
              <a:latin typeface="Times New Roman"/>
              <a:cs typeface="Times New Roman"/>
            </a:endParaRPr>
          </a:p>
          <a:p>
            <a:pPr algn="ctr" marL="109220">
              <a:lnSpc>
                <a:spcPct val="100000"/>
              </a:lnSpc>
            </a:pPr>
            <a:r>
              <a:rPr dirty="0" sz="4400">
                <a:solidFill>
                  <a:srgbClr val="FFFFFF"/>
                </a:solidFill>
                <a:latin typeface="Lucida Sans Unicode"/>
                <a:cs typeface="Lucida Sans Unicode"/>
              </a:rPr>
              <a:t>Gas</a:t>
            </a:r>
            <a:r>
              <a:rPr dirty="0" sz="44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Lucida Sans Unicode"/>
                <a:cs typeface="Lucida Sans Unicode"/>
              </a:rPr>
              <a:t>Transfer</a:t>
            </a:r>
            <a:endParaRPr sz="4400">
              <a:latin typeface="Lucida Sans Unicode"/>
              <a:cs typeface="Lucida Sans Unicode"/>
            </a:endParaRPr>
          </a:p>
          <a:p>
            <a:pPr algn="ctr" marL="110489">
              <a:lnSpc>
                <a:spcPct val="100000"/>
              </a:lnSpc>
              <a:spcBef>
                <a:spcPts val="575"/>
              </a:spcBef>
            </a:pPr>
            <a:r>
              <a:rPr dirty="0" sz="3200" b="1">
                <a:solidFill>
                  <a:srgbClr val="FFFFFF"/>
                </a:solidFill>
                <a:latin typeface="Lucida Sans Unicode"/>
                <a:cs typeface="Lucida Sans Unicode"/>
              </a:rPr>
              <a:t>(Diffusion of </a:t>
            </a:r>
            <a:r>
              <a:rPr dirty="0" sz="3200" spc="10" b="1">
                <a:solidFill>
                  <a:srgbClr val="FFFFFF"/>
                </a:solidFill>
                <a:latin typeface="Lucida Sans Unicode"/>
                <a:cs typeface="Lucida Sans Unicode"/>
              </a:rPr>
              <a:t>O2 </a:t>
            </a:r>
            <a:r>
              <a:rPr dirty="0" sz="3200" spc="5" b="1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3200" spc="-210" b="1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5" b="1">
                <a:solidFill>
                  <a:srgbClr val="FFFFFF"/>
                </a:solidFill>
                <a:latin typeface="Lucida Sans Unicode"/>
                <a:cs typeface="Lucida Sans Unicode"/>
              </a:rPr>
              <a:t>CO2)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6972" y="4761738"/>
            <a:ext cx="4547235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26794">
              <a:lnSpc>
                <a:spcPct val="100000"/>
              </a:lnSpc>
            </a:pPr>
            <a:r>
              <a:rPr dirty="0" sz="2800" spc="-25" b="1">
                <a:latin typeface="Arial"/>
                <a:cs typeface="Arial"/>
              </a:rPr>
              <a:t>Dr.Aida </a:t>
            </a:r>
            <a:r>
              <a:rPr dirty="0" sz="2800" spc="-5" b="1">
                <a:latin typeface="Arial"/>
                <a:cs typeface="Arial"/>
              </a:rPr>
              <a:t>Korish  </a:t>
            </a:r>
            <a:r>
              <a:rPr dirty="0" sz="2800" spc="-5" b="1">
                <a:latin typeface="Arial"/>
                <a:cs typeface="Arial"/>
              </a:rPr>
              <a:t>Associate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Prof.PHysiology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260604"/>
            <a:ext cx="8424672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312420"/>
            <a:ext cx="5846064" cy="3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4611" y="836675"/>
            <a:ext cx="8496300" cy="503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836675"/>
            <a:ext cx="8569452" cy="523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6719" y="409955"/>
            <a:ext cx="8482584" cy="344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9793" y="904773"/>
          <a:ext cx="8465820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1466"/>
                <a:gridCol w="2376573"/>
                <a:gridCol w="565343"/>
                <a:gridCol w="2973325"/>
                <a:gridCol w="589015"/>
              </a:tblGrid>
              <a:tr h="433472">
                <a:tc>
                  <a:txBody>
                    <a:bodyPr/>
                    <a:lstStyle/>
                    <a:p>
                      <a:pPr marL="22225">
                        <a:lnSpc>
                          <a:spcPts val="3310"/>
                        </a:lnSpc>
                        <a:tabLst>
                          <a:tab pos="278130" algn="l"/>
                          <a:tab pos="895350" algn="l"/>
                        </a:tabLst>
                      </a:pPr>
                      <a:r>
                        <a:rPr dirty="0" sz="1900" spc="-890">
                          <a:solidFill>
                            <a:srgbClr val="2CA1BE"/>
                          </a:solidFill>
                          <a:latin typeface="Microsoft Sans Serif"/>
                          <a:cs typeface="Microsoft Sans Serif"/>
                        </a:rPr>
                        <a:t>	</a:t>
                      </a:r>
                      <a:r>
                        <a:rPr dirty="0" sz="2800" spc="-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At	</a:t>
                      </a:r>
                      <a:r>
                        <a:rPr dirty="0" sz="280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resting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3310"/>
                        </a:lnSpc>
                        <a:tabLst>
                          <a:tab pos="1770380" algn="l"/>
                        </a:tabLst>
                      </a:pPr>
                      <a:r>
                        <a:rPr dirty="0" sz="2800" spc="-5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condition	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250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3310"/>
                        </a:lnSpc>
                      </a:pP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ml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21920">
                        <a:lnSpc>
                          <a:spcPts val="3310"/>
                        </a:lnSpc>
                        <a:tabLst>
                          <a:tab pos="558800" algn="l"/>
                          <a:tab pos="1871345" algn="l"/>
                        </a:tabLst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800" spc="1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2800" spc="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ent</a:t>
                      </a:r>
                      <a:r>
                        <a:rPr dirty="0" sz="2800" spc="-2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3310"/>
                        </a:lnSpc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the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84145">
                <a:tc>
                  <a:txBody>
                    <a:bodyPr/>
                    <a:lstStyle/>
                    <a:p>
                      <a:pPr marL="278130">
                        <a:lnSpc>
                          <a:spcPts val="2925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pulmonary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925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capillaries/min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925"/>
                        </a:lnSpc>
                      </a:pP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at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2925"/>
                        </a:lnSpc>
                        <a:tabLst>
                          <a:tab pos="1779905" algn="l"/>
                          <a:tab pos="2552700" algn="l"/>
                        </a:tabLst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ven</a:t>
                      </a:r>
                      <a:r>
                        <a:rPr dirty="0" sz="28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28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tory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rate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800" spc="5">
                          <a:latin typeface="Times New Roman"/>
                          <a:cs typeface="Times New Roman"/>
                        </a:rPr>
                        <a:t>of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2925"/>
                        </a:lnSpc>
                      </a:pPr>
                      <a:r>
                        <a:rPr dirty="0" sz="2800" spc="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4941">
                <a:tc>
                  <a:txBody>
                    <a:bodyPr/>
                    <a:lstStyle/>
                    <a:p>
                      <a:pPr marL="278130">
                        <a:lnSpc>
                          <a:spcPts val="2925"/>
                        </a:lnSpc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L/min.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39318" y="2145537"/>
            <a:ext cx="8403590" cy="280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9000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During exercise </a:t>
            </a:r>
            <a:r>
              <a:rPr dirty="0" sz="2800">
                <a:latin typeface="Times New Roman"/>
                <a:cs typeface="Times New Roman"/>
              </a:rPr>
              <a:t>1000 </a:t>
            </a:r>
            <a:r>
              <a:rPr dirty="0" sz="2800" spc="-10">
                <a:latin typeface="Times New Roman"/>
                <a:cs typeface="Times New Roman"/>
              </a:rPr>
              <a:t>ml </a:t>
            </a:r>
            <a:r>
              <a:rPr dirty="0" sz="2800" spc="-5">
                <a:latin typeface="Times New Roman"/>
                <a:cs typeface="Times New Roman"/>
              </a:rPr>
              <a:t>of oxygen is absorbed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by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pulmonary capillaries per minute, the rate of alveolar  </a:t>
            </a:r>
            <a:r>
              <a:rPr dirty="0" sz="2800" spc="-5">
                <a:latin typeface="Times New Roman"/>
                <a:cs typeface="Times New Roman"/>
              </a:rPr>
              <a:t>ventilation must increase 4 times </a:t>
            </a:r>
            <a:r>
              <a:rPr dirty="0" sz="2800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maintain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alveolar  </a:t>
            </a:r>
            <a:r>
              <a:rPr dirty="0" sz="2800" spc="-5">
                <a:latin typeface="Times New Roman"/>
                <a:cs typeface="Times New Roman"/>
              </a:rPr>
              <a:t>PO2 at the normal value of </a:t>
            </a:r>
            <a:r>
              <a:rPr dirty="0" sz="2800">
                <a:latin typeface="Times New Roman"/>
                <a:cs typeface="Times New Roman"/>
              </a:rPr>
              <a:t>104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mmHg</a:t>
            </a:r>
            <a:r>
              <a:rPr dirty="0" sz="2800" spc="-15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3350">
              <a:latin typeface="Times New Roman"/>
              <a:cs typeface="Times New Roman"/>
            </a:endParaRPr>
          </a:p>
          <a:p>
            <a:pPr marL="268605" marR="184785" indent="-256540">
              <a:lnSpc>
                <a:spcPts val="3020"/>
              </a:lnSpc>
              <a:tabLst>
                <a:tab pos="268605" algn="l"/>
                <a:tab pos="503491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Normal rate of CO2 </a:t>
            </a:r>
            <a:r>
              <a:rPr dirty="0" sz="2800" spc="5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excretion</a:t>
            </a:r>
            <a:r>
              <a:rPr dirty="0" sz="2800" spc="2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is	</a:t>
            </a:r>
            <a:r>
              <a:rPr dirty="0" sz="2800">
                <a:latin typeface="Times New Roman"/>
                <a:cs typeface="Times New Roman"/>
              </a:rPr>
              <a:t>200 </a:t>
            </a:r>
            <a:r>
              <a:rPr dirty="0" sz="2800" spc="-10">
                <a:latin typeface="Times New Roman"/>
                <a:cs typeface="Times New Roman"/>
              </a:rPr>
              <a:t>ml/min,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at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normal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rate of alveolar ventilation of </a:t>
            </a:r>
            <a:r>
              <a:rPr dirty="0" sz="2800">
                <a:latin typeface="Times New Roman"/>
                <a:cs typeface="Times New Roman"/>
              </a:rPr>
              <a:t>4.2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L/min.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783" y="466344"/>
            <a:ext cx="6923532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8" y="1623060"/>
            <a:ext cx="7045452" cy="2258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20724" y="1536191"/>
            <a:ext cx="7022592" cy="16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1642872"/>
            <a:ext cx="6929628" cy="2142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3000" y="1642872"/>
            <a:ext cx="6929755" cy="2143125"/>
          </a:xfrm>
          <a:prstGeom prst="rect">
            <a:avLst/>
          </a:prstGeom>
          <a:ln w="9144">
            <a:solidFill>
              <a:srgbClr val="DA1F2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1320">
              <a:lnSpc>
                <a:spcPts val="4135"/>
              </a:lnSpc>
            </a:pPr>
            <a:r>
              <a:rPr dirty="0" sz="3600" b="1">
                <a:solidFill>
                  <a:srgbClr val="FFFFFF"/>
                </a:solidFill>
                <a:latin typeface="Lucida Sans Unicode"/>
                <a:cs typeface="Lucida Sans Unicode"/>
              </a:rPr>
              <a:t>Oxygen and Carbon</a:t>
            </a:r>
            <a:r>
              <a:rPr dirty="0" sz="3600" spc="-150" b="1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Lucida Sans Unicode"/>
                <a:cs typeface="Lucida Sans Unicode"/>
              </a:rPr>
              <a:t>dioxide</a:t>
            </a:r>
            <a:endParaRPr sz="3600">
              <a:latin typeface="Lucida Sans Unicode"/>
              <a:cs typeface="Lucida Sans Unicode"/>
            </a:endParaRPr>
          </a:p>
          <a:p>
            <a:pPr marL="2553335">
              <a:lnSpc>
                <a:spcPct val="100000"/>
              </a:lnSpc>
            </a:pPr>
            <a:r>
              <a:rPr dirty="0" sz="3600" b="1">
                <a:solidFill>
                  <a:srgbClr val="FFFFFF"/>
                </a:solidFill>
                <a:latin typeface="Lucida Sans Unicode"/>
                <a:cs typeface="Lucida Sans Unicode"/>
              </a:rPr>
              <a:t>Transport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6972" y="4761738"/>
            <a:ext cx="4547235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26794">
              <a:lnSpc>
                <a:spcPct val="100000"/>
              </a:lnSpc>
            </a:pPr>
            <a:r>
              <a:rPr dirty="0" sz="2800" spc="-25" b="1">
                <a:latin typeface="Arial"/>
                <a:cs typeface="Arial"/>
              </a:rPr>
              <a:t>Dr.Aida </a:t>
            </a:r>
            <a:r>
              <a:rPr dirty="0" sz="2800" spc="-5" b="1">
                <a:latin typeface="Arial"/>
                <a:cs typeface="Arial"/>
              </a:rPr>
              <a:t>Korish  </a:t>
            </a:r>
            <a:r>
              <a:rPr dirty="0" sz="2800" spc="-5" b="1">
                <a:latin typeface="Arial"/>
                <a:cs typeface="Arial"/>
              </a:rPr>
              <a:t>Associate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Prof.PHysiology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005" y="909066"/>
            <a:ext cx="8430895" cy="5113020"/>
          </a:xfrm>
          <a:custGeom>
            <a:avLst/>
            <a:gdLst/>
            <a:ahLst/>
            <a:cxnLst/>
            <a:rect l="l" t="t" r="r" b="b"/>
            <a:pathLst>
              <a:path w="8430895" h="5113020">
                <a:moveTo>
                  <a:pt x="0" y="5113020"/>
                </a:moveTo>
                <a:lnTo>
                  <a:pt x="8430768" y="5113020"/>
                </a:lnTo>
                <a:lnTo>
                  <a:pt x="8430768" y="0"/>
                </a:lnTo>
                <a:lnTo>
                  <a:pt x="0" y="0"/>
                </a:lnTo>
                <a:lnTo>
                  <a:pt x="0" y="5113020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5985" y="883920"/>
            <a:ext cx="8084820" cy="3607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640" indent="-514984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549275" algn="l"/>
              </a:tabLst>
            </a:pPr>
            <a:r>
              <a:rPr dirty="0" sz="2400" spc="-5">
                <a:latin typeface="Aparajita"/>
                <a:cs typeface="Aparajita"/>
              </a:rPr>
              <a:t>Understand </a:t>
            </a:r>
            <a:r>
              <a:rPr dirty="0" sz="2400">
                <a:latin typeface="Aparajita"/>
                <a:cs typeface="Aparajita"/>
              </a:rPr>
              <a:t>the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forms of </a:t>
            </a:r>
            <a:r>
              <a:rPr dirty="0" sz="2400" spc="-10">
                <a:solidFill>
                  <a:srgbClr val="0000FF"/>
                </a:solidFill>
                <a:latin typeface="Aparajita"/>
                <a:cs typeface="Aparajita"/>
              </a:rPr>
              <a:t>oxygen </a:t>
            </a:r>
            <a:r>
              <a:rPr dirty="0" sz="2400">
                <a:solidFill>
                  <a:srgbClr val="0000FF"/>
                </a:solidFill>
                <a:latin typeface="Aparajita"/>
                <a:cs typeface="Aparajita"/>
              </a:rPr>
              <a:t>transport </a:t>
            </a:r>
            <a:r>
              <a:rPr dirty="0" sz="2400">
                <a:latin typeface="Aparajita"/>
                <a:cs typeface="Aparajita"/>
              </a:rPr>
              <a:t>in the </a:t>
            </a:r>
            <a:r>
              <a:rPr dirty="0" sz="2400" spc="-10">
                <a:latin typeface="Aparajita"/>
                <a:cs typeface="Aparajita"/>
              </a:rPr>
              <a:t>blood, </a:t>
            </a:r>
            <a:r>
              <a:rPr dirty="0" sz="2400">
                <a:latin typeface="Aparajita"/>
                <a:cs typeface="Aparajita"/>
              </a:rPr>
              <a:t>the </a:t>
            </a:r>
            <a:r>
              <a:rPr dirty="0" sz="2400" spc="-5">
                <a:latin typeface="Aparajita"/>
                <a:cs typeface="Aparajita"/>
              </a:rPr>
              <a:t>importance</a:t>
            </a:r>
            <a:r>
              <a:rPr dirty="0" sz="2400">
                <a:latin typeface="Aparajita"/>
                <a:cs typeface="Aparajita"/>
              </a:rPr>
              <a:t> </a:t>
            </a:r>
            <a:r>
              <a:rPr dirty="0" sz="2400" spc="-5">
                <a:latin typeface="Aparajita"/>
                <a:cs typeface="Aparajita"/>
              </a:rPr>
              <a:t>of</a:t>
            </a:r>
            <a:endParaRPr sz="2400">
              <a:latin typeface="Aparajita"/>
              <a:cs typeface="Aparajita"/>
            </a:endParaRPr>
          </a:p>
          <a:p>
            <a:pPr marL="548640">
              <a:lnSpc>
                <a:spcPct val="100000"/>
              </a:lnSpc>
            </a:pPr>
            <a:r>
              <a:rPr dirty="0" sz="2400" spc="-10">
                <a:latin typeface="Aparajita"/>
                <a:cs typeface="Aparajita"/>
              </a:rPr>
              <a:t>each.</a:t>
            </a:r>
            <a:endParaRPr sz="2400">
              <a:latin typeface="Aparajita"/>
              <a:cs typeface="Aparajita"/>
            </a:endParaRPr>
          </a:p>
          <a:p>
            <a:pPr marL="548640" indent="-51498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 startAt="2"/>
              <a:tabLst>
                <a:tab pos="549275" algn="l"/>
              </a:tabLst>
            </a:pPr>
            <a:r>
              <a:rPr dirty="0" sz="2400" spc="-5">
                <a:latin typeface="Aparajita"/>
                <a:cs typeface="Aparajita"/>
              </a:rPr>
              <a:t>Differentiate between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O2 </a:t>
            </a:r>
            <a:r>
              <a:rPr dirty="0" sz="2400" spc="-10">
                <a:solidFill>
                  <a:srgbClr val="0000FF"/>
                </a:solidFill>
                <a:latin typeface="Aparajita"/>
                <a:cs typeface="Aparajita"/>
              </a:rPr>
              <a:t>capacity, </a:t>
            </a:r>
            <a:r>
              <a:rPr dirty="0" sz="2400">
                <a:solidFill>
                  <a:srgbClr val="0000FF"/>
                </a:solidFill>
                <a:latin typeface="Aparajita"/>
                <a:cs typeface="Aparajita"/>
              </a:rPr>
              <a:t>O2 </a:t>
            </a:r>
            <a:r>
              <a:rPr dirty="0" sz="2400" spc="-10">
                <a:solidFill>
                  <a:srgbClr val="0000FF"/>
                </a:solidFill>
                <a:latin typeface="Aparajita"/>
                <a:cs typeface="Aparajita"/>
              </a:rPr>
              <a:t>content </a:t>
            </a:r>
            <a:r>
              <a:rPr dirty="0" sz="2400" spc="-10">
                <a:latin typeface="Aparajita"/>
                <a:cs typeface="Aparajita"/>
              </a:rPr>
              <a:t>and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O2</a:t>
            </a:r>
            <a:r>
              <a:rPr dirty="0" sz="2400" spc="210">
                <a:solidFill>
                  <a:srgbClr val="0000FF"/>
                </a:solidFill>
                <a:latin typeface="Aparajita"/>
                <a:cs typeface="Aparajita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saturation.</a:t>
            </a:r>
            <a:endParaRPr sz="2400">
              <a:latin typeface="Aparajita"/>
              <a:cs typeface="Aparajita"/>
            </a:endParaRPr>
          </a:p>
          <a:p>
            <a:pPr marL="548640" indent="-51498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 startAt="2"/>
              <a:tabLst>
                <a:tab pos="549275" algn="l"/>
              </a:tabLst>
            </a:pPr>
            <a:r>
              <a:rPr dirty="0" sz="2400" spc="-5">
                <a:latin typeface="Aparajita"/>
                <a:cs typeface="Aparajita"/>
              </a:rPr>
              <a:t>Describe  </a:t>
            </a:r>
            <a:r>
              <a:rPr dirty="0" sz="2400" spc="-10">
                <a:solidFill>
                  <a:srgbClr val="0000FF"/>
                </a:solidFill>
                <a:latin typeface="Aparajita"/>
                <a:cs typeface="Aparajita"/>
              </a:rPr>
              <a:t>(Oxygen- hemoglobin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dissociation</a:t>
            </a:r>
            <a:r>
              <a:rPr dirty="0" sz="2400" spc="105">
                <a:solidFill>
                  <a:srgbClr val="0000FF"/>
                </a:solidFill>
                <a:latin typeface="Aparajita"/>
                <a:cs typeface="Aparajita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parajita"/>
                <a:cs typeface="Aparajita"/>
              </a:rPr>
              <a:t>curve)</a:t>
            </a:r>
            <a:endParaRPr sz="2400">
              <a:latin typeface="Aparajita"/>
              <a:cs typeface="Aparajita"/>
            </a:endParaRPr>
          </a:p>
          <a:p>
            <a:pPr marL="562610" indent="-54991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AutoNum type="arabicPeriod" startAt="2"/>
              <a:tabLst>
                <a:tab pos="563245" algn="l"/>
              </a:tabLst>
            </a:pPr>
            <a:r>
              <a:rPr dirty="0" sz="2400" spc="-5">
                <a:latin typeface="Aparajita"/>
                <a:cs typeface="Aparajita"/>
              </a:rPr>
              <a:t>Define </a:t>
            </a:r>
            <a:r>
              <a:rPr dirty="0" sz="2400">
                <a:solidFill>
                  <a:srgbClr val="0000FF"/>
                </a:solidFill>
                <a:latin typeface="Aparajita"/>
                <a:cs typeface="Aparajita"/>
              </a:rPr>
              <a:t>the P50 </a:t>
            </a:r>
            <a:r>
              <a:rPr dirty="0" sz="2400" spc="-10">
                <a:latin typeface="Aparajita"/>
                <a:cs typeface="Aparajita"/>
              </a:rPr>
              <a:t>and </a:t>
            </a:r>
            <a:r>
              <a:rPr dirty="0" sz="2400">
                <a:latin typeface="Aparajita"/>
                <a:cs typeface="Aparajita"/>
              </a:rPr>
              <a:t>its</a:t>
            </a:r>
            <a:r>
              <a:rPr dirty="0" sz="2400" spc="-40">
                <a:latin typeface="Aparajita"/>
                <a:cs typeface="Aparajita"/>
              </a:rPr>
              <a:t> </a:t>
            </a:r>
            <a:r>
              <a:rPr dirty="0" sz="2400" spc="-5">
                <a:latin typeface="Aparajita"/>
                <a:cs typeface="Aparajita"/>
              </a:rPr>
              <a:t>significance.</a:t>
            </a:r>
            <a:endParaRPr sz="2400">
              <a:latin typeface="Aparajita"/>
              <a:cs typeface="Aparajita"/>
            </a:endParaRPr>
          </a:p>
          <a:p>
            <a:pPr marL="548640" marR="895985" indent="-51498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 startAt="2"/>
              <a:tabLst>
                <a:tab pos="612140" algn="l"/>
              </a:tabLst>
            </a:pPr>
            <a:r>
              <a:rPr dirty="0" sz="2400" spc="-5">
                <a:latin typeface="Aparajita"/>
                <a:cs typeface="Aparajita"/>
              </a:rPr>
              <a:t>How </a:t>
            </a:r>
            <a:r>
              <a:rPr dirty="0" sz="2400">
                <a:latin typeface="Aparajita"/>
                <a:cs typeface="Aparajita"/>
              </a:rPr>
              <a:t>DPG, </a:t>
            </a:r>
            <a:r>
              <a:rPr dirty="0" sz="2400" spc="-5">
                <a:latin typeface="Aparajita"/>
                <a:cs typeface="Aparajita"/>
              </a:rPr>
              <a:t>temperature, </a:t>
            </a:r>
            <a:r>
              <a:rPr dirty="0" sz="2400">
                <a:latin typeface="Aparajita"/>
                <a:cs typeface="Aparajita"/>
              </a:rPr>
              <a:t>H</a:t>
            </a:r>
            <a:r>
              <a:rPr dirty="0" baseline="24305" sz="2400">
                <a:latin typeface="Aparajita"/>
                <a:cs typeface="Aparajita"/>
              </a:rPr>
              <a:t>+ </a:t>
            </a:r>
            <a:r>
              <a:rPr dirty="0" sz="2400" spc="-5">
                <a:latin typeface="Aparajita"/>
                <a:cs typeface="Aparajita"/>
              </a:rPr>
              <a:t>ions and PCO</a:t>
            </a:r>
            <a:r>
              <a:rPr dirty="0" baseline="-20833" sz="2400" spc="-7">
                <a:latin typeface="Aparajita"/>
                <a:cs typeface="Aparajita"/>
              </a:rPr>
              <a:t>2 </a:t>
            </a:r>
            <a:r>
              <a:rPr dirty="0" sz="2400" spc="-5">
                <a:latin typeface="Aparajita"/>
                <a:cs typeface="Aparajita"/>
              </a:rPr>
              <a:t>affect affinity of O</a:t>
            </a:r>
            <a:r>
              <a:rPr dirty="0" baseline="-20833" sz="2400" spc="-7">
                <a:latin typeface="Aparajita"/>
                <a:cs typeface="Aparajita"/>
              </a:rPr>
              <a:t>2 </a:t>
            </a:r>
            <a:r>
              <a:rPr dirty="0" sz="2400" spc="-5">
                <a:latin typeface="Aparajita"/>
                <a:cs typeface="Aparajita"/>
              </a:rPr>
              <a:t>for  </a:t>
            </a:r>
            <a:r>
              <a:rPr dirty="0" sz="2400" spc="-10">
                <a:latin typeface="Aparajita"/>
                <a:cs typeface="Aparajita"/>
              </a:rPr>
              <a:t>Hemoglobin and </a:t>
            </a:r>
            <a:r>
              <a:rPr dirty="0" sz="2400">
                <a:latin typeface="Aparajita"/>
                <a:cs typeface="Aparajita"/>
              </a:rPr>
              <a:t>the </a:t>
            </a:r>
            <a:r>
              <a:rPr dirty="0" sz="2400" spc="-10">
                <a:latin typeface="Aparajita"/>
                <a:cs typeface="Aparajita"/>
              </a:rPr>
              <a:t>physiological </a:t>
            </a:r>
            <a:r>
              <a:rPr dirty="0" sz="2400" spc="-5">
                <a:latin typeface="Aparajita"/>
                <a:cs typeface="Aparajita"/>
              </a:rPr>
              <a:t>importance of these</a:t>
            </a:r>
            <a:r>
              <a:rPr dirty="0" sz="2400" spc="140">
                <a:latin typeface="Aparajita"/>
                <a:cs typeface="Aparajita"/>
              </a:rPr>
              <a:t> </a:t>
            </a:r>
            <a:r>
              <a:rPr dirty="0" sz="2400" spc="-5">
                <a:latin typeface="Aparajita"/>
                <a:cs typeface="Aparajita"/>
              </a:rPr>
              <a:t>effects.</a:t>
            </a:r>
            <a:endParaRPr sz="2400">
              <a:latin typeface="Aparajita"/>
              <a:cs typeface="Aparajita"/>
            </a:endParaRPr>
          </a:p>
          <a:p>
            <a:pPr marL="611505" indent="-57785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 startAt="2"/>
              <a:tabLst>
                <a:tab pos="612140" algn="l"/>
              </a:tabLst>
            </a:pPr>
            <a:r>
              <a:rPr dirty="0" sz="2400" spc="-5">
                <a:latin typeface="Aparajita"/>
                <a:cs typeface="Aparajita"/>
              </a:rPr>
              <a:t>Describe </a:t>
            </a:r>
            <a:r>
              <a:rPr dirty="0" sz="2400">
                <a:latin typeface="Aparajita"/>
                <a:cs typeface="Aparajita"/>
              </a:rPr>
              <a:t>the </a:t>
            </a:r>
            <a:r>
              <a:rPr dirty="0" sz="2400">
                <a:solidFill>
                  <a:srgbClr val="0000FF"/>
                </a:solidFill>
                <a:latin typeface="Aparajita"/>
                <a:cs typeface="Aparajita"/>
              </a:rPr>
              <a:t>three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forms of </a:t>
            </a:r>
            <a:r>
              <a:rPr dirty="0" sz="2400" spc="-10">
                <a:solidFill>
                  <a:srgbClr val="0000FF"/>
                </a:solidFill>
                <a:latin typeface="Aparajita"/>
                <a:cs typeface="Aparajita"/>
              </a:rPr>
              <a:t>carbon </a:t>
            </a:r>
            <a:r>
              <a:rPr dirty="0" sz="2400" spc="-5">
                <a:solidFill>
                  <a:srgbClr val="0000FF"/>
                </a:solidFill>
                <a:latin typeface="Aparajita"/>
                <a:cs typeface="Aparajita"/>
              </a:rPr>
              <a:t>dioxide </a:t>
            </a:r>
            <a:r>
              <a:rPr dirty="0" sz="2400" spc="-5">
                <a:latin typeface="Aparajita"/>
                <a:cs typeface="Aparajita"/>
              </a:rPr>
              <a:t>that are transported </a:t>
            </a:r>
            <a:r>
              <a:rPr dirty="0" sz="2400">
                <a:latin typeface="Aparajita"/>
                <a:cs typeface="Aparajita"/>
              </a:rPr>
              <a:t>in the</a:t>
            </a:r>
            <a:r>
              <a:rPr dirty="0" sz="2400" spc="65">
                <a:latin typeface="Aparajita"/>
                <a:cs typeface="Aparajita"/>
              </a:rPr>
              <a:t> </a:t>
            </a:r>
            <a:r>
              <a:rPr dirty="0" sz="2400" spc="-5">
                <a:latin typeface="Aparajita"/>
                <a:cs typeface="Aparajita"/>
              </a:rPr>
              <a:t>blood,</a:t>
            </a:r>
            <a:endParaRPr sz="2400">
              <a:latin typeface="Aparajita"/>
              <a:cs typeface="Aparajita"/>
            </a:endParaRPr>
          </a:p>
          <a:p>
            <a:pPr marL="548640">
              <a:lnSpc>
                <a:spcPct val="100000"/>
              </a:lnSpc>
            </a:pPr>
            <a:r>
              <a:rPr dirty="0" sz="2400" spc="-10">
                <a:latin typeface="Aparajita"/>
                <a:cs typeface="Aparajita"/>
              </a:rPr>
              <a:t>and </a:t>
            </a:r>
            <a:r>
              <a:rPr dirty="0" sz="2400">
                <a:latin typeface="Aparajita"/>
                <a:cs typeface="Aparajita"/>
              </a:rPr>
              <a:t>the </a:t>
            </a:r>
            <a:r>
              <a:rPr dirty="0" sz="2400" spc="-5">
                <a:latin typeface="Aparajita"/>
                <a:cs typeface="Aparajita"/>
              </a:rPr>
              <a:t>chloride</a:t>
            </a:r>
            <a:r>
              <a:rPr dirty="0" sz="2400" spc="-35">
                <a:latin typeface="Aparajita"/>
                <a:cs typeface="Aparajita"/>
              </a:rPr>
              <a:t> </a:t>
            </a:r>
            <a:r>
              <a:rPr dirty="0" sz="2400" spc="-5">
                <a:latin typeface="Aparajita"/>
                <a:cs typeface="Aparajita"/>
              </a:rPr>
              <a:t>shift.</a:t>
            </a:r>
            <a:endParaRPr sz="2400">
              <a:latin typeface="Aparajita"/>
              <a:cs typeface="Aparajit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" y="359663"/>
            <a:ext cx="2125980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1071372"/>
            <a:ext cx="7857744" cy="528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491" y="365759"/>
            <a:ext cx="3973067" cy="40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945" y="1302384"/>
            <a:ext cx="8346440" cy="8750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800" spc="-830" i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10" i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baseline="-20061" sz="2700" spc="-15" i="0">
                <a:solidFill>
                  <a:srgbClr val="000000"/>
                </a:solidFill>
                <a:latin typeface="Times New Roman"/>
                <a:cs typeface="Times New Roman"/>
              </a:rPr>
              <a:t>2  </a:t>
            </a:r>
            <a:r>
              <a:rPr dirty="0" sz="2700" spc="-5" i="0">
                <a:solidFill>
                  <a:srgbClr val="000000"/>
                </a:solidFill>
                <a:latin typeface="Times New Roman"/>
                <a:cs typeface="Times New Roman"/>
              </a:rPr>
              <a:t>is mostly </a:t>
            </a:r>
            <a:r>
              <a:rPr dirty="0" sz="2700" i="0">
                <a:solidFill>
                  <a:srgbClr val="000000"/>
                </a:solidFill>
                <a:latin typeface="Times New Roman"/>
                <a:cs typeface="Times New Roman"/>
              </a:rPr>
              <a:t>transported in the blood bound to</a:t>
            </a:r>
            <a:r>
              <a:rPr dirty="0" sz="2700" spc="-320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i="0">
                <a:solidFill>
                  <a:srgbClr val="000000"/>
                </a:solidFill>
                <a:latin typeface="Times New Roman"/>
                <a:cs typeface="Times New Roman"/>
              </a:rPr>
              <a:t>hemoglobin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800" spc="-830" i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i="0">
                <a:solidFill>
                  <a:srgbClr val="000000"/>
                </a:solidFill>
                <a:latin typeface="Times New Roman"/>
                <a:cs typeface="Times New Roman"/>
              </a:rPr>
              <a:t>If the P</a:t>
            </a:r>
            <a:r>
              <a:rPr dirty="0" baseline="-20964" sz="3975" i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baseline="-20061" sz="2700" i="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dirty="0" sz="2700" i="0">
                <a:solidFill>
                  <a:srgbClr val="000000"/>
                </a:solidFill>
                <a:latin typeface="Times New Roman"/>
                <a:cs typeface="Times New Roman"/>
              </a:rPr>
              <a:t>increases </a:t>
            </a:r>
            <a:r>
              <a:rPr dirty="0" sz="2700" spc="-5" i="0">
                <a:solidFill>
                  <a:srgbClr val="000000"/>
                </a:solidFill>
                <a:latin typeface="Times New Roman"/>
                <a:cs typeface="Times New Roman"/>
              </a:rPr>
              <a:t>Hb </a:t>
            </a:r>
            <a:r>
              <a:rPr dirty="0" sz="2700" i="0">
                <a:solidFill>
                  <a:srgbClr val="000000"/>
                </a:solidFill>
                <a:latin typeface="Times New Roman"/>
                <a:cs typeface="Times New Roman"/>
              </a:rPr>
              <a:t>binds</a:t>
            </a:r>
            <a:r>
              <a:rPr dirty="0" sz="2700" spc="105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i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baseline="-20061" sz="2700" i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baseline="-20061"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945" y="2227834"/>
            <a:ext cx="8333740" cy="1198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latin typeface="Times New Roman"/>
                <a:cs typeface="Times New Roman"/>
              </a:rPr>
              <a:t>If </a:t>
            </a:r>
            <a:r>
              <a:rPr dirty="0" sz="2700" spc="15">
                <a:latin typeface="Times New Roman"/>
                <a:cs typeface="Times New Roman"/>
              </a:rPr>
              <a:t>P</a:t>
            </a:r>
            <a:r>
              <a:rPr dirty="0" baseline="-21164" sz="3150" spc="22">
                <a:latin typeface="Times New Roman"/>
                <a:cs typeface="Times New Roman"/>
              </a:rPr>
              <a:t>O2 </a:t>
            </a:r>
            <a:r>
              <a:rPr dirty="0" sz="2700">
                <a:latin typeface="Times New Roman"/>
                <a:cs typeface="Times New Roman"/>
              </a:rPr>
              <a:t>decreases </a:t>
            </a:r>
            <a:r>
              <a:rPr dirty="0" sz="2700" spc="-10">
                <a:latin typeface="Times New Roman"/>
                <a:cs typeface="Times New Roman"/>
              </a:rPr>
              <a:t>Hb </a:t>
            </a:r>
            <a:r>
              <a:rPr dirty="0" sz="2700">
                <a:latin typeface="Times New Roman"/>
                <a:cs typeface="Times New Roman"/>
              </a:rPr>
              <a:t>releases</a:t>
            </a:r>
            <a:r>
              <a:rPr dirty="0" sz="2700" spc="5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O</a:t>
            </a:r>
            <a:r>
              <a:rPr dirty="0" baseline="-20061" sz="2700" spc="-7">
                <a:latin typeface="Times New Roman"/>
                <a:cs typeface="Times New Roman"/>
              </a:rPr>
              <a:t>2</a:t>
            </a:r>
            <a:endParaRPr baseline="-20061"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6860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latin typeface="Arial"/>
                <a:cs typeface="Arial"/>
              </a:rPr>
              <a:t>O2 </a:t>
            </a:r>
            <a:r>
              <a:rPr dirty="0" sz="2400" spc="-5">
                <a:latin typeface="Arial"/>
                <a:cs typeface="Arial"/>
              </a:rPr>
              <a:t>binds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heme group on hemoglobin, with 4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oxygens</a:t>
            </a:r>
            <a:endParaRPr sz="24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/Hb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536" y="571500"/>
            <a:ext cx="8049768" cy="37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16935" y="3284220"/>
            <a:ext cx="4175760" cy="266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93" y="1164082"/>
            <a:ext cx="7623175" cy="268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baseline="-20833" sz="2400" spc="-7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content: </a:t>
            </a:r>
            <a:r>
              <a:rPr dirty="0" sz="2400" spc="-5">
                <a:latin typeface="Arial"/>
                <a:cs typeface="Arial"/>
              </a:rPr>
              <a:t>amount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baseline="-20833" sz="2400" spc="-7">
                <a:latin typeface="Arial"/>
                <a:cs typeface="Arial"/>
              </a:rPr>
              <a:t>2 </a:t>
            </a:r>
            <a:r>
              <a:rPr dirty="0" sz="2400" spc="-5">
                <a:latin typeface="Arial"/>
                <a:cs typeface="Arial"/>
              </a:rPr>
              <a:t>in blood </a:t>
            </a:r>
            <a:r>
              <a:rPr dirty="0" sz="2400">
                <a:latin typeface="Arial"/>
                <a:cs typeface="Arial"/>
              </a:rPr>
              <a:t>(mL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baseline="-20833" sz="2400" spc="-7">
                <a:latin typeface="Arial"/>
                <a:cs typeface="Arial"/>
              </a:rPr>
              <a:t>2</a:t>
            </a:r>
            <a:r>
              <a:rPr dirty="0" sz="2400" spc="-5">
                <a:latin typeface="Arial"/>
                <a:cs typeface="Arial"/>
              </a:rPr>
              <a:t>/100 </a:t>
            </a:r>
            <a:r>
              <a:rPr dirty="0" sz="2400">
                <a:latin typeface="Arial"/>
                <a:cs typeface="Arial"/>
              </a:rPr>
              <a:t>mL</a:t>
            </a:r>
            <a:r>
              <a:rPr dirty="0" sz="2400" spc="2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blood)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3150">
              <a:latin typeface="Times New Roman"/>
              <a:cs typeface="Times New Roman"/>
            </a:endParaRPr>
          </a:p>
          <a:p>
            <a:pPr marL="268605" marR="68580" indent="-256540">
              <a:lnSpc>
                <a:spcPct val="100000"/>
              </a:lnSpc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baseline="-20833" sz="2400" spc="-7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-binding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capacity: </a:t>
            </a:r>
            <a:r>
              <a:rPr dirty="0" sz="2400" spc="-5">
                <a:latin typeface="Arial"/>
                <a:cs typeface="Arial"/>
              </a:rPr>
              <a:t>maximum amount </a:t>
            </a:r>
            <a:r>
              <a:rPr dirty="0" sz="2400">
                <a:latin typeface="Arial"/>
                <a:cs typeface="Arial"/>
              </a:rPr>
              <a:t>of O</a:t>
            </a:r>
            <a:r>
              <a:rPr dirty="0" baseline="-20833" sz="2400">
                <a:latin typeface="Arial"/>
                <a:cs typeface="Arial"/>
              </a:rPr>
              <a:t>2 </a:t>
            </a:r>
            <a:r>
              <a:rPr dirty="0" sz="2400" spc="-5">
                <a:latin typeface="Arial"/>
                <a:cs typeface="Arial"/>
              </a:rPr>
              <a:t>bound </a:t>
            </a:r>
            <a:r>
              <a:rPr dirty="0" sz="2400">
                <a:latin typeface="Arial"/>
                <a:cs typeface="Arial"/>
              </a:rPr>
              <a:t>to  </a:t>
            </a:r>
            <a:r>
              <a:rPr dirty="0" sz="2400" spc="-5">
                <a:latin typeface="Arial"/>
                <a:cs typeface="Arial"/>
              </a:rPr>
              <a:t>hemoglobin </a:t>
            </a:r>
            <a:r>
              <a:rPr dirty="0" sz="2400">
                <a:latin typeface="Arial"/>
                <a:cs typeface="Arial"/>
              </a:rPr>
              <a:t>(mL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baseline="-20833" sz="2400" spc="-7">
                <a:latin typeface="Arial"/>
                <a:cs typeface="Arial"/>
              </a:rPr>
              <a:t>2</a:t>
            </a:r>
            <a:r>
              <a:rPr dirty="0" sz="2400" spc="-5">
                <a:latin typeface="Arial"/>
                <a:cs typeface="Arial"/>
              </a:rPr>
              <a:t>/100 mL blood) measured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100%  </a:t>
            </a:r>
            <a:r>
              <a:rPr dirty="0" sz="2400" spc="-5">
                <a:latin typeface="Arial"/>
                <a:cs typeface="Arial"/>
              </a:rPr>
              <a:t>saturation.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Percent saturation: </a:t>
            </a:r>
            <a:r>
              <a:rPr dirty="0" sz="2400" spc="-5">
                <a:latin typeface="Arial"/>
                <a:cs typeface="Arial"/>
              </a:rPr>
              <a:t>%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heme groups bound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baseline="-20833" sz="2400">
                <a:latin typeface="Arial"/>
                <a:cs typeface="Arial"/>
              </a:rPr>
              <a:t>2</a:t>
            </a:r>
            <a:endParaRPr baseline="-20833"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2362" y="4102861"/>
            <a:ext cx="253238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% saturation of</a:t>
            </a:r>
            <a:r>
              <a:rPr dirty="0" sz="2400" spc="-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Hb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5729" y="4102861"/>
            <a:ext cx="3435350" cy="71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90"/>
              </a:lnSpc>
              <a:tabLst>
                <a:tab pos="2679700" algn="l"/>
              </a:tabLst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=  </a:t>
            </a:r>
            <a:r>
              <a:rPr dirty="0" sz="2400" spc="-5" u="heavy">
                <a:solidFill>
                  <a:srgbClr val="0000FF"/>
                </a:solidFill>
                <a:latin typeface="Arial"/>
                <a:cs typeface="Arial"/>
              </a:rPr>
              <a:t>oxygen </a:t>
            </a:r>
            <a:r>
              <a:rPr dirty="0" sz="2400" spc="85" u="heavy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u="heavy">
                <a:solidFill>
                  <a:srgbClr val="0000FF"/>
                </a:solidFill>
                <a:latin typeface="Arial"/>
                <a:cs typeface="Arial"/>
              </a:rPr>
              <a:t>content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2400" spc="-1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  <a:p>
            <a:pPr marL="279400">
              <a:lnSpc>
                <a:spcPts val="2790"/>
              </a:lnSpc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oxygen</a:t>
            </a:r>
            <a:r>
              <a:rPr dirty="0" sz="24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793" y="5279771"/>
            <a:ext cx="7889240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Dissolved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baseline="-20833" sz="2400">
                <a:solidFill>
                  <a:srgbClr val="0000FF"/>
                </a:solidFill>
                <a:latin typeface="Arial"/>
                <a:cs typeface="Arial"/>
              </a:rPr>
              <a:t>2: </a:t>
            </a:r>
            <a:r>
              <a:rPr dirty="0" sz="2400" spc="-5">
                <a:latin typeface="Arial"/>
                <a:cs typeface="Arial"/>
              </a:rPr>
              <a:t>Unbound 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baseline="-20833" sz="2400">
                <a:latin typeface="Arial"/>
                <a:cs typeface="Arial"/>
              </a:rPr>
              <a:t>2 </a:t>
            </a:r>
            <a:r>
              <a:rPr dirty="0" sz="2400" spc="-5">
                <a:latin typeface="Arial"/>
                <a:cs typeface="Arial"/>
              </a:rPr>
              <a:t>in blood </a:t>
            </a:r>
            <a:r>
              <a:rPr dirty="0" sz="2400">
                <a:latin typeface="Arial"/>
                <a:cs typeface="Arial"/>
              </a:rPr>
              <a:t>(mL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baseline="-20833" sz="2400" spc="-7">
                <a:latin typeface="Arial"/>
                <a:cs typeface="Arial"/>
              </a:rPr>
              <a:t>2</a:t>
            </a:r>
            <a:r>
              <a:rPr dirty="0" sz="2400" spc="-5">
                <a:latin typeface="Arial"/>
                <a:cs typeface="Arial"/>
              </a:rPr>
              <a:t>/100 </a:t>
            </a:r>
            <a:r>
              <a:rPr dirty="0" sz="2400">
                <a:latin typeface="Arial"/>
                <a:cs typeface="Arial"/>
              </a:rPr>
              <a:t>mL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blood).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391" y="510540"/>
            <a:ext cx="2526792" cy="4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374" y="909066"/>
            <a:ext cx="8568055" cy="5041900"/>
          </a:xfrm>
          <a:custGeom>
            <a:avLst/>
            <a:gdLst/>
            <a:ahLst/>
            <a:cxnLst/>
            <a:rect l="l" t="t" r="r" b="b"/>
            <a:pathLst>
              <a:path w="8568055" h="5041900">
                <a:moveTo>
                  <a:pt x="0" y="5041392"/>
                </a:moveTo>
                <a:lnTo>
                  <a:pt x="8567928" y="5041392"/>
                </a:lnTo>
                <a:lnTo>
                  <a:pt x="8567928" y="0"/>
                </a:lnTo>
                <a:lnTo>
                  <a:pt x="0" y="0"/>
                </a:lnTo>
                <a:lnTo>
                  <a:pt x="0" y="5041392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2470" y="841247"/>
            <a:ext cx="806640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  <a:tab pos="114744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When	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blood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100% saturated with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O2: </a:t>
            </a:r>
            <a:r>
              <a:rPr dirty="0" sz="2400">
                <a:latin typeface="Times New Roman"/>
                <a:cs typeface="Times New Roman"/>
              </a:rPr>
              <a:t>each gram of </a:t>
            </a:r>
            <a:r>
              <a:rPr dirty="0" sz="2400" spc="-5">
                <a:latin typeface="Times New Roman"/>
                <a:cs typeface="Times New Roman"/>
              </a:rPr>
              <a:t>Hb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carry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502" y="1097279"/>
            <a:ext cx="7813675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45"/>
              </a:lnSpc>
              <a:tabLst>
                <a:tab pos="1620520" algn="l"/>
                <a:tab pos="2095500" algn="l"/>
              </a:tabLst>
            </a:pPr>
            <a:r>
              <a:rPr dirty="0" sz="2400" spc="-5">
                <a:latin typeface="Times New Roman"/>
                <a:cs typeface="Times New Roman"/>
              </a:rPr>
              <a:t>1.34 </a:t>
            </a:r>
            <a:r>
              <a:rPr dirty="0" sz="2400" spc="9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ml </a:t>
            </a:r>
            <a:r>
              <a:rPr dirty="0" sz="2400" spc="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O2	So	</a:t>
            </a:r>
            <a:r>
              <a:rPr dirty="0" sz="2400" spc="-5">
                <a:latin typeface="Times New Roman"/>
                <a:cs typeface="Times New Roman"/>
              </a:rPr>
              <a:t>O2 </a:t>
            </a:r>
            <a:r>
              <a:rPr dirty="0" sz="2400">
                <a:latin typeface="Times New Roman"/>
                <a:cs typeface="Times New Roman"/>
              </a:rPr>
              <a:t>content = </a:t>
            </a:r>
            <a:r>
              <a:rPr dirty="0" sz="2400" spc="-5">
                <a:latin typeface="Times New Roman"/>
                <a:cs typeface="Times New Roman"/>
              </a:rPr>
              <a:t>15g Hb </a:t>
            </a:r>
            <a:r>
              <a:rPr dirty="0" sz="2400">
                <a:latin typeface="Times New Roman"/>
                <a:cs typeface="Times New Roman"/>
              </a:rPr>
              <a:t>x 1.34 </a:t>
            </a:r>
            <a:r>
              <a:rPr dirty="0" sz="2400" spc="-5">
                <a:latin typeface="Times New Roman"/>
                <a:cs typeface="Times New Roman"/>
              </a:rPr>
              <a:t>O2=20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ml.</a:t>
            </a:r>
            <a:endParaRPr sz="2400">
              <a:latin typeface="Times New Roman"/>
              <a:cs typeface="Times New Roman"/>
            </a:endParaRPr>
          </a:p>
          <a:p>
            <a:pPr marL="12700" marR="5080" indent="48260">
              <a:lnSpc>
                <a:spcPct val="70000"/>
              </a:lnSpc>
              <a:spcBef>
                <a:spcPts val="630"/>
              </a:spcBef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But when the blood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only 97% saturated with O2</a:t>
            </a:r>
            <a:r>
              <a:rPr dirty="0" sz="2400">
                <a:latin typeface="Times New Roman"/>
                <a:cs typeface="Times New Roman"/>
              </a:rPr>
              <a:t>:each 100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ml  </a:t>
            </a:r>
            <a:r>
              <a:rPr dirty="0" sz="2400">
                <a:latin typeface="Times New Roman"/>
                <a:cs typeface="Times New Roman"/>
              </a:rPr>
              <a:t>blood contain 19.4 </a:t>
            </a:r>
            <a:r>
              <a:rPr dirty="0" sz="2400" spc="-10">
                <a:latin typeface="Times New Roman"/>
                <a:cs typeface="Times New Roman"/>
              </a:rPr>
              <a:t>ml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O2).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470" y="2383789"/>
            <a:ext cx="8274684" cy="274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250190" indent="-256540">
              <a:lnSpc>
                <a:spcPct val="70000"/>
              </a:lnSpc>
              <a:tabLst>
                <a:tab pos="268605" algn="l"/>
                <a:tab pos="623570" algn="l"/>
                <a:tab pos="6753859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 spc="-5">
                <a:latin typeface="Times New Roman"/>
                <a:cs typeface="Times New Roman"/>
              </a:rPr>
              <a:t>Amount </a:t>
            </a:r>
            <a:r>
              <a:rPr dirty="0" sz="2400">
                <a:latin typeface="Times New Roman"/>
                <a:cs typeface="Times New Roman"/>
              </a:rPr>
              <a:t>of oxygen released </a:t>
            </a:r>
            <a:r>
              <a:rPr dirty="0" sz="2400" spc="-5">
                <a:latin typeface="Times New Roman"/>
                <a:cs typeface="Times New Roman"/>
              </a:rPr>
              <a:t>from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4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hemoglobin</a:t>
            </a:r>
            <a:r>
              <a:rPr dirty="0" sz="2400" spc="1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	the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tissues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	</a:t>
            </a:r>
            <a:r>
              <a:rPr dirty="0" sz="2400" spc="-10">
                <a:latin typeface="Times New Roman"/>
                <a:cs typeface="Times New Roman"/>
              </a:rPr>
              <a:t>5ml </a:t>
            </a:r>
            <a:r>
              <a:rPr dirty="0" sz="2400">
                <a:latin typeface="Times New Roman"/>
                <a:cs typeface="Times New Roman"/>
              </a:rPr>
              <a:t>O2 per each </a:t>
            </a:r>
            <a:r>
              <a:rPr dirty="0" sz="2400" spc="-10">
                <a:latin typeface="Times New Roman"/>
                <a:cs typeface="Times New Roman"/>
              </a:rPr>
              <a:t>100ml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blood.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ts val="2415"/>
              </a:lnSpc>
            </a:pPr>
            <a:r>
              <a:rPr dirty="0" sz="2400" spc="-5">
                <a:latin typeface="Times New Roman"/>
                <a:cs typeface="Times New Roman"/>
              </a:rPr>
              <a:t>So </a:t>
            </a:r>
            <a:r>
              <a:rPr dirty="0" sz="2400" spc="-10">
                <a:latin typeface="Times New Roman"/>
                <a:cs typeface="Times New Roman"/>
              </a:rPr>
              <a:t>O2 </a:t>
            </a:r>
            <a:r>
              <a:rPr dirty="0" sz="2400">
                <a:latin typeface="Times New Roman"/>
                <a:cs typeface="Times New Roman"/>
              </a:rPr>
              <a:t>content in venous blood =19.4-5= 14.4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ml.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350">
              <a:latin typeface="Times New Roman"/>
              <a:cs typeface="Times New Roman"/>
            </a:endParaRPr>
          </a:p>
          <a:p>
            <a:pPr marL="268605" marR="906780" indent="-256540">
              <a:lnSpc>
                <a:spcPts val="2300"/>
              </a:lnSpc>
              <a:tabLst>
                <a:tab pos="26860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During strenuous exercise </a:t>
            </a:r>
            <a:r>
              <a:rPr dirty="0" sz="2400">
                <a:latin typeface="Times New Roman"/>
                <a:cs typeface="Times New Roman"/>
              </a:rPr>
              <a:t>the oxygen </a:t>
            </a:r>
            <a:r>
              <a:rPr dirty="0" sz="2400" spc="-5">
                <a:latin typeface="Times New Roman"/>
                <a:cs typeface="Times New Roman"/>
              </a:rPr>
              <a:t>uptake </a:t>
            </a:r>
            <a:r>
              <a:rPr dirty="0" sz="2400">
                <a:latin typeface="Times New Roman"/>
                <a:cs typeface="Times New Roman"/>
              </a:rPr>
              <a:t>by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tissue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increases 3 </a:t>
            </a:r>
            <a:r>
              <a:rPr dirty="0" sz="2400" spc="-5">
                <a:latin typeface="Times New Roman"/>
                <a:cs typeface="Times New Roman"/>
              </a:rPr>
              <a:t>folds </a:t>
            </a:r>
            <a:r>
              <a:rPr dirty="0" sz="2400">
                <a:latin typeface="Times New Roman"/>
                <a:cs typeface="Times New Roman"/>
              </a:rPr>
              <a:t>so </a:t>
            </a:r>
            <a:r>
              <a:rPr dirty="0" sz="2400" spc="-5">
                <a:latin typeface="Times New Roman"/>
                <a:cs typeface="Times New Roman"/>
              </a:rPr>
              <a:t>15 </a:t>
            </a:r>
            <a:r>
              <a:rPr dirty="0" sz="2400" spc="-10">
                <a:latin typeface="Times New Roman"/>
                <a:cs typeface="Times New Roman"/>
              </a:rPr>
              <a:t>ml </a:t>
            </a:r>
            <a:r>
              <a:rPr dirty="0" sz="2400" spc="-5">
                <a:latin typeface="Times New Roman"/>
                <a:cs typeface="Times New Roman"/>
              </a:rPr>
              <a:t>O2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given /100 </a:t>
            </a:r>
            <a:r>
              <a:rPr dirty="0" sz="2400" spc="-15">
                <a:latin typeface="Times New Roman"/>
                <a:cs typeface="Times New Roman"/>
              </a:rPr>
              <a:t>ml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268605" marR="657860" indent="48260">
              <a:lnSpc>
                <a:spcPct val="80000"/>
              </a:lnSpc>
              <a:spcBef>
                <a:spcPts val="415"/>
              </a:spcBef>
            </a:pPr>
            <a:r>
              <a:rPr dirty="0" sz="2400" spc="-5">
                <a:latin typeface="Times New Roman"/>
                <a:cs typeface="Times New Roman"/>
              </a:rPr>
              <a:t>So </a:t>
            </a:r>
            <a:r>
              <a:rPr dirty="0" sz="2400" spc="-10">
                <a:latin typeface="Times New Roman"/>
                <a:cs typeface="Times New Roman"/>
              </a:rPr>
              <a:t>O2 </a:t>
            </a:r>
            <a:r>
              <a:rPr dirty="0" sz="2400">
                <a:latin typeface="Times New Roman"/>
                <a:cs typeface="Times New Roman"/>
              </a:rPr>
              <a:t>content in venous blood =19.4-15=4.4 </a:t>
            </a:r>
            <a:r>
              <a:rPr dirty="0" sz="2400" spc="-10">
                <a:latin typeface="Times New Roman"/>
                <a:cs typeface="Times New Roman"/>
              </a:rPr>
              <a:t>ml </a:t>
            </a:r>
            <a:r>
              <a:rPr dirty="0" sz="2400" spc="-5">
                <a:latin typeface="Times New Roman"/>
                <a:cs typeface="Times New Roman"/>
              </a:rPr>
              <a:t>O2 /100ml  </a:t>
            </a:r>
            <a:r>
              <a:rPr dirty="0" sz="2400">
                <a:latin typeface="Times New Roman"/>
                <a:cs typeface="Times New Roman"/>
              </a:rPr>
              <a:t>blood.</a:t>
            </a:r>
            <a:endParaRPr sz="2400">
              <a:latin typeface="Times New Roman"/>
              <a:cs typeface="Times New Roman"/>
            </a:endParaRPr>
          </a:p>
          <a:p>
            <a:pPr marL="300355">
              <a:lnSpc>
                <a:spcPts val="2710"/>
              </a:lnSpc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At rest tissues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consume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250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ml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O2 /min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and produce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200ml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CO2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587" y="443483"/>
            <a:ext cx="6669023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607695"/>
            <a:ext cx="8296909" cy="406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AutoNum type="arabicPlain"/>
              <a:tabLst>
                <a:tab pos="184150" algn="l"/>
              </a:tabLst>
            </a:pPr>
            <a:r>
              <a:rPr dirty="0" sz="2000">
                <a:latin typeface="Aparajita"/>
                <a:cs typeface="Aparajita"/>
              </a:rPr>
              <a:t>Define </a:t>
            </a:r>
            <a:r>
              <a:rPr dirty="0" sz="2000" spc="-5">
                <a:solidFill>
                  <a:srgbClr val="001F5F"/>
                </a:solidFill>
                <a:latin typeface="Aparajita"/>
                <a:cs typeface="Aparajita"/>
              </a:rPr>
              <a:t>partial pressure of </a:t>
            </a:r>
            <a:r>
              <a:rPr dirty="0" sz="2000">
                <a:solidFill>
                  <a:srgbClr val="001F5F"/>
                </a:solidFill>
                <a:latin typeface="Aparajita"/>
                <a:cs typeface="Aparajita"/>
              </a:rPr>
              <a:t>a </a:t>
            </a:r>
            <a:r>
              <a:rPr dirty="0" sz="2000" spc="-5">
                <a:solidFill>
                  <a:srgbClr val="001F5F"/>
                </a:solidFill>
                <a:latin typeface="Aparajita"/>
                <a:cs typeface="Aparajita"/>
              </a:rPr>
              <a:t>gas</a:t>
            </a:r>
            <a:r>
              <a:rPr dirty="0" sz="2000" spc="-5">
                <a:latin typeface="Aparajita"/>
                <a:cs typeface="Aparajita"/>
              </a:rPr>
              <a:t>, how </a:t>
            </a:r>
            <a:r>
              <a:rPr dirty="0" sz="2000">
                <a:latin typeface="Aparajita"/>
                <a:cs typeface="Aparajita"/>
              </a:rPr>
              <a:t>is influenced </a:t>
            </a:r>
            <a:r>
              <a:rPr dirty="0" sz="2000" spc="-5">
                <a:latin typeface="Aparajita"/>
                <a:cs typeface="Aparajita"/>
              </a:rPr>
              <a:t>by</a:t>
            </a:r>
            <a:r>
              <a:rPr dirty="0" sz="2000" spc="-150">
                <a:latin typeface="Aparajita"/>
                <a:cs typeface="Aparajita"/>
              </a:rPr>
              <a:t> </a:t>
            </a:r>
            <a:r>
              <a:rPr dirty="0" sz="2000" spc="-5">
                <a:latin typeface="Aparajita"/>
                <a:cs typeface="Aparajita"/>
              </a:rPr>
              <a:t>altitude.</a:t>
            </a:r>
            <a:endParaRPr sz="2000">
              <a:latin typeface="Aparajita"/>
              <a:cs typeface="Aparajita"/>
            </a:endParaRPr>
          </a:p>
          <a:p>
            <a:pPr marL="283845" indent="-220979">
              <a:lnSpc>
                <a:spcPct val="100000"/>
              </a:lnSpc>
              <a:spcBef>
                <a:spcPts val="395"/>
              </a:spcBef>
              <a:buAutoNum type="arabicPlain"/>
              <a:tabLst>
                <a:tab pos="284480" algn="l"/>
              </a:tabLst>
            </a:pPr>
            <a:r>
              <a:rPr dirty="0" sz="2000" spc="-5">
                <a:latin typeface="Aparajita"/>
                <a:cs typeface="Aparajita"/>
              </a:rPr>
              <a:t>Understand that </a:t>
            </a:r>
            <a:r>
              <a:rPr dirty="0" sz="2000">
                <a:latin typeface="Aparajita"/>
                <a:cs typeface="Aparajita"/>
              </a:rPr>
              <a:t>the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pressure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exerted by each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gas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in a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mixture </a:t>
            </a:r>
            <a:r>
              <a:rPr dirty="0" sz="2000" spc="-5">
                <a:latin typeface="Aparajita"/>
                <a:cs typeface="Aparajita"/>
              </a:rPr>
              <a:t>of gases </a:t>
            </a:r>
            <a:r>
              <a:rPr dirty="0" sz="2000">
                <a:latin typeface="Aparajita"/>
                <a:cs typeface="Aparajita"/>
              </a:rPr>
              <a:t>is </a:t>
            </a:r>
            <a:r>
              <a:rPr dirty="0" sz="2000" spc="-5">
                <a:latin typeface="Aparajita"/>
                <a:cs typeface="Aparajita"/>
              </a:rPr>
              <a:t>independent of</a:t>
            </a:r>
            <a:r>
              <a:rPr dirty="0" sz="2000" spc="254">
                <a:latin typeface="Aparajita"/>
                <a:cs typeface="Aparajita"/>
              </a:rPr>
              <a:t> </a:t>
            </a:r>
            <a:r>
              <a:rPr dirty="0" sz="2000">
                <a:latin typeface="Aparajita"/>
                <a:cs typeface="Aparajita"/>
              </a:rPr>
              <a:t>the</a:t>
            </a:r>
            <a:endParaRPr sz="2000">
              <a:latin typeface="Aparajita"/>
              <a:cs typeface="Aparajita"/>
            </a:endParaRPr>
          </a:p>
          <a:p>
            <a:pPr marL="268605">
              <a:lnSpc>
                <a:spcPct val="100000"/>
              </a:lnSpc>
            </a:pPr>
            <a:r>
              <a:rPr dirty="0" sz="2000" spc="-5">
                <a:latin typeface="Aparajita"/>
                <a:cs typeface="Aparajita"/>
              </a:rPr>
              <a:t>pressure exerted by the other gases (Dalton's</a:t>
            </a:r>
            <a:r>
              <a:rPr dirty="0" sz="2000" spc="-90">
                <a:latin typeface="Aparajita"/>
                <a:cs typeface="Aparajita"/>
              </a:rPr>
              <a:t> </a:t>
            </a:r>
            <a:r>
              <a:rPr dirty="0" sz="2000">
                <a:latin typeface="Aparajita"/>
                <a:cs typeface="Aparajita"/>
              </a:rPr>
              <a:t>Law)</a:t>
            </a:r>
            <a:endParaRPr sz="2000">
              <a:latin typeface="Aparajita"/>
              <a:cs typeface="Aparajita"/>
            </a:endParaRPr>
          </a:p>
          <a:p>
            <a:pPr marL="268605" marR="365125" indent="-205740">
              <a:lnSpc>
                <a:spcPct val="100000"/>
              </a:lnSpc>
              <a:spcBef>
                <a:spcPts val="405"/>
              </a:spcBef>
              <a:buAutoNum type="arabicPlain" startAt="3"/>
              <a:tabLst>
                <a:tab pos="284480" algn="l"/>
              </a:tabLst>
            </a:pPr>
            <a:r>
              <a:rPr dirty="0" sz="2000" spc="-5">
                <a:latin typeface="Aparajita"/>
                <a:cs typeface="Aparajita"/>
              </a:rPr>
              <a:t>Understand that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gases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in a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liquid diffuse from higher partial </a:t>
            </a:r>
            <a:r>
              <a:rPr dirty="0" sz="2000" spc="-5">
                <a:latin typeface="Aparajita"/>
                <a:cs typeface="Aparajita"/>
              </a:rPr>
              <a:t>pressure </a:t>
            </a:r>
            <a:r>
              <a:rPr dirty="0" sz="2000">
                <a:latin typeface="Aparajita"/>
                <a:cs typeface="Aparajita"/>
              </a:rPr>
              <a:t>to </a:t>
            </a:r>
            <a:r>
              <a:rPr dirty="0" sz="2000" spc="-5">
                <a:latin typeface="Aparajita"/>
                <a:cs typeface="Aparajita"/>
              </a:rPr>
              <a:t>lower partial pressure  </a:t>
            </a:r>
            <a:r>
              <a:rPr dirty="0" sz="2000">
                <a:latin typeface="Aparajita"/>
                <a:cs typeface="Aparajita"/>
              </a:rPr>
              <a:t>(Henry’s</a:t>
            </a:r>
            <a:r>
              <a:rPr dirty="0" sz="2000" spc="-120">
                <a:latin typeface="Aparajita"/>
                <a:cs typeface="Aparajita"/>
              </a:rPr>
              <a:t> </a:t>
            </a:r>
            <a:r>
              <a:rPr dirty="0" sz="2000">
                <a:latin typeface="Aparajita"/>
                <a:cs typeface="Aparajita"/>
              </a:rPr>
              <a:t>Law)</a:t>
            </a:r>
            <a:endParaRPr sz="2000">
              <a:latin typeface="Aparajita"/>
              <a:cs typeface="Aparajita"/>
            </a:endParaRPr>
          </a:p>
          <a:p>
            <a:pPr marL="283845" indent="-220979">
              <a:lnSpc>
                <a:spcPct val="100000"/>
              </a:lnSpc>
              <a:spcBef>
                <a:spcPts val="395"/>
              </a:spcBef>
              <a:buAutoNum type="arabicPlain" startAt="3"/>
              <a:tabLst>
                <a:tab pos="284480" algn="l"/>
              </a:tabLst>
            </a:pPr>
            <a:r>
              <a:rPr dirty="0" sz="2000" spc="-5">
                <a:latin typeface="Aparajita"/>
                <a:cs typeface="Aparajita"/>
              </a:rPr>
              <a:t>Describe the factors that </a:t>
            </a:r>
            <a:r>
              <a:rPr dirty="0" sz="2000">
                <a:latin typeface="Aparajita"/>
                <a:cs typeface="Aparajita"/>
              </a:rPr>
              <a:t>determine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the concentration of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a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gas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in a</a:t>
            </a:r>
            <a:r>
              <a:rPr dirty="0" sz="2000" spc="-65">
                <a:solidFill>
                  <a:srgbClr val="0000FF"/>
                </a:solidFill>
                <a:latin typeface="Aparajita"/>
                <a:cs typeface="Aparajita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Aparajita"/>
                <a:cs typeface="Aparajita"/>
              </a:rPr>
              <a:t>liquid.</a:t>
            </a:r>
            <a:endParaRPr sz="2000">
              <a:latin typeface="Aparajita"/>
              <a:cs typeface="Aparajita"/>
            </a:endParaRPr>
          </a:p>
          <a:p>
            <a:pPr marL="268605" marR="245745" indent="-205740">
              <a:lnSpc>
                <a:spcPct val="100000"/>
              </a:lnSpc>
              <a:spcBef>
                <a:spcPts val="395"/>
              </a:spcBef>
              <a:buAutoNum type="arabicPlain" startAt="3"/>
              <a:tabLst>
                <a:tab pos="284480" algn="l"/>
              </a:tabLst>
            </a:pPr>
            <a:r>
              <a:rPr dirty="0" sz="2000" spc="-5">
                <a:latin typeface="Aparajita"/>
                <a:cs typeface="Aparajita"/>
              </a:rPr>
              <a:t>Describe the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components of the alveolar-capillary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membrane </a:t>
            </a:r>
            <a:r>
              <a:rPr dirty="0" sz="2000" spc="-5">
                <a:latin typeface="Aparajita"/>
                <a:cs typeface="Aparajita"/>
              </a:rPr>
              <a:t>(i.e., </a:t>
            </a:r>
            <a:r>
              <a:rPr dirty="0" sz="2000">
                <a:latin typeface="Aparajita"/>
                <a:cs typeface="Aparajita"/>
              </a:rPr>
              <a:t>what </a:t>
            </a:r>
            <a:r>
              <a:rPr dirty="0" sz="2000" spc="-5">
                <a:latin typeface="Aparajita"/>
                <a:cs typeface="Aparajita"/>
              </a:rPr>
              <a:t>does </a:t>
            </a:r>
            <a:r>
              <a:rPr dirty="0" sz="2000">
                <a:latin typeface="Aparajita"/>
                <a:cs typeface="Aparajita"/>
              </a:rPr>
              <a:t>a molecule </a:t>
            </a:r>
            <a:r>
              <a:rPr dirty="0" sz="2000" spc="-5">
                <a:latin typeface="Aparajita"/>
                <a:cs typeface="Aparajita"/>
              </a:rPr>
              <a:t>of </a:t>
            </a:r>
            <a:r>
              <a:rPr dirty="0" sz="2000" spc="-10">
                <a:latin typeface="Aparajita"/>
                <a:cs typeface="Aparajita"/>
              </a:rPr>
              <a:t>gas  </a:t>
            </a:r>
            <a:r>
              <a:rPr dirty="0" sz="2000" spc="-5">
                <a:latin typeface="Aparajita"/>
                <a:cs typeface="Aparajita"/>
              </a:rPr>
              <a:t>pass</a:t>
            </a:r>
            <a:r>
              <a:rPr dirty="0" sz="2000" spc="-90">
                <a:latin typeface="Aparajita"/>
                <a:cs typeface="Aparajita"/>
              </a:rPr>
              <a:t> </a:t>
            </a:r>
            <a:r>
              <a:rPr dirty="0" sz="2000" spc="-5">
                <a:latin typeface="Aparajita"/>
                <a:cs typeface="Aparajita"/>
              </a:rPr>
              <a:t>through).</a:t>
            </a:r>
            <a:endParaRPr sz="2000">
              <a:latin typeface="Aparajita"/>
              <a:cs typeface="Aparajita"/>
            </a:endParaRPr>
          </a:p>
          <a:p>
            <a:pPr marL="283845" indent="-220979">
              <a:lnSpc>
                <a:spcPct val="100000"/>
              </a:lnSpc>
              <a:spcBef>
                <a:spcPts val="405"/>
              </a:spcBef>
              <a:buAutoNum type="arabicPlain" startAt="3"/>
              <a:tabLst>
                <a:tab pos="284480" algn="l"/>
              </a:tabLst>
            </a:pPr>
            <a:r>
              <a:rPr dirty="0" sz="2000" spc="-5">
                <a:latin typeface="Aparajita"/>
                <a:cs typeface="Aparajita"/>
              </a:rPr>
              <a:t>Knew the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various factors determining gas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transfer:</a:t>
            </a:r>
            <a:r>
              <a:rPr dirty="0" sz="2000" spc="-95">
                <a:solidFill>
                  <a:srgbClr val="0000FF"/>
                </a:solidFill>
                <a:latin typeface="Aparajita"/>
                <a:cs typeface="Aparajita"/>
              </a:rPr>
              <a:t> </a:t>
            </a:r>
            <a:r>
              <a:rPr dirty="0" sz="2000">
                <a:solidFill>
                  <a:srgbClr val="0000FF"/>
                </a:solidFill>
                <a:latin typeface="Aparajita"/>
                <a:cs typeface="Aparajita"/>
              </a:rPr>
              <a:t>-</a:t>
            </a:r>
            <a:endParaRPr sz="2000">
              <a:latin typeface="Aparajita"/>
              <a:cs typeface="Aparajita"/>
            </a:endParaRPr>
          </a:p>
          <a:p>
            <a:pPr marL="266700">
              <a:lnSpc>
                <a:spcPct val="100000"/>
              </a:lnSpc>
              <a:spcBef>
                <a:spcPts val="395"/>
              </a:spcBef>
            </a:pPr>
            <a:r>
              <a:rPr dirty="0" sz="2000">
                <a:latin typeface="Aparajita"/>
                <a:cs typeface="Aparajita"/>
              </a:rPr>
              <a:t>Surface area, thickness, </a:t>
            </a:r>
            <a:r>
              <a:rPr dirty="0" sz="2000" spc="-5">
                <a:latin typeface="Aparajita"/>
                <a:cs typeface="Aparajita"/>
              </a:rPr>
              <a:t>partial pressure difference, and diffusion coefficient of</a:t>
            </a:r>
            <a:r>
              <a:rPr dirty="0" sz="2000" spc="-175">
                <a:latin typeface="Aparajita"/>
                <a:cs typeface="Aparajita"/>
              </a:rPr>
              <a:t> </a:t>
            </a:r>
            <a:r>
              <a:rPr dirty="0" sz="2000" spc="-10">
                <a:latin typeface="Aparajita"/>
                <a:cs typeface="Aparajita"/>
              </a:rPr>
              <a:t>gas</a:t>
            </a:r>
            <a:endParaRPr sz="2000">
              <a:latin typeface="Aparajita"/>
              <a:cs typeface="Aparajita"/>
            </a:endParaRPr>
          </a:p>
          <a:p>
            <a:pPr marL="268605" marR="5080" indent="-255904">
              <a:lnSpc>
                <a:spcPct val="100000"/>
              </a:lnSpc>
              <a:spcBef>
                <a:spcPts val="395"/>
              </a:spcBef>
              <a:buAutoNum type="arabicPlain" startAt="7"/>
              <a:tabLst>
                <a:tab pos="233679" algn="l"/>
              </a:tabLst>
            </a:pPr>
            <a:r>
              <a:rPr dirty="0" sz="2000">
                <a:latin typeface="Aparajita"/>
                <a:cs typeface="Aparajita"/>
              </a:rPr>
              <a:t>State </a:t>
            </a:r>
            <a:r>
              <a:rPr dirty="0" sz="2000" spc="-5">
                <a:latin typeface="Aparajita"/>
                <a:cs typeface="Aparajita"/>
              </a:rPr>
              <a:t>the </a:t>
            </a:r>
            <a:r>
              <a:rPr dirty="0" sz="2000" spc="-5">
                <a:solidFill>
                  <a:srgbClr val="0000FF"/>
                </a:solidFill>
                <a:latin typeface="Aparajita"/>
                <a:cs typeface="Aparajita"/>
              </a:rPr>
              <a:t>partial pressures of oxygen and carbon dioxide </a:t>
            </a:r>
            <a:r>
              <a:rPr dirty="0" sz="2000">
                <a:latin typeface="Aparajita"/>
                <a:cs typeface="Aparajita"/>
              </a:rPr>
              <a:t>in the </a:t>
            </a:r>
            <a:r>
              <a:rPr dirty="0" sz="2000" spc="-5">
                <a:latin typeface="Aparajita"/>
                <a:cs typeface="Aparajita"/>
              </a:rPr>
              <a:t>atmosphere, alveolar gas, at the end  </a:t>
            </a:r>
            <a:r>
              <a:rPr dirty="0" sz="2000" spc="-5">
                <a:latin typeface="Aparajita"/>
                <a:cs typeface="Aparajita"/>
              </a:rPr>
              <a:t>of the pulmonary capillary, </a:t>
            </a:r>
            <a:r>
              <a:rPr dirty="0" sz="2000">
                <a:latin typeface="Aparajita"/>
                <a:cs typeface="Aparajita"/>
              </a:rPr>
              <a:t>in </a:t>
            </a:r>
            <a:r>
              <a:rPr dirty="0" sz="2000" spc="-5">
                <a:latin typeface="Aparajita"/>
                <a:cs typeface="Aparajita"/>
              </a:rPr>
              <a:t>systemic capillaries, and at the beginning of </a:t>
            </a:r>
            <a:r>
              <a:rPr dirty="0" sz="2000">
                <a:latin typeface="Aparajita"/>
                <a:cs typeface="Aparajita"/>
              </a:rPr>
              <a:t>a </a:t>
            </a:r>
            <a:r>
              <a:rPr dirty="0" sz="2000" spc="-5">
                <a:latin typeface="Aparajita"/>
                <a:cs typeface="Aparajita"/>
              </a:rPr>
              <a:t>pulmonary</a:t>
            </a:r>
            <a:r>
              <a:rPr dirty="0" sz="2000" spc="-25">
                <a:latin typeface="Aparajita"/>
                <a:cs typeface="Aparajita"/>
              </a:rPr>
              <a:t> </a:t>
            </a:r>
            <a:r>
              <a:rPr dirty="0" sz="2000" spc="-5">
                <a:latin typeface="Aparajita"/>
                <a:cs typeface="Aparajita"/>
              </a:rPr>
              <a:t>capillary.</a:t>
            </a:r>
            <a:endParaRPr sz="2000">
              <a:latin typeface="Aparajita"/>
              <a:cs typeface="Aparajit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544" y="350520"/>
            <a:ext cx="1847088" cy="40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" y="338327"/>
            <a:ext cx="5190744" cy="4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5374" y="909066"/>
            <a:ext cx="4747260" cy="4968240"/>
          </a:xfrm>
          <a:custGeom>
            <a:avLst/>
            <a:gdLst/>
            <a:ahLst/>
            <a:cxnLst/>
            <a:rect l="l" t="t" r="r" b="b"/>
            <a:pathLst>
              <a:path w="4747260" h="4968240">
                <a:moveTo>
                  <a:pt x="0" y="4968239"/>
                </a:moveTo>
                <a:lnTo>
                  <a:pt x="4747260" y="4968239"/>
                </a:lnTo>
                <a:lnTo>
                  <a:pt x="4747260" y="0"/>
                </a:lnTo>
                <a:lnTo>
                  <a:pt x="0" y="0"/>
                </a:lnTo>
                <a:lnTo>
                  <a:pt x="0" y="4968239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1203" rIns="0" bIns="0" rtlCol="0" vert="horz">
            <a:spAutoFit/>
          </a:bodyPr>
          <a:lstStyle/>
          <a:p>
            <a:pPr marL="52451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524510" algn="l"/>
              </a:tabLst>
            </a:pPr>
            <a:r>
              <a:rPr dirty="0" sz="2400" i="0">
                <a:solidFill>
                  <a:srgbClr val="000000"/>
                </a:solidFill>
                <a:latin typeface="Times New Roman"/>
                <a:cs typeface="Times New Roman"/>
              </a:rPr>
              <a:t>3% </a:t>
            </a:r>
            <a:r>
              <a:rPr dirty="0" sz="2400" i="0">
                <a:latin typeface="Times New Roman"/>
                <a:cs typeface="Times New Roman"/>
              </a:rPr>
              <a:t>dissolved </a:t>
            </a:r>
            <a:r>
              <a:rPr dirty="0" sz="2400" i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dirty="0" sz="2400" spc="-110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0">
                <a:solidFill>
                  <a:srgbClr val="000000"/>
                </a:solidFill>
                <a:latin typeface="Times New Roman"/>
                <a:cs typeface="Times New Roman"/>
              </a:rPr>
              <a:t>plasma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1898" y="2653410"/>
            <a:ext cx="1270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470" y="1382521"/>
            <a:ext cx="4401820" cy="1332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4510" marR="628015" indent="-228600">
              <a:lnSpc>
                <a:spcPct val="120000"/>
              </a:lnSpc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400" spc="-5">
                <a:latin typeface="Times New Roman"/>
                <a:cs typeface="Times New Roman"/>
              </a:rPr>
              <a:t>97% </a:t>
            </a:r>
            <a:r>
              <a:rPr dirty="0" sz="2400">
                <a:latin typeface="Times New Roman"/>
                <a:cs typeface="Times New Roman"/>
              </a:rPr>
              <a:t>bound to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hemoglobin  </a:t>
            </a:r>
            <a:r>
              <a:rPr dirty="0" sz="2400" spc="-5">
                <a:solidFill>
                  <a:srgbClr val="0000FF"/>
                </a:solidFill>
                <a:latin typeface="Times New Roman"/>
                <a:cs typeface="Times New Roman"/>
              </a:rPr>
              <a:t>(oxyhemoglobin)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268605" algn="l"/>
                <a:tab pos="1911350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latin typeface="Times New Roman"/>
                <a:cs typeface="Times New Roman"/>
              </a:rPr>
              <a:t>Higher  </a:t>
            </a:r>
            <a:r>
              <a:rPr dirty="0" sz="2400" spc="1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PO2	</a:t>
            </a:r>
            <a:r>
              <a:rPr dirty="0" sz="2400">
                <a:latin typeface="Times New Roman"/>
                <a:cs typeface="Times New Roman"/>
              </a:rPr>
              <a:t>results in greater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502" y="2714878"/>
            <a:ext cx="130556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sa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ur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470" y="3548507"/>
            <a:ext cx="4393565" cy="187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80000"/>
              </a:lnSpc>
              <a:tabLst>
                <a:tab pos="26860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latin typeface="Times New Roman"/>
                <a:cs typeface="Times New Roman"/>
              </a:rPr>
              <a:t>The relation between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PO2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Hb-O2 </a:t>
            </a:r>
            <a:r>
              <a:rPr dirty="0" sz="2400">
                <a:latin typeface="Times New Roman"/>
                <a:cs typeface="Times New Roman"/>
              </a:rPr>
              <a:t>is not </a:t>
            </a:r>
            <a:r>
              <a:rPr dirty="0" sz="2400" spc="-20">
                <a:latin typeface="Times New Roman"/>
                <a:cs typeface="Times New Roman"/>
              </a:rPr>
              <a:t>linear. </a:t>
            </a:r>
            <a:r>
              <a:rPr dirty="0" sz="2400">
                <a:latin typeface="Times New Roman"/>
                <a:cs typeface="Times New Roman"/>
              </a:rPr>
              <a:t>The curve is  </a:t>
            </a:r>
            <a:r>
              <a:rPr dirty="0" sz="2400">
                <a:latin typeface="Times New Roman"/>
                <a:cs typeface="Times New Roman"/>
              </a:rPr>
              <a:t>called </a:t>
            </a:r>
            <a:r>
              <a:rPr dirty="0" sz="2400" spc="-5">
                <a:latin typeface="Times New Roman"/>
                <a:cs typeface="Times New Roman"/>
              </a:rPr>
              <a:t>Oxyhemoglobin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Saturation  </a:t>
            </a:r>
            <a:r>
              <a:rPr dirty="0" sz="2400">
                <a:latin typeface="Times New Roman"/>
                <a:cs typeface="Times New Roman"/>
              </a:rPr>
              <a:t>Curve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 spc="-5">
                <a:latin typeface="Times New Roman"/>
                <a:cs typeface="Times New Roman"/>
              </a:rPr>
              <a:t>Which </a:t>
            </a:r>
            <a:r>
              <a:rPr dirty="0" sz="2400">
                <a:latin typeface="Times New Roman"/>
                <a:cs typeface="Times New Roman"/>
              </a:rPr>
              <a:t>is S- shaped or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sigmoid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8071" y="908303"/>
            <a:ext cx="3995928" cy="540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36641" y="6320790"/>
            <a:ext cx="4007485" cy="0"/>
          </a:xfrm>
          <a:custGeom>
            <a:avLst/>
            <a:gdLst/>
            <a:ahLst/>
            <a:cxnLst/>
            <a:rect l="l" t="t" r="r" b="b"/>
            <a:pathLst>
              <a:path w="4007484" h="0">
                <a:moveTo>
                  <a:pt x="0" y="0"/>
                </a:moveTo>
                <a:lnTo>
                  <a:pt x="4007358" y="0"/>
                </a:lnTo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36641" y="896874"/>
            <a:ext cx="4007485" cy="5424170"/>
          </a:xfrm>
          <a:custGeom>
            <a:avLst/>
            <a:gdLst/>
            <a:ahLst/>
            <a:cxnLst/>
            <a:rect l="l" t="t" r="r" b="b"/>
            <a:pathLst>
              <a:path w="4007484" h="5424170">
                <a:moveTo>
                  <a:pt x="4007358" y="0"/>
                </a:moveTo>
                <a:lnTo>
                  <a:pt x="0" y="0"/>
                </a:lnTo>
                <a:lnTo>
                  <a:pt x="0" y="5423916"/>
                </a:lnTo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981455"/>
            <a:ext cx="8569452" cy="515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3286" y="970025"/>
            <a:ext cx="8592820" cy="5179060"/>
          </a:xfrm>
          <a:custGeom>
            <a:avLst/>
            <a:gdLst/>
            <a:ahLst/>
            <a:cxnLst/>
            <a:rect l="l" t="t" r="r" b="b"/>
            <a:pathLst>
              <a:path w="8592820" h="5179060">
                <a:moveTo>
                  <a:pt x="0" y="5178552"/>
                </a:moveTo>
                <a:lnTo>
                  <a:pt x="8592312" y="5178552"/>
                </a:lnTo>
                <a:lnTo>
                  <a:pt x="8592312" y="0"/>
                </a:lnTo>
                <a:lnTo>
                  <a:pt x="0" y="0"/>
                </a:lnTo>
                <a:lnTo>
                  <a:pt x="0" y="5178552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0936" y="437387"/>
            <a:ext cx="6937248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405383"/>
            <a:ext cx="8641080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0029" y="393954"/>
            <a:ext cx="8663940" cy="5326380"/>
          </a:xfrm>
          <a:custGeom>
            <a:avLst/>
            <a:gdLst/>
            <a:ahLst/>
            <a:cxnLst/>
            <a:rect l="l" t="t" r="r" b="b"/>
            <a:pathLst>
              <a:path w="8663940" h="5326380">
                <a:moveTo>
                  <a:pt x="0" y="5326380"/>
                </a:moveTo>
                <a:lnTo>
                  <a:pt x="8663940" y="5326380"/>
                </a:lnTo>
                <a:lnTo>
                  <a:pt x="8663940" y="0"/>
                </a:lnTo>
                <a:lnTo>
                  <a:pt x="0" y="0"/>
                </a:lnTo>
                <a:lnTo>
                  <a:pt x="0" y="5326380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027" y="330708"/>
            <a:ext cx="8225028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413" y="1053846"/>
            <a:ext cx="5748655" cy="4752340"/>
          </a:xfrm>
          <a:custGeom>
            <a:avLst/>
            <a:gdLst/>
            <a:ahLst/>
            <a:cxnLst/>
            <a:rect l="l" t="t" r="r" b="b"/>
            <a:pathLst>
              <a:path w="5748655" h="4752340">
                <a:moveTo>
                  <a:pt x="0" y="4751832"/>
                </a:moveTo>
                <a:lnTo>
                  <a:pt x="5748528" y="4751832"/>
                </a:lnTo>
                <a:lnTo>
                  <a:pt x="5748528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119" y="1043178"/>
            <a:ext cx="1071245" cy="8223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5"/>
              </a:lnSpc>
              <a:tabLst>
                <a:tab pos="268605" algn="l"/>
              </a:tabLst>
            </a:pPr>
            <a:r>
              <a:rPr dirty="0" sz="1900" spc="-890" i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ts val="3195"/>
              </a:lnSpc>
            </a:pPr>
            <a:r>
              <a:rPr dirty="0" sz="2800" spc="-5" i="0">
                <a:latin typeface="Times New Roman"/>
                <a:cs typeface="Times New Roman"/>
              </a:rPr>
              <a:t>cur</a:t>
            </a:r>
            <a:r>
              <a:rPr dirty="0" sz="2800" i="0">
                <a:latin typeface="Times New Roman"/>
                <a:cs typeface="Times New Roman"/>
              </a:rPr>
              <a:t>v</a:t>
            </a:r>
            <a:r>
              <a:rPr dirty="0" sz="2800" spc="-5" i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8063" y="1043178"/>
            <a:ext cx="4405630" cy="82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5"/>
              </a:lnSpc>
              <a:tabLst>
                <a:tab pos="1428115" algn="l"/>
                <a:tab pos="1993900" algn="l"/>
                <a:tab pos="2694940" algn="l"/>
              </a:tabLst>
            </a:pP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position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of	</a:t>
            </a:r>
            <a:r>
              <a:rPr dirty="0" sz="2800" spc="-10">
                <a:solidFill>
                  <a:srgbClr val="0000FF"/>
                </a:solidFill>
                <a:latin typeface="Times New Roman"/>
                <a:cs typeface="Times New Roman"/>
              </a:rPr>
              <a:t>the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dissociation</a:t>
            </a:r>
            <a:endParaRPr sz="2800">
              <a:latin typeface="Times New Roman"/>
              <a:cs typeface="Times New Roman"/>
            </a:endParaRPr>
          </a:p>
          <a:p>
            <a:pPr marL="389255">
              <a:lnSpc>
                <a:spcPts val="3195"/>
              </a:lnSpc>
              <a:tabLst>
                <a:tab pos="1288415" algn="l"/>
                <a:tab pos="2030095" algn="l"/>
                <a:tab pos="4034790" algn="l"/>
              </a:tabLst>
            </a:pPr>
            <a:r>
              <a:rPr dirty="0" sz="2800" spc="-15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deter</a:t>
            </a:r>
            <a:r>
              <a:rPr dirty="0" sz="2800" spc="-15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ed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119" y="1811528"/>
            <a:ext cx="5481955" cy="289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>
              <a:lnSpc>
                <a:spcPct val="100000"/>
              </a:lnSpc>
            </a:pP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measuring 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dirty="0" sz="2800" spc="-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P50</a:t>
            </a:r>
            <a:endParaRPr sz="2800">
              <a:latin typeface="Times New Roman"/>
              <a:cs typeface="Times New Roman"/>
            </a:endParaRPr>
          </a:p>
          <a:p>
            <a:pPr algn="just" marL="268605" marR="5080" indent="-256540">
              <a:lnSpc>
                <a:spcPct val="90000"/>
              </a:lnSpc>
              <a:spcBef>
                <a:spcPts val="409"/>
              </a:spcBef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r>
              <a:rPr dirty="0" sz="1600" spc="715">
                <a:solidFill>
                  <a:srgbClr val="2CA1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 b="1" u="heavy">
                <a:latin typeface="Times New Roman"/>
                <a:cs typeface="Times New Roman"/>
              </a:rPr>
              <a:t>P50:</a:t>
            </a:r>
            <a:r>
              <a:rPr dirty="0" sz="2400" spc="-5">
                <a:latin typeface="Times New Roman"/>
                <a:cs typeface="Times New Roman"/>
              </a:rPr>
              <a:t>The arterial PO2 at </a:t>
            </a:r>
            <a:r>
              <a:rPr dirty="0" sz="2400">
                <a:latin typeface="Times New Roman"/>
                <a:cs typeface="Times New Roman"/>
              </a:rPr>
              <a:t>which 50% of the  </a:t>
            </a:r>
            <a:r>
              <a:rPr dirty="0" sz="2400" spc="-5">
                <a:latin typeface="Times New Roman"/>
                <a:cs typeface="Times New Roman"/>
              </a:rPr>
              <a:t>Hb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saturated </a:t>
            </a:r>
            <a:r>
              <a:rPr dirty="0" sz="2400">
                <a:latin typeface="Times New Roman"/>
                <a:cs typeface="Times New Roman"/>
              </a:rPr>
              <a:t>with </a:t>
            </a:r>
            <a:r>
              <a:rPr dirty="0" sz="2400" spc="-5">
                <a:latin typeface="Times New Roman"/>
                <a:cs typeface="Times New Roman"/>
              </a:rPr>
              <a:t>O2, normally P50=  </a:t>
            </a:r>
            <a:r>
              <a:rPr dirty="0" sz="2400">
                <a:latin typeface="Times New Roman"/>
                <a:cs typeface="Times New Roman"/>
              </a:rPr>
              <a:t>26.5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120"/>
              </a:spcBef>
              <a:tabLst>
                <a:tab pos="268605" algn="l"/>
                <a:tab pos="1739264" algn="l"/>
                <a:tab pos="2370455" algn="l"/>
                <a:tab pos="3288029" algn="l"/>
                <a:tab pos="457898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dirty="0" sz="2400" spc="-735" b="1">
                <a:solidFill>
                  <a:srgbClr val="0000FF"/>
                </a:solidFill>
                <a:latin typeface="Times New Roman"/>
                <a:cs typeface="Times New Roman"/>
              </a:rPr>
              <a:t>Dec</a:t>
            </a:r>
            <a:r>
              <a:rPr dirty="0" sz="2400" spc="-45" b="1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eased</a:t>
            </a:r>
            <a:r>
              <a:rPr dirty="0" sz="2400" b="1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dirty="0" sz="2400" b="1">
                <a:solidFill>
                  <a:srgbClr val="0000FF"/>
                </a:solidFill>
                <a:latin typeface="Times New Roman"/>
                <a:cs typeface="Times New Roman"/>
              </a:rPr>
              <a:t>50	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eans	incr</a:t>
            </a:r>
            <a:r>
              <a:rPr dirty="0" sz="2400" spc="-10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ased	a</a:t>
            </a:r>
            <a:r>
              <a:rPr dirty="0" sz="2400" spc="-55">
                <a:latin typeface="Times New Roman"/>
                <a:cs typeface="Times New Roman"/>
              </a:rPr>
              <a:t>f</a:t>
            </a:r>
            <a:r>
              <a:rPr dirty="0" sz="2400">
                <a:latin typeface="Times New Roman"/>
                <a:cs typeface="Times New Roman"/>
              </a:rPr>
              <a:t>fin</a:t>
            </a:r>
            <a:r>
              <a:rPr dirty="0" sz="2400" spc="-10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ty</a:t>
            </a:r>
            <a:endParaRPr sz="2400">
              <a:latin typeface="Times New Roman"/>
              <a:cs typeface="Times New Roman"/>
            </a:endParaRPr>
          </a:p>
          <a:p>
            <a:pPr marL="268605">
              <a:lnSpc>
                <a:spcPts val="2735"/>
              </a:lnSpc>
            </a:pPr>
            <a:r>
              <a:rPr dirty="0" sz="2400" spc="-5">
                <a:latin typeface="Times New Roman"/>
                <a:cs typeface="Times New Roman"/>
              </a:rPr>
              <a:t>of Hb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O2 or </a:t>
            </a:r>
            <a:r>
              <a:rPr dirty="0" sz="2400">
                <a:latin typeface="Times New Roman"/>
                <a:cs typeface="Times New Roman"/>
              </a:rPr>
              <a:t>shift </a:t>
            </a:r>
            <a:r>
              <a:rPr dirty="0" sz="2400" spc="-5">
                <a:latin typeface="Times New Roman"/>
                <a:cs typeface="Times New Roman"/>
              </a:rPr>
              <a:t>of </a:t>
            </a:r>
            <a:r>
              <a:rPr dirty="0" sz="2400">
                <a:latin typeface="Times New Roman"/>
                <a:cs typeface="Times New Roman"/>
              </a:rPr>
              <a:t>the curve to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left</a:t>
            </a:r>
            <a:endParaRPr sz="2400">
              <a:latin typeface="Times New Roman"/>
              <a:cs typeface="Times New Roman"/>
            </a:endParaRPr>
          </a:p>
          <a:p>
            <a:pPr algn="just" marL="268605" marR="5080" indent="-256540">
              <a:lnSpc>
                <a:spcPts val="2590"/>
              </a:lnSpc>
              <a:spcBef>
                <a:spcPts val="439"/>
              </a:spcBef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r>
              <a:rPr dirty="0" sz="1600" spc="720">
                <a:solidFill>
                  <a:srgbClr val="2CA1BE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Times New Roman"/>
                <a:cs typeface="Times New Roman"/>
              </a:rPr>
              <a:t>Increased 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P50 </a:t>
            </a:r>
            <a:r>
              <a:rPr dirty="0" sz="2400" spc="-5">
                <a:latin typeface="Times New Roman"/>
                <a:cs typeface="Times New Roman"/>
              </a:rPr>
              <a:t>means </a:t>
            </a:r>
            <a:r>
              <a:rPr dirty="0" sz="2400">
                <a:latin typeface="Times New Roman"/>
                <a:cs typeface="Times New Roman"/>
              </a:rPr>
              <a:t>decreased </a:t>
            </a:r>
            <a:r>
              <a:rPr dirty="0" sz="2400" spc="-10">
                <a:latin typeface="Times New Roman"/>
                <a:cs typeface="Times New Roman"/>
              </a:rPr>
              <a:t>affinity  </a:t>
            </a:r>
            <a:r>
              <a:rPr dirty="0" sz="2400">
                <a:latin typeface="Times New Roman"/>
                <a:cs typeface="Times New Roman"/>
              </a:rPr>
              <a:t>or shift of the curve to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6959" y="765048"/>
            <a:ext cx="2663951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5529" y="753618"/>
            <a:ext cx="2687320" cy="5737860"/>
          </a:xfrm>
          <a:custGeom>
            <a:avLst/>
            <a:gdLst/>
            <a:ahLst/>
            <a:cxnLst/>
            <a:rect l="l" t="t" r="r" b="b"/>
            <a:pathLst>
              <a:path w="2687320" h="5737860">
                <a:moveTo>
                  <a:pt x="0" y="5737860"/>
                </a:moveTo>
                <a:lnTo>
                  <a:pt x="2686812" y="5737860"/>
                </a:lnTo>
                <a:lnTo>
                  <a:pt x="2686812" y="0"/>
                </a:lnTo>
                <a:lnTo>
                  <a:pt x="0" y="0"/>
                </a:lnTo>
                <a:lnTo>
                  <a:pt x="0" y="5737860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1267967"/>
            <a:ext cx="7920228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5716" y="510540"/>
            <a:ext cx="6937248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2845" y="1256538"/>
            <a:ext cx="7943215" cy="4486910"/>
          </a:xfrm>
          <a:prstGeom prst="rect">
            <a:avLst/>
          </a:prstGeom>
          <a:ln w="22860">
            <a:solidFill>
              <a:srgbClr val="2CA1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L="1631314">
              <a:lnSpc>
                <a:spcPct val="100000"/>
              </a:lnSpc>
              <a:spcBef>
                <a:spcPts val="1440"/>
              </a:spcBef>
            </a:pPr>
            <a:r>
              <a:rPr dirty="0" sz="1800" b="1">
                <a:latin typeface="Arial"/>
                <a:cs typeface="Arial"/>
              </a:rPr>
              <a:t>↓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9667" y="3171951"/>
            <a:ext cx="2515868" cy="1352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286511"/>
            <a:ext cx="7581900" cy="5686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837438"/>
            <a:ext cx="8461375" cy="5256530"/>
          </a:xfrm>
          <a:custGeom>
            <a:avLst/>
            <a:gdLst/>
            <a:ahLst/>
            <a:cxnLst/>
            <a:rect l="l" t="t" r="r" b="b"/>
            <a:pathLst>
              <a:path w="8461375" h="5256530">
                <a:moveTo>
                  <a:pt x="0" y="5256276"/>
                </a:moveTo>
                <a:lnTo>
                  <a:pt x="8461248" y="5256276"/>
                </a:lnTo>
                <a:lnTo>
                  <a:pt x="8461248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1225" y="866902"/>
            <a:ext cx="8200390" cy="499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 marR="5080" indent="-256540">
              <a:lnSpc>
                <a:spcPts val="2690"/>
              </a:lnSpc>
              <a:tabLst>
                <a:tab pos="31432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Rt shift </a:t>
            </a:r>
            <a:r>
              <a:rPr dirty="0" sz="2800" spc="-10">
                <a:solidFill>
                  <a:srgbClr val="0000FF"/>
                </a:solidFill>
                <a:latin typeface="Times New Roman"/>
                <a:cs typeface="Times New Roman"/>
              </a:rPr>
              <a:t>means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oxygen is unloaded to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tissues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from Hb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, while </a:t>
            </a:r>
            <a:r>
              <a:rPr dirty="0" sz="2800" spc="-5" u="heavy">
                <a:solidFill>
                  <a:srgbClr val="0000FF"/>
                </a:solidFill>
                <a:latin typeface="Times New Roman"/>
                <a:cs typeface="Times New Roman"/>
              </a:rPr>
              <a:t>Lt shift </a:t>
            </a:r>
            <a:r>
              <a:rPr dirty="0" sz="2800" spc="-15" u="heavy">
                <a:solidFill>
                  <a:srgbClr val="0000FF"/>
                </a:solidFill>
                <a:latin typeface="Times New Roman"/>
                <a:cs typeface="Times New Roman"/>
              </a:rPr>
              <a:t>means </a:t>
            </a:r>
            <a:r>
              <a:rPr dirty="0" sz="2800" spc="-5">
                <a:latin typeface="Times New Roman"/>
                <a:cs typeface="Times New Roman"/>
              </a:rPr>
              <a:t>loading or attachment of  </a:t>
            </a:r>
            <a:r>
              <a:rPr dirty="0" sz="2800">
                <a:latin typeface="Times New Roman"/>
                <a:cs typeface="Times New Roman"/>
              </a:rPr>
              <a:t>oxygen </a:t>
            </a:r>
            <a:r>
              <a:rPr dirty="0" sz="2800" spc="-5">
                <a:latin typeface="Times New Roman"/>
                <a:cs typeface="Times New Roman"/>
              </a:rPr>
              <a:t>to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Hb.</a:t>
            </a:r>
            <a:endParaRPr sz="2800">
              <a:latin typeface="Times New Roman"/>
              <a:cs typeface="Times New Roman"/>
            </a:endParaRPr>
          </a:p>
          <a:p>
            <a:pPr marL="12700" marR="506095" indent="24130">
              <a:lnSpc>
                <a:spcPts val="2690"/>
              </a:lnSpc>
              <a:spcBef>
                <a:spcPts val="405"/>
              </a:spcBef>
            </a:pP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Increased </a:t>
            </a:r>
            <a:r>
              <a:rPr dirty="0" sz="2800" spc="-5" i="1">
                <a:solidFill>
                  <a:srgbClr val="C00000"/>
                </a:solidFill>
                <a:latin typeface="Times New Roman"/>
                <a:cs typeface="Times New Roman"/>
              </a:rPr>
              <a:t>2,3DPG, H+, </a:t>
            </a:r>
            <a:r>
              <a:rPr dirty="0" sz="2800" spc="-35" i="1">
                <a:solidFill>
                  <a:srgbClr val="C00000"/>
                </a:solidFill>
                <a:latin typeface="Times New Roman"/>
                <a:cs typeface="Times New Roman"/>
              </a:rPr>
              <a:t>Temperature </a:t>
            </a:r>
            <a:r>
              <a:rPr dirty="0" sz="2800" spc="-5" i="1">
                <a:solidFill>
                  <a:srgbClr val="C00000"/>
                </a:solidFill>
                <a:latin typeface="Times New Roman"/>
                <a:cs typeface="Times New Roman"/>
              </a:rPr>
              <a:t>, PCO2 shift the  </a:t>
            </a:r>
            <a:r>
              <a:rPr dirty="0" sz="2800" spc="-5" i="1">
                <a:solidFill>
                  <a:srgbClr val="C00000"/>
                </a:solidFill>
                <a:latin typeface="Times New Roman"/>
                <a:cs typeface="Times New Roman"/>
              </a:rPr>
              <a:t>curve to</a:t>
            </a:r>
            <a:r>
              <a:rPr dirty="0" sz="2800" spc="-85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C00000"/>
                </a:solidFill>
                <a:latin typeface="Times New Roman"/>
                <a:cs typeface="Times New Roman"/>
              </a:rPr>
              <a:t>right.</a:t>
            </a:r>
            <a:endParaRPr sz="2800">
              <a:latin typeface="Times New Roman"/>
              <a:cs typeface="Times New Roman"/>
            </a:endParaRPr>
          </a:p>
          <a:p>
            <a:pPr marL="314325" marR="182245" indent="-256540">
              <a:lnSpc>
                <a:spcPct val="80000"/>
              </a:lnSpc>
              <a:spcBef>
                <a:spcPts val="415"/>
              </a:spcBef>
              <a:tabLst>
                <a:tab pos="314325" algn="l"/>
                <a:tab pos="502094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2,3DPG  is  </a:t>
            </a:r>
            <a:r>
              <a:rPr dirty="0" sz="2800">
                <a:latin typeface="Times New Roman"/>
                <a:cs typeface="Times New Roman"/>
              </a:rPr>
              <a:t>synthesized</a:t>
            </a:r>
            <a:r>
              <a:rPr dirty="0" sz="2800" spc="-3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3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RBCs	</a:t>
            </a:r>
            <a:r>
              <a:rPr dirty="0" sz="2800">
                <a:latin typeface="Times New Roman"/>
                <a:cs typeface="Times New Roman"/>
              </a:rPr>
              <a:t>from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glycolytic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pathway , it </a:t>
            </a:r>
            <a:r>
              <a:rPr dirty="0" sz="2800">
                <a:latin typeface="Times New Roman"/>
                <a:cs typeface="Times New Roman"/>
              </a:rPr>
              <a:t>binds tightly </a:t>
            </a:r>
            <a:r>
              <a:rPr dirty="0" sz="2800" spc="-5">
                <a:latin typeface="Times New Roman"/>
                <a:cs typeface="Times New Roman"/>
              </a:rPr>
              <a:t>to reduced Hb. increased 2,3  </a:t>
            </a:r>
            <a:r>
              <a:rPr dirty="0" sz="2800" spc="-5">
                <a:latin typeface="Times New Roman"/>
                <a:cs typeface="Times New Roman"/>
              </a:rPr>
              <a:t>DPG facilitate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oxygen release and </a:t>
            </a:r>
            <a:r>
              <a:rPr dirty="0" sz="2800">
                <a:latin typeface="Times New Roman"/>
                <a:cs typeface="Times New Roman"/>
              </a:rPr>
              <a:t>shifts the  </a:t>
            </a:r>
            <a:r>
              <a:rPr dirty="0" sz="2800" spc="-5">
                <a:latin typeface="Times New Roman"/>
                <a:cs typeface="Times New Roman"/>
              </a:rPr>
              <a:t>dissociation curve to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Rt.</a:t>
            </a:r>
            <a:endParaRPr sz="2800">
              <a:latin typeface="Times New Roman"/>
              <a:cs typeface="Times New Roman"/>
            </a:endParaRPr>
          </a:p>
          <a:p>
            <a:pPr marL="314325" marR="383540" indent="-256540">
              <a:lnSpc>
                <a:spcPct val="80000"/>
              </a:lnSpc>
              <a:spcBef>
                <a:spcPts val="395"/>
              </a:spcBef>
              <a:tabLst>
                <a:tab pos="31432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2,3 DPG increases in the </a:t>
            </a:r>
            <a:r>
              <a:rPr dirty="0" sz="2800" spc="-10">
                <a:solidFill>
                  <a:srgbClr val="0000FF"/>
                </a:solidFill>
                <a:latin typeface="Times New Roman"/>
                <a:cs typeface="Times New Roman"/>
              </a:rPr>
              <a:t>RBCs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anemia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hypoxemia, and thus serves as </a:t>
            </a:r>
            <a:r>
              <a:rPr dirty="0" sz="2800" spc="-10">
                <a:latin typeface="Times New Roman"/>
                <a:cs typeface="Times New Roman"/>
              </a:rPr>
              <a:t>an </a:t>
            </a:r>
            <a:r>
              <a:rPr dirty="0" sz="2800" spc="-5">
                <a:latin typeface="Times New Roman"/>
                <a:cs typeface="Times New Roman"/>
              </a:rPr>
              <a:t>important adaptive  </a:t>
            </a:r>
            <a:r>
              <a:rPr dirty="0" sz="2800" spc="-5">
                <a:latin typeface="Times New Roman"/>
                <a:cs typeface="Times New Roman"/>
              </a:rPr>
              <a:t>response in maintaining </a:t>
            </a:r>
            <a:r>
              <a:rPr dirty="0" sz="2800">
                <a:latin typeface="Times New Roman"/>
                <a:cs typeface="Times New Roman"/>
              </a:rPr>
              <a:t>tissue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oxygenation</a:t>
            </a:r>
            <a:endParaRPr sz="2800">
              <a:latin typeface="Times New Roman"/>
              <a:cs typeface="Times New Roman"/>
            </a:endParaRPr>
          </a:p>
          <a:p>
            <a:pPr marL="314325" marR="93345" indent="-256540">
              <a:lnSpc>
                <a:spcPct val="80000"/>
              </a:lnSpc>
              <a:spcBef>
                <a:spcPts val="405"/>
              </a:spcBef>
              <a:tabLst>
                <a:tab pos="314325" algn="l"/>
                <a:tab pos="188404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Fetal  </a:t>
            </a:r>
            <a:r>
              <a:rPr dirty="0" sz="2800" spc="35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Hb:	has a P50 of 20 mmHg in </a:t>
            </a:r>
            <a:r>
              <a:rPr dirty="0" sz="2800" i="1">
                <a:solidFill>
                  <a:srgbClr val="0000FF"/>
                </a:solidFill>
                <a:latin typeface="Times New Roman"/>
                <a:cs typeface="Times New Roman"/>
              </a:rPr>
              <a:t>comparison</a:t>
            </a:r>
            <a:r>
              <a:rPr dirty="0" sz="2800" spc="-15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r>
              <a:rPr dirty="0" sz="2800" spc="5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27 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mmHg of </a:t>
            </a:r>
            <a:r>
              <a:rPr dirty="0" sz="2800" i="1">
                <a:solidFill>
                  <a:srgbClr val="0000FF"/>
                </a:solidFill>
                <a:latin typeface="Times New Roman"/>
                <a:cs typeface="Times New Roman"/>
              </a:rPr>
              <a:t>adult</a:t>
            </a:r>
            <a:r>
              <a:rPr dirty="0" sz="2800" spc="-65" i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Hb.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59" y="391668"/>
            <a:ext cx="2430779" cy="29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374" y="477773"/>
            <a:ext cx="8639810" cy="5328285"/>
          </a:xfrm>
          <a:custGeom>
            <a:avLst/>
            <a:gdLst/>
            <a:ahLst/>
            <a:cxnLst/>
            <a:rect l="l" t="t" r="r" b="b"/>
            <a:pathLst>
              <a:path w="8639810" h="5328285">
                <a:moveTo>
                  <a:pt x="0" y="5327904"/>
                </a:moveTo>
                <a:lnTo>
                  <a:pt x="8639556" y="5327904"/>
                </a:lnTo>
                <a:lnTo>
                  <a:pt x="863955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 i="0">
                <a:latin typeface="Calibri"/>
                <a:cs typeface="Calibri"/>
              </a:rPr>
              <a:t>Effect </a:t>
            </a:r>
            <a:r>
              <a:rPr dirty="0" spc="-5" i="0">
                <a:latin typeface="Calibri"/>
                <a:cs typeface="Calibri"/>
              </a:rPr>
              <a:t>of </a:t>
            </a:r>
            <a:r>
              <a:rPr dirty="0" spc="-10"/>
              <a:t>carbon </a:t>
            </a:r>
            <a:r>
              <a:rPr dirty="0" spc="-15"/>
              <a:t>dioxide </a:t>
            </a:r>
            <a:r>
              <a:rPr dirty="0" spc="-5" i="0">
                <a:latin typeface="Calibri"/>
                <a:cs typeface="Calibri"/>
              </a:rPr>
              <a:t>and </a:t>
            </a:r>
            <a:r>
              <a:rPr dirty="0" spc="-15"/>
              <a:t>hydrogen </a:t>
            </a:r>
            <a:r>
              <a:rPr dirty="0" spc="-5"/>
              <a:t>ions </a:t>
            </a:r>
            <a:r>
              <a:rPr dirty="0" spc="-5" i="0">
                <a:latin typeface="Calibri"/>
                <a:cs typeface="Calibri"/>
              </a:rPr>
              <a:t>on</a:t>
            </a:r>
            <a:r>
              <a:rPr dirty="0" spc="175" i="0">
                <a:latin typeface="Calibri"/>
                <a:cs typeface="Calibri"/>
              </a:rPr>
              <a:t> </a:t>
            </a:r>
            <a:r>
              <a:rPr dirty="0" spc="-5" i="0">
                <a:latin typeface="Calibri"/>
                <a:cs typeface="Calibri"/>
              </a:rPr>
              <a:t>the</a:t>
            </a:r>
          </a:p>
          <a:p>
            <a:pPr marL="268605">
              <a:lnSpc>
                <a:spcPct val="100000"/>
              </a:lnSpc>
            </a:pPr>
            <a:r>
              <a:rPr dirty="0" spc="-5" i="0">
                <a:latin typeface="Calibri"/>
                <a:cs typeface="Calibri"/>
              </a:rPr>
              <a:t>curve </a:t>
            </a:r>
            <a:r>
              <a:rPr dirty="0" spc="-5" i="0">
                <a:solidFill>
                  <a:srgbClr val="000000"/>
                </a:solidFill>
                <a:latin typeface="Calibri"/>
                <a:cs typeface="Calibri"/>
              </a:rPr>
              <a:t>( </a:t>
            </a:r>
            <a:r>
              <a:rPr dirty="0" spc="-5">
                <a:solidFill>
                  <a:srgbClr val="000000"/>
                </a:solidFill>
              </a:rPr>
              <a:t>Bohr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effect</a:t>
            </a:r>
            <a:r>
              <a:rPr dirty="0" spc="-10" i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1155" marR="5080">
              <a:lnSpc>
                <a:spcPct val="100000"/>
              </a:lnSpc>
            </a:pPr>
            <a:r>
              <a:rPr dirty="0" spc="-35" u="heavy">
                <a:solidFill>
                  <a:srgbClr val="0000FF"/>
                </a:solidFill>
              </a:rPr>
              <a:t>At </a:t>
            </a:r>
            <a:r>
              <a:rPr dirty="0" spc="-5" u="heavy">
                <a:solidFill>
                  <a:srgbClr val="0000FF"/>
                </a:solidFill>
              </a:rPr>
              <a:t>lung </a:t>
            </a:r>
            <a:r>
              <a:rPr dirty="0" spc="-10"/>
              <a:t>movement </a:t>
            </a:r>
            <a:r>
              <a:rPr dirty="0" spc="-5"/>
              <a:t>of </a:t>
            </a:r>
            <a:r>
              <a:rPr dirty="0" spc="-10"/>
              <a:t>CO2 </a:t>
            </a:r>
            <a:r>
              <a:rPr dirty="0" spc="-20"/>
              <a:t>from </a:t>
            </a:r>
            <a:r>
              <a:rPr dirty="0" spc="-5"/>
              <a:t>blood </a:t>
            </a:r>
            <a:r>
              <a:rPr dirty="0" spc="-15"/>
              <a:t>to </a:t>
            </a:r>
            <a:r>
              <a:rPr dirty="0" spc="-5"/>
              <a:t>alveoli </a:t>
            </a:r>
            <a:r>
              <a:rPr dirty="0"/>
              <a:t>will  </a:t>
            </a:r>
            <a:r>
              <a:rPr dirty="0" spc="-10"/>
              <a:t>decrease </a:t>
            </a:r>
            <a:r>
              <a:rPr dirty="0" spc="-5"/>
              <a:t>blood </a:t>
            </a:r>
            <a:r>
              <a:rPr dirty="0" spc="-10"/>
              <a:t>CO2 </a:t>
            </a:r>
            <a:r>
              <a:rPr dirty="0">
                <a:latin typeface="Calibri"/>
                <a:cs typeface="Calibri"/>
              </a:rPr>
              <a:t>&amp;H+ </a:t>
            </a:r>
            <a:r>
              <a:rPr dirty="0" spc="-5">
                <a:latin typeface="Calibri"/>
                <a:cs typeface="Calibri"/>
              </a:rPr>
              <a:t>→shift </a:t>
            </a:r>
            <a:r>
              <a:rPr dirty="0">
                <a:latin typeface="Calibri"/>
                <a:cs typeface="Calibri"/>
              </a:rPr>
              <a:t>the </a:t>
            </a:r>
            <a:r>
              <a:rPr dirty="0" spc="-5">
                <a:latin typeface="Calibri"/>
                <a:cs typeface="Calibri"/>
              </a:rPr>
              <a:t>curve </a:t>
            </a:r>
            <a:r>
              <a:rPr dirty="0" spc="-15">
                <a:latin typeface="Calibri"/>
                <a:cs typeface="Calibri"/>
              </a:rPr>
              <a:t>to </a:t>
            </a:r>
            <a:r>
              <a:rPr dirty="0" spc="-10">
                <a:latin typeface="Calibri"/>
                <a:cs typeface="Calibri"/>
              </a:rPr>
              <a:t>left  </a:t>
            </a:r>
            <a:r>
              <a:rPr dirty="0"/>
              <a:t>and </a:t>
            </a:r>
            <a:r>
              <a:rPr dirty="0" spc="-10"/>
              <a:t>increase </a:t>
            </a:r>
            <a:r>
              <a:rPr dirty="0"/>
              <a:t>O2 </a:t>
            </a:r>
            <a:r>
              <a:rPr dirty="0" spc="-10"/>
              <a:t>affinity </a:t>
            </a:r>
            <a:r>
              <a:rPr dirty="0" spc="-15"/>
              <a:t>to </a:t>
            </a:r>
            <a:r>
              <a:rPr dirty="0"/>
              <a:t>Hb </a:t>
            </a:r>
            <a:r>
              <a:rPr dirty="0" spc="-5"/>
              <a:t>allowing </a:t>
            </a:r>
            <a:r>
              <a:rPr dirty="0" spc="-10"/>
              <a:t>more </a:t>
            </a:r>
            <a:r>
              <a:rPr dirty="0" spc="5"/>
              <a:t>O2  </a:t>
            </a:r>
            <a:r>
              <a:rPr dirty="0" spc="-10"/>
              <a:t>transport </a:t>
            </a:r>
            <a:r>
              <a:rPr dirty="0" spc="-15"/>
              <a:t>to</a:t>
            </a:r>
            <a:r>
              <a:rPr dirty="0" spc="-40"/>
              <a:t> </a:t>
            </a:r>
            <a:r>
              <a:rPr dirty="0" spc="-5"/>
              <a:t>tissues</a:t>
            </a:r>
          </a:p>
          <a:p>
            <a:pPr marL="338455">
              <a:lnSpc>
                <a:spcPct val="100000"/>
              </a:lnSpc>
              <a:spcBef>
                <a:spcPts val="38"/>
              </a:spcBef>
            </a:pPr>
            <a:endParaRPr sz="3200">
              <a:latin typeface="Times New Roman"/>
              <a:cs typeface="Times New Roman"/>
            </a:endParaRPr>
          </a:p>
          <a:p>
            <a:pPr marL="351155">
              <a:lnSpc>
                <a:spcPct val="100000"/>
              </a:lnSpc>
            </a:pPr>
            <a:r>
              <a:rPr dirty="0" sz="3100" spc="-50" u="heavy">
                <a:solidFill>
                  <a:srgbClr val="0000FF"/>
                </a:solidFill>
              </a:rPr>
              <a:t>At </a:t>
            </a:r>
            <a:r>
              <a:rPr dirty="0" sz="3100" spc="-5" u="heavy">
                <a:solidFill>
                  <a:srgbClr val="0000FF"/>
                </a:solidFill>
              </a:rPr>
              <a:t>tissues</a:t>
            </a:r>
            <a:r>
              <a:rPr dirty="0" sz="3100" spc="-5">
                <a:solidFill>
                  <a:srgbClr val="0000FF"/>
                </a:solidFill>
              </a:rPr>
              <a:t>: </a:t>
            </a:r>
            <a:r>
              <a:rPr dirty="0" sz="3100" spc="-5"/>
              <a:t>the </a:t>
            </a:r>
            <a:r>
              <a:rPr dirty="0" sz="3100" spc="-25"/>
              <a:t>reverse</a:t>
            </a:r>
            <a:r>
              <a:rPr dirty="0" sz="3100"/>
              <a:t> </a:t>
            </a:r>
            <a:r>
              <a:rPr dirty="0" sz="3100" spc="-10"/>
              <a:t>occur</a:t>
            </a:r>
            <a:endParaRPr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471" y="5236464"/>
            <a:ext cx="9031605" cy="789940"/>
          </a:xfrm>
          <a:custGeom>
            <a:avLst/>
            <a:gdLst/>
            <a:ahLst/>
            <a:cxnLst/>
            <a:rect l="l" t="t" r="r" b="b"/>
            <a:pathLst>
              <a:path w="9031605" h="789939">
                <a:moveTo>
                  <a:pt x="9031528" y="0"/>
                </a:moveTo>
                <a:lnTo>
                  <a:pt x="0" y="0"/>
                </a:lnTo>
                <a:lnTo>
                  <a:pt x="9031528" y="789432"/>
                </a:lnTo>
                <a:lnTo>
                  <a:pt x="903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49879" y="237743"/>
            <a:ext cx="2860547" cy="48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8383" y="765048"/>
            <a:ext cx="5829299" cy="5285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6000" y="35814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11365" y="2880232"/>
            <a:ext cx="1359535" cy="0"/>
          </a:xfrm>
          <a:custGeom>
            <a:avLst/>
            <a:gdLst/>
            <a:ahLst/>
            <a:cxnLst/>
            <a:rect l="l" t="t" r="r" b="b"/>
            <a:pathLst>
              <a:path w="1359534" h="0">
                <a:moveTo>
                  <a:pt x="0" y="0"/>
                </a:moveTo>
                <a:lnTo>
                  <a:pt x="1359407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11365" y="3245992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 h="0">
                <a:moveTo>
                  <a:pt x="0" y="0"/>
                </a:moveTo>
                <a:lnTo>
                  <a:pt x="812291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982217"/>
            <a:ext cx="8496300" cy="4968240"/>
          </a:xfrm>
          <a:custGeom>
            <a:avLst/>
            <a:gdLst/>
            <a:ahLst/>
            <a:cxnLst/>
            <a:rect l="l" t="t" r="r" b="b"/>
            <a:pathLst>
              <a:path w="8496300" h="4968240">
                <a:moveTo>
                  <a:pt x="0" y="4968240"/>
                </a:moveTo>
                <a:lnTo>
                  <a:pt x="8496300" y="4968240"/>
                </a:lnTo>
                <a:lnTo>
                  <a:pt x="8496300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ln w="22860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6945" y="1322323"/>
            <a:ext cx="8173084" cy="420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25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Exercise increases </a:t>
            </a:r>
            <a:r>
              <a:rPr dirty="0" sz="2800" spc="-50">
                <a:solidFill>
                  <a:srgbClr val="0000FF"/>
                </a:solidFill>
                <a:latin typeface="Times New Roman"/>
                <a:cs typeface="Times New Roman"/>
              </a:rPr>
              <a:t>Temp, 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H+, 2,3 DPG and shift</a:t>
            </a:r>
            <a:r>
              <a:rPr dirty="0" sz="2800" spc="8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ts val="2885"/>
              </a:lnSpc>
            </a:pP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curve to</a:t>
            </a:r>
            <a:r>
              <a:rPr dirty="0" sz="2800" spc="-6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Rt.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690"/>
              </a:lnSpc>
              <a:spcBef>
                <a:spcPts val="509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solidFill>
                  <a:srgbClr val="FF00FF"/>
                </a:solidFill>
                <a:latin typeface="Times New Roman"/>
                <a:cs typeface="Times New Roman"/>
              </a:rPr>
              <a:t>Utilization </a:t>
            </a:r>
            <a:r>
              <a:rPr dirty="0" sz="2800" spc="-10">
                <a:solidFill>
                  <a:srgbClr val="FF00FF"/>
                </a:solidFill>
                <a:latin typeface="Times New Roman"/>
                <a:cs typeface="Times New Roman"/>
              </a:rPr>
              <a:t>Coefficient </a:t>
            </a:r>
            <a:r>
              <a:rPr dirty="0" sz="2800" spc="-5">
                <a:latin typeface="Times New Roman"/>
                <a:cs typeface="Times New Roman"/>
              </a:rPr>
              <a:t>The percentage of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blood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that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gives up its oxygen as it passes </a:t>
            </a:r>
            <a:r>
              <a:rPr dirty="0" sz="2800">
                <a:latin typeface="Times New Roman"/>
                <a:cs typeface="Times New Roman"/>
              </a:rPr>
              <a:t>through the </a:t>
            </a:r>
            <a:r>
              <a:rPr dirty="0" sz="2800" spc="-5">
                <a:latin typeface="Times New Roman"/>
                <a:cs typeface="Times New Roman"/>
              </a:rPr>
              <a:t>tissues  </a:t>
            </a:r>
            <a:r>
              <a:rPr dirty="0" sz="2800" spc="-5">
                <a:latin typeface="Times New Roman"/>
                <a:cs typeface="Times New Roman"/>
              </a:rPr>
              <a:t>capillaries is called </a:t>
            </a:r>
            <a:r>
              <a:rPr dirty="0" sz="2800" i="1">
                <a:latin typeface="Times New Roman"/>
                <a:cs typeface="Times New Roman"/>
              </a:rPr>
              <a:t>utilization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coefficient.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450">
              <a:latin typeface="Times New Roman"/>
              <a:cs typeface="Times New Roman"/>
            </a:endParaRPr>
          </a:p>
          <a:p>
            <a:pPr marL="2084070">
              <a:lnSpc>
                <a:spcPts val="3220"/>
              </a:lnSpc>
              <a:tabLst>
                <a:tab pos="2461895" algn="l"/>
              </a:tabLst>
            </a:pP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=	</a:t>
            </a:r>
            <a:r>
              <a:rPr dirty="0" sz="2800" spc="-10" u="heavy">
                <a:solidFill>
                  <a:srgbClr val="0000FF"/>
                </a:solidFill>
                <a:latin typeface="Times New Roman"/>
                <a:cs typeface="Times New Roman"/>
              </a:rPr>
              <a:t>O2 </a:t>
            </a:r>
            <a:r>
              <a:rPr dirty="0" sz="2800" spc="-5" u="heavy">
                <a:solidFill>
                  <a:srgbClr val="0000FF"/>
                </a:solidFill>
                <a:latin typeface="Times New Roman"/>
                <a:cs typeface="Times New Roman"/>
              </a:rPr>
              <a:t>delivered to the</a:t>
            </a:r>
            <a:r>
              <a:rPr dirty="0" sz="2800" spc="-15" u="heavy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 spc="-5" u="heavy">
                <a:solidFill>
                  <a:srgbClr val="0000FF"/>
                </a:solidFill>
                <a:latin typeface="Times New Roman"/>
                <a:cs typeface="Times New Roman"/>
              </a:rPr>
              <a:t>tissues</a:t>
            </a:r>
            <a:endParaRPr sz="2800">
              <a:latin typeface="Times New Roman"/>
              <a:cs typeface="Times New Roman"/>
            </a:endParaRPr>
          </a:p>
          <a:p>
            <a:pPr marL="2449830">
              <a:lnSpc>
                <a:spcPts val="3220"/>
              </a:lnSpc>
            </a:pP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O2 content of arterial</a:t>
            </a:r>
            <a:r>
              <a:rPr dirty="0" sz="2800" spc="-2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blood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ts val="322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1">
                <a:latin typeface="Times New Roman"/>
                <a:cs typeface="Times New Roman"/>
              </a:rPr>
              <a:t>Normally at </a:t>
            </a:r>
            <a:r>
              <a:rPr dirty="0" sz="2800" spc="-30" i="1">
                <a:latin typeface="Times New Roman"/>
                <a:cs typeface="Times New Roman"/>
              </a:rPr>
              <a:t>rest </a:t>
            </a:r>
            <a:r>
              <a:rPr dirty="0" sz="2800" spc="-5" i="1">
                <a:latin typeface="Times New Roman"/>
                <a:cs typeface="Times New Roman"/>
              </a:rPr>
              <a:t>= </a:t>
            </a:r>
            <a:r>
              <a:rPr dirty="0" sz="2800" i="1">
                <a:latin typeface="Times New Roman"/>
                <a:cs typeface="Times New Roman"/>
              </a:rPr>
              <a:t>5ml/20 </a:t>
            </a:r>
            <a:r>
              <a:rPr dirty="0" sz="2800" spc="-5" i="1">
                <a:latin typeface="Times New Roman"/>
                <a:cs typeface="Times New Roman"/>
              </a:rPr>
              <a:t>ml= </a:t>
            </a:r>
            <a:r>
              <a:rPr dirty="0" sz="2800" i="1">
                <a:latin typeface="Times New Roman"/>
                <a:cs typeface="Times New Roman"/>
              </a:rPr>
              <a:t>25%</a:t>
            </a:r>
            <a:r>
              <a:rPr dirty="0" sz="2800" spc="-1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220"/>
              </a:lnSpc>
              <a:tabLst>
                <a:tab pos="356870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i="1">
                <a:latin typeface="Times New Roman"/>
                <a:cs typeface="Times New Roman"/>
              </a:rPr>
              <a:t>during </a:t>
            </a:r>
            <a:r>
              <a:rPr dirty="0" sz="2800" spc="-20" i="1">
                <a:latin typeface="Times New Roman"/>
                <a:cs typeface="Times New Roman"/>
              </a:rPr>
              <a:t>exercise </a:t>
            </a:r>
            <a:r>
              <a:rPr dirty="0" sz="2800" spc="-5" i="1">
                <a:latin typeface="Times New Roman"/>
                <a:cs typeface="Times New Roman"/>
              </a:rPr>
              <a:t>it = </a:t>
            </a:r>
            <a:r>
              <a:rPr dirty="0" sz="2800" i="1">
                <a:latin typeface="Times New Roman"/>
                <a:cs typeface="Times New Roman"/>
              </a:rPr>
              <a:t>15 </a:t>
            </a:r>
            <a:r>
              <a:rPr dirty="0" sz="2800" spc="-5" i="1">
                <a:latin typeface="Times New Roman"/>
                <a:cs typeface="Times New Roman"/>
              </a:rPr>
              <a:t>ml/20 ml= </a:t>
            </a:r>
            <a:r>
              <a:rPr dirty="0" sz="2800" i="1">
                <a:latin typeface="Times New Roman"/>
                <a:cs typeface="Times New Roman"/>
              </a:rPr>
              <a:t>75 </a:t>
            </a:r>
            <a:r>
              <a:rPr dirty="0" sz="2800" spc="-5" i="1">
                <a:latin typeface="Times New Roman"/>
                <a:cs typeface="Times New Roman"/>
              </a:rPr>
              <a:t>% -</a:t>
            </a:r>
            <a:r>
              <a:rPr dirty="0" sz="2800" spc="-1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85%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819" y="417576"/>
            <a:ext cx="7511796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608" y="221615"/>
            <a:ext cx="7700009" cy="1050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105"/>
              </a:lnSpc>
            </a:pPr>
            <a:r>
              <a:rPr dirty="0" sz="3600">
                <a:solidFill>
                  <a:srgbClr val="464646"/>
                </a:solidFill>
                <a:latin typeface="Arial"/>
                <a:cs typeface="Arial"/>
              </a:rPr>
              <a:t>Gas exchange through the</a:t>
            </a:r>
            <a:r>
              <a:rPr dirty="0" sz="3600" spc="-12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464646"/>
                </a:solidFill>
                <a:latin typeface="Arial"/>
                <a:cs typeface="Arial"/>
              </a:rPr>
              <a:t>respiratory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105"/>
              </a:lnSpc>
            </a:pPr>
            <a:r>
              <a:rPr dirty="0" sz="3600">
                <a:solidFill>
                  <a:srgbClr val="464646"/>
                </a:solidFill>
                <a:latin typeface="Arial"/>
                <a:cs typeface="Arial"/>
              </a:rPr>
              <a:t>membrane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361" y="22936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 h="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25908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4715" y="1341119"/>
            <a:ext cx="8569960" cy="532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R="234315">
              <a:lnSpc>
                <a:spcPct val="100000"/>
              </a:lnSpc>
            </a:pPr>
            <a:r>
              <a:rPr dirty="0" sz="1200" spc="-5">
                <a:solidFill>
                  <a:srgbClr val="330033"/>
                </a:solidFill>
                <a:latin typeface="Times New Roman"/>
                <a:cs typeface="Times New Roman"/>
              </a:rPr>
              <a:t>Figure</a:t>
            </a:r>
            <a:r>
              <a:rPr dirty="0" sz="1200" spc="-80">
                <a:solidFill>
                  <a:srgbClr val="33003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30033"/>
                </a:solidFill>
                <a:latin typeface="Times New Roman"/>
                <a:cs typeface="Times New Roman"/>
              </a:rPr>
              <a:t>10.8A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715" y="1341119"/>
            <a:ext cx="8569452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470" y="855979"/>
            <a:ext cx="8031480" cy="263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29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1">
                <a:solidFill>
                  <a:srgbClr val="0000FF"/>
                </a:solidFill>
                <a:latin typeface="Times New Roman"/>
                <a:cs typeface="Times New Roman"/>
              </a:rPr>
              <a:t>Only 3% of O2 is </a:t>
            </a:r>
            <a:r>
              <a:rPr dirty="0" sz="2800" i="1">
                <a:latin typeface="Times New Roman"/>
                <a:cs typeface="Times New Roman"/>
              </a:rPr>
              <a:t>transported </a:t>
            </a:r>
            <a:r>
              <a:rPr dirty="0" sz="2800" spc="-5" i="1">
                <a:latin typeface="Times New Roman"/>
                <a:cs typeface="Times New Roman"/>
              </a:rPr>
              <a:t>in the dissolved</a:t>
            </a:r>
            <a:r>
              <a:rPr dirty="0" sz="2800" spc="-5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state,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95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at normal arterial PO2 of 95 </a:t>
            </a:r>
            <a:r>
              <a:rPr dirty="0" sz="2800" spc="-15">
                <a:latin typeface="Times New Roman"/>
                <a:cs typeface="Times New Roman"/>
              </a:rPr>
              <a:t>mmHg </a:t>
            </a:r>
            <a:r>
              <a:rPr dirty="0" sz="2800" spc="-5">
                <a:latin typeface="Times New Roman"/>
                <a:cs typeface="Times New Roman"/>
              </a:rPr>
              <a:t>, about 0.29 </a:t>
            </a:r>
            <a:r>
              <a:rPr dirty="0" sz="2800" spc="-10">
                <a:latin typeface="Times New Roman"/>
                <a:cs typeface="Times New Roman"/>
              </a:rPr>
              <a:t>ml</a:t>
            </a:r>
            <a:r>
              <a:rPr dirty="0" sz="2800" spc="1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ts val="2885"/>
              </a:lnSpc>
            </a:pPr>
            <a:r>
              <a:rPr dirty="0" sz="2800" spc="-5">
                <a:latin typeface="Times New Roman"/>
                <a:cs typeface="Times New Roman"/>
              </a:rPr>
              <a:t>oxygen is dissolved in </a:t>
            </a:r>
            <a:r>
              <a:rPr dirty="0" sz="2800" spc="-10">
                <a:latin typeface="Times New Roman"/>
                <a:cs typeface="Times New Roman"/>
              </a:rPr>
              <a:t>each </a:t>
            </a:r>
            <a:r>
              <a:rPr dirty="0" sz="2800" spc="-5">
                <a:latin typeface="Times New Roman"/>
                <a:cs typeface="Times New Roman"/>
              </a:rPr>
              <a:t>100ml of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blood.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85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When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PO2 of the blood falls to </a:t>
            </a:r>
            <a:r>
              <a:rPr dirty="0" sz="2800">
                <a:latin typeface="Times New Roman"/>
                <a:cs typeface="Times New Roman"/>
              </a:rPr>
              <a:t>40 </a:t>
            </a:r>
            <a:r>
              <a:rPr dirty="0" sz="2800" spc="-15">
                <a:latin typeface="Times New Roman"/>
                <a:cs typeface="Times New Roman"/>
              </a:rPr>
              <a:t>mmHg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tissue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ts val="2890"/>
              </a:lnSpc>
            </a:pPr>
            <a:r>
              <a:rPr dirty="0" sz="2800" spc="-5">
                <a:latin typeface="Times New Roman"/>
                <a:cs typeface="Times New Roman"/>
              </a:rPr>
              <a:t>capillaries, </a:t>
            </a:r>
            <a:r>
              <a:rPr dirty="0" sz="2800">
                <a:latin typeface="Times New Roman"/>
                <a:cs typeface="Times New Roman"/>
              </a:rPr>
              <a:t>only </a:t>
            </a:r>
            <a:r>
              <a:rPr dirty="0" sz="2800" spc="-5">
                <a:latin typeface="Times New Roman"/>
                <a:cs typeface="Times New Roman"/>
              </a:rPr>
              <a:t>0.12 of </a:t>
            </a:r>
            <a:r>
              <a:rPr dirty="0" sz="2800">
                <a:latin typeface="Times New Roman"/>
                <a:cs typeface="Times New Roman"/>
              </a:rPr>
              <a:t>oxygen </a:t>
            </a:r>
            <a:r>
              <a:rPr dirty="0" sz="2800" spc="-5">
                <a:latin typeface="Times New Roman"/>
                <a:cs typeface="Times New Roman"/>
              </a:rPr>
              <a:t>remains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dissolved.</a:t>
            </a:r>
            <a:endParaRPr sz="2800">
              <a:latin typeface="Times New Roman"/>
              <a:cs typeface="Times New Roman"/>
            </a:endParaRPr>
          </a:p>
          <a:p>
            <a:pPr marL="268605" marR="99695" indent="-256540">
              <a:lnSpc>
                <a:spcPts val="2690"/>
              </a:lnSpc>
              <a:spcBef>
                <a:spcPts val="509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i.e 0.17 </a:t>
            </a:r>
            <a:r>
              <a:rPr dirty="0" sz="2800" spc="-10">
                <a:latin typeface="Times New Roman"/>
                <a:cs typeface="Times New Roman"/>
              </a:rPr>
              <a:t>ml </a:t>
            </a:r>
            <a:r>
              <a:rPr dirty="0" sz="2800" spc="-5">
                <a:latin typeface="Times New Roman"/>
                <a:cs typeface="Times New Roman"/>
              </a:rPr>
              <a:t>of oxygen is normally transported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dissolved state to the tissues per </a:t>
            </a:r>
            <a:r>
              <a:rPr dirty="0" sz="2800" spc="-10">
                <a:latin typeface="Times New Roman"/>
                <a:cs typeface="Times New Roman"/>
              </a:rPr>
              <a:t>each </a:t>
            </a:r>
            <a:r>
              <a:rPr dirty="0" sz="2800">
                <a:latin typeface="Times New Roman"/>
                <a:cs typeface="Times New Roman"/>
              </a:rPr>
              <a:t>100 </a:t>
            </a:r>
            <a:r>
              <a:rPr dirty="0" sz="2800" spc="-10">
                <a:latin typeface="Times New Roman"/>
                <a:cs typeface="Times New Roman"/>
              </a:rPr>
              <a:t>ml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blood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387" y="390143"/>
            <a:ext cx="7380731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77" y="1413510"/>
            <a:ext cx="8464550" cy="4322445"/>
          </a:xfrm>
          <a:prstGeom prst="rect">
            <a:avLst/>
          </a:prstGeom>
          <a:ln w="22860">
            <a:solidFill>
              <a:srgbClr val="2CA1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9230">
              <a:lnSpc>
                <a:spcPts val="3125"/>
              </a:lnSpc>
              <a:tabLst>
                <a:tab pos="445134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latin typeface="Lucida Sans Unicode"/>
                <a:cs typeface="Lucida Sans Unicode"/>
              </a:rPr>
              <a:t>CO </a:t>
            </a:r>
            <a:r>
              <a:rPr dirty="0" sz="2700" spc="-10">
                <a:latin typeface="Lucida Sans Unicode"/>
                <a:cs typeface="Lucida Sans Unicode"/>
              </a:rPr>
              <a:t>combines </a:t>
            </a:r>
            <a:r>
              <a:rPr dirty="0" sz="2700">
                <a:latin typeface="Lucida Sans Unicode"/>
                <a:cs typeface="Lucida Sans Unicode"/>
              </a:rPr>
              <a:t>with Hb </a:t>
            </a:r>
            <a:r>
              <a:rPr dirty="0" sz="2700" spc="-5">
                <a:latin typeface="Lucida Sans Unicode"/>
                <a:cs typeface="Lucida Sans Unicode"/>
              </a:rPr>
              <a:t>at the </a:t>
            </a:r>
            <a:r>
              <a:rPr dirty="0" sz="2700">
                <a:latin typeface="Lucida Sans Unicode"/>
                <a:cs typeface="Lucida Sans Unicode"/>
              </a:rPr>
              <a:t>same </a:t>
            </a:r>
            <a:r>
              <a:rPr dirty="0" sz="2700" spc="-5">
                <a:latin typeface="Lucida Sans Unicode"/>
                <a:cs typeface="Lucida Sans Unicode"/>
              </a:rPr>
              <a:t>point on</a:t>
            </a:r>
            <a:r>
              <a:rPr dirty="0" sz="2700" spc="-6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endParaRPr sz="2700">
              <a:latin typeface="Lucida Sans Unicode"/>
              <a:cs typeface="Lucida Sans Unicode"/>
            </a:endParaRPr>
          </a:p>
          <a:p>
            <a:pPr marL="445134">
              <a:lnSpc>
                <a:spcPct val="100000"/>
              </a:lnSpc>
            </a:pPr>
            <a:r>
              <a:rPr dirty="0" sz="2700">
                <a:latin typeface="Lucida Sans Unicode"/>
                <a:cs typeface="Lucida Sans Unicode"/>
              </a:rPr>
              <a:t>Hb molecule </a:t>
            </a:r>
            <a:r>
              <a:rPr dirty="0" sz="2700" spc="-5">
                <a:latin typeface="Lucida Sans Unicode"/>
                <a:cs typeface="Lucida Sans Unicode"/>
              </a:rPr>
              <a:t>as does</a:t>
            </a:r>
            <a:r>
              <a:rPr dirty="0" sz="2700" spc="-1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oxygen,</a:t>
            </a:r>
            <a:endParaRPr sz="2700">
              <a:latin typeface="Lucida Sans Unicode"/>
              <a:cs typeface="Lucida Sans Unicode"/>
            </a:endParaRPr>
          </a:p>
          <a:p>
            <a:pPr marL="445134" marR="346710" indent="-256540">
              <a:lnSpc>
                <a:spcPct val="100000"/>
              </a:lnSpc>
              <a:spcBef>
                <a:spcPts val="395"/>
              </a:spcBef>
              <a:tabLst>
                <a:tab pos="445134" algn="l"/>
                <a:tab pos="547243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it binds </a:t>
            </a:r>
            <a:r>
              <a:rPr dirty="0" sz="2700">
                <a:latin typeface="Lucida Sans Unicode"/>
                <a:cs typeface="Lucida Sans Unicode"/>
              </a:rPr>
              <a:t>with Hb </a:t>
            </a:r>
            <a:r>
              <a:rPr dirty="0" sz="2700" spc="-5">
                <a:latin typeface="Lucida Sans Unicode"/>
                <a:cs typeface="Lucida Sans Unicode"/>
              </a:rPr>
              <a:t>about 250 times as</a:t>
            </a:r>
            <a:r>
              <a:rPr dirty="0" sz="2700" spc="-8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much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as </a:t>
            </a:r>
            <a:r>
              <a:rPr dirty="0" sz="2700" spc="-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O2 </a:t>
            </a:r>
            <a:r>
              <a:rPr dirty="0" sz="2700" spc="-5">
                <a:latin typeface="Lucida Sans Unicode"/>
                <a:cs typeface="Lucida Sans Unicode"/>
              </a:rPr>
              <a:t>(affinity of </a:t>
            </a:r>
            <a:r>
              <a:rPr dirty="0" sz="2700">
                <a:latin typeface="Lucida Sans Unicode"/>
                <a:cs typeface="Lucida Sans Unicode"/>
              </a:rPr>
              <a:t>Hb </a:t>
            </a:r>
            <a:r>
              <a:rPr dirty="0" sz="2700" spc="-5">
                <a:latin typeface="Lucida Sans Unicode"/>
                <a:cs typeface="Lucida Sans Unicode"/>
              </a:rPr>
              <a:t>to </a:t>
            </a:r>
            <a:r>
              <a:rPr dirty="0" sz="2700">
                <a:latin typeface="Lucida Sans Unicode"/>
                <a:cs typeface="Lucida Sans Unicode"/>
              </a:rPr>
              <a:t>CO </a:t>
            </a:r>
            <a:r>
              <a:rPr dirty="0" sz="2700" spc="-5">
                <a:latin typeface="Lucida Sans Unicode"/>
                <a:cs typeface="Lucida Sans Unicode"/>
              </a:rPr>
              <a:t>is very high (250  </a:t>
            </a:r>
            <a:r>
              <a:rPr dirty="0" sz="2700" spc="-5">
                <a:latin typeface="Lucida Sans Unicode"/>
                <a:cs typeface="Lucida Sans Unicode"/>
              </a:rPr>
              <a:t>times) that to O2.It </a:t>
            </a:r>
            <a:r>
              <a:rPr dirty="0" sz="2700" spc="61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causes</a:t>
            </a:r>
            <a:r>
              <a:rPr dirty="0" sz="2700" spc="35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Lt	</a:t>
            </a:r>
            <a:r>
              <a:rPr dirty="0" sz="2700">
                <a:latin typeface="Lucida Sans Unicode"/>
                <a:cs typeface="Lucida Sans Unicode"/>
              </a:rPr>
              <a:t>shift </a:t>
            </a:r>
            <a:r>
              <a:rPr dirty="0" sz="2700" spc="-5">
                <a:latin typeface="Lucida Sans Unicode"/>
                <a:cs typeface="Lucida Sans Unicode"/>
              </a:rPr>
              <a:t>of</a:t>
            </a:r>
            <a:r>
              <a:rPr dirty="0" sz="2700" spc="-8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-3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O2- </a:t>
            </a:r>
            <a:r>
              <a:rPr dirty="0" sz="2700">
                <a:latin typeface="Lucida Sans Unicode"/>
                <a:cs typeface="Lucida Sans Unicode"/>
              </a:rPr>
              <a:t> Hb</a:t>
            </a:r>
            <a:r>
              <a:rPr dirty="0" sz="2700" spc="-10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curve.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672" y="716280"/>
            <a:ext cx="8228076" cy="33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373379"/>
            <a:ext cx="708355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5374" y="982217"/>
            <a:ext cx="8033384" cy="4968240"/>
          </a:xfrm>
          <a:custGeom>
            <a:avLst/>
            <a:gdLst/>
            <a:ahLst/>
            <a:cxnLst/>
            <a:rect l="l" t="t" r="r" b="b"/>
            <a:pathLst>
              <a:path w="8033384" h="4968240">
                <a:moveTo>
                  <a:pt x="0" y="4968240"/>
                </a:moveTo>
                <a:lnTo>
                  <a:pt x="8033004" y="4968240"/>
                </a:lnTo>
                <a:lnTo>
                  <a:pt x="8033004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2470" y="1014476"/>
            <a:ext cx="7371715" cy="277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5079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Carbon  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dioxide	</a:t>
            </a:r>
            <a:r>
              <a:rPr dirty="0" sz="2800" spc="-5" b="1">
                <a:latin typeface="Times New Roman"/>
                <a:cs typeface="Times New Roman"/>
              </a:rPr>
              <a:t>is transported in </a:t>
            </a:r>
            <a:r>
              <a:rPr dirty="0" sz="2800" spc="-15" b="1">
                <a:latin typeface="Times New Roman"/>
                <a:cs typeface="Times New Roman"/>
              </a:rPr>
              <a:t>three</a:t>
            </a:r>
            <a:r>
              <a:rPr dirty="0" sz="2800" spc="-5" b="1">
                <a:latin typeface="Times New Roman"/>
                <a:cs typeface="Times New Roman"/>
              </a:rPr>
              <a:t> forms.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  <a:tab pos="260667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1">
                <a:latin typeface="Times New Roman"/>
                <a:cs typeface="Times New Roman"/>
              </a:rPr>
              <a:t>Dissolved  </a:t>
            </a:r>
            <a:r>
              <a:rPr dirty="0" sz="2800" spc="3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CO2	7%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i="1">
                <a:latin typeface="Times New Roman"/>
                <a:cs typeface="Times New Roman"/>
              </a:rPr>
              <a:t>bicarbonate </a:t>
            </a:r>
            <a:r>
              <a:rPr dirty="0" sz="2800" spc="-5" i="1">
                <a:latin typeface="Times New Roman"/>
                <a:cs typeface="Times New Roman"/>
              </a:rPr>
              <a:t>ions </a:t>
            </a:r>
            <a:r>
              <a:rPr dirty="0" sz="2800" i="1">
                <a:latin typeface="Times New Roman"/>
                <a:cs typeface="Times New Roman"/>
              </a:rPr>
              <a:t>70</a:t>
            </a:r>
            <a:r>
              <a:rPr dirty="0" sz="2800" spc="-114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%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1">
                <a:latin typeface="Times New Roman"/>
                <a:cs typeface="Times New Roman"/>
              </a:rPr>
              <a:t>Carbaminohemoglobin ( with Hb)</a:t>
            </a:r>
            <a:r>
              <a:rPr dirty="0" sz="2800" spc="2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23</a:t>
            </a:r>
            <a:r>
              <a:rPr dirty="0" sz="2800" spc="-5" b="1" i="1">
                <a:latin typeface="Times New Roman"/>
                <a:cs typeface="Times New Roman"/>
              </a:rPr>
              <a:t>%.</a:t>
            </a:r>
            <a:endParaRPr sz="2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405"/>
              </a:spcBef>
            </a:pPr>
            <a:r>
              <a:rPr dirty="0" sz="2800" spc="-5">
                <a:latin typeface="Times New Roman"/>
                <a:cs typeface="Times New Roman"/>
              </a:rPr>
              <a:t>Each 100 </a:t>
            </a:r>
            <a:r>
              <a:rPr dirty="0" sz="2800" spc="-15">
                <a:latin typeface="Times New Roman"/>
                <a:cs typeface="Times New Roman"/>
              </a:rPr>
              <a:t>ml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blood </a:t>
            </a:r>
            <a:r>
              <a:rPr dirty="0" sz="2800" spc="-5">
                <a:latin typeface="Times New Roman"/>
                <a:cs typeface="Times New Roman"/>
              </a:rPr>
              <a:t>carry 4 </a:t>
            </a:r>
            <a:r>
              <a:rPr dirty="0" sz="2800" spc="-15">
                <a:latin typeface="Times New Roman"/>
                <a:cs typeface="Times New Roman"/>
              </a:rPr>
              <a:t>ml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 spc="-10">
                <a:latin typeface="Times New Roman"/>
                <a:cs typeface="Times New Roman"/>
              </a:rPr>
              <a:t>CO2 </a:t>
            </a:r>
            <a:r>
              <a:rPr dirty="0" sz="2800">
                <a:latin typeface="Times New Roman"/>
                <a:cs typeface="Times New Roman"/>
              </a:rPr>
              <a:t>from</a:t>
            </a:r>
            <a:r>
              <a:rPr dirty="0" sz="2800" spc="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tissues/min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2355" y="443483"/>
            <a:ext cx="6166104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5410200"/>
            <a:ext cx="4040504" cy="762000"/>
          </a:xfrm>
          <a:custGeom>
            <a:avLst/>
            <a:gdLst/>
            <a:ahLst/>
            <a:cxnLst/>
            <a:rect l="l" t="t" r="r" b="b"/>
            <a:pathLst>
              <a:path w="4040504" h="762000">
                <a:moveTo>
                  <a:pt x="0" y="762000"/>
                </a:moveTo>
                <a:lnTo>
                  <a:pt x="4040124" y="762000"/>
                </a:lnTo>
                <a:lnTo>
                  <a:pt x="4040124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5410200"/>
            <a:ext cx="4040504" cy="762000"/>
          </a:xfrm>
          <a:custGeom>
            <a:avLst/>
            <a:gdLst/>
            <a:ahLst/>
            <a:cxnLst/>
            <a:rect l="l" t="t" r="r" b="b"/>
            <a:pathLst>
              <a:path w="4040504" h="762000">
                <a:moveTo>
                  <a:pt x="0" y="762000"/>
                </a:moveTo>
                <a:lnTo>
                  <a:pt x="4040124" y="762000"/>
                </a:lnTo>
                <a:lnTo>
                  <a:pt x="4040124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7380" y="5565647"/>
            <a:ext cx="1503680" cy="40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24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Lucida Sans Unicode"/>
                <a:cs typeface="Lucida Sans Unicode"/>
              </a:rPr>
              <a:t>Tissues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5152" y="5410200"/>
            <a:ext cx="4041775" cy="762000"/>
          </a:xfrm>
          <a:custGeom>
            <a:avLst/>
            <a:gdLst/>
            <a:ahLst/>
            <a:cxnLst/>
            <a:rect l="l" t="t" r="r" b="b"/>
            <a:pathLst>
              <a:path w="4041775" h="762000">
                <a:moveTo>
                  <a:pt x="0" y="762000"/>
                </a:moveTo>
                <a:lnTo>
                  <a:pt x="4041648" y="762000"/>
                </a:lnTo>
                <a:lnTo>
                  <a:pt x="4041648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45152" y="5410200"/>
            <a:ext cx="4041775" cy="762000"/>
          </a:xfrm>
          <a:custGeom>
            <a:avLst/>
            <a:gdLst/>
            <a:ahLst/>
            <a:cxnLst/>
            <a:rect l="l" t="t" r="r" b="b"/>
            <a:pathLst>
              <a:path w="4041775" h="762000">
                <a:moveTo>
                  <a:pt x="0" y="762000"/>
                </a:moveTo>
                <a:lnTo>
                  <a:pt x="4041648" y="762000"/>
                </a:lnTo>
                <a:lnTo>
                  <a:pt x="4041648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15966" y="5565647"/>
            <a:ext cx="3539490" cy="40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Lucida Sans Unicode"/>
                <a:cs typeface="Lucida Sans Unicode"/>
              </a:rPr>
              <a:t>In Pulmonary</a:t>
            </a:r>
            <a:r>
              <a:rPr dirty="0" sz="2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Lucida Sans Unicode"/>
                <a:cs typeface="Lucida Sans Unicode"/>
              </a:rPr>
              <a:t>capillaries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715" y="1053083"/>
            <a:ext cx="4105655" cy="439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3286" y="1041653"/>
            <a:ext cx="4128770" cy="4415155"/>
          </a:xfrm>
          <a:custGeom>
            <a:avLst/>
            <a:gdLst/>
            <a:ahLst/>
            <a:cxnLst/>
            <a:rect l="l" t="t" r="r" b="b"/>
            <a:pathLst>
              <a:path w="4128770" h="4415155">
                <a:moveTo>
                  <a:pt x="0" y="4415028"/>
                </a:moveTo>
                <a:lnTo>
                  <a:pt x="4128516" y="4415028"/>
                </a:lnTo>
                <a:lnTo>
                  <a:pt x="4128516" y="0"/>
                </a:lnTo>
                <a:lnTo>
                  <a:pt x="0" y="0"/>
                </a:lnTo>
                <a:lnTo>
                  <a:pt x="0" y="441502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0" y="981455"/>
            <a:ext cx="4114800" cy="446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60570" y="970025"/>
            <a:ext cx="4137660" cy="4486910"/>
          </a:xfrm>
          <a:custGeom>
            <a:avLst/>
            <a:gdLst/>
            <a:ahLst/>
            <a:cxnLst/>
            <a:rect l="l" t="t" r="r" b="b"/>
            <a:pathLst>
              <a:path w="4137659" h="4486910">
                <a:moveTo>
                  <a:pt x="0" y="4486656"/>
                </a:moveTo>
                <a:lnTo>
                  <a:pt x="4137660" y="4486656"/>
                </a:lnTo>
                <a:lnTo>
                  <a:pt x="4137660" y="0"/>
                </a:lnTo>
                <a:lnTo>
                  <a:pt x="0" y="0"/>
                </a:lnTo>
                <a:lnTo>
                  <a:pt x="0" y="448665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413" y="982217"/>
            <a:ext cx="8524240" cy="5111750"/>
          </a:xfrm>
          <a:custGeom>
            <a:avLst/>
            <a:gdLst/>
            <a:ahLst/>
            <a:cxnLst/>
            <a:rect l="l" t="t" r="r" b="b"/>
            <a:pathLst>
              <a:path w="8524240" h="5111750">
                <a:moveTo>
                  <a:pt x="0" y="5111496"/>
                </a:moveTo>
                <a:lnTo>
                  <a:pt x="8523732" y="5111496"/>
                </a:lnTo>
                <a:lnTo>
                  <a:pt x="8523732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119" y="1020571"/>
            <a:ext cx="8016240" cy="7677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ts val="3020"/>
              </a:lnSpc>
              <a:tabLst>
                <a:tab pos="268605" algn="l"/>
              </a:tabLst>
            </a:pPr>
            <a:r>
              <a:rPr dirty="0" sz="1900" spc="-890" i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i="0">
                <a:solidFill>
                  <a:srgbClr val="000000"/>
                </a:solidFill>
                <a:latin typeface="Times New Roman"/>
                <a:cs typeface="Times New Roman"/>
              </a:rPr>
              <a:t>When oxygen </a:t>
            </a:r>
            <a:r>
              <a:rPr dirty="0" sz="2800" i="0">
                <a:solidFill>
                  <a:srgbClr val="000000"/>
                </a:solidFill>
                <a:latin typeface="Times New Roman"/>
                <a:cs typeface="Times New Roman"/>
              </a:rPr>
              <a:t>binds </a:t>
            </a:r>
            <a:r>
              <a:rPr dirty="0" sz="2800" spc="-5" i="0">
                <a:solidFill>
                  <a:srgbClr val="000000"/>
                </a:solidFill>
                <a:latin typeface="Times New Roman"/>
                <a:cs typeface="Times New Roman"/>
              </a:rPr>
              <a:t>with hemoglobin ,</a:t>
            </a:r>
            <a:r>
              <a:rPr dirty="0" sz="2800" spc="-45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0">
                <a:solidFill>
                  <a:srgbClr val="000000"/>
                </a:solidFill>
                <a:latin typeface="Times New Roman"/>
                <a:cs typeface="Times New Roman"/>
              </a:rPr>
              <a:t>carbon</a:t>
            </a:r>
            <a:r>
              <a:rPr dirty="0" sz="2800" spc="-10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i="0">
                <a:solidFill>
                  <a:srgbClr val="000000"/>
                </a:solidFill>
                <a:latin typeface="Times New Roman"/>
                <a:cs typeface="Times New Roman"/>
              </a:rPr>
              <a:t>dioxide </a:t>
            </a:r>
            <a:r>
              <a:rPr dirty="0" sz="2800" spc="-5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0">
                <a:solidFill>
                  <a:srgbClr val="000000"/>
                </a:solidFill>
                <a:latin typeface="Times New Roman"/>
                <a:cs typeface="Times New Roman"/>
              </a:rPr>
              <a:t>is released- to increase </a:t>
            </a:r>
            <a:r>
              <a:rPr dirty="0" sz="2800" spc="-10" i="0">
                <a:solidFill>
                  <a:srgbClr val="000000"/>
                </a:solidFill>
                <a:latin typeface="Times New Roman"/>
                <a:cs typeface="Times New Roman"/>
              </a:rPr>
              <a:t>CO2</a:t>
            </a:r>
            <a:r>
              <a:rPr dirty="0" sz="2800" spc="20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i="0">
                <a:solidFill>
                  <a:srgbClr val="000000"/>
                </a:solidFill>
                <a:latin typeface="Times New Roman"/>
                <a:cs typeface="Times New Roman"/>
              </a:rPr>
              <a:t>transport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119" y="1840738"/>
            <a:ext cx="8211820" cy="2780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ts val="3020"/>
              </a:lnSpc>
              <a:tabLst>
                <a:tab pos="268605" algn="l"/>
                <a:tab pos="1549400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Binding of Hb with </a:t>
            </a:r>
            <a:r>
              <a:rPr dirty="0" sz="2800">
                <a:latin typeface="Times New Roman"/>
                <a:cs typeface="Times New Roman"/>
              </a:rPr>
              <a:t>O2 </a:t>
            </a:r>
            <a:r>
              <a:rPr dirty="0" sz="2800" spc="-5">
                <a:latin typeface="Times New Roman"/>
                <a:cs typeface="Times New Roman"/>
              </a:rPr>
              <a:t>at the lung causes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Hb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become	a stronger </a:t>
            </a:r>
            <a:r>
              <a:rPr dirty="0" sz="2800" spc="-10">
                <a:latin typeface="Times New Roman"/>
                <a:cs typeface="Times New Roman"/>
              </a:rPr>
              <a:t>acid and </a:t>
            </a:r>
            <a:r>
              <a:rPr dirty="0" sz="2800" spc="-5">
                <a:latin typeface="Times New Roman"/>
                <a:cs typeface="Times New Roman"/>
              </a:rPr>
              <a:t>, this in turn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displaces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CO2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from </a:t>
            </a:r>
            <a:r>
              <a:rPr dirty="0" sz="2800">
                <a:latin typeface="Times New Roman"/>
                <a:cs typeface="Times New Roman"/>
              </a:rPr>
              <a:t>the blood </a:t>
            </a:r>
            <a:r>
              <a:rPr dirty="0" sz="2800" spc="-5">
                <a:latin typeface="Times New Roman"/>
                <a:cs typeface="Times New Roman"/>
              </a:rPr>
              <a:t>and into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alveoli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b="1">
                <a:solidFill>
                  <a:srgbClr val="C00000"/>
                </a:solidFill>
                <a:latin typeface="Times New Roman"/>
                <a:cs typeface="Times New Roman"/>
              </a:rPr>
              <a:t>Change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in blood </a:t>
            </a:r>
            <a:r>
              <a:rPr dirty="0" sz="2800" spc="-5" b="1">
                <a:solidFill>
                  <a:srgbClr val="C00000"/>
                </a:solidFill>
                <a:latin typeface="Times New Roman"/>
                <a:cs typeface="Times New Roman"/>
              </a:rPr>
              <a:t>acidity during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CO2</a:t>
            </a:r>
            <a:r>
              <a:rPr dirty="0" sz="2800" spc="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transport.</a:t>
            </a:r>
            <a:endParaRPr sz="2800">
              <a:latin typeface="Times New Roman"/>
              <a:cs typeface="Times New Roman"/>
            </a:endParaRPr>
          </a:p>
          <a:p>
            <a:pPr marL="268605" marR="95250" indent="78740">
              <a:lnSpc>
                <a:spcPct val="82400"/>
              </a:lnSpc>
              <a:spcBef>
                <a:spcPts val="655"/>
              </a:spcBef>
            </a:pPr>
            <a:r>
              <a:rPr dirty="0" sz="2800" spc="-5">
                <a:latin typeface="Times New Roman"/>
                <a:cs typeface="Times New Roman"/>
              </a:rPr>
              <a:t>Arterial </a:t>
            </a:r>
            <a:r>
              <a:rPr dirty="0" sz="2800">
                <a:latin typeface="Times New Roman"/>
                <a:cs typeface="Times New Roman"/>
              </a:rPr>
              <a:t>blood </a:t>
            </a:r>
            <a:r>
              <a:rPr dirty="0" sz="2800" spc="-5">
                <a:latin typeface="Times New Roman"/>
                <a:cs typeface="Times New Roman"/>
              </a:rPr>
              <a:t>has a PH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7.41 that of venous </a:t>
            </a:r>
            <a:r>
              <a:rPr dirty="0" sz="2800">
                <a:latin typeface="Times New Roman"/>
                <a:cs typeface="Times New Roman"/>
              </a:rPr>
              <a:t>blood  </a:t>
            </a:r>
            <a:r>
              <a:rPr dirty="0" sz="2800" spc="-5">
                <a:latin typeface="Times New Roman"/>
                <a:cs typeface="Times New Roman"/>
              </a:rPr>
              <a:t>with higher PCO2 falls to 7.37 ( i.e change of 0.04 unit  </a:t>
            </a:r>
            <a:r>
              <a:rPr dirty="0" sz="2800" spc="-5">
                <a:latin typeface="Times New Roman"/>
                <a:cs typeface="Times New Roman"/>
              </a:rPr>
              <a:t>takes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place</a:t>
            </a:r>
            <a:r>
              <a:rPr dirty="0" sz="3200" spc="-5">
                <a:latin typeface="Aparajita"/>
                <a:cs typeface="Aparajita"/>
              </a:rPr>
              <a:t>)</a:t>
            </a:r>
            <a:endParaRPr sz="3200">
              <a:latin typeface="Aparajita"/>
              <a:cs typeface="Aparajit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59" y="396240"/>
            <a:ext cx="2625852" cy="33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62" y="1482089"/>
            <a:ext cx="8229600" cy="4180840"/>
          </a:xfrm>
          <a:prstGeom prst="rect">
            <a:avLst/>
          </a:prstGeom>
          <a:ln w="22859">
            <a:solidFill>
              <a:srgbClr val="000000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511809">
              <a:lnSpc>
                <a:spcPct val="100000"/>
              </a:lnSpc>
              <a:spcBef>
                <a:spcPts val="80"/>
              </a:spcBef>
            </a:pPr>
            <a:r>
              <a:rPr dirty="0" sz="2500" spc="-60" b="1" i="1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dirty="0" sz="2500" spc="-60" i="1">
                <a:solidFill>
                  <a:srgbClr val="0000FF"/>
                </a:solidFill>
                <a:latin typeface="Comic Sans MS"/>
                <a:cs typeface="Comic Sans MS"/>
              </a:rPr>
              <a:t>=  </a:t>
            </a:r>
            <a:r>
              <a:rPr dirty="0" sz="2400" spc="-5" u="heavy">
                <a:solidFill>
                  <a:srgbClr val="0000FF"/>
                </a:solidFill>
                <a:latin typeface="Comic Sans MS"/>
                <a:cs typeface="Comic Sans MS"/>
              </a:rPr>
              <a:t>Rate of </a:t>
            </a:r>
            <a:r>
              <a:rPr dirty="0" sz="2400" u="heavy">
                <a:solidFill>
                  <a:srgbClr val="0000FF"/>
                </a:solidFill>
                <a:latin typeface="Comic Sans MS"/>
                <a:cs typeface="Comic Sans MS"/>
              </a:rPr>
              <a:t>carbon </a:t>
            </a:r>
            <a:r>
              <a:rPr dirty="0" sz="2400" spc="-10" u="heavy">
                <a:solidFill>
                  <a:srgbClr val="0000FF"/>
                </a:solidFill>
                <a:latin typeface="Comic Sans MS"/>
                <a:cs typeface="Comic Sans MS"/>
              </a:rPr>
              <a:t>dioxide</a:t>
            </a:r>
            <a:r>
              <a:rPr dirty="0" sz="2400" u="heavy">
                <a:solidFill>
                  <a:srgbClr val="0000FF"/>
                </a:solidFill>
                <a:latin typeface="Comic Sans MS"/>
                <a:cs typeface="Comic Sans MS"/>
              </a:rPr>
              <a:t> output</a:t>
            </a:r>
            <a:endParaRPr sz="2400">
              <a:latin typeface="Comic Sans MS"/>
              <a:cs typeface="Comic Sans MS"/>
            </a:endParaRPr>
          </a:p>
          <a:p>
            <a:pPr marL="914400">
              <a:lnSpc>
                <a:spcPct val="100000"/>
              </a:lnSpc>
              <a:spcBef>
                <a:spcPts val="700"/>
              </a:spcBef>
            </a:pPr>
            <a:r>
              <a:rPr dirty="0" sz="2400" spc="-5">
                <a:solidFill>
                  <a:srgbClr val="0000FF"/>
                </a:solidFill>
                <a:latin typeface="Comic Sans MS"/>
                <a:cs typeface="Comic Sans MS"/>
              </a:rPr>
              <a:t>Rate </a:t>
            </a:r>
            <a:r>
              <a:rPr dirty="0" sz="240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dirty="0" sz="2400" spc="-5">
                <a:solidFill>
                  <a:srgbClr val="0000FF"/>
                </a:solidFill>
                <a:latin typeface="Comic Sans MS"/>
                <a:cs typeface="Comic Sans MS"/>
              </a:rPr>
              <a:t>oxygen</a:t>
            </a:r>
            <a:r>
              <a:rPr dirty="0" sz="2400" spc="-9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00FF"/>
                </a:solidFill>
                <a:latin typeface="Comic Sans MS"/>
                <a:cs typeface="Comic Sans MS"/>
              </a:rPr>
              <a:t>uptake</a:t>
            </a:r>
            <a:endParaRPr sz="2400">
              <a:latin typeface="Comic Sans MS"/>
              <a:cs typeface="Comic Sans MS"/>
            </a:endParaRPr>
          </a:p>
          <a:p>
            <a:pPr marL="188595">
              <a:lnSpc>
                <a:spcPct val="100000"/>
              </a:lnSpc>
              <a:spcBef>
                <a:spcPts val="395"/>
              </a:spcBef>
              <a:tabLst>
                <a:tab pos="534670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 spc="-5">
                <a:latin typeface="Comic Sans MS"/>
                <a:cs typeface="Comic Sans MS"/>
              </a:rPr>
              <a:t>Normally it is 4/5=</a:t>
            </a:r>
            <a:r>
              <a:rPr dirty="0" sz="2400" spc="-65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82%</a:t>
            </a:r>
            <a:endParaRPr sz="2400">
              <a:latin typeface="Comic Sans MS"/>
              <a:cs typeface="Comic Sans MS"/>
            </a:endParaRPr>
          </a:p>
          <a:p>
            <a:pPr marL="188595">
              <a:lnSpc>
                <a:spcPct val="100000"/>
              </a:lnSpc>
              <a:spcBef>
                <a:spcPts val="405"/>
              </a:spcBef>
              <a:tabLst>
                <a:tab pos="534670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latin typeface="Comic Sans MS"/>
                <a:cs typeface="Comic Sans MS"/>
              </a:rPr>
              <a:t>When </a:t>
            </a:r>
            <a:r>
              <a:rPr dirty="0" sz="2400" spc="-5">
                <a:latin typeface="Comic Sans MS"/>
                <a:cs typeface="Comic Sans MS"/>
              </a:rPr>
              <a:t>Carbohydrate </a:t>
            </a:r>
            <a:r>
              <a:rPr dirty="0" sz="2400" spc="-10">
                <a:latin typeface="Comic Sans MS"/>
                <a:cs typeface="Comic Sans MS"/>
              </a:rPr>
              <a:t>diet </a:t>
            </a:r>
            <a:r>
              <a:rPr dirty="0" sz="2400" spc="-5">
                <a:latin typeface="Comic Sans MS"/>
                <a:cs typeface="Comic Sans MS"/>
              </a:rPr>
              <a:t>is</a:t>
            </a:r>
            <a:r>
              <a:rPr dirty="0" sz="2400" spc="-4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used</a:t>
            </a:r>
            <a:endParaRPr sz="2400">
              <a:latin typeface="Comic Sans MS"/>
              <a:cs typeface="Comic Sans MS"/>
            </a:endParaRPr>
          </a:p>
          <a:p>
            <a:pPr marL="1275715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latin typeface="Comic Sans MS"/>
                <a:cs typeface="Comic Sans MS"/>
              </a:rPr>
              <a:t>R =</a:t>
            </a:r>
            <a:r>
              <a:rPr dirty="0" sz="2400" spc="-12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88595">
              <a:lnSpc>
                <a:spcPct val="100000"/>
              </a:lnSpc>
              <a:spcBef>
                <a:spcPts val="395"/>
              </a:spcBef>
              <a:tabLst>
                <a:tab pos="534670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latin typeface="Comic Sans MS"/>
                <a:cs typeface="Comic Sans MS"/>
              </a:rPr>
              <a:t>When </a:t>
            </a:r>
            <a:r>
              <a:rPr dirty="0" sz="2400" spc="-5">
                <a:latin typeface="Comic Sans MS"/>
                <a:cs typeface="Comic Sans MS"/>
              </a:rPr>
              <a:t>fats </a:t>
            </a:r>
            <a:r>
              <a:rPr dirty="0" sz="2400">
                <a:latin typeface="Comic Sans MS"/>
                <a:cs typeface="Comic Sans MS"/>
              </a:rPr>
              <a:t>only </a:t>
            </a:r>
            <a:r>
              <a:rPr dirty="0" sz="2400" spc="-5">
                <a:latin typeface="Comic Sans MS"/>
                <a:cs typeface="Comic Sans MS"/>
              </a:rPr>
              <a:t>is </a:t>
            </a:r>
            <a:r>
              <a:rPr dirty="0" sz="2400">
                <a:latin typeface="Comic Sans MS"/>
                <a:cs typeface="Comic Sans MS"/>
              </a:rPr>
              <a:t>used</a:t>
            </a:r>
            <a:r>
              <a:rPr dirty="0" sz="2400" spc="-105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R=0.7</a:t>
            </a:r>
            <a:endParaRPr sz="2400">
              <a:latin typeface="Comic Sans MS"/>
              <a:cs typeface="Comic Sans MS"/>
            </a:endParaRPr>
          </a:p>
          <a:p>
            <a:pPr marL="188595">
              <a:lnSpc>
                <a:spcPct val="100000"/>
              </a:lnSpc>
              <a:spcBef>
                <a:spcPts val="405"/>
              </a:spcBef>
              <a:tabLst>
                <a:tab pos="444500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>
                <a:latin typeface="Comic Sans MS"/>
                <a:cs typeface="Comic Sans MS"/>
              </a:rPr>
              <a:t>A </a:t>
            </a:r>
            <a:r>
              <a:rPr dirty="0" sz="2400" spc="-5">
                <a:latin typeface="Comic Sans MS"/>
                <a:cs typeface="Comic Sans MS"/>
              </a:rPr>
              <a:t>person on </a:t>
            </a:r>
            <a:r>
              <a:rPr dirty="0" sz="2400">
                <a:latin typeface="Comic Sans MS"/>
                <a:cs typeface="Comic Sans MS"/>
              </a:rPr>
              <a:t>normal </a:t>
            </a:r>
            <a:r>
              <a:rPr dirty="0" sz="2400" spc="-5">
                <a:latin typeface="Comic Sans MS"/>
                <a:cs typeface="Comic Sans MS"/>
              </a:rPr>
              <a:t>diet</a:t>
            </a:r>
            <a:r>
              <a:rPr dirty="0" sz="2400" spc="-35">
                <a:latin typeface="Comic Sans MS"/>
                <a:cs typeface="Comic Sans MS"/>
              </a:rPr>
              <a:t> </a:t>
            </a:r>
            <a:r>
              <a:rPr dirty="0" sz="2400" spc="-10">
                <a:latin typeface="Comic Sans MS"/>
                <a:cs typeface="Comic Sans MS"/>
              </a:rPr>
              <a:t>R=0.825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36" y="728472"/>
            <a:ext cx="7559040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747776"/>
            <a:ext cx="7473950" cy="4697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19050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After ventilation </a:t>
            </a:r>
            <a:r>
              <a:rPr dirty="0" sz="2800" spc="-5">
                <a:latin typeface="Times New Roman"/>
                <a:cs typeface="Times New Roman"/>
              </a:rPr>
              <a:t>of the alveoli with fresh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air</a:t>
            </a:r>
            <a:r>
              <a:rPr dirty="0" sz="2800">
                <a:latin typeface="Times New Roman"/>
                <a:cs typeface="Times New Roman"/>
              </a:rPr>
              <a:t> the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next step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process called </a:t>
            </a:r>
            <a:r>
              <a:rPr dirty="0" sz="2800" spc="-10">
                <a:solidFill>
                  <a:srgbClr val="0000FF"/>
                </a:solidFill>
                <a:latin typeface="Times New Roman"/>
                <a:cs typeface="Times New Roman"/>
              </a:rPr>
              <a:t>Diffusion </a:t>
            </a:r>
            <a:r>
              <a:rPr dirty="0" sz="2800" spc="-5">
                <a:latin typeface="Times New Roman"/>
                <a:cs typeface="Times New Roman"/>
              </a:rPr>
              <a:t>of oxygen  </a:t>
            </a:r>
            <a:r>
              <a:rPr dirty="0" sz="2800" spc="-5">
                <a:latin typeface="Times New Roman"/>
                <a:cs typeface="Times New Roman"/>
              </a:rPr>
              <a:t>and carbon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dioxide.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000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The rate of diffusion of </a:t>
            </a:r>
            <a:r>
              <a:rPr dirty="0" sz="2800" spc="-10">
                <a:latin typeface="Times New Roman"/>
                <a:cs typeface="Times New Roman"/>
              </a:rPr>
              <a:t>each </a:t>
            </a:r>
            <a:r>
              <a:rPr dirty="0" sz="2800" spc="-5">
                <a:latin typeface="Times New Roman"/>
                <a:cs typeface="Times New Roman"/>
              </a:rPr>
              <a:t>of these gases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directly </a:t>
            </a:r>
            <a:r>
              <a:rPr dirty="0" sz="2800">
                <a:solidFill>
                  <a:srgbClr val="0000FF"/>
                </a:solidFill>
                <a:latin typeface="Times New Roman"/>
                <a:cs typeface="Times New Roman"/>
              </a:rPr>
              <a:t>proportional 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the pressure caused by </a:t>
            </a:r>
            <a:r>
              <a:rPr dirty="0" sz="2800">
                <a:latin typeface="Times New Roman"/>
                <a:cs typeface="Times New Roman"/>
              </a:rPr>
              <a:t>this  </a:t>
            </a:r>
            <a:r>
              <a:rPr dirty="0" sz="2800" spc="-5">
                <a:latin typeface="Times New Roman"/>
                <a:cs typeface="Times New Roman"/>
              </a:rPr>
              <a:t>gas alone which is called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0000FF"/>
                </a:solidFill>
                <a:latin typeface="Times New Roman"/>
                <a:cs typeface="Times New Roman"/>
              </a:rPr>
              <a:t>partial pressure </a:t>
            </a:r>
            <a:r>
              <a:rPr dirty="0" sz="2800" spc="-5">
                <a:latin typeface="Times New Roman"/>
                <a:cs typeface="Times New Roman"/>
              </a:rPr>
              <a:t>of 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gas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68605" marR="452755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Pressure is caused by the constant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impact</a:t>
            </a:r>
            <a:r>
              <a:rPr dirty="0" sz="2800">
                <a:latin typeface="Times New Roman"/>
                <a:cs typeface="Times New Roman"/>
              </a:rPr>
              <a:t> of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kinetically moving molecules against a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surface</a:t>
            </a:r>
            <a:r>
              <a:rPr dirty="0" sz="2800">
                <a:solidFill>
                  <a:srgbClr val="00F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162" y="1016634"/>
            <a:ext cx="3155315" cy="381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5805" algn="l"/>
                <a:tab pos="1623060" algn="l"/>
              </a:tabLst>
            </a:pPr>
            <a:r>
              <a:rPr dirty="0" sz="2500" spc="-75" b="1" i="1">
                <a:latin typeface="Lucida Sans Unicode"/>
                <a:cs typeface="Lucida Sans Unicode"/>
              </a:rPr>
              <a:t>D	</a:t>
            </a:r>
            <a:r>
              <a:rPr dirty="0" sz="2500" spc="-75" b="1" i="1">
                <a:latin typeface="Lucida Sans Unicode"/>
                <a:cs typeface="Lucida Sans Unicode"/>
              </a:rPr>
              <a:t>α	</a:t>
            </a:r>
            <a:r>
              <a:rPr dirty="0" sz="2500" spc="-75" b="1" u="heavy">
                <a:latin typeface="Times New Roman"/>
                <a:cs typeface="Times New Roman"/>
              </a:rPr>
              <a:t> </a:t>
            </a:r>
            <a:r>
              <a:rPr dirty="0" sz="2500" spc="-60" b="1" i="1" u="heavy">
                <a:latin typeface="Lucida Sans Unicode"/>
                <a:cs typeface="Lucida Sans Unicode"/>
              </a:rPr>
              <a:t>Δ</a:t>
            </a:r>
            <a:r>
              <a:rPr dirty="0" sz="2500" spc="-60" b="1" i="1" u="heavy">
                <a:latin typeface="Lucida Sans Unicode"/>
                <a:cs typeface="Lucida Sans Unicode"/>
              </a:rPr>
              <a:t>P </a:t>
            </a:r>
            <a:r>
              <a:rPr dirty="0" sz="2500" spc="-65" b="1" i="1" u="heavy">
                <a:latin typeface="Lucida Sans Unicode"/>
                <a:cs typeface="Lucida Sans Unicode"/>
              </a:rPr>
              <a:t>x </a:t>
            </a:r>
            <a:r>
              <a:rPr dirty="0" sz="2500" spc="-70" b="1" i="1" u="heavy">
                <a:latin typeface="Lucida Sans Unicode"/>
                <a:cs typeface="Lucida Sans Unicode"/>
              </a:rPr>
              <a:t>A </a:t>
            </a:r>
            <a:r>
              <a:rPr dirty="0" sz="2500" spc="-65" b="1" i="1" u="heavy">
                <a:latin typeface="Lucida Sans Unicode"/>
                <a:cs typeface="Lucida Sans Unicode"/>
              </a:rPr>
              <a:t>x</a:t>
            </a:r>
            <a:r>
              <a:rPr dirty="0" sz="2500" spc="-35" b="1" i="1" u="heavy">
                <a:latin typeface="Lucida Sans Unicode"/>
                <a:cs typeface="Lucida Sans Unicode"/>
              </a:rPr>
              <a:t> </a:t>
            </a:r>
            <a:r>
              <a:rPr dirty="0" sz="2500" spc="-55" b="1" i="1" u="heavy">
                <a:latin typeface="Lucida Sans Unicode"/>
                <a:cs typeface="Lucida Sans Unicode"/>
              </a:rPr>
              <a:t>S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842" y="1418209"/>
            <a:ext cx="7815580" cy="4297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9455">
              <a:lnSpc>
                <a:spcPct val="100000"/>
              </a:lnSpc>
            </a:pPr>
            <a:r>
              <a:rPr dirty="0" sz="2400" spc="-5">
                <a:solidFill>
                  <a:srgbClr val="0000FF"/>
                </a:solidFill>
                <a:latin typeface="Lucida Sans Unicode"/>
                <a:cs typeface="Lucida Sans Unicode"/>
              </a:rPr>
              <a:t>d x</a:t>
            </a:r>
            <a:r>
              <a:rPr dirty="0" sz="2400" spc="-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Lucida Sans Unicode"/>
                <a:cs typeface="Lucida Sans Unicode"/>
              </a:rPr>
              <a:t>√MW</a:t>
            </a:r>
            <a:endParaRPr sz="2400">
              <a:latin typeface="Lucida Sans Unicode"/>
              <a:cs typeface="Lucida Sans Unicode"/>
            </a:endParaRPr>
          </a:p>
          <a:p>
            <a:pPr marL="393700" indent="-381000">
              <a:lnSpc>
                <a:spcPct val="100000"/>
              </a:lnSpc>
              <a:spcBef>
                <a:spcPts val="114"/>
              </a:spcBef>
              <a:buClr>
                <a:srgbClr val="2CA1BE"/>
              </a:buClr>
              <a:buAutoNum type="arabicPeriod"/>
              <a:tabLst>
                <a:tab pos="393700" algn="l"/>
              </a:tabLst>
            </a:pPr>
            <a:r>
              <a:rPr dirty="0" sz="2800" spc="-5">
                <a:latin typeface="Times New Roman"/>
                <a:cs typeface="Times New Roman"/>
              </a:rPr>
              <a:t>P: Partial pressure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differences</a:t>
            </a:r>
            <a:endParaRPr sz="28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393700" algn="l"/>
              </a:tabLst>
            </a:pPr>
            <a:r>
              <a:rPr dirty="0" sz="2800" spc="-5">
                <a:latin typeface="Times New Roman"/>
                <a:cs typeface="Times New Roman"/>
              </a:rPr>
              <a:t>A: Surface area for gas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exchange</a:t>
            </a:r>
            <a:endParaRPr sz="28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393700" algn="l"/>
                <a:tab pos="935355" algn="l"/>
              </a:tabLst>
            </a:pPr>
            <a:r>
              <a:rPr dirty="0" sz="2800" spc="-5">
                <a:latin typeface="Times New Roman"/>
                <a:cs typeface="Times New Roman"/>
              </a:rPr>
              <a:t>d:	</a:t>
            </a:r>
            <a:r>
              <a:rPr dirty="0" sz="2800" spc="-10">
                <a:latin typeface="Times New Roman"/>
                <a:cs typeface="Times New Roman"/>
              </a:rPr>
              <a:t>Diffusion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distance</a:t>
            </a:r>
            <a:endParaRPr sz="28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393700" algn="l"/>
              </a:tabLst>
            </a:pPr>
            <a:r>
              <a:rPr dirty="0" sz="2800" spc="-40">
                <a:latin typeface="Times New Roman"/>
                <a:cs typeface="Times New Roman"/>
              </a:rPr>
              <a:t>MW: </a:t>
            </a:r>
            <a:r>
              <a:rPr dirty="0" sz="2800" spc="-5">
                <a:latin typeface="Times New Roman"/>
                <a:cs typeface="Times New Roman"/>
              </a:rPr>
              <a:t>Molecular weight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(S)solubility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gas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765935">
              <a:lnSpc>
                <a:spcPct val="100000"/>
              </a:lnSpc>
              <a:tabLst>
                <a:tab pos="3031490" algn="l"/>
              </a:tabLst>
            </a:pP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baseline="-21021" sz="2775">
                <a:latin typeface="Times New Roman"/>
                <a:cs typeface="Times New Roman"/>
              </a:rPr>
              <a:t>2 </a:t>
            </a:r>
            <a:r>
              <a:rPr dirty="0" sz="2800" spc="-5">
                <a:latin typeface="Times New Roman"/>
                <a:cs typeface="Times New Roman"/>
              </a:rPr>
              <a:t>has </a:t>
            </a:r>
            <a:r>
              <a:rPr dirty="0" sz="2800">
                <a:latin typeface="Times New Roman"/>
                <a:cs typeface="Times New Roman"/>
              </a:rPr>
              <a:t>lower </a:t>
            </a:r>
            <a:r>
              <a:rPr dirty="0" sz="2800" spc="-5">
                <a:latin typeface="Times New Roman"/>
                <a:cs typeface="Times New Roman"/>
              </a:rPr>
              <a:t>molecular weight than CO</a:t>
            </a:r>
            <a:r>
              <a:rPr dirty="0" baseline="-21021" sz="2775" spc="-7">
                <a:latin typeface="Times New Roman"/>
                <a:cs typeface="Times New Roman"/>
              </a:rPr>
              <a:t>2  </a:t>
            </a:r>
            <a:r>
              <a:rPr dirty="0" sz="2800" spc="-5">
                <a:latin typeface="Times New Roman"/>
                <a:cs typeface="Times New Roman"/>
              </a:rPr>
              <a:t>But  </a:t>
            </a:r>
            <a:r>
              <a:rPr dirty="0" sz="2800">
                <a:latin typeface="Times New Roman"/>
                <a:cs typeface="Times New Roman"/>
              </a:rPr>
              <a:t>CO</a:t>
            </a:r>
            <a:r>
              <a:rPr dirty="0" baseline="-21021" sz="2775">
                <a:latin typeface="Times New Roman"/>
                <a:cs typeface="Times New Roman"/>
              </a:rPr>
              <a:t>2  </a:t>
            </a:r>
            <a:r>
              <a:rPr dirty="0" sz="2800" spc="-5">
                <a:latin typeface="Times New Roman"/>
                <a:cs typeface="Times New Roman"/>
              </a:rPr>
              <a:t>is</a:t>
            </a:r>
            <a:r>
              <a:rPr dirty="0" sz="2800" spc="1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24</a:t>
            </a:r>
            <a:r>
              <a:rPr dirty="0" sz="2800" spc="3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times	more </a:t>
            </a:r>
            <a:r>
              <a:rPr dirty="0" sz="2800">
                <a:latin typeface="Times New Roman"/>
                <a:cs typeface="Times New Roman"/>
              </a:rPr>
              <a:t>soluble than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baseline="-21021" sz="2775">
                <a:latin typeface="Times New Roman"/>
                <a:cs typeface="Times New Roman"/>
              </a:rPr>
              <a:t>2</a:t>
            </a:r>
            <a:endParaRPr baseline="-21021" sz="2775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301105" algn="l"/>
              </a:tabLst>
            </a:pPr>
            <a:r>
              <a:rPr dirty="0" sz="2800" spc="-10">
                <a:latin typeface="Times New Roman"/>
                <a:cs typeface="Times New Roman"/>
              </a:rPr>
              <a:t>Net  </a:t>
            </a:r>
            <a:r>
              <a:rPr dirty="0" sz="2800">
                <a:latin typeface="Times New Roman"/>
                <a:cs typeface="Times New Roman"/>
              </a:rPr>
              <a:t>result: </a:t>
            </a:r>
            <a:r>
              <a:rPr dirty="0" sz="2800" spc="-5">
                <a:latin typeface="Times New Roman"/>
                <a:cs typeface="Times New Roman"/>
              </a:rPr>
              <a:t>CO</a:t>
            </a:r>
            <a:r>
              <a:rPr dirty="0" baseline="-21021" sz="2775" spc="-7">
                <a:latin typeface="Times New Roman"/>
                <a:cs typeface="Times New Roman"/>
              </a:rPr>
              <a:t>2  </a:t>
            </a:r>
            <a:r>
              <a:rPr dirty="0" sz="2800" spc="-5">
                <a:latin typeface="Times New Roman"/>
                <a:cs typeface="Times New Roman"/>
              </a:rPr>
              <a:t>diffusion  approx.</a:t>
            </a:r>
            <a:r>
              <a:rPr dirty="0" sz="2800" spc="204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20</a:t>
            </a:r>
            <a:r>
              <a:rPr dirty="0" sz="2800" spc="3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times	faster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than</a:t>
            </a:r>
            <a:endParaRPr sz="28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baseline="-21021" sz="2775">
                <a:latin typeface="Times New Roman"/>
                <a:cs typeface="Times New Roman"/>
              </a:rPr>
              <a:t>2</a:t>
            </a:r>
            <a:r>
              <a:rPr dirty="0" baseline="-21021" sz="2775" spc="2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diffusion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368" y="409955"/>
            <a:ext cx="6062472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1907794"/>
            <a:ext cx="147002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970" algn="l"/>
              </a:tabLst>
            </a:pPr>
            <a:r>
              <a:rPr dirty="0" sz="1600" spc="-735" i="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500" spc="-735" u="heavy">
                <a:latin typeface="Times New Roman"/>
                <a:cs typeface="Times New Roman"/>
              </a:rPr>
              <a:t> </a:t>
            </a:r>
            <a:r>
              <a:rPr dirty="0" sz="2500" spc="-55" i="1" u="heavy">
                <a:latin typeface="Lucida Sans Unicode"/>
                <a:cs typeface="Lucida Sans Unicode"/>
              </a:rPr>
              <a:t>S/</a:t>
            </a:r>
            <a:r>
              <a:rPr dirty="0" sz="2500" spc="-130" i="1" u="heavy">
                <a:latin typeface="Lucida Sans Unicode"/>
                <a:cs typeface="Lucida Sans Unicode"/>
              </a:rPr>
              <a:t> </a:t>
            </a:r>
            <a:r>
              <a:rPr dirty="0" sz="2500" spc="-90" i="1" u="heavy">
                <a:latin typeface="Lucida Sans Unicode"/>
                <a:cs typeface="Lucida Sans Unicode"/>
              </a:rPr>
              <a:t>√MW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3182" y="1920494"/>
            <a:ext cx="529844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called </a:t>
            </a:r>
            <a:r>
              <a:rPr dirty="0" sz="2400" i="1">
                <a:latin typeface="Times New Roman"/>
                <a:cs typeface="Times New Roman"/>
              </a:rPr>
              <a:t>the diffusion coefficient </a:t>
            </a:r>
            <a:r>
              <a:rPr dirty="0" sz="2400">
                <a:latin typeface="Times New Roman"/>
                <a:cs typeface="Times New Roman"/>
              </a:rPr>
              <a:t>of the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gas.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601" y="2681351"/>
            <a:ext cx="7715884" cy="143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5134">
              <a:lnSpc>
                <a:spcPts val="2795"/>
              </a:lnSpc>
              <a:tabLst>
                <a:tab pos="1402080" algn="l"/>
                <a:tab pos="2767965" algn="l"/>
                <a:tab pos="3606165" algn="l"/>
                <a:tab pos="5575935" algn="l"/>
                <a:tab pos="6586220" algn="l"/>
              </a:tabLst>
            </a:pPr>
            <a:r>
              <a:rPr dirty="0" sz="2400" spc="-5">
                <a:latin typeface="Times New Roman"/>
                <a:cs typeface="Times New Roman"/>
              </a:rPr>
              <a:t>For	</a:t>
            </a:r>
            <a:r>
              <a:rPr dirty="0" sz="2400">
                <a:latin typeface="Times New Roman"/>
                <a:cs typeface="Times New Roman"/>
              </a:rPr>
              <a:t>Oxygen </a:t>
            </a:r>
            <a:r>
              <a:rPr dirty="0" sz="2400" spc="5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=	1.0	carbon </a:t>
            </a:r>
            <a:r>
              <a:rPr dirty="0" sz="2400" spc="5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dioxide	=20.0	nitrogen</a:t>
            </a:r>
            <a:endParaRPr sz="2400">
              <a:latin typeface="Times New Roman"/>
              <a:cs typeface="Times New Roman"/>
            </a:endParaRPr>
          </a:p>
          <a:p>
            <a:pPr marL="314325">
              <a:lnSpc>
                <a:spcPts val="2795"/>
              </a:lnSpc>
            </a:pPr>
            <a:r>
              <a:rPr dirty="0" sz="2400">
                <a:latin typeface="Times New Roman"/>
                <a:cs typeface="Times New Roman"/>
              </a:rPr>
              <a:t>=0.53.</a:t>
            </a:r>
            <a:endParaRPr sz="2400">
              <a:latin typeface="Times New Roman"/>
              <a:cs typeface="Times New Roman"/>
            </a:endParaRPr>
          </a:p>
          <a:p>
            <a:pPr algn="ctr" marL="69850">
              <a:lnSpc>
                <a:spcPts val="2735"/>
              </a:lnSpc>
              <a:spcBef>
                <a:spcPts val="105"/>
              </a:spcBef>
            </a:pPr>
            <a:r>
              <a:rPr dirty="0" sz="2400">
                <a:latin typeface="Times New Roman"/>
                <a:cs typeface="Times New Roman"/>
              </a:rPr>
              <a:t>The relative rates at </a:t>
            </a:r>
            <a:r>
              <a:rPr dirty="0" sz="2400" spc="-5">
                <a:latin typeface="Times New Roman"/>
                <a:cs typeface="Times New Roman"/>
              </a:rPr>
              <a:t>which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gases at the </a:t>
            </a:r>
            <a:r>
              <a:rPr dirty="0" sz="2400" spc="-5">
                <a:latin typeface="Times New Roman"/>
                <a:cs typeface="Times New Roman"/>
              </a:rPr>
              <a:t>same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pressure</a:t>
            </a:r>
            <a:endParaRPr sz="2400">
              <a:latin typeface="Times New Roman"/>
              <a:cs typeface="Times New Roman"/>
            </a:endParaRPr>
          </a:p>
          <a:p>
            <a:pPr algn="ctr" marR="31115">
              <a:lnSpc>
                <a:spcPts val="2735"/>
              </a:lnSpc>
            </a:pPr>
            <a:r>
              <a:rPr dirty="0" sz="2400">
                <a:latin typeface="Times New Roman"/>
                <a:cs typeface="Times New Roman"/>
              </a:rPr>
              <a:t>level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 spc="-10">
                <a:latin typeface="Times New Roman"/>
                <a:cs typeface="Times New Roman"/>
              </a:rPr>
              <a:t>diffuse </a:t>
            </a:r>
            <a:r>
              <a:rPr dirty="0" sz="2400">
                <a:latin typeface="Times New Roman"/>
                <a:cs typeface="Times New Roman"/>
              </a:rPr>
              <a:t>are proportional to their </a:t>
            </a:r>
            <a:r>
              <a:rPr dirty="0" sz="2400" spc="-10">
                <a:latin typeface="Times New Roman"/>
                <a:cs typeface="Times New Roman"/>
              </a:rPr>
              <a:t>diffusion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coefficient.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59" y="745236"/>
            <a:ext cx="8147304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7868" y="765048"/>
            <a:ext cx="3928872" cy="5256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08576" y="765048"/>
            <a:ext cx="4535423" cy="5256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7116" y="318515"/>
            <a:ext cx="5231892" cy="384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5" y="1085850"/>
            <a:ext cx="8519795" cy="453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Oxygen concentration in the atmosphere is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21%</a:t>
            </a:r>
            <a:endParaRPr sz="2800">
              <a:latin typeface="Times New Roman"/>
              <a:cs typeface="Times New Roman"/>
            </a:endParaRPr>
          </a:p>
          <a:p>
            <a:pPr marL="268605" marR="6350" indent="8890">
              <a:lnSpc>
                <a:spcPct val="100000"/>
              </a:lnSpc>
              <a:spcBef>
                <a:spcPts val="409"/>
              </a:spcBef>
              <a:tabLst>
                <a:tab pos="855344" algn="l"/>
                <a:tab pos="1692275" algn="l"/>
                <a:tab pos="2170430" algn="l"/>
                <a:tab pos="4008754" algn="l"/>
                <a:tab pos="4411345" algn="l"/>
                <a:tab pos="5147310" algn="l"/>
                <a:tab pos="6336030" algn="l"/>
                <a:tab pos="6715759" algn="l"/>
                <a:tab pos="7569834" algn="l"/>
                <a:tab pos="7970520" algn="l"/>
              </a:tabLst>
            </a:pPr>
            <a:r>
              <a:rPr dirty="0" sz="2800">
                <a:latin typeface="Times New Roman"/>
                <a:cs typeface="Times New Roman"/>
              </a:rPr>
              <a:t>S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5">
                <a:latin typeface="Times New Roman"/>
                <a:cs typeface="Times New Roman"/>
              </a:rPr>
              <a:t>P</a:t>
            </a:r>
            <a:r>
              <a:rPr dirty="0" sz="2800" spc="-1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2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at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s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ere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=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76</a:t>
            </a:r>
            <a:r>
              <a:rPr dirty="0" sz="2800" spc="-5">
                <a:latin typeface="Times New Roman"/>
                <a:cs typeface="Times New Roman"/>
              </a:rPr>
              <a:t>0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mm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x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21</a:t>
            </a:r>
            <a:r>
              <a:rPr dirty="0" sz="2800" spc="-5">
                <a:latin typeface="Times New Roman"/>
                <a:cs typeface="Times New Roman"/>
              </a:rPr>
              <a:t>%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=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160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mmHg.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This</a:t>
            </a:r>
            <a:r>
              <a:rPr dirty="0" sz="2800" spc="3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mixes</a:t>
            </a:r>
            <a:r>
              <a:rPr dirty="0" sz="2800" spc="3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with</a:t>
            </a:r>
            <a:r>
              <a:rPr dirty="0" sz="2800" spc="3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“old”</a:t>
            </a:r>
            <a:r>
              <a:rPr dirty="0" sz="2800" spc="3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air</a:t>
            </a:r>
            <a:r>
              <a:rPr dirty="0" sz="2800" spc="3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already</a:t>
            </a:r>
            <a:r>
              <a:rPr dirty="0" sz="2800" spc="3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present</a:t>
            </a:r>
            <a:r>
              <a:rPr dirty="0" sz="2800" spc="3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3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alveolus</a:t>
            </a:r>
            <a:r>
              <a:rPr dirty="0" sz="2800" spc="33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800">
                <a:latin typeface="Times New Roman"/>
                <a:cs typeface="Times New Roman"/>
              </a:rPr>
              <a:t>arrive </a:t>
            </a:r>
            <a:r>
              <a:rPr dirty="0" sz="2800" spc="-10">
                <a:latin typeface="Times New Roman"/>
                <a:cs typeface="Times New Roman"/>
              </a:rPr>
              <a:t>at </a:t>
            </a:r>
            <a:r>
              <a:rPr dirty="0" sz="2800" spc="-5">
                <a:latin typeface="Times New Roman"/>
                <a:cs typeface="Times New Roman"/>
              </a:rPr>
              <a:t>PO2 </a:t>
            </a:r>
            <a:r>
              <a:rPr dirty="0" sz="2800">
                <a:latin typeface="Times New Roman"/>
                <a:cs typeface="Times New Roman"/>
              </a:rPr>
              <a:t>of 104 </a:t>
            </a:r>
            <a:r>
              <a:rPr dirty="0" sz="2800" spc="-15">
                <a:latin typeface="Times New Roman"/>
                <a:cs typeface="Times New Roman"/>
              </a:rPr>
              <a:t>mmHg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alveoli.</a:t>
            </a:r>
            <a:endParaRPr sz="2800">
              <a:latin typeface="Times New Roman"/>
              <a:cs typeface="Times New Roman"/>
            </a:endParaRPr>
          </a:p>
          <a:p>
            <a:pPr algn="just" marL="268605" marR="5080" indent="-256540">
              <a:lnSpc>
                <a:spcPct val="106100"/>
              </a:lnSpc>
              <a:spcBef>
                <a:spcPts val="190"/>
              </a:spcBef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r>
              <a:rPr dirty="0" sz="1900" spc="500">
                <a:solidFill>
                  <a:srgbClr val="2CA1BE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Carbon </a:t>
            </a:r>
            <a:r>
              <a:rPr dirty="0" sz="2800">
                <a:latin typeface="Times New Roman"/>
                <a:cs typeface="Times New Roman"/>
              </a:rPr>
              <a:t>dioxide </a:t>
            </a:r>
            <a:r>
              <a:rPr dirty="0" sz="2800" spc="-5">
                <a:latin typeface="Times New Roman"/>
                <a:cs typeface="Times New Roman"/>
              </a:rPr>
              <a:t>concentration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atmosphere is </a:t>
            </a:r>
            <a:r>
              <a:rPr dirty="0" sz="2800">
                <a:latin typeface="Times New Roman"/>
                <a:cs typeface="Times New Roman"/>
              </a:rPr>
              <a:t>0.04%  </a:t>
            </a:r>
            <a:r>
              <a:rPr dirty="0" sz="2800">
                <a:latin typeface="Times New Roman"/>
                <a:cs typeface="Times New Roman"/>
              </a:rPr>
              <a:t>So PCO2 </a:t>
            </a:r>
            <a:r>
              <a:rPr dirty="0" sz="2800" spc="-5">
                <a:latin typeface="Times New Roman"/>
                <a:cs typeface="Times New Roman"/>
              </a:rPr>
              <a:t>in atmosphere =760 </a:t>
            </a:r>
            <a:r>
              <a:rPr dirty="0" sz="2800" spc="-10">
                <a:latin typeface="Times New Roman"/>
                <a:cs typeface="Times New Roman"/>
              </a:rPr>
              <a:t>mmHg </a:t>
            </a:r>
            <a:r>
              <a:rPr dirty="0" sz="2800" spc="-5">
                <a:latin typeface="Times New Roman"/>
                <a:cs typeface="Times New Roman"/>
              </a:rPr>
              <a:t>x </a:t>
            </a:r>
            <a:r>
              <a:rPr dirty="0" sz="2800">
                <a:latin typeface="Times New Roman"/>
                <a:cs typeface="Times New Roman"/>
              </a:rPr>
              <a:t>0.04% </a:t>
            </a:r>
            <a:r>
              <a:rPr dirty="0" sz="2800" spc="-5">
                <a:latin typeface="Times New Roman"/>
                <a:cs typeface="Times New Roman"/>
              </a:rPr>
              <a:t>= 0.3 </a:t>
            </a:r>
            <a:r>
              <a:rPr dirty="0" sz="2800">
                <a:latin typeface="Times New Roman"/>
                <a:cs typeface="Times New Roman"/>
              </a:rPr>
              <a:t>mm  </a:t>
            </a:r>
            <a:r>
              <a:rPr dirty="0" sz="2800" spc="-10">
                <a:latin typeface="Times New Roman"/>
                <a:cs typeface="Times New Roman"/>
              </a:rPr>
              <a:t>Hg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Times New Roman"/>
                <a:cs typeface="Times New Roman"/>
              </a:rPr>
              <a:t>This mixes with high CO2 levels from residual </a:t>
            </a:r>
            <a:r>
              <a:rPr dirty="0" sz="2800" spc="-10">
                <a:latin typeface="Times New Roman"/>
                <a:cs typeface="Times New Roman"/>
              </a:rPr>
              <a:t>volume</a:t>
            </a:r>
            <a:r>
              <a:rPr dirty="0" sz="2800" spc="3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alveoli to </a:t>
            </a:r>
            <a:r>
              <a:rPr dirty="0" sz="2800">
                <a:latin typeface="Times New Roman"/>
                <a:cs typeface="Times New Roman"/>
              </a:rPr>
              <a:t>arrive </a:t>
            </a:r>
            <a:r>
              <a:rPr dirty="0" sz="2800" spc="-10">
                <a:latin typeface="Times New Roman"/>
                <a:cs typeface="Times New Roman"/>
              </a:rPr>
              <a:t>at </a:t>
            </a:r>
            <a:r>
              <a:rPr dirty="0" sz="2800" spc="-5">
                <a:latin typeface="Times New Roman"/>
                <a:cs typeface="Times New Roman"/>
              </a:rPr>
              <a:t>PCO2 </a:t>
            </a:r>
            <a:r>
              <a:rPr dirty="0" sz="2800">
                <a:latin typeface="Times New Roman"/>
                <a:cs typeface="Times New Roman"/>
              </a:rPr>
              <a:t>of 40 </a:t>
            </a:r>
            <a:r>
              <a:rPr dirty="0" sz="2800" spc="-15">
                <a:latin typeface="Times New Roman"/>
                <a:cs typeface="Times New Roman"/>
              </a:rPr>
              <a:t>mmHg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alveoli.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848" y="496823"/>
            <a:ext cx="4509516" cy="29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5108" y="2359405"/>
            <a:ext cx="1599565" cy="2851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i="0">
                <a:solidFill>
                  <a:srgbClr val="000000"/>
                </a:solidFill>
                <a:latin typeface="Arial"/>
                <a:cs typeface="Arial"/>
              </a:rPr>
              <a:t>Insert fig.</a:t>
            </a:r>
            <a:r>
              <a:rPr dirty="0" sz="1800" spc="-6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" i="0">
                <a:solidFill>
                  <a:srgbClr val="000000"/>
                </a:solidFill>
                <a:latin typeface="Arial"/>
                <a:cs typeface="Arial"/>
              </a:rPr>
              <a:t>16.20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pc="-5"/>
              <a:t>Dr.Aida Korish (</a:t>
            </a:r>
            <a:r>
              <a:rPr dirty="0" spc="-40"/>
              <a:t> </a:t>
            </a:r>
            <a:r>
              <a:rPr dirty="0" spc="-5"/>
              <a:t>akorish@ksu.edu.sa)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DTK</dc:creator>
  <dc:title>Respiration</dc:title>
  <dcterms:created xsi:type="dcterms:W3CDTF">2016-01-24T06:13:19Z</dcterms:created>
  <dcterms:modified xsi:type="dcterms:W3CDTF">2016-01-24T06:13:19Z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2016-01-24T00:00:00Z</vt:filetime>
  </property>
</Properties>
</file>