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86889" y="351663"/>
            <a:ext cx="5570220" cy="521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0009" y="1362202"/>
            <a:ext cx="8383981" cy="4023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26229" y="6464985"/>
            <a:ext cx="891539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14257" y="6464985"/>
            <a:ext cx="20637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mailto:iaidakorish@yahoo.com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7512" y="2401823"/>
            <a:ext cx="7880604" cy="1594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4755" y="2429255"/>
            <a:ext cx="7786116" cy="14996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14755" y="2429255"/>
            <a:ext cx="7786370" cy="1499870"/>
          </a:xfrm>
          <a:prstGeom prst="rect"/>
          <a:ln w="9143">
            <a:solidFill>
              <a:srgbClr val="BD4A47"/>
            </a:solidFill>
          </a:ln>
        </p:spPr>
        <p:txBody>
          <a:bodyPr wrap="square" lIns="0" tIns="374650" rIns="0" bIns="0" rtlCol="0" vert="horz">
            <a:spAutoFit/>
          </a:bodyPr>
          <a:lstStyle/>
          <a:p>
            <a:pPr marL="1410335">
              <a:lnSpc>
                <a:spcPct val="100000"/>
              </a:lnSpc>
              <a:spcBef>
                <a:spcPts val="2950"/>
              </a:spcBef>
              <a:tabLst>
                <a:tab pos="3479800" algn="l"/>
              </a:tabLst>
            </a:pPr>
            <a:r>
              <a:rPr dirty="0" sz="4400" spc="-15">
                <a:solidFill>
                  <a:srgbClr val="000000"/>
                </a:solidFill>
              </a:rPr>
              <a:t>Hypoxia	</a:t>
            </a:r>
            <a:r>
              <a:rPr dirty="0" sz="4400">
                <a:solidFill>
                  <a:srgbClr val="000000"/>
                </a:solidFill>
              </a:rPr>
              <a:t>and</a:t>
            </a:r>
            <a:r>
              <a:rPr dirty="0" sz="4400" spc="-65">
                <a:solidFill>
                  <a:srgbClr val="000000"/>
                </a:solidFill>
              </a:rPr>
              <a:t> </a:t>
            </a:r>
            <a:r>
              <a:rPr dirty="0" sz="4400" spc="-10">
                <a:solidFill>
                  <a:srgbClr val="000000"/>
                </a:solidFill>
              </a:rPr>
              <a:t>cyanosis</a:t>
            </a:r>
            <a:endParaRPr sz="4400"/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3219450" y="4218178"/>
            <a:ext cx="3086100" cy="149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70815" marR="163195" indent="-635">
              <a:lnSpc>
                <a:spcPct val="100000"/>
              </a:lnSpc>
            </a:pPr>
            <a:r>
              <a:rPr dirty="0" sz="2400" spc="-35" b="1">
                <a:latin typeface="Calibri"/>
                <a:cs typeface="Calibri"/>
              </a:rPr>
              <a:t>Dr.Aida </a:t>
            </a:r>
            <a:r>
              <a:rPr dirty="0" sz="2400" spc="-10" b="1">
                <a:latin typeface="Calibri"/>
                <a:cs typeface="Calibri"/>
              </a:rPr>
              <a:t>Korish  </a:t>
            </a:r>
            <a:r>
              <a:rPr dirty="0" sz="2400" b="1">
                <a:latin typeface="Calibri"/>
                <a:cs typeface="Calibri"/>
              </a:rPr>
              <a:t>Asso</a:t>
            </a:r>
            <a:r>
              <a:rPr dirty="0" sz="2400" spc="5" b="1">
                <a:latin typeface="Calibri"/>
                <a:cs typeface="Calibri"/>
              </a:rPr>
              <a:t>c</a:t>
            </a:r>
            <a:r>
              <a:rPr dirty="0" sz="2400" spc="-5" b="1">
                <a:latin typeface="Calibri"/>
                <a:cs typeface="Calibri"/>
              </a:rPr>
              <a:t>.</a:t>
            </a:r>
            <a:r>
              <a:rPr dirty="0" sz="2400" spc="-15" b="1">
                <a:latin typeface="Calibri"/>
                <a:cs typeface="Calibri"/>
              </a:rPr>
              <a:t>P</a:t>
            </a: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o</a:t>
            </a:r>
            <a:r>
              <a:rPr dirty="0" sz="2400" spc="-135" b="1">
                <a:latin typeface="Calibri"/>
                <a:cs typeface="Calibri"/>
              </a:rPr>
              <a:t>f</a:t>
            </a:r>
            <a:r>
              <a:rPr dirty="0" sz="2400" spc="-5" b="1">
                <a:latin typeface="Calibri"/>
                <a:cs typeface="Calibri"/>
              </a:rPr>
              <a:t>.</a:t>
            </a:r>
            <a:r>
              <a:rPr dirty="0" sz="2400" spc="-15" b="1">
                <a:latin typeface="Calibri"/>
                <a:cs typeface="Calibri"/>
              </a:rPr>
              <a:t>P</a:t>
            </a:r>
            <a:r>
              <a:rPr dirty="0" sz="2400" spc="-55" b="1">
                <a:latin typeface="Calibri"/>
                <a:cs typeface="Calibri"/>
              </a:rPr>
              <a:t>h</a:t>
            </a:r>
            <a:r>
              <a:rPr dirty="0" sz="2400" spc="-10" b="1">
                <a:latin typeface="Calibri"/>
                <a:cs typeface="Calibri"/>
              </a:rPr>
              <a:t>y</a:t>
            </a:r>
            <a:r>
              <a:rPr dirty="0" sz="2400" b="1">
                <a:latin typeface="Calibri"/>
                <a:cs typeface="Calibri"/>
              </a:rPr>
              <a:t>siol</a:t>
            </a:r>
            <a:r>
              <a:rPr dirty="0" sz="2400" spc="5" b="1">
                <a:latin typeface="Calibri"/>
                <a:cs typeface="Calibri"/>
              </a:rPr>
              <a:t>o</a:t>
            </a:r>
            <a:r>
              <a:rPr dirty="0" sz="2400" spc="-5" b="1">
                <a:latin typeface="Calibri"/>
                <a:cs typeface="Calibri"/>
              </a:rPr>
              <a:t>gy 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KSU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spc="-10" b="1">
                <a:latin typeface="Calibri"/>
                <a:cs typeface="Calibri"/>
                <a:hlinkClick r:id="rId4"/>
              </a:rPr>
              <a:t>iaidakorish@yahoo.com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13230">
              <a:lnSpc>
                <a:spcPct val="100000"/>
              </a:lnSpc>
            </a:pP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dirty="0" sz="3200" spc="-15" b="1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pe</a:t>
            </a:r>
            <a:r>
              <a:rPr dirty="0" sz="3200" spc="-60" b="1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dirty="0" sz="3200" spc="-25" b="1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apn</a:t>
            </a:r>
            <a:r>
              <a:rPr dirty="0" sz="3200" spc="-15" b="1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391" y="1241013"/>
            <a:ext cx="8319770" cy="4462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20320">
              <a:lnSpc>
                <a:spcPct val="90900"/>
              </a:lnSpc>
              <a:tabLst>
                <a:tab pos="6947534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Excess of CO2 in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body fluids,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it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usually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occurs with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h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y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x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i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a,</a:t>
            </a:r>
            <a:r>
              <a:rPr dirty="0" sz="28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PC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dirty="0" sz="28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n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cre</a:t>
            </a:r>
            <a:r>
              <a:rPr dirty="0" sz="2800" spc="-2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ses</a:t>
            </a:r>
            <a:r>
              <a:rPr dirty="0" sz="2800" spc="-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abo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v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5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20">
                <a:solidFill>
                  <a:srgbClr val="001F5F"/>
                </a:solidFill>
                <a:latin typeface="Times New Roman"/>
                <a:cs typeface="Times New Roman"/>
              </a:rPr>
              <a:t>mm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Hg,</a:t>
            </a:r>
            <a:r>
              <a:rPr dirty="0" sz="28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it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decre</a:t>
            </a:r>
            <a:r>
              <a:rPr dirty="0" sz="2800" spc="-15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ses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dirty="0" sz="2800" spc="-1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PH</a:t>
            </a:r>
            <a:endParaRPr sz="28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650"/>
              </a:spcBef>
            </a:pPr>
            <a:r>
              <a:rPr dirty="0" sz="2400" spc="-15" b="1" u="heavy">
                <a:solidFill>
                  <a:srgbClr val="C00000"/>
                </a:solidFill>
                <a:latin typeface="Calibri"/>
                <a:cs typeface="Calibri"/>
              </a:rPr>
              <a:t>Features </a:t>
            </a:r>
            <a:r>
              <a:rPr dirty="0" sz="2400" b="1" u="heavy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z="2400" spc="-30" b="1" u="heavy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5" b="1" u="heavy">
                <a:solidFill>
                  <a:srgbClr val="C00000"/>
                </a:solidFill>
                <a:latin typeface="Calibri"/>
                <a:cs typeface="Calibri"/>
              </a:rPr>
              <a:t>hypercapnea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Peripheral vasodilatation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Sweating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60">
                <a:solidFill>
                  <a:srgbClr val="001F5F"/>
                </a:solidFill>
                <a:latin typeface="Times New Roman"/>
                <a:cs typeface="Times New Roman"/>
              </a:rPr>
              <a:t>Warm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extremities and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bounding</a:t>
            </a:r>
            <a:r>
              <a:rPr dirty="0" sz="28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pulse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Muscle</a:t>
            </a:r>
            <a:r>
              <a:rPr dirty="0" sz="28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twitching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Headache,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drowsiness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dirty="0" sz="2800" spc="-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com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Papilledema ( swelling of optic</a:t>
            </a:r>
            <a:r>
              <a:rPr dirty="0" sz="28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disc)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6105" y="247903"/>
            <a:ext cx="1811020" cy="6477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5">
                <a:solidFill>
                  <a:srgbClr val="000000"/>
                </a:solidFill>
              </a:rPr>
              <a:t>Cyanosis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972311" y="4149852"/>
            <a:ext cx="3671316" cy="2513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50991" y="4296154"/>
            <a:ext cx="3493007" cy="2561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650991" y="1412747"/>
            <a:ext cx="3313175" cy="2781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72311" y="1267967"/>
            <a:ext cx="3671316" cy="2852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170" y="333502"/>
            <a:ext cx="1854200" cy="6096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0" b="1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dirty="0" sz="4000" spc="-70" b="1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dirty="0" sz="4000" spc="-5" b="1">
                <a:solidFill>
                  <a:srgbClr val="000000"/>
                </a:solidFill>
                <a:latin typeface="Calibri"/>
                <a:cs typeface="Calibri"/>
              </a:rPr>
              <a:t>anosis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51965"/>
            <a:ext cx="8073390" cy="3024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Blue discoloration of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skin and mucus 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membrane due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more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than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5 g/dl of reduced 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(deoxygenated) hemoglobin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dirty="0" sz="3200" spc="-1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5">
                <a:solidFill>
                  <a:srgbClr val="FF0000"/>
                </a:solidFill>
                <a:latin typeface="Times New Roman"/>
                <a:cs typeface="Times New Roman"/>
              </a:rPr>
              <a:t>blood.</a:t>
            </a:r>
            <a:endParaRPr sz="32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6F2F9F"/>
                </a:solidFill>
                <a:latin typeface="Times New Roman"/>
                <a:cs typeface="Times New Roman"/>
              </a:rPr>
              <a:t>A person </a:t>
            </a:r>
            <a:r>
              <a:rPr dirty="0" sz="3200" spc="-5">
                <a:solidFill>
                  <a:srgbClr val="6F2F9F"/>
                </a:solidFill>
                <a:latin typeface="Times New Roman"/>
                <a:cs typeface="Times New Roman"/>
              </a:rPr>
              <a:t>with anemia </a:t>
            </a:r>
            <a:r>
              <a:rPr dirty="0" sz="3200">
                <a:solidFill>
                  <a:srgbClr val="6F2F9F"/>
                </a:solidFill>
                <a:latin typeface="Times New Roman"/>
                <a:cs typeface="Times New Roman"/>
              </a:rPr>
              <a:t>almost never develop  </a:t>
            </a:r>
            <a:r>
              <a:rPr dirty="0" sz="3200">
                <a:solidFill>
                  <a:srgbClr val="6F2F9F"/>
                </a:solidFill>
                <a:latin typeface="Times New Roman"/>
                <a:cs typeface="Times New Roman"/>
              </a:rPr>
              <a:t>cyanosis due </a:t>
            </a:r>
            <a:r>
              <a:rPr dirty="0" sz="3200" spc="-10">
                <a:solidFill>
                  <a:srgbClr val="6F2F9F"/>
                </a:solidFill>
                <a:latin typeface="Times New Roman"/>
                <a:cs typeface="Times New Roman"/>
              </a:rPr>
              <a:t>to </a:t>
            </a:r>
            <a:r>
              <a:rPr dirty="0" sz="3200" spc="-5">
                <a:solidFill>
                  <a:srgbClr val="6F2F9F"/>
                </a:solidFill>
                <a:latin typeface="Times New Roman"/>
                <a:cs typeface="Times New Roman"/>
              </a:rPr>
              <a:t>low amount of Hb </a:t>
            </a:r>
            <a:r>
              <a:rPr dirty="0" sz="3200">
                <a:solidFill>
                  <a:srgbClr val="6F2F9F"/>
                </a:solidFill>
                <a:latin typeface="Times New Roman"/>
                <a:cs typeface="Times New Roman"/>
              </a:rPr>
              <a:t>for 5 </a:t>
            </a:r>
            <a:r>
              <a:rPr dirty="0" sz="3200" spc="-5">
                <a:solidFill>
                  <a:srgbClr val="6F2F9F"/>
                </a:solidFill>
                <a:latin typeface="Times New Roman"/>
                <a:cs typeface="Times New Roman"/>
              </a:rPr>
              <a:t>grams  </a:t>
            </a:r>
            <a:r>
              <a:rPr dirty="0" sz="3200">
                <a:solidFill>
                  <a:srgbClr val="6F2F9F"/>
                </a:solidFill>
                <a:latin typeface="Times New Roman"/>
                <a:cs typeface="Times New Roman"/>
              </a:rPr>
              <a:t>to be deoxygenated /100ml</a:t>
            </a:r>
            <a:r>
              <a:rPr dirty="0" sz="3200" spc="-7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6F2F9F"/>
                </a:solidFill>
                <a:latin typeface="Times New Roman"/>
                <a:cs typeface="Times New Roman"/>
              </a:rPr>
              <a:t>blood.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554" y="583565"/>
            <a:ext cx="5695950" cy="4876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20" b="1">
                <a:solidFill>
                  <a:srgbClr val="000000"/>
                </a:solidFill>
                <a:latin typeface="Calibri"/>
                <a:cs typeface="Calibri"/>
              </a:rPr>
              <a:t>Ventilation </a:t>
            </a:r>
            <a:r>
              <a:rPr dirty="0" sz="3200" spc="-5" b="1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dirty="0" sz="3200" spc="-5" b="1">
                <a:solidFill>
                  <a:srgbClr val="000000"/>
                </a:solidFill>
                <a:latin typeface="Calibri"/>
                <a:cs typeface="Calibri"/>
              </a:rPr>
              <a:t>perfusion </a:t>
            </a:r>
            <a:r>
              <a:rPr dirty="0" sz="3200" spc="-20" b="1">
                <a:solidFill>
                  <a:srgbClr val="000000"/>
                </a:solidFill>
                <a:latin typeface="Calibri"/>
                <a:cs typeface="Calibri"/>
              </a:rPr>
              <a:t>ratio</a:t>
            </a:r>
            <a:r>
              <a:rPr dirty="0" sz="3200" spc="-7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 spc="-25" b="1">
                <a:solidFill>
                  <a:srgbClr val="000000"/>
                </a:solidFill>
                <a:latin typeface="Calibri"/>
                <a:cs typeface="Calibri"/>
              </a:rPr>
              <a:t>(V/Q)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9580" indent="-342900">
              <a:lnSpc>
                <a:spcPts val="3195"/>
              </a:lnSpc>
              <a:buFont typeface="Arial"/>
              <a:buChar char="•"/>
              <a:tabLst>
                <a:tab pos="449580" algn="l"/>
              </a:tabLst>
            </a:pPr>
            <a:r>
              <a:rPr dirty="0" spc="-5"/>
              <a:t>It is </a:t>
            </a:r>
            <a:r>
              <a:rPr dirty="0"/>
              <a:t>the </a:t>
            </a:r>
            <a:r>
              <a:rPr dirty="0" spc="-5"/>
              <a:t>ratio of alveolar ventilation to pulmonary</a:t>
            </a:r>
            <a:r>
              <a:rPr dirty="0" spc="20"/>
              <a:t> </a:t>
            </a:r>
            <a:r>
              <a:rPr dirty="0"/>
              <a:t>blood</a:t>
            </a:r>
          </a:p>
          <a:p>
            <a:pPr marL="449580">
              <a:lnSpc>
                <a:spcPts val="3195"/>
              </a:lnSpc>
            </a:pPr>
            <a:r>
              <a:rPr dirty="0"/>
              <a:t>flow </a:t>
            </a:r>
            <a:r>
              <a:rPr dirty="0" spc="-5"/>
              <a:t>per</a:t>
            </a:r>
            <a:r>
              <a:rPr dirty="0" spc="-75"/>
              <a:t> </a:t>
            </a:r>
            <a:r>
              <a:rPr dirty="0" spc="-5"/>
              <a:t>minute.</a:t>
            </a:r>
          </a:p>
          <a:p>
            <a:pPr marL="93980"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367030">
              <a:lnSpc>
                <a:spcPct val="100000"/>
              </a:lnSpc>
            </a:pPr>
            <a:r>
              <a:rPr dirty="0" spc="-5"/>
              <a:t>The alveolar ventilation at rest </a:t>
            </a:r>
            <a:r>
              <a:rPr dirty="0"/>
              <a:t>(4.2</a:t>
            </a:r>
            <a:r>
              <a:rPr dirty="0" spc="-10"/>
              <a:t> </a:t>
            </a:r>
            <a:r>
              <a:rPr dirty="0" spc="-5"/>
              <a:t>L/min)</a:t>
            </a:r>
          </a:p>
          <a:p>
            <a:pPr marL="449580" marR="172085" indent="-342900">
              <a:lnSpc>
                <a:spcPts val="3020"/>
              </a:lnSpc>
              <a:spcBef>
                <a:spcPts val="720"/>
              </a:spcBef>
              <a:buFont typeface="Arial"/>
              <a:buChar char="•"/>
              <a:tabLst>
                <a:tab pos="449580" algn="l"/>
              </a:tabLst>
            </a:pPr>
            <a:r>
              <a:rPr dirty="0" spc="-5"/>
              <a:t>The pulmonary </a:t>
            </a:r>
            <a:r>
              <a:rPr dirty="0"/>
              <a:t>blood flow is </a:t>
            </a:r>
            <a:r>
              <a:rPr dirty="0" spc="-5"/>
              <a:t>equal to </a:t>
            </a:r>
            <a:r>
              <a:rPr dirty="0"/>
              <a:t>right </a:t>
            </a:r>
            <a:r>
              <a:rPr dirty="0" spc="-5"/>
              <a:t>ventricular  </a:t>
            </a:r>
            <a:r>
              <a:rPr dirty="0"/>
              <a:t>output </a:t>
            </a:r>
            <a:r>
              <a:rPr dirty="0" spc="-5"/>
              <a:t>per minute</a:t>
            </a:r>
            <a:r>
              <a:rPr dirty="0" spc="-105"/>
              <a:t> </a:t>
            </a:r>
            <a:r>
              <a:rPr dirty="0"/>
              <a:t>(5L/min)</a:t>
            </a:r>
          </a:p>
          <a:p>
            <a:pPr marL="93980">
              <a:lnSpc>
                <a:spcPct val="100000"/>
              </a:lnSpc>
              <a:spcBef>
                <a:spcPts val="23"/>
              </a:spcBef>
            </a:pPr>
            <a:endParaRPr sz="3450">
              <a:latin typeface="Times New Roman"/>
              <a:cs typeface="Times New Roman"/>
            </a:endParaRPr>
          </a:p>
          <a:p>
            <a:pPr marL="1173480">
              <a:lnSpc>
                <a:spcPct val="100000"/>
              </a:lnSpc>
              <a:tabLst>
                <a:tab pos="2065655" algn="l"/>
                <a:tab pos="4418965" algn="l"/>
              </a:tabLst>
            </a:pPr>
            <a:r>
              <a:rPr dirty="0" spc="-5"/>
              <a:t>SO	V/Q  ratio</a:t>
            </a:r>
            <a:r>
              <a:rPr dirty="0" spc="265"/>
              <a:t> </a:t>
            </a:r>
            <a:r>
              <a:rPr dirty="0" spc="-5"/>
              <a:t>=</a:t>
            </a:r>
            <a:r>
              <a:rPr dirty="0" spc="484"/>
              <a:t> </a:t>
            </a:r>
            <a:r>
              <a:rPr dirty="0" spc="-5" u="heavy"/>
              <a:t>4.2	</a:t>
            </a:r>
            <a:r>
              <a:rPr dirty="0" spc="-5"/>
              <a:t>=</a:t>
            </a:r>
            <a:r>
              <a:rPr dirty="0" spc="-75"/>
              <a:t> </a:t>
            </a:r>
            <a:r>
              <a:rPr dirty="0" spc="-5"/>
              <a:t>0.84</a:t>
            </a:r>
          </a:p>
          <a:p>
            <a:pPr algn="ctr" marL="93980" marR="432434">
              <a:lnSpc>
                <a:spcPct val="100000"/>
              </a:lnSpc>
              <a:spcBef>
                <a:spcPts val="335"/>
              </a:spcBef>
            </a:pPr>
            <a:r>
              <a:rPr dirty="0" spc="-5"/>
              <a:t>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7445" y="53594"/>
            <a:ext cx="2769235" cy="4876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000000"/>
                </a:solidFill>
                <a:latin typeface="Times New Roman"/>
                <a:cs typeface="Times New Roman"/>
              </a:rPr>
              <a:t>Cont…V/Q</a:t>
            </a:r>
            <a:r>
              <a:rPr dirty="0" sz="3200" spc="-1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Times New Roman"/>
                <a:cs typeface="Times New Roman"/>
              </a:rPr>
              <a:t>ratio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742" y="714883"/>
            <a:ext cx="4700270" cy="546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23558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30">
                <a:solidFill>
                  <a:srgbClr val="C00000"/>
                </a:solidFill>
                <a:latin typeface="Calibri"/>
                <a:cs typeface="Calibri"/>
              </a:rPr>
              <a:t>Average </a:t>
            </a:r>
            <a:r>
              <a:rPr dirty="0" sz="2800" spc="-55">
                <a:solidFill>
                  <a:srgbClr val="6F2F9F"/>
                </a:solidFill>
                <a:latin typeface="Calibri"/>
                <a:cs typeface="Calibri"/>
              </a:rPr>
              <a:t>V/Q </a:t>
            </a:r>
            <a:r>
              <a:rPr dirty="0" sz="2800" spc="-20">
                <a:solidFill>
                  <a:srgbClr val="6F2F9F"/>
                </a:solidFill>
                <a:latin typeface="Calibri"/>
                <a:cs typeface="Calibri"/>
              </a:rPr>
              <a:t>ratio </a:t>
            </a:r>
            <a:r>
              <a:rPr dirty="0" sz="2800" spc="-15">
                <a:solidFill>
                  <a:srgbClr val="6F2F9F"/>
                </a:solidFill>
                <a:latin typeface="Calibri"/>
                <a:cs typeface="Calibri"/>
              </a:rPr>
              <a:t>across </a:t>
            </a:r>
            <a:r>
              <a:rPr dirty="0" sz="2800" spc="-5">
                <a:solidFill>
                  <a:srgbClr val="6F2F9F"/>
                </a:solidFill>
                <a:latin typeface="Calibri"/>
                <a:cs typeface="Calibri"/>
              </a:rPr>
              <a:t>the  </a:t>
            </a:r>
            <a:r>
              <a:rPr dirty="0" sz="2800" spc="-10">
                <a:solidFill>
                  <a:srgbClr val="6F2F9F"/>
                </a:solidFill>
                <a:latin typeface="Calibri"/>
                <a:cs typeface="Calibri"/>
              </a:rPr>
              <a:t>lung </a:t>
            </a:r>
            <a:r>
              <a:rPr dirty="0" sz="2800" spc="-5">
                <a:solidFill>
                  <a:srgbClr val="6F2F9F"/>
                </a:solidFill>
                <a:latin typeface="Calibri"/>
                <a:cs typeface="Calibri"/>
              </a:rPr>
              <a:t>is</a:t>
            </a:r>
            <a:r>
              <a:rPr dirty="0" sz="2800" spc="-4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Calibri"/>
                <a:cs typeface="Calibri"/>
              </a:rPr>
              <a:t>0.8.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40">
                <a:solidFill>
                  <a:srgbClr val="C00000"/>
                </a:solidFill>
                <a:latin typeface="Calibri"/>
                <a:cs typeface="Calibri"/>
              </a:rPr>
              <a:t>At </a:t>
            </a:r>
            <a:r>
              <a:rPr dirty="0" sz="2800" spc="-5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C00000"/>
                </a:solidFill>
                <a:latin typeface="Calibri"/>
                <a:cs typeface="Calibri"/>
              </a:rPr>
              <a:t>apex </a:t>
            </a:r>
            <a:r>
              <a:rPr dirty="0" sz="2800" spc="-55">
                <a:solidFill>
                  <a:srgbClr val="6F2F9F"/>
                </a:solidFill>
                <a:latin typeface="Calibri"/>
                <a:cs typeface="Calibri"/>
              </a:rPr>
              <a:t>V/Q </a:t>
            </a:r>
            <a:r>
              <a:rPr dirty="0" sz="2800" spc="-20">
                <a:solidFill>
                  <a:srgbClr val="6F2F9F"/>
                </a:solidFill>
                <a:latin typeface="Calibri"/>
                <a:cs typeface="Calibri"/>
              </a:rPr>
              <a:t>ratio </a:t>
            </a:r>
            <a:r>
              <a:rPr dirty="0" sz="2800" spc="-5">
                <a:solidFill>
                  <a:srgbClr val="6F2F9F"/>
                </a:solidFill>
                <a:latin typeface="Calibri"/>
                <a:cs typeface="Calibri"/>
              </a:rPr>
              <a:t>=</a:t>
            </a:r>
            <a:r>
              <a:rPr dirty="0" sz="2800" spc="10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Calibri"/>
                <a:cs typeface="Calibri"/>
              </a:rPr>
              <a:t>3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40">
                <a:solidFill>
                  <a:srgbClr val="C00000"/>
                </a:solidFill>
                <a:latin typeface="Calibri"/>
                <a:cs typeface="Calibri"/>
              </a:rPr>
              <a:t>At </a:t>
            </a:r>
            <a:r>
              <a:rPr dirty="0" sz="2800" spc="-5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base </a:t>
            </a:r>
            <a:r>
              <a:rPr dirty="0" sz="2800" spc="-55">
                <a:solidFill>
                  <a:srgbClr val="6F2F9F"/>
                </a:solidFill>
                <a:latin typeface="Calibri"/>
                <a:cs typeface="Calibri"/>
              </a:rPr>
              <a:t>V/Q</a:t>
            </a:r>
            <a:r>
              <a:rPr dirty="0" sz="2800" spc="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6F2F9F"/>
                </a:solidFill>
                <a:latin typeface="Calibri"/>
                <a:cs typeface="Calibri"/>
              </a:rPr>
              <a:t>ratio=0.6</a:t>
            </a:r>
            <a:endParaRPr sz="2800">
              <a:latin typeface="Calibri"/>
              <a:cs typeface="Calibri"/>
            </a:endParaRPr>
          </a:p>
          <a:p>
            <a:pPr marL="355600" marR="5080" indent="-20320">
              <a:lnSpc>
                <a:spcPct val="100000"/>
              </a:lnSpc>
              <a:spcBef>
                <a:spcPts val="670"/>
              </a:spcBef>
            </a:pPr>
            <a:r>
              <a:rPr dirty="0" sz="2800" spc="-5">
                <a:solidFill>
                  <a:srgbClr val="6F2F9F"/>
                </a:solidFill>
                <a:latin typeface="Calibri"/>
                <a:cs typeface="Calibri"/>
              </a:rPr>
              <a:t>So the </a:t>
            </a:r>
            <a:r>
              <a:rPr dirty="0" sz="2800" spc="-15">
                <a:solidFill>
                  <a:srgbClr val="6F2F9F"/>
                </a:solidFill>
                <a:latin typeface="Calibri"/>
                <a:cs typeface="Calibri"/>
              </a:rPr>
              <a:t>apex </a:t>
            </a:r>
            <a:r>
              <a:rPr dirty="0" sz="2800" spc="-5">
                <a:solidFill>
                  <a:srgbClr val="6F2F9F"/>
                </a:solidFill>
                <a:latin typeface="Calibri"/>
                <a:cs typeface="Calibri"/>
              </a:rPr>
              <a:t>is </a:t>
            </a:r>
            <a:r>
              <a:rPr dirty="0" sz="2800" spc="-15">
                <a:solidFill>
                  <a:srgbClr val="6F2F9F"/>
                </a:solidFill>
                <a:latin typeface="Calibri"/>
                <a:cs typeface="Calibri"/>
              </a:rPr>
              <a:t>more ventilated  </a:t>
            </a:r>
            <a:r>
              <a:rPr dirty="0" sz="2800" spc="-5">
                <a:solidFill>
                  <a:srgbClr val="6F2F9F"/>
                </a:solidFill>
                <a:latin typeface="Calibri"/>
                <a:cs typeface="Calibri"/>
              </a:rPr>
              <a:t>than </a:t>
            </a:r>
            <a:r>
              <a:rPr dirty="0" sz="2800" spc="-10">
                <a:solidFill>
                  <a:srgbClr val="6F2F9F"/>
                </a:solidFill>
                <a:latin typeface="Calibri"/>
                <a:cs typeface="Calibri"/>
              </a:rPr>
              <a:t>perfused </a:t>
            </a:r>
            <a:r>
              <a:rPr dirty="0" sz="2800" spc="-5">
                <a:solidFill>
                  <a:srgbClr val="6F2F9F"/>
                </a:solidFill>
                <a:latin typeface="Calibri"/>
                <a:cs typeface="Calibri"/>
              </a:rPr>
              <a:t>and the </a:t>
            </a:r>
            <a:r>
              <a:rPr dirty="0" sz="2800" spc="-10">
                <a:solidFill>
                  <a:srgbClr val="6F2F9F"/>
                </a:solidFill>
                <a:latin typeface="Calibri"/>
                <a:cs typeface="Calibri"/>
              </a:rPr>
              <a:t>base </a:t>
            </a:r>
            <a:r>
              <a:rPr dirty="0" sz="2800" spc="-5">
                <a:solidFill>
                  <a:srgbClr val="6F2F9F"/>
                </a:solidFill>
                <a:latin typeface="Calibri"/>
                <a:cs typeface="Calibri"/>
              </a:rPr>
              <a:t>is  </a:t>
            </a:r>
            <a:r>
              <a:rPr dirty="0" sz="2800" spc="-15">
                <a:solidFill>
                  <a:srgbClr val="6F2F9F"/>
                </a:solidFill>
                <a:latin typeface="Calibri"/>
                <a:cs typeface="Calibri"/>
              </a:rPr>
              <a:t>more </a:t>
            </a:r>
            <a:r>
              <a:rPr dirty="0" sz="2800" spc="-10">
                <a:solidFill>
                  <a:srgbClr val="6F2F9F"/>
                </a:solidFill>
                <a:latin typeface="Calibri"/>
                <a:cs typeface="Calibri"/>
              </a:rPr>
              <a:t>perfused </a:t>
            </a:r>
            <a:r>
              <a:rPr dirty="0" sz="2800" spc="-5">
                <a:solidFill>
                  <a:srgbClr val="6F2F9F"/>
                </a:solidFill>
                <a:latin typeface="Calibri"/>
                <a:cs typeface="Calibri"/>
              </a:rPr>
              <a:t>than  </a:t>
            </a:r>
            <a:r>
              <a:rPr dirty="0" sz="2800" spc="-15">
                <a:solidFill>
                  <a:srgbClr val="6F2F9F"/>
                </a:solidFill>
                <a:latin typeface="Calibri"/>
                <a:cs typeface="Calibri"/>
              </a:rPr>
              <a:t>ventilated.</a:t>
            </a:r>
            <a:endParaRPr sz="2800">
              <a:latin typeface="Calibri"/>
              <a:cs typeface="Calibri"/>
            </a:endParaRPr>
          </a:p>
          <a:p>
            <a:pPr algn="just" marL="355600" marR="189865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0" i="1">
                <a:solidFill>
                  <a:srgbClr val="6F2F9F"/>
                </a:solidFill>
                <a:latin typeface="Calibri"/>
                <a:cs typeface="Calibri"/>
              </a:rPr>
              <a:t>During </a:t>
            </a:r>
            <a:r>
              <a:rPr dirty="0" sz="2800" spc="-20" i="1">
                <a:solidFill>
                  <a:srgbClr val="6F2F9F"/>
                </a:solidFill>
                <a:latin typeface="Calibri"/>
                <a:cs typeface="Calibri"/>
              </a:rPr>
              <a:t>exercise </a:t>
            </a:r>
            <a:r>
              <a:rPr dirty="0" sz="2800" spc="-5" i="1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dirty="0" sz="2800" spc="-55" i="1">
                <a:solidFill>
                  <a:srgbClr val="6F2F9F"/>
                </a:solidFill>
                <a:latin typeface="Calibri"/>
                <a:cs typeface="Calibri"/>
              </a:rPr>
              <a:t>V/Q </a:t>
            </a:r>
            <a:r>
              <a:rPr dirty="0" sz="2800" spc="-5" i="1">
                <a:solidFill>
                  <a:srgbClr val="6F2F9F"/>
                </a:solidFill>
                <a:latin typeface="Calibri"/>
                <a:cs typeface="Calibri"/>
              </a:rPr>
              <a:t>ratio  </a:t>
            </a:r>
            <a:r>
              <a:rPr dirty="0" sz="2800" spc="-10" i="1">
                <a:solidFill>
                  <a:srgbClr val="6F2F9F"/>
                </a:solidFill>
                <a:latin typeface="Calibri"/>
                <a:cs typeface="Calibri"/>
              </a:rPr>
              <a:t>becomes </a:t>
            </a:r>
            <a:r>
              <a:rPr dirty="0" sz="2800" spc="-5" i="1">
                <a:solidFill>
                  <a:srgbClr val="6F2F9F"/>
                </a:solidFill>
                <a:latin typeface="Calibri"/>
                <a:cs typeface="Calibri"/>
              </a:rPr>
              <a:t>more homogenous  </a:t>
            </a:r>
            <a:r>
              <a:rPr dirty="0" sz="2800" spc="-5" i="1">
                <a:solidFill>
                  <a:srgbClr val="6F2F9F"/>
                </a:solidFill>
                <a:latin typeface="Calibri"/>
                <a:cs typeface="Calibri"/>
              </a:rPr>
              <a:t>among </a:t>
            </a:r>
            <a:r>
              <a:rPr dirty="0" sz="2800" spc="-10" i="1">
                <a:solidFill>
                  <a:srgbClr val="6F2F9F"/>
                </a:solidFill>
                <a:latin typeface="Calibri"/>
                <a:cs typeface="Calibri"/>
              </a:rPr>
              <a:t>different </a:t>
            </a:r>
            <a:r>
              <a:rPr dirty="0" sz="2800" spc="-5" i="1">
                <a:solidFill>
                  <a:srgbClr val="6F2F9F"/>
                </a:solidFill>
                <a:latin typeface="Calibri"/>
                <a:cs typeface="Calibri"/>
              </a:rPr>
              <a:t>parts of the  </a:t>
            </a:r>
            <a:r>
              <a:rPr dirty="0" sz="2800" spc="-5" i="1">
                <a:solidFill>
                  <a:srgbClr val="6F2F9F"/>
                </a:solidFill>
                <a:latin typeface="Calibri"/>
                <a:cs typeface="Calibri"/>
              </a:rPr>
              <a:t>lung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92852" y="836675"/>
            <a:ext cx="3851147" cy="5615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6572" y="406527"/>
            <a:ext cx="5922645" cy="521334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5">
                <a:solidFill>
                  <a:srgbClr val="000000"/>
                </a:solidFill>
              </a:rPr>
              <a:t>Ventilation/perfusion</a:t>
            </a:r>
            <a:r>
              <a:rPr dirty="0" sz="3200" spc="40">
                <a:solidFill>
                  <a:srgbClr val="000000"/>
                </a:solidFill>
              </a:rPr>
              <a:t> </a:t>
            </a:r>
            <a:r>
              <a:rPr dirty="0" sz="3200" spc="-5">
                <a:solidFill>
                  <a:srgbClr val="000000"/>
                </a:solidFill>
              </a:rPr>
              <a:t>abnormalities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019555" y="1194816"/>
            <a:ext cx="7104888" cy="4824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8125" y="1183386"/>
            <a:ext cx="7127875" cy="4848225"/>
          </a:xfrm>
          <a:custGeom>
            <a:avLst/>
            <a:gdLst/>
            <a:ahLst/>
            <a:cxnLst/>
            <a:rect l="l" t="t" r="r" b="b"/>
            <a:pathLst>
              <a:path w="7127875" h="4848225">
                <a:moveTo>
                  <a:pt x="0" y="4847844"/>
                </a:moveTo>
                <a:lnTo>
                  <a:pt x="7127748" y="4847844"/>
                </a:lnTo>
                <a:lnTo>
                  <a:pt x="7127748" y="0"/>
                </a:lnTo>
                <a:lnTo>
                  <a:pt x="0" y="0"/>
                </a:lnTo>
                <a:lnTo>
                  <a:pt x="0" y="4847844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166" y="577215"/>
            <a:ext cx="2678430" cy="4876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>
                <a:solidFill>
                  <a:srgbClr val="000000"/>
                </a:solidFill>
                <a:latin typeface="Calibri"/>
                <a:cs typeface="Calibri"/>
              </a:rPr>
              <a:t>Cont… </a:t>
            </a:r>
            <a:r>
              <a:rPr dirty="0" sz="3200" spc="-60">
                <a:solidFill>
                  <a:srgbClr val="000000"/>
                </a:solidFill>
                <a:latin typeface="Calibri"/>
                <a:cs typeface="Calibri"/>
              </a:rPr>
              <a:t>V/Q</a:t>
            </a:r>
            <a:r>
              <a:rPr dirty="0" sz="3200" spc="-6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 spc="-20">
                <a:solidFill>
                  <a:srgbClr val="000000"/>
                </a:solidFill>
                <a:latin typeface="Calibri"/>
                <a:cs typeface="Calibri"/>
              </a:rPr>
              <a:t>ratio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391" y="1307972"/>
            <a:ext cx="8368030" cy="17011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ts val="302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main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function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this ratio is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determine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the state 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oxygenation in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dirty="0" sz="28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35">
                <a:solidFill>
                  <a:srgbClr val="001F5F"/>
                </a:solidFill>
                <a:latin typeface="Times New Roman"/>
                <a:cs typeface="Times New Roman"/>
              </a:rPr>
              <a:t>body.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Any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mismatch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in the ratio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can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result in</a:t>
            </a:r>
            <a:r>
              <a:rPr dirty="0" sz="2800" spc="8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hypoxia.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  <a:tab pos="1350645" algn="l"/>
                <a:tab pos="1929764" algn="l"/>
                <a:tab pos="2688590" algn="l"/>
                <a:tab pos="3487420" algn="l"/>
                <a:tab pos="3871595" algn="l"/>
                <a:tab pos="4551680" algn="l"/>
                <a:tab pos="5308600" algn="l"/>
                <a:tab pos="6463030" algn="l"/>
                <a:tab pos="7124065" algn="l"/>
                <a:tab pos="7508875" algn="l"/>
              </a:tabLst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When	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the	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V/Q	ratio	is	less	than	normal	this	is	</a:t>
            </a:r>
            <a:r>
              <a:rPr dirty="0" sz="2800" spc="-10">
                <a:solidFill>
                  <a:srgbClr val="FF0000"/>
                </a:solidFill>
                <a:latin typeface="Times New Roman"/>
                <a:cs typeface="Times New Roman"/>
              </a:rPr>
              <a:t>called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291" y="2966465"/>
            <a:ext cx="3152775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80870" algn="l"/>
                <a:tab pos="2865755" algn="l"/>
              </a:tabLst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ysiolog</a:t>
            </a:r>
            <a:r>
              <a:rPr dirty="0" sz="2800" spc="-15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2800" spc="-15">
                <a:solidFill>
                  <a:srgbClr val="001F5F"/>
                </a:solidFill>
                <a:latin typeface="Times New Roman"/>
                <a:cs typeface="Times New Roman"/>
              </a:rPr>
              <a:t>(a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5010" y="2966465"/>
            <a:ext cx="990600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c</a:t>
            </a:r>
            <a:r>
              <a:rPr dirty="0" sz="2800" spc="-2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rtain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03063" y="2966465"/>
            <a:ext cx="1130935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f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dirty="0" sz="2800" spc="-20">
                <a:solidFill>
                  <a:srgbClr val="001F5F"/>
                </a:solidFill>
                <a:latin typeface="Times New Roman"/>
                <a:cs typeface="Times New Roman"/>
              </a:rPr>
              <a:t>c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ti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1577" y="2966465"/>
            <a:ext cx="2185670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20065" algn="l"/>
                <a:tab pos="1166495" algn="l"/>
              </a:tabLst>
            </a:pPr>
            <a:r>
              <a:rPr dirty="0" sz="2800" spc="-15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f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h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venous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5291" y="3350514"/>
            <a:ext cx="3917315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47115" algn="l"/>
                <a:tab pos="1507490" algn="l"/>
                <a:tab pos="2798445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bl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od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passing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800" spc="-20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h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u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gh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02251" y="3350514"/>
            <a:ext cx="3905885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69290" algn="l"/>
                <a:tab pos="2433955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the	pulmonary	capillaries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2391" y="3734816"/>
            <a:ext cx="8366759" cy="20599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without being oxygenated i.e shunted</a:t>
            </a:r>
            <a:r>
              <a:rPr dirty="0" sz="28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blood).</a:t>
            </a:r>
            <a:endParaRPr sz="28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9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When V/Q is more than normal this </a:t>
            </a:r>
            <a:r>
              <a:rPr dirty="0" sz="2800" spc="-1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called 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Physiologic dead space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(when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the ventilation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some 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of the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alveoli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great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but the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alveolar blood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flow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dirty="0" sz="2800" spc="-50">
                <a:solidFill>
                  <a:srgbClr val="001F5F"/>
                </a:solidFill>
                <a:latin typeface="Times New Roman"/>
                <a:cs typeface="Times New Roman"/>
              </a:rPr>
              <a:t>low,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ventilation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these alveoli is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wasted).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39395">
              <a:lnSpc>
                <a:spcPct val="100000"/>
              </a:lnSpc>
            </a:pPr>
            <a:r>
              <a:rPr dirty="0" sz="3200" spc="-20">
                <a:solidFill>
                  <a:srgbClr val="000000"/>
                </a:solidFill>
              </a:rPr>
              <a:t>Ventilation- </a:t>
            </a:r>
            <a:r>
              <a:rPr dirty="0" sz="3200" spc="-10">
                <a:solidFill>
                  <a:srgbClr val="000000"/>
                </a:solidFill>
              </a:rPr>
              <a:t>Perfusion </a:t>
            </a:r>
            <a:r>
              <a:rPr dirty="0" sz="3200" spc="-5">
                <a:solidFill>
                  <a:srgbClr val="000000"/>
                </a:solidFill>
              </a:rPr>
              <a:t>Lung</a:t>
            </a:r>
            <a:r>
              <a:rPr dirty="0" sz="3200" spc="5">
                <a:solidFill>
                  <a:srgbClr val="000000"/>
                </a:solidFill>
              </a:rPr>
              <a:t> </a:t>
            </a:r>
            <a:r>
              <a:rPr dirty="0" sz="3200" spc="-5">
                <a:solidFill>
                  <a:srgbClr val="000000"/>
                </a:solidFill>
              </a:rPr>
              <a:t>Scan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11123" y="1196340"/>
            <a:ext cx="8138159" cy="5039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434" rIns="0" bIns="0" rtlCol="0" vert="horz">
            <a:spAutoFit/>
          </a:bodyPr>
          <a:lstStyle/>
          <a:p>
            <a:pPr marL="771525">
              <a:lnSpc>
                <a:spcPct val="100000"/>
              </a:lnSpc>
            </a:pPr>
            <a:r>
              <a:rPr dirty="0"/>
              <a:t>Abnormalities </a:t>
            </a:r>
            <a:r>
              <a:rPr dirty="0" spc="-5"/>
              <a:t>of </a:t>
            </a:r>
            <a:r>
              <a:rPr dirty="0"/>
              <a:t>the </a:t>
            </a:r>
            <a:r>
              <a:rPr dirty="0" spc="-55"/>
              <a:t>V/Q</a:t>
            </a:r>
            <a:r>
              <a:rPr dirty="0" spc="-125"/>
              <a:t> </a:t>
            </a:r>
            <a:r>
              <a:rPr dirty="0" spc="-2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5965" y="905001"/>
            <a:ext cx="8185150" cy="534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0" indent="-533400">
              <a:lnSpc>
                <a:spcPts val="3025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In the Upper and Lower regions of the normal</a:t>
            </a:r>
            <a:r>
              <a:rPr dirty="0" sz="2800" spc="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lung</a:t>
            </a:r>
            <a:endParaRPr sz="2800">
              <a:latin typeface="Times New Roman"/>
              <a:cs typeface="Times New Roman"/>
            </a:endParaRPr>
          </a:p>
          <a:p>
            <a:pPr marL="259079">
              <a:lnSpc>
                <a:spcPts val="3025"/>
              </a:lnSpc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Apex V/Q ratio = 3 (moderate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degree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dirty="0" sz="2800" spc="-5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physiologic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ts val="3025"/>
              </a:lnSpc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dead</a:t>
            </a:r>
            <a:r>
              <a:rPr dirty="0" sz="2800" spc="-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space)</a:t>
            </a:r>
            <a:endParaRPr sz="2800">
              <a:latin typeface="Times New Roman"/>
              <a:cs typeface="Times New Roman"/>
            </a:endParaRPr>
          </a:p>
          <a:p>
            <a:pPr marL="347980">
              <a:lnSpc>
                <a:spcPct val="100000"/>
              </a:lnSpc>
            </a:pP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Base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V/Q ratio= 0.6 ( represent a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physiologic</a:t>
            </a:r>
            <a:r>
              <a:rPr dirty="0" sz="2800" spc="-5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5">
                <a:solidFill>
                  <a:srgbClr val="001F5F"/>
                </a:solidFill>
                <a:latin typeface="Times New Roman"/>
                <a:cs typeface="Times New Roman"/>
              </a:rPr>
              <a:t>shunt).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00">
              <a:latin typeface="Times New Roman"/>
              <a:cs typeface="Times New Roman"/>
            </a:endParaRPr>
          </a:p>
          <a:p>
            <a:pPr marL="546100" marR="386080" indent="-5334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In Chronic Obstructive Lung disease COPD.  because of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bronchial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obstruction in some areas</a:t>
            </a:r>
            <a:r>
              <a:rPr dirty="0" sz="2800" spc="-5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ts val="2355"/>
              </a:lnSpc>
            </a:pP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destruction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of the alveolar septa in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other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areas</a:t>
            </a:r>
            <a:r>
              <a:rPr dirty="0" sz="28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with</a:t>
            </a:r>
            <a:endParaRPr sz="2800">
              <a:latin typeface="Times New Roman"/>
              <a:cs typeface="Times New Roman"/>
            </a:endParaRPr>
          </a:p>
          <a:p>
            <a:pPr marL="355600" marR="5080">
              <a:lnSpc>
                <a:spcPts val="2690"/>
              </a:lnSpc>
              <a:spcBef>
                <a:spcPts val="310"/>
              </a:spcBef>
              <a:tabLst>
                <a:tab pos="2453640" algn="l"/>
                <a:tab pos="4415155" algn="l"/>
                <a:tab pos="5215255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patent  </a:t>
            </a:r>
            <a:r>
              <a:rPr dirty="0" sz="28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alveoli	those  </a:t>
            </a:r>
            <a:r>
              <a:rPr dirty="0" sz="28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people	has some areas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dirty="0" sz="28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dirty="0" sz="28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lung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exhibit  serious</a:t>
            </a:r>
            <a:r>
              <a:rPr dirty="0" sz="2800" spc="25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physiologic</a:t>
            </a:r>
            <a:r>
              <a:rPr dirty="0" sz="2800" spc="43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shunt	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dirty="0" sz="2800" spc="-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other</a:t>
            </a:r>
            <a:r>
              <a:rPr dirty="0" sz="28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areas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serious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physiologic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dead</a:t>
            </a:r>
            <a:r>
              <a:rPr dirty="0" sz="2800" spc="-8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space.</a:t>
            </a:r>
            <a:endParaRPr sz="2800">
              <a:latin typeface="Times New Roman"/>
              <a:cs typeface="Times New Roman"/>
            </a:endParaRPr>
          </a:p>
          <a:p>
            <a:pPr marL="355600" marR="281305" indent="190500">
              <a:lnSpc>
                <a:spcPts val="2690"/>
              </a:lnSpc>
              <a:spcBef>
                <a:spcPts val="670"/>
              </a:spcBef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COPD is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most prevalent cause of pulmonary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disability </a:t>
            </a:r>
            <a:r>
              <a:rPr dirty="0" sz="2800" spc="-30">
                <a:solidFill>
                  <a:srgbClr val="001F5F"/>
                </a:solidFill>
                <a:latin typeface="Times New Roman"/>
                <a:cs typeface="Times New Roman"/>
              </a:rPr>
              <a:t>today,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lung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effectiveness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as a gas exchange 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organ may</a:t>
            </a:r>
            <a:r>
              <a:rPr dirty="0" sz="2800" spc="-6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decrease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101" y="228727"/>
            <a:ext cx="2179320" cy="6096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0">
                <a:solidFill>
                  <a:srgbClr val="000000"/>
                </a:solidFill>
              </a:rPr>
              <a:t>Objectives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165605"/>
            <a:ext cx="7692390" cy="1376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15" b="1">
                <a:latin typeface="Calibri"/>
                <a:cs typeface="Calibri"/>
              </a:rPr>
              <a:t>By </a:t>
            </a:r>
            <a:r>
              <a:rPr dirty="0" sz="2800" spc="-5" b="1">
                <a:latin typeface="Calibri"/>
                <a:cs typeface="Calibri"/>
              </a:rPr>
              <a:t>the end of this </a:t>
            </a:r>
            <a:r>
              <a:rPr dirty="0" sz="2800" spc="-10" b="1">
                <a:latin typeface="Calibri"/>
                <a:cs typeface="Calibri"/>
              </a:rPr>
              <a:t>lecture </a:t>
            </a:r>
            <a:r>
              <a:rPr dirty="0" sz="2800" spc="-15" b="1">
                <a:latin typeface="Calibri"/>
                <a:cs typeface="Calibri"/>
              </a:rPr>
              <a:t>you </a:t>
            </a:r>
            <a:r>
              <a:rPr dirty="0" sz="2800" spc="-5" b="1">
                <a:latin typeface="Calibri"/>
                <a:cs typeface="Calibri"/>
              </a:rPr>
              <a:t>should be able</a:t>
            </a:r>
            <a:r>
              <a:rPr dirty="0" sz="2800" spc="21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to: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444500" algn="l"/>
                <a:tab pos="1556385" algn="l"/>
                <a:tab pos="2850515" algn="l"/>
                <a:tab pos="3507740" algn="l"/>
                <a:tab pos="4089400" algn="l"/>
                <a:tab pos="4571365" algn="l"/>
                <a:tab pos="5764530" algn="l"/>
              </a:tabLst>
            </a:pPr>
            <a:r>
              <a:rPr dirty="0" sz="2800" spc="-5">
                <a:latin typeface="Times New Roman"/>
                <a:cs typeface="Times New Roman"/>
              </a:rPr>
              <a:t>Define</a:t>
            </a:r>
            <a:r>
              <a:rPr dirty="0" sz="2800" spc="-5"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h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y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p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o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x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i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an</a:t>
            </a:r>
            <a:r>
              <a:rPr dirty="0" sz="2800" spc="-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li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 spc="-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i</a:t>
            </a:r>
            <a:r>
              <a:rPr dirty="0" sz="2800" spc="-5">
                <a:latin typeface="Times New Roman"/>
                <a:cs typeface="Times New Roman"/>
              </a:rPr>
              <a:t>ts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v</a:t>
            </a:r>
            <a:r>
              <a:rPr dirty="0" sz="2800" spc="-20">
                <a:latin typeface="Times New Roman"/>
                <a:cs typeface="Times New Roman"/>
              </a:rPr>
              <a:t>a</a:t>
            </a:r>
            <a:r>
              <a:rPr dirty="0" sz="2800" spc="-5">
                <a:latin typeface="Times New Roman"/>
                <a:cs typeface="Times New Roman"/>
              </a:rPr>
              <a:t>ri</a:t>
            </a:r>
            <a:r>
              <a:rPr dirty="0" sz="2800" spc="0">
                <a:latin typeface="Times New Roman"/>
                <a:cs typeface="Times New Roman"/>
              </a:rPr>
              <a:t>o</a:t>
            </a:r>
            <a:r>
              <a:rPr dirty="0" sz="2800" spc="-5">
                <a:latin typeface="Times New Roman"/>
                <a:cs typeface="Times New Roman"/>
              </a:rPr>
              <a:t>us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physiolo</a:t>
            </a:r>
            <a:r>
              <a:rPr dirty="0" sz="2800">
                <a:latin typeface="Times New Roman"/>
                <a:cs typeface="Times New Roman"/>
              </a:rPr>
              <a:t>g</a:t>
            </a:r>
            <a:r>
              <a:rPr dirty="0" sz="2800" spc="-5">
                <a:latin typeface="Times New Roman"/>
                <a:cs typeface="Times New Roman"/>
              </a:rPr>
              <a:t>ical 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and pathological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causes.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65301" rIns="0" bIns="0" rtlCol="0" vert="horz">
            <a:spAutoFit/>
          </a:bodyPr>
          <a:lstStyle/>
          <a:p>
            <a:pPr marL="511175" indent="-342900">
              <a:lnSpc>
                <a:spcPct val="100000"/>
              </a:lnSpc>
              <a:buFont typeface="Arial"/>
              <a:buChar char="•"/>
              <a:tabLst>
                <a:tab pos="511809" algn="l"/>
                <a:tab pos="1698625" algn="l"/>
                <a:tab pos="2633345" algn="l"/>
                <a:tab pos="3368040" algn="l"/>
                <a:tab pos="6029325" algn="l"/>
                <a:tab pos="6526530" algn="l"/>
                <a:tab pos="7533640" algn="l"/>
              </a:tabLst>
            </a:pPr>
            <a:r>
              <a:rPr dirty="0" spc="-5">
                <a:solidFill>
                  <a:srgbClr val="000000"/>
                </a:solidFill>
              </a:rPr>
              <a:t>Defi</a:t>
            </a:r>
            <a:r>
              <a:rPr dirty="0">
                <a:solidFill>
                  <a:srgbClr val="000000"/>
                </a:solidFill>
              </a:rPr>
              <a:t>n</a:t>
            </a:r>
            <a:r>
              <a:rPr dirty="0" spc="-5">
                <a:solidFill>
                  <a:srgbClr val="000000"/>
                </a:solidFill>
              </a:rPr>
              <a:t>e</a:t>
            </a:r>
            <a:r>
              <a:rPr dirty="0">
                <a:solidFill>
                  <a:srgbClr val="000000"/>
                </a:solidFill>
              </a:rPr>
              <a:t>	</a:t>
            </a:r>
            <a:r>
              <a:rPr dirty="0" spc="-5">
                <a:solidFill>
                  <a:srgbClr val="6F2F9F"/>
                </a:solidFill>
              </a:rPr>
              <a:t>hypo</a:t>
            </a:r>
            <a:r>
              <a:rPr dirty="0">
                <a:solidFill>
                  <a:srgbClr val="6F2F9F"/>
                </a:solidFill>
              </a:rPr>
              <a:t>	</a:t>
            </a:r>
            <a:r>
              <a:rPr dirty="0" spc="-5">
                <a:solidFill>
                  <a:srgbClr val="6F2F9F"/>
                </a:solidFill>
              </a:rPr>
              <a:t>and</a:t>
            </a:r>
            <a:r>
              <a:rPr dirty="0">
                <a:solidFill>
                  <a:srgbClr val="6F2F9F"/>
                </a:solidFill>
              </a:rPr>
              <a:t>	</a:t>
            </a:r>
            <a:r>
              <a:rPr dirty="0" spc="-5">
                <a:solidFill>
                  <a:srgbClr val="6F2F9F"/>
                </a:solidFill>
              </a:rPr>
              <a:t>hype</a:t>
            </a:r>
            <a:r>
              <a:rPr dirty="0" spc="-65">
                <a:solidFill>
                  <a:srgbClr val="6F2F9F"/>
                </a:solidFill>
              </a:rPr>
              <a:t>r</a:t>
            </a:r>
            <a:r>
              <a:rPr dirty="0" spc="-5">
                <a:solidFill>
                  <a:srgbClr val="6F2F9F"/>
                </a:solidFill>
              </a:rPr>
              <a:t>-venti</a:t>
            </a:r>
            <a:r>
              <a:rPr dirty="0" spc="-20">
                <a:solidFill>
                  <a:srgbClr val="6F2F9F"/>
                </a:solidFill>
              </a:rPr>
              <a:t>l</a:t>
            </a:r>
            <a:r>
              <a:rPr dirty="0" spc="-5">
                <a:solidFill>
                  <a:srgbClr val="6F2F9F"/>
                </a:solidFill>
              </a:rPr>
              <a:t>ation</a:t>
            </a:r>
            <a:r>
              <a:rPr dirty="0">
                <a:solidFill>
                  <a:srgbClr val="6F2F9F"/>
                </a:solidFill>
              </a:rPr>
              <a:t>	</a:t>
            </a:r>
            <a:r>
              <a:rPr dirty="0" spc="-15">
                <a:solidFill>
                  <a:srgbClr val="000000"/>
                </a:solidFill>
              </a:rPr>
              <a:t>i</a:t>
            </a:r>
            <a:r>
              <a:rPr dirty="0" spc="-5">
                <a:solidFill>
                  <a:srgbClr val="000000"/>
                </a:solidFill>
              </a:rPr>
              <a:t>n</a:t>
            </a:r>
            <a:r>
              <a:rPr dirty="0">
                <a:solidFill>
                  <a:srgbClr val="000000"/>
                </a:solidFill>
              </a:rPr>
              <a:t>	</a:t>
            </a:r>
            <a:r>
              <a:rPr dirty="0" spc="-20">
                <a:solidFill>
                  <a:srgbClr val="000000"/>
                </a:solidFill>
              </a:rPr>
              <a:t>t</a:t>
            </a:r>
            <a:r>
              <a:rPr dirty="0" spc="-5">
                <a:solidFill>
                  <a:srgbClr val="000000"/>
                </a:solidFill>
              </a:rPr>
              <a:t>er</a:t>
            </a:r>
            <a:r>
              <a:rPr dirty="0" spc="-25">
                <a:solidFill>
                  <a:srgbClr val="000000"/>
                </a:solidFill>
              </a:rPr>
              <a:t>m</a:t>
            </a:r>
            <a:r>
              <a:rPr dirty="0" spc="-5">
                <a:solidFill>
                  <a:srgbClr val="000000"/>
                </a:solidFill>
              </a:rPr>
              <a:t>s</a:t>
            </a:r>
            <a:r>
              <a:rPr dirty="0">
                <a:solidFill>
                  <a:srgbClr val="000000"/>
                </a:solidFill>
              </a:rPr>
              <a:t>	</a:t>
            </a:r>
            <a:r>
              <a:rPr dirty="0" spc="-5">
                <a:solidFill>
                  <a:srgbClr val="000000"/>
                </a:solidFill>
              </a:rPr>
              <a:t>of</a:t>
            </a:r>
          </a:p>
          <a:p>
            <a:pPr marL="511175">
              <a:lnSpc>
                <a:spcPct val="100000"/>
              </a:lnSpc>
            </a:pPr>
            <a:r>
              <a:rPr dirty="0" spc="-5">
                <a:solidFill>
                  <a:srgbClr val="000000"/>
                </a:solidFill>
              </a:rPr>
              <a:t>arterial PCO2 and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 spc="-5">
                <a:solidFill>
                  <a:srgbClr val="000000"/>
                </a:solidFill>
              </a:rPr>
              <a:t>PO2.</a:t>
            </a:r>
          </a:p>
          <a:p>
            <a:pPr marL="511175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511809" algn="l"/>
              </a:tabLst>
            </a:pPr>
            <a:r>
              <a:rPr dirty="0">
                <a:solidFill>
                  <a:srgbClr val="6F2F9F"/>
                </a:solidFill>
              </a:rPr>
              <a:t>Define </a:t>
            </a:r>
            <a:r>
              <a:rPr dirty="0" spc="-5">
                <a:solidFill>
                  <a:srgbClr val="6F2F9F"/>
                </a:solidFill>
              </a:rPr>
              <a:t>cyanosis </a:t>
            </a:r>
            <a:r>
              <a:rPr dirty="0" spc="-5">
                <a:solidFill>
                  <a:srgbClr val="000000"/>
                </a:solidFill>
              </a:rPr>
              <a:t>and its clinical presentation</a:t>
            </a:r>
          </a:p>
          <a:p>
            <a:pPr marL="168275">
              <a:lnSpc>
                <a:spcPct val="100000"/>
              </a:lnSpc>
              <a:spcBef>
                <a:spcPts val="675"/>
              </a:spcBef>
            </a:pPr>
            <a:r>
              <a:rPr dirty="0" spc="-5">
                <a:solidFill>
                  <a:srgbClr val="000000"/>
                </a:solidFill>
                <a:latin typeface="Arial"/>
                <a:cs typeface="Arial"/>
              </a:rPr>
              <a:t>•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8839" y="4099808"/>
            <a:ext cx="7348220" cy="843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329"/>
              </a:lnSpc>
              <a:tabLst>
                <a:tab pos="1187450" algn="l"/>
                <a:tab pos="4358005" algn="l"/>
                <a:tab pos="5415915" algn="l"/>
                <a:tab pos="6276975" algn="l"/>
                <a:tab pos="6999605" algn="l"/>
              </a:tabLst>
            </a:pPr>
            <a:r>
              <a:rPr dirty="0" sz="2800" spc="-5">
                <a:latin typeface="Times New Roman"/>
                <a:cs typeface="Times New Roman"/>
              </a:rPr>
              <a:t>Def</a:t>
            </a:r>
            <a:r>
              <a:rPr dirty="0" sz="2800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n</a:t>
            </a:r>
            <a:r>
              <a:rPr dirty="0" sz="2800" spc="-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ven</a:t>
            </a:r>
            <a:r>
              <a:rPr dirty="0" sz="2800">
                <a:latin typeface="Times New Roman"/>
                <a:cs typeface="Times New Roman"/>
              </a:rPr>
              <a:t>t</a:t>
            </a:r>
            <a:r>
              <a:rPr dirty="0" sz="2800" spc="-15">
                <a:latin typeface="Times New Roman"/>
                <a:cs typeface="Times New Roman"/>
              </a:rPr>
              <a:t>i</a:t>
            </a:r>
            <a:r>
              <a:rPr dirty="0" sz="2800" spc="-5">
                <a:latin typeface="Times New Roman"/>
                <a:cs typeface="Times New Roman"/>
              </a:rPr>
              <a:t>lat</a:t>
            </a:r>
            <a:r>
              <a:rPr dirty="0" sz="2800" spc="-15">
                <a:latin typeface="Times New Roman"/>
                <a:cs typeface="Times New Roman"/>
              </a:rPr>
              <a:t>i</a:t>
            </a:r>
            <a:r>
              <a:rPr dirty="0" sz="2800" spc="-5">
                <a:latin typeface="Times New Roman"/>
                <a:cs typeface="Times New Roman"/>
              </a:rPr>
              <a:t>o</a:t>
            </a:r>
            <a:r>
              <a:rPr dirty="0" sz="2800">
                <a:latin typeface="Times New Roman"/>
                <a:cs typeface="Times New Roman"/>
              </a:rPr>
              <a:t>n</a:t>
            </a:r>
            <a:r>
              <a:rPr dirty="0" sz="2800" spc="-15">
                <a:latin typeface="Times New Roman"/>
                <a:cs typeface="Times New Roman"/>
              </a:rPr>
              <a:t>/</a:t>
            </a:r>
            <a:r>
              <a:rPr dirty="0" sz="2800" spc="-5">
                <a:latin typeface="Times New Roman"/>
                <a:cs typeface="Times New Roman"/>
              </a:rPr>
              <a:t>p</a:t>
            </a:r>
            <a:r>
              <a:rPr dirty="0" sz="2800" spc="-20">
                <a:latin typeface="Times New Roman"/>
                <a:cs typeface="Times New Roman"/>
              </a:rPr>
              <a:t>e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f</a:t>
            </a:r>
            <a:r>
              <a:rPr dirty="0" sz="2800" spc="-5">
                <a:latin typeface="Times New Roman"/>
                <a:cs typeface="Times New Roman"/>
              </a:rPr>
              <a:t>u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 spc="-5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o</a:t>
            </a:r>
            <a:r>
              <a:rPr dirty="0" sz="2800" spc="-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5">
                <a:latin typeface="Times New Roman"/>
                <a:cs typeface="Times New Roman"/>
              </a:rPr>
              <a:t>(</a:t>
            </a:r>
            <a:r>
              <a:rPr dirty="0" sz="2800" spc="-965">
                <a:latin typeface="Times New Roman"/>
                <a:cs typeface="Times New Roman"/>
              </a:rPr>
              <a:t>V</a:t>
            </a:r>
            <a:r>
              <a:rPr dirty="0" sz="2800">
                <a:latin typeface="Times New Roman"/>
                <a:cs typeface="Times New Roman"/>
              </a:rPr>
              <a:t>͎</a:t>
            </a:r>
            <a:r>
              <a:rPr dirty="0" sz="2800" spc="25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/Q)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ratio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and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its 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normal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values.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2473" y="284353"/>
            <a:ext cx="1558925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Hyp</a:t>
            </a:r>
            <a:r>
              <a:rPr dirty="0" sz="3600" spc="-80" b="1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z="3600" spc="-5" b="1">
                <a:solidFill>
                  <a:srgbClr val="000000"/>
                </a:solidFill>
                <a:latin typeface="Calibri"/>
                <a:cs typeface="Calibri"/>
              </a:rPr>
              <a:t>xia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023873"/>
            <a:ext cx="3744595" cy="4695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12065">
              <a:lnSpc>
                <a:spcPct val="100000"/>
              </a:lnSpc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Is defined as deficiency  of 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oxygen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in 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the tissue 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cells.</a:t>
            </a:r>
            <a:endParaRPr sz="2800">
              <a:latin typeface="Times New Roman"/>
              <a:cs typeface="Times New Roman"/>
            </a:endParaRPr>
          </a:p>
          <a:p>
            <a:pPr marL="335280">
              <a:lnSpc>
                <a:spcPct val="100000"/>
              </a:lnSpc>
              <a:spcBef>
                <a:spcPts val="585"/>
              </a:spcBef>
            </a:pP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It </a:t>
            </a:r>
            <a:r>
              <a:rPr dirty="0" sz="2800" spc="-10">
                <a:solidFill>
                  <a:srgbClr val="FF0000"/>
                </a:solidFill>
                <a:latin typeface="Calibri"/>
                <a:cs typeface="Calibri"/>
              </a:rPr>
              <a:t>can </a:t>
            </a: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be classified</a:t>
            </a:r>
            <a:r>
              <a:rPr dirty="0" sz="2800" spc="-20">
                <a:solidFill>
                  <a:srgbClr val="FF0000"/>
                </a:solidFill>
                <a:latin typeface="Calibri"/>
                <a:cs typeface="Calibri"/>
              </a:rPr>
              <a:t> into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2800" spc="-5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FF0000"/>
                </a:solidFill>
                <a:latin typeface="Calibri"/>
                <a:cs typeface="Calibri"/>
              </a:rPr>
              <a:t>following</a:t>
            </a:r>
            <a:r>
              <a:rPr dirty="0" sz="28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FF0000"/>
                </a:solidFill>
                <a:latin typeface="Calibri"/>
                <a:cs typeface="Calibri"/>
              </a:rPr>
              <a:t>groups:-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b="1">
                <a:solidFill>
                  <a:srgbClr val="6F2F9F"/>
                </a:solidFill>
                <a:latin typeface="Times New Roman"/>
                <a:cs typeface="Times New Roman"/>
              </a:rPr>
              <a:t>Hypoxic </a:t>
            </a:r>
            <a:r>
              <a:rPr dirty="0" sz="2800" spc="-5" b="1">
                <a:solidFill>
                  <a:srgbClr val="6F2F9F"/>
                </a:solidFill>
                <a:latin typeface="Times New Roman"/>
                <a:cs typeface="Times New Roman"/>
              </a:rPr>
              <a:t>or</a:t>
            </a:r>
            <a:r>
              <a:rPr dirty="0" sz="2800" spc="-145" b="1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6F2F9F"/>
                </a:solidFill>
                <a:latin typeface="Times New Roman"/>
                <a:cs typeface="Times New Roman"/>
              </a:rPr>
              <a:t>arterial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800" b="1">
                <a:solidFill>
                  <a:srgbClr val="6F2F9F"/>
                </a:solidFill>
                <a:latin typeface="Times New Roman"/>
                <a:cs typeface="Times New Roman"/>
              </a:rPr>
              <a:t>hypoxia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 b="1">
                <a:solidFill>
                  <a:srgbClr val="6F2F9F"/>
                </a:solidFill>
                <a:latin typeface="Times New Roman"/>
                <a:cs typeface="Times New Roman"/>
              </a:rPr>
              <a:t>Anemic</a:t>
            </a:r>
            <a:r>
              <a:rPr dirty="0" sz="2800" spc="-75" b="1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6F2F9F"/>
                </a:solidFill>
                <a:latin typeface="Times New Roman"/>
                <a:cs typeface="Times New Roman"/>
              </a:rPr>
              <a:t>hypoxia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b="1">
                <a:solidFill>
                  <a:srgbClr val="6F2F9F"/>
                </a:solidFill>
                <a:latin typeface="Times New Roman"/>
                <a:cs typeface="Times New Roman"/>
              </a:rPr>
              <a:t>Stagnant</a:t>
            </a:r>
            <a:r>
              <a:rPr dirty="0" sz="2800" spc="-75" b="1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6F2F9F"/>
                </a:solidFill>
                <a:latin typeface="Times New Roman"/>
                <a:cs typeface="Times New Roman"/>
              </a:rPr>
              <a:t>hypoxia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b="1">
                <a:solidFill>
                  <a:srgbClr val="6F2F9F"/>
                </a:solidFill>
                <a:latin typeface="Times New Roman"/>
                <a:cs typeface="Times New Roman"/>
              </a:rPr>
              <a:t>Histiotoxic</a:t>
            </a:r>
            <a:r>
              <a:rPr dirty="0" sz="2800" spc="-135" b="1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6F2F9F"/>
                </a:solidFill>
                <a:latin typeface="Times New Roman"/>
                <a:cs typeface="Times New Roman"/>
              </a:rPr>
              <a:t>hypoxia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1000" y="1143000"/>
            <a:ext cx="4800600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4045" y="481838"/>
            <a:ext cx="5373370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15" b="1">
                <a:latin typeface="Calibri"/>
                <a:cs typeface="Calibri"/>
              </a:rPr>
              <a:t>I-Hypoxic </a:t>
            </a:r>
            <a:r>
              <a:rPr dirty="0" sz="3600" b="1">
                <a:latin typeface="Calibri"/>
                <a:cs typeface="Calibri"/>
              </a:rPr>
              <a:t>or </a:t>
            </a:r>
            <a:r>
              <a:rPr dirty="0" sz="3600" spc="-10" b="1">
                <a:latin typeface="Calibri"/>
                <a:cs typeface="Calibri"/>
              </a:rPr>
              <a:t>arterial</a:t>
            </a:r>
            <a:r>
              <a:rPr dirty="0" sz="3600" spc="-5" b="1">
                <a:latin typeface="Calibri"/>
                <a:cs typeface="Calibri"/>
              </a:rPr>
              <a:t> </a:t>
            </a:r>
            <a:r>
              <a:rPr dirty="0" sz="3600" spc="-25" b="1">
                <a:latin typeface="Calibri"/>
                <a:cs typeface="Calibri"/>
              </a:rPr>
              <a:t>hypoxia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67205"/>
            <a:ext cx="7783195" cy="3545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3505">
              <a:lnSpc>
                <a:spcPct val="100000"/>
              </a:lnSpc>
            </a:pPr>
            <a:r>
              <a:rPr dirty="0" sz="3200" spc="-10">
                <a:solidFill>
                  <a:srgbClr val="C00000"/>
                </a:solidFill>
                <a:latin typeface="Calibri"/>
                <a:cs typeface="Calibri"/>
              </a:rPr>
              <a:t>Reduced </a:t>
            </a:r>
            <a:r>
              <a:rPr dirty="0" sz="3200" spc="-5">
                <a:solidFill>
                  <a:srgbClr val="C00000"/>
                </a:solidFill>
                <a:latin typeface="Calibri"/>
                <a:cs typeface="Calibri"/>
              </a:rPr>
              <a:t>arterial </a:t>
            </a:r>
            <a:r>
              <a:rPr dirty="0" sz="3200" spc="5">
                <a:solidFill>
                  <a:srgbClr val="C00000"/>
                </a:solidFill>
                <a:latin typeface="Calibri"/>
                <a:cs typeface="Calibri"/>
              </a:rPr>
              <a:t>PO2 </a:t>
            </a:r>
            <a:r>
              <a:rPr dirty="0" sz="3200">
                <a:solidFill>
                  <a:srgbClr val="C00000"/>
                </a:solidFill>
                <a:latin typeface="Calibri"/>
                <a:cs typeface="Calibri"/>
              </a:rPr>
              <a:t>it </a:t>
            </a:r>
            <a:r>
              <a:rPr dirty="0" sz="3200" spc="-10">
                <a:solidFill>
                  <a:srgbClr val="C00000"/>
                </a:solidFill>
                <a:latin typeface="Calibri"/>
                <a:cs typeface="Calibri"/>
              </a:rPr>
              <a:t>can </a:t>
            </a:r>
            <a:r>
              <a:rPr dirty="0" sz="3200" spc="-5">
                <a:solidFill>
                  <a:srgbClr val="C00000"/>
                </a:solidFill>
                <a:latin typeface="Calibri"/>
                <a:cs typeface="Calibri"/>
              </a:rPr>
              <a:t>be </a:t>
            </a:r>
            <a:r>
              <a:rPr dirty="0" sz="3200">
                <a:solidFill>
                  <a:srgbClr val="C00000"/>
                </a:solidFill>
                <a:latin typeface="Calibri"/>
                <a:cs typeface="Calibri"/>
              </a:rPr>
              <a:t>due</a:t>
            </a:r>
            <a:r>
              <a:rPr dirty="0" sz="3200" spc="-4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 spc="-20">
                <a:solidFill>
                  <a:srgbClr val="C00000"/>
                </a:solidFill>
                <a:latin typeface="Calibri"/>
                <a:cs typeface="Calibri"/>
              </a:rPr>
              <a:t>to</a:t>
            </a:r>
            <a:endParaRPr sz="3200">
              <a:latin typeface="Calibri"/>
              <a:cs typeface="Calibri"/>
            </a:endParaRPr>
          </a:p>
          <a:p>
            <a:pPr marL="672465" indent="-65976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673100" algn="l"/>
              </a:tabLst>
            </a:pP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Alveolar</a:t>
            </a:r>
            <a:r>
              <a:rPr dirty="0" sz="32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hypoventilation</a:t>
            </a:r>
            <a:endParaRPr sz="3200">
              <a:latin typeface="Calibri"/>
              <a:cs typeface="Calibri"/>
            </a:endParaRPr>
          </a:p>
          <a:p>
            <a:pPr marL="672465" indent="-65976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673100" algn="l"/>
              </a:tabLst>
            </a:pP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Diffusion</a:t>
            </a:r>
            <a:r>
              <a:rPr dirty="0" sz="3200" spc="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abnormalities</a:t>
            </a:r>
            <a:endParaRPr sz="3200">
              <a:latin typeface="Calibri"/>
              <a:cs typeface="Calibri"/>
            </a:endParaRPr>
          </a:p>
          <a:p>
            <a:pPr marL="672465" indent="-65976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673100" algn="l"/>
              </a:tabLst>
            </a:pP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Right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left</a:t>
            </a:r>
            <a:r>
              <a:rPr dirty="0" sz="3200" spc="-5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shunt</a:t>
            </a:r>
            <a:endParaRPr sz="3200">
              <a:latin typeface="Calibri"/>
              <a:cs typeface="Calibri"/>
            </a:endParaRPr>
          </a:p>
          <a:p>
            <a:pPr marL="672465" marR="5080" indent="-659765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673100" algn="l"/>
              </a:tabLst>
            </a:pP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Ventilation-perfusion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imbalance (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including 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increased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physiological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dead space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and 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physiological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shunt).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8261" y="687578"/>
            <a:ext cx="3425825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II-Anemic</a:t>
            </a:r>
            <a:r>
              <a:rPr dirty="0" sz="3600" spc="-7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 spc="-25" b="1">
                <a:solidFill>
                  <a:srgbClr val="000000"/>
                </a:solidFill>
                <a:latin typeface="Calibri"/>
                <a:cs typeface="Calibri"/>
              </a:rPr>
              <a:t>hypoxia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392173"/>
            <a:ext cx="8395970" cy="4342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90000"/>
              </a:lnSpc>
              <a:buFont typeface="Arial"/>
              <a:buChar char="•"/>
              <a:tabLst>
                <a:tab pos="355600" algn="l"/>
                <a:tab pos="877569" algn="l"/>
              </a:tabLst>
            </a:pPr>
            <a:r>
              <a:rPr dirty="0" sz="3200">
                <a:solidFill>
                  <a:srgbClr val="C00000"/>
                </a:solidFill>
                <a:latin typeface="Calibri"/>
                <a:cs typeface="Calibri"/>
              </a:rPr>
              <a:t>It is </a:t>
            </a:r>
            <a:r>
              <a:rPr dirty="0" sz="3200" spc="-5">
                <a:solidFill>
                  <a:srgbClr val="C00000"/>
                </a:solidFill>
                <a:latin typeface="Calibri"/>
                <a:cs typeface="Calibri"/>
              </a:rPr>
              <a:t>caused </a:t>
            </a:r>
            <a:r>
              <a:rPr dirty="0" sz="3200" spc="-10">
                <a:solidFill>
                  <a:srgbClr val="C00000"/>
                </a:solidFill>
                <a:latin typeface="Calibri"/>
                <a:cs typeface="Calibri"/>
              </a:rPr>
              <a:t>by </a:t>
            </a:r>
            <a:r>
              <a:rPr dirty="0" sz="3200" spc="-5">
                <a:solidFill>
                  <a:srgbClr val="C00000"/>
                </a:solidFill>
                <a:latin typeface="Calibri"/>
                <a:cs typeface="Calibri"/>
              </a:rPr>
              <a:t>reduction </a:t>
            </a:r>
            <a:r>
              <a:rPr dirty="0" sz="3200">
                <a:solidFill>
                  <a:srgbClr val="C00000"/>
                </a:solidFill>
                <a:latin typeface="Calibri"/>
                <a:cs typeface="Calibri"/>
              </a:rPr>
              <a:t>in </a:t>
            </a:r>
            <a:r>
              <a:rPr dirty="0" sz="3200" spc="-5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dirty="0" sz="3200" spc="-20">
                <a:solidFill>
                  <a:srgbClr val="C00000"/>
                </a:solidFill>
                <a:latin typeface="Calibri"/>
                <a:cs typeface="Calibri"/>
              </a:rPr>
              <a:t>oxygen </a:t>
            </a:r>
            <a:r>
              <a:rPr dirty="0" sz="3200" spc="-5">
                <a:solidFill>
                  <a:srgbClr val="C00000"/>
                </a:solidFill>
                <a:latin typeface="Calibri"/>
                <a:cs typeface="Calibri"/>
              </a:rPr>
              <a:t>carrying  </a:t>
            </a:r>
            <a:r>
              <a:rPr dirty="0" sz="3200" spc="-5">
                <a:solidFill>
                  <a:srgbClr val="C00000"/>
                </a:solidFill>
                <a:latin typeface="Calibri"/>
                <a:cs typeface="Calibri"/>
              </a:rPr>
              <a:t>capacity of the blood,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due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decreased amount 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of	Hb or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abnormal type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of Hb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which is</a:t>
            </a:r>
            <a:r>
              <a:rPr dirty="0" sz="3200" spc="1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unable</a:t>
            </a:r>
            <a:r>
              <a:rPr dirty="0" sz="3200" spc="2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carry</a:t>
            </a:r>
            <a:r>
              <a:rPr dirty="0" sz="32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oxygen.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dirty="0" sz="3200" spc="5">
                <a:solidFill>
                  <a:srgbClr val="6F2F9F"/>
                </a:solidFill>
                <a:latin typeface="Calibri"/>
                <a:cs typeface="Calibri"/>
              </a:rPr>
              <a:t>PO2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and % Hb-O2 is</a:t>
            </a:r>
            <a:r>
              <a:rPr dirty="0" sz="32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normal.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3200" spc="-5" u="heavy">
                <a:solidFill>
                  <a:srgbClr val="6F2F9F"/>
                </a:solidFill>
                <a:latin typeface="Calibri"/>
                <a:cs typeface="Calibri"/>
              </a:rPr>
              <a:t>Causes:</a:t>
            </a:r>
            <a:endParaRPr sz="3200">
              <a:latin typeface="Calibri"/>
              <a:cs typeface="Calibri"/>
            </a:endParaRPr>
          </a:p>
          <a:p>
            <a:pPr marL="434340" indent="-421640">
              <a:lnSpc>
                <a:spcPct val="100000"/>
              </a:lnSpc>
              <a:spcBef>
                <a:spcPts val="385"/>
              </a:spcBef>
              <a:buAutoNum type="arabicPlain"/>
              <a:tabLst>
                <a:tab pos="434975" algn="l"/>
              </a:tabLst>
            </a:pP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Anemia</a:t>
            </a:r>
            <a:endParaRPr sz="3200">
              <a:latin typeface="Calibri"/>
              <a:cs typeface="Calibri"/>
            </a:endParaRPr>
          </a:p>
          <a:p>
            <a:pPr marL="343535" indent="-330835">
              <a:lnSpc>
                <a:spcPts val="3650"/>
              </a:lnSpc>
              <a:spcBef>
                <a:spcPts val="384"/>
              </a:spcBef>
              <a:buAutoNum type="arabicPlain"/>
              <a:tabLst>
                <a:tab pos="344170" algn="l"/>
              </a:tabLst>
            </a:pP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Abnormal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Hb </a:t>
            </a:r>
            <a:r>
              <a:rPr dirty="0" sz="3200" spc="10">
                <a:solidFill>
                  <a:srgbClr val="6F2F9F"/>
                </a:solidFill>
                <a:latin typeface="Calibri"/>
                <a:cs typeface="Calibri"/>
              </a:rPr>
              <a:t>e.g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met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hemoglobin,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ts val="3650"/>
              </a:lnSpc>
            </a:pP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carboxyhemoglobin.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9597" y="475107"/>
            <a:ext cx="4925695" cy="6705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42590" algn="l"/>
              </a:tabLst>
            </a:pPr>
            <a:r>
              <a:rPr dirty="0" sz="4400" spc="-10" b="1">
                <a:solidFill>
                  <a:srgbClr val="000000"/>
                </a:solidFill>
                <a:latin typeface="Calibri"/>
                <a:cs typeface="Calibri"/>
              </a:rPr>
              <a:t>III-Stagnant	</a:t>
            </a:r>
            <a:r>
              <a:rPr dirty="0" sz="4400" spc="-25" b="1">
                <a:solidFill>
                  <a:srgbClr val="000000"/>
                </a:solidFill>
                <a:latin typeface="Calibri"/>
                <a:cs typeface="Calibri"/>
              </a:rPr>
              <a:t>hypoxia: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391" y="1230248"/>
            <a:ext cx="8257540" cy="417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Caused by reduced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blood flow through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the</a:t>
            </a:r>
            <a:r>
              <a:rPr dirty="0" sz="28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tissues,</a:t>
            </a:r>
            <a:endParaRPr sz="2800">
              <a:latin typeface="Times New Roman"/>
              <a:cs typeface="Times New Roman"/>
            </a:endParaRPr>
          </a:p>
          <a:p>
            <a:pPr marL="355600" marR="187325" indent="12065">
              <a:lnSpc>
                <a:spcPct val="100000"/>
              </a:lnSpc>
              <a:spcBef>
                <a:spcPts val="675"/>
              </a:spcBef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so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more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more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oxygen is extracted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from the blood,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and due to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slow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circulation less oxygen is carried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by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blood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at the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lung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, leading to</a:t>
            </a:r>
            <a:r>
              <a:rPr dirty="0" sz="2800" spc="-7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hypoxia.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0" b="1" u="heavy">
                <a:solidFill>
                  <a:srgbClr val="001F5F"/>
                </a:solidFill>
                <a:latin typeface="Calibri"/>
                <a:cs typeface="Calibri"/>
              </a:rPr>
              <a:t>Causes: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113405" algn="l"/>
              </a:tabLst>
            </a:pP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1-General  </a:t>
            </a:r>
            <a:r>
              <a:rPr dirty="0" sz="2800" spc="1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slowing	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of the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circulation, 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as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in heart 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failure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dirty="0" sz="2800" spc="-7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shock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2-Local slowing </a:t>
            </a:r>
            <a:r>
              <a:rPr dirty="0" sz="2800" spc="5">
                <a:solidFill>
                  <a:srgbClr val="001F5F"/>
                </a:solidFill>
                <a:latin typeface="Calibri"/>
                <a:cs typeface="Calibri"/>
              </a:rPr>
              <a:t>e.g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vasoconstriction, cold, arterial</a:t>
            </a:r>
            <a:r>
              <a:rPr dirty="0" sz="2800" spc="1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wall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spasm.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108" y="556895"/>
            <a:ext cx="4351655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114">
                <a:solidFill>
                  <a:srgbClr val="000000"/>
                </a:solidFill>
                <a:latin typeface="Times New Roman"/>
                <a:cs typeface="Times New Roman"/>
              </a:rPr>
              <a:t>IV- </a:t>
            </a:r>
            <a:r>
              <a:rPr dirty="0" sz="3600" spc="-5">
                <a:solidFill>
                  <a:srgbClr val="000000"/>
                </a:solidFill>
                <a:latin typeface="Times New Roman"/>
                <a:cs typeface="Times New Roman"/>
              </a:rPr>
              <a:t>Histiotoxic</a:t>
            </a:r>
            <a:r>
              <a:rPr dirty="0" sz="3600" spc="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000000"/>
                </a:solidFill>
                <a:latin typeface="Times New Roman"/>
                <a:cs typeface="Times New Roman"/>
              </a:rPr>
              <a:t>hypoxia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28165"/>
            <a:ext cx="7886065" cy="2536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36957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C00000"/>
                </a:solidFill>
                <a:latin typeface="Times New Roman"/>
                <a:cs typeface="Times New Roman"/>
              </a:rPr>
              <a:t>This is inability of the tissues to use </a:t>
            </a:r>
            <a:r>
              <a:rPr dirty="0" sz="3200" spc="5">
                <a:solidFill>
                  <a:srgbClr val="C00000"/>
                </a:solidFill>
                <a:latin typeface="Times New Roman"/>
                <a:cs typeface="Times New Roman"/>
              </a:rPr>
              <a:t>oxygen  </a:t>
            </a:r>
            <a:r>
              <a:rPr dirty="0" sz="3200" spc="5">
                <a:solidFill>
                  <a:srgbClr val="C00000"/>
                </a:solidFill>
                <a:latin typeface="Times New Roman"/>
                <a:cs typeface="Times New Roman"/>
              </a:rPr>
              <a:t>due </a:t>
            </a:r>
            <a:r>
              <a:rPr dirty="0" sz="3200">
                <a:solidFill>
                  <a:srgbClr val="C00000"/>
                </a:solidFill>
                <a:latin typeface="Times New Roman"/>
                <a:cs typeface="Times New Roman"/>
              </a:rPr>
              <a:t>to inhibition of the oxidative </a:t>
            </a:r>
            <a:r>
              <a:rPr dirty="0" sz="3200" spc="5">
                <a:solidFill>
                  <a:srgbClr val="C00000"/>
                </a:solidFill>
                <a:latin typeface="Times New Roman"/>
                <a:cs typeface="Times New Roman"/>
              </a:rPr>
              <a:t>enzyme  </a:t>
            </a:r>
            <a:r>
              <a:rPr dirty="0" sz="3200">
                <a:solidFill>
                  <a:srgbClr val="C00000"/>
                </a:solidFill>
                <a:latin typeface="Times New Roman"/>
                <a:cs typeface="Times New Roman"/>
              </a:rPr>
              <a:t>activity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e.g cyanide poisoning causing </a:t>
            </a:r>
            <a:r>
              <a:rPr dirty="0" sz="3200" spc="5">
                <a:solidFill>
                  <a:srgbClr val="001F5F"/>
                </a:solidFill>
                <a:latin typeface="Times New Roman"/>
                <a:cs typeface="Times New Roman"/>
              </a:rPr>
              <a:t>blockade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dirty="0" sz="3200" spc="-10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the 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cytochrome oxidase</a:t>
            </a:r>
            <a:r>
              <a:rPr dirty="0" sz="32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activity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20"/>
              <a:t>Dr.Aida</a:t>
            </a:r>
            <a:r>
              <a:rPr dirty="0" spc="-75"/>
              <a:t> </a:t>
            </a:r>
            <a:r>
              <a:rPr dirty="0" spc="-10"/>
              <a:t>Korish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4585" y="725678"/>
            <a:ext cx="3272154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35">
                <a:solidFill>
                  <a:srgbClr val="000000"/>
                </a:solidFill>
              </a:rPr>
              <a:t>Effects </a:t>
            </a:r>
            <a:r>
              <a:rPr dirty="0" sz="3600" spc="-5">
                <a:solidFill>
                  <a:srgbClr val="000000"/>
                </a:solidFill>
              </a:rPr>
              <a:t>of</a:t>
            </a:r>
            <a:r>
              <a:rPr dirty="0" sz="3600" spc="-30">
                <a:solidFill>
                  <a:srgbClr val="000000"/>
                </a:solidFill>
              </a:rPr>
              <a:t> </a:t>
            </a:r>
            <a:r>
              <a:rPr dirty="0" sz="3600" spc="-25">
                <a:solidFill>
                  <a:srgbClr val="000000"/>
                </a:solidFill>
              </a:rPr>
              <a:t>hypoxia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33552" rIns="0" bIns="0" rtlCol="0" vert="horz">
            <a:spAutoFit/>
          </a:bodyPr>
          <a:lstStyle/>
          <a:p>
            <a:pPr marL="614045" indent="-434340">
              <a:lnSpc>
                <a:spcPct val="100000"/>
              </a:lnSpc>
              <a:buClr>
                <a:srgbClr val="001F5F"/>
              </a:buClr>
              <a:buSzPct val="114285"/>
              <a:buFont typeface="Arial"/>
              <a:buChar char="•"/>
              <a:tabLst>
                <a:tab pos="614045" algn="l"/>
                <a:tab pos="5808980" algn="l"/>
              </a:tabLst>
            </a:pPr>
            <a:r>
              <a:rPr dirty="0" spc="-15">
                <a:solidFill>
                  <a:srgbClr val="C00000"/>
                </a:solidFill>
                <a:latin typeface="Calibri"/>
                <a:cs typeface="Calibri"/>
              </a:rPr>
              <a:t>According  to </a:t>
            </a:r>
            <a:r>
              <a:rPr dirty="0" spc="-5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dirty="0" spc="-15">
                <a:solidFill>
                  <a:srgbClr val="C00000"/>
                </a:solidFill>
                <a:latin typeface="Calibri"/>
                <a:cs typeface="Calibri"/>
              </a:rPr>
              <a:t>degree</a:t>
            </a:r>
            <a:r>
              <a:rPr dirty="0" spc="60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pc="28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pc="-25">
                <a:solidFill>
                  <a:srgbClr val="C00000"/>
                </a:solidFill>
                <a:latin typeface="Calibri"/>
                <a:cs typeface="Calibri"/>
              </a:rPr>
              <a:t>hypoxia	</a:t>
            </a:r>
            <a:r>
              <a:rPr dirty="0" spc="-5">
                <a:solidFill>
                  <a:srgbClr val="C00000"/>
                </a:solidFill>
                <a:latin typeface="Calibri"/>
                <a:cs typeface="Calibri"/>
              </a:rPr>
              <a:t>it </a:t>
            </a:r>
            <a:r>
              <a:rPr dirty="0" spc="-10">
                <a:solidFill>
                  <a:srgbClr val="C00000"/>
                </a:solidFill>
                <a:latin typeface="Calibri"/>
                <a:cs typeface="Calibri"/>
              </a:rPr>
              <a:t>could </a:t>
            </a:r>
            <a:r>
              <a:rPr dirty="0" spc="-5">
                <a:solidFill>
                  <a:srgbClr val="C00000"/>
                </a:solidFill>
                <a:latin typeface="Calibri"/>
                <a:cs typeface="Calibri"/>
              </a:rPr>
              <a:t>lead</a:t>
            </a:r>
            <a:r>
              <a:rPr dirty="0" spc="-4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pc="-20">
                <a:solidFill>
                  <a:srgbClr val="C00000"/>
                </a:solidFill>
                <a:latin typeface="Calibri"/>
                <a:cs typeface="Calibri"/>
              </a:rPr>
              <a:t>to</a:t>
            </a:r>
          </a:p>
          <a:p>
            <a:pPr marL="548005">
              <a:lnSpc>
                <a:spcPct val="100000"/>
              </a:lnSpc>
              <a:spcBef>
                <a:spcPts val="1245"/>
              </a:spcBef>
            </a:pPr>
            <a:r>
              <a:rPr dirty="0" spc="-5"/>
              <a:t>impairment of</a:t>
            </a:r>
            <a:r>
              <a:rPr dirty="0" spc="-45"/>
              <a:t> </a:t>
            </a:r>
            <a:r>
              <a:rPr dirty="0" spc="-5"/>
              <a:t>judgment,</a:t>
            </a:r>
          </a:p>
          <a:p>
            <a:pPr marL="534670">
              <a:lnSpc>
                <a:spcPct val="100000"/>
              </a:lnSpc>
              <a:spcBef>
                <a:spcPts val="850"/>
              </a:spcBef>
            </a:pPr>
            <a:r>
              <a:rPr dirty="0" spc="-5"/>
              <a:t>inability to perform complex</a:t>
            </a:r>
            <a:r>
              <a:rPr dirty="0" spc="10"/>
              <a:t> </a:t>
            </a:r>
            <a:r>
              <a:rPr dirty="0" spc="-5"/>
              <a:t>calculations,</a:t>
            </a:r>
          </a:p>
          <a:p>
            <a:pPr marL="534670">
              <a:lnSpc>
                <a:spcPct val="100000"/>
              </a:lnSpc>
              <a:spcBef>
                <a:spcPts val="670"/>
              </a:spcBef>
            </a:pPr>
            <a:r>
              <a:rPr dirty="0" spc="-5"/>
              <a:t>headache, nausea, </a:t>
            </a:r>
            <a:r>
              <a:rPr dirty="0" spc="-15"/>
              <a:t>irritability, </a:t>
            </a:r>
            <a:r>
              <a:rPr dirty="0" spc="-5"/>
              <a:t>dyspnea, increased</a:t>
            </a:r>
            <a:r>
              <a:rPr dirty="0" spc="-25"/>
              <a:t> </a:t>
            </a:r>
            <a:r>
              <a:rPr dirty="0" spc="-5"/>
              <a:t>heart</a:t>
            </a:r>
          </a:p>
          <a:p>
            <a:pPr marL="521970">
              <a:lnSpc>
                <a:spcPct val="100000"/>
              </a:lnSpc>
            </a:pPr>
            <a:r>
              <a:rPr dirty="0" spc="-5"/>
              <a:t>rate,</a:t>
            </a:r>
          </a:p>
          <a:p>
            <a:pPr marL="534670" marR="2306320">
              <a:lnSpc>
                <a:spcPct val="120000"/>
              </a:lnSpc>
            </a:pPr>
            <a:r>
              <a:rPr dirty="0" spc="-5"/>
              <a:t>reduction in muscle working </a:t>
            </a:r>
            <a:r>
              <a:rPr dirty="0" spc="-25"/>
              <a:t>capacity,  </a:t>
            </a:r>
            <a:r>
              <a:rPr dirty="0" spc="-5"/>
              <a:t>even </a:t>
            </a:r>
            <a:r>
              <a:rPr dirty="0" spc="-10"/>
              <a:t>coma </a:t>
            </a:r>
            <a:r>
              <a:rPr dirty="0" spc="-5"/>
              <a:t>and death </a:t>
            </a:r>
            <a:r>
              <a:rPr dirty="0" spc="-10"/>
              <a:t>may </a:t>
            </a:r>
            <a:r>
              <a:rPr dirty="0" spc="-5"/>
              <a:t>result.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8678" rIns="0" bIns="0" rtlCol="0" vert="horz">
            <a:spAutoFit/>
          </a:bodyPr>
          <a:lstStyle/>
          <a:p>
            <a:pPr marL="1155700">
              <a:lnSpc>
                <a:spcPct val="100000"/>
              </a:lnSpc>
            </a:pPr>
            <a:r>
              <a:rPr dirty="0" spc="-30" b="1">
                <a:solidFill>
                  <a:srgbClr val="000000"/>
                </a:solidFill>
                <a:latin typeface="Times New Roman"/>
                <a:cs typeface="Times New Roman"/>
              </a:rPr>
              <a:t>Treatment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dirty="0" spc="-5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b="1">
                <a:solidFill>
                  <a:srgbClr val="000000"/>
                </a:solidFill>
                <a:latin typeface="Times New Roman"/>
                <a:cs typeface="Times New Roman"/>
              </a:rPr>
              <a:t>hypoxia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168" y="1219580"/>
            <a:ext cx="4590415" cy="3615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C00000"/>
                </a:solidFill>
                <a:latin typeface="Calibri"/>
                <a:cs typeface="Calibri"/>
              </a:rPr>
              <a:t>Is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by </a:t>
            </a:r>
            <a:r>
              <a:rPr dirty="0" sz="2800" spc="-5">
                <a:solidFill>
                  <a:srgbClr val="C00000"/>
                </a:solidFill>
                <a:latin typeface="Calibri"/>
                <a:cs typeface="Calibri"/>
              </a:rPr>
              <a:t>giving </a:t>
            </a:r>
            <a:r>
              <a:rPr dirty="0" sz="2800" spc="-25">
                <a:solidFill>
                  <a:srgbClr val="C00000"/>
                </a:solidFill>
                <a:latin typeface="Calibri"/>
                <a:cs typeface="Calibri"/>
              </a:rPr>
              <a:t>oxygen </a:t>
            </a:r>
            <a:r>
              <a:rPr dirty="0" sz="2800" spc="-15">
                <a:solidFill>
                  <a:srgbClr val="C00000"/>
                </a:solidFill>
                <a:latin typeface="Calibri"/>
                <a:cs typeface="Calibri"/>
              </a:rPr>
              <a:t>therapy </a:t>
            </a:r>
            <a:r>
              <a:rPr dirty="0" sz="2800" spc="-5">
                <a:solidFill>
                  <a:srgbClr val="C00000"/>
                </a:solidFill>
                <a:latin typeface="Calibri"/>
                <a:cs typeface="Calibri"/>
              </a:rPr>
              <a:t>in  </a:t>
            </a:r>
            <a:r>
              <a:rPr dirty="0" sz="2800" spc="-5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dirty="0" sz="2800" spc="-20">
                <a:solidFill>
                  <a:srgbClr val="C00000"/>
                </a:solidFill>
                <a:latin typeface="Calibri"/>
                <a:cs typeface="Calibri"/>
              </a:rPr>
              <a:t>tent </a:t>
            </a:r>
            <a:r>
              <a:rPr dirty="0" sz="2800" spc="-5">
                <a:solidFill>
                  <a:srgbClr val="C00000"/>
                </a:solidFill>
                <a:latin typeface="Calibri"/>
                <a:cs typeface="Calibri"/>
              </a:rPr>
              <a:t>or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high </a:t>
            </a:r>
            <a:r>
              <a:rPr dirty="0" sz="2800" spc="-25">
                <a:solidFill>
                  <a:srgbClr val="C00000"/>
                </a:solidFill>
                <a:latin typeface="Calibri"/>
                <a:cs typeface="Calibri"/>
              </a:rPr>
              <a:t>oxygen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tension  </a:t>
            </a:r>
            <a:r>
              <a:rPr dirty="0" sz="2800" spc="-5">
                <a:solidFill>
                  <a:srgbClr val="C00000"/>
                </a:solidFill>
                <a:latin typeface="Calibri"/>
                <a:cs typeface="Calibri"/>
              </a:rPr>
              <a:t>mask.</a:t>
            </a:r>
            <a:endParaRPr sz="2800">
              <a:latin typeface="Calibri"/>
              <a:cs typeface="Calibri"/>
            </a:endParaRPr>
          </a:p>
          <a:p>
            <a:pPr marL="355600" marR="258445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This is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useful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in </a:t>
            </a:r>
            <a:r>
              <a:rPr dirty="0" sz="2800" spc="-25">
                <a:solidFill>
                  <a:srgbClr val="001F5F"/>
                </a:solidFill>
                <a:latin typeface="Calibri"/>
                <a:cs typeface="Calibri"/>
              </a:rPr>
              <a:t>hypoxic  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hypoxia,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but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of less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value in 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other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types of </a:t>
            </a:r>
            <a:r>
              <a:rPr dirty="0" sz="2800" spc="-25">
                <a:solidFill>
                  <a:srgbClr val="001F5F"/>
                </a:solidFill>
                <a:latin typeface="Calibri"/>
                <a:cs typeface="Calibri"/>
              </a:rPr>
              <a:t>hypoxia</a:t>
            </a:r>
            <a:r>
              <a:rPr dirty="0" sz="2800" spc="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355600" marR="375285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Histiotoxic </a:t>
            </a:r>
            <a:r>
              <a:rPr dirty="0" sz="2800" spc="-25">
                <a:solidFill>
                  <a:srgbClr val="001F5F"/>
                </a:solidFill>
                <a:latin typeface="Calibri"/>
                <a:cs typeface="Calibri"/>
              </a:rPr>
              <a:t>hypoxia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will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not 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benefit 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from 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O2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40">
                <a:solidFill>
                  <a:srgbClr val="001F5F"/>
                </a:solidFill>
                <a:latin typeface="Calibri"/>
                <a:cs typeface="Calibri"/>
              </a:rPr>
              <a:t>therapy.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67400" y="1341119"/>
            <a:ext cx="3025140" cy="2375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62200" y="4876799"/>
            <a:ext cx="3276600" cy="1981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100">
              <a:latin typeface="Times New Roman"/>
              <a:cs typeface="Times New Roman"/>
            </a:endParaRPr>
          </a:p>
          <a:p>
            <a:pPr marL="1776095">
              <a:lnSpc>
                <a:spcPct val="100000"/>
              </a:lnSpc>
            </a:pPr>
            <a:r>
              <a:rPr dirty="0" sz="1200" spc="-20">
                <a:solidFill>
                  <a:srgbClr val="888888"/>
                </a:solidFill>
                <a:latin typeface="Calibri"/>
                <a:cs typeface="Calibri"/>
              </a:rPr>
              <a:t>Dr.Aida</a:t>
            </a:r>
            <a:r>
              <a:rPr dirty="0" sz="1200" spc="-7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888888"/>
                </a:solidFill>
                <a:latin typeface="Calibri"/>
                <a:cs typeface="Calibri"/>
              </a:rPr>
              <a:t>Korish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67400" y="3834384"/>
            <a:ext cx="3025140" cy="2763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62200" y="4876799"/>
            <a:ext cx="3276600" cy="19811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MACPC</dc:creator>
  <dc:title>Hypoxia  and cyanosis</dc:title>
  <dcterms:created xsi:type="dcterms:W3CDTF">2016-01-25T10:26:15Z</dcterms:created>
  <dcterms:modified xsi:type="dcterms:W3CDTF">2016-01-25T10:26:15Z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2016-01-25T00:00:00Z</vt:filetime>
  </property>
</Properties>
</file>