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447736"/>
            <a:ext cx="4040504" cy="4678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645025" y="1404873"/>
            <a:ext cx="4041775" cy="472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29106" y="325373"/>
            <a:ext cx="7085787" cy="10090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042670"/>
            <a:ext cx="8072119" cy="1906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mailto:iaidakorish@yahoo.com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hyperlink" Target="mailto:iaidakorish@yahoo.com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4672" y="1705355"/>
            <a:ext cx="7315200" cy="4814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9020" y="2513203"/>
            <a:ext cx="4291965" cy="647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0" b="1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dirty="0" sz="4000" spc="-5" b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z="40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15" b="1">
                <a:solidFill>
                  <a:srgbClr val="FFFFFF"/>
                </a:solidFill>
                <a:latin typeface="Calibri"/>
                <a:cs typeface="Calibri"/>
              </a:rPr>
              <a:t>Breathing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4714" y="3680841"/>
            <a:ext cx="3585210" cy="1737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ct val="100000"/>
              </a:lnSpc>
            </a:pPr>
            <a:r>
              <a:rPr dirty="0" sz="2800" spc="-85" b="1">
                <a:latin typeface="Calibri"/>
                <a:cs typeface="Calibri"/>
              </a:rPr>
              <a:t>Dr. </a:t>
            </a:r>
            <a:r>
              <a:rPr dirty="0" sz="2800" spc="-5" b="1">
                <a:latin typeface="Calibri"/>
                <a:cs typeface="Calibri"/>
              </a:rPr>
              <a:t>Aida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Korish</a:t>
            </a:r>
            <a:endParaRPr sz="28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sz="2800" spc="-5" b="1">
                <a:latin typeface="Calibri"/>
                <a:cs typeface="Calibri"/>
              </a:rPr>
              <a:t>Assoc. </a:t>
            </a:r>
            <a:r>
              <a:rPr dirty="0" sz="2800" spc="-40" b="1">
                <a:latin typeface="Calibri"/>
                <a:cs typeface="Calibri"/>
              </a:rPr>
              <a:t>Prof. </a:t>
            </a:r>
            <a:r>
              <a:rPr dirty="0" sz="2800" spc="-15" b="1">
                <a:latin typeface="Calibri"/>
                <a:cs typeface="Calibri"/>
              </a:rPr>
              <a:t>Physiology</a:t>
            </a:r>
            <a:endParaRPr sz="2800">
              <a:latin typeface="Calibri"/>
              <a:cs typeface="Calibri"/>
            </a:endParaRPr>
          </a:p>
          <a:p>
            <a:pPr algn="ctr" marL="1905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</a:rPr>
              <a:t>KSU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  <a:hlinkClick r:id="rId3"/>
              </a:rPr>
              <a:t>iaidakorish@yahoo.com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7103" y="276225"/>
            <a:ext cx="4555490" cy="457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 b="1">
                <a:solidFill>
                  <a:srgbClr val="000000"/>
                </a:solidFill>
                <a:latin typeface="Calibri"/>
                <a:cs typeface="Calibri"/>
              </a:rPr>
              <a:t>Factors </a:t>
            </a:r>
            <a:r>
              <a:rPr dirty="0" sz="2800" spc="-10" b="1">
                <a:solidFill>
                  <a:srgbClr val="000000"/>
                </a:solidFill>
                <a:latin typeface="Calibri"/>
                <a:cs typeface="Calibri"/>
              </a:rPr>
              <a:t>Influencing</a:t>
            </a:r>
            <a:r>
              <a:rPr dirty="0" sz="2800" spc="2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0000"/>
                </a:solidFill>
                <a:latin typeface="Calibri"/>
                <a:cs typeface="Calibri"/>
              </a:rPr>
              <a:t>Respiration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2400" y="928750"/>
            <a:ext cx="8686800" cy="56434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95800" y="2667000"/>
            <a:ext cx="1524000" cy="533400"/>
          </a:xfrm>
          <a:custGeom>
            <a:avLst/>
            <a:gdLst/>
            <a:ahLst/>
            <a:cxnLst/>
            <a:rect l="l" t="t" r="r" b="b"/>
            <a:pathLst>
              <a:path w="1524000" h="533400">
                <a:moveTo>
                  <a:pt x="0" y="533400"/>
                </a:moveTo>
                <a:lnTo>
                  <a:pt x="1524000" y="533400"/>
                </a:lnTo>
                <a:lnTo>
                  <a:pt x="15240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00200" y="3657600"/>
            <a:ext cx="2057400" cy="685800"/>
          </a:xfrm>
          <a:custGeom>
            <a:avLst/>
            <a:gdLst/>
            <a:ahLst/>
            <a:cxnLst/>
            <a:rect l="l" t="t" r="r" b="b"/>
            <a:pathLst>
              <a:path w="2057400" h="685800">
                <a:moveTo>
                  <a:pt x="0" y="685800"/>
                </a:moveTo>
                <a:lnTo>
                  <a:pt x="2057400" y="685800"/>
                </a:lnTo>
                <a:lnTo>
                  <a:pt x="2057400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19200" y="4419600"/>
            <a:ext cx="1828800" cy="762000"/>
          </a:xfrm>
          <a:custGeom>
            <a:avLst/>
            <a:gdLst/>
            <a:ahLst/>
            <a:cxnLst/>
            <a:rect l="l" t="t" r="r" b="b"/>
            <a:pathLst>
              <a:path w="1828800" h="762000">
                <a:moveTo>
                  <a:pt x="0" y="762000"/>
                </a:moveTo>
                <a:lnTo>
                  <a:pt x="1828800" y="762000"/>
                </a:lnTo>
                <a:lnTo>
                  <a:pt x="1828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72000" y="4114800"/>
            <a:ext cx="1219200" cy="381000"/>
          </a:xfrm>
          <a:custGeom>
            <a:avLst/>
            <a:gdLst/>
            <a:ahLst/>
            <a:cxnLst/>
            <a:rect l="l" t="t" r="r" b="b"/>
            <a:pathLst>
              <a:path w="1219200" h="381000">
                <a:moveTo>
                  <a:pt x="0" y="381000"/>
                </a:moveTo>
                <a:lnTo>
                  <a:pt x="1219200" y="381000"/>
                </a:lnTo>
                <a:lnTo>
                  <a:pt x="12192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752600" y="5410200"/>
            <a:ext cx="2362200" cy="457200"/>
          </a:xfrm>
          <a:custGeom>
            <a:avLst/>
            <a:gdLst/>
            <a:ahLst/>
            <a:cxnLst/>
            <a:rect l="l" t="t" r="r" b="b"/>
            <a:pathLst>
              <a:path w="2362200" h="457200">
                <a:moveTo>
                  <a:pt x="0" y="457200"/>
                </a:moveTo>
                <a:lnTo>
                  <a:pt x="2362200" y="457200"/>
                </a:lnTo>
                <a:lnTo>
                  <a:pt x="23622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495800" y="4876800"/>
            <a:ext cx="762000" cy="533400"/>
          </a:xfrm>
          <a:custGeom>
            <a:avLst/>
            <a:gdLst/>
            <a:ahLst/>
            <a:cxnLst/>
            <a:rect l="l" t="t" r="r" b="b"/>
            <a:pathLst>
              <a:path w="762000" h="533400">
                <a:moveTo>
                  <a:pt x="0" y="533400"/>
                </a:moveTo>
                <a:lnTo>
                  <a:pt x="762000" y="533400"/>
                </a:lnTo>
                <a:lnTo>
                  <a:pt x="7620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81940" rIns="0" bIns="0" rtlCol="0" vert="horz">
            <a:spAutoFit/>
          </a:bodyPr>
          <a:lstStyle/>
          <a:p>
            <a:pPr marL="954405">
              <a:lnSpc>
                <a:spcPct val="100000"/>
              </a:lnSpc>
            </a:pPr>
            <a:r>
              <a:rPr dirty="0" sz="3200" spc="-5">
                <a:solidFill>
                  <a:srgbClr val="000000"/>
                </a:solidFill>
              </a:rPr>
              <a:t>Hering-Breuer </a:t>
            </a:r>
            <a:r>
              <a:rPr dirty="0" sz="3200" spc="-10">
                <a:solidFill>
                  <a:srgbClr val="000000"/>
                </a:solidFill>
              </a:rPr>
              <a:t>inflation</a:t>
            </a:r>
            <a:r>
              <a:rPr dirty="0" sz="3200" spc="-40">
                <a:solidFill>
                  <a:srgbClr val="000000"/>
                </a:solidFill>
              </a:rPr>
              <a:t> </a:t>
            </a:r>
            <a:r>
              <a:rPr dirty="0" sz="3200" spc="-25">
                <a:solidFill>
                  <a:srgbClr val="000000"/>
                </a:solidFill>
              </a:rPr>
              <a:t>reflex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5940" y="1188608"/>
            <a:ext cx="8101965" cy="4439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501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latin typeface="Times New Roman"/>
                <a:cs typeface="Times New Roman"/>
              </a:rPr>
              <a:t>When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lung becomes overstretched (tidal </a:t>
            </a:r>
            <a:r>
              <a:rPr dirty="0" sz="2400" spc="-10">
                <a:latin typeface="Times New Roman"/>
                <a:cs typeface="Times New Roman"/>
              </a:rPr>
              <a:t>volume </a:t>
            </a:r>
            <a:r>
              <a:rPr dirty="0" sz="2400">
                <a:latin typeface="Times New Roman"/>
                <a:cs typeface="Times New Roman"/>
              </a:rPr>
              <a:t>is 1 L or  </a:t>
            </a:r>
            <a:r>
              <a:rPr dirty="0" sz="2400" spc="-5">
                <a:latin typeface="Times New Roman"/>
                <a:cs typeface="Times New Roman"/>
              </a:rPr>
              <a:t>more), stretch receptors located in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10">
                <a:latin typeface="Times New Roman"/>
                <a:cs typeface="Times New Roman"/>
              </a:rPr>
              <a:t>wall </a:t>
            </a:r>
            <a:r>
              <a:rPr dirty="0" sz="2400" spc="-5">
                <a:latin typeface="Times New Roman"/>
                <a:cs typeface="Times New Roman"/>
              </a:rPr>
              <a:t>bronchi and  </a:t>
            </a:r>
            <a:r>
              <a:rPr dirty="0" sz="2400" spc="-5">
                <a:latin typeface="Times New Roman"/>
                <a:cs typeface="Times New Roman"/>
              </a:rPr>
              <a:t>bronchioles transmit signals through </a:t>
            </a:r>
            <a:r>
              <a:rPr dirty="0" sz="2400">
                <a:latin typeface="Times New Roman"/>
                <a:cs typeface="Times New Roman"/>
              </a:rPr>
              <a:t>vagus nerve to </a:t>
            </a:r>
            <a:r>
              <a:rPr dirty="0" sz="2400" spc="-5">
                <a:latin typeface="Times New Roman"/>
                <a:cs typeface="Times New Roman"/>
              </a:rPr>
              <a:t>DRG  </a:t>
            </a:r>
            <a:r>
              <a:rPr dirty="0" sz="2400">
                <a:latin typeface="Times New Roman"/>
                <a:cs typeface="Times New Roman"/>
              </a:rPr>
              <a:t>producing </a:t>
            </a:r>
            <a:r>
              <a:rPr dirty="0" sz="2400" spc="-10">
                <a:latin typeface="Times New Roman"/>
                <a:cs typeface="Times New Roman"/>
              </a:rPr>
              <a:t>effect </a:t>
            </a:r>
            <a:r>
              <a:rPr dirty="0" sz="2400" spc="-5">
                <a:latin typeface="Times New Roman"/>
                <a:cs typeface="Times New Roman"/>
              </a:rPr>
              <a:t>similar </a:t>
            </a:r>
            <a:r>
              <a:rPr dirty="0" sz="2400">
                <a:latin typeface="Times New Roman"/>
                <a:cs typeface="Times New Roman"/>
              </a:rPr>
              <a:t>to </a:t>
            </a:r>
            <a:r>
              <a:rPr dirty="0" sz="2400" spc="-5">
                <a:latin typeface="Times New Roman"/>
                <a:cs typeface="Times New Roman"/>
              </a:rPr>
              <a:t>pneumotaxic </a:t>
            </a:r>
            <a:r>
              <a:rPr dirty="0" sz="2400">
                <a:latin typeface="Times New Roman"/>
                <a:cs typeface="Times New Roman"/>
              </a:rPr>
              <a:t>center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stimulation</a:t>
            </a:r>
            <a:endParaRPr sz="24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ts val="4320"/>
              </a:lnSpc>
              <a:spcBef>
                <a:spcPts val="380"/>
              </a:spcBef>
              <a:buFont typeface="Arial"/>
              <a:buChar char="•"/>
              <a:tabLst>
                <a:tab pos="431800" algn="l"/>
              </a:tabLst>
            </a:pPr>
            <a:r>
              <a:rPr dirty="0" sz="2400">
                <a:latin typeface="Times New Roman"/>
                <a:cs typeface="Times New Roman"/>
              </a:rPr>
              <a:t>Switches </a:t>
            </a:r>
            <a:r>
              <a:rPr dirty="0" sz="2400" spc="-20">
                <a:latin typeface="Times New Roman"/>
                <a:cs typeface="Times New Roman"/>
              </a:rPr>
              <a:t>off </a:t>
            </a:r>
            <a:r>
              <a:rPr dirty="0" sz="2400" spc="-5">
                <a:latin typeface="Times New Roman"/>
                <a:cs typeface="Times New Roman"/>
              </a:rPr>
              <a:t>inspiratory signals </a:t>
            </a:r>
            <a:r>
              <a:rPr dirty="0" sz="2400">
                <a:latin typeface="Times New Roman"/>
                <a:cs typeface="Times New Roman"/>
              </a:rPr>
              <a:t>and thus </a:t>
            </a:r>
            <a:r>
              <a:rPr dirty="0" sz="2400" spc="-5">
                <a:latin typeface="Times New Roman"/>
                <a:cs typeface="Times New Roman"/>
              </a:rPr>
              <a:t>stops further  </a:t>
            </a:r>
            <a:r>
              <a:rPr dirty="0" sz="2400">
                <a:latin typeface="Times New Roman"/>
                <a:cs typeface="Times New Roman"/>
              </a:rPr>
              <a:t>inspiration</a:t>
            </a:r>
            <a:r>
              <a:rPr dirty="0" sz="2400" spc="-1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ts val="43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This </a:t>
            </a:r>
            <a:r>
              <a:rPr dirty="0" sz="2400" spc="-5">
                <a:latin typeface="Times New Roman"/>
                <a:cs typeface="Times New Roman"/>
              </a:rPr>
              <a:t>reflex </a:t>
            </a:r>
            <a:r>
              <a:rPr dirty="0" sz="2400">
                <a:latin typeface="Times New Roman"/>
                <a:cs typeface="Times New Roman"/>
              </a:rPr>
              <a:t>also </a:t>
            </a:r>
            <a:r>
              <a:rPr dirty="0" sz="2400" spc="-5">
                <a:latin typeface="Times New Roman"/>
                <a:cs typeface="Times New Roman"/>
              </a:rPr>
              <a:t>increase </a:t>
            </a:r>
            <a:r>
              <a:rPr dirty="0" sz="2400">
                <a:latin typeface="Times New Roman"/>
                <a:cs typeface="Times New Roman"/>
              </a:rPr>
              <a:t>the </a:t>
            </a:r>
            <a:r>
              <a:rPr dirty="0" sz="2400" spc="-5">
                <a:latin typeface="Times New Roman"/>
                <a:cs typeface="Times New Roman"/>
              </a:rPr>
              <a:t>rate </a:t>
            </a:r>
            <a:r>
              <a:rPr dirty="0" sz="2400" spc="-10">
                <a:latin typeface="Times New Roman"/>
                <a:cs typeface="Times New Roman"/>
              </a:rPr>
              <a:t>of </a:t>
            </a:r>
            <a:r>
              <a:rPr dirty="0" sz="2400" spc="-5">
                <a:latin typeface="Times New Roman"/>
                <a:cs typeface="Times New Roman"/>
              </a:rPr>
              <a:t>respiration as does the  </a:t>
            </a:r>
            <a:r>
              <a:rPr dirty="0" sz="2400" spc="-5">
                <a:latin typeface="Times New Roman"/>
                <a:cs typeface="Times New Roman"/>
              </a:rPr>
              <a:t>pneumotaxic</a:t>
            </a:r>
            <a:r>
              <a:rPr dirty="0" sz="2400" spc="-60">
                <a:latin typeface="Times New Roman"/>
                <a:cs typeface="Times New Roman"/>
              </a:rPr>
              <a:t> </a:t>
            </a:r>
            <a:r>
              <a:rPr dirty="0" sz="2400" spc="-20">
                <a:latin typeface="Times New Roman"/>
                <a:cs typeface="Times New Roman"/>
              </a:rPr>
              <a:t>center.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0611" rIns="0" bIns="0" rtlCol="0" vert="horz">
            <a:spAutoFit/>
          </a:bodyPr>
          <a:lstStyle/>
          <a:p>
            <a:pPr marL="1139825">
              <a:lnSpc>
                <a:spcPct val="100000"/>
              </a:lnSpc>
            </a:pPr>
            <a:r>
              <a:rPr dirty="0" sz="2800" spc="-20">
                <a:solidFill>
                  <a:srgbClr val="000000"/>
                </a:solidFill>
              </a:rPr>
              <a:t>Cont..factors </a:t>
            </a:r>
            <a:r>
              <a:rPr dirty="0" sz="2800" spc="-15">
                <a:solidFill>
                  <a:srgbClr val="000000"/>
                </a:solidFill>
              </a:rPr>
              <a:t>affecting</a:t>
            </a:r>
            <a:r>
              <a:rPr dirty="0" sz="2800" spc="-55">
                <a:solidFill>
                  <a:srgbClr val="000000"/>
                </a:solidFill>
              </a:rPr>
              <a:t> </a:t>
            </a:r>
            <a:r>
              <a:rPr dirty="0" sz="2800" spc="-15">
                <a:solidFill>
                  <a:srgbClr val="000000"/>
                </a:solidFill>
              </a:rPr>
              <a:t>respiration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228600" y="1066736"/>
            <a:ext cx="8915399" cy="5576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4040504" cy="685800"/>
          </a:xfrm>
          <a:prstGeom prst="rect"/>
          <a:solidFill>
            <a:srgbClr val="4AACC5"/>
          </a:solidFill>
          <a:ln w="25400">
            <a:solidFill>
              <a:srgbClr val="357C91"/>
            </a:solidFill>
          </a:ln>
        </p:spPr>
        <p:txBody>
          <a:bodyPr wrap="square" lIns="0" tIns="241935" rIns="0" bIns="0" rtlCol="0" vert="horz">
            <a:spAutoFit/>
          </a:bodyPr>
          <a:lstStyle/>
          <a:p>
            <a:pPr marL="78740">
              <a:lnSpc>
                <a:spcPct val="100000"/>
              </a:lnSpc>
              <a:spcBef>
                <a:spcPts val="1905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Respiratory</a:t>
            </a:r>
            <a:r>
              <a:rPr dirty="0" sz="24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Acidosis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447736"/>
            <a:ext cx="4040504" cy="467868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421640" indent="-342900">
              <a:lnSpc>
                <a:spcPct val="100000"/>
              </a:lnSpc>
              <a:spcBef>
                <a:spcPts val="160"/>
              </a:spcBef>
              <a:buFont typeface="Arial"/>
              <a:buChar char="•"/>
              <a:tabLst>
                <a:tab pos="421640" algn="l"/>
              </a:tabLst>
            </a:pPr>
            <a:r>
              <a:rPr dirty="0" sz="2800" spc="-5">
                <a:latin typeface="Times New Roman"/>
                <a:cs typeface="Times New Roman"/>
              </a:rPr>
              <a:t>Hypoventilation.</a:t>
            </a:r>
            <a:endParaRPr sz="2800">
              <a:latin typeface="Times New Roman"/>
              <a:cs typeface="Times New Roman"/>
            </a:endParaRPr>
          </a:p>
          <a:p>
            <a:pPr marL="421640" marR="1524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21640" algn="l"/>
              </a:tabLst>
            </a:pPr>
            <a:r>
              <a:rPr dirty="0" sz="2800" spc="-5">
                <a:latin typeface="Times New Roman"/>
                <a:cs typeface="Times New Roman"/>
              </a:rPr>
              <a:t>Accumulation of </a:t>
            </a:r>
            <a:r>
              <a:rPr dirty="0" sz="2800">
                <a:latin typeface="Times New Roman"/>
                <a:cs typeface="Times New Roman"/>
              </a:rPr>
              <a:t>CO</a:t>
            </a:r>
            <a:r>
              <a:rPr dirty="0" baseline="-21021" sz="2775">
                <a:latin typeface="Times New Roman"/>
                <a:cs typeface="Times New Roman"/>
              </a:rPr>
              <a:t>2 </a:t>
            </a:r>
            <a:r>
              <a:rPr dirty="0" sz="2800" spc="-5">
                <a:latin typeface="Times New Roman"/>
                <a:cs typeface="Times New Roman"/>
              </a:rPr>
              <a:t>in 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tissues.</a:t>
            </a:r>
            <a:endParaRPr sz="2800">
              <a:latin typeface="Times New Roman"/>
              <a:cs typeface="Times New Roman"/>
            </a:endParaRPr>
          </a:p>
          <a:p>
            <a:pPr lvl="1" marL="82232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22960" algn="l"/>
              </a:tabLst>
            </a:pPr>
            <a:r>
              <a:rPr dirty="0" sz="2800" spc="5">
                <a:latin typeface="Times New Roman"/>
                <a:cs typeface="Times New Roman"/>
              </a:rPr>
              <a:t>P</a:t>
            </a:r>
            <a:r>
              <a:rPr dirty="0" baseline="-21021" sz="2775" spc="7">
                <a:latin typeface="Times New Roman"/>
                <a:cs typeface="Times New Roman"/>
              </a:rPr>
              <a:t>CO2</a:t>
            </a:r>
            <a:r>
              <a:rPr dirty="0" baseline="-21021" sz="2775" spc="247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</a:t>
            </a:r>
            <a:endParaRPr sz="2800">
              <a:latin typeface="Times New Roman"/>
              <a:cs typeface="Times New Roman"/>
            </a:endParaRPr>
          </a:p>
          <a:p>
            <a:pPr lvl="1" marL="822325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22960" algn="l"/>
              </a:tabLst>
            </a:pPr>
            <a:r>
              <a:rPr dirty="0" sz="2800" spc="-5">
                <a:latin typeface="Times New Roman"/>
                <a:cs typeface="Times New Roman"/>
              </a:rPr>
              <a:t>pH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decreases.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45025" y="609600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575" y="685800"/>
                </a:lnTo>
                <a:lnTo>
                  <a:pt x="3965575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45025" y="609600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575" y="685800"/>
                </a:lnTo>
                <a:lnTo>
                  <a:pt x="3965575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25400">
            <a:solidFill>
              <a:srgbClr val="357C9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724527" y="864361"/>
            <a:ext cx="2653030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Respiratory</a:t>
            </a:r>
            <a:r>
              <a:rPr dirty="0" sz="2400" spc="-8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Alkalosis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45025" y="1371536"/>
            <a:ext cx="4041775" cy="4754880"/>
          </a:xfrm>
          <a:custGeom>
            <a:avLst/>
            <a:gdLst/>
            <a:ahLst/>
            <a:cxnLst/>
            <a:rect l="l" t="t" r="r" b="b"/>
            <a:pathLst>
              <a:path w="4041775" h="4754880">
                <a:moveTo>
                  <a:pt x="0" y="4754626"/>
                </a:moveTo>
                <a:lnTo>
                  <a:pt x="4041775" y="4754626"/>
                </a:lnTo>
                <a:lnTo>
                  <a:pt x="4041775" y="0"/>
                </a:lnTo>
                <a:lnTo>
                  <a:pt x="0" y="0"/>
                </a:lnTo>
                <a:lnTo>
                  <a:pt x="0" y="4754626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34975" indent="-342900">
              <a:lnSpc>
                <a:spcPct val="100000"/>
              </a:lnSpc>
              <a:buFont typeface="Arial"/>
              <a:buChar char="•"/>
              <a:tabLst>
                <a:tab pos="435609" algn="l"/>
              </a:tabLst>
            </a:pPr>
            <a:r>
              <a:rPr dirty="0" spc="-5"/>
              <a:t>Hyperventilation.</a:t>
            </a:r>
          </a:p>
          <a:p>
            <a:pPr marL="43497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35609" algn="l"/>
              </a:tabLst>
            </a:pPr>
            <a:r>
              <a:rPr dirty="0" spc="-5"/>
              <a:t>Excessive loss of</a:t>
            </a:r>
            <a:r>
              <a:rPr dirty="0" spc="-60"/>
              <a:t> </a:t>
            </a:r>
            <a:r>
              <a:rPr dirty="0"/>
              <a:t>CO</a:t>
            </a:r>
            <a:r>
              <a:rPr dirty="0" baseline="-21021" sz="2775"/>
              <a:t>2</a:t>
            </a:r>
            <a:r>
              <a:rPr dirty="0" sz="2800"/>
              <a:t>.</a:t>
            </a:r>
            <a:endParaRPr sz="2800"/>
          </a:p>
          <a:p>
            <a:pPr lvl="1" marL="835660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836294" algn="l"/>
                <a:tab pos="3272790" algn="l"/>
              </a:tabLst>
            </a:pPr>
            <a:r>
              <a:rPr dirty="0" sz="2800" spc="10">
                <a:latin typeface="Times New Roman"/>
                <a:cs typeface="Times New Roman"/>
              </a:rPr>
              <a:t>P</a:t>
            </a:r>
            <a:r>
              <a:rPr dirty="0" baseline="-21021" sz="2775" spc="15">
                <a:latin typeface="Times New Roman"/>
                <a:cs typeface="Times New Roman"/>
              </a:rPr>
              <a:t>CO2 </a:t>
            </a:r>
            <a:r>
              <a:rPr dirty="0" baseline="-21021" sz="2775" spc="52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decreases</a:t>
            </a:r>
            <a:r>
              <a:rPr dirty="0" sz="2800" spc="6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	35</a:t>
            </a:r>
            <a:endParaRPr sz="2400">
              <a:latin typeface="Times New Roman"/>
              <a:cs typeface="Times New Roman"/>
            </a:endParaRPr>
          </a:p>
          <a:p>
            <a:pPr marL="835660">
              <a:lnSpc>
                <a:spcPct val="100000"/>
              </a:lnSpc>
              <a:spcBef>
                <a:spcPts val="15"/>
              </a:spcBef>
            </a:pPr>
            <a:r>
              <a:rPr dirty="0" sz="2400" spc="-10"/>
              <a:t>mmHg).</a:t>
            </a:r>
            <a:endParaRPr sz="2400"/>
          </a:p>
          <a:p>
            <a:pPr lvl="1" marL="835660" indent="-286385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836294" algn="l"/>
              </a:tabLst>
            </a:pPr>
            <a:r>
              <a:rPr dirty="0" sz="2800" spc="-5">
                <a:latin typeface="Times New Roman"/>
                <a:cs typeface="Times New Roman"/>
              </a:rPr>
              <a:t>pH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693152" y="2491739"/>
            <a:ext cx="310896" cy="502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89671" y="2514600"/>
            <a:ext cx="118110" cy="304800"/>
          </a:xfrm>
          <a:custGeom>
            <a:avLst/>
            <a:gdLst/>
            <a:ahLst/>
            <a:cxnLst/>
            <a:rect l="l" t="t" r="r" b="b"/>
            <a:pathLst>
              <a:path w="118109" h="304800">
                <a:moveTo>
                  <a:pt x="14097" y="188975"/>
                </a:moveTo>
                <a:lnTo>
                  <a:pt x="8127" y="192532"/>
                </a:lnTo>
                <a:lnTo>
                  <a:pt x="2031" y="195961"/>
                </a:lnTo>
                <a:lnTo>
                  <a:pt x="0" y="203835"/>
                </a:lnTo>
                <a:lnTo>
                  <a:pt x="3555" y="209803"/>
                </a:lnTo>
                <a:lnTo>
                  <a:pt x="58927" y="304800"/>
                </a:lnTo>
                <a:lnTo>
                  <a:pt x="73585" y="279653"/>
                </a:lnTo>
                <a:lnTo>
                  <a:pt x="46227" y="279653"/>
                </a:lnTo>
                <a:lnTo>
                  <a:pt x="46227" y="232809"/>
                </a:lnTo>
                <a:lnTo>
                  <a:pt x="25400" y="197103"/>
                </a:lnTo>
                <a:lnTo>
                  <a:pt x="21971" y="191008"/>
                </a:lnTo>
                <a:lnTo>
                  <a:pt x="14097" y="188975"/>
                </a:lnTo>
                <a:close/>
              </a:path>
              <a:path w="118109" h="304800">
                <a:moveTo>
                  <a:pt x="46227" y="232809"/>
                </a:moveTo>
                <a:lnTo>
                  <a:pt x="46227" y="279653"/>
                </a:lnTo>
                <a:lnTo>
                  <a:pt x="71627" y="279653"/>
                </a:lnTo>
                <a:lnTo>
                  <a:pt x="71627" y="273303"/>
                </a:lnTo>
                <a:lnTo>
                  <a:pt x="48005" y="273303"/>
                </a:lnTo>
                <a:lnTo>
                  <a:pt x="58927" y="254580"/>
                </a:lnTo>
                <a:lnTo>
                  <a:pt x="46227" y="232809"/>
                </a:lnTo>
                <a:close/>
              </a:path>
              <a:path w="118109" h="304800">
                <a:moveTo>
                  <a:pt x="103758" y="188975"/>
                </a:moveTo>
                <a:lnTo>
                  <a:pt x="95884" y="191008"/>
                </a:lnTo>
                <a:lnTo>
                  <a:pt x="92455" y="197103"/>
                </a:lnTo>
                <a:lnTo>
                  <a:pt x="71627" y="232809"/>
                </a:lnTo>
                <a:lnTo>
                  <a:pt x="71627" y="279653"/>
                </a:lnTo>
                <a:lnTo>
                  <a:pt x="73585" y="279653"/>
                </a:lnTo>
                <a:lnTo>
                  <a:pt x="114300" y="209803"/>
                </a:lnTo>
                <a:lnTo>
                  <a:pt x="117855" y="203835"/>
                </a:lnTo>
                <a:lnTo>
                  <a:pt x="115824" y="195961"/>
                </a:lnTo>
                <a:lnTo>
                  <a:pt x="109727" y="192532"/>
                </a:lnTo>
                <a:lnTo>
                  <a:pt x="103758" y="188975"/>
                </a:lnTo>
                <a:close/>
              </a:path>
              <a:path w="118109" h="304800">
                <a:moveTo>
                  <a:pt x="58927" y="254580"/>
                </a:moveTo>
                <a:lnTo>
                  <a:pt x="48005" y="273303"/>
                </a:lnTo>
                <a:lnTo>
                  <a:pt x="69850" y="273303"/>
                </a:lnTo>
                <a:lnTo>
                  <a:pt x="58927" y="254580"/>
                </a:lnTo>
                <a:close/>
              </a:path>
              <a:path w="118109" h="304800">
                <a:moveTo>
                  <a:pt x="71627" y="232809"/>
                </a:moveTo>
                <a:lnTo>
                  <a:pt x="58927" y="254580"/>
                </a:lnTo>
                <a:lnTo>
                  <a:pt x="69850" y="273303"/>
                </a:lnTo>
                <a:lnTo>
                  <a:pt x="71627" y="273303"/>
                </a:lnTo>
                <a:lnTo>
                  <a:pt x="71627" y="232809"/>
                </a:lnTo>
                <a:close/>
              </a:path>
              <a:path w="118109" h="304800">
                <a:moveTo>
                  <a:pt x="71627" y="0"/>
                </a:moveTo>
                <a:lnTo>
                  <a:pt x="46227" y="0"/>
                </a:lnTo>
                <a:lnTo>
                  <a:pt x="46227" y="232809"/>
                </a:lnTo>
                <a:lnTo>
                  <a:pt x="58927" y="254580"/>
                </a:lnTo>
                <a:lnTo>
                  <a:pt x="71627" y="232809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4040504" cy="685800"/>
          </a:xfrm>
          <a:prstGeom prst="rect"/>
          <a:solidFill>
            <a:srgbClr val="F79546"/>
          </a:solidFill>
          <a:ln w="25400">
            <a:solidFill>
              <a:srgbClr val="B66C30"/>
            </a:solidFill>
          </a:ln>
        </p:spPr>
        <p:txBody>
          <a:bodyPr wrap="square" lIns="0" tIns="241935" rIns="0" bIns="0" rtlCol="0" vert="horz">
            <a:spAutoFit/>
          </a:bodyPr>
          <a:lstStyle/>
          <a:p>
            <a:pPr marL="78740">
              <a:lnSpc>
                <a:spcPct val="100000"/>
              </a:lnSpc>
              <a:spcBef>
                <a:spcPts val="1905"/>
              </a:spcBef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Metabolic</a:t>
            </a:r>
            <a:r>
              <a:rPr dirty="0" sz="2400" spc="-1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Acidosis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4040504" cy="3505200"/>
          </a:xfrm>
          <a:custGeom>
            <a:avLst/>
            <a:gdLst/>
            <a:ahLst/>
            <a:cxnLst/>
            <a:rect l="l" t="t" r="r" b="b"/>
            <a:pathLst>
              <a:path w="4040504" h="3505200">
                <a:moveTo>
                  <a:pt x="0" y="3505200"/>
                </a:moveTo>
                <a:lnTo>
                  <a:pt x="4040251" y="3505200"/>
                </a:lnTo>
                <a:lnTo>
                  <a:pt x="4040251" y="0"/>
                </a:lnTo>
                <a:lnTo>
                  <a:pt x="0" y="0"/>
                </a:lnTo>
                <a:lnTo>
                  <a:pt x="0" y="35052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48640" y="1483105"/>
            <a:ext cx="3857625" cy="27063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42900" indent="-342900">
              <a:lnSpc>
                <a:spcPct val="100000"/>
              </a:lnSpc>
              <a:buFont typeface="Arial"/>
              <a:buChar char="•"/>
              <a:tabLst>
                <a:tab pos="342900" algn="l"/>
              </a:tabLst>
            </a:pPr>
            <a:r>
              <a:rPr dirty="0" sz="2400">
                <a:latin typeface="Times New Roman"/>
                <a:cs typeface="Times New Roman"/>
              </a:rPr>
              <a:t>Ingestion,</a:t>
            </a:r>
            <a:r>
              <a:rPr dirty="0" sz="2400" spc="18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infusion,</a:t>
            </a:r>
            <a:r>
              <a:rPr dirty="0" sz="2400" spc="18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 </a:t>
            </a:r>
            <a:r>
              <a:rPr dirty="0" sz="2400">
                <a:latin typeface="Times New Roman"/>
                <a:cs typeface="Times New Roman"/>
              </a:rPr>
              <a:t> production of a fixed</a:t>
            </a:r>
            <a:r>
              <a:rPr dirty="0" sz="2400" spc="-1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acid.</a:t>
            </a:r>
            <a:endParaRPr sz="2400">
              <a:latin typeface="Times New Roman"/>
              <a:cs typeface="Times New Roman"/>
            </a:endParaRPr>
          </a:p>
          <a:p>
            <a:pPr algn="just" marL="3429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19100" algn="l"/>
              </a:tabLst>
            </a:pPr>
            <a:r>
              <a:rPr dirty="0" sz="2400" spc="-5">
                <a:latin typeface="Times New Roman"/>
                <a:cs typeface="Times New Roman"/>
              </a:rPr>
              <a:t>decreased renal excretion </a:t>
            </a:r>
            <a:r>
              <a:rPr dirty="0" sz="2400">
                <a:latin typeface="Times New Roman"/>
                <a:cs typeface="Times New Roman"/>
              </a:rPr>
              <a:t>of  </a:t>
            </a:r>
            <a:r>
              <a:rPr dirty="0" sz="2400">
                <a:latin typeface="Times New Roman"/>
                <a:cs typeface="Times New Roman"/>
              </a:rPr>
              <a:t>hydrogen</a:t>
            </a:r>
            <a:r>
              <a:rPr dirty="0" sz="2400" spc="-1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ions.</a:t>
            </a:r>
            <a:endParaRPr sz="2400">
              <a:latin typeface="Times New Roman"/>
              <a:cs typeface="Times New Roman"/>
            </a:endParaRPr>
          </a:p>
          <a:p>
            <a:pPr algn="just" marL="342900" indent="-3429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342900" algn="l"/>
              </a:tabLst>
            </a:pPr>
            <a:r>
              <a:rPr dirty="0" sz="2400">
                <a:latin typeface="Times New Roman"/>
                <a:cs typeface="Times New Roman"/>
              </a:rPr>
              <a:t>loss </a:t>
            </a:r>
            <a:r>
              <a:rPr dirty="0" sz="2400" spc="-5">
                <a:latin typeface="Times New Roman"/>
                <a:cs typeface="Times New Roman"/>
              </a:rPr>
              <a:t>of bicarbonate </a:t>
            </a:r>
            <a:r>
              <a:rPr dirty="0" sz="2400" spc="-10">
                <a:latin typeface="Times New Roman"/>
                <a:cs typeface="Times New Roman"/>
              </a:rPr>
              <a:t>or </a:t>
            </a:r>
            <a:r>
              <a:rPr dirty="0" sz="2400" spc="-5">
                <a:latin typeface="Times New Roman"/>
                <a:cs typeface="Times New Roman"/>
              </a:rPr>
              <a:t>other  </a:t>
            </a:r>
            <a:r>
              <a:rPr dirty="0" sz="2400">
                <a:latin typeface="Times New Roman"/>
                <a:cs typeface="Times New Roman"/>
              </a:rPr>
              <a:t>bases from the </a:t>
            </a:r>
            <a:r>
              <a:rPr dirty="0" sz="2400" spc="-5">
                <a:latin typeface="Times New Roman"/>
                <a:cs typeface="Times New Roman"/>
              </a:rPr>
              <a:t>extracellular  </a:t>
            </a:r>
            <a:r>
              <a:rPr dirty="0" sz="2400" spc="-5">
                <a:latin typeface="Times New Roman"/>
                <a:cs typeface="Times New Roman"/>
              </a:rPr>
              <a:t>compartment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45025" y="609600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575" y="685800"/>
                </a:lnTo>
                <a:lnTo>
                  <a:pt x="3965575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645025" y="609600"/>
            <a:ext cx="3965575" cy="685800"/>
          </a:xfrm>
          <a:custGeom>
            <a:avLst/>
            <a:gdLst/>
            <a:ahLst/>
            <a:cxnLst/>
            <a:rect l="l" t="t" r="r" b="b"/>
            <a:pathLst>
              <a:path w="3965575" h="685800">
                <a:moveTo>
                  <a:pt x="0" y="685800"/>
                </a:moveTo>
                <a:lnTo>
                  <a:pt x="3965575" y="685800"/>
                </a:lnTo>
                <a:lnTo>
                  <a:pt x="3965575" y="0"/>
                </a:lnTo>
                <a:lnTo>
                  <a:pt x="0" y="0"/>
                </a:lnTo>
                <a:lnTo>
                  <a:pt x="0" y="685800"/>
                </a:lnTo>
                <a:close/>
              </a:path>
            </a:pathLst>
          </a:custGeom>
          <a:ln w="25400">
            <a:solidFill>
              <a:srgbClr val="B66C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724527" y="864361"/>
            <a:ext cx="247840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Metabolic</a:t>
            </a:r>
            <a:r>
              <a:rPr dirty="0" sz="2400" spc="-10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Alkalosis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645025" y="1371600"/>
            <a:ext cx="4041775" cy="3581400"/>
          </a:xfrm>
          <a:custGeom>
            <a:avLst/>
            <a:gdLst/>
            <a:ahLst/>
            <a:cxnLst/>
            <a:rect l="l" t="t" r="r" b="b"/>
            <a:pathLst>
              <a:path w="4041775" h="3581400">
                <a:moveTo>
                  <a:pt x="0" y="3581400"/>
                </a:moveTo>
                <a:lnTo>
                  <a:pt x="4041775" y="3581400"/>
                </a:lnTo>
                <a:lnTo>
                  <a:pt x="4041775" y="0"/>
                </a:lnTo>
                <a:lnTo>
                  <a:pt x="0" y="0"/>
                </a:lnTo>
                <a:lnTo>
                  <a:pt x="0" y="35814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645025" y="1394205"/>
            <a:ext cx="4041775" cy="3559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34975" marR="478790" indent="-342900">
              <a:lnSpc>
                <a:spcPct val="100000"/>
              </a:lnSpc>
              <a:buFont typeface="Arial"/>
              <a:buChar char="•"/>
              <a:tabLst>
                <a:tab pos="435609" algn="l"/>
              </a:tabLst>
            </a:pPr>
            <a:r>
              <a:rPr dirty="0" sz="2800" spc="-15">
                <a:latin typeface="Calibri"/>
                <a:cs typeface="Calibri"/>
              </a:rPr>
              <a:t>Excessive </a:t>
            </a:r>
            <a:r>
              <a:rPr dirty="0" sz="2800" spc="-10">
                <a:latin typeface="Calibri"/>
                <a:cs typeface="Calibri"/>
              </a:rPr>
              <a:t>loss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25">
                <a:latin typeface="Calibri"/>
                <a:cs typeface="Calibri"/>
              </a:rPr>
              <a:t>fixed  </a:t>
            </a:r>
            <a:r>
              <a:rPr dirty="0" sz="2800" spc="-5">
                <a:latin typeface="Calibri"/>
                <a:cs typeface="Calibri"/>
              </a:rPr>
              <a:t>acids </a:t>
            </a:r>
            <a:r>
              <a:rPr dirty="0" sz="2800" spc="-20">
                <a:latin typeface="Calibri"/>
                <a:cs typeface="Calibri"/>
              </a:rPr>
              <a:t>from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body</a:t>
            </a:r>
            <a:endParaRPr sz="2800">
              <a:latin typeface="Calibri"/>
              <a:cs typeface="Calibri"/>
            </a:endParaRPr>
          </a:p>
          <a:p>
            <a:pPr marL="434975" marR="46863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35609" algn="l"/>
              </a:tabLst>
            </a:pPr>
            <a:r>
              <a:rPr dirty="0" sz="2800" spc="-10">
                <a:latin typeface="Calibri"/>
                <a:cs typeface="Calibri"/>
              </a:rPr>
              <a:t>Ingestion, infusion, or  </a:t>
            </a:r>
            <a:r>
              <a:rPr dirty="0" sz="2800" spc="-20">
                <a:latin typeface="Calibri"/>
                <a:cs typeface="Calibri"/>
              </a:rPr>
              <a:t>excessive </a:t>
            </a:r>
            <a:r>
              <a:rPr dirty="0" sz="2800" spc="-10">
                <a:latin typeface="Calibri"/>
                <a:cs typeface="Calibri"/>
              </a:rPr>
              <a:t>renal  </a:t>
            </a:r>
            <a:r>
              <a:rPr dirty="0" sz="2800" spc="-10">
                <a:latin typeface="Calibri"/>
                <a:cs typeface="Calibri"/>
              </a:rPr>
              <a:t>reabsorption </a:t>
            </a:r>
            <a:r>
              <a:rPr dirty="0" sz="2800" spc="-5">
                <a:latin typeface="Calibri"/>
                <a:cs typeface="Calibri"/>
              </a:rPr>
              <a:t>of </a:t>
            </a:r>
            <a:r>
              <a:rPr dirty="0" sz="2800" spc="-10">
                <a:latin typeface="Calibri"/>
                <a:cs typeface="Calibri"/>
              </a:rPr>
              <a:t>bases  </a:t>
            </a:r>
            <a:r>
              <a:rPr dirty="0" sz="2800" spc="-10">
                <a:latin typeface="Calibri"/>
                <a:cs typeface="Calibri"/>
              </a:rPr>
              <a:t>such </a:t>
            </a:r>
            <a:r>
              <a:rPr dirty="0" sz="2800" spc="-5">
                <a:latin typeface="Calibri"/>
                <a:cs typeface="Calibri"/>
              </a:rPr>
              <a:t>as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bicarbonate</a:t>
            </a:r>
            <a:endParaRPr sz="2800">
              <a:latin typeface="Calibri"/>
              <a:cs typeface="Calibri"/>
            </a:endParaRPr>
          </a:p>
          <a:p>
            <a:pPr marL="434975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435609" algn="l"/>
              </a:tabLst>
            </a:pPr>
            <a:r>
              <a:rPr dirty="0" sz="2800" spc="-5">
                <a:latin typeface="Times New Roman"/>
                <a:cs typeface="Times New Roman"/>
              </a:rPr>
              <a:t>pH</a:t>
            </a:r>
            <a:r>
              <a:rPr dirty="0" sz="2800" spc="-7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200" y="5105400"/>
            <a:ext cx="8229600" cy="1323975"/>
          </a:xfrm>
          <a:prstGeom prst="rect">
            <a:avLst/>
          </a:prstGeom>
          <a:ln w="25400">
            <a:solidFill>
              <a:srgbClr val="C0504D"/>
            </a:solidFill>
          </a:ln>
        </p:spPr>
        <p:txBody>
          <a:bodyPr wrap="square" lIns="0" tIns="10795" rIns="0" bIns="0" rtlCol="0" vert="horz">
            <a:spAutoFit/>
          </a:bodyPr>
          <a:lstStyle/>
          <a:p>
            <a:pPr marL="78740" marR="408940">
              <a:lnSpc>
                <a:spcPct val="100000"/>
              </a:lnSpc>
              <a:spcBef>
                <a:spcPts val="85"/>
              </a:spcBef>
            </a:pP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20">
                <a:latin typeface="Calibri"/>
                <a:cs typeface="Calibri"/>
              </a:rPr>
              <a:t>respiratory </a:t>
            </a:r>
            <a:r>
              <a:rPr dirty="0" sz="2800" spc="-30">
                <a:latin typeface="Calibri"/>
                <a:cs typeface="Calibri"/>
              </a:rPr>
              <a:t>system </a:t>
            </a:r>
            <a:r>
              <a:rPr dirty="0" sz="2800" spc="-10">
                <a:latin typeface="Calibri"/>
                <a:cs typeface="Calibri"/>
              </a:rPr>
              <a:t>can </a:t>
            </a:r>
            <a:r>
              <a:rPr dirty="0" sz="2800" spc="-15">
                <a:latin typeface="Calibri"/>
                <a:cs typeface="Calibri"/>
              </a:rPr>
              <a:t>compensate </a:t>
            </a:r>
            <a:r>
              <a:rPr dirty="0" sz="2800" spc="-25">
                <a:latin typeface="Calibri"/>
                <a:cs typeface="Calibri"/>
              </a:rPr>
              <a:t>for </a:t>
            </a:r>
            <a:r>
              <a:rPr dirty="0" sz="2800" spc="-10">
                <a:latin typeface="Calibri"/>
                <a:cs typeface="Calibri"/>
              </a:rPr>
              <a:t>metabolic  </a:t>
            </a:r>
            <a:r>
              <a:rPr dirty="0" sz="2800" spc="-5">
                <a:latin typeface="Calibri"/>
                <a:cs typeface="Calibri"/>
              </a:rPr>
              <a:t>acidosis or </a:t>
            </a:r>
            <a:r>
              <a:rPr dirty="0" sz="2800" spc="-10">
                <a:latin typeface="Calibri"/>
                <a:cs typeface="Calibri"/>
              </a:rPr>
              <a:t>alkalosis </a:t>
            </a:r>
            <a:r>
              <a:rPr dirty="0" sz="2800" spc="-15">
                <a:latin typeface="Calibri"/>
                <a:cs typeface="Calibri"/>
              </a:rPr>
              <a:t>by </a:t>
            </a:r>
            <a:r>
              <a:rPr dirty="0" sz="2800" spc="-10">
                <a:latin typeface="Calibri"/>
                <a:cs typeface="Calibri"/>
              </a:rPr>
              <a:t>altering alveolar</a:t>
            </a:r>
            <a:r>
              <a:rPr dirty="0" sz="2800" spc="95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ventilation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7512" y="1804416"/>
            <a:ext cx="7380732" cy="1981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90827" y="1685544"/>
            <a:ext cx="6246876" cy="20665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14375" y="1828800"/>
            <a:ext cx="7286625" cy="1885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14375" y="1828800"/>
            <a:ext cx="7286625" cy="1885950"/>
          </a:xfrm>
          <a:prstGeom prst="rect">
            <a:avLst/>
          </a:prstGeom>
          <a:ln w="9525">
            <a:solidFill>
              <a:srgbClr val="BD4A47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735"/>
              </a:lnSpc>
            </a:pPr>
            <a:r>
              <a:rPr dirty="0" sz="4000" spc="-40">
                <a:solidFill>
                  <a:srgbClr val="FFFFFF"/>
                </a:solidFill>
                <a:latin typeface="Calibri"/>
                <a:cs typeface="Calibri"/>
              </a:rPr>
              <a:t>Effects </a:t>
            </a:r>
            <a:r>
              <a:rPr dirty="0" sz="4000" spc="-5">
                <a:solidFill>
                  <a:srgbClr val="FFFFFF"/>
                </a:solidFill>
                <a:latin typeface="Calibri"/>
                <a:cs typeface="Calibri"/>
              </a:rPr>
              <a:t>of low and </a:t>
            </a:r>
            <a:r>
              <a:rPr dirty="0" sz="4000" spc="-10">
                <a:solidFill>
                  <a:srgbClr val="FFFFFF"/>
                </a:solidFill>
                <a:latin typeface="Calibri"/>
                <a:cs typeface="Calibri"/>
              </a:rPr>
              <a:t>high</a:t>
            </a:r>
            <a:r>
              <a:rPr dirty="0" sz="40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25">
                <a:solidFill>
                  <a:srgbClr val="FFFFFF"/>
                </a:solidFill>
                <a:latin typeface="Calibri"/>
                <a:cs typeface="Calibri"/>
              </a:rPr>
              <a:t>gas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4000" spc="-20">
                <a:solidFill>
                  <a:srgbClr val="FFFFFF"/>
                </a:solidFill>
                <a:latin typeface="Calibri"/>
                <a:cs typeface="Calibri"/>
              </a:rPr>
              <a:t>pressure </a:t>
            </a:r>
            <a:r>
              <a:rPr dirty="0" sz="4000" spc="-5">
                <a:solidFill>
                  <a:srgbClr val="FFFFFF"/>
                </a:solidFill>
                <a:latin typeface="Calibri"/>
                <a:cs typeface="Calibri"/>
              </a:rPr>
              <a:t>on the</a:t>
            </a:r>
            <a:r>
              <a:rPr dirty="0" sz="4000" spc="-5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4000" spc="-10">
                <a:solidFill>
                  <a:srgbClr val="FFFFFF"/>
                </a:solidFill>
                <a:latin typeface="Calibri"/>
                <a:cs typeface="Calibri"/>
              </a:rPr>
              <a:t>body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19450" y="4218178"/>
            <a:ext cx="3086735" cy="149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70815" marR="163830" indent="1905">
              <a:lnSpc>
                <a:spcPct val="100000"/>
              </a:lnSpc>
            </a:pPr>
            <a:r>
              <a:rPr dirty="0" sz="2400" spc="-35" b="1">
                <a:latin typeface="Calibri"/>
                <a:cs typeface="Calibri"/>
              </a:rPr>
              <a:t>Dr.Aida </a:t>
            </a:r>
            <a:r>
              <a:rPr dirty="0" sz="2400" spc="-10" b="1">
                <a:latin typeface="Calibri"/>
                <a:cs typeface="Calibri"/>
              </a:rPr>
              <a:t>Korish  </a:t>
            </a:r>
            <a:r>
              <a:rPr dirty="0" sz="2400" b="1">
                <a:latin typeface="Calibri"/>
                <a:cs typeface="Calibri"/>
              </a:rPr>
              <a:t>Asso</a:t>
            </a:r>
            <a:r>
              <a:rPr dirty="0" sz="2400" spc="5" b="1">
                <a:latin typeface="Calibri"/>
                <a:cs typeface="Calibri"/>
              </a:rPr>
              <a:t>c</a:t>
            </a:r>
            <a:r>
              <a:rPr dirty="0" sz="2400" spc="-5" b="1">
                <a:latin typeface="Calibri"/>
                <a:cs typeface="Calibri"/>
              </a:rPr>
              <a:t>.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30" b="1">
                <a:latin typeface="Calibri"/>
                <a:cs typeface="Calibri"/>
              </a:rPr>
              <a:t>r</a:t>
            </a:r>
            <a:r>
              <a:rPr dirty="0" sz="2400" b="1">
                <a:latin typeface="Calibri"/>
                <a:cs typeface="Calibri"/>
              </a:rPr>
              <a:t>o</a:t>
            </a:r>
            <a:r>
              <a:rPr dirty="0" sz="2400" spc="-135" b="1">
                <a:latin typeface="Calibri"/>
                <a:cs typeface="Calibri"/>
              </a:rPr>
              <a:t>f</a:t>
            </a:r>
            <a:r>
              <a:rPr dirty="0" sz="2400" spc="-5" b="1">
                <a:latin typeface="Calibri"/>
                <a:cs typeface="Calibri"/>
              </a:rPr>
              <a:t>.</a:t>
            </a:r>
            <a:r>
              <a:rPr dirty="0" sz="2400" spc="-15" b="1">
                <a:latin typeface="Calibri"/>
                <a:cs typeface="Calibri"/>
              </a:rPr>
              <a:t>P</a:t>
            </a:r>
            <a:r>
              <a:rPr dirty="0" sz="2400" spc="-55" b="1">
                <a:latin typeface="Calibri"/>
                <a:cs typeface="Calibri"/>
              </a:rPr>
              <a:t>h</a:t>
            </a:r>
            <a:r>
              <a:rPr dirty="0" sz="2400" spc="-10" b="1">
                <a:latin typeface="Calibri"/>
                <a:cs typeface="Calibri"/>
              </a:rPr>
              <a:t>y</a:t>
            </a:r>
            <a:r>
              <a:rPr dirty="0" sz="2400" b="1">
                <a:latin typeface="Calibri"/>
                <a:cs typeface="Calibri"/>
              </a:rPr>
              <a:t>siolo</a:t>
            </a:r>
            <a:r>
              <a:rPr dirty="0" sz="2400" spc="10" b="1">
                <a:latin typeface="Calibri"/>
                <a:cs typeface="Calibri"/>
              </a:rPr>
              <a:t>g</a:t>
            </a:r>
            <a:r>
              <a:rPr dirty="0" sz="2400" b="1">
                <a:latin typeface="Calibri"/>
                <a:cs typeface="Calibri"/>
              </a:rPr>
              <a:t>y </a:t>
            </a:r>
            <a:r>
              <a:rPr dirty="0" sz="240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KSU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10" b="1">
                <a:latin typeface="Calibri"/>
                <a:cs typeface="Calibri"/>
                <a:hlinkClick r:id="rId5"/>
              </a:rPr>
              <a:t>iaidakorish@yahoo.com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79700">
              <a:lnSpc>
                <a:spcPct val="100000"/>
              </a:lnSpc>
            </a:pPr>
            <a:r>
              <a:rPr dirty="0" sz="4000" spc="-10">
                <a:solidFill>
                  <a:srgbClr val="000000"/>
                </a:solidFill>
              </a:rPr>
              <a:t>Objectives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04800" y="990536"/>
            <a:ext cx="8610600" cy="5510530"/>
          </a:xfrm>
          <a:custGeom>
            <a:avLst/>
            <a:gdLst/>
            <a:ahLst/>
            <a:cxnLst/>
            <a:rect l="l" t="t" r="r" b="b"/>
            <a:pathLst>
              <a:path w="8610600" h="5510530">
                <a:moveTo>
                  <a:pt x="0" y="5510276"/>
                </a:moveTo>
                <a:lnTo>
                  <a:pt x="8610600" y="5510276"/>
                </a:lnTo>
                <a:lnTo>
                  <a:pt x="8610600" y="0"/>
                </a:lnTo>
                <a:lnTo>
                  <a:pt x="0" y="0"/>
                </a:lnTo>
                <a:lnTo>
                  <a:pt x="0" y="551027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3540" y="1025905"/>
            <a:ext cx="8376920" cy="4139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430530" algn="l"/>
              </a:tabLst>
            </a:pPr>
            <a:r>
              <a:rPr dirty="0" sz="2400" b="1">
                <a:latin typeface="Times New Roman"/>
                <a:cs typeface="Times New Roman"/>
              </a:rPr>
              <a:t>By </a:t>
            </a:r>
            <a:r>
              <a:rPr dirty="0" sz="2400" spc="-5" b="1">
                <a:latin typeface="Times New Roman"/>
                <a:cs typeface="Times New Roman"/>
              </a:rPr>
              <a:t>the end </a:t>
            </a:r>
            <a:r>
              <a:rPr dirty="0" sz="2400" b="1">
                <a:latin typeface="Times New Roman"/>
                <a:cs typeface="Times New Roman"/>
              </a:rPr>
              <a:t>of this </a:t>
            </a:r>
            <a:r>
              <a:rPr dirty="0" sz="2400" spc="-10" b="1">
                <a:latin typeface="Times New Roman"/>
                <a:cs typeface="Times New Roman"/>
              </a:rPr>
              <a:t>lecture </a:t>
            </a:r>
            <a:r>
              <a:rPr dirty="0" sz="2400" b="1">
                <a:latin typeface="Times New Roman"/>
                <a:cs typeface="Times New Roman"/>
              </a:rPr>
              <a:t>you </a:t>
            </a:r>
            <a:r>
              <a:rPr dirty="0" sz="2400" spc="-5" b="1">
                <a:latin typeface="Times New Roman"/>
                <a:cs typeface="Times New Roman"/>
              </a:rPr>
              <a:t>should be </a:t>
            </a:r>
            <a:r>
              <a:rPr dirty="0" sz="2400" b="1">
                <a:latin typeface="Times New Roman"/>
                <a:cs typeface="Times New Roman"/>
              </a:rPr>
              <a:t>able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to:</a:t>
            </a:r>
            <a:endParaRPr sz="2400">
              <a:latin typeface="Times New Roman"/>
              <a:cs typeface="Times New Roman"/>
            </a:endParaRPr>
          </a:p>
          <a:p>
            <a:pPr marL="355600" marR="769620" indent="-342900">
              <a:lnSpc>
                <a:spcPct val="100000"/>
              </a:lnSpc>
              <a:spcBef>
                <a:spcPts val="5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0">
                <a:latin typeface="Calibri"/>
                <a:cs typeface="Calibri"/>
              </a:rPr>
              <a:t>1-Describe </a:t>
            </a:r>
            <a:r>
              <a:rPr dirty="0" sz="2800" spc="-5">
                <a:latin typeface="Calibri"/>
                <a:cs typeface="Calibri"/>
              </a:rPr>
              <a:t>the </a:t>
            </a:r>
            <a:r>
              <a:rPr dirty="0" sz="2800" spc="-25">
                <a:solidFill>
                  <a:srgbClr val="0000FF"/>
                </a:solidFill>
                <a:latin typeface="Calibri"/>
                <a:cs typeface="Calibri"/>
              </a:rPr>
              <a:t>effects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exposure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low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high 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barometric </a:t>
            </a:r>
            <a:r>
              <a:rPr dirty="0" sz="2800" spc="-15">
                <a:latin typeface="Calibri"/>
                <a:cs typeface="Calibri"/>
              </a:rPr>
              <a:t>pressures </a:t>
            </a:r>
            <a:r>
              <a:rPr dirty="0" sz="2800" spc="-5">
                <a:latin typeface="Calibri"/>
                <a:cs typeface="Calibri"/>
              </a:rPr>
              <a:t>on the</a:t>
            </a:r>
            <a:r>
              <a:rPr dirty="0" sz="2800" spc="70">
                <a:latin typeface="Calibri"/>
                <a:cs typeface="Calibri"/>
              </a:rPr>
              <a:t> </a:t>
            </a:r>
            <a:r>
              <a:rPr dirty="0" sz="2800" spc="-45">
                <a:latin typeface="Calibri"/>
                <a:cs typeface="Calibri"/>
              </a:rPr>
              <a:t>body.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latin typeface="Calibri"/>
                <a:cs typeface="Calibri"/>
              </a:rPr>
              <a:t>2- </a:t>
            </a:r>
            <a:r>
              <a:rPr dirty="0" sz="2800" spc="-10">
                <a:latin typeface="Calibri"/>
                <a:cs typeface="Calibri"/>
              </a:rPr>
              <a:t>Describe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body acclimatization </a:t>
            </a:r>
            <a:r>
              <a:rPr dirty="0" sz="2800" spc="-15">
                <a:latin typeface="Calibri"/>
                <a:cs typeface="Calibri"/>
              </a:rPr>
              <a:t>to </a:t>
            </a:r>
            <a:r>
              <a:rPr dirty="0" sz="2800" spc="-10">
                <a:latin typeface="Calibri"/>
                <a:cs typeface="Calibri"/>
              </a:rPr>
              <a:t>low</a:t>
            </a:r>
            <a:r>
              <a:rPr dirty="0" sz="2800" spc="13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barometric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800" spc="-15">
                <a:latin typeface="Calibri"/>
                <a:cs typeface="Calibri"/>
              </a:rPr>
              <a:t>pressure.</a:t>
            </a:r>
            <a:endParaRPr sz="2800">
              <a:latin typeface="Calibri"/>
              <a:cs typeface="Calibri"/>
            </a:endParaRPr>
          </a:p>
          <a:p>
            <a:pPr marL="355600" marR="511809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3-Define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decompression sickness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5">
                <a:latin typeface="Calibri"/>
                <a:cs typeface="Calibri"/>
              </a:rPr>
              <a:t>explain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how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it 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can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be</a:t>
            </a:r>
            <a:r>
              <a:rPr dirty="0" sz="2800" spc="-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avoided</a:t>
            </a:r>
            <a:r>
              <a:rPr dirty="0" sz="2800" spc="-15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>
                <a:latin typeface="Calibri"/>
                <a:cs typeface="Calibri"/>
              </a:rPr>
              <a:t>4-Understand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effects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 high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nitrogen </a:t>
            </a:r>
            <a:r>
              <a:rPr dirty="0" sz="2800" spc="-15">
                <a:latin typeface="Calibri"/>
                <a:cs typeface="Calibri"/>
              </a:rPr>
              <a:t>pressure,</a:t>
            </a:r>
            <a:r>
              <a:rPr dirty="0" sz="2800" spc="14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and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nitrogen</a:t>
            </a:r>
            <a:r>
              <a:rPr dirty="0" sz="2800" spc="-4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narcosis</a:t>
            </a:r>
            <a:r>
              <a:rPr dirty="0" sz="2800" spc="-15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637"/>
            <a:ext cx="8229600" cy="944880"/>
          </a:xfrm>
          <a:prstGeom prst="rect">
            <a:avLst/>
          </a:prstGeom>
          <a:ln w="222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4445">
              <a:lnSpc>
                <a:spcPts val="3445"/>
              </a:lnSpc>
              <a:tabLst>
                <a:tab pos="2976880" algn="l"/>
              </a:tabLst>
            </a:pPr>
            <a:r>
              <a:rPr dirty="0" sz="2900" spc="-20" b="1">
                <a:solidFill>
                  <a:srgbClr val="0000FF"/>
                </a:solidFill>
                <a:latin typeface="Calibri"/>
                <a:cs typeface="Calibri"/>
              </a:rPr>
              <a:t>Effect</a:t>
            </a:r>
            <a:r>
              <a:rPr dirty="0" sz="2900" spc="58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dirty="0" sz="2900" spc="25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900" spc="-5" b="1">
                <a:solidFill>
                  <a:srgbClr val="0000FF"/>
                </a:solidFill>
                <a:latin typeface="Calibri"/>
                <a:cs typeface="Calibri"/>
              </a:rPr>
              <a:t>increased	barometric</a:t>
            </a:r>
            <a:r>
              <a:rPr dirty="0" sz="2900" spc="-10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900" spc="-10" b="1">
                <a:solidFill>
                  <a:srgbClr val="0000FF"/>
                </a:solidFill>
                <a:latin typeface="Calibri"/>
                <a:cs typeface="Calibri"/>
              </a:rPr>
              <a:t>pressure</a:t>
            </a:r>
            <a:endParaRPr sz="2900">
              <a:latin typeface="Calibri"/>
              <a:cs typeface="Calibri"/>
            </a:endParaRPr>
          </a:p>
          <a:p>
            <a:pPr algn="ctr" marL="4445">
              <a:lnSpc>
                <a:spcPct val="100000"/>
              </a:lnSpc>
            </a:pPr>
            <a:r>
              <a:rPr dirty="0" sz="2900">
                <a:latin typeface="Calibri"/>
                <a:cs typeface="Calibri"/>
              </a:rPr>
              <a:t>( </a:t>
            </a:r>
            <a:r>
              <a:rPr dirty="0" sz="2900" spc="-5">
                <a:solidFill>
                  <a:srgbClr val="FF0000"/>
                </a:solidFill>
                <a:latin typeface="Calibri"/>
                <a:cs typeface="Calibri"/>
              </a:rPr>
              <a:t>Deep sea</a:t>
            </a:r>
            <a:r>
              <a:rPr dirty="0" sz="2900" spc="-114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2900">
                <a:solidFill>
                  <a:srgbClr val="FF0000"/>
                </a:solidFill>
                <a:latin typeface="Calibri"/>
                <a:cs typeface="Calibri"/>
              </a:rPr>
              <a:t>diving).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371600"/>
            <a:ext cx="8458200" cy="4876800"/>
          </a:xfrm>
          <a:custGeom>
            <a:avLst/>
            <a:gdLst/>
            <a:ahLst/>
            <a:cxnLst/>
            <a:rect l="l" t="t" r="r" b="b"/>
            <a:pathLst>
              <a:path w="8458200" h="4876800">
                <a:moveTo>
                  <a:pt x="0" y="4876800"/>
                </a:moveTo>
                <a:lnTo>
                  <a:pt x="8458200" y="4876800"/>
                </a:lnTo>
                <a:lnTo>
                  <a:pt x="8458200" y="0"/>
                </a:lnTo>
                <a:lnTo>
                  <a:pt x="0" y="0"/>
                </a:lnTo>
                <a:lnTo>
                  <a:pt x="0" y="487680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343405"/>
            <a:ext cx="136144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When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40966" y="1343405"/>
            <a:ext cx="669544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46530" algn="l"/>
                <a:tab pos="3094355" algn="l"/>
                <a:tab pos="4377690" algn="l"/>
                <a:tab pos="5201285" algn="l"/>
                <a:tab pos="6129020" algn="l"/>
              </a:tabLst>
            </a:pPr>
            <a:r>
              <a:rPr dirty="0" sz="3200" spc="5">
                <a:solidFill>
                  <a:srgbClr val="FF0000"/>
                </a:solidFill>
                <a:latin typeface="Calibri"/>
                <a:cs typeface="Calibri"/>
              </a:rPr>
              <a:t>h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uma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dirty="0" sz="3200" spc="5">
                <a:solidFill>
                  <a:srgbClr val="FF0000"/>
                </a:solidFill>
                <a:latin typeface="Calibri"/>
                <a:cs typeface="Calibri"/>
              </a:rPr>
              <a:t>d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es</a:t>
            </a:r>
            <a:r>
              <a:rPr dirty="0" sz="3200" spc="-20">
                <a:solidFill>
                  <a:srgbClr val="FF0000"/>
                </a:solidFill>
                <a:latin typeface="Calibri"/>
                <a:cs typeface="Calibri"/>
              </a:rPr>
              <a:t>c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end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bel</a:t>
            </a: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o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w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sea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	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782698"/>
            <a:ext cx="8301355" cy="3876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3200" spc="-15">
                <a:solidFill>
                  <a:srgbClr val="FF0000"/>
                </a:solidFill>
                <a:latin typeface="Calibri"/>
                <a:cs typeface="Calibri"/>
              </a:rPr>
              <a:t>pressure </a:t>
            </a:r>
            <a:r>
              <a:rPr dirty="0" sz="3200" spc="-10">
                <a:solidFill>
                  <a:srgbClr val="FF0000"/>
                </a:solidFill>
                <a:latin typeface="Calibri"/>
                <a:cs typeface="Calibri"/>
              </a:rPr>
              <a:t>around </a:t>
            </a:r>
            <a:r>
              <a:rPr dirty="0" sz="3200">
                <a:solidFill>
                  <a:srgbClr val="FF0000"/>
                </a:solidFill>
                <a:latin typeface="Calibri"/>
                <a:cs typeface="Calibri"/>
              </a:rPr>
              <a:t>them</a:t>
            </a:r>
            <a:r>
              <a:rPr dirty="0" sz="3200" spc="-4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FF0000"/>
                </a:solidFill>
                <a:latin typeface="Calibri"/>
                <a:cs typeface="Calibri"/>
              </a:rPr>
              <a:t>increased.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ts val="365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114">
                <a:latin typeface="Times New Roman"/>
                <a:cs typeface="Times New Roman"/>
              </a:rPr>
              <a:t>To </a:t>
            </a:r>
            <a:r>
              <a:rPr dirty="0" sz="3200" spc="-5">
                <a:latin typeface="Times New Roman"/>
                <a:cs typeface="Times New Roman"/>
              </a:rPr>
              <a:t>prevent </a:t>
            </a:r>
            <a:r>
              <a:rPr dirty="0" sz="3200">
                <a:latin typeface="Times New Roman"/>
                <a:cs typeface="Times New Roman"/>
              </a:rPr>
              <a:t>the lungs </a:t>
            </a:r>
            <a:r>
              <a:rPr dirty="0" sz="3200" spc="-5">
                <a:latin typeface="Times New Roman"/>
                <a:cs typeface="Times New Roman"/>
              </a:rPr>
              <a:t>from </a:t>
            </a:r>
            <a:r>
              <a:rPr dirty="0" sz="3200">
                <a:latin typeface="Times New Roman"/>
                <a:cs typeface="Times New Roman"/>
              </a:rPr>
              <a:t>collapse , air must </a:t>
            </a:r>
            <a:r>
              <a:rPr dirty="0" sz="3200" spc="62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be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650"/>
              </a:lnSpc>
            </a:pPr>
            <a:r>
              <a:rPr dirty="0" sz="3200">
                <a:latin typeface="Times New Roman"/>
                <a:cs typeface="Times New Roman"/>
              </a:rPr>
              <a:t>supplied also under high</a:t>
            </a:r>
            <a:r>
              <a:rPr dirty="0" sz="3200" spc="-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pressure.</a:t>
            </a:r>
            <a:endParaRPr sz="32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This exposes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blood </a:t>
            </a:r>
            <a:r>
              <a:rPr dirty="0" sz="3200" spc="-10">
                <a:latin typeface="Times New Roman"/>
                <a:cs typeface="Times New Roman"/>
              </a:rPr>
              <a:t>in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5">
                <a:latin typeface="Times New Roman"/>
                <a:cs typeface="Times New Roman"/>
              </a:rPr>
              <a:t>lungs to extremely  </a:t>
            </a:r>
            <a:r>
              <a:rPr dirty="0" sz="3200">
                <a:latin typeface="Times New Roman"/>
                <a:cs typeface="Times New Roman"/>
              </a:rPr>
              <a:t>high alveolar </a:t>
            </a:r>
            <a:r>
              <a:rPr dirty="0" sz="3200" spc="5">
                <a:latin typeface="Times New Roman"/>
                <a:cs typeface="Times New Roman"/>
              </a:rPr>
              <a:t>gas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pressure(hyperbarism).</a:t>
            </a:r>
            <a:endParaRPr sz="32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Under certain </a:t>
            </a:r>
            <a:r>
              <a:rPr dirty="0" sz="3200" spc="-5">
                <a:latin typeface="Times New Roman"/>
                <a:cs typeface="Times New Roman"/>
              </a:rPr>
              <a:t>limits </a:t>
            </a:r>
            <a:r>
              <a:rPr dirty="0" sz="3200">
                <a:latin typeface="Times New Roman"/>
                <a:cs typeface="Times New Roman"/>
              </a:rPr>
              <a:t>these high pressures </a:t>
            </a:r>
            <a:r>
              <a:rPr dirty="0" sz="3200" spc="-5">
                <a:latin typeface="Times New Roman"/>
                <a:cs typeface="Times New Roman"/>
              </a:rPr>
              <a:t>cause  </a:t>
            </a:r>
            <a:r>
              <a:rPr dirty="0" sz="3200">
                <a:latin typeface="Times New Roman"/>
                <a:cs typeface="Times New Roman"/>
              </a:rPr>
              <a:t>tremendous alterations </a:t>
            </a:r>
            <a:r>
              <a:rPr dirty="0" sz="3200" spc="-10">
                <a:latin typeface="Times New Roman"/>
                <a:cs typeface="Times New Roman"/>
              </a:rPr>
              <a:t>in </a:t>
            </a:r>
            <a:r>
              <a:rPr dirty="0" sz="3200" spc="-5">
                <a:latin typeface="Times New Roman"/>
                <a:cs typeface="Times New Roman"/>
              </a:rPr>
              <a:t>the </a:t>
            </a:r>
            <a:r>
              <a:rPr dirty="0" sz="3200">
                <a:latin typeface="Times New Roman"/>
                <a:cs typeface="Times New Roman"/>
              </a:rPr>
              <a:t>physiology of the  </a:t>
            </a:r>
            <a:r>
              <a:rPr dirty="0" sz="3200" spc="-40">
                <a:latin typeface="Times New Roman"/>
                <a:cs typeface="Times New Roman"/>
              </a:rPr>
              <a:t>body.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49733" rIns="0" bIns="0" rtlCol="0" vert="horz">
            <a:spAutoFit/>
          </a:bodyPr>
          <a:lstStyle/>
          <a:p>
            <a:pPr marL="2865755">
              <a:lnSpc>
                <a:spcPts val="5160"/>
              </a:lnSpc>
            </a:pPr>
            <a:r>
              <a:rPr dirty="0" spc="-5">
                <a:solidFill>
                  <a:srgbClr val="000000"/>
                </a:solidFill>
              </a:rPr>
              <a:t>C</a:t>
            </a:r>
            <a:r>
              <a:rPr dirty="0" spc="5">
                <a:solidFill>
                  <a:srgbClr val="000000"/>
                </a:solidFill>
              </a:rPr>
              <a:t>o</a:t>
            </a:r>
            <a:r>
              <a:rPr dirty="0" spc="-35">
                <a:solidFill>
                  <a:srgbClr val="000000"/>
                </a:solidFill>
              </a:rPr>
              <a:t>n</a:t>
            </a:r>
            <a:r>
              <a:rPr dirty="0">
                <a:solidFill>
                  <a:srgbClr val="000000"/>
                </a:solidFill>
              </a:rPr>
              <a:t>t..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142936"/>
            <a:ext cx="8229600" cy="4983480"/>
          </a:xfrm>
          <a:custGeom>
            <a:avLst/>
            <a:gdLst/>
            <a:ahLst/>
            <a:cxnLst/>
            <a:rect l="l" t="t" r="r" b="b"/>
            <a:pathLst>
              <a:path w="8229600" h="4983480">
                <a:moveTo>
                  <a:pt x="0" y="4983226"/>
                </a:moveTo>
                <a:lnTo>
                  <a:pt x="8229600" y="4983226"/>
                </a:lnTo>
                <a:lnTo>
                  <a:pt x="8229600" y="0"/>
                </a:lnTo>
                <a:lnTo>
                  <a:pt x="0" y="0"/>
                </a:lnTo>
                <a:lnTo>
                  <a:pt x="0" y="498322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114805"/>
            <a:ext cx="98298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8066" y="1130236"/>
            <a:ext cx="6810375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720"/>
              </a:lnSpc>
              <a:tabLst>
                <a:tab pos="2324735" algn="l"/>
                <a:tab pos="4053204" algn="l"/>
                <a:tab pos="5889625" algn="l"/>
                <a:tab pos="6590665" algn="l"/>
              </a:tabLst>
            </a:pP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sur</a:t>
            </a:r>
            <a:r>
              <a:rPr dirty="0" sz="3200" spc="-5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oundin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p</a:t>
            </a:r>
            <a:r>
              <a:rPr dirty="0" sz="3200" spc="-45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ess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u</a:t>
            </a:r>
            <a:r>
              <a:rPr dirty="0" sz="3200" spc="-4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inc</a:t>
            </a:r>
            <a:r>
              <a:rPr dirty="0" sz="3200" spc="-5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se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b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554098"/>
            <a:ext cx="8074659" cy="23742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ts val="3650"/>
              </a:lnSpc>
              <a:tabLst>
                <a:tab pos="2532380" algn="l"/>
                <a:tab pos="3182620" algn="l"/>
                <a:tab pos="4272280" algn="l"/>
                <a:tab pos="4865370" algn="l"/>
                <a:tab pos="6046470" algn="l"/>
                <a:tab pos="6764655" algn="l"/>
                <a:tab pos="7722234" algn="l"/>
              </a:tabLst>
            </a:pPr>
            <a:r>
              <a:rPr dirty="0" sz="3200" spc="-25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osp</a:t>
            </a:r>
            <a:r>
              <a:rPr dirty="0" sz="3200" spc="5">
                <a:solidFill>
                  <a:srgbClr val="001F5F"/>
                </a:solidFill>
                <a:latin typeface="Calibri"/>
                <a:cs typeface="Calibri"/>
              </a:rPr>
              <a:t>h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 spc="-4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-8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 spc="-45">
                <a:solidFill>
                  <a:srgbClr val="001F5F"/>
                </a:solidFill>
                <a:latin typeface="Calibri"/>
                <a:cs typeface="Calibri"/>
              </a:rPr>
              <a:t>v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ery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1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0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5">
                <a:solidFill>
                  <a:srgbClr val="001F5F"/>
                </a:solidFill>
                <a:latin typeface="Calibri"/>
                <a:cs typeface="Calibri"/>
              </a:rPr>
              <a:t>m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 spc="-45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er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1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3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 spc="-95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t)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ts val="3650"/>
              </a:lnSpc>
            </a:pP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depth in sea</a:t>
            </a:r>
            <a:r>
              <a:rPr dirty="0" sz="32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200" spc="-75">
                <a:solidFill>
                  <a:srgbClr val="001F5F"/>
                </a:solidFill>
                <a:latin typeface="Calibri"/>
                <a:cs typeface="Calibri"/>
              </a:rPr>
              <a:t>water.</a:t>
            </a:r>
            <a:endParaRPr sz="3200">
              <a:latin typeface="Calibri"/>
              <a:cs typeface="Calibri"/>
            </a:endParaRPr>
          </a:p>
          <a:p>
            <a:pPr algn="just" marL="355600" marR="6350" indent="-342900">
              <a:lnSpc>
                <a:spcPts val="3460"/>
              </a:lnSpc>
              <a:spcBef>
                <a:spcPts val="81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25">
                <a:solidFill>
                  <a:srgbClr val="001F5F"/>
                </a:solidFill>
                <a:latin typeface="Calibri"/>
                <a:cs typeface="Calibri"/>
              </a:rPr>
              <a:t>Therefore 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depth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of 31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meter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(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100 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feet)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in 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ocean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diver is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exposed 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to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a 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pressure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of 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4</a:t>
            </a:r>
            <a:r>
              <a:rPr dirty="0" sz="3200" spc="-6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atmospheres.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944366"/>
            <a:ext cx="134366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The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s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7561" y="3944366"/>
            <a:ext cx="626935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53589" algn="l"/>
                <a:tab pos="3952240" algn="l"/>
                <a:tab pos="5553075" algn="l"/>
              </a:tabLst>
            </a:pP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problems	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confront	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SCUBA	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(self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39" y="4383278"/>
            <a:ext cx="732282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contained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under 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water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breathing</a:t>
            </a:r>
            <a:r>
              <a:rPr dirty="0" sz="3200" spc="-2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apparatus.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4640" y="228727"/>
            <a:ext cx="2179320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>
                <a:solidFill>
                  <a:srgbClr val="000000"/>
                </a:solidFill>
              </a:rPr>
              <a:t>Objectives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876680"/>
            <a:ext cx="7381240" cy="853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By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end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of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this lecture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you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should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be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able </a:t>
            </a:r>
            <a:r>
              <a:rPr dirty="0" sz="2800">
                <a:solidFill>
                  <a:srgbClr val="C00000"/>
                </a:solidFill>
                <a:latin typeface="Times New Roman"/>
                <a:cs typeface="Times New Roman"/>
              </a:rPr>
              <a:t>to:</a:t>
            </a:r>
            <a:r>
              <a:rPr dirty="0" sz="2800" spc="-5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 spc="-5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303401"/>
            <a:ext cx="7899400" cy="779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025"/>
              </a:lnSpc>
              <a:tabLst>
                <a:tab pos="1892935" algn="l"/>
                <a:tab pos="2570480" algn="l"/>
                <a:tab pos="3364229" algn="l"/>
                <a:tab pos="3903979" algn="l"/>
                <a:tab pos="4582160" algn="l"/>
                <a:tab pos="5965825" algn="l"/>
                <a:tab pos="7609205" algn="l"/>
              </a:tabLst>
            </a:pPr>
            <a:r>
              <a:rPr dirty="0" sz="2800" spc="-5">
                <a:latin typeface="Times New Roman"/>
                <a:cs typeface="Times New Roman"/>
              </a:rPr>
              <a:t>Un</a:t>
            </a:r>
            <a:r>
              <a:rPr dirty="0" sz="2800">
                <a:latin typeface="Times New Roman"/>
                <a:cs typeface="Times New Roman"/>
              </a:rPr>
              <a:t>d</a:t>
            </a:r>
            <a:r>
              <a:rPr dirty="0" sz="2800" spc="-5">
                <a:latin typeface="Times New Roman"/>
                <a:cs typeface="Times New Roman"/>
              </a:rPr>
              <a:t>erstand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h</a:t>
            </a:r>
            <a:r>
              <a:rPr dirty="0" sz="2800" spc="-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r</a:t>
            </a:r>
            <a:r>
              <a:rPr dirty="0" sz="2800">
                <a:latin typeface="Times New Roman"/>
                <a:cs typeface="Times New Roman"/>
              </a:rPr>
              <a:t>o</a:t>
            </a:r>
            <a:r>
              <a:rPr dirty="0" sz="2800" spc="-15">
                <a:latin typeface="Times New Roman"/>
                <a:cs typeface="Times New Roman"/>
              </a:rPr>
              <a:t>l</a:t>
            </a:r>
            <a:r>
              <a:rPr dirty="0" sz="2800" spc="-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>
                <a:latin typeface="Times New Roman"/>
                <a:cs typeface="Times New Roman"/>
              </a:rPr>
              <a:t>o</a:t>
            </a:r>
            <a:r>
              <a:rPr dirty="0" sz="2800" spc="-5">
                <a:latin typeface="Times New Roman"/>
                <a:cs typeface="Times New Roman"/>
              </a:rPr>
              <a:t>f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t</a:t>
            </a:r>
            <a:r>
              <a:rPr dirty="0" sz="2800">
                <a:latin typeface="Times New Roman"/>
                <a:cs typeface="Times New Roman"/>
              </a:rPr>
              <a:t>h</a:t>
            </a:r>
            <a:r>
              <a:rPr dirty="0" sz="2800" spc="-5">
                <a:latin typeface="Times New Roman"/>
                <a:cs typeface="Times New Roman"/>
              </a:rPr>
              <a:t>e</a:t>
            </a:r>
            <a:r>
              <a:rPr dirty="0" sz="2800">
                <a:latin typeface="Times New Roman"/>
                <a:cs typeface="Times New Roman"/>
              </a:rPr>
              <a:t>	</a:t>
            </a:r>
            <a:r>
              <a:rPr dirty="0" sz="2800" spc="-20">
                <a:solidFill>
                  <a:srgbClr val="6F2F9F"/>
                </a:solidFill>
                <a:latin typeface="Times New Roman"/>
                <a:cs typeface="Times New Roman"/>
              </a:rPr>
              <a:t>m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edu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l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la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b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l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nga</a:t>
            </a:r>
            <a:r>
              <a:rPr dirty="0" sz="2800" spc="-2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800" spc="-5">
                <a:latin typeface="Times New Roman"/>
                <a:cs typeface="Times New Roman"/>
              </a:rPr>
              <a:t>in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3025"/>
              </a:lnSpc>
            </a:pPr>
            <a:r>
              <a:rPr dirty="0" sz="2800" spc="-5">
                <a:latin typeface="Times New Roman"/>
                <a:cs typeface="Times New Roman"/>
              </a:rPr>
              <a:t>determining the basic pattern of respiratory</a:t>
            </a:r>
            <a:r>
              <a:rPr dirty="0" sz="2800" spc="80">
                <a:latin typeface="Times New Roman"/>
                <a:cs typeface="Times New Roman"/>
              </a:rPr>
              <a:t> </a:t>
            </a:r>
            <a:r>
              <a:rPr dirty="0" sz="2800" spc="-25">
                <a:latin typeface="Times New Roman"/>
                <a:cs typeface="Times New Roman"/>
              </a:rPr>
              <a:t>activity.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157222"/>
            <a:ext cx="8244840" cy="40551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7620" indent="-342900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List some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factors that </a:t>
            </a:r>
            <a:r>
              <a:rPr dirty="0" sz="2800" spc="-10">
                <a:solidFill>
                  <a:srgbClr val="6F2F9F"/>
                </a:solidFill>
                <a:latin typeface="Times New Roman"/>
                <a:cs typeface="Times New Roman"/>
              </a:rPr>
              <a:t>can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modify the basic breathing  </a:t>
            </a:r>
            <a:r>
              <a:rPr dirty="0" sz="2800" spc="-5">
                <a:latin typeface="Times New Roman"/>
                <a:cs typeface="Times New Roman"/>
              </a:rPr>
              <a:t>pattern  like</a:t>
            </a:r>
            <a:r>
              <a:rPr dirty="0" sz="2800" spc="-6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e.g.</a:t>
            </a:r>
            <a:endParaRPr sz="2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2690"/>
              </a:lnSpc>
              <a:spcBef>
                <a:spcPts val="645"/>
              </a:spcBef>
              <a:buFont typeface="Arial"/>
              <a:buChar char="•"/>
              <a:tabLst>
                <a:tab pos="444500" algn="l"/>
              </a:tabLst>
            </a:pPr>
            <a:r>
              <a:rPr dirty="0" sz="2800" spc="-5">
                <a:latin typeface="Times New Roman"/>
                <a:cs typeface="Times New Roman"/>
              </a:rPr>
              <a:t>a- The Hering-Breuer reflexes, </a:t>
            </a:r>
            <a:r>
              <a:rPr dirty="0" sz="2800">
                <a:latin typeface="Times New Roman"/>
                <a:cs typeface="Times New Roman"/>
              </a:rPr>
              <a:t>b- </a:t>
            </a:r>
            <a:r>
              <a:rPr dirty="0" sz="2800" spc="-5">
                <a:latin typeface="Times New Roman"/>
                <a:cs typeface="Times New Roman"/>
              </a:rPr>
              <a:t>The proprioreceptor  </a:t>
            </a:r>
            <a:r>
              <a:rPr dirty="0" sz="2800" spc="-5">
                <a:latin typeface="Times New Roman"/>
                <a:cs typeface="Times New Roman"/>
              </a:rPr>
              <a:t>reflexes, and c- The protective reflexes, like </a:t>
            </a:r>
            <a:r>
              <a:rPr dirty="0" sz="2800">
                <a:latin typeface="Times New Roman"/>
                <a:cs typeface="Times New Roman"/>
              </a:rPr>
              <a:t>the  </a:t>
            </a:r>
            <a:r>
              <a:rPr dirty="0" sz="2800" spc="-5">
                <a:latin typeface="Times New Roman"/>
                <a:cs typeface="Times New Roman"/>
              </a:rPr>
              <a:t>irritant, and </a:t>
            </a:r>
            <a:r>
              <a:rPr dirty="0" sz="2800">
                <a:latin typeface="Times New Roman"/>
                <a:cs typeface="Times New Roman"/>
              </a:rPr>
              <a:t>the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J-receptors.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spcBef>
                <a:spcPts val="20"/>
              </a:spcBef>
              <a:buFont typeface="Arial"/>
              <a:buChar char="•"/>
              <a:tabLst>
                <a:tab pos="355600" algn="l"/>
                <a:tab pos="2135505" algn="l"/>
                <a:tab pos="2712085" algn="l"/>
                <a:tab pos="4396105" algn="l"/>
                <a:tab pos="6489065" algn="l"/>
                <a:tab pos="6927850" algn="l"/>
              </a:tabLst>
            </a:pPr>
            <a:r>
              <a:rPr dirty="0" sz="2800" spc="-5">
                <a:latin typeface="Times New Roman"/>
                <a:cs typeface="Times New Roman"/>
              </a:rPr>
              <a:t>Understand	</a:t>
            </a:r>
            <a:r>
              <a:rPr dirty="0" sz="2800">
                <a:latin typeface="Times New Roman"/>
                <a:cs typeface="Times New Roman"/>
              </a:rPr>
              <a:t>the	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respiratory	consequences	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of	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changing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ts val="3025"/>
              </a:lnSpc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PO</a:t>
            </a:r>
            <a:r>
              <a:rPr dirty="0" baseline="-21021" sz="2775" spc="-7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, PCO</a:t>
            </a:r>
            <a:r>
              <a:rPr dirty="0" baseline="-21021" sz="2775" spc="-7">
                <a:solidFill>
                  <a:srgbClr val="6F2F9F"/>
                </a:solidFill>
                <a:latin typeface="Times New Roman"/>
                <a:cs typeface="Times New Roman"/>
              </a:rPr>
              <a:t>2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, and</a:t>
            </a:r>
            <a:r>
              <a:rPr dirty="0" sz="2800" spc="-2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PH.</a:t>
            </a:r>
            <a:endParaRPr sz="2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latin typeface="Times New Roman"/>
                <a:cs typeface="Times New Roman"/>
              </a:rPr>
              <a:t>Describe </a:t>
            </a:r>
            <a:r>
              <a:rPr dirty="0" sz="2800">
                <a:latin typeface="Times New Roman"/>
                <a:cs typeface="Times New Roman"/>
              </a:rPr>
              <a:t>the </a:t>
            </a:r>
            <a:r>
              <a:rPr dirty="0" sz="2800" spc="-5">
                <a:latin typeface="Times New Roman"/>
                <a:cs typeface="Times New Roman"/>
              </a:rPr>
              <a:t>locations and roles </a:t>
            </a:r>
            <a:r>
              <a:rPr dirty="0" sz="2800">
                <a:latin typeface="Times New Roman"/>
                <a:cs typeface="Times New Roman"/>
              </a:rPr>
              <a:t>of the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peripheral and 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central</a:t>
            </a:r>
            <a:r>
              <a:rPr dirty="0" sz="2800" spc="-6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chemoreceptors.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ts val="2810"/>
              </a:lnSpc>
              <a:spcBef>
                <a:spcPts val="10"/>
              </a:spcBef>
              <a:buFont typeface="Arial"/>
              <a:buChar char="•"/>
              <a:tabLst>
                <a:tab pos="355600" algn="l"/>
                <a:tab pos="1711960" algn="l"/>
                <a:tab pos="2333625" algn="l"/>
                <a:tab pos="3522979" algn="l"/>
                <a:tab pos="4970780" algn="l"/>
                <a:tab pos="5594350" algn="l"/>
                <a:tab pos="7168515" algn="l"/>
              </a:tabLst>
            </a:pPr>
            <a:r>
              <a:rPr dirty="0" sz="2600">
                <a:latin typeface="Times New Roman"/>
                <a:cs typeface="Times New Roman"/>
              </a:rPr>
              <a:t>Compa</a:t>
            </a:r>
            <a:r>
              <a:rPr dirty="0" sz="2600" spc="-10">
                <a:latin typeface="Times New Roman"/>
                <a:cs typeface="Times New Roman"/>
              </a:rPr>
              <a:t>r</a:t>
            </a:r>
            <a:r>
              <a:rPr dirty="0" sz="2600">
                <a:latin typeface="Times New Roman"/>
                <a:cs typeface="Times New Roman"/>
              </a:rPr>
              <a:t>e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 spc="-20">
                <a:latin typeface="Times New Roman"/>
                <a:cs typeface="Times New Roman"/>
              </a:rPr>
              <a:t>a</a:t>
            </a:r>
            <a:r>
              <a:rPr dirty="0" sz="2600">
                <a:latin typeface="Times New Roman"/>
                <a:cs typeface="Times New Roman"/>
              </a:rPr>
              <a:t>nd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 spc="-20">
                <a:latin typeface="Times New Roman"/>
                <a:cs typeface="Times New Roman"/>
              </a:rPr>
              <a:t>c</a:t>
            </a:r>
            <a:r>
              <a:rPr dirty="0" sz="2600">
                <a:latin typeface="Times New Roman"/>
                <a:cs typeface="Times New Roman"/>
              </a:rPr>
              <a:t>o</a:t>
            </a:r>
            <a:r>
              <a:rPr dirty="0" sz="2600" spc="5">
                <a:latin typeface="Times New Roman"/>
                <a:cs typeface="Times New Roman"/>
              </a:rPr>
              <a:t>n</a:t>
            </a:r>
            <a:r>
              <a:rPr dirty="0" sz="2600">
                <a:latin typeface="Times New Roman"/>
                <a:cs typeface="Times New Roman"/>
              </a:rPr>
              <a:t>t</a:t>
            </a:r>
            <a:r>
              <a:rPr dirty="0" sz="2600" spc="-10">
                <a:latin typeface="Times New Roman"/>
                <a:cs typeface="Times New Roman"/>
              </a:rPr>
              <a:t>r</a:t>
            </a:r>
            <a:r>
              <a:rPr dirty="0" sz="2600">
                <a:latin typeface="Times New Roman"/>
                <a:cs typeface="Times New Roman"/>
              </a:rPr>
              <a:t>a</a:t>
            </a:r>
            <a:r>
              <a:rPr dirty="0" sz="2600" spc="-15">
                <a:latin typeface="Times New Roman"/>
                <a:cs typeface="Times New Roman"/>
              </a:rPr>
              <a:t>s</a:t>
            </a:r>
            <a:r>
              <a:rPr dirty="0" sz="2600">
                <a:latin typeface="Times New Roman"/>
                <a:cs typeface="Times New Roman"/>
              </a:rPr>
              <a:t>t</a:t>
            </a:r>
            <a:r>
              <a:rPr dirty="0" sz="2600">
                <a:latin typeface="Times New Roman"/>
                <a:cs typeface="Times New Roman"/>
              </a:rPr>
              <a:t>	</a:t>
            </a:r>
            <a:r>
              <a:rPr dirty="0" sz="2600" spc="-10">
                <a:solidFill>
                  <a:srgbClr val="6F2F9F"/>
                </a:solidFill>
                <a:latin typeface="Times New Roman"/>
                <a:cs typeface="Times New Roman"/>
              </a:rPr>
              <a:t>m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e</a:t>
            </a:r>
            <a:r>
              <a:rPr dirty="0" sz="2600" spc="-1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abolic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and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r</a:t>
            </a:r>
            <a:r>
              <a:rPr dirty="0" sz="2600" spc="-10">
                <a:solidFill>
                  <a:srgbClr val="6F2F9F"/>
                </a:solidFill>
                <a:latin typeface="Times New Roman"/>
                <a:cs typeface="Times New Roman"/>
              </a:rPr>
              <a:t>e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spi</a:t>
            </a:r>
            <a:r>
              <a:rPr dirty="0" sz="2600" spc="-25">
                <a:solidFill>
                  <a:srgbClr val="6F2F9F"/>
                </a:solidFill>
                <a:latin typeface="Times New Roman"/>
                <a:cs typeface="Times New Roman"/>
              </a:rPr>
              <a:t>r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dirty="0" sz="2600" spc="-10">
                <a:solidFill>
                  <a:srgbClr val="6F2F9F"/>
                </a:solidFill>
                <a:latin typeface="Times New Roman"/>
                <a:cs typeface="Times New Roman"/>
              </a:rPr>
              <a:t>t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ory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	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</a:t>
            </a:r>
            <a:r>
              <a:rPr dirty="0" sz="2600" spc="-10">
                <a:solidFill>
                  <a:srgbClr val="6F2F9F"/>
                </a:solidFill>
                <a:latin typeface="Times New Roman"/>
                <a:cs typeface="Times New Roman"/>
              </a:rPr>
              <a:t>c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i</a:t>
            </a:r>
            <a:r>
              <a:rPr dirty="0" sz="2600" spc="-15">
                <a:solidFill>
                  <a:srgbClr val="6F2F9F"/>
                </a:solidFill>
                <a:latin typeface="Times New Roman"/>
                <a:cs typeface="Times New Roman"/>
              </a:rPr>
              <a:t>d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o</a:t>
            </a:r>
            <a:r>
              <a:rPr dirty="0" sz="2600" spc="-15">
                <a:solidFill>
                  <a:srgbClr val="6F2F9F"/>
                </a:solidFill>
                <a:latin typeface="Times New Roman"/>
                <a:cs typeface="Times New Roman"/>
              </a:rPr>
              <a:t>s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is</a:t>
            </a:r>
            <a:endParaRPr sz="2600">
              <a:latin typeface="Times New Roman"/>
              <a:cs typeface="Times New Roman"/>
            </a:endParaRPr>
          </a:p>
          <a:p>
            <a:pPr marL="355600">
              <a:lnSpc>
                <a:spcPts val="2810"/>
              </a:lnSpc>
              <a:tabLst>
                <a:tab pos="2938780" algn="l"/>
              </a:tabLst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and</a:t>
            </a:r>
            <a:r>
              <a:rPr dirty="0" sz="2600" spc="64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metabolic </a:t>
            </a:r>
            <a:r>
              <a:rPr dirty="0" sz="2600" spc="2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and	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respiratory</a:t>
            </a:r>
            <a:r>
              <a:rPr dirty="0" sz="2600" spc="-1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alkalosis.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3850" y="609600"/>
            <a:ext cx="8667750" cy="5772150"/>
          </a:xfrm>
          <a:custGeom>
            <a:avLst/>
            <a:gdLst/>
            <a:ahLst/>
            <a:cxnLst/>
            <a:rect l="l" t="t" r="r" b="b"/>
            <a:pathLst>
              <a:path w="8667750" h="5772150">
                <a:moveTo>
                  <a:pt x="0" y="5772150"/>
                </a:moveTo>
                <a:lnTo>
                  <a:pt x="8667750" y="5772150"/>
                </a:lnTo>
                <a:lnTo>
                  <a:pt x="8667750" y="0"/>
                </a:lnTo>
                <a:lnTo>
                  <a:pt x="0" y="0"/>
                </a:lnTo>
                <a:lnTo>
                  <a:pt x="0" y="577215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2742" y="589534"/>
            <a:ext cx="8511540" cy="4512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800" spc="-25" b="1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depth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on the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volume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of the</a:t>
            </a:r>
            <a:r>
              <a:rPr dirty="0" sz="2800" spc="10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gases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355600" marR="6985" indent="-100965">
              <a:lnSpc>
                <a:spcPts val="3020"/>
              </a:lnSpc>
              <a:spcBef>
                <a:spcPts val="720"/>
              </a:spcBef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is compression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gases to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smaller and smaller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volumes. 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1L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(sea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level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)→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1/2 L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33 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feet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and so</a:t>
            </a:r>
            <a:r>
              <a:rPr dirty="0" sz="2800" spc="13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on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800" spc="-25" b="1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of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depth </a:t>
            </a: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on density of</a:t>
            </a:r>
            <a:r>
              <a:rPr dirty="0" sz="2800" spc="40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gases</a:t>
            </a:r>
            <a:endParaRPr sz="2800">
              <a:latin typeface="Calibri"/>
              <a:cs typeface="Calibri"/>
            </a:endParaRPr>
          </a:p>
          <a:p>
            <a:pPr marL="173990">
              <a:lnSpc>
                <a:spcPts val="3195"/>
              </a:lnSpc>
              <a:spcBef>
                <a:spcPts val="335"/>
              </a:spcBef>
              <a:tabLst>
                <a:tab pos="1508760" algn="l"/>
                <a:tab pos="1911350" algn="l"/>
                <a:tab pos="3097530" algn="l"/>
                <a:tab pos="3526790" algn="l"/>
                <a:tab pos="4130675" algn="l"/>
                <a:tab pos="4810760" algn="l"/>
                <a:tab pos="5821045" algn="l"/>
                <a:tab pos="7343775" algn="l"/>
                <a:tab pos="8202295" algn="l"/>
              </a:tabLst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dirty="0" sz="2800" spc="-4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ease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densit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6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as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dirty="0" sz="2800" spc="0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henc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inc</a:t>
            </a:r>
            <a:r>
              <a:rPr dirty="0" sz="2800" spc="-45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eased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25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or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k</a:t>
            </a:r>
            <a:r>
              <a:rPr dirty="0" sz="28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ts val="3195"/>
              </a:lnSpc>
            </a:pP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breathing.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Nitrogen </a:t>
            </a:r>
            <a:r>
              <a:rPr dirty="0" sz="2800" spc="-20" b="1">
                <a:solidFill>
                  <a:srgbClr val="001F5F"/>
                </a:solidFill>
                <a:latin typeface="Calibri"/>
                <a:cs typeface="Calibri"/>
              </a:rPr>
              <a:t>effect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at </a:t>
            </a:r>
            <a:r>
              <a:rPr dirty="0" sz="2800" spc="-10" b="1">
                <a:solidFill>
                  <a:srgbClr val="001F5F"/>
                </a:solidFill>
                <a:latin typeface="Calibri"/>
                <a:cs typeface="Calibri"/>
              </a:rPr>
              <a:t>high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nitrogen</a:t>
            </a:r>
            <a:r>
              <a:rPr dirty="0" sz="2800" spc="155" b="1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001F5F"/>
                </a:solidFill>
                <a:latin typeface="Calibri"/>
                <a:cs typeface="Calibri"/>
              </a:rPr>
              <a:t>pressure</a:t>
            </a:r>
            <a:endParaRPr sz="2800">
              <a:latin typeface="Calibri"/>
              <a:cs typeface="Calibri"/>
            </a:endParaRPr>
          </a:p>
          <a:p>
            <a:pPr marL="253365">
              <a:lnSpc>
                <a:spcPct val="100000"/>
              </a:lnSpc>
              <a:spcBef>
                <a:spcPts val="335"/>
              </a:spcBef>
            </a:pP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has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2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principle</a:t>
            </a:r>
            <a:r>
              <a:rPr dirty="0" sz="2800" spc="4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effects:</a:t>
            </a:r>
            <a:endParaRPr sz="2800">
              <a:latin typeface="Calibri"/>
              <a:cs typeface="Calibri"/>
            </a:endParaRPr>
          </a:p>
          <a:p>
            <a:pPr marL="172085">
              <a:lnSpc>
                <a:spcPct val="100000"/>
              </a:lnSpc>
              <a:spcBef>
                <a:spcPts val="340"/>
              </a:spcBef>
            </a:pPr>
            <a:r>
              <a:rPr dirty="0" sz="2800" spc="-5" b="1">
                <a:solidFill>
                  <a:srgbClr val="001F5F"/>
                </a:solidFill>
                <a:latin typeface="Calibri"/>
                <a:cs typeface="Calibri"/>
              </a:rPr>
              <a:t>* </a:t>
            </a:r>
            <a:r>
              <a:rPr dirty="0" sz="2800" spc="-15">
                <a:solidFill>
                  <a:srgbClr val="001F5F"/>
                </a:solidFill>
                <a:latin typeface="Calibri"/>
                <a:cs typeface="Calibri"/>
              </a:rPr>
              <a:t>Nitrogen narcosis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(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anesthetic</a:t>
            </a:r>
            <a:r>
              <a:rPr dirty="0" sz="2800" spc="8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effect)</a:t>
            </a:r>
            <a:endParaRPr sz="2800">
              <a:latin typeface="Calibri"/>
              <a:cs typeface="Calibri"/>
            </a:endParaRPr>
          </a:p>
          <a:p>
            <a:pPr marL="172085">
              <a:lnSpc>
                <a:spcPct val="100000"/>
              </a:lnSpc>
              <a:spcBef>
                <a:spcPts val="335"/>
              </a:spcBef>
            </a:pP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* </a:t>
            </a:r>
            <a:r>
              <a:rPr dirty="0" sz="2800" spc="-10">
                <a:solidFill>
                  <a:srgbClr val="001F5F"/>
                </a:solidFill>
                <a:latin typeface="Calibri"/>
                <a:cs typeface="Calibri"/>
              </a:rPr>
              <a:t>Decompression</a:t>
            </a:r>
            <a:r>
              <a:rPr dirty="0" sz="2800" spc="-2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Calibri"/>
                <a:cs typeface="Calibri"/>
              </a:rPr>
              <a:t>thickness.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6515" rIns="0" bIns="0" rtlCol="0" vert="horz">
            <a:spAutoFit/>
          </a:bodyPr>
          <a:lstStyle/>
          <a:p>
            <a:pPr marL="1692910">
              <a:lnSpc>
                <a:spcPct val="100000"/>
              </a:lnSpc>
            </a:pPr>
            <a:r>
              <a:rPr dirty="0" sz="3600" spc="-15" b="1">
                <a:solidFill>
                  <a:srgbClr val="0000FF"/>
                </a:solidFill>
                <a:latin typeface="Calibri"/>
                <a:cs typeface="Calibri"/>
              </a:rPr>
              <a:t>Nitrogen</a:t>
            </a:r>
            <a:r>
              <a:rPr dirty="0" sz="3600" spc="-6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600" spc="-10" b="1">
                <a:solidFill>
                  <a:srgbClr val="0000FF"/>
                </a:solidFill>
                <a:latin typeface="Calibri"/>
                <a:cs typeface="Calibri"/>
              </a:rPr>
              <a:t>narcosis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3525" y="1052575"/>
            <a:ext cx="8423275" cy="5472430"/>
          </a:xfrm>
          <a:custGeom>
            <a:avLst/>
            <a:gdLst/>
            <a:ahLst/>
            <a:cxnLst/>
            <a:rect l="l" t="t" r="r" b="b"/>
            <a:pathLst>
              <a:path w="8423275" h="5472430">
                <a:moveTo>
                  <a:pt x="0" y="5472049"/>
                </a:moveTo>
                <a:lnTo>
                  <a:pt x="8423275" y="5472049"/>
                </a:lnTo>
                <a:lnTo>
                  <a:pt x="8423275" y="0"/>
                </a:lnTo>
                <a:lnTo>
                  <a:pt x="0" y="0"/>
                </a:lnTo>
                <a:lnTo>
                  <a:pt x="0" y="5472049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2391" y="1085850"/>
            <a:ext cx="8267065" cy="5047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Nitrogen like most other anesthetic gases, dissolve  freely in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fats of the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body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including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membranes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 other lipid structures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 the</a:t>
            </a:r>
            <a:r>
              <a:rPr dirty="0" sz="28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neurons.</a:t>
            </a:r>
            <a:endParaRPr sz="28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This leads to alteration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 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electrical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conductance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of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the membranes, reduces their excitability and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subsequent narcosis</a:t>
            </a:r>
            <a:r>
              <a:rPr dirty="0" sz="2800" spc="-6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develops.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At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120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feet: the diver lose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many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of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his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cares.</a:t>
            </a:r>
            <a:endParaRPr sz="2800">
              <a:latin typeface="Times New Roman"/>
              <a:cs typeface="Times New Roman"/>
            </a:endParaRPr>
          </a:p>
          <a:p>
            <a:pPr marL="355600" marR="144589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At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150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feet: there is a feeling of euphoria and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drowsiness and impaired</a:t>
            </a:r>
            <a:r>
              <a:rPr dirty="0" sz="2800" spc="-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performance.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At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higher pressure: loss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of coordination and</a:t>
            </a:r>
            <a:r>
              <a:rPr dirty="0" sz="2800" spc="-9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finally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coma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might</a:t>
            </a:r>
            <a:r>
              <a:rPr dirty="0" sz="28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develop.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295336"/>
            <a:ext cx="8229600" cy="4831080"/>
          </a:xfrm>
          <a:custGeom>
            <a:avLst/>
            <a:gdLst/>
            <a:ahLst/>
            <a:cxnLst/>
            <a:rect l="l" t="t" r="r" b="b"/>
            <a:pathLst>
              <a:path w="8229600" h="4831080">
                <a:moveTo>
                  <a:pt x="0" y="4830826"/>
                </a:moveTo>
                <a:lnTo>
                  <a:pt x="8229600" y="4830826"/>
                </a:lnTo>
                <a:lnTo>
                  <a:pt x="8229600" y="0"/>
                </a:lnTo>
                <a:lnTo>
                  <a:pt x="0" y="0"/>
                </a:lnTo>
                <a:lnTo>
                  <a:pt x="0" y="483082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63626"/>
            <a:ext cx="7877809" cy="5044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18820">
              <a:lnSpc>
                <a:spcPct val="100000"/>
              </a:lnSpc>
            </a:pP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Decompression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sickness ( </a:t>
            </a:r>
            <a:r>
              <a:rPr dirty="0" sz="2800" spc="-25" b="1">
                <a:solidFill>
                  <a:srgbClr val="C00000"/>
                </a:solidFill>
                <a:latin typeface="Calibri"/>
                <a:cs typeface="Calibri"/>
              </a:rPr>
              <a:t>Cassion’s</a:t>
            </a:r>
            <a:r>
              <a:rPr dirty="0" sz="2800" spc="5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disease)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marR="63500" indent="-342900">
              <a:lnSpc>
                <a:spcPct val="8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It is a syndrome caused by a decrease in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ambient 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pressure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which occur in animal and </a:t>
            </a:r>
            <a:r>
              <a:rPr dirty="0" sz="2800" spc="-10">
                <a:solidFill>
                  <a:srgbClr val="0000FF"/>
                </a:solidFill>
                <a:latin typeface="Times New Roman"/>
                <a:cs typeface="Times New Roman"/>
              </a:rPr>
              <a:t>men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when the 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tissues of the body contain an excess of physically  inert</a:t>
            </a:r>
            <a:r>
              <a:rPr dirty="0" sz="2800" spc="-9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gas.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During descent ,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high partial pressure of nitrogen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(encountered when breathing compressed air at  depth) forces this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poorly soluble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gas into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solution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in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body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tissue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particularly in fat ( it has a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high </a:t>
            </a:r>
            <a:r>
              <a:rPr dirty="0" sz="2800" spc="15">
                <a:solidFill>
                  <a:srgbClr val="001F5F"/>
                </a:solidFill>
                <a:latin typeface="Times New Roman"/>
                <a:cs typeface="Times New Roman"/>
              </a:rPr>
              <a:t>N2 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solubility).</a:t>
            </a:r>
            <a:endParaRPr sz="2800">
              <a:latin typeface="Times New Roman"/>
              <a:cs typeface="Times New Roman"/>
            </a:endParaRPr>
          </a:p>
          <a:p>
            <a:pPr marL="355600" marR="123189" indent="-342900">
              <a:lnSpc>
                <a:spcPts val="269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On ascending, this inert gas </a:t>
            </a:r>
            <a:r>
              <a:rPr dirty="0" sz="2800" spc="-10">
                <a:solidFill>
                  <a:srgbClr val="0000FF"/>
                </a:solidFill>
                <a:latin typeface="Times New Roman"/>
                <a:cs typeface="Times New Roman"/>
              </a:rPr>
              <a:t>comes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out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of physical 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solution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forming a gaseous phase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(bubbles),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leading 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to symptoms and</a:t>
            </a:r>
            <a:r>
              <a:rPr dirty="0" sz="2800" spc="-8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signs.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1012190">
              <a:lnSpc>
                <a:spcPct val="100000"/>
              </a:lnSpc>
            </a:pPr>
            <a:r>
              <a:rPr dirty="0" sz="3200" spc="-5">
                <a:solidFill>
                  <a:srgbClr val="000000"/>
                </a:solidFill>
              </a:rPr>
              <a:t>Cont.. Decompression</a:t>
            </a:r>
            <a:r>
              <a:rPr dirty="0" sz="3200" spc="-60">
                <a:solidFill>
                  <a:srgbClr val="000000"/>
                </a:solidFill>
              </a:rPr>
              <a:t> </a:t>
            </a:r>
            <a:r>
              <a:rPr dirty="0" sz="3200" spc="-5">
                <a:solidFill>
                  <a:srgbClr val="000000"/>
                </a:solidFill>
              </a:rPr>
              <a:t>sickness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63525" y="1268475"/>
            <a:ext cx="8651875" cy="5256530"/>
          </a:xfrm>
          <a:custGeom>
            <a:avLst/>
            <a:gdLst/>
            <a:ahLst/>
            <a:cxnLst/>
            <a:rect l="l" t="t" r="r" b="b"/>
            <a:pathLst>
              <a:path w="8651875" h="5256530">
                <a:moveTo>
                  <a:pt x="0" y="5256149"/>
                </a:moveTo>
                <a:lnTo>
                  <a:pt x="8651875" y="5256149"/>
                </a:lnTo>
                <a:lnTo>
                  <a:pt x="8651875" y="0"/>
                </a:lnTo>
                <a:lnTo>
                  <a:pt x="0" y="0"/>
                </a:lnTo>
                <a:lnTo>
                  <a:pt x="0" y="5256149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2391" y="1301877"/>
            <a:ext cx="8495665" cy="2646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 b="1">
                <a:solidFill>
                  <a:srgbClr val="FF00FF"/>
                </a:solidFill>
                <a:latin typeface="Times New Roman"/>
                <a:cs typeface="Times New Roman"/>
              </a:rPr>
              <a:t>During </a:t>
            </a:r>
            <a:r>
              <a:rPr dirty="0" sz="2800" b="1">
                <a:solidFill>
                  <a:srgbClr val="FF00FF"/>
                </a:solidFill>
                <a:latin typeface="Times New Roman"/>
                <a:cs typeface="Times New Roman"/>
              </a:rPr>
              <a:t>slow </a:t>
            </a:r>
            <a:r>
              <a:rPr dirty="0" sz="2800" spc="-5" b="1">
                <a:solidFill>
                  <a:srgbClr val="FF00FF"/>
                </a:solidFill>
                <a:latin typeface="Times New Roman"/>
                <a:cs typeface="Times New Roman"/>
              </a:rPr>
              <a:t>ascent </a:t>
            </a:r>
            <a:r>
              <a:rPr dirty="0" sz="2800" spc="-10">
                <a:latin typeface="Times New Roman"/>
                <a:cs typeface="Times New Roman"/>
              </a:rPr>
              <a:t>N2 </a:t>
            </a:r>
            <a:r>
              <a:rPr dirty="0" sz="2800" spc="-5">
                <a:latin typeface="Times New Roman"/>
                <a:cs typeface="Times New Roman"/>
              </a:rPr>
              <a:t>is slowly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removed from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tissues since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partial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pressure there is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higher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than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that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arterial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blood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 alveolar</a:t>
            </a:r>
            <a:r>
              <a:rPr dirty="0" sz="28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gas.</a:t>
            </a:r>
            <a:endParaRPr sz="28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 b="1">
                <a:solidFill>
                  <a:srgbClr val="FF00FF"/>
                </a:solidFill>
                <a:latin typeface="Times New Roman"/>
                <a:cs typeface="Times New Roman"/>
              </a:rPr>
              <a:t>If </a:t>
            </a:r>
            <a:r>
              <a:rPr dirty="0" sz="2800" spc="-10" b="1">
                <a:solidFill>
                  <a:srgbClr val="FF00FF"/>
                </a:solidFill>
                <a:latin typeface="Times New Roman"/>
                <a:cs typeface="Times New Roman"/>
              </a:rPr>
              <a:t>decompression </a:t>
            </a:r>
            <a:r>
              <a:rPr dirty="0" sz="2800" spc="-5" b="1">
                <a:solidFill>
                  <a:srgbClr val="FF00FF"/>
                </a:solidFill>
                <a:latin typeface="Times New Roman"/>
                <a:cs typeface="Times New Roman"/>
              </a:rPr>
              <a:t>is rapid </a:t>
            </a:r>
            <a:r>
              <a:rPr dirty="0" sz="2800" spc="-5">
                <a:latin typeface="Times New Roman"/>
                <a:cs typeface="Times New Roman"/>
              </a:rPr>
              <a:t>bubbles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gaseous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nitrogen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are released, in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tissues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and blood, causing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the </a:t>
            </a:r>
            <a:r>
              <a:rPr dirty="0" sz="2800" spc="-10">
                <a:solidFill>
                  <a:srgbClr val="001F5F"/>
                </a:solidFill>
                <a:latin typeface="Times New Roman"/>
                <a:cs typeface="Times New Roman"/>
              </a:rPr>
              <a:t>symptoms 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of decompression sickness </a:t>
            </a: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(the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bends or caisson</a:t>
            </a:r>
            <a:r>
              <a:rPr dirty="0" sz="2800" spc="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1F5F"/>
                </a:solidFill>
                <a:latin typeface="Times New Roman"/>
                <a:cs typeface="Times New Roman"/>
              </a:rPr>
              <a:t>disease)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325" y="276097"/>
            <a:ext cx="6076315" cy="10090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200" spc="-15">
                <a:solidFill>
                  <a:srgbClr val="000000"/>
                </a:solidFill>
              </a:rPr>
              <a:t>Symptoms </a:t>
            </a:r>
            <a:r>
              <a:rPr dirty="0" sz="3200">
                <a:solidFill>
                  <a:srgbClr val="000000"/>
                </a:solidFill>
              </a:rPr>
              <a:t>&amp; </a:t>
            </a:r>
            <a:r>
              <a:rPr dirty="0" sz="3200" spc="-5">
                <a:solidFill>
                  <a:srgbClr val="000000"/>
                </a:solidFill>
              </a:rPr>
              <a:t>signs of</a:t>
            </a:r>
            <a:r>
              <a:rPr dirty="0" sz="3200" spc="20">
                <a:solidFill>
                  <a:srgbClr val="000000"/>
                </a:solidFill>
              </a:rPr>
              <a:t> </a:t>
            </a:r>
            <a:r>
              <a:rPr dirty="0" sz="3200" spc="-10">
                <a:solidFill>
                  <a:srgbClr val="000000"/>
                </a:solidFill>
              </a:rPr>
              <a:t>decompression</a:t>
            </a:r>
            <a:endParaRPr sz="3200"/>
          </a:p>
          <a:p>
            <a:pPr algn="ctr" marL="1270">
              <a:lnSpc>
                <a:spcPct val="100000"/>
              </a:lnSpc>
            </a:pPr>
            <a:r>
              <a:rPr dirty="0" sz="3200" spc="-5">
                <a:solidFill>
                  <a:srgbClr val="000000"/>
                </a:solidFill>
              </a:rPr>
              <a:t>sickness(DS)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250825" y="1412811"/>
            <a:ext cx="8435975" cy="5145405"/>
          </a:xfrm>
          <a:custGeom>
            <a:avLst/>
            <a:gdLst/>
            <a:ahLst/>
            <a:cxnLst/>
            <a:rect l="l" t="t" r="r" b="b"/>
            <a:pathLst>
              <a:path w="8435975" h="5145405">
                <a:moveTo>
                  <a:pt x="0" y="5145151"/>
                </a:moveTo>
                <a:lnTo>
                  <a:pt x="8435975" y="5145151"/>
                </a:lnTo>
                <a:lnTo>
                  <a:pt x="8435975" y="0"/>
                </a:lnTo>
                <a:lnTo>
                  <a:pt x="0" y="0"/>
                </a:lnTo>
                <a:lnTo>
                  <a:pt x="0" y="5145151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29590" y="1441830"/>
            <a:ext cx="7899400" cy="3439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ts val="30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mildest </a:t>
            </a:r>
            <a:r>
              <a:rPr dirty="0" sz="2800" spc="-25">
                <a:solidFill>
                  <a:srgbClr val="0000FF"/>
                </a:solidFill>
                <a:latin typeface="Calibri"/>
                <a:cs typeface="Calibri"/>
              </a:rPr>
              <a:t>form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of DS </a:t>
            </a:r>
            <a:r>
              <a:rPr dirty="0" sz="2800" spc="-5">
                <a:latin typeface="Calibri"/>
                <a:cs typeface="Calibri"/>
              </a:rPr>
              <a:t>is </a:t>
            </a:r>
            <a:r>
              <a:rPr dirty="0" sz="2800" spc="-15">
                <a:latin typeface="Calibri"/>
                <a:cs typeface="Calibri"/>
              </a:rPr>
              <a:t>fatigue </a:t>
            </a:r>
            <a:r>
              <a:rPr dirty="0" sz="2800" spc="-5">
                <a:latin typeface="Calibri"/>
                <a:cs typeface="Calibri"/>
              </a:rPr>
              <a:t>or </a:t>
            </a:r>
            <a:r>
              <a:rPr dirty="0" sz="2800" spc="-15">
                <a:latin typeface="Calibri"/>
                <a:cs typeface="Calibri"/>
              </a:rPr>
              <a:t>drowsiness </a:t>
            </a:r>
            <a:r>
              <a:rPr dirty="0" sz="2800" spc="-10">
                <a:latin typeface="Calibri"/>
                <a:cs typeface="Calibri"/>
              </a:rPr>
              <a:t>after  </a:t>
            </a:r>
            <a:r>
              <a:rPr dirty="0" sz="2800" spc="-10">
                <a:latin typeface="Calibri"/>
                <a:cs typeface="Calibri"/>
              </a:rPr>
              <a:t>decompression.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Locally </a:t>
            </a:r>
            <a:r>
              <a:rPr dirty="0" sz="2800" spc="-15">
                <a:latin typeface="Calibri"/>
                <a:cs typeface="Calibri"/>
              </a:rPr>
              <a:t>there </a:t>
            </a:r>
            <a:r>
              <a:rPr dirty="0" sz="2800" spc="-5">
                <a:latin typeface="Calibri"/>
                <a:cs typeface="Calibri"/>
              </a:rPr>
              <a:t>is </a:t>
            </a:r>
            <a:r>
              <a:rPr dirty="0" sz="2800" spc="-10">
                <a:latin typeface="Calibri"/>
                <a:cs typeface="Calibri"/>
              </a:rPr>
              <a:t>skin</a:t>
            </a:r>
            <a:r>
              <a:rPr dirty="0" sz="2800" spc="20">
                <a:latin typeface="Calibri"/>
                <a:cs typeface="Calibri"/>
              </a:rPr>
              <a:t> </a:t>
            </a:r>
            <a:r>
              <a:rPr dirty="0" sz="2800" spc="-15">
                <a:latin typeface="Calibri"/>
                <a:cs typeface="Calibri"/>
              </a:rPr>
              <a:t>itch</a:t>
            </a:r>
            <a:endParaRPr sz="2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Other </a:t>
            </a: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sever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symptoms may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occur</a:t>
            </a:r>
            <a:r>
              <a:rPr dirty="0" sz="2800" spc="8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FF"/>
                </a:solidFill>
                <a:latin typeface="Calibri"/>
                <a:cs typeface="Calibri"/>
              </a:rPr>
              <a:t>e.g.:</a:t>
            </a:r>
            <a:endParaRPr sz="2800">
              <a:latin typeface="Calibri"/>
              <a:cs typeface="Calibri"/>
            </a:endParaRPr>
          </a:p>
          <a:p>
            <a:pPr marL="253365">
              <a:lnSpc>
                <a:spcPts val="3195"/>
              </a:lnSpc>
              <a:spcBef>
                <a:spcPts val="335"/>
              </a:spcBef>
            </a:pP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bubbles </a:t>
            </a:r>
            <a:r>
              <a:rPr dirty="0" sz="2800" spc="-5">
                <a:solidFill>
                  <a:srgbClr val="0000FF"/>
                </a:solidFill>
                <a:latin typeface="Calibri"/>
                <a:cs typeface="Calibri"/>
              </a:rPr>
              <a:t>in the </a:t>
            </a:r>
            <a:r>
              <a:rPr dirty="0" sz="2800" spc="-10">
                <a:solidFill>
                  <a:srgbClr val="0000FF"/>
                </a:solidFill>
                <a:latin typeface="Calibri"/>
                <a:cs typeface="Calibri"/>
              </a:rPr>
              <a:t>tissues </a:t>
            </a:r>
            <a:r>
              <a:rPr dirty="0" sz="2800" spc="-10">
                <a:latin typeface="Calibri"/>
                <a:cs typeface="Calibri"/>
              </a:rPr>
              <a:t>cause </a:t>
            </a:r>
            <a:r>
              <a:rPr dirty="0" sz="2800" spc="-15">
                <a:latin typeface="Calibri"/>
                <a:cs typeface="Calibri"/>
              </a:rPr>
              <a:t>sever </a:t>
            </a:r>
            <a:r>
              <a:rPr dirty="0" sz="2800" spc="-10">
                <a:latin typeface="Calibri"/>
                <a:cs typeface="Calibri"/>
              </a:rPr>
              <a:t>pains</a:t>
            </a:r>
            <a:r>
              <a:rPr dirty="0" sz="2800" spc="204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particularly</a:t>
            </a:r>
            <a:endParaRPr sz="2800">
              <a:latin typeface="Calibri"/>
              <a:cs typeface="Calibri"/>
            </a:endParaRPr>
          </a:p>
          <a:p>
            <a:pPr marL="355600">
              <a:lnSpc>
                <a:spcPts val="3195"/>
              </a:lnSpc>
            </a:pPr>
            <a:r>
              <a:rPr dirty="0" sz="2800" spc="-15">
                <a:latin typeface="Calibri"/>
                <a:cs typeface="Calibri"/>
              </a:rPr>
              <a:t>around </a:t>
            </a:r>
            <a:r>
              <a:rPr dirty="0" sz="2800" spc="-5">
                <a:latin typeface="Calibri"/>
                <a:cs typeface="Calibri"/>
              </a:rPr>
              <a:t>the</a:t>
            </a:r>
            <a:r>
              <a:rPr dirty="0" sz="2800" spc="-2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joints.</a:t>
            </a:r>
            <a:endParaRPr sz="2800">
              <a:latin typeface="Calibri"/>
              <a:cs typeface="Calibri"/>
            </a:endParaRPr>
          </a:p>
          <a:p>
            <a:pPr marL="355600" marR="148590" indent="-102235">
              <a:lnSpc>
                <a:spcPts val="3020"/>
              </a:lnSpc>
              <a:spcBef>
                <a:spcPts val="720"/>
              </a:spcBef>
            </a:pPr>
            <a:r>
              <a:rPr dirty="0" sz="2800" spc="-15">
                <a:solidFill>
                  <a:srgbClr val="0000FF"/>
                </a:solidFill>
                <a:latin typeface="Calibri"/>
                <a:cs typeface="Calibri"/>
              </a:rPr>
              <a:t>Neurological </a:t>
            </a:r>
            <a:r>
              <a:rPr dirty="0" sz="2800" spc="-20">
                <a:solidFill>
                  <a:srgbClr val="0000FF"/>
                </a:solidFill>
                <a:latin typeface="Calibri"/>
                <a:cs typeface="Calibri"/>
              </a:rPr>
              <a:t>symptoms </a:t>
            </a:r>
            <a:r>
              <a:rPr dirty="0" sz="2800" spc="-10">
                <a:latin typeface="Calibri"/>
                <a:cs typeface="Calibri"/>
              </a:rPr>
              <a:t>include </a:t>
            </a:r>
            <a:r>
              <a:rPr dirty="0" sz="2800" spc="-15">
                <a:latin typeface="Calibri"/>
                <a:cs typeface="Calibri"/>
              </a:rPr>
              <a:t>paresthesia, </a:t>
            </a:r>
            <a:r>
              <a:rPr dirty="0" sz="2800" spc="-5">
                <a:latin typeface="Calibri"/>
                <a:cs typeface="Calibri"/>
              </a:rPr>
              <a:t>itching,  </a:t>
            </a:r>
            <a:r>
              <a:rPr dirty="0" sz="2800" spc="-15">
                <a:latin typeface="Calibri"/>
                <a:cs typeface="Calibri"/>
              </a:rPr>
              <a:t>paralysis, </a:t>
            </a:r>
            <a:r>
              <a:rPr dirty="0" sz="2800" spc="-5">
                <a:latin typeface="Calibri"/>
                <a:cs typeface="Calibri"/>
              </a:rPr>
              <a:t>and </a:t>
            </a:r>
            <a:r>
              <a:rPr dirty="0" sz="2800" spc="-10">
                <a:latin typeface="Calibri"/>
                <a:cs typeface="Calibri"/>
              </a:rPr>
              <a:t>inner </a:t>
            </a:r>
            <a:r>
              <a:rPr dirty="0" sz="2800" spc="-5">
                <a:latin typeface="Calibri"/>
                <a:cs typeface="Calibri"/>
              </a:rPr>
              <a:t>ear</a:t>
            </a:r>
            <a:r>
              <a:rPr dirty="0" sz="2800" spc="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disturbances.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914400"/>
            <a:ext cx="8077200" cy="5334000"/>
          </a:xfrm>
          <a:custGeom>
            <a:avLst/>
            <a:gdLst/>
            <a:ahLst/>
            <a:cxnLst/>
            <a:rect l="l" t="t" r="r" b="b"/>
            <a:pathLst>
              <a:path w="8077200" h="5334000">
                <a:moveTo>
                  <a:pt x="0" y="5334000"/>
                </a:moveTo>
                <a:lnTo>
                  <a:pt x="8077200" y="5334000"/>
                </a:lnTo>
                <a:lnTo>
                  <a:pt x="8077200" y="0"/>
                </a:lnTo>
                <a:lnTo>
                  <a:pt x="0" y="0"/>
                </a:lnTo>
                <a:lnTo>
                  <a:pt x="0" y="533400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612140" y="262635"/>
            <a:ext cx="7920990" cy="4500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28875">
              <a:lnSpc>
                <a:spcPct val="100000"/>
              </a:lnSpc>
            </a:pPr>
            <a:r>
              <a:rPr dirty="0" sz="3200" spc="-5">
                <a:latin typeface="Calibri"/>
                <a:cs typeface="Calibri"/>
              </a:rPr>
              <a:t>Cont..</a:t>
            </a:r>
            <a:r>
              <a:rPr dirty="0" sz="3200" spc="-10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DS</a:t>
            </a:r>
            <a:endParaRPr sz="3200">
              <a:latin typeface="Calibri"/>
              <a:cs typeface="Calibri"/>
            </a:endParaRPr>
          </a:p>
          <a:p>
            <a:pPr algn="just" marL="355600" marR="5080" indent="-342900">
              <a:lnSpc>
                <a:spcPts val="3070"/>
              </a:lnSpc>
              <a:spcBef>
                <a:spcPts val="152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Thoracic pains: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dyspnea, substernal pain, 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cyanosis, </a:t>
            </a:r>
            <a:r>
              <a:rPr dirty="0" sz="3200" spc="5">
                <a:solidFill>
                  <a:srgbClr val="001F5F"/>
                </a:solidFill>
                <a:latin typeface="Times New Roman"/>
                <a:cs typeface="Times New Roman"/>
              </a:rPr>
              <a:t>and</a:t>
            </a:r>
            <a:r>
              <a:rPr dirty="0" sz="3200" spc="-11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5">
                <a:solidFill>
                  <a:srgbClr val="001F5F"/>
                </a:solidFill>
                <a:latin typeface="Times New Roman"/>
                <a:cs typeface="Times New Roman"/>
              </a:rPr>
              <a:t>cough.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ts val="3454"/>
              </a:lnSpc>
              <a:spcBef>
                <a:spcPts val="25"/>
              </a:spcBef>
              <a:buFont typeface="Arial"/>
              <a:buChar char="•"/>
              <a:tabLst>
                <a:tab pos="355600" algn="l"/>
                <a:tab pos="1882775" algn="l"/>
                <a:tab pos="2393315" algn="l"/>
                <a:tab pos="3082290" algn="l"/>
                <a:tab pos="4719320" algn="l"/>
                <a:tab pos="6109335" algn="l"/>
                <a:tab pos="7004050" algn="l"/>
              </a:tabLst>
            </a:pP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Bubbles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3200" spc="-5">
                <a:solidFill>
                  <a:srgbClr val="FF00FF"/>
                </a:solidFill>
                <a:latin typeface="Times New Roman"/>
                <a:cs typeface="Times New Roman"/>
              </a:rPr>
              <a:t>i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n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3200" spc="-20">
                <a:solidFill>
                  <a:srgbClr val="FF00FF"/>
                </a:solidFill>
                <a:latin typeface="Times New Roman"/>
                <a:cs typeface="Times New Roman"/>
              </a:rPr>
              <a:t>t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he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co</a:t>
            </a:r>
            <a:r>
              <a:rPr dirty="0" sz="3200" spc="-20">
                <a:solidFill>
                  <a:srgbClr val="FF00FF"/>
                </a:solidFill>
                <a:latin typeface="Times New Roman"/>
                <a:cs typeface="Times New Roman"/>
              </a:rPr>
              <a:t>r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ona</a:t>
            </a:r>
            <a:r>
              <a:rPr dirty="0" sz="3200" spc="-10">
                <a:solidFill>
                  <a:srgbClr val="FF00FF"/>
                </a:solidFill>
                <a:latin typeface="Times New Roman"/>
                <a:cs typeface="Times New Roman"/>
              </a:rPr>
              <a:t>r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y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arteries</a:t>
            </a: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	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may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ca</a:t>
            </a:r>
            <a:r>
              <a:rPr dirty="0" sz="3200" spc="-10">
                <a:solidFill>
                  <a:srgbClr val="001F5F"/>
                </a:solidFill>
                <a:latin typeface="Times New Roman"/>
                <a:cs typeface="Times New Roman"/>
              </a:rPr>
              <a:t>u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se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ts val="3454"/>
              </a:lnSpc>
            </a:pP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myocardial</a:t>
            </a:r>
            <a:r>
              <a:rPr dirty="0" sz="3200" spc="-1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5">
                <a:solidFill>
                  <a:srgbClr val="001F5F"/>
                </a:solidFill>
                <a:latin typeface="Times New Roman"/>
                <a:cs typeface="Times New Roman"/>
              </a:rPr>
              <a:t>damage.</a:t>
            </a:r>
            <a:endParaRPr sz="32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ts val="307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FF00FF"/>
                </a:solidFill>
                <a:latin typeface="Times New Roman"/>
                <a:cs typeface="Times New Roman"/>
              </a:rPr>
              <a:t>Decompression sickness shock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, capillaries 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become permeable </a:t>
            </a:r>
            <a:r>
              <a:rPr dirty="0" sz="3200" spc="-5">
                <a:solidFill>
                  <a:srgbClr val="001F5F"/>
                </a:solidFill>
                <a:latin typeface="Times New Roman"/>
                <a:cs typeface="Times New Roman"/>
              </a:rPr>
              <a:t>to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plasma and 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hypovolemia rapidly</a:t>
            </a:r>
            <a:r>
              <a:rPr dirty="0" sz="3200" spc="-114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 spc="5">
                <a:solidFill>
                  <a:srgbClr val="001F5F"/>
                </a:solidFill>
                <a:latin typeface="Times New Roman"/>
                <a:cs typeface="Times New Roman"/>
              </a:rPr>
              <a:t>develop.</a:t>
            </a:r>
            <a:endParaRPr sz="32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ts val="3080"/>
              </a:lnSpc>
              <a:spcBef>
                <a:spcPts val="76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Edema may be prominent and </a:t>
            </a:r>
            <a:r>
              <a:rPr dirty="0" sz="3200" spc="-5">
                <a:solidFill>
                  <a:srgbClr val="001F5F"/>
                </a:solidFill>
                <a:latin typeface="Times New Roman"/>
                <a:cs typeface="Times New Roman"/>
              </a:rPr>
              <a:t>shock is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also 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usually complicated by pulmonary</a:t>
            </a:r>
            <a:r>
              <a:rPr dirty="0" sz="3200" spc="-1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1F5F"/>
                </a:solidFill>
                <a:latin typeface="Times New Roman"/>
                <a:cs typeface="Times New Roman"/>
              </a:rPr>
              <a:t>edema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2802" y="543178"/>
            <a:ext cx="7378700" cy="584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40">
                <a:solidFill>
                  <a:srgbClr val="0000FF"/>
                </a:solidFill>
              </a:rPr>
              <a:t>Treatment </a:t>
            </a:r>
            <a:r>
              <a:rPr dirty="0" sz="3600" spc="-5">
                <a:solidFill>
                  <a:srgbClr val="0000FF"/>
                </a:solidFill>
              </a:rPr>
              <a:t>of </a:t>
            </a:r>
            <a:r>
              <a:rPr dirty="0" sz="3600" spc="-10">
                <a:solidFill>
                  <a:srgbClr val="0000FF"/>
                </a:solidFill>
              </a:rPr>
              <a:t>decompression</a:t>
            </a:r>
            <a:r>
              <a:rPr dirty="0" sz="3600" spc="-50">
                <a:solidFill>
                  <a:srgbClr val="0000FF"/>
                </a:solidFill>
              </a:rPr>
              <a:t> </a:t>
            </a:r>
            <a:r>
              <a:rPr dirty="0" sz="3600" spc="-20">
                <a:solidFill>
                  <a:srgbClr val="0000FF"/>
                </a:solidFill>
              </a:rPr>
              <a:t>symptoms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200" y="1295336"/>
            <a:ext cx="8229600" cy="4831080"/>
          </a:xfrm>
          <a:custGeom>
            <a:avLst/>
            <a:gdLst/>
            <a:ahLst/>
            <a:cxnLst/>
            <a:rect l="l" t="t" r="r" b="b"/>
            <a:pathLst>
              <a:path w="8229600" h="4831080">
                <a:moveTo>
                  <a:pt x="0" y="4830826"/>
                </a:moveTo>
                <a:lnTo>
                  <a:pt x="8229600" y="4830826"/>
                </a:lnTo>
                <a:lnTo>
                  <a:pt x="8229600" y="0"/>
                </a:lnTo>
                <a:lnTo>
                  <a:pt x="0" y="0"/>
                </a:lnTo>
                <a:lnTo>
                  <a:pt x="0" y="483082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315973"/>
            <a:ext cx="7914640" cy="3642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9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Rapid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recompression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in a 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pressure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chamber  </a:t>
            </a:r>
            <a:r>
              <a:rPr dirty="0" sz="3200" spc="-15">
                <a:solidFill>
                  <a:srgbClr val="001F5F"/>
                </a:solidFill>
                <a:latin typeface="Calibri"/>
                <a:cs typeface="Calibri"/>
              </a:rPr>
              <a:t>followed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by slower decompression.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This 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reduces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volume of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bubbles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and </a:t>
            </a:r>
            <a:r>
              <a:rPr dirty="0" sz="3200" spc="-25">
                <a:solidFill>
                  <a:srgbClr val="001F5F"/>
                </a:solidFill>
                <a:latin typeface="Calibri"/>
                <a:cs typeface="Calibri"/>
              </a:rPr>
              <a:t>forces 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them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back </a:t>
            </a:r>
            <a:r>
              <a:rPr dirty="0" sz="3200" spc="-20">
                <a:solidFill>
                  <a:srgbClr val="001F5F"/>
                </a:solidFill>
                <a:latin typeface="Calibri"/>
                <a:cs typeface="Calibri"/>
              </a:rPr>
              <a:t>into</a:t>
            </a:r>
            <a:r>
              <a:rPr dirty="0" sz="3200" spc="-35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solution.</a:t>
            </a:r>
            <a:endParaRPr sz="3200">
              <a:latin typeface="Calibri"/>
              <a:cs typeface="Calibri"/>
            </a:endParaRPr>
          </a:p>
          <a:p>
            <a:pPr marL="355600" marR="384175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In a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very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deep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dives,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the risk of 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decompression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sickness can be reduced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if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a  </a:t>
            </a:r>
            <a:r>
              <a:rPr dirty="0" sz="3200" spc="-5">
                <a:solidFill>
                  <a:srgbClr val="0000FF"/>
                </a:solidFill>
                <a:latin typeface="Calibri"/>
                <a:cs typeface="Calibri"/>
              </a:rPr>
              <a:t>helium-O2 mixture </a:t>
            </a:r>
            <a:r>
              <a:rPr dirty="0" sz="3200">
                <a:solidFill>
                  <a:srgbClr val="0000FF"/>
                </a:solidFill>
                <a:latin typeface="Calibri"/>
                <a:cs typeface="Calibri"/>
              </a:rPr>
              <a:t>is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breathed </a:t>
            </a:r>
            <a:r>
              <a:rPr dirty="0" sz="3200" spc="-5">
                <a:solidFill>
                  <a:srgbClr val="001F5F"/>
                </a:solidFill>
                <a:latin typeface="Calibri"/>
                <a:cs typeface="Calibri"/>
              </a:rPr>
              <a:t>during </a:t>
            </a:r>
            <a:r>
              <a:rPr dirty="0" sz="3200">
                <a:solidFill>
                  <a:srgbClr val="001F5F"/>
                </a:solidFill>
                <a:latin typeface="Calibri"/>
                <a:cs typeface="Calibri"/>
              </a:rPr>
              <a:t>the  </a:t>
            </a:r>
            <a:r>
              <a:rPr dirty="0" sz="3200" spc="-10">
                <a:solidFill>
                  <a:srgbClr val="001F5F"/>
                </a:solidFill>
                <a:latin typeface="Calibri"/>
                <a:cs typeface="Calibri"/>
              </a:rPr>
              <a:t>dive..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9325" y="257302"/>
            <a:ext cx="4704715" cy="6477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>
                <a:solidFill>
                  <a:srgbClr val="0000FF"/>
                </a:solidFill>
              </a:rPr>
              <a:t>Cont.. </a:t>
            </a:r>
            <a:r>
              <a:rPr dirty="0" sz="4000" spc="-45">
                <a:solidFill>
                  <a:srgbClr val="0000FF"/>
                </a:solidFill>
              </a:rPr>
              <a:t>Treatment </a:t>
            </a:r>
            <a:r>
              <a:rPr dirty="0" sz="4000" spc="-5">
                <a:solidFill>
                  <a:srgbClr val="0000FF"/>
                </a:solidFill>
              </a:rPr>
              <a:t>of </a:t>
            </a:r>
            <a:r>
              <a:rPr dirty="0" sz="4000" spc="-10">
                <a:solidFill>
                  <a:srgbClr val="0000FF"/>
                </a:solidFill>
              </a:rPr>
              <a:t>DS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457200" y="1066800"/>
            <a:ext cx="8229600" cy="5562600"/>
          </a:xfrm>
          <a:custGeom>
            <a:avLst/>
            <a:gdLst/>
            <a:ahLst/>
            <a:cxnLst/>
            <a:rect l="l" t="t" r="r" b="b"/>
            <a:pathLst>
              <a:path w="8229600" h="5562600">
                <a:moveTo>
                  <a:pt x="0" y="5562600"/>
                </a:moveTo>
                <a:lnTo>
                  <a:pt x="8229600" y="5562600"/>
                </a:lnTo>
                <a:lnTo>
                  <a:pt x="8229600" y="0"/>
                </a:lnTo>
                <a:lnTo>
                  <a:pt x="0" y="0"/>
                </a:lnTo>
                <a:lnTo>
                  <a:pt x="0" y="556260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3420"/>
              </a:lnSpc>
              <a:buFont typeface="Arial"/>
              <a:buChar char="•"/>
              <a:tabLst>
                <a:tab pos="355600" algn="l"/>
              </a:tabLst>
            </a:pPr>
            <a:r>
              <a:rPr dirty="0" spc="-5"/>
              <a:t>Helium </a:t>
            </a:r>
            <a:r>
              <a:rPr dirty="0"/>
              <a:t>is </a:t>
            </a:r>
            <a:r>
              <a:rPr dirty="0" spc="-10"/>
              <a:t>more desirable </a:t>
            </a:r>
            <a:r>
              <a:rPr dirty="0"/>
              <a:t>than </a:t>
            </a:r>
            <a:r>
              <a:rPr dirty="0" spc="-15"/>
              <a:t>nitrogen </a:t>
            </a:r>
            <a:r>
              <a:rPr dirty="0" spc="-10"/>
              <a:t>in</a:t>
            </a:r>
            <a:r>
              <a:rPr dirty="0" spc="-80"/>
              <a:t> </a:t>
            </a:r>
            <a:r>
              <a:rPr dirty="0" spc="-5"/>
              <a:t>deep</a:t>
            </a:r>
          </a:p>
          <a:p>
            <a:pPr marL="355600">
              <a:lnSpc>
                <a:spcPts val="3420"/>
              </a:lnSpc>
            </a:pPr>
            <a:r>
              <a:rPr dirty="0" spc="-10"/>
              <a:t>dives because </a:t>
            </a:r>
            <a:r>
              <a:rPr dirty="0"/>
              <a:t>it</a:t>
            </a:r>
            <a:r>
              <a:rPr dirty="0" spc="-95"/>
              <a:t> </a:t>
            </a:r>
            <a:r>
              <a:rPr dirty="0" spc="-5"/>
              <a:t>has:</a:t>
            </a: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>
                <a:solidFill>
                  <a:srgbClr val="001F5F"/>
                </a:solidFill>
                <a:latin typeface="Times New Roman"/>
                <a:cs typeface="Times New Roman"/>
              </a:rPr>
              <a:t>¼-1/5 </a:t>
            </a:r>
            <a:r>
              <a:rPr dirty="0">
                <a:solidFill>
                  <a:srgbClr val="001F5F"/>
                </a:solidFill>
              </a:rPr>
              <a:t>the </a:t>
            </a:r>
            <a:r>
              <a:rPr dirty="0" spc="-15">
                <a:solidFill>
                  <a:srgbClr val="001F5F"/>
                </a:solidFill>
              </a:rPr>
              <a:t>narcotic </a:t>
            </a:r>
            <a:r>
              <a:rPr dirty="0" spc="-25">
                <a:solidFill>
                  <a:srgbClr val="001F5F"/>
                </a:solidFill>
              </a:rPr>
              <a:t>effect </a:t>
            </a:r>
            <a:r>
              <a:rPr dirty="0">
                <a:solidFill>
                  <a:srgbClr val="001F5F"/>
                </a:solidFill>
              </a:rPr>
              <a:t>of </a:t>
            </a:r>
            <a:r>
              <a:rPr dirty="0" spc="-15">
                <a:solidFill>
                  <a:srgbClr val="001F5F"/>
                </a:solidFill>
              </a:rPr>
              <a:t>nitrogen </a:t>
            </a:r>
            <a:r>
              <a:rPr dirty="0">
                <a:solidFill>
                  <a:srgbClr val="001F5F"/>
                </a:solidFill>
              </a:rPr>
              <a:t>on</a:t>
            </a:r>
            <a:r>
              <a:rPr dirty="0" spc="-70">
                <a:solidFill>
                  <a:srgbClr val="001F5F"/>
                </a:solidFill>
              </a:rPr>
              <a:t> </a:t>
            </a:r>
            <a:r>
              <a:rPr dirty="0" spc="-5">
                <a:solidFill>
                  <a:srgbClr val="001F5F"/>
                </a:solidFill>
              </a:rPr>
              <a:t>CNS.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spc="-5">
                <a:solidFill>
                  <a:srgbClr val="001F5F"/>
                </a:solidFill>
              </a:rPr>
              <a:t>1/7 </a:t>
            </a:r>
            <a:r>
              <a:rPr dirty="0">
                <a:solidFill>
                  <a:srgbClr val="001F5F"/>
                </a:solidFill>
              </a:rPr>
              <a:t>the </a:t>
            </a:r>
            <a:r>
              <a:rPr dirty="0" spc="-5">
                <a:solidFill>
                  <a:srgbClr val="001F5F"/>
                </a:solidFill>
              </a:rPr>
              <a:t>molecular </a:t>
            </a:r>
            <a:r>
              <a:rPr dirty="0" spc="-15">
                <a:solidFill>
                  <a:srgbClr val="001F5F"/>
                </a:solidFill>
              </a:rPr>
              <a:t>weight </a:t>
            </a:r>
            <a:r>
              <a:rPr dirty="0">
                <a:solidFill>
                  <a:srgbClr val="001F5F"/>
                </a:solidFill>
              </a:rPr>
              <a:t>of</a:t>
            </a:r>
            <a:r>
              <a:rPr dirty="0" spc="90">
                <a:solidFill>
                  <a:srgbClr val="001F5F"/>
                </a:solidFill>
              </a:rPr>
              <a:t> </a:t>
            </a:r>
            <a:r>
              <a:rPr dirty="0" spc="-15">
                <a:solidFill>
                  <a:srgbClr val="001F5F"/>
                </a:solidFill>
              </a:rPr>
              <a:t>nitrogen.</a:t>
            </a:r>
            <a:endParaRPr sz="2400"/>
          </a:p>
        </p:txBody>
      </p:sp>
      <p:sp>
        <p:nvSpPr>
          <p:cNvPr id="5" name="object 5"/>
          <p:cNvSpPr txBox="1"/>
          <p:nvPr/>
        </p:nvSpPr>
        <p:spPr>
          <a:xfrm>
            <a:off x="535940" y="2963545"/>
            <a:ext cx="927735" cy="4895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dirty="0" sz="3000" spc="-2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6061" y="2963545"/>
            <a:ext cx="6840855" cy="4895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64945" algn="l"/>
                <a:tab pos="2915920" algn="l"/>
                <a:tab pos="3568700" algn="l"/>
                <a:tab pos="5483225" algn="l"/>
                <a:tab pos="6212840" algn="l"/>
              </a:tabLst>
            </a:pP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nsit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l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adi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n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g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000" spc="-25">
                <a:solidFill>
                  <a:srgbClr val="001F5F"/>
                </a:solidFill>
                <a:latin typeface="Calibri"/>
                <a:cs typeface="Calibri"/>
              </a:rPr>
              <a:t>t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000" spc="-5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c</a:t>
            </a:r>
            <a:r>
              <a:rPr dirty="0" sz="3000" spc="-40">
                <a:solidFill>
                  <a:srgbClr val="001F5F"/>
                </a:solidFill>
                <a:latin typeface="Calibri"/>
                <a:cs typeface="Calibri"/>
              </a:rPr>
              <a:t>r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eas</a:t>
            </a:r>
            <a:r>
              <a:rPr dirty="0" sz="3000" spc="-25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d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air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dirty="0" sz="3000" spc="-50">
                <a:solidFill>
                  <a:srgbClr val="001F5F"/>
                </a:solidFill>
                <a:latin typeface="Calibri"/>
                <a:cs typeface="Calibri"/>
              </a:rPr>
              <a:t>w</a:t>
            </a:r>
            <a:r>
              <a:rPr dirty="0" sz="3000" spc="-6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y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3375025"/>
            <a:ext cx="8073390" cy="2712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3000" spc="-15">
                <a:solidFill>
                  <a:srgbClr val="001F5F"/>
                </a:solidFill>
                <a:latin typeface="Calibri"/>
                <a:cs typeface="Calibri"/>
              </a:rPr>
              <a:t>resistance </a:t>
            </a:r>
            <a:r>
              <a:rPr dirty="0" sz="3000">
                <a:solidFill>
                  <a:srgbClr val="001F5F"/>
                </a:solidFill>
                <a:latin typeface="Calibri"/>
                <a:cs typeface="Calibri"/>
              </a:rPr>
              <a:t>of</a:t>
            </a:r>
            <a:r>
              <a:rPr dirty="0" sz="3000" spc="-8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dirty="0" sz="3000" spc="-60">
                <a:solidFill>
                  <a:srgbClr val="001F5F"/>
                </a:solidFill>
                <a:latin typeface="Calibri"/>
                <a:cs typeface="Calibri"/>
              </a:rPr>
              <a:t>diver.</a:t>
            </a:r>
            <a:endParaRPr sz="3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4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High </a:t>
            </a:r>
            <a:r>
              <a:rPr dirty="0" sz="3000" spc="-10">
                <a:solidFill>
                  <a:srgbClr val="001F5F"/>
                </a:solidFill>
                <a:latin typeface="Times New Roman"/>
                <a:cs typeface="Times New Roman"/>
              </a:rPr>
              <a:t>diffusion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through</a:t>
            </a:r>
            <a:r>
              <a:rPr dirty="0" sz="30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tissues.</a:t>
            </a:r>
            <a:endParaRPr sz="30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89500"/>
              </a:lnSpc>
              <a:spcBef>
                <a:spcPts val="74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Helium </a:t>
            </a:r>
            <a:r>
              <a:rPr dirty="0" sz="3000" spc="-10">
                <a:solidFill>
                  <a:srgbClr val="001F5F"/>
                </a:solidFill>
                <a:latin typeface="Times New Roman"/>
                <a:cs typeface="Times New Roman"/>
              </a:rPr>
              <a:t>is </a:t>
            </a: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about </a:t>
            </a:r>
            <a:r>
              <a:rPr dirty="0" sz="2400">
                <a:solidFill>
                  <a:srgbClr val="001F5F"/>
                </a:solidFill>
                <a:latin typeface="Times New Roman"/>
                <a:cs typeface="Times New Roman"/>
              </a:rPr>
              <a:t>1/2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as soluble as </a:t>
            </a: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nitrogen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in </a:t>
            </a: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body 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fluids. </a:t>
            </a: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This reduces the quantity of bubbles that 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can </a:t>
            </a: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form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in tissues </a:t>
            </a:r>
            <a:r>
              <a:rPr dirty="0" sz="3000">
                <a:solidFill>
                  <a:srgbClr val="001F5F"/>
                </a:solidFill>
                <a:latin typeface="Times New Roman"/>
                <a:cs typeface="Times New Roman"/>
              </a:rPr>
              <a:t>when the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diver </a:t>
            </a:r>
            <a:r>
              <a:rPr dirty="0" sz="3000" spc="-10">
                <a:solidFill>
                  <a:srgbClr val="001F5F"/>
                </a:solidFill>
                <a:latin typeface="Times New Roman"/>
                <a:cs typeface="Times New Roman"/>
              </a:rPr>
              <a:t>is 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decompressed after</a:t>
            </a:r>
            <a:r>
              <a:rPr dirty="0" sz="30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001F5F"/>
                </a:solidFill>
                <a:latin typeface="Times New Roman"/>
                <a:cs typeface="Times New Roman"/>
              </a:rPr>
              <a:t>diving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200" spc="-35">
                <a:solidFill>
                  <a:srgbClr val="000000"/>
                </a:solidFill>
              </a:rPr>
              <a:t>Effects </a:t>
            </a:r>
            <a:r>
              <a:rPr dirty="0" sz="3200" spc="-5">
                <a:solidFill>
                  <a:srgbClr val="000000"/>
                </a:solidFill>
              </a:rPr>
              <a:t>of low </a:t>
            </a:r>
            <a:r>
              <a:rPr dirty="0" sz="3200" spc="-25">
                <a:solidFill>
                  <a:srgbClr val="000000"/>
                </a:solidFill>
              </a:rPr>
              <a:t>oxygen </a:t>
            </a:r>
            <a:r>
              <a:rPr dirty="0" sz="3200" spc="-15">
                <a:solidFill>
                  <a:srgbClr val="000000"/>
                </a:solidFill>
              </a:rPr>
              <a:t>pressure </a:t>
            </a:r>
            <a:r>
              <a:rPr dirty="0" sz="3200" spc="-5">
                <a:solidFill>
                  <a:srgbClr val="000000"/>
                </a:solidFill>
              </a:rPr>
              <a:t>on </a:t>
            </a:r>
            <a:r>
              <a:rPr dirty="0" sz="3200">
                <a:solidFill>
                  <a:srgbClr val="000000"/>
                </a:solidFill>
              </a:rPr>
              <a:t>the</a:t>
            </a:r>
            <a:r>
              <a:rPr dirty="0" sz="3200" spc="35">
                <a:solidFill>
                  <a:srgbClr val="000000"/>
                </a:solidFill>
              </a:rPr>
              <a:t> </a:t>
            </a:r>
            <a:r>
              <a:rPr dirty="0" sz="3200" spc="-5">
                <a:solidFill>
                  <a:srgbClr val="000000"/>
                </a:solidFill>
              </a:rPr>
              <a:t>body</a:t>
            </a:r>
            <a:endParaRPr sz="3200"/>
          </a:p>
          <a:p>
            <a:pPr algn="ctr" marL="88265">
              <a:lnSpc>
                <a:spcPct val="100000"/>
              </a:lnSpc>
            </a:pPr>
            <a:r>
              <a:rPr dirty="0" sz="3200"/>
              <a:t>( </a:t>
            </a:r>
            <a:r>
              <a:rPr dirty="0" sz="3200" spc="-10"/>
              <a:t>Aviation-ascend </a:t>
            </a:r>
            <a:r>
              <a:rPr dirty="0" sz="3200" spc="-20"/>
              <a:t>to </a:t>
            </a:r>
            <a:r>
              <a:rPr dirty="0" sz="3200" spc="-5"/>
              <a:t>high</a:t>
            </a:r>
            <a:r>
              <a:rPr dirty="0" sz="3200" spc="65"/>
              <a:t> </a:t>
            </a:r>
            <a:r>
              <a:rPr dirty="0" sz="3200" spc="-5"/>
              <a:t>altitude)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457200" y="1524000"/>
            <a:ext cx="8229600" cy="4556125"/>
          </a:xfrm>
          <a:prstGeom prst="rect">
            <a:avLst/>
          </a:prstGeom>
          <a:ln w="22225">
            <a:solidFill>
              <a:srgbClr val="000000"/>
            </a:solidFill>
          </a:ln>
        </p:spPr>
        <p:txBody>
          <a:bodyPr wrap="square" lIns="0" tIns="1569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"/>
              </a:spcBef>
            </a:pPr>
            <a:endParaRPr sz="3650">
              <a:latin typeface="Times New Roman"/>
              <a:cs typeface="Times New Roman"/>
            </a:endParaRPr>
          </a:p>
          <a:p>
            <a:pPr marL="422909" marR="1207770" indent="-342900">
              <a:lnSpc>
                <a:spcPct val="100000"/>
              </a:lnSpc>
              <a:buFont typeface="Arial"/>
              <a:buChar char="•"/>
              <a:tabLst>
                <a:tab pos="423545" algn="l"/>
              </a:tabLst>
            </a:pP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At the sea level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barometric pressure is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760  </a:t>
            </a:r>
            <a:r>
              <a:rPr dirty="0" sz="2800" spc="-10">
                <a:solidFill>
                  <a:srgbClr val="0000FF"/>
                </a:solidFill>
                <a:latin typeface="Times New Roman"/>
                <a:cs typeface="Times New Roman"/>
              </a:rPr>
              <a:t>mmHg.</a:t>
            </a:r>
            <a:endParaRPr sz="2800">
              <a:latin typeface="Times New Roman"/>
              <a:cs typeface="Times New Roman"/>
            </a:endParaRPr>
          </a:p>
          <a:p>
            <a:pPr marL="422909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23545" algn="l"/>
              </a:tabLst>
            </a:pP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At 10,000 feet is 523</a:t>
            </a:r>
            <a:r>
              <a:rPr dirty="0" sz="2800" spc="-4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800" spc="-15">
                <a:solidFill>
                  <a:srgbClr val="0000FF"/>
                </a:solidFill>
                <a:latin typeface="Times New Roman"/>
                <a:cs typeface="Times New Roman"/>
              </a:rPr>
              <a:t>mmHg</a:t>
            </a:r>
            <a:endParaRPr sz="2800">
              <a:latin typeface="Times New Roman"/>
              <a:cs typeface="Times New Roman"/>
            </a:endParaRPr>
          </a:p>
          <a:p>
            <a:pPr marL="422909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423545" algn="l"/>
                <a:tab pos="2642235" algn="l"/>
              </a:tabLst>
            </a:pP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At </a:t>
            </a:r>
            <a:r>
              <a:rPr dirty="0" sz="2800" spc="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50,000</a:t>
            </a:r>
            <a:r>
              <a:rPr dirty="0" sz="2800" spc="69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feet	</a:t>
            </a:r>
            <a:r>
              <a:rPr dirty="0" sz="2800">
                <a:solidFill>
                  <a:srgbClr val="0000FF"/>
                </a:solidFill>
                <a:latin typeface="Times New Roman"/>
                <a:cs typeface="Times New Roman"/>
              </a:rPr>
              <a:t>87</a:t>
            </a:r>
            <a:r>
              <a:rPr dirty="0" sz="2800" spc="-95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dirty="0" sz="2800" spc="-10">
                <a:solidFill>
                  <a:srgbClr val="0000FF"/>
                </a:solidFill>
                <a:latin typeface="Times New Roman"/>
                <a:cs typeface="Times New Roman"/>
              </a:rPr>
              <a:t>mmHg.</a:t>
            </a:r>
            <a:endParaRPr sz="2800">
              <a:latin typeface="Times New Roman"/>
              <a:cs typeface="Times New Roman"/>
            </a:endParaRPr>
          </a:p>
          <a:p>
            <a:pPr marL="422909" marR="394335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23545" algn="l"/>
              </a:tabLst>
            </a:pPr>
            <a:r>
              <a:rPr dirty="0" sz="2800" spc="-5">
                <a:solidFill>
                  <a:srgbClr val="0000FF"/>
                </a:solidFill>
                <a:latin typeface="Times New Roman"/>
                <a:cs typeface="Times New Roman"/>
              </a:rPr>
              <a:t>This decrease in barometric pressure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is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the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basic 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cause of all </a:t>
            </a:r>
            <a:r>
              <a:rPr dirty="0" sz="2800">
                <a:solidFill>
                  <a:srgbClr val="FF0000"/>
                </a:solidFill>
                <a:latin typeface="Times New Roman"/>
                <a:cs typeface="Times New Roman"/>
              </a:rPr>
              <a:t>the hypoxia </a:t>
            </a:r>
            <a:r>
              <a:rPr dirty="0" sz="2800" spc="-5">
                <a:solidFill>
                  <a:srgbClr val="FF0000"/>
                </a:solidFill>
                <a:latin typeface="Times New Roman"/>
                <a:cs typeface="Times New Roman"/>
              </a:rPr>
              <a:t>problems in high altitude in  </a:t>
            </a:r>
            <a:r>
              <a:rPr dirty="0" sz="2800" spc="-20">
                <a:solidFill>
                  <a:srgbClr val="FF0000"/>
                </a:solidFill>
                <a:latin typeface="Times New Roman"/>
                <a:cs typeface="Times New Roman"/>
              </a:rPr>
              <a:t>physiology.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7804" rIns="0" bIns="0" rtlCol="0" vert="horz">
            <a:spAutoFit/>
          </a:bodyPr>
          <a:lstStyle/>
          <a:p>
            <a:pPr marL="393065">
              <a:lnSpc>
                <a:spcPct val="100000"/>
              </a:lnSpc>
            </a:pPr>
            <a:r>
              <a:rPr dirty="0" sz="3600" spc="-5">
                <a:solidFill>
                  <a:srgbClr val="6F2F9F"/>
                </a:solidFill>
              </a:rPr>
              <a:t>Alveolar </a:t>
            </a:r>
            <a:r>
              <a:rPr dirty="0" sz="3600">
                <a:solidFill>
                  <a:srgbClr val="6F2F9F"/>
                </a:solidFill>
              </a:rPr>
              <a:t>PO2 </a:t>
            </a:r>
            <a:r>
              <a:rPr dirty="0" sz="3600" spc="-20">
                <a:solidFill>
                  <a:srgbClr val="6F2F9F"/>
                </a:solidFill>
              </a:rPr>
              <a:t>at </a:t>
            </a:r>
            <a:r>
              <a:rPr dirty="0" sz="3600" spc="-25">
                <a:solidFill>
                  <a:srgbClr val="6F2F9F"/>
                </a:solidFill>
              </a:rPr>
              <a:t>different</a:t>
            </a:r>
            <a:r>
              <a:rPr dirty="0" sz="3600" spc="-145">
                <a:solidFill>
                  <a:srgbClr val="6F2F9F"/>
                </a:solidFill>
              </a:rPr>
              <a:t> </a:t>
            </a:r>
            <a:r>
              <a:rPr dirty="0" sz="3600">
                <a:solidFill>
                  <a:srgbClr val="6F2F9F"/>
                </a:solidFill>
              </a:rPr>
              <a:t>altitudes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457200" y="1219136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0" y="4907026"/>
                </a:moveTo>
                <a:lnTo>
                  <a:pt x="8229600" y="4907026"/>
                </a:lnTo>
                <a:lnTo>
                  <a:pt x="8229600" y="0"/>
                </a:lnTo>
                <a:lnTo>
                  <a:pt x="0" y="0"/>
                </a:lnTo>
                <a:lnTo>
                  <a:pt x="0" y="490702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239773"/>
            <a:ext cx="7433945" cy="3740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As </a:t>
            </a:r>
            <a:r>
              <a:rPr dirty="0" sz="3200" spc="-5">
                <a:latin typeface="Calibri"/>
                <a:cs typeface="Calibri"/>
              </a:rPr>
              <a:t>the </a:t>
            </a:r>
            <a:r>
              <a:rPr dirty="0" sz="3200" spc="-10">
                <a:latin typeface="Calibri"/>
                <a:cs typeface="Calibri"/>
              </a:rPr>
              <a:t>barometric </a:t>
            </a:r>
            <a:r>
              <a:rPr dirty="0" sz="3200" spc="-15">
                <a:latin typeface="Calibri"/>
                <a:cs typeface="Calibri"/>
              </a:rPr>
              <a:t>pressure </a:t>
            </a:r>
            <a:r>
              <a:rPr dirty="0" sz="3200" spc="-5">
                <a:latin typeface="Calibri"/>
                <a:cs typeface="Calibri"/>
              </a:rPr>
              <a:t>decreases, </a:t>
            </a:r>
            <a:r>
              <a:rPr dirty="0" sz="3200">
                <a:latin typeface="Calibri"/>
                <a:cs typeface="Calibri"/>
              </a:rPr>
              <a:t>the  </a:t>
            </a:r>
            <a:r>
              <a:rPr dirty="0" sz="3200" spc="-20">
                <a:latin typeface="Calibri"/>
                <a:cs typeface="Calibri"/>
              </a:rPr>
              <a:t>oxygen </a:t>
            </a:r>
            <a:r>
              <a:rPr dirty="0" sz="3200" spc="-5">
                <a:latin typeface="Calibri"/>
                <a:cs typeface="Calibri"/>
              </a:rPr>
              <a:t>partial </a:t>
            </a:r>
            <a:r>
              <a:rPr dirty="0" sz="3200" spc="-15">
                <a:latin typeface="Calibri"/>
                <a:cs typeface="Calibri"/>
              </a:rPr>
              <a:t>pressure </a:t>
            </a:r>
            <a:r>
              <a:rPr dirty="0" sz="3200" spc="-5">
                <a:latin typeface="Calibri"/>
                <a:cs typeface="Calibri"/>
              </a:rPr>
              <a:t>decreases  </a:t>
            </a:r>
            <a:r>
              <a:rPr dirty="0" sz="3200" spc="-25">
                <a:latin typeface="Calibri"/>
                <a:cs typeface="Calibri"/>
              </a:rPr>
              <a:t>proportionally, </a:t>
            </a:r>
            <a:r>
              <a:rPr dirty="0" sz="3200" spc="-10">
                <a:latin typeface="Calibri"/>
                <a:cs typeface="Calibri"/>
              </a:rPr>
              <a:t>remaining </a:t>
            </a:r>
            <a:r>
              <a:rPr dirty="0" sz="3200">
                <a:latin typeface="Calibri"/>
                <a:cs typeface="Calibri"/>
              </a:rPr>
              <a:t>less </a:t>
            </a:r>
            <a:r>
              <a:rPr dirty="0" sz="3200" spc="-5">
                <a:latin typeface="Calibri"/>
                <a:cs typeface="Calibri"/>
              </a:rPr>
              <a:t>than 21 </a:t>
            </a:r>
            <a:r>
              <a:rPr dirty="0" sz="3200">
                <a:latin typeface="Calibri"/>
                <a:cs typeface="Calibri"/>
              </a:rPr>
              <a:t>% </a:t>
            </a:r>
            <a:r>
              <a:rPr dirty="0" sz="3200" spc="-5">
                <a:latin typeface="Calibri"/>
                <a:cs typeface="Calibri"/>
              </a:rPr>
              <a:t>of 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20">
                <a:latin typeface="Calibri"/>
                <a:cs typeface="Calibri"/>
              </a:rPr>
              <a:t>total </a:t>
            </a:r>
            <a:r>
              <a:rPr dirty="0" sz="3200" spc="-10">
                <a:latin typeface="Calibri"/>
                <a:cs typeface="Calibri"/>
              </a:rPr>
              <a:t>barometric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5">
                <a:latin typeface="Calibri"/>
                <a:cs typeface="Calibri"/>
              </a:rPr>
              <a:t>pressure.</a:t>
            </a:r>
            <a:endParaRPr sz="3200">
              <a:latin typeface="Calibri"/>
              <a:cs typeface="Calibri"/>
            </a:endParaRPr>
          </a:p>
          <a:p>
            <a:pPr marL="445134" indent="-432434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45770" algn="l"/>
              </a:tabLst>
            </a:pPr>
            <a:r>
              <a:rPr dirty="0" sz="3200" spc="-45">
                <a:latin typeface="Calibri"/>
                <a:cs typeface="Calibri"/>
              </a:rPr>
              <a:t>At </a:t>
            </a:r>
            <a:r>
              <a:rPr dirty="0" sz="3200" spc="-5">
                <a:latin typeface="Calibri"/>
                <a:cs typeface="Calibri"/>
              </a:rPr>
              <a:t>sea </a:t>
            </a:r>
            <a:r>
              <a:rPr dirty="0" sz="3200" spc="-15">
                <a:latin typeface="Calibri"/>
                <a:cs typeface="Calibri"/>
              </a:rPr>
              <a:t>level </a:t>
            </a:r>
            <a:r>
              <a:rPr dirty="0" sz="3200">
                <a:latin typeface="Calibri"/>
                <a:cs typeface="Calibri"/>
              </a:rPr>
              <a:t>PO2= </a:t>
            </a:r>
            <a:r>
              <a:rPr dirty="0" sz="3200" spc="-5">
                <a:latin typeface="Calibri"/>
                <a:cs typeface="Calibri"/>
              </a:rPr>
              <a:t>159</a:t>
            </a:r>
            <a:r>
              <a:rPr dirty="0" sz="3200" spc="5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mmHg.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45">
                <a:latin typeface="Calibri"/>
                <a:cs typeface="Calibri"/>
              </a:rPr>
              <a:t>At </a:t>
            </a:r>
            <a:r>
              <a:rPr dirty="0" sz="3200" spc="-5">
                <a:latin typeface="Calibri"/>
                <a:cs typeface="Calibri"/>
              </a:rPr>
              <a:t>20,000 </a:t>
            </a:r>
            <a:r>
              <a:rPr dirty="0" sz="3200" spc="-25">
                <a:latin typeface="Calibri"/>
                <a:cs typeface="Calibri"/>
              </a:rPr>
              <a:t>feet </a:t>
            </a:r>
            <a:r>
              <a:rPr dirty="0" sz="3200">
                <a:latin typeface="Calibri"/>
                <a:cs typeface="Calibri"/>
              </a:rPr>
              <a:t>PO2= </a:t>
            </a:r>
            <a:r>
              <a:rPr dirty="0" sz="3200" spc="-5">
                <a:latin typeface="Calibri"/>
                <a:cs typeface="Calibri"/>
              </a:rPr>
              <a:t>40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mmHg.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45">
                <a:latin typeface="Calibri"/>
                <a:cs typeface="Calibri"/>
              </a:rPr>
              <a:t>At </a:t>
            </a:r>
            <a:r>
              <a:rPr dirty="0" sz="3200" spc="-5">
                <a:latin typeface="Calibri"/>
                <a:cs typeface="Calibri"/>
              </a:rPr>
              <a:t>50,000 </a:t>
            </a:r>
            <a:r>
              <a:rPr dirty="0" sz="3200" spc="-25">
                <a:latin typeface="Calibri"/>
                <a:cs typeface="Calibri"/>
              </a:rPr>
              <a:t>feet </a:t>
            </a:r>
            <a:r>
              <a:rPr dirty="0" sz="3200">
                <a:latin typeface="Calibri"/>
                <a:cs typeface="Calibri"/>
              </a:rPr>
              <a:t>PO2= only </a:t>
            </a:r>
            <a:r>
              <a:rPr dirty="0" sz="3200" spc="-5">
                <a:latin typeface="Calibri"/>
                <a:cs typeface="Calibri"/>
              </a:rPr>
              <a:t>18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mmHg.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422" y="556895"/>
            <a:ext cx="7362825" cy="54864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>
                <a:solidFill>
                  <a:srgbClr val="000000"/>
                </a:solidFill>
                <a:latin typeface="Times New Roman"/>
                <a:cs typeface="Times New Roman"/>
              </a:rPr>
              <a:t>Controls of rate and depth of</a:t>
            </a:r>
            <a:r>
              <a:rPr dirty="0" sz="3600" spc="-7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600" spc="-5">
                <a:solidFill>
                  <a:srgbClr val="000000"/>
                </a:solidFill>
                <a:latin typeface="Times New Roman"/>
                <a:cs typeface="Times New Roman"/>
              </a:rPr>
              <a:t>respiration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1328673"/>
            <a:ext cx="7850505" cy="4695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Arterial</a:t>
            </a:r>
            <a:r>
              <a:rPr dirty="0" sz="2800" spc="-7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PO2</a:t>
            </a:r>
            <a:endParaRPr sz="28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When PO2 is </a:t>
            </a:r>
            <a:r>
              <a:rPr dirty="0" sz="2800" spc="-50">
                <a:latin typeface="Times New Roman"/>
                <a:cs typeface="Times New Roman"/>
              </a:rPr>
              <a:t>VERY </a:t>
            </a:r>
            <a:r>
              <a:rPr dirty="0" sz="2800" spc="-5">
                <a:latin typeface="Times New Roman"/>
                <a:cs typeface="Times New Roman"/>
              </a:rPr>
              <a:t>low </a:t>
            </a:r>
            <a:r>
              <a:rPr dirty="0" sz="2800">
                <a:latin typeface="Times New Roman"/>
                <a:cs typeface="Times New Roman"/>
              </a:rPr>
              <a:t>(Hypoxia),</a:t>
            </a:r>
            <a:r>
              <a:rPr dirty="0" sz="2800" spc="-7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ventilation</a:t>
            </a:r>
            <a:endParaRPr sz="28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dirty="0" sz="2800" spc="-5">
                <a:latin typeface="Times New Roman"/>
                <a:cs typeface="Times New Roman"/>
              </a:rPr>
              <a:t>increases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Arterial</a:t>
            </a:r>
            <a:r>
              <a:rPr dirty="0" sz="2800" spc="-7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PCO2</a:t>
            </a:r>
            <a:endParaRPr sz="2800">
              <a:latin typeface="Times New Roman"/>
              <a:cs typeface="Times New Roman"/>
            </a:endParaRPr>
          </a:p>
          <a:p>
            <a:pPr lvl="1" marL="756285" marR="5080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The </a:t>
            </a:r>
            <a:r>
              <a:rPr dirty="0" sz="2800" spc="-10">
                <a:latin typeface="Times New Roman"/>
                <a:cs typeface="Times New Roman"/>
              </a:rPr>
              <a:t>most </a:t>
            </a:r>
            <a:r>
              <a:rPr dirty="0" sz="2800" spc="-5">
                <a:latin typeface="Times New Roman"/>
                <a:cs typeface="Times New Roman"/>
              </a:rPr>
              <a:t>important regulator of ventilation is  </a:t>
            </a:r>
            <a:r>
              <a:rPr dirty="0" sz="2800" spc="-5">
                <a:latin typeface="Times New Roman"/>
                <a:cs typeface="Times New Roman"/>
              </a:rPr>
              <a:t>PCO2, </a:t>
            </a:r>
            <a:r>
              <a:rPr dirty="0" sz="2800" spc="-10">
                <a:latin typeface="Times New Roman"/>
                <a:cs typeface="Times New Roman"/>
              </a:rPr>
              <a:t>small </a:t>
            </a:r>
            <a:r>
              <a:rPr dirty="0" sz="2800" spc="-5">
                <a:latin typeface="Times New Roman"/>
                <a:cs typeface="Times New Roman"/>
              </a:rPr>
              <a:t>increases in PCO2, greatly increases  </a:t>
            </a:r>
            <a:r>
              <a:rPr dirty="0" sz="2800" spc="-5">
                <a:latin typeface="Times New Roman"/>
                <a:cs typeface="Times New Roman"/>
              </a:rPr>
              <a:t>ventilation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Arterial</a:t>
            </a:r>
            <a:r>
              <a:rPr dirty="0" sz="2800" spc="-8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pH</a:t>
            </a:r>
            <a:endParaRPr sz="2800">
              <a:latin typeface="Times New Roman"/>
              <a:cs typeface="Times New Roman"/>
            </a:endParaRPr>
          </a:p>
          <a:p>
            <a:pPr lvl="1" marL="756285" marR="539750" indent="-28638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As </a:t>
            </a:r>
            <a:r>
              <a:rPr dirty="0" sz="2800">
                <a:latin typeface="Times New Roman"/>
                <a:cs typeface="Times New Roman"/>
              </a:rPr>
              <a:t>hydrogen </a:t>
            </a:r>
            <a:r>
              <a:rPr dirty="0" sz="2800" spc="-5">
                <a:latin typeface="Times New Roman"/>
                <a:cs typeface="Times New Roman"/>
              </a:rPr>
              <a:t>ions increase (acidosis), alveolar  </a:t>
            </a:r>
            <a:r>
              <a:rPr dirty="0" sz="2800" spc="-5">
                <a:latin typeface="Times New Roman"/>
                <a:cs typeface="Times New Roman"/>
              </a:rPr>
              <a:t>ventilation</a:t>
            </a:r>
            <a:r>
              <a:rPr dirty="0" sz="2800" spc="-8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increases.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41197"/>
            <a:ext cx="108458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Calibri"/>
                <a:cs typeface="Calibri"/>
              </a:rPr>
              <a:t>Co</a:t>
            </a:r>
            <a:r>
              <a:rPr dirty="0" sz="3200" spc="-30">
                <a:latin typeface="Calibri"/>
                <a:cs typeface="Calibri"/>
              </a:rPr>
              <a:t>n</a:t>
            </a:r>
            <a:r>
              <a:rPr dirty="0" sz="3200">
                <a:latin typeface="Calibri"/>
                <a:cs typeface="Calibri"/>
              </a:rPr>
              <a:t>t…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142936"/>
            <a:ext cx="8229600" cy="4983480"/>
          </a:xfrm>
          <a:custGeom>
            <a:avLst/>
            <a:gdLst/>
            <a:ahLst/>
            <a:cxnLst/>
            <a:rect l="l" t="t" r="r" b="b"/>
            <a:pathLst>
              <a:path w="8229600" h="4983480">
                <a:moveTo>
                  <a:pt x="0" y="4983226"/>
                </a:moveTo>
                <a:lnTo>
                  <a:pt x="8229600" y="4983226"/>
                </a:lnTo>
                <a:lnTo>
                  <a:pt x="8229600" y="0"/>
                </a:lnTo>
                <a:lnTo>
                  <a:pt x="0" y="0"/>
                </a:lnTo>
                <a:lnTo>
                  <a:pt x="0" y="498322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163573"/>
            <a:ext cx="115379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8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dirty="0" sz="3200" spc="-35">
                <a:solidFill>
                  <a:srgbClr val="6F2F9F"/>
                </a:solidFill>
                <a:latin typeface="Calibri"/>
                <a:cs typeface="Calibri"/>
              </a:rPr>
              <a:t>v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en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18461" y="1163573"/>
            <a:ext cx="4316730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96265" algn="l"/>
                <a:tab pos="1564005" algn="l"/>
                <a:tab pos="3106420" algn="l"/>
                <a:tab pos="4051300" algn="l"/>
              </a:tabLst>
            </a:pP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hig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h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ltit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u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d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e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C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O2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	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65189" y="1163573"/>
            <a:ext cx="2141855" cy="5213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c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i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n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uo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u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s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l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y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51634"/>
            <a:ext cx="8074025" cy="3057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350">
              <a:lnSpc>
                <a:spcPct val="100000"/>
              </a:lnSpc>
            </a:pP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excreted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from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pulmonary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blood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into 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the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alveoli.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Also,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water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vaporizes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into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inspired 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air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from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respiratory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surfaces.</a:t>
            </a:r>
            <a:endParaRPr sz="32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Therefore,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these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two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gases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dilute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oxygen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in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alveoli,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thus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reducing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oxygen 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concentration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therefore hypoxia</a:t>
            </a:r>
            <a:r>
              <a:rPr dirty="0" sz="3200" spc="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develops.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65505">
              <a:lnSpc>
                <a:spcPct val="100000"/>
              </a:lnSpc>
            </a:pPr>
            <a:r>
              <a:rPr dirty="0" spc="-45">
                <a:solidFill>
                  <a:srgbClr val="0000FF"/>
                </a:solidFill>
              </a:rPr>
              <a:t>Effects </a:t>
            </a:r>
            <a:r>
              <a:rPr dirty="0" spc="-5">
                <a:solidFill>
                  <a:srgbClr val="0000FF"/>
                </a:solidFill>
              </a:rPr>
              <a:t>of </a:t>
            </a:r>
            <a:r>
              <a:rPr dirty="0" spc="-10">
                <a:solidFill>
                  <a:srgbClr val="0000FF"/>
                </a:solidFill>
              </a:rPr>
              <a:t>acute</a:t>
            </a:r>
            <a:r>
              <a:rPr dirty="0" spc="-15">
                <a:solidFill>
                  <a:srgbClr val="0000FF"/>
                </a:solidFill>
              </a:rPr>
              <a:t> </a:t>
            </a:r>
            <a:r>
              <a:rPr dirty="0" spc="-25">
                <a:solidFill>
                  <a:srgbClr val="0000FF"/>
                </a:solidFill>
              </a:rPr>
              <a:t>hypoxia</a:t>
            </a:r>
          </a:p>
        </p:txBody>
      </p:sp>
      <p:sp>
        <p:nvSpPr>
          <p:cNvPr id="3" name="object 3"/>
          <p:cNvSpPr/>
          <p:nvPr/>
        </p:nvSpPr>
        <p:spPr>
          <a:xfrm>
            <a:off x="533400" y="1066800"/>
            <a:ext cx="8305800" cy="5530850"/>
          </a:xfrm>
          <a:custGeom>
            <a:avLst/>
            <a:gdLst/>
            <a:ahLst/>
            <a:cxnLst/>
            <a:rect l="l" t="t" r="r" b="b"/>
            <a:pathLst>
              <a:path w="8305800" h="5530850">
                <a:moveTo>
                  <a:pt x="0" y="5530850"/>
                </a:moveTo>
                <a:lnTo>
                  <a:pt x="8305800" y="5530850"/>
                </a:lnTo>
                <a:lnTo>
                  <a:pt x="8305800" y="0"/>
                </a:lnTo>
                <a:lnTo>
                  <a:pt x="0" y="0"/>
                </a:lnTo>
                <a:lnTo>
                  <a:pt x="0" y="5530850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12140" y="1087373"/>
            <a:ext cx="8121650" cy="5203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Some of the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important acute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effects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hypoxia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beginning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at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altitude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approximately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12,000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feet,</a:t>
            </a:r>
            <a:r>
              <a:rPr dirty="0" sz="3200" spc="-7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are:</a:t>
            </a:r>
            <a:endParaRPr sz="3200">
              <a:latin typeface="Calibri"/>
              <a:cs typeface="Calibri"/>
            </a:endParaRPr>
          </a:p>
          <a:p>
            <a:pPr marL="355600" marR="71437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Drowsiness,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lassitude,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mental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muscle 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fatigue,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sometimes headache, occasionally 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nausea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sometimes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euphoria.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All these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progress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stage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of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twitching</a:t>
            </a:r>
            <a:r>
              <a:rPr dirty="0" sz="3200" spc="10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or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convulsions above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18,000.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Above </a:t>
            </a:r>
            <a:r>
              <a:rPr dirty="0" sz="3200" spc="-5">
                <a:solidFill>
                  <a:srgbClr val="0000FF"/>
                </a:solidFill>
                <a:latin typeface="Calibri"/>
                <a:cs typeface="Calibri"/>
              </a:rPr>
              <a:t>23,000 </a:t>
            </a:r>
            <a:r>
              <a:rPr dirty="0" sz="3200" spc="-25">
                <a:solidFill>
                  <a:srgbClr val="0000FF"/>
                </a:solidFill>
                <a:latin typeface="Calibri"/>
                <a:cs typeface="Calibri"/>
              </a:rPr>
              <a:t>feet </a:t>
            </a:r>
            <a:r>
              <a:rPr dirty="0" sz="3200">
                <a:solidFill>
                  <a:srgbClr val="0000FF"/>
                </a:solidFill>
                <a:latin typeface="Calibri"/>
                <a:cs typeface="Calibri"/>
              </a:rPr>
              <a:t>the un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acclimatized</a:t>
            </a:r>
            <a:r>
              <a:rPr dirty="0" sz="3200" spc="1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15">
                <a:solidFill>
                  <a:srgbClr val="0000FF"/>
                </a:solidFill>
                <a:latin typeface="Calibri"/>
                <a:cs typeface="Calibri"/>
              </a:rPr>
              <a:t>person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can </a:t>
            </a:r>
            <a:r>
              <a:rPr dirty="0" sz="3200" spc="-15">
                <a:solidFill>
                  <a:srgbClr val="0000FF"/>
                </a:solidFill>
                <a:latin typeface="Calibri"/>
                <a:cs typeface="Calibri"/>
              </a:rPr>
              <a:t>enter </a:t>
            </a:r>
            <a:r>
              <a:rPr dirty="0" sz="3200" spc="-20">
                <a:solidFill>
                  <a:srgbClr val="0000FF"/>
                </a:solidFill>
                <a:latin typeface="Calibri"/>
                <a:cs typeface="Calibri"/>
              </a:rPr>
              <a:t>into</a:t>
            </a:r>
            <a:r>
              <a:rPr dirty="0" sz="3200" spc="-45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0000FF"/>
                </a:solidFill>
                <a:latin typeface="Calibri"/>
                <a:cs typeface="Calibri"/>
              </a:rPr>
              <a:t>coma.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501650">
              <a:lnSpc>
                <a:spcPct val="100000"/>
              </a:lnSpc>
            </a:pPr>
            <a:r>
              <a:rPr dirty="0" spc="-10"/>
              <a:t>Acclimatization </a:t>
            </a:r>
            <a:r>
              <a:rPr dirty="0" spc="-25"/>
              <a:t>to </a:t>
            </a:r>
            <a:r>
              <a:rPr dirty="0"/>
              <a:t>low </a:t>
            </a:r>
            <a:r>
              <a:rPr dirty="0" spc="-15"/>
              <a:t>PO2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219136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0" y="4907026"/>
                </a:moveTo>
                <a:lnTo>
                  <a:pt x="8229600" y="4907026"/>
                </a:lnTo>
                <a:lnTo>
                  <a:pt x="8229600" y="0"/>
                </a:lnTo>
                <a:lnTo>
                  <a:pt x="0" y="0"/>
                </a:lnTo>
                <a:lnTo>
                  <a:pt x="0" y="490702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5940" y="1239773"/>
            <a:ext cx="8074025" cy="35458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635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person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remaining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at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high altitudes </a:t>
            </a: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for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days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, 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weeks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or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years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becomes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more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and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more 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acclimatized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low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PO2.</a:t>
            </a:r>
            <a:endParaRPr sz="3200">
              <a:latin typeface="Calibri"/>
              <a:cs typeface="Calibr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So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that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it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causes </a:t>
            </a: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fewer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deleterious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effects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on 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body and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it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becomes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possible </a:t>
            </a:r>
            <a:r>
              <a:rPr dirty="0" sz="3200" spc="-30">
                <a:solidFill>
                  <a:srgbClr val="6F2F9F"/>
                </a:solidFill>
                <a:latin typeface="Calibri"/>
                <a:cs typeface="Calibri"/>
              </a:rPr>
              <a:t>for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the 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person to </a:t>
            </a:r>
            <a:r>
              <a:rPr dirty="0" sz="3200" spc="-10">
                <a:solidFill>
                  <a:srgbClr val="6F2F9F"/>
                </a:solidFill>
                <a:latin typeface="Calibri"/>
                <a:cs typeface="Calibri"/>
              </a:rPr>
              <a:t>work harder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without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hypoxic </a:t>
            </a:r>
            <a:r>
              <a:rPr dirty="0" sz="3200" spc="-25">
                <a:solidFill>
                  <a:srgbClr val="6F2F9F"/>
                </a:solidFill>
                <a:latin typeface="Calibri"/>
                <a:cs typeface="Calibri"/>
              </a:rPr>
              <a:t>effects 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or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>
                <a:solidFill>
                  <a:srgbClr val="6F2F9F"/>
                </a:solidFill>
                <a:latin typeface="Calibri"/>
                <a:cs typeface="Calibri"/>
              </a:rPr>
              <a:t>ascend </a:t>
            </a:r>
            <a:r>
              <a:rPr dirty="0" sz="3200" spc="-20">
                <a:solidFill>
                  <a:srgbClr val="6F2F9F"/>
                </a:solidFill>
                <a:latin typeface="Calibri"/>
                <a:cs typeface="Calibri"/>
              </a:rPr>
              <a:t>to </a:t>
            </a:r>
            <a:r>
              <a:rPr dirty="0" sz="3200" spc="-15">
                <a:solidFill>
                  <a:srgbClr val="6F2F9F"/>
                </a:solidFill>
                <a:latin typeface="Calibri"/>
                <a:cs typeface="Calibri"/>
              </a:rPr>
              <a:t>still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higher</a:t>
            </a:r>
            <a:r>
              <a:rPr dirty="0" sz="3200" spc="45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6F2F9F"/>
                </a:solidFill>
                <a:latin typeface="Calibri"/>
                <a:cs typeface="Calibri"/>
              </a:rPr>
              <a:t>altitude.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219136"/>
            <a:ext cx="8229600" cy="4907280"/>
          </a:xfrm>
          <a:custGeom>
            <a:avLst/>
            <a:gdLst/>
            <a:ahLst/>
            <a:cxnLst/>
            <a:rect l="l" t="t" r="r" b="b"/>
            <a:pathLst>
              <a:path w="8229600" h="4907280">
                <a:moveTo>
                  <a:pt x="0" y="4907026"/>
                </a:moveTo>
                <a:lnTo>
                  <a:pt x="8229600" y="4907026"/>
                </a:lnTo>
                <a:lnTo>
                  <a:pt x="8229600" y="0"/>
                </a:lnTo>
                <a:lnTo>
                  <a:pt x="0" y="0"/>
                </a:lnTo>
                <a:lnTo>
                  <a:pt x="0" y="4907026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577215"/>
            <a:ext cx="8060055" cy="4013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5240">
              <a:lnSpc>
                <a:spcPct val="100000"/>
              </a:lnSpc>
            </a:pP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Principle </a:t>
            </a:r>
            <a:r>
              <a:rPr dirty="0" sz="3200" spc="-5" b="1">
                <a:solidFill>
                  <a:srgbClr val="0000FF"/>
                </a:solidFill>
                <a:latin typeface="Calibri"/>
                <a:cs typeface="Calibri"/>
              </a:rPr>
              <a:t>means </a:t>
            </a:r>
            <a:r>
              <a:rPr dirty="0" sz="3200" b="1">
                <a:solidFill>
                  <a:srgbClr val="0000FF"/>
                </a:solidFill>
                <a:latin typeface="Calibri"/>
                <a:cs typeface="Calibri"/>
              </a:rPr>
              <a:t>of</a:t>
            </a:r>
            <a:r>
              <a:rPr dirty="0" sz="3200" spc="-110" b="1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dirty="0" sz="3200" spc="-5" b="1">
                <a:solidFill>
                  <a:srgbClr val="0000FF"/>
                </a:solidFill>
                <a:latin typeface="Calibri"/>
                <a:cs typeface="Calibri"/>
              </a:rPr>
              <a:t>acclimatization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7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1- Increase </a:t>
            </a:r>
            <a:r>
              <a:rPr dirty="0" sz="3200">
                <a:latin typeface="Calibri"/>
                <a:cs typeface="Calibri"/>
              </a:rPr>
              <a:t>in </a:t>
            </a:r>
            <a:r>
              <a:rPr dirty="0" sz="3200" spc="-5">
                <a:latin typeface="Calibri"/>
                <a:cs typeface="Calibri"/>
              </a:rPr>
              <a:t>pulmonary</a:t>
            </a:r>
            <a:r>
              <a:rPr dirty="0" sz="3200" spc="-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ventilation.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2- </a:t>
            </a:r>
            <a:r>
              <a:rPr dirty="0" sz="3200" spc="-5">
                <a:latin typeface="Calibri"/>
                <a:cs typeface="Calibri"/>
              </a:rPr>
              <a:t>Increased </a:t>
            </a:r>
            <a:r>
              <a:rPr dirty="0" sz="3200" spc="-15">
                <a:latin typeface="Calibri"/>
                <a:cs typeface="Calibri"/>
              </a:rPr>
              <a:t>red </a:t>
            </a:r>
            <a:r>
              <a:rPr dirty="0" sz="3200">
                <a:latin typeface="Calibri"/>
                <a:cs typeface="Calibri"/>
              </a:rPr>
              <a:t>blood</a:t>
            </a:r>
            <a:r>
              <a:rPr dirty="0" sz="3200" spc="-7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cells.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3-Increased </a:t>
            </a:r>
            <a:r>
              <a:rPr dirty="0" sz="3200" spc="-10">
                <a:latin typeface="Calibri"/>
                <a:cs typeface="Calibri"/>
              </a:rPr>
              <a:t>diffusing </a:t>
            </a:r>
            <a:r>
              <a:rPr dirty="0" sz="3200" spc="-5">
                <a:latin typeface="Calibri"/>
                <a:cs typeface="Calibri"/>
              </a:rPr>
              <a:t>capacity of the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lungs.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4- </a:t>
            </a:r>
            <a:r>
              <a:rPr dirty="0" sz="3200" spc="-5">
                <a:latin typeface="Calibri"/>
                <a:cs typeface="Calibri"/>
              </a:rPr>
              <a:t>Increased vascularity </a:t>
            </a:r>
            <a:r>
              <a:rPr dirty="0" sz="3200">
                <a:latin typeface="Calibri"/>
                <a:cs typeface="Calibri"/>
              </a:rPr>
              <a:t>of </a:t>
            </a:r>
            <a:r>
              <a:rPr dirty="0" sz="3200" spc="-10">
                <a:latin typeface="Calibri"/>
                <a:cs typeface="Calibri"/>
              </a:rPr>
              <a:t>the</a:t>
            </a:r>
            <a:r>
              <a:rPr dirty="0" sz="3200" spc="-5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tissues.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5-Increased ability of the </a:t>
            </a:r>
            <a:r>
              <a:rPr dirty="0" sz="3200">
                <a:latin typeface="Calibri"/>
                <a:cs typeface="Calibri"/>
              </a:rPr>
              <a:t>cells </a:t>
            </a:r>
            <a:r>
              <a:rPr dirty="0" sz="3200" spc="-25">
                <a:latin typeface="Calibri"/>
                <a:cs typeface="Calibri"/>
              </a:rPr>
              <a:t>to </a:t>
            </a:r>
            <a:r>
              <a:rPr dirty="0" sz="3200" spc="-15">
                <a:latin typeface="Calibri"/>
                <a:cs typeface="Calibri"/>
              </a:rPr>
              <a:t>utilize</a:t>
            </a:r>
            <a:r>
              <a:rPr dirty="0" sz="3200" spc="50">
                <a:latin typeface="Calibri"/>
                <a:cs typeface="Calibri"/>
              </a:rPr>
              <a:t> </a:t>
            </a:r>
            <a:r>
              <a:rPr dirty="0" sz="3200" spc="-20">
                <a:latin typeface="Calibri"/>
                <a:cs typeface="Calibri"/>
              </a:rPr>
              <a:t>oxygen</a:t>
            </a:r>
            <a:endParaRPr sz="32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3200" spc="-10">
                <a:latin typeface="Calibri"/>
                <a:cs typeface="Calibri"/>
              </a:rPr>
              <a:t>despite </a:t>
            </a:r>
            <a:r>
              <a:rPr dirty="0" sz="3200">
                <a:latin typeface="Calibri"/>
                <a:cs typeface="Calibri"/>
              </a:rPr>
              <a:t>the </a:t>
            </a:r>
            <a:r>
              <a:rPr dirty="0" sz="3200" spc="-5">
                <a:latin typeface="Calibri"/>
                <a:cs typeface="Calibri"/>
              </a:rPr>
              <a:t>low</a:t>
            </a:r>
            <a:r>
              <a:rPr dirty="0" sz="3200" spc="-65">
                <a:latin typeface="Calibri"/>
                <a:cs typeface="Calibri"/>
              </a:rPr>
              <a:t> </a:t>
            </a:r>
            <a:r>
              <a:rPr dirty="0" sz="3200">
                <a:latin typeface="Calibri"/>
                <a:cs typeface="Calibri"/>
              </a:rPr>
              <a:t>PO2.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457200"/>
            <a:ext cx="8686800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7487" y="446087"/>
            <a:ext cx="8709025" cy="5965825"/>
          </a:xfrm>
          <a:custGeom>
            <a:avLst/>
            <a:gdLst/>
            <a:ahLst/>
            <a:cxnLst/>
            <a:rect l="l" t="t" r="r" b="b"/>
            <a:pathLst>
              <a:path w="8709025" h="5965825">
                <a:moveTo>
                  <a:pt x="0" y="5965825"/>
                </a:moveTo>
                <a:lnTo>
                  <a:pt x="8709025" y="5965825"/>
                </a:lnTo>
                <a:lnTo>
                  <a:pt x="8709025" y="0"/>
                </a:lnTo>
                <a:lnTo>
                  <a:pt x="0" y="0"/>
                </a:lnTo>
                <a:lnTo>
                  <a:pt x="0" y="5965825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6200" rIns="0" bIns="0" rtlCol="0" vert="horz">
            <a:spAutoFit/>
          </a:bodyPr>
          <a:lstStyle/>
          <a:p>
            <a:pPr marL="1929764">
              <a:lnSpc>
                <a:spcPct val="100000"/>
              </a:lnSpc>
            </a:pPr>
            <a:r>
              <a:rPr dirty="0" sz="3200" spc="-15">
                <a:solidFill>
                  <a:srgbClr val="000000"/>
                </a:solidFill>
              </a:rPr>
              <a:t>Respiratory</a:t>
            </a:r>
            <a:r>
              <a:rPr dirty="0" sz="3200" spc="-95">
                <a:solidFill>
                  <a:srgbClr val="000000"/>
                </a:solidFill>
              </a:rPr>
              <a:t> </a:t>
            </a:r>
            <a:r>
              <a:rPr dirty="0" sz="3200" spc="-20">
                <a:solidFill>
                  <a:srgbClr val="000000"/>
                </a:solidFill>
              </a:rPr>
              <a:t>Centers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857250" y="1214437"/>
            <a:ext cx="7345299" cy="51403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72592" rIns="0" bIns="0" rtlCol="0" vert="horz">
            <a:spAutoFit/>
          </a:bodyPr>
          <a:lstStyle/>
          <a:p>
            <a:pPr marL="629285">
              <a:lnSpc>
                <a:spcPct val="100000"/>
              </a:lnSpc>
            </a:pPr>
            <a:r>
              <a:rPr dirty="0" sz="3200" b="1">
                <a:solidFill>
                  <a:srgbClr val="6F2F9F"/>
                </a:solidFill>
                <a:latin typeface="Calibri"/>
                <a:cs typeface="Calibri"/>
              </a:rPr>
              <a:t>Medullary </a:t>
            </a:r>
            <a:r>
              <a:rPr dirty="0" sz="3200" spc="-15" b="1">
                <a:solidFill>
                  <a:srgbClr val="6F2F9F"/>
                </a:solidFill>
                <a:latin typeface="Calibri"/>
                <a:cs typeface="Calibri"/>
              </a:rPr>
              <a:t>Respiratory</a:t>
            </a:r>
            <a:r>
              <a:rPr dirty="0" sz="3200" spc="-16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15" b="1">
                <a:solidFill>
                  <a:srgbClr val="6F2F9F"/>
                </a:solidFill>
                <a:latin typeface="Calibri"/>
                <a:cs typeface="Calibri"/>
              </a:rPr>
              <a:t>centers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9590" y="1101090"/>
            <a:ext cx="8296909" cy="4914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Inspiratory </a:t>
            </a:r>
            <a:r>
              <a:rPr dirty="0" sz="2600" spc="-5">
                <a:solidFill>
                  <a:srgbClr val="C00000"/>
                </a:solidFill>
                <a:latin typeface="Times New Roman"/>
                <a:cs typeface="Times New Roman"/>
              </a:rPr>
              <a:t>area (Dorsal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Respiratory Group)</a:t>
            </a:r>
            <a:r>
              <a:rPr dirty="0" sz="2600" spc="-11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DRG</a:t>
            </a:r>
            <a:endParaRPr sz="260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625"/>
              </a:spcBef>
            </a:pP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-Determines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basic rhythm of</a:t>
            </a:r>
            <a:r>
              <a:rPr dirty="0" sz="2600" spc="-7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breathing</a:t>
            </a:r>
            <a:endParaRPr sz="260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620"/>
              </a:spcBef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-Causes contraction of diaphragm and external</a:t>
            </a:r>
            <a:r>
              <a:rPr dirty="0" sz="2600" spc="-114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intercostals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Expiratory </a:t>
            </a:r>
            <a:r>
              <a:rPr dirty="0" sz="2600" spc="-5">
                <a:solidFill>
                  <a:srgbClr val="C00000"/>
                </a:solidFill>
                <a:latin typeface="Times New Roman"/>
                <a:cs typeface="Times New Roman"/>
              </a:rPr>
              <a:t>area </a:t>
            </a:r>
            <a:r>
              <a:rPr dirty="0" sz="2600" spc="-40">
                <a:solidFill>
                  <a:srgbClr val="C00000"/>
                </a:solidFill>
                <a:latin typeface="Times New Roman"/>
                <a:cs typeface="Times New Roman"/>
              </a:rPr>
              <a:t>(Ventral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Respiratory Group)</a:t>
            </a:r>
            <a:r>
              <a:rPr dirty="0" sz="2600" spc="-14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C00000"/>
                </a:solidFill>
                <a:latin typeface="Times New Roman"/>
                <a:cs typeface="Times New Roman"/>
              </a:rPr>
              <a:t>VRG</a:t>
            </a:r>
            <a:endParaRPr sz="260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625"/>
              </a:spcBef>
            </a:pP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-Inactive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during normal quiet</a:t>
            </a:r>
            <a:r>
              <a:rPr dirty="0" sz="2600" spc="-9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breathing</a:t>
            </a:r>
            <a:endParaRPr sz="2600">
              <a:latin typeface="Times New Roman"/>
              <a:cs typeface="Times New Roman"/>
            </a:endParaRPr>
          </a:p>
          <a:p>
            <a:pPr marL="424180">
              <a:lnSpc>
                <a:spcPct val="100000"/>
              </a:lnSpc>
              <a:spcBef>
                <a:spcPts val="620"/>
              </a:spcBef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-Activated by inspiratory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area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during forceful</a:t>
            </a:r>
            <a:r>
              <a:rPr dirty="0" sz="2600" spc="-13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breathing</a:t>
            </a:r>
            <a:endParaRPr sz="2600">
              <a:latin typeface="Times New Roman"/>
              <a:cs typeface="Times New Roman"/>
            </a:endParaRPr>
          </a:p>
          <a:p>
            <a:pPr marL="355600" marR="184150" indent="68580">
              <a:lnSpc>
                <a:spcPct val="100000"/>
              </a:lnSpc>
              <a:spcBef>
                <a:spcPts val="625"/>
              </a:spcBef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-Causes contraction of internal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intercostals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and</a:t>
            </a:r>
            <a:r>
              <a:rPr dirty="0" sz="2600" spc="-8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abdominal 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muscles</a:t>
            </a:r>
            <a:endParaRPr sz="26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The medullary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respiratory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center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stimulates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basic 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inspiration for about 2 seconds and then basic expiration</a:t>
            </a:r>
            <a:r>
              <a:rPr dirty="0" sz="2600" spc="-17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for 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about 3 seconds </a:t>
            </a:r>
            <a:r>
              <a:rPr dirty="0" sz="2600" spc="-5">
                <a:solidFill>
                  <a:srgbClr val="6F2F9F"/>
                </a:solidFill>
                <a:latin typeface="Times New Roman"/>
                <a:cs typeface="Times New Roman"/>
              </a:rPr>
              <a:t>(5sec/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breath =</a:t>
            </a:r>
            <a:r>
              <a:rPr dirty="0" sz="2600" spc="-12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600">
                <a:solidFill>
                  <a:srgbClr val="6F2F9F"/>
                </a:solidFill>
                <a:latin typeface="Times New Roman"/>
                <a:cs typeface="Times New Roman"/>
              </a:rPr>
              <a:t>12breaths/min).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98830">
              <a:lnSpc>
                <a:spcPct val="100000"/>
              </a:lnSpc>
            </a:pPr>
            <a:r>
              <a:rPr dirty="0" sz="3200" spc="-10" b="1">
                <a:solidFill>
                  <a:srgbClr val="6F2F9F"/>
                </a:solidFill>
                <a:latin typeface="Calibri"/>
                <a:cs typeface="Calibri"/>
              </a:rPr>
              <a:t>Pontine </a:t>
            </a:r>
            <a:r>
              <a:rPr dirty="0" sz="3200" spc="-20" b="1">
                <a:solidFill>
                  <a:srgbClr val="6F2F9F"/>
                </a:solidFill>
                <a:latin typeface="Calibri"/>
                <a:cs typeface="Calibri"/>
              </a:rPr>
              <a:t>Respiratory</a:t>
            </a:r>
            <a:r>
              <a:rPr dirty="0" sz="3200" spc="-85" b="1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dirty="0" sz="3200" spc="-20" b="1">
                <a:solidFill>
                  <a:srgbClr val="6F2F9F"/>
                </a:solidFill>
                <a:latin typeface="Calibri"/>
                <a:cs typeface="Calibri"/>
              </a:rPr>
              <a:t>centers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191" y="1185417"/>
            <a:ext cx="7740015" cy="46208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6924675" algn="l"/>
              </a:tabLst>
            </a:pPr>
            <a:r>
              <a:rPr dirty="0" sz="2800" spc="-15">
                <a:solidFill>
                  <a:srgbClr val="6F2F9F"/>
                </a:solidFill>
                <a:latin typeface="Times New Roman"/>
                <a:cs typeface="Times New Roman"/>
              </a:rPr>
              <a:t>Transition 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between  inhalation</a:t>
            </a:r>
            <a:r>
              <a:rPr dirty="0" sz="2800" spc="-27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and</a:t>
            </a:r>
            <a:r>
              <a:rPr dirty="0" sz="2800" spc="38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exhalation	is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335"/>
              </a:spcBef>
            </a:pP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controlled</a:t>
            </a:r>
            <a:r>
              <a:rPr dirty="0" sz="2800" spc="-140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by:</a:t>
            </a:r>
            <a:endParaRPr sz="28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005"/>
              </a:spcBef>
            </a:pPr>
            <a:r>
              <a:rPr dirty="0" sz="2800" spc="-5" b="1">
                <a:solidFill>
                  <a:srgbClr val="C00000"/>
                </a:solidFill>
                <a:latin typeface="Times New Roman"/>
                <a:cs typeface="Times New Roman"/>
              </a:rPr>
              <a:t>Pneumotaxic</a:t>
            </a:r>
            <a:r>
              <a:rPr dirty="0" sz="2800" spc="-6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area</a:t>
            </a:r>
            <a:endParaRPr sz="2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1010"/>
              </a:spcBef>
            </a:pP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Inhibits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inspiratory area of medulla to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stop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inhalation.</a:t>
            </a:r>
            <a:endParaRPr sz="2800">
              <a:latin typeface="Times New Roman"/>
              <a:cs typeface="Times New Roman"/>
            </a:endParaRPr>
          </a:p>
          <a:p>
            <a:pPr marL="299085" marR="573405" indent="-287020">
              <a:lnSpc>
                <a:spcPct val="110000"/>
              </a:lnSpc>
              <a:spcBef>
                <a:spcPts val="670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Breathing is more rapid when pneumotaxic </a:t>
            </a:r>
            <a:r>
              <a:rPr dirty="0" sz="2800" spc="-10">
                <a:solidFill>
                  <a:srgbClr val="6F2F9F"/>
                </a:solidFill>
                <a:latin typeface="Times New Roman"/>
                <a:cs typeface="Times New Roman"/>
              </a:rPr>
              <a:t>area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is  </a:t>
            </a: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active.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dirty="0" sz="2800" spc="-5" b="1">
                <a:solidFill>
                  <a:srgbClr val="C00000"/>
                </a:solidFill>
                <a:latin typeface="Times New Roman"/>
                <a:cs typeface="Times New Roman"/>
              </a:rPr>
              <a:t>Apneustic</a:t>
            </a:r>
            <a:r>
              <a:rPr dirty="0" sz="2800" spc="-6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area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Stimulates inspiratory area of medulla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to</a:t>
            </a:r>
            <a:r>
              <a:rPr dirty="0" sz="2800" spc="-35">
                <a:solidFill>
                  <a:srgbClr val="6F2F9F"/>
                </a:solidFill>
                <a:latin typeface="Times New Roman"/>
                <a:cs typeface="Times New Roman"/>
              </a:rPr>
              <a:t> </a:t>
            </a:r>
            <a:r>
              <a:rPr dirty="0" sz="2800">
                <a:solidFill>
                  <a:srgbClr val="6F2F9F"/>
                </a:solidFill>
                <a:latin typeface="Times New Roman"/>
                <a:cs typeface="Times New Roman"/>
              </a:rPr>
              <a:t>prolong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dirty="0" sz="2800" spc="-5">
                <a:solidFill>
                  <a:srgbClr val="6F2F9F"/>
                </a:solidFill>
                <a:latin typeface="Times New Roman"/>
                <a:cs typeface="Times New Roman"/>
              </a:rPr>
              <a:t>inhalation.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304800"/>
            <a:ext cx="86868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17487" y="293687"/>
            <a:ext cx="8709025" cy="6346825"/>
          </a:xfrm>
          <a:custGeom>
            <a:avLst/>
            <a:gdLst/>
            <a:ahLst/>
            <a:cxnLst/>
            <a:rect l="l" t="t" r="r" b="b"/>
            <a:pathLst>
              <a:path w="8709025" h="6346825">
                <a:moveTo>
                  <a:pt x="0" y="6346825"/>
                </a:moveTo>
                <a:lnTo>
                  <a:pt x="8709025" y="6346825"/>
                </a:lnTo>
                <a:lnTo>
                  <a:pt x="8709025" y="0"/>
                </a:lnTo>
                <a:lnTo>
                  <a:pt x="0" y="0"/>
                </a:lnTo>
                <a:lnTo>
                  <a:pt x="0" y="6346825"/>
                </a:lnTo>
                <a:close/>
              </a:path>
            </a:pathLst>
          </a:custGeom>
          <a:ln w="222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61060">
              <a:lnSpc>
                <a:spcPct val="100000"/>
              </a:lnSpc>
            </a:pPr>
            <a:r>
              <a:rPr dirty="0" sz="2800" spc="-15" b="1">
                <a:solidFill>
                  <a:srgbClr val="000000"/>
                </a:solidFill>
                <a:latin typeface="Calibri"/>
                <a:cs typeface="Calibri"/>
              </a:rPr>
              <a:t>Chemoreceptor Control </a:t>
            </a:r>
            <a:r>
              <a:rPr dirty="0" sz="2800" spc="-5" b="1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dirty="0" sz="2800" spc="5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000000"/>
                </a:solidFill>
                <a:latin typeface="Calibri"/>
                <a:cs typeface="Calibri"/>
              </a:rPr>
              <a:t>Breathing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1066800"/>
            <a:ext cx="8610600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5691" rIns="0" bIns="0" rtlCol="0" vert="horz">
            <a:spAutoFit/>
          </a:bodyPr>
          <a:lstStyle/>
          <a:p>
            <a:pPr marL="147955">
              <a:lnSpc>
                <a:spcPct val="100000"/>
              </a:lnSpc>
            </a:pPr>
            <a:r>
              <a:rPr dirty="0" sz="2400" b="1">
                <a:solidFill>
                  <a:srgbClr val="000000"/>
                </a:solidFill>
                <a:latin typeface="Times New Roman"/>
                <a:cs typeface="Times New Roman"/>
              </a:rPr>
              <a:t>Effect of blood CO2 level </a:t>
            </a:r>
            <a:r>
              <a:rPr dirty="0" sz="2400" spc="-5" b="1">
                <a:solidFill>
                  <a:srgbClr val="000000"/>
                </a:solidFill>
                <a:latin typeface="Times New Roman"/>
                <a:cs typeface="Times New Roman"/>
              </a:rPr>
              <a:t>on </a:t>
            </a:r>
            <a:r>
              <a:rPr dirty="0" sz="2400" b="1">
                <a:solidFill>
                  <a:srgbClr val="000000"/>
                </a:solidFill>
                <a:latin typeface="Times New Roman"/>
                <a:cs typeface="Times New Roman"/>
              </a:rPr>
              <a:t>central</a:t>
            </a:r>
            <a:r>
              <a:rPr dirty="0" sz="2400" spc="-11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000000"/>
                </a:solidFill>
                <a:latin typeface="Times New Roman"/>
                <a:cs typeface="Times New Roman"/>
              </a:rPr>
              <a:t>chemoreceptors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914400"/>
            <a:ext cx="8534400" cy="533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MACPC</dc:creator>
  <dc:title>Slide 1</dc:title>
  <dcterms:created xsi:type="dcterms:W3CDTF">2016-01-25T10:26:32Z</dcterms:created>
  <dcterms:modified xsi:type="dcterms:W3CDTF">2016-01-25T10:26:32Z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2014-02-03T00:00:00Z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2016-01-25T00:00:00Z</vt:filetime>
  </property>
</Properties>
</file>