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094826" y="416039"/>
            <a:ext cx="6025921" cy="6025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40" y="240982"/>
            <a:ext cx="8300719" cy="185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955" y="2317508"/>
            <a:ext cx="7624089" cy="370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737" y="170408"/>
            <a:ext cx="7772400" cy="1317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22127" y="1267693"/>
            <a:ext cx="124690" cy="573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6637" y="503110"/>
            <a:ext cx="3240397" cy="789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3937" y="490410"/>
            <a:ext cx="3266419" cy="814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63313" y="503110"/>
            <a:ext cx="4014089" cy="796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50562" y="490410"/>
            <a:ext cx="4039539" cy="821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3350" y="1571625"/>
            <a:ext cx="6343650" cy="451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63402" y="6132195"/>
            <a:ext cx="2707640" cy="597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425" b="1" i="1">
                <a:solidFill>
                  <a:srgbClr val="FFFFFF"/>
                </a:solidFill>
                <a:latin typeface="Times New Roman"/>
                <a:cs typeface="Times New Roman"/>
              </a:rPr>
              <a:t>Dr.Thouraya</a:t>
            </a:r>
            <a:r>
              <a:rPr dirty="0" sz="3600" spc="-34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50" b="1" i="1">
                <a:solidFill>
                  <a:srgbClr val="FFFFFF"/>
                </a:solidFill>
                <a:latin typeface="Times New Roman"/>
                <a:cs typeface="Times New Roman"/>
              </a:rPr>
              <a:t>Said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687" y="1000124"/>
            <a:ext cx="71755" cy="5072380"/>
          </a:xfrm>
          <a:custGeom>
            <a:avLst/>
            <a:gdLst/>
            <a:ahLst/>
            <a:cxnLst/>
            <a:rect l="l" t="t" r="r" b="b"/>
            <a:pathLst>
              <a:path w="71755" h="5072380">
                <a:moveTo>
                  <a:pt x="0" y="0"/>
                </a:moveTo>
                <a:lnTo>
                  <a:pt x="71436" y="507205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3124" y="6072187"/>
            <a:ext cx="4358005" cy="1905"/>
          </a:xfrm>
          <a:custGeom>
            <a:avLst/>
            <a:gdLst/>
            <a:ahLst/>
            <a:cxnLst/>
            <a:rect l="l" t="t" r="r" b="b"/>
            <a:pathLst>
              <a:path w="4358005" h="1904">
                <a:moveTo>
                  <a:pt x="0" y="0"/>
                </a:moveTo>
                <a:lnTo>
                  <a:pt x="4357686" y="1587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3124" y="4214812"/>
            <a:ext cx="857250" cy="1905"/>
          </a:xfrm>
          <a:custGeom>
            <a:avLst/>
            <a:gdLst/>
            <a:ahLst/>
            <a:cxnLst/>
            <a:rect l="l" t="t" r="r" b="b"/>
            <a:pathLst>
              <a:path w="857250" h="1904">
                <a:moveTo>
                  <a:pt x="0" y="0"/>
                </a:moveTo>
                <a:lnTo>
                  <a:pt x="857249" y="158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98787" y="2216150"/>
            <a:ext cx="3175" cy="3856354"/>
          </a:xfrm>
          <a:custGeom>
            <a:avLst/>
            <a:gdLst/>
            <a:ahLst/>
            <a:cxnLst/>
            <a:rect l="l" t="t" r="r" b="b"/>
            <a:pathLst>
              <a:path w="3175" h="3856354">
                <a:moveTo>
                  <a:pt x="3175" y="0"/>
                </a:moveTo>
                <a:lnTo>
                  <a:pt x="0" y="385603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8987" y="1636846"/>
            <a:ext cx="3748082" cy="452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36615" y="1545907"/>
            <a:ext cx="1581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8052" y="2546032"/>
            <a:ext cx="14986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7552" y="6046470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1687" y="1571625"/>
            <a:ext cx="71755" cy="1905"/>
          </a:xfrm>
          <a:custGeom>
            <a:avLst/>
            <a:gdLst/>
            <a:ahLst/>
            <a:cxnLst/>
            <a:rect l="l" t="t" r="r" b="b"/>
            <a:pathLst>
              <a:path w="71755" h="1905">
                <a:moveTo>
                  <a:pt x="0" y="0"/>
                </a:moveTo>
                <a:lnTo>
                  <a:pt x="71436" y="1587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50364" y="3046095"/>
            <a:ext cx="205740" cy="2304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0364" y="2260282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1802" y="1331595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00749" y="6000750"/>
            <a:ext cx="1905" cy="144780"/>
          </a:xfrm>
          <a:custGeom>
            <a:avLst/>
            <a:gdLst/>
            <a:ahLst/>
            <a:cxnLst/>
            <a:rect l="l" t="t" r="r" b="b"/>
            <a:pathLst>
              <a:path w="1904" h="144779">
                <a:moveTo>
                  <a:pt x="1587" y="0"/>
                </a:moveTo>
                <a:lnTo>
                  <a:pt x="0" y="144462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864802" y="6117907"/>
            <a:ext cx="320611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6440" algn="l"/>
                <a:tab pos="1512570" algn="l"/>
                <a:tab pos="2226945" algn="l"/>
                <a:tab pos="301244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	2	3	4	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640863" y="45720"/>
            <a:ext cx="4152900" cy="5086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Calibri"/>
                <a:cs typeface="Calibri"/>
              </a:rPr>
              <a:t>Obstructive </a:t>
            </a:r>
            <a:r>
              <a:rPr dirty="0" spc="-5">
                <a:latin typeface="Calibri"/>
                <a:cs typeface="Calibri"/>
              </a:rPr>
              <a:t>lung</a:t>
            </a:r>
            <a:r>
              <a:rPr dirty="0" spc="-15">
                <a:latin typeface="Calibri"/>
                <a:cs typeface="Calibri"/>
              </a:rPr>
              <a:t> </a:t>
            </a:r>
            <a:r>
              <a:rPr dirty="0" spc="-5">
                <a:latin typeface="Calibri"/>
                <a:cs typeface="Calibri"/>
              </a:rPr>
              <a:t>disease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93802" y="6533832"/>
            <a:ext cx="85534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0961" y="2120455"/>
            <a:ext cx="330200" cy="25158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525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Expired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olume (l)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86963" y="1596830"/>
            <a:ext cx="71120" cy="4475480"/>
          </a:xfrm>
          <a:custGeom>
            <a:avLst/>
            <a:gdLst/>
            <a:ahLst/>
            <a:cxnLst/>
            <a:rect l="l" t="t" r="r" b="b"/>
            <a:pathLst>
              <a:path w="71120" h="4475480">
                <a:moveTo>
                  <a:pt x="71036" y="4475356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29221" y="1571625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57340" y="0"/>
                </a:moveTo>
                <a:lnTo>
                  <a:pt x="0" y="101993"/>
                </a:lnTo>
                <a:lnTo>
                  <a:pt x="2171" y="109727"/>
                </a:lnTo>
                <a:lnTo>
                  <a:pt x="14401" y="116611"/>
                </a:lnTo>
                <a:lnTo>
                  <a:pt x="22136" y="114439"/>
                </a:lnTo>
                <a:lnTo>
                  <a:pt x="58140" y="50406"/>
                </a:lnTo>
                <a:lnTo>
                  <a:pt x="87828" y="50406"/>
                </a:lnTo>
                <a:lnTo>
                  <a:pt x="57340" y="0"/>
                </a:lnTo>
                <a:close/>
              </a:path>
              <a:path w="118109" h="116839">
                <a:moveTo>
                  <a:pt x="87828" y="50406"/>
                </a:moveTo>
                <a:lnTo>
                  <a:pt x="58140" y="50406"/>
                </a:lnTo>
                <a:lnTo>
                  <a:pt x="96151" y="113258"/>
                </a:lnTo>
                <a:lnTo>
                  <a:pt x="103962" y="115188"/>
                </a:lnTo>
                <a:lnTo>
                  <a:pt x="115963" y="107924"/>
                </a:lnTo>
                <a:lnTo>
                  <a:pt x="117894" y="100114"/>
                </a:lnTo>
                <a:lnTo>
                  <a:pt x="87828" y="50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010637" y="2816866"/>
            <a:ext cx="279400" cy="533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2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FVC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917" rIns="0" bIns="0" rtlCol="0" vert="horz">
            <a:spAutoFit/>
          </a:bodyPr>
          <a:lstStyle/>
          <a:p>
            <a:pPr marL="2414905">
              <a:lnSpc>
                <a:spcPct val="100000"/>
              </a:lnSpc>
            </a:pPr>
            <a:r>
              <a:rPr dirty="0" sz="4000" spc="-5" b="0">
                <a:solidFill>
                  <a:srgbClr val="FFC000"/>
                </a:solidFill>
                <a:latin typeface="Calibri"/>
                <a:cs typeface="Calibri"/>
              </a:rPr>
              <a:t>Obstructive</a:t>
            </a:r>
            <a:r>
              <a:rPr dirty="0" sz="4000" spc="-5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000" spc="-5" b="0">
                <a:solidFill>
                  <a:srgbClr val="FFC000"/>
                </a:solidFill>
                <a:latin typeface="Calibri"/>
                <a:cs typeface="Calibri"/>
              </a:rPr>
              <a:t>Disease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0630" y="3021011"/>
            <a:ext cx="3509957" cy="2065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93743" y="2524336"/>
            <a:ext cx="339725" cy="1851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40"/>
              </a:lnSpc>
            </a:pPr>
            <a:r>
              <a:rPr dirty="0" sz="2450" spc="-114" i="1">
                <a:latin typeface="Tahoma"/>
                <a:cs typeface="Tahoma"/>
              </a:rPr>
              <a:t>V</a:t>
            </a:r>
            <a:r>
              <a:rPr dirty="0" sz="2450" i="1">
                <a:latin typeface="Tahoma"/>
                <a:cs typeface="Tahoma"/>
              </a:rPr>
              <a:t>olu</a:t>
            </a:r>
            <a:r>
              <a:rPr dirty="0" sz="2450" spc="-5" i="1">
                <a:latin typeface="Tahoma"/>
                <a:cs typeface="Tahoma"/>
              </a:rPr>
              <a:t>m</a:t>
            </a:r>
            <a:r>
              <a:rPr dirty="0" sz="2450" i="1">
                <a:latin typeface="Tahoma"/>
                <a:cs typeface="Tahoma"/>
              </a:rPr>
              <a:t>e,</a:t>
            </a:r>
            <a:r>
              <a:rPr dirty="0" sz="2450" spc="-20" i="1">
                <a:latin typeface="Tahoma"/>
                <a:cs typeface="Tahoma"/>
              </a:rPr>
              <a:t> </a:t>
            </a:r>
            <a:r>
              <a:rPr dirty="0" sz="2450" i="1">
                <a:latin typeface="Tahoma"/>
                <a:cs typeface="Tahoma"/>
              </a:rPr>
              <a:t>liters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1547812"/>
            <a:ext cx="4011929" cy="3479800"/>
          </a:xfrm>
          <a:custGeom>
            <a:avLst/>
            <a:gdLst/>
            <a:ahLst/>
            <a:cxnLst/>
            <a:rect l="l" t="t" r="r" b="b"/>
            <a:pathLst>
              <a:path w="4011929" h="3479800">
                <a:moveTo>
                  <a:pt x="0" y="0"/>
                </a:moveTo>
                <a:lnTo>
                  <a:pt x="0" y="3462337"/>
                </a:lnTo>
                <a:lnTo>
                  <a:pt x="4011607" y="3462337"/>
                </a:lnTo>
                <a:lnTo>
                  <a:pt x="4011607" y="3479797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71800" y="505142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604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505142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1" y="130174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00600" y="505142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1" y="130174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57600" y="505142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1" y="130174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43600" y="5029200"/>
            <a:ext cx="3175" cy="152400"/>
          </a:xfrm>
          <a:custGeom>
            <a:avLst/>
            <a:gdLst/>
            <a:ahLst/>
            <a:cxnLst/>
            <a:rect l="l" t="t" r="r" b="b"/>
            <a:pathLst>
              <a:path w="3175" h="152400">
                <a:moveTo>
                  <a:pt x="3174" y="0"/>
                </a:moveTo>
                <a:lnTo>
                  <a:pt x="0" y="15239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10200" y="505142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1" y="130174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55837" y="1974850"/>
            <a:ext cx="3767080" cy="3048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79650" y="3302000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4412" y="2722562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79650" y="2130425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907539" y="19507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7539" y="24841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7539" y="30937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7539" y="37033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7539" y="43129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8139" y="53035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7740" y="5303520"/>
            <a:ext cx="2031364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  <a:tab pos="1155065" algn="l"/>
                <a:tab pos="1840864" algn="l"/>
              </a:tabLst>
            </a:pPr>
            <a:r>
              <a:rPr dirty="0" sz="1800">
                <a:latin typeface="Calibri"/>
                <a:cs typeface="Calibri"/>
              </a:rPr>
              <a:t>2	3	4	5</a:t>
            </a:r>
            <a:endParaRPr sz="18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390"/>
              </a:spcBef>
            </a:pPr>
            <a:r>
              <a:rPr dirty="0" sz="2450" spc="-30" i="1">
                <a:latin typeface="Tahoma"/>
                <a:cs typeface="Tahoma"/>
              </a:rPr>
              <a:t>Time,</a:t>
            </a:r>
            <a:r>
              <a:rPr dirty="0" sz="2450" spc="-70" i="1">
                <a:latin typeface="Tahoma"/>
                <a:cs typeface="Tahoma"/>
              </a:rPr>
              <a:t> </a:t>
            </a:r>
            <a:r>
              <a:rPr dirty="0" sz="2450" spc="-30" i="1">
                <a:latin typeface="Tahoma"/>
                <a:cs typeface="Tahoma"/>
              </a:rPr>
              <a:t>seconds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9940" y="5303520"/>
            <a:ext cx="1416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0740" y="3149681"/>
            <a:ext cx="2292350" cy="169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60400">
              <a:lnSpc>
                <a:spcPct val="147200"/>
              </a:lnSpc>
            </a:pP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0833" sz="2400">
                <a:solidFill>
                  <a:srgbClr val="FFCA00"/>
                </a:solidFill>
                <a:latin typeface="Tahoma"/>
                <a:cs typeface="Tahoma"/>
              </a:rPr>
              <a:t>1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1.8L 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FVC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</a:t>
            </a:r>
            <a:r>
              <a:rPr dirty="0" sz="2400" spc="-85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3.2L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0833" sz="2400" spc="-7">
                <a:solidFill>
                  <a:srgbClr val="FFCA00"/>
                </a:solidFill>
                <a:latin typeface="Tahoma"/>
                <a:cs typeface="Tahoma"/>
              </a:rPr>
              <a:t>1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/FVC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</a:t>
            </a:r>
            <a:r>
              <a:rPr dirty="0" sz="2400" spc="-55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0.56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1217612"/>
            <a:ext cx="8229600" cy="1905"/>
          </a:xfrm>
          <a:custGeom>
            <a:avLst/>
            <a:gdLst/>
            <a:ahLst/>
            <a:cxnLst/>
            <a:rect l="l" t="t" r="r" b="b"/>
            <a:pathLst>
              <a:path w="8229600" h="1905">
                <a:moveTo>
                  <a:pt x="0" y="0"/>
                </a:moveTo>
                <a:lnTo>
                  <a:pt x="8229594" y="1587"/>
                </a:lnTo>
              </a:path>
            </a:pathLst>
          </a:custGeom>
          <a:ln w="25399">
            <a:solidFill>
              <a:srgbClr val="FFC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403340" y="1874520"/>
            <a:ext cx="71818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36790" y="3855720"/>
            <a:ext cx="155003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Tahoma"/>
                <a:cs typeface="Tahoma"/>
              </a:rPr>
              <a:t>Obstructive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70212" y="4038600"/>
            <a:ext cx="1905" cy="992505"/>
          </a:xfrm>
          <a:custGeom>
            <a:avLst/>
            <a:gdLst/>
            <a:ahLst/>
            <a:cxnLst/>
            <a:rect l="l" t="t" r="r" b="b"/>
            <a:pathLst>
              <a:path w="1905" h="992504">
                <a:moveTo>
                  <a:pt x="0" y="992187"/>
                </a:moveTo>
                <a:lnTo>
                  <a:pt x="1586" y="0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38400" y="4038599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533399" y="1588"/>
                </a:moveTo>
                <a:lnTo>
                  <a:pt x="0" y="0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8402" y="3049587"/>
            <a:ext cx="3124200" cy="74930"/>
          </a:xfrm>
          <a:custGeom>
            <a:avLst/>
            <a:gdLst/>
            <a:ahLst/>
            <a:cxnLst/>
            <a:rect l="l" t="t" r="r" b="b"/>
            <a:pathLst>
              <a:path w="3124200" h="74930">
                <a:moveTo>
                  <a:pt x="3124197" y="0"/>
                </a:moveTo>
                <a:lnTo>
                  <a:pt x="0" y="74612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05637" y="3500437"/>
            <a:ext cx="238125" cy="115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800" rIns="0" bIns="0" rtlCol="0" vert="horz">
            <a:spAutoFit/>
          </a:bodyPr>
          <a:lstStyle/>
          <a:p>
            <a:pPr marL="2249170">
              <a:lnSpc>
                <a:spcPct val="100000"/>
              </a:lnSpc>
            </a:pPr>
            <a:r>
              <a:rPr dirty="0" spc="-5">
                <a:latin typeface="Calibri"/>
                <a:cs typeface="Calibri"/>
              </a:rPr>
              <a:t>Restrictive </a:t>
            </a:r>
            <a:r>
              <a:rPr dirty="0">
                <a:latin typeface="Calibri"/>
                <a:cs typeface="Calibri"/>
              </a:rPr>
              <a:t>lung</a:t>
            </a:r>
            <a:r>
              <a:rPr dirty="0" spc="-7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disease</a:t>
            </a:r>
          </a:p>
        </p:txBody>
      </p:sp>
      <p:sp>
        <p:nvSpPr>
          <p:cNvPr id="3" name="object 3"/>
          <p:cNvSpPr/>
          <p:nvPr/>
        </p:nvSpPr>
        <p:spPr>
          <a:xfrm>
            <a:off x="2071687" y="1000124"/>
            <a:ext cx="71755" cy="5072380"/>
          </a:xfrm>
          <a:custGeom>
            <a:avLst/>
            <a:gdLst/>
            <a:ahLst/>
            <a:cxnLst/>
            <a:rect l="l" t="t" r="r" b="b"/>
            <a:pathLst>
              <a:path w="71755" h="5072380">
                <a:moveTo>
                  <a:pt x="0" y="0"/>
                </a:moveTo>
                <a:lnTo>
                  <a:pt x="71436" y="507205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3124" y="6072187"/>
            <a:ext cx="4358005" cy="1905"/>
          </a:xfrm>
          <a:custGeom>
            <a:avLst/>
            <a:gdLst/>
            <a:ahLst/>
            <a:cxnLst/>
            <a:rect l="l" t="t" r="r" b="b"/>
            <a:pathLst>
              <a:path w="4358005" h="1904">
                <a:moveTo>
                  <a:pt x="0" y="0"/>
                </a:moveTo>
                <a:lnTo>
                  <a:pt x="4357686" y="1587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3124" y="4214812"/>
            <a:ext cx="857250" cy="1905"/>
          </a:xfrm>
          <a:custGeom>
            <a:avLst/>
            <a:gdLst/>
            <a:ahLst/>
            <a:cxnLst/>
            <a:rect l="l" t="t" r="r" b="b"/>
            <a:pathLst>
              <a:path w="857250" h="1904">
                <a:moveTo>
                  <a:pt x="0" y="0"/>
                </a:moveTo>
                <a:lnTo>
                  <a:pt x="857249" y="158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98787" y="2216150"/>
            <a:ext cx="3175" cy="3856354"/>
          </a:xfrm>
          <a:custGeom>
            <a:avLst/>
            <a:gdLst/>
            <a:ahLst/>
            <a:cxnLst/>
            <a:rect l="l" t="t" r="r" b="b"/>
            <a:pathLst>
              <a:path w="3175" h="3856354">
                <a:moveTo>
                  <a:pt x="3175" y="0"/>
                </a:moveTo>
                <a:lnTo>
                  <a:pt x="0" y="385603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8987" y="1636846"/>
            <a:ext cx="3746497" cy="452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36615" y="1545907"/>
            <a:ext cx="1581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8052" y="3117532"/>
            <a:ext cx="1473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7552" y="6046470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1687" y="1571625"/>
            <a:ext cx="71755" cy="1905"/>
          </a:xfrm>
          <a:custGeom>
            <a:avLst/>
            <a:gdLst/>
            <a:ahLst/>
            <a:cxnLst/>
            <a:rect l="l" t="t" r="r" b="b"/>
            <a:pathLst>
              <a:path w="71755" h="1905">
                <a:moveTo>
                  <a:pt x="0" y="0"/>
                </a:moveTo>
                <a:lnTo>
                  <a:pt x="71436" y="1587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50364" y="4189095"/>
            <a:ext cx="205740" cy="1161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0364" y="3046095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0364" y="2260282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1802" y="1331595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0749" y="6000750"/>
            <a:ext cx="1905" cy="144780"/>
          </a:xfrm>
          <a:custGeom>
            <a:avLst/>
            <a:gdLst/>
            <a:ahLst/>
            <a:cxnLst/>
            <a:rect l="l" t="t" r="r" b="b"/>
            <a:pathLst>
              <a:path w="1904" h="144779">
                <a:moveTo>
                  <a:pt x="1587" y="0"/>
                </a:moveTo>
                <a:lnTo>
                  <a:pt x="0" y="144462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64802" y="6117907"/>
            <a:ext cx="320611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6440" algn="l"/>
                <a:tab pos="1512570" algn="l"/>
                <a:tab pos="2226945" algn="l"/>
                <a:tab pos="301244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	2	3	4	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0961" y="2120455"/>
            <a:ext cx="330200" cy="25158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525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Expired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olume (l)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3802" y="6533832"/>
            <a:ext cx="85534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743" y="2489411"/>
            <a:ext cx="339725" cy="1851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40"/>
              </a:lnSpc>
            </a:pPr>
            <a:r>
              <a:rPr dirty="0" sz="2450" spc="-114" i="1">
                <a:latin typeface="Tahoma"/>
                <a:cs typeface="Tahoma"/>
              </a:rPr>
              <a:t>V</a:t>
            </a:r>
            <a:r>
              <a:rPr dirty="0" sz="2450" i="1">
                <a:latin typeface="Tahoma"/>
                <a:cs typeface="Tahoma"/>
              </a:rPr>
              <a:t>olu</a:t>
            </a:r>
            <a:r>
              <a:rPr dirty="0" sz="2450" spc="-5" i="1">
                <a:latin typeface="Tahoma"/>
                <a:cs typeface="Tahoma"/>
              </a:rPr>
              <a:t>m</a:t>
            </a:r>
            <a:r>
              <a:rPr dirty="0" sz="2450" i="1">
                <a:latin typeface="Tahoma"/>
                <a:cs typeface="Tahoma"/>
              </a:rPr>
              <a:t>e,</a:t>
            </a:r>
            <a:r>
              <a:rPr dirty="0" sz="2450" spc="-20" i="1">
                <a:latin typeface="Tahoma"/>
                <a:cs typeface="Tahoma"/>
              </a:rPr>
              <a:t> </a:t>
            </a:r>
            <a:r>
              <a:rPr dirty="0" sz="2450" i="1">
                <a:latin typeface="Tahoma"/>
                <a:cs typeface="Tahoma"/>
              </a:rPr>
              <a:t>liters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2212" y="1584325"/>
            <a:ext cx="4011929" cy="3479800"/>
          </a:xfrm>
          <a:custGeom>
            <a:avLst/>
            <a:gdLst/>
            <a:ahLst/>
            <a:cxnLst/>
            <a:rect l="l" t="t" r="r" b="b"/>
            <a:pathLst>
              <a:path w="4011929" h="3479800">
                <a:moveTo>
                  <a:pt x="0" y="0"/>
                </a:moveTo>
                <a:lnTo>
                  <a:pt x="0" y="3462337"/>
                </a:lnTo>
                <a:lnTo>
                  <a:pt x="4011607" y="3462337"/>
                </a:lnTo>
                <a:lnTo>
                  <a:pt x="4011607" y="3479797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55837" y="2378075"/>
            <a:ext cx="3770312" cy="2865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6399" y="5078412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1" y="14604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6950" y="5081587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1" y="14604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35375" y="5081587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1" y="14604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78524" y="5059362"/>
            <a:ext cx="3175" cy="168275"/>
          </a:xfrm>
          <a:custGeom>
            <a:avLst/>
            <a:gdLst/>
            <a:ahLst/>
            <a:cxnLst/>
            <a:rect l="l" t="t" r="r" b="b"/>
            <a:pathLst>
              <a:path w="3175" h="168275">
                <a:moveTo>
                  <a:pt x="3174" y="0"/>
                </a:moveTo>
                <a:lnTo>
                  <a:pt x="0" y="168274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00675" y="5086350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1" y="146049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79650" y="3302000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4412" y="2722562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79650" y="2130425"/>
            <a:ext cx="146050" cy="3175"/>
          </a:xfrm>
          <a:custGeom>
            <a:avLst/>
            <a:gdLst/>
            <a:ahLst/>
            <a:cxnLst/>
            <a:rect l="l" t="t" r="r" b="b"/>
            <a:pathLst>
              <a:path w="146050" h="3175">
                <a:moveTo>
                  <a:pt x="146049" y="3174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79540" y="3332243"/>
            <a:ext cx="2292350" cy="169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59765">
              <a:lnSpc>
                <a:spcPct val="147200"/>
              </a:lnSpc>
            </a:pP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0833" sz="2400">
                <a:solidFill>
                  <a:srgbClr val="FFCA00"/>
                </a:solidFill>
                <a:latin typeface="Tahoma"/>
                <a:cs typeface="Tahoma"/>
              </a:rPr>
              <a:t>1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1.</a:t>
            </a:r>
            <a:r>
              <a:rPr dirty="0" sz="2400" spc="-5">
                <a:solidFill>
                  <a:srgbClr val="FFCA00"/>
                </a:solidFill>
                <a:latin typeface="Tahoma"/>
                <a:cs typeface="Tahoma"/>
              </a:rPr>
              <a:t>9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L  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FVC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</a:t>
            </a:r>
            <a:r>
              <a:rPr dirty="0" sz="2400" spc="-9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2</a:t>
            </a:r>
            <a:r>
              <a:rPr dirty="0" sz="2400">
                <a:solidFill>
                  <a:srgbClr val="FFCA00"/>
                </a:solidFill>
                <a:latin typeface="Tahoma"/>
                <a:cs typeface="Tahoma"/>
              </a:rPr>
              <a:t>.0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0833" sz="2400" spc="-7">
                <a:solidFill>
                  <a:srgbClr val="FFCA00"/>
                </a:solidFill>
                <a:latin typeface="Tahoma"/>
                <a:cs typeface="Tahoma"/>
              </a:rPr>
              <a:t>1</a:t>
            </a:r>
            <a:r>
              <a:rPr dirty="0" sz="2400" spc="-5">
                <a:solidFill>
                  <a:srgbClr val="FFC000"/>
                </a:solidFill>
                <a:latin typeface="Tahoma"/>
                <a:cs typeface="Tahoma"/>
              </a:rPr>
              <a:t>/FVC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=</a:t>
            </a:r>
            <a:r>
              <a:rPr dirty="0" sz="2400" spc="-7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C000"/>
                </a:solidFill>
                <a:latin typeface="Tahoma"/>
                <a:cs typeface="Tahoma"/>
              </a:rPr>
              <a:t>0.</a:t>
            </a:r>
            <a:r>
              <a:rPr dirty="0" sz="2400">
                <a:solidFill>
                  <a:srgbClr val="FFCA00"/>
                </a:solidFill>
                <a:latin typeface="Tahoma"/>
                <a:cs typeface="Tahoma"/>
              </a:rPr>
              <a:t>95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139" y="5303520"/>
            <a:ext cx="3166745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  <a:tab pos="1231265" algn="l"/>
                <a:tab pos="1840864" algn="l"/>
                <a:tab pos="2450465" algn="l"/>
                <a:tab pos="2983865" algn="l"/>
              </a:tabLst>
            </a:pPr>
            <a:r>
              <a:rPr dirty="0" sz="2400" b="1">
                <a:latin typeface="Arial"/>
                <a:cs typeface="Arial"/>
              </a:rPr>
              <a:t>1	2	3	4	5	6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ct val="100000"/>
              </a:lnSpc>
              <a:spcBef>
                <a:spcPts val="1235"/>
              </a:spcBef>
            </a:pPr>
            <a:r>
              <a:rPr dirty="0" sz="2450" spc="-30" i="1">
                <a:latin typeface="Tahoma"/>
                <a:cs typeface="Tahoma"/>
              </a:rPr>
              <a:t>Time,</a:t>
            </a:r>
            <a:r>
              <a:rPr dirty="0" sz="2450" spc="-70" i="1">
                <a:latin typeface="Tahoma"/>
                <a:cs typeface="Tahoma"/>
              </a:rPr>
              <a:t> </a:t>
            </a:r>
            <a:r>
              <a:rPr dirty="0" sz="2450" spc="-30" i="1">
                <a:latin typeface="Tahoma"/>
                <a:cs typeface="Tahoma"/>
              </a:rPr>
              <a:t>seconds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7539" y="1950720"/>
            <a:ext cx="194945" cy="273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400" b="1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400" b="1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400" b="1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400" b="1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1217612"/>
            <a:ext cx="8229600" cy="1905"/>
          </a:xfrm>
          <a:custGeom>
            <a:avLst/>
            <a:gdLst/>
            <a:ahLst/>
            <a:cxnLst/>
            <a:rect l="l" t="t" r="r" b="b"/>
            <a:pathLst>
              <a:path w="8229600" h="1905">
                <a:moveTo>
                  <a:pt x="0" y="0"/>
                </a:moveTo>
                <a:lnTo>
                  <a:pt x="8229594" y="1587"/>
                </a:lnTo>
              </a:path>
            </a:pathLst>
          </a:custGeom>
          <a:ln w="25399">
            <a:solidFill>
              <a:srgbClr val="FFC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677" rIns="0" bIns="0" rtlCol="0" vert="horz">
            <a:spAutoFit/>
          </a:bodyPr>
          <a:lstStyle/>
          <a:p>
            <a:pPr marL="2430780">
              <a:lnSpc>
                <a:spcPct val="100000"/>
              </a:lnSpc>
            </a:pPr>
            <a:r>
              <a:rPr dirty="0" sz="4200" spc="-5" b="0">
                <a:solidFill>
                  <a:srgbClr val="FFC000"/>
                </a:solidFill>
                <a:latin typeface="Calibri"/>
                <a:cs typeface="Calibri"/>
              </a:rPr>
              <a:t>Restrictive</a:t>
            </a:r>
            <a:r>
              <a:rPr dirty="0" sz="4200" spc="-6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200" spc="-5" b="0">
                <a:solidFill>
                  <a:srgbClr val="FFC000"/>
                </a:solidFill>
                <a:latin typeface="Calibri"/>
                <a:cs typeface="Calibri"/>
              </a:rPr>
              <a:t>Disease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1740" y="1874520"/>
            <a:ext cx="71818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4540" y="3398520"/>
            <a:ext cx="100266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Restrictive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67437" y="3652837"/>
            <a:ext cx="238125" cy="115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687" y="1000124"/>
            <a:ext cx="71755" cy="5072380"/>
          </a:xfrm>
          <a:custGeom>
            <a:avLst/>
            <a:gdLst/>
            <a:ahLst/>
            <a:cxnLst/>
            <a:rect l="l" t="t" r="r" b="b"/>
            <a:pathLst>
              <a:path w="71755" h="5072380">
                <a:moveTo>
                  <a:pt x="0" y="0"/>
                </a:moveTo>
                <a:lnTo>
                  <a:pt x="71436" y="507205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3124" y="6072187"/>
            <a:ext cx="4358005" cy="1905"/>
          </a:xfrm>
          <a:custGeom>
            <a:avLst/>
            <a:gdLst/>
            <a:ahLst/>
            <a:cxnLst/>
            <a:rect l="l" t="t" r="r" b="b"/>
            <a:pathLst>
              <a:path w="4358005" h="1904">
                <a:moveTo>
                  <a:pt x="0" y="0"/>
                </a:moveTo>
                <a:lnTo>
                  <a:pt x="4357686" y="1587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3124" y="4214812"/>
            <a:ext cx="857250" cy="1905"/>
          </a:xfrm>
          <a:custGeom>
            <a:avLst/>
            <a:gdLst/>
            <a:ahLst/>
            <a:cxnLst/>
            <a:rect l="l" t="t" r="r" b="b"/>
            <a:pathLst>
              <a:path w="857250" h="1904">
                <a:moveTo>
                  <a:pt x="0" y="0"/>
                </a:moveTo>
                <a:lnTo>
                  <a:pt x="857249" y="158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98787" y="2216150"/>
            <a:ext cx="3175" cy="3856354"/>
          </a:xfrm>
          <a:custGeom>
            <a:avLst/>
            <a:gdLst/>
            <a:ahLst/>
            <a:cxnLst/>
            <a:rect l="l" t="t" r="r" b="b"/>
            <a:pathLst>
              <a:path w="3175" h="3856354">
                <a:moveTo>
                  <a:pt x="3175" y="0"/>
                </a:moveTo>
                <a:lnTo>
                  <a:pt x="0" y="385603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58987" y="1636846"/>
            <a:ext cx="3746497" cy="452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36615" y="1545907"/>
            <a:ext cx="1581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8052" y="3117532"/>
            <a:ext cx="1473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8052" y="2546032"/>
            <a:ext cx="14986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7552" y="6046470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1687" y="1571625"/>
            <a:ext cx="71755" cy="1905"/>
          </a:xfrm>
          <a:custGeom>
            <a:avLst/>
            <a:gdLst/>
            <a:ahLst/>
            <a:cxnLst/>
            <a:rect l="l" t="t" r="r" b="b"/>
            <a:pathLst>
              <a:path w="71755" h="1905">
                <a:moveTo>
                  <a:pt x="0" y="0"/>
                </a:moveTo>
                <a:lnTo>
                  <a:pt x="71436" y="1587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50364" y="4189095"/>
            <a:ext cx="205740" cy="1161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0364" y="3046095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0364" y="2260282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1802" y="1331595"/>
            <a:ext cx="2057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00749" y="6000750"/>
            <a:ext cx="1905" cy="144780"/>
          </a:xfrm>
          <a:custGeom>
            <a:avLst/>
            <a:gdLst/>
            <a:ahLst/>
            <a:cxnLst/>
            <a:rect l="l" t="t" r="r" b="b"/>
            <a:pathLst>
              <a:path w="1904" h="144779">
                <a:moveTo>
                  <a:pt x="1587" y="0"/>
                </a:moveTo>
                <a:lnTo>
                  <a:pt x="0" y="144462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64802" y="6117907"/>
            <a:ext cx="320611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6440" algn="l"/>
                <a:tab pos="1512570" algn="l"/>
                <a:tab pos="2226945" algn="l"/>
                <a:tab pos="301244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1	2	3	4	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0961" y="2120455"/>
            <a:ext cx="330200" cy="25158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525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Expired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olume (l)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3802" y="6533832"/>
            <a:ext cx="85534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9255" y="357442"/>
            <a:ext cx="6629400" cy="6105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617" y="494603"/>
            <a:ext cx="6546265" cy="636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9400" y="493712"/>
          <a:ext cx="8663305" cy="587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591"/>
                <a:gridCol w="2162171"/>
                <a:gridCol w="2160591"/>
                <a:gridCol w="2160591"/>
              </a:tblGrid>
              <a:tr h="146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Obstructive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Restrictive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</a:tr>
              <a:tr h="1465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FVC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↓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↔</a:t>
                      </a:r>
                      <a:r>
                        <a:rPr dirty="0" sz="2000" spc="3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(5)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tabLst>
                          <a:tab pos="407034" algn="l"/>
                        </a:tabLst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↓	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(3)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  <a:tr h="146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FEV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tabLst>
                          <a:tab pos="1039494" algn="l"/>
                        </a:tabLst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↓↓↓	(2)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tabLst>
                          <a:tab pos="521970" algn="l"/>
                        </a:tabLst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↓	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(2.7)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</a:tr>
              <a:tr h="146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FEV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80%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tabLst>
                          <a:tab pos="464184" algn="l"/>
                        </a:tabLst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↓	(40%)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↔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↑</a:t>
                      </a:r>
                      <a:r>
                        <a:rPr dirty="0" sz="2000" spc="3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(90)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3523" y="175577"/>
            <a:ext cx="498221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>
                <a:solidFill>
                  <a:srgbClr val="FF0000"/>
                </a:solidFill>
                <a:latin typeface="Calibri"/>
                <a:cs typeface="Calibri"/>
              </a:rPr>
              <a:t>Results</a:t>
            </a:r>
            <a:r>
              <a:rPr dirty="0" sz="4400" spc="-8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spc="-5" b="0">
                <a:solidFill>
                  <a:srgbClr val="FF0000"/>
                </a:solidFill>
                <a:latin typeface="Calibri"/>
                <a:cs typeface="Calibri"/>
              </a:rPr>
              <a:t>interpretation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03" y="1263015"/>
            <a:ext cx="8924290" cy="545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67335" indent="-342900">
              <a:lnSpc>
                <a:spcPts val="3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Results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are reported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absolute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(litre)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,and 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percentages of predicted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values based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age, 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height, sex,</a:t>
            </a:r>
            <a:r>
              <a:rPr dirty="0" sz="3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ethnicity.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DFC04"/>
              </a:buClr>
              <a:buFont typeface="Arial"/>
              <a:buChar char="•"/>
              <a:tabLst>
                <a:tab pos="355600" algn="l"/>
                <a:tab pos="4230370" algn="l"/>
              </a:tabLst>
            </a:pPr>
            <a:r>
              <a:rPr dirty="0" sz="3200" spc="-5">
                <a:solidFill>
                  <a:srgbClr val="69F700"/>
                </a:solidFill>
                <a:latin typeface="Calibri"/>
                <a:cs typeface="Calibri"/>
              </a:rPr>
              <a:t>Normal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: 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Both</a:t>
            </a:r>
            <a:r>
              <a:rPr dirty="0" sz="3200" spc="459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FVC</a:t>
            </a:r>
            <a:r>
              <a:rPr dirty="0" sz="3200" spc="5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and	</a:t>
            </a:r>
            <a:r>
              <a:rPr dirty="0" sz="3200">
                <a:solidFill>
                  <a:srgbClr val="FF2600"/>
                </a:solidFill>
                <a:latin typeface="Calibri"/>
                <a:cs typeface="Calibri"/>
              </a:rPr>
              <a:t>FEV1 ≥ </a:t>
            </a:r>
            <a:r>
              <a:rPr dirty="0" sz="3200" spc="-5">
                <a:solidFill>
                  <a:srgbClr val="FF2600"/>
                </a:solidFill>
                <a:latin typeface="Calibri"/>
                <a:cs typeface="Calibri"/>
              </a:rPr>
              <a:t>75% of</a:t>
            </a:r>
            <a:r>
              <a:rPr dirty="0" sz="3200" spc="-45">
                <a:solidFill>
                  <a:srgbClr val="FF26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2600"/>
                </a:solidFill>
                <a:latin typeface="Calibri"/>
                <a:cs typeface="Calibri"/>
              </a:rPr>
              <a:t>predicted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one or both of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parameters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is &lt;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75% predicted, 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calculate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FEV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ratio: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1894205" algn="l"/>
                <a:tab pos="3148330" algn="l"/>
              </a:tabLst>
            </a:pPr>
            <a:r>
              <a:rPr dirty="0" sz="3200" spc="-5">
                <a:solidFill>
                  <a:srgbClr val="F79646"/>
                </a:solidFill>
                <a:latin typeface="Calibri"/>
                <a:cs typeface="Calibri"/>
              </a:rPr>
              <a:t>FEV</a:t>
            </a:r>
            <a:r>
              <a:rPr dirty="0" sz="2400" spc="-5">
                <a:solidFill>
                  <a:srgbClr val="FAA757"/>
                </a:solidFill>
                <a:latin typeface="Calibri"/>
                <a:cs typeface="Calibri"/>
              </a:rPr>
              <a:t>1</a:t>
            </a:r>
            <a:r>
              <a:rPr dirty="0" sz="3200" spc="-5">
                <a:solidFill>
                  <a:srgbClr val="F79646"/>
                </a:solidFill>
                <a:latin typeface="Calibri"/>
                <a:cs typeface="Calibri"/>
              </a:rPr>
              <a:t>%  </a:t>
            </a:r>
            <a:r>
              <a:rPr dirty="0" sz="3200" spc="20">
                <a:solidFill>
                  <a:srgbClr val="F79646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79646"/>
                </a:solidFill>
                <a:latin typeface="Calibri"/>
                <a:cs typeface="Calibri"/>
              </a:rPr>
              <a:t>≥	80%	</a:t>
            </a:r>
            <a:r>
              <a:rPr dirty="0" sz="3200" spc="185">
                <a:solidFill>
                  <a:srgbClr val="F79646"/>
                </a:solidFill>
                <a:latin typeface="Calibri"/>
                <a:cs typeface="Calibri"/>
              </a:rPr>
              <a:t>------</a:t>
            </a:r>
            <a:r>
              <a:rPr dirty="0" sz="3200" spc="185">
                <a:solidFill>
                  <a:srgbClr val="FAA757"/>
                </a:solidFill>
                <a:latin typeface="Arial"/>
                <a:cs typeface="Arial"/>
              </a:rPr>
              <a:t>à</a:t>
            </a:r>
            <a:r>
              <a:rPr dirty="0" sz="3200" spc="-215">
                <a:solidFill>
                  <a:srgbClr val="FAA757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AA757"/>
                </a:solidFill>
                <a:latin typeface="Calibri"/>
                <a:cs typeface="Calibri"/>
              </a:rPr>
              <a:t>Restrictive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FFC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CA00"/>
                </a:solidFill>
                <a:latin typeface="Calibri"/>
                <a:cs typeface="Calibri"/>
              </a:rPr>
              <a:t>FEV</a:t>
            </a:r>
            <a:r>
              <a:rPr dirty="0" sz="2400" spc="-5">
                <a:solidFill>
                  <a:srgbClr val="FFCA00"/>
                </a:solidFill>
                <a:latin typeface="Calibri"/>
                <a:cs typeface="Calibri"/>
              </a:rPr>
              <a:t>1</a:t>
            </a:r>
            <a:r>
              <a:rPr dirty="0" sz="3200" spc="-5">
                <a:solidFill>
                  <a:srgbClr val="FFCA00"/>
                </a:solidFill>
                <a:latin typeface="Calibri"/>
                <a:cs typeface="Calibri"/>
              </a:rPr>
              <a:t>% </a:t>
            </a:r>
            <a:r>
              <a:rPr dirty="0" sz="3200">
                <a:solidFill>
                  <a:srgbClr val="FFCA00"/>
                </a:solidFill>
                <a:latin typeface="Tahoma"/>
                <a:cs typeface="Tahoma"/>
              </a:rPr>
              <a:t>&lt; </a:t>
            </a:r>
            <a:r>
              <a:rPr dirty="0" sz="3200">
                <a:solidFill>
                  <a:srgbClr val="FFCA00"/>
                </a:solidFill>
                <a:latin typeface="Calibri"/>
                <a:cs typeface="Calibri"/>
              </a:rPr>
              <a:t>70 % </a:t>
            </a:r>
            <a:r>
              <a:rPr dirty="0" sz="3200" spc="190">
                <a:solidFill>
                  <a:srgbClr val="FFCA00"/>
                </a:solidFill>
                <a:latin typeface="Calibri"/>
                <a:cs typeface="Calibri"/>
              </a:rPr>
              <a:t>------</a:t>
            </a:r>
            <a:r>
              <a:rPr dirty="0" sz="3200" spc="190">
                <a:solidFill>
                  <a:srgbClr val="FFCA00"/>
                </a:solidFill>
                <a:latin typeface="Arial"/>
                <a:cs typeface="Arial"/>
              </a:rPr>
              <a:t>à</a:t>
            </a:r>
            <a:r>
              <a:rPr dirty="0" sz="3200" spc="-225">
                <a:solidFill>
                  <a:srgbClr val="FFCA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CA00"/>
                </a:solidFill>
                <a:latin typeface="Calibri"/>
                <a:cs typeface="Calibri"/>
              </a:rPr>
              <a:t>Obstructive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836612"/>
            <a:ext cx="8785225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497" y="1047407"/>
            <a:ext cx="6916191" cy="1537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3925" y="1071626"/>
            <a:ext cx="6824705" cy="144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5490" y="1350048"/>
            <a:ext cx="3209290" cy="8496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>
                <a:latin typeface="Calibri"/>
                <a:cs typeface="Calibri"/>
              </a:rPr>
              <a:t>Spirometry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6497" y="2643441"/>
            <a:ext cx="6916191" cy="153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3925" y="2669095"/>
            <a:ext cx="6824705" cy="144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6497" y="4239492"/>
            <a:ext cx="6916191" cy="1542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3925" y="4266565"/>
            <a:ext cx="6824705" cy="144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36281" y="2920326"/>
            <a:ext cx="5962650" cy="2580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It provides an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objective 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measurement of lung</a:t>
            </a:r>
            <a:r>
              <a:rPr dirty="0" sz="3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function.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5080">
              <a:lnSpc>
                <a:spcPts val="3800"/>
              </a:lnSpc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analyzes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volume and</a:t>
            </a:r>
            <a:r>
              <a:rPr dirty="0" sz="36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velocity 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of expired</a:t>
            </a:r>
            <a:r>
              <a:rPr dirty="0" sz="36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8242" y="823950"/>
            <a:ext cx="1305560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3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breathes  n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rmally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(TV)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1720" y="3056635"/>
            <a:ext cx="1240155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02895">
              <a:lnSpc>
                <a:spcPts val="3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max  inspirat</a:t>
            </a:r>
            <a:r>
              <a:rPr dirty="0" baseline="25525" sz="2775" spc="7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baseline="25525" sz="27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7039" y="5097297"/>
            <a:ext cx="1108075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810" marR="5080" indent="-245745">
              <a:lnSpc>
                <a:spcPts val="3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Exhales  Fast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398" y="2864611"/>
            <a:ext cx="1240155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ts val="3000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rapid  max  inspirat</a:t>
            </a:r>
            <a:r>
              <a:rPr dirty="0" baseline="25525" sz="2775" spc="7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baseline="25525" sz="2775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035" y="402907"/>
            <a:ext cx="3035300" cy="12268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4000"/>
              <a:t>Flow</a:t>
            </a:r>
            <a:endParaRPr sz="4000"/>
          </a:p>
          <a:p>
            <a:pPr algn="ctr">
              <a:lnSpc>
                <a:spcPct val="100000"/>
              </a:lnSpc>
            </a:pPr>
            <a:r>
              <a:rPr dirty="0" sz="4000" spc="-55"/>
              <a:t>Volume</a:t>
            </a:r>
            <a:r>
              <a:rPr dirty="0" sz="4000" spc="-90"/>
              <a:t> </a:t>
            </a:r>
            <a:r>
              <a:rPr dirty="0" sz="4000" spc="-5"/>
              <a:t>loop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4000" spc="-5" b="0">
                <a:solidFill>
                  <a:srgbClr val="FFFFFF"/>
                </a:solidFill>
                <a:latin typeface="Calibri"/>
                <a:cs typeface="Calibri"/>
              </a:rPr>
              <a:t>measures </a:t>
            </a: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exp &amp; insp </a:t>
            </a:r>
            <a:r>
              <a:rPr dirty="0" sz="4000" b="0">
                <a:latin typeface="Calibri"/>
                <a:cs typeface="Calibri"/>
              </a:rPr>
              <a:t>ﬂow </a:t>
            </a: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as a  </a:t>
            </a:r>
            <a:r>
              <a:rPr dirty="0" sz="4000" spc="-5" b="0">
                <a:solidFill>
                  <a:srgbClr val="FFFFFF"/>
                </a:solidFill>
                <a:latin typeface="Calibri"/>
                <a:cs typeface="Calibri"/>
              </a:rPr>
              <a:t>function of </a:t>
            </a: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exhaled </a:t>
            </a:r>
            <a:r>
              <a:rPr dirty="0" sz="4000" spc="-5" b="0">
                <a:latin typeface="Calibri"/>
                <a:cs typeface="Calibri"/>
              </a:rPr>
              <a:t>volume </a:t>
            </a:r>
            <a:r>
              <a:rPr dirty="0" sz="4000" spc="-5" b="0">
                <a:solidFill>
                  <a:srgbClr val="FFFFFF"/>
                </a:solidFill>
                <a:latin typeface="Calibri"/>
                <a:cs typeface="Calibri"/>
              </a:rPr>
              <a:t>rather </a:t>
            </a: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then  </a:t>
            </a:r>
            <a:r>
              <a:rPr dirty="0" sz="4000" b="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4000" spc="-9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 b="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46462" y="1970087"/>
            <a:ext cx="1905" cy="4318000"/>
          </a:xfrm>
          <a:custGeom>
            <a:avLst/>
            <a:gdLst/>
            <a:ahLst/>
            <a:cxnLst/>
            <a:rect l="l" t="t" r="r" b="b"/>
            <a:pathLst>
              <a:path w="1904" h="4318000">
                <a:moveTo>
                  <a:pt x="0" y="0"/>
                </a:moveTo>
                <a:lnTo>
                  <a:pt x="1587" y="4317996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46462" y="4848225"/>
            <a:ext cx="3987800" cy="1905"/>
          </a:xfrm>
          <a:custGeom>
            <a:avLst/>
            <a:gdLst/>
            <a:ahLst/>
            <a:cxnLst/>
            <a:rect l="l" t="t" r="r" b="b"/>
            <a:pathLst>
              <a:path w="3987800" h="1904">
                <a:moveTo>
                  <a:pt x="0" y="0"/>
                </a:moveTo>
                <a:lnTo>
                  <a:pt x="3987797" y="1588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1700" y="2112695"/>
            <a:ext cx="3879849" cy="4171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43092" y="4462145"/>
            <a:ext cx="2870835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4540" algn="l"/>
                <a:tab pos="2857500" algn="l"/>
              </a:tabLst>
            </a:pPr>
            <a:r>
              <a:rPr dirty="0" sz="2000" u="sng">
                <a:solidFill>
                  <a:srgbClr val="FFFFFF"/>
                </a:solidFill>
                <a:latin typeface="Comic Sans MS"/>
                <a:cs typeface="Comic Sans MS"/>
              </a:rPr>
              <a:t> 	FVC	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6727" y="2015807"/>
            <a:ext cx="4718685" cy="209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8295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Maximum  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expiratory</a:t>
            </a:r>
            <a:r>
              <a:rPr dirty="0" sz="2000" spc="-6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flow  </a:t>
            </a:r>
            <a:r>
              <a:rPr dirty="0" sz="2000" spc="-5">
                <a:solidFill>
                  <a:srgbClr val="FFFFFF"/>
                </a:solidFill>
                <a:latin typeface="Comic Sans MS"/>
                <a:cs typeface="Comic Sans MS"/>
              </a:rPr>
              <a:t>(PEF)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3550285">
              <a:lnSpc>
                <a:spcPct val="99500"/>
              </a:lnSpc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Ex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ir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ry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flow rate  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L/sec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7115" y="4538345"/>
            <a:ext cx="31813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RV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0587" y="473847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066" y="0"/>
                </a:moveTo>
                <a:lnTo>
                  <a:pt x="0" y="58953"/>
                </a:lnTo>
                <a:lnTo>
                  <a:pt x="101066" y="117906"/>
                </a:lnTo>
                <a:lnTo>
                  <a:pt x="108838" y="115862"/>
                </a:lnTo>
                <a:lnTo>
                  <a:pt x="115912" y="103746"/>
                </a:lnTo>
                <a:lnTo>
                  <a:pt x="113868" y="95973"/>
                </a:lnTo>
                <a:lnTo>
                  <a:pt x="50406" y="58953"/>
                </a:lnTo>
                <a:lnTo>
                  <a:pt x="113868" y="21945"/>
                </a:lnTo>
                <a:lnTo>
                  <a:pt x="115912" y="14160"/>
                </a:lnTo>
                <a:lnTo>
                  <a:pt x="108838" y="2044"/>
                </a:lnTo>
                <a:lnTo>
                  <a:pt x="101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10274" y="473847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6" y="0"/>
                </a:moveTo>
                <a:lnTo>
                  <a:pt x="7073" y="2044"/>
                </a:lnTo>
                <a:lnTo>
                  <a:pt x="0" y="14160"/>
                </a:lnTo>
                <a:lnTo>
                  <a:pt x="2057" y="21945"/>
                </a:lnTo>
                <a:lnTo>
                  <a:pt x="65506" y="58953"/>
                </a:lnTo>
                <a:lnTo>
                  <a:pt x="2057" y="95973"/>
                </a:lnTo>
                <a:lnTo>
                  <a:pt x="0" y="103746"/>
                </a:lnTo>
                <a:lnTo>
                  <a:pt x="7073" y="115862"/>
                </a:lnTo>
                <a:lnTo>
                  <a:pt x="14846" y="117906"/>
                </a:lnTo>
                <a:lnTo>
                  <a:pt x="115912" y="58953"/>
                </a:lnTo>
                <a:lnTo>
                  <a:pt x="14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68014" y="4614545"/>
            <a:ext cx="445134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TLC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8871" y="5315584"/>
            <a:ext cx="3666490" cy="136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2419985">
              <a:lnSpc>
                <a:spcPts val="2100"/>
              </a:lnSpc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sp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ir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ory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 flow</a:t>
            </a:r>
            <a:r>
              <a:rPr dirty="0" sz="1800" spc="-9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omic Sans MS"/>
                <a:cs typeface="Comic Sans MS"/>
              </a:rPr>
              <a:t>rate</a:t>
            </a:r>
            <a:endParaRPr sz="1800">
              <a:latin typeface="Comic Sans MS"/>
              <a:cs typeface="Comic Sans MS"/>
            </a:endParaRPr>
          </a:p>
          <a:p>
            <a:pPr algn="ctr" marR="2406650">
              <a:lnSpc>
                <a:spcPct val="100000"/>
              </a:lnSpc>
              <a:spcBef>
                <a:spcPts val="1060"/>
              </a:spcBef>
            </a:pPr>
            <a:r>
              <a:rPr dirty="0" sz="1800">
                <a:solidFill>
                  <a:srgbClr val="FFFFFF"/>
                </a:solidFill>
                <a:latin typeface="Comic Sans MS"/>
                <a:cs typeface="Comic Sans MS"/>
              </a:rPr>
              <a:t>L/sec</a:t>
            </a:r>
            <a:endParaRPr sz="1800">
              <a:latin typeface="Comic Sans MS"/>
              <a:cs typeface="Comic Sans MS"/>
            </a:endParaRPr>
          </a:p>
          <a:p>
            <a:pPr marL="2414270">
              <a:lnSpc>
                <a:spcPct val="100000"/>
              </a:lnSpc>
              <a:spcBef>
                <a:spcPts val="835"/>
              </a:spcBef>
            </a:pP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Volume</a:t>
            </a:r>
            <a:r>
              <a:rPr dirty="0" sz="2000" spc="-10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omic Sans MS"/>
                <a:cs typeface="Comic Sans MS"/>
              </a:rPr>
              <a:t>(L)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562" y="928687"/>
            <a:ext cx="44704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57625" y="928687"/>
            <a:ext cx="4094162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954" rIns="0" bIns="0" rtlCol="0" vert="horz">
            <a:spAutoFit/>
          </a:bodyPr>
          <a:lstStyle/>
          <a:p>
            <a:pPr marL="1285875">
              <a:lnSpc>
                <a:spcPct val="100000"/>
              </a:lnSpc>
              <a:tabLst>
                <a:tab pos="2972435" algn="l"/>
                <a:tab pos="5603875" algn="l"/>
              </a:tabLst>
            </a:pP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Flow	Vol</a:t>
            </a:r>
            <a:r>
              <a:rPr dirty="0" sz="6000" spc="-5">
                <a:solidFill>
                  <a:srgbClr val="FFC000"/>
                </a:solidFill>
                <a:latin typeface="Calibri"/>
                <a:cs typeface="Calibri"/>
              </a:rPr>
              <a:t>u</a:t>
            </a: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me	loop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4525" y="1600200"/>
            <a:ext cx="5314950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206" y="602678"/>
            <a:ext cx="1292631" cy="1803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11921" y="598514"/>
            <a:ext cx="6708368" cy="1217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6709" rIns="0" bIns="0" rtlCol="0" vert="horz">
            <a:spAutoFit/>
          </a:bodyPr>
          <a:lstStyle/>
          <a:p>
            <a:pPr marL="2086610" indent="-285750">
              <a:lnSpc>
                <a:spcPct val="100000"/>
              </a:lnSpc>
              <a:buClr>
                <a:srgbClr val="E46C0A"/>
              </a:buClr>
              <a:buFont typeface="Calibri"/>
              <a:buChar char="•"/>
              <a:tabLst>
                <a:tab pos="2087245" algn="l"/>
              </a:tabLst>
            </a:pPr>
            <a:r>
              <a:rPr dirty="0" sz="3600">
                <a:solidFill>
                  <a:srgbClr val="EB8104"/>
                </a:solidFill>
                <a:latin typeface="Calibri"/>
                <a:cs typeface="Calibri"/>
              </a:rPr>
              <a:t>Measurements on ﬂow V</a:t>
            </a:r>
            <a:r>
              <a:rPr dirty="0" sz="3600" spc="-100">
                <a:solidFill>
                  <a:srgbClr val="EB8104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EB8104"/>
                </a:solidFill>
                <a:latin typeface="Calibri"/>
                <a:cs typeface="Calibri"/>
              </a:rPr>
              <a:t>loop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206" y="2685021"/>
            <a:ext cx="1292631" cy="1803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6991" y="2177935"/>
            <a:ext cx="6754088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206" y="4497190"/>
            <a:ext cx="1292631" cy="1803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6087" y="4542902"/>
            <a:ext cx="6712521" cy="1749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63215" marR="447675" indent="-1200150">
              <a:lnSpc>
                <a:spcPts val="3000"/>
              </a:lnSpc>
            </a:pPr>
            <a:r>
              <a:rPr dirty="0">
                <a:solidFill>
                  <a:srgbClr val="FF0000"/>
                </a:solidFill>
              </a:rPr>
              <a:t>•</a:t>
            </a:r>
            <a:r>
              <a:rPr dirty="0" b="1">
                <a:solidFill>
                  <a:srgbClr val="FF2600"/>
                </a:solidFill>
                <a:latin typeface="Calibri"/>
                <a:cs typeface="Calibri"/>
              </a:rPr>
              <a:t>PEFR </a:t>
            </a:r>
            <a:r>
              <a:rPr dirty="0"/>
              <a:t>: Greatest </a:t>
            </a:r>
            <a:r>
              <a:rPr dirty="0" spc="-5"/>
              <a:t>ﬂow </a:t>
            </a:r>
            <a:r>
              <a:rPr dirty="0"/>
              <a:t>achieved</a:t>
            </a:r>
            <a:r>
              <a:rPr dirty="0" spc="-85"/>
              <a:t> </a:t>
            </a:r>
            <a:r>
              <a:rPr dirty="0"/>
              <a:t>during  </a:t>
            </a:r>
            <a:r>
              <a:rPr dirty="0"/>
              <a:t>the maneuvre = </a:t>
            </a:r>
            <a:r>
              <a:rPr dirty="0">
                <a:solidFill>
                  <a:srgbClr val="002060"/>
                </a:solidFill>
              </a:rPr>
              <a:t>6-</a:t>
            </a:r>
            <a:r>
              <a:rPr dirty="0" spc="-105">
                <a:solidFill>
                  <a:srgbClr val="002060"/>
                </a:solidFill>
              </a:rPr>
              <a:t> </a:t>
            </a:r>
            <a:r>
              <a:rPr dirty="0" spc="-5">
                <a:solidFill>
                  <a:srgbClr val="002060"/>
                </a:solidFill>
              </a:rPr>
              <a:t>12l/sec</a:t>
            </a:r>
          </a:p>
          <a:p>
            <a:pPr marL="1663700" marR="5080">
              <a:lnSpc>
                <a:spcPts val="3000"/>
              </a:lnSpc>
              <a:spcBef>
                <a:spcPts val="500"/>
              </a:spcBef>
              <a:tabLst>
                <a:tab pos="2621915" algn="l"/>
                <a:tab pos="2960370" algn="l"/>
              </a:tabLst>
            </a:pPr>
            <a:r>
              <a:rPr dirty="0">
                <a:solidFill>
                  <a:srgbClr val="00B050"/>
                </a:solidFill>
              </a:rPr>
              <a:t>•</a:t>
            </a:r>
            <a:r>
              <a:rPr dirty="0" b="1">
                <a:solidFill>
                  <a:srgbClr val="00BA63"/>
                </a:solidFill>
                <a:latin typeface="Calibri"/>
                <a:cs typeface="Calibri"/>
              </a:rPr>
              <a:t>PIFR	</a:t>
            </a:r>
            <a:r>
              <a:rPr dirty="0"/>
              <a:t>=	max </a:t>
            </a:r>
            <a:r>
              <a:rPr dirty="0" spc="-5"/>
              <a:t>ﬂow </a:t>
            </a:r>
            <a:r>
              <a:rPr dirty="0"/>
              <a:t>speed</a:t>
            </a:r>
            <a:r>
              <a:rPr dirty="0" spc="-65"/>
              <a:t> </a:t>
            </a:r>
            <a:r>
              <a:rPr dirty="0"/>
              <a:t>achieved</a:t>
            </a:r>
            <a:r>
              <a:rPr dirty="0" spc="-25"/>
              <a:t> </a:t>
            </a:r>
            <a:r>
              <a:rPr dirty="0"/>
              <a:t>during </a:t>
            </a:r>
            <a:r>
              <a:rPr dirty="0"/>
              <a:t> </a:t>
            </a:r>
            <a:r>
              <a:rPr dirty="0" spc="-5"/>
              <a:t>forceful </a:t>
            </a:r>
            <a:r>
              <a:rPr dirty="0"/>
              <a:t>inspiratory</a:t>
            </a:r>
            <a:r>
              <a:rPr dirty="0" spc="-35"/>
              <a:t> </a:t>
            </a:r>
            <a:r>
              <a:rPr dirty="0" spc="-5"/>
              <a:t>eﬀort=</a:t>
            </a:r>
            <a:r>
              <a:rPr dirty="0" spc="-5">
                <a:solidFill>
                  <a:srgbClr val="002060"/>
                </a:solidFill>
              </a:rPr>
              <a:t>6l/sec</a:t>
            </a:r>
          </a:p>
          <a:p>
            <a:pPr marL="1651000">
              <a:lnSpc>
                <a:spcPct val="100000"/>
              </a:lnSpc>
            </a:pPr>
          </a:p>
          <a:p>
            <a:pPr marL="1651000">
              <a:lnSpc>
                <a:spcPct val="100000"/>
              </a:lnSpc>
              <a:spcBef>
                <a:spcPts val="21"/>
              </a:spcBef>
            </a:pPr>
            <a:endParaRPr sz="3300">
              <a:latin typeface="Times New Roman"/>
              <a:cs typeface="Times New Roman"/>
            </a:endParaRPr>
          </a:p>
          <a:p>
            <a:pPr marL="1691005" marR="238125">
              <a:lnSpc>
                <a:spcPts val="3000"/>
              </a:lnSpc>
            </a:pPr>
            <a:r>
              <a:rPr dirty="0" spc="-5">
                <a:solidFill>
                  <a:srgbClr val="FF0000"/>
                </a:solidFill>
              </a:rPr>
              <a:t>•</a:t>
            </a:r>
            <a:r>
              <a:rPr dirty="0" spc="-5" b="1">
                <a:solidFill>
                  <a:srgbClr val="FF2600"/>
                </a:solidFill>
                <a:latin typeface="Calibri"/>
                <a:cs typeface="Calibri"/>
              </a:rPr>
              <a:t>MEF50</a:t>
            </a:r>
            <a:r>
              <a:rPr dirty="0" spc="-5"/>
              <a:t>: </a:t>
            </a:r>
            <a:r>
              <a:rPr dirty="0"/>
              <a:t>max expiratory </a:t>
            </a:r>
            <a:r>
              <a:rPr dirty="0" spc="-5"/>
              <a:t>ﬂow </a:t>
            </a:r>
            <a:r>
              <a:rPr dirty="0"/>
              <a:t>at </a:t>
            </a:r>
            <a:r>
              <a:rPr dirty="0" spc="-5"/>
              <a:t>50%</a:t>
            </a:r>
            <a:r>
              <a:rPr dirty="0" spc="-40"/>
              <a:t> </a:t>
            </a:r>
            <a:r>
              <a:rPr dirty="0" spc="-5"/>
              <a:t>of  </a:t>
            </a:r>
            <a:r>
              <a:rPr dirty="0"/>
              <a:t>FVC = </a:t>
            </a:r>
            <a:r>
              <a:rPr dirty="0">
                <a:solidFill>
                  <a:srgbClr val="002060"/>
                </a:solidFill>
              </a:rPr>
              <a:t>4- 6</a:t>
            </a:r>
            <a:r>
              <a:rPr dirty="0" spc="-114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l</a:t>
            </a:r>
          </a:p>
          <a:p>
            <a:pPr marL="16910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•</a:t>
            </a:r>
            <a:r>
              <a:rPr dirty="0" b="1">
                <a:solidFill>
                  <a:srgbClr val="FF2600"/>
                </a:solidFill>
                <a:latin typeface="Calibri"/>
                <a:cs typeface="Calibri"/>
              </a:rPr>
              <a:t>FVC </a:t>
            </a:r>
            <a:r>
              <a:rPr dirty="0"/>
              <a:t>measured </a:t>
            </a:r>
            <a:r>
              <a:rPr dirty="0" spc="-5"/>
              <a:t>over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5"/>
              <a:t>X-axis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3305">
              <a:lnSpc>
                <a:spcPct val="100000"/>
              </a:lnSpc>
            </a:pPr>
            <a:r>
              <a:rPr dirty="0" sz="4400" spc="-5">
                <a:solidFill>
                  <a:srgbClr val="FF0000"/>
                </a:solidFill>
                <a:latin typeface="Calibri"/>
                <a:cs typeface="Calibri"/>
              </a:rPr>
              <a:t>Maximal </a:t>
            </a: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Expiratory</a:t>
            </a:r>
            <a:r>
              <a:rPr dirty="0" sz="44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245" y="1614601"/>
            <a:ext cx="8345805" cy="3637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inspiratory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5132" sz="3150" spc="7">
                <a:solidFill>
                  <a:srgbClr val="FFFFFF"/>
                </a:solidFill>
                <a:latin typeface="Calibri"/>
                <a:cs typeface="Calibri"/>
              </a:rPr>
              <a:t>st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early ﬂow rates of 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expiratory curve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(ﬂows generated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near</a:t>
            </a:r>
            <a:r>
              <a:rPr dirty="0" sz="3200" spc="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TLC )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are eﬀort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(muscle) dependent</a:t>
            </a:r>
            <a:r>
              <a:rPr dirty="0" sz="3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4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699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greater one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raise pleural pressure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(the 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harder one forces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air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out),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greater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resulting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ﬂow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499" y="17576"/>
            <a:ext cx="6694805" cy="13309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40"/>
              </a:lnSpc>
              <a:tabLst>
                <a:tab pos="3305810" algn="l"/>
              </a:tabLst>
            </a:pP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Flow </a:t>
            </a:r>
            <a:r>
              <a:rPr dirty="0" sz="4400" spc="98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Volume	Loop and</a:t>
            </a:r>
            <a:r>
              <a:rPr dirty="0" sz="4400" spc="-1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Flow</a:t>
            </a:r>
            <a:endParaRPr sz="4400">
              <a:latin typeface="Calibri"/>
              <a:cs typeface="Calibri"/>
            </a:endParaRPr>
          </a:p>
          <a:p>
            <a:pPr marL="2228850">
              <a:lnSpc>
                <a:spcPts val="5240"/>
              </a:lnSpc>
            </a:pPr>
            <a:r>
              <a:rPr dirty="0" sz="4400" spc="-5">
                <a:solidFill>
                  <a:srgbClr val="FF0000"/>
                </a:solidFill>
                <a:latin typeface="Calibri"/>
                <a:cs typeface="Calibri"/>
              </a:rPr>
              <a:t>Limitation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244" y="1448536"/>
            <a:ext cx="8778240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19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lung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olume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as RV is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approached,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 certain 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pleural pressure (Pip) is reached,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ﬂow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rate is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eﬀort 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independent (it depends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 size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bronchi)</a:t>
            </a:r>
            <a:endParaRPr sz="28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2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Harder eﬀort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generates higher Pip but no greater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airﬂow, 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this is because the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Pip that tends to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collapse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airway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exceeds the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airway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pressure that tends to keep 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airways open: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airways narrow, preventing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any 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further increase in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airﬂow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despite greater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eﬀort.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645" y="692696"/>
            <a:ext cx="2664294" cy="254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2045" y="692696"/>
            <a:ext cx="2808300" cy="2601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79714" y="3789045"/>
            <a:ext cx="4826330" cy="265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94222" cy="6658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0800" y="589838"/>
            <a:ext cx="116586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MEF50↓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3084"/>
            <a:ext cx="5694222" cy="591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3183773"/>
            <a:ext cx="4110647" cy="2863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5102" y="4260274"/>
            <a:ext cx="3150527" cy="2227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01144" y="1305582"/>
            <a:ext cx="1705610" cy="463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1594" indent="-635">
              <a:lnSpc>
                <a:spcPct val="89400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Eﬀort  independent  part of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curve: 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concave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 marR="28575">
              <a:lnSpc>
                <a:spcPct val="100000"/>
              </a:lnSpc>
              <a:spcBef>
                <a:spcPts val="1620"/>
              </a:spcBef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PEFR↓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100">
              <a:latin typeface="Times New Roman"/>
              <a:cs typeface="Times New Roman"/>
            </a:endParaRPr>
          </a:p>
          <a:p>
            <a:pPr algn="ctr" marL="75565" marR="5080">
              <a:lnSpc>
                <a:spcPts val="3000"/>
              </a:lnSpc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Inspi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rato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ry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loop  Normal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86437" y="2357437"/>
            <a:ext cx="3357562" cy="4500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41823" y="423227"/>
            <a:ext cx="2566670" cy="10826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0" marR="5080" indent="-965835">
              <a:lnSpc>
                <a:spcPts val="4300"/>
              </a:lnSpc>
            </a:pPr>
            <a:r>
              <a:rPr dirty="0" sz="3600" spc="-5">
                <a:solidFill>
                  <a:srgbClr val="FF0000"/>
                </a:solidFill>
              </a:rPr>
              <a:t>Ob</a:t>
            </a:r>
            <a:r>
              <a:rPr dirty="0" sz="3600">
                <a:solidFill>
                  <a:srgbClr val="FF0000"/>
                </a:solidFill>
              </a:rPr>
              <a:t>str</a:t>
            </a:r>
            <a:r>
              <a:rPr dirty="0" sz="3600" spc="-5">
                <a:solidFill>
                  <a:srgbClr val="FF0000"/>
                </a:solidFill>
              </a:rPr>
              <a:t>u</a:t>
            </a:r>
            <a:r>
              <a:rPr dirty="0" sz="3600">
                <a:solidFill>
                  <a:srgbClr val="FF0000"/>
                </a:solidFill>
              </a:rPr>
              <a:t>ct</a:t>
            </a:r>
            <a:r>
              <a:rPr dirty="0" sz="3600" spc="-5">
                <a:solidFill>
                  <a:srgbClr val="FF0000"/>
                </a:solidFill>
              </a:rPr>
              <a:t>i</a:t>
            </a:r>
            <a:r>
              <a:rPr dirty="0" sz="3600">
                <a:solidFill>
                  <a:srgbClr val="FF0000"/>
                </a:solidFill>
              </a:rPr>
              <a:t>ve 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LD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6165"/>
            <a:ext cx="4646815" cy="4813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7681" y="2024151"/>
            <a:ext cx="3029991" cy="1716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77681" y="3911142"/>
            <a:ext cx="3029991" cy="1712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18758" y="2458910"/>
            <a:ext cx="2553970" cy="276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3400"/>
              </a:lnSpc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Miniature</a:t>
            </a:r>
            <a:r>
              <a:rPr dirty="0" sz="3200" spc="-1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loop  </a:t>
            </a: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(elliptical)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71120" marR="63500" indent="-635">
              <a:lnSpc>
                <a:spcPts val="3400"/>
              </a:lnSpc>
            </a:pPr>
            <a:r>
              <a:rPr dirty="0" sz="3200" b="1">
                <a:solidFill>
                  <a:srgbClr val="00B050"/>
                </a:solidFill>
                <a:latin typeface="Calibri"/>
                <a:cs typeface="Calibri"/>
              </a:rPr>
              <a:t>All ﬂow  </a:t>
            </a:r>
            <a:r>
              <a:rPr dirty="0" sz="3200" spc="-5" b="1">
                <a:solidFill>
                  <a:srgbClr val="00B050"/>
                </a:solidFill>
                <a:latin typeface="Calibri"/>
                <a:cs typeface="Calibri"/>
              </a:rPr>
              <a:t>parameters</a:t>
            </a:r>
            <a:r>
              <a:rPr dirty="0" sz="3200" spc="-60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B050"/>
                </a:solidFill>
                <a:latin typeface="Calibri"/>
                <a:cs typeface="Calibri"/>
              </a:rPr>
              <a:t>↓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487" rIns="0" bIns="0" rtlCol="0" vert="horz">
            <a:spAutoFit/>
          </a:bodyPr>
          <a:lstStyle/>
          <a:p>
            <a:pPr marL="455295">
              <a:lnSpc>
                <a:spcPct val="100000"/>
              </a:lnSpc>
              <a:tabLst>
                <a:tab pos="3742054" algn="l"/>
              </a:tabLst>
            </a:pPr>
            <a:r>
              <a:rPr dirty="0" sz="4800">
                <a:solidFill>
                  <a:srgbClr val="FFC000"/>
                </a:solidFill>
              </a:rPr>
              <a:t>Restr</a:t>
            </a:r>
            <a:r>
              <a:rPr dirty="0" sz="4800" spc="-5">
                <a:solidFill>
                  <a:srgbClr val="FFC000"/>
                </a:solidFill>
              </a:rPr>
              <a:t>i</a:t>
            </a:r>
            <a:r>
              <a:rPr dirty="0" sz="4800">
                <a:solidFill>
                  <a:srgbClr val="FFC000"/>
                </a:solidFill>
              </a:rPr>
              <a:t>ct</a:t>
            </a:r>
            <a:r>
              <a:rPr dirty="0" sz="4800" spc="-5">
                <a:solidFill>
                  <a:srgbClr val="FFC000"/>
                </a:solidFill>
              </a:rPr>
              <a:t>i</a:t>
            </a:r>
            <a:r>
              <a:rPr dirty="0" sz="4800">
                <a:solidFill>
                  <a:srgbClr val="FFC000"/>
                </a:solidFill>
              </a:rPr>
              <a:t>ve	</a:t>
            </a:r>
            <a:r>
              <a:rPr dirty="0" sz="4800" spc="-5">
                <a:solidFill>
                  <a:srgbClr val="FFC000"/>
                </a:solidFill>
              </a:rPr>
              <a:t>L</a:t>
            </a:r>
            <a:r>
              <a:rPr dirty="0" sz="4800">
                <a:solidFill>
                  <a:srgbClr val="FFC000"/>
                </a:solidFill>
              </a:rPr>
              <a:t>D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5357812" y="1571625"/>
            <a:ext cx="3500437" cy="4929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32685">
              <a:lnSpc>
                <a:spcPct val="100000"/>
              </a:lnSpc>
            </a:pPr>
            <a:r>
              <a:rPr dirty="0" sz="6000" spc="-10">
                <a:latin typeface="Calibri"/>
                <a:cs typeface="Calibri"/>
              </a:rPr>
              <a:t>Static</a:t>
            </a:r>
            <a:r>
              <a:rPr dirty="0" sz="6000" spc="375">
                <a:latin typeface="Calibri"/>
                <a:cs typeface="Calibri"/>
              </a:rPr>
              <a:t> </a:t>
            </a:r>
            <a:r>
              <a:rPr dirty="0" sz="6000" spc="-5">
                <a:latin typeface="Calibri"/>
                <a:cs typeface="Calibri"/>
              </a:rPr>
              <a:t>test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59" y="1451927"/>
            <a:ext cx="6674484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Performed without regard to</a:t>
            </a:r>
            <a:r>
              <a:rPr dirty="0" sz="37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5" b="1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27" y="4940815"/>
            <a:ext cx="8150859" cy="137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80100"/>
              </a:lnSpc>
            </a:pPr>
            <a:r>
              <a:rPr dirty="0" sz="3700" b="1">
                <a:solidFill>
                  <a:srgbClr val="FF0000"/>
                </a:solidFill>
                <a:latin typeface="Calibri"/>
                <a:cs typeface="Calibri"/>
              </a:rPr>
              <a:t>Relaxed Vital </a:t>
            </a:r>
            <a:r>
              <a:rPr dirty="0" sz="3700" spc="-5" b="1">
                <a:solidFill>
                  <a:srgbClr val="FF0000"/>
                </a:solidFill>
                <a:latin typeface="Calibri"/>
                <a:cs typeface="Calibri"/>
              </a:rPr>
              <a:t>capacity</a:t>
            </a: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3700" b="1">
                <a:solidFill>
                  <a:srgbClr val="FFFFFF"/>
                </a:solidFill>
                <a:latin typeface="Calibri"/>
                <a:cs typeface="Calibri"/>
              </a:rPr>
              <a:t>Max Volume of</a:t>
            </a:r>
            <a:r>
              <a:rPr dirty="0" sz="37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FFFFFF"/>
                </a:solidFill>
                <a:latin typeface="Calibri"/>
                <a:cs typeface="Calibri"/>
              </a:rPr>
              <a:t>air  </a:t>
            </a: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expired during relaxed </a:t>
            </a:r>
            <a:r>
              <a:rPr dirty="0" sz="3700" spc="-10" b="1">
                <a:solidFill>
                  <a:srgbClr val="FFFFFF"/>
                </a:solidFill>
                <a:latin typeface="Calibri"/>
                <a:cs typeface="Calibri"/>
              </a:rPr>
              <a:t>expiration </a:t>
            </a:r>
            <a:r>
              <a:rPr dirty="0" sz="3700" spc="90" b="1">
                <a:solidFill>
                  <a:srgbClr val="FFFFFF"/>
                </a:solidFill>
                <a:latin typeface="Calibri"/>
                <a:cs typeface="Calibri"/>
              </a:rPr>
              <a:t>aCer </a:t>
            </a:r>
            <a:r>
              <a:rPr dirty="0" sz="3700" b="1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3700" spc="-5" b="1">
                <a:solidFill>
                  <a:srgbClr val="FFFFFF"/>
                </a:solidFill>
                <a:latin typeface="Calibri"/>
                <a:cs typeface="Calibri"/>
              </a:rPr>
              <a:t>maximal</a:t>
            </a:r>
            <a:r>
              <a:rPr dirty="0" sz="37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0" b="1">
                <a:solidFill>
                  <a:srgbClr val="FFFFFF"/>
                </a:solidFill>
                <a:latin typeface="Calibri"/>
                <a:cs typeface="Calibri"/>
              </a:rPr>
              <a:t>inspiration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7437" y="2214562"/>
            <a:ext cx="4467225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5" y="1214437"/>
            <a:ext cx="5111750" cy="418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651" y="1375752"/>
            <a:ext cx="7601991" cy="5199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038" y="1929028"/>
            <a:ext cx="6454140" cy="402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2130" algn="l"/>
              </a:tabLs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Assess </a:t>
            </a:r>
            <a:r>
              <a:rPr dirty="0" sz="3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dirty="0" sz="36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ﬁtness	</a:t>
            </a:r>
            <a:r>
              <a:rPr dirty="0" sz="31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ct val="89100"/>
              </a:lnSpc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Helps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diagnosis of certain 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pulmonary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diseases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(obstructive</a:t>
            </a: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restrictive).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Follow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dirty="0" sz="3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progression.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4761" y="344985"/>
            <a:ext cx="6309360" cy="606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1899" rIns="0" bIns="0" rtlCol="0" vert="horz">
            <a:spAutoFit/>
          </a:bodyPr>
          <a:lstStyle/>
          <a:p>
            <a:pPr marL="1455420">
              <a:lnSpc>
                <a:spcPct val="100000"/>
              </a:lnSpc>
            </a:pPr>
            <a:r>
              <a:rPr dirty="0" spc="-5"/>
              <a:t>Importance of</a:t>
            </a:r>
            <a:r>
              <a:rPr dirty="0" spc="-30"/>
              <a:t> </a:t>
            </a:r>
            <a:r>
              <a:rPr dirty="0" spc="-5"/>
              <a:t>spirometry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79" y="1641767"/>
            <a:ext cx="8262848" cy="275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7571" y="1658391"/>
            <a:ext cx="8100745" cy="2589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4471" y="2448039"/>
            <a:ext cx="7223036" cy="109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90" y="985058"/>
            <a:ext cx="8545487" cy="369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12175" y="0"/>
            <a:ext cx="4563681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719" rIns="0" bIns="0" rtlCol="0" vert="horz">
            <a:spAutoFit/>
          </a:bodyPr>
          <a:lstStyle/>
          <a:p>
            <a:pPr marL="2159000">
              <a:lnSpc>
                <a:spcPct val="100000"/>
              </a:lnSpc>
            </a:pP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Dynamic</a:t>
            </a:r>
            <a:r>
              <a:rPr dirty="0" sz="4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690" y="2061550"/>
            <a:ext cx="8545487" cy="719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348" y="1359134"/>
            <a:ext cx="8171408" cy="1151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7772" y="1680209"/>
            <a:ext cx="735266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Performed at forcible and max eﬀort against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660066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690" y="3857101"/>
            <a:ext cx="8545487" cy="719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847" y="2776448"/>
            <a:ext cx="8117382" cy="1517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690" y="6138948"/>
            <a:ext cx="8545487" cy="511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8847" y="4434846"/>
            <a:ext cx="8121535" cy="20033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9078" y="3139389"/>
            <a:ext cx="6914515" cy="298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80670">
              <a:lnSpc>
                <a:spcPts val="3000"/>
              </a:lnSpc>
              <a:tabLst>
                <a:tab pos="3340735" algn="l"/>
              </a:tabLst>
            </a:pP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Measures the </a:t>
            </a:r>
            <a:r>
              <a:rPr dirty="0" sz="2800" spc="-5" b="1">
                <a:solidFill>
                  <a:srgbClr val="660066"/>
                </a:solidFill>
                <a:latin typeface="Calibri"/>
                <a:cs typeface="Calibri"/>
              </a:rPr>
              <a:t>rate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the lung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changes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dirty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during </a:t>
            </a:r>
            <a:r>
              <a:rPr dirty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forced	breathing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500">
              <a:latin typeface="Times New Roman"/>
              <a:cs typeface="Times New Roman"/>
            </a:endParaRPr>
          </a:p>
          <a:p>
            <a:pPr marL="1965325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Forced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vital</a:t>
            </a:r>
            <a:r>
              <a:rPr dirty="0" sz="32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capacity</a:t>
            </a:r>
            <a:endParaRPr sz="3200">
              <a:latin typeface="Calibri"/>
              <a:cs typeface="Calibri"/>
            </a:endParaRPr>
          </a:p>
          <a:p>
            <a:pPr marL="36195" marR="5080">
              <a:lnSpc>
                <a:spcPts val="3100"/>
              </a:lnSpc>
              <a:spcBef>
                <a:spcPts val="122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The max volume of air that can be </a:t>
            </a:r>
            <a:r>
              <a:rPr dirty="0" sz="2800" spc="-5" b="1">
                <a:solidFill>
                  <a:srgbClr val="C0504D"/>
                </a:solidFill>
                <a:latin typeface="Calibri"/>
                <a:cs typeface="Calibri"/>
              </a:rPr>
              <a:t>forcibly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2800" spc="-5" b="1">
                <a:solidFill>
                  <a:srgbClr val="C0504D"/>
                </a:solidFill>
                <a:latin typeface="Calibri"/>
                <a:cs typeface="Calibri"/>
              </a:rPr>
              <a:t>rapidly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exhaled following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inspiration</a:t>
            </a:r>
            <a:r>
              <a:rPr dirty="0" sz="700" spc="-5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798" y="365759"/>
            <a:ext cx="6683438" cy="612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747" y="114300"/>
            <a:ext cx="7609840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26005" algn="l"/>
                <a:tab pos="5768975" algn="l"/>
              </a:tabLst>
            </a:pP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Forc</a:t>
            </a:r>
            <a:r>
              <a:rPr dirty="0" sz="6000" spc="-5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d	Ex</a:t>
            </a:r>
            <a:r>
              <a:rPr dirty="0" sz="6000" spc="-5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iratory	C</a:t>
            </a:r>
            <a:r>
              <a:rPr dirty="0" sz="6000" spc="-5">
                <a:solidFill>
                  <a:srgbClr val="FFC000"/>
                </a:solidFill>
                <a:latin typeface="Calibri"/>
                <a:cs typeface="Calibri"/>
              </a:rPr>
              <a:t>u</a:t>
            </a: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dirty="0" sz="6000" spc="-5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dirty="0" sz="600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01672"/>
            <a:ext cx="8693150" cy="230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0000"/>
              </a:buClr>
              <a:buSzPct val="79166"/>
              <a:buFont typeface="Arial"/>
              <a:buChar char="Ø"/>
              <a:tabLst>
                <a:tab pos="355600" algn="l"/>
              </a:tabLst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The subject takes a maximal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inspiration</a:t>
            </a:r>
            <a:r>
              <a:rPr dirty="0" sz="36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then exhales as rapidly, as forcibly,&amp; as 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maximally as</a:t>
            </a:r>
            <a:r>
              <a:rPr dirty="0" sz="36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Calibri"/>
                <a:cs typeface="Calibri"/>
              </a:rPr>
              <a:t>possible.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79166"/>
              <a:buFont typeface="Arial"/>
              <a:buChar char="Ø"/>
              <a:tabLst>
                <a:tab pos="355600" algn="l"/>
              </a:tabLst>
            </a:pPr>
            <a:r>
              <a:rPr dirty="0" sz="3600" b="1">
                <a:solidFill>
                  <a:srgbClr val="5DFC04"/>
                </a:solidFill>
                <a:latin typeface="Calibri"/>
                <a:cs typeface="Calibri"/>
              </a:rPr>
              <a:t>A plot of exhaled </a:t>
            </a:r>
            <a:r>
              <a:rPr dirty="0" sz="3600" spc="-5" b="1">
                <a:solidFill>
                  <a:srgbClr val="5DFC04"/>
                </a:solidFill>
                <a:latin typeface="Calibri"/>
                <a:cs typeface="Calibri"/>
              </a:rPr>
              <a:t>volume </a:t>
            </a:r>
            <a:r>
              <a:rPr dirty="0" sz="3600" b="1">
                <a:solidFill>
                  <a:srgbClr val="5DFC04"/>
                </a:solidFill>
                <a:latin typeface="Calibri"/>
                <a:cs typeface="Calibri"/>
              </a:rPr>
              <a:t>against</a:t>
            </a:r>
            <a:r>
              <a:rPr dirty="0" sz="3600" spc="-50" b="1">
                <a:solidFill>
                  <a:srgbClr val="5DFC04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5DFC04"/>
                </a:solidFill>
                <a:latin typeface="Calibri"/>
                <a:cs typeface="Calibri"/>
              </a:rPr>
              <a:t>time: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7437" y="4214812"/>
            <a:ext cx="3657600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34" y="2392426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0" y="0"/>
                </a:lnTo>
                <a:lnTo>
                  <a:pt x="8358240" y="504012"/>
                </a:lnTo>
                <a:lnTo>
                  <a:pt x="0" y="504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034" y="2392426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3" y="0"/>
                </a:lnTo>
                <a:lnTo>
                  <a:pt x="8358243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CD66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836" y="627608"/>
            <a:ext cx="7502232" cy="2128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7937" y="1026617"/>
            <a:ext cx="6720840" cy="133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7538" y="648436"/>
            <a:ext cx="7413572" cy="203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25528" y="1103642"/>
            <a:ext cx="6602095" cy="115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dirty="0" sz="2800" b="1">
                <a:solidFill>
                  <a:srgbClr val="FFFF00"/>
                </a:solidFill>
                <a:latin typeface="Calibri"/>
                <a:cs typeface="Calibri"/>
              </a:rPr>
              <a:t>FEV</a:t>
            </a:r>
            <a:r>
              <a:rPr dirty="0" sz="2000" b="1">
                <a:solidFill>
                  <a:srgbClr val="FFFB00"/>
                </a:solidFill>
                <a:latin typeface="Calibri"/>
                <a:cs typeface="Calibri"/>
              </a:rPr>
              <a:t>1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Volume of air expelled in the </a:t>
            </a:r>
            <a:r>
              <a:rPr dirty="0" sz="2800" spc="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5525" sz="2775" spc="15" b="1">
                <a:solidFill>
                  <a:srgbClr val="FFFFFF"/>
                </a:solidFill>
                <a:latin typeface="Calibri"/>
                <a:cs typeface="Calibri"/>
              </a:rPr>
              <a:t>st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sec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forced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expiration starting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from full 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inspiration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034" y="3643071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0" y="0"/>
                </a:lnTo>
                <a:lnTo>
                  <a:pt x="8358240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034" y="3643071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3" y="0"/>
                </a:lnTo>
                <a:lnTo>
                  <a:pt x="8358243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AAC4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2836" y="2980113"/>
            <a:ext cx="7506385" cy="1026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3905" y="3117276"/>
            <a:ext cx="2747352" cy="764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7945" y="3004426"/>
            <a:ext cx="7413508" cy="933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1977" y="3141154"/>
            <a:ext cx="2634615" cy="632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Plateau:</a:t>
            </a:r>
            <a:r>
              <a:rPr dirty="0" sz="40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1E1C11"/>
                </a:solidFill>
                <a:latin typeface="Calibri"/>
                <a:cs typeface="Calibri"/>
              </a:rPr>
              <a:t>FVC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0034" y="5848443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0" y="0"/>
                </a:lnTo>
                <a:lnTo>
                  <a:pt x="8358240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0034" y="5848444"/>
            <a:ext cx="8358505" cy="504190"/>
          </a:xfrm>
          <a:custGeom>
            <a:avLst/>
            <a:gdLst/>
            <a:ahLst/>
            <a:cxnLst/>
            <a:rect l="l" t="t" r="r" b="b"/>
            <a:pathLst>
              <a:path w="8358505" h="504189">
                <a:moveTo>
                  <a:pt x="0" y="0"/>
                </a:moveTo>
                <a:lnTo>
                  <a:pt x="8358243" y="0"/>
                </a:lnTo>
                <a:lnTo>
                  <a:pt x="8358243" y="503999"/>
                </a:lnTo>
                <a:lnTo>
                  <a:pt x="0" y="503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37AB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5265" y="4264426"/>
            <a:ext cx="8104911" cy="197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2054" y="4422375"/>
            <a:ext cx="6862152" cy="16666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1559" y="4286262"/>
            <a:ext cx="8014970" cy="1889125"/>
          </a:xfrm>
          <a:custGeom>
            <a:avLst/>
            <a:gdLst/>
            <a:ahLst/>
            <a:cxnLst/>
            <a:rect l="l" t="t" r="r" b="b"/>
            <a:pathLst>
              <a:path w="8014970" h="1889125">
                <a:moveTo>
                  <a:pt x="7700120" y="0"/>
                </a:moveTo>
                <a:lnTo>
                  <a:pt x="314769" y="0"/>
                </a:lnTo>
                <a:lnTo>
                  <a:pt x="268255" y="3412"/>
                </a:lnTo>
                <a:lnTo>
                  <a:pt x="223859" y="13326"/>
                </a:lnTo>
                <a:lnTo>
                  <a:pt x="182070" y="29254"/>
                </a:lnTo>
                <a:lnTo>
                  <a:pt x="143374" y="50709"/>
                </a:lnTo>
                <a:lnTo>
                  <a:pt x="108257" y="77204"/>
                </a:lnTo>
                <a:lnTo>
                  <a:pt x="77207" y="108254"/>
                </a:lnTo>
                <a:lnTo>
                  <a:pt x="50711" y="143370"/>
                </a:lnTo>
                <a:lnTo>
                  <a:pt x="29255" y="182067"/>
                </a:lnTo>
                <a:lnTo>
                  <a:pt x="13327" y="223857"/>
                </a:lnTo>
                <a:lnTo>
                  <a:pt x="3412" y="268253"/>
                </a:lnTo>
                <a:lnTo>
                  <a:pt x="0" y="314769"/>
                </a:lnTo>
                <a:lnTo>
                  <a:pt x="0" y="1573803"/>
                </a:lnTo>
                <a:lnTo>
                  <a:pt x="3412" y="1620317"/>
                </a:lnTo>
                <a:lnTo>
                  <a:pt x="13327" y="1664712"/>
                </a:lnTo>
                <a:lnTo>
                  <a:pt x="29255" y="1706502"/>
                </a:lnTo>
                <a:lnTo>
                  <a:pt x="50711" y="1745198"/>
                </a:lnTo>
                <a:lnTo>
                  <a:pt x="77207" y="1780315"/>
                </a:lnTo>
                <a:lnTo>
                  <a:pt x="108257" y="1811364"/>
                </a:lnTo>
                <a:lnTo>
                  <a:pt x="143374" y="1837861"/>
                </a:lnTo>
                <a:lnTo>
                  <a:pt x="182070" y="1859317"/>
                </a:lnTo>
                <a:lnTo>
                  <a:pt x="223859" y="1875245"/>
                </a:lnTo>
                <a:lnTo>
                  <a:pt x="268255" y="1885159"/>
                </a:lnTo>
                <a:lnTo>
                  <a:pt x="314769" y="1888572"/>
                </a:lnTo>
                <a:lnTo>
                  <a:pt x="7700120" y="1888572"/>
                </a:lnTo>
                <a:lnTo>
                  <a:pt x="7746636" y="1885159"/>
                </a:lnTo>
                <a:lnTo>
                  <a:pt x="7791032" y="1875245"/>
                </a:lnTo>
                <a:lnTo>
                  <a:pt x="7832822" y="1859317"/>
                </a:lnTo>
                <a:lnTo>
                  <a:pt x="7871519" y="1837861"/>
                </a:lnTo>
                <a:lnTo>
                  <a:pt x="7906635" y="1811364"/>
                </a:lnTo>
                <a:lnTo>
                  <a:pt x="7937685" y="1780315"/>
                </a:lnTo>
                <a:lnTo>
                  <a:pt x="7964180" y="1745198"/>
                </a:lnTo>
                <a:lnTo>
                  <a:pt x="7985635" y="1706502"/>
                </a:lnTo>
                <a:lnTo>
                  <a:pt x="8001563" y="1664712"/>
                </a:lnTo>
                <a:lnTo>
                  <a:pt x="8011477" y="1620317"/>
                </a:lnTo>
                <a:lnTo>
                  <a:pt x="8014889" y="1573803"/>
                </a:lnTo>
                <a:lnTo>
                  <a:pt x="8014889" y="314769"/>
                </a:lnTo>
                <a:lnTo>
                  <a:pt x="8011477" y="268253"/>
                </a:lnTo>
                <a:lnTo>
                  <a:pt x="8001563" y="223857"/>
                </a:lnTo>
                <a:lnTo>
                  <a:pt x="7985635" y="182067"/>
                </a:lnTo>
                <a:lnTo>
                  <a:pt x="7964180" y="143370"/>
                </a:lnTo>
                <a:lnTo>
                  <a:pt x="7937685" y="108254"/>
                </a:lnTo>
                <a:lnTo>
                  <a:pt x="7906635" y="77204"/>
                </a:lnTo>
                <a:lnTo>
                  <a:pt x="7871519" y="50709"/>
                </a:lnTo>
                <a:lnTo>
                  <a:pt x="7832822" y="29254"/>
                </a:lnTo>
                <a:lnTo>
                  <a:pt x="7791032" y="13326"/>
                </a:lnTo>
                <a:lnTo>
                  <a:pt x="7746636" y="3412"/>
                </a:lnTo>
                <a:lnTo>
                  <a:pt x="7700120" y="0"/>
                </a:lnTo>
                <a:close/>
              </a:path>
            </a:pathLst>
          </a:custGeom>
          <a:solidFill>
            <a:srgbClr val="D4FD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12197" y="4442129"/>
            <a:ext cx="6750050" cy="155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FEV1 % or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ratio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(FEV</a:t>
            </a:r>
            <a:r>
              <a:rPr dirty="0" sz="2000" spc="-5" b="1">
                <a:solidFill>
                  <a:srgbClr val="FF2600"/>
                </a:solidFill>
                <a:latin typeface="Calibri"/>
                <a:cs typeface="Calibri"/>
              </a:rPr>
              <a:t>1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/FVC)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dirty="0" sz="32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00"/>
              </a:lnSpc>
              <a:spcBef>
                <a:spcPts val="1440"/>
              </a:spcBef>
            </a:pPr>
            <a:r>
              <a:rPr dirty="0" sz="3200" spc="-5" b="1">
                <a:solidFill>
                  <a:srgbClr val="FFC000"/>
                </a:solidFill>
                <a:latin typeface="Calibri"/>
                <a:cs typeface="Calibri"/>
              </a:rPr>
              <a:t>Fraction </a:t>
            </a:r>
            <a:r>
              <a:rPr dirty="0" sz="3200" b="1">
                <a:solidFill>
                  <a:srgbClr val="FFC000"/>
                </a:solidFill>
                <a:latin typeface="Calibri"/>
                <a:cs typeface="Calibri"/>
              </a:rPr>
              <a:t>of the VC expired during the</a:t>
            </a:r>
            <a:r>
              <a:rPr dirty="0" sz="3200" spc="-80" b="1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200" spc="5" b="1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dirty="0" baseline="25132" sz="3150" spc="7" b="1">
                <a:solidFill>
                  <a:srgbClr val="FFCA00"/>
                </a:solidFill>
                <a:latin typeface="Calibri"/>
                <a:cs typeface="Calibri"/>
              </a:rPr>
              <a:t>st  </a:t>
            </a:r>
            <a:r>
              <a:rPr dirty="0" sz="3200" b="1">
                <a:solidFill>
                  <a:srgbClr val="FFC000"/>
                </a:solidFill>
                <a:latin typeface="Calibri"/>
                <a:cs typeface="Calibri"/>
              </a:rPr>
              <a:t>sec of a forced </a:t>
            </a:r>
            <a:r>
              <a:rPr dirty="0" sz="3200" spc="-5" b="1">
                <a:solidFill>
                  <a:srgbClr val="FFC000"/>
                </a:solidFill>
                <a:latin typeface="Calibri"/>
                <a:cs typeface="Calibri"/>
              </a:rPr>
              <a:t>expiration </a:t>
            </a:r>
            <a:r>
              <a:rPr dirty="0" sz="3200" b="1">
                <a:latin typeface="Calibri"/>
                <a:cs typeface="Calibri"/>
              </a:rPr>
              <a:t>(NL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70%-80%)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059" rIns="0" bIns="0" rtlCol="0" vert="horz">
            <a:spAutoFit/>
          </a:bodyPr>
          <a:lstStyle/>
          <a:p>
            <a:pPr marL="1229360">
              <a:lnSpc>
                <a:spcPct val="100000"/>
              </a:lnSpc>
            </a:pPr>
            <a:r>
              <a:rPr dirty="0" sz="3600" spc="-5" b="0">
                <a:solidFill>
                  <a:srgbClr val="FFC000"/>
                </a:solidFill>
                <a:latin typeface="Calibri"/>
                <a:cs typeface="Calibri"/>
              </a:rPr>
              <a:t>Normal Trace Showing </a:t>
            </a:r>
            <a:r>
              <a:rPr dirty="0" sz="3600" b="0">
                <a:solidFill>
                  <a:srgbClr val="FFC000"/>
                </a:solidFill>
                <a:latin typeface="Calibri"/>
                <a:cs typeface="Calibri"/>
              </a:rPr>
              <a:t>FEV</a:t>
            </a:r>
            <a:r>
              <a:rPr dirty="0" baseline="-20833" sz="3600" b="0">
                <a:solidFill>
                  <a:srgbClr val="FFCA00"/>
                </a:solidFill>
                <a:latin typeface="Calibri"/>
                <a:cs typeface="Calibri"/>
              </a:rPr>
              <a:t>1 </a:t>
            </a:r>
            <a:r>
              <a:rPr dirty="0" sz="3600" b="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dirty="0" sz="3600" spc="24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FFC000"/>
                </a:solidFill>
                <a:latin typeface="Calibri"/>
                <a:cs typeface="Calibri"/>
              </a:rPr>
              <a:t>FVC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66987" y="5451475"/>
            <a:ext cx="4011929" cy="0"/>
          </a:xfrm>
          <a:custGeom>
            <a:avLst/>
            <a:gdLst/>
            <a:ahLst/>
            <a:cxnLst/>
            <a:rect l="l" t="t" r="r" b="b"/>
            <a:pathLst>
              <a:path w="4011929" h="0">
                <a:moveTo>
                  <a:pt x="0" y="0"/>
                </a:moveTo>
                <a:lnTo>
                  <a:pt x="4011607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1574" y="477678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125412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41574" y="411003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125412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41574" y="344170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125412" y="0"/>
                </a:moveTo>
                <a:lnTo>
                  <a:pt x="0" y="1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1574" y="2773362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125412" y="0"/>
                </a:moveTo>
                <a:lnTo>
                  <a:pt x="0" y="1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0399" y="5427662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0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00475" y="5427662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1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19599" y="5427662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1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5550" y="5443537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1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3087" y="5443537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1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70624" y="5443537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0"/>
                </a:moveTo>
                <a:lnTo>
                  <a:pt x="1" y="134936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43325" y="5670551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5937" y="5670551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3475" y="5670551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6775" y="4668837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6775" y="3998912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6775" y="3322637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6775" y="2665412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8737" y="3886201"/>
            <a:ext cx="76200" cy="1524000"/>
          </a:xfrm>
          <a:custGeom>
            <a:avLst/>
            <a:gdLst/>
            <a:ahLst/>
            <a:cxnLst/>
            <a:rect l="l" t="t" r="r" b="b"/>
            <a:pathLst>
              <a:path w="76200" h="1524000">
                <a:moveTo>
                  <a:pt x="0" y="1523998"/>
                </a:moveTo>
                <a:lnTo>
                  <a:pt x="7620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95800" y="2082799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1"/>
                </a:moveTo>
                <a:lnTo>
                  <a:pt x="2133598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45102" y="2059608"/>
            <a:ext cx="1959856" cy="2037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154362" y="2743201"/>
            <a:ext cx="46355" cy="2743200"/>
          </a:xfrm>
          <a:custGeom>
            <a:avLst/>
            <a:gdLst/>
            <a:ahLst/>
            <a:cxnLst/>
            <a:rect l="l" t="t" r="r" b="b"/>
            <a:pathLst>
              <a:path w="46355" h="2743200">
                <a:moveTo>
                  <a:pt x="46036" y="2743198"/>
                </a:moveTo>
                <a:lnTo>
                  <a:pt x="0" y="0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57462" y="2768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609599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449318" y="2533861"/>
            <a:ext cx="339725" cy="1851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40"/>
              </a:lnSpc>
            </a:pPr>
            <a:r>
              <a:rPr dirty="0" sz="2450" spc="-114" i="1">
                <a:latin typeface="Tahoma"/>
                <a:cs typeface="Tahoma"/>
              </a:rPr>
              <a:t>V</a:t>
            </a:r>
            <a:r>
              <a:rPr dirty="0" sz="2450" i="1">
                <a:latin typeface="Tahoma"/>
                <a:cs typeface="Tahoma"/>
              </a:rPr>
              <a:t>olu</a:t>
            </a:r>
            <a:r>
              <a:rPr dirty="0" sz="2450" spc="-5" i="1">
                <a:latin typeface="Tahoma"/>
                <a:cs typeface="Tahoma"/>
              </a:rPr>
              <a:t>m</a:t>
            </a:r>
            <a:r>
              <a:rPr dirty="0" sz="2450" i="1">
                <a:latin typeface="Tahoma"/>
                <a:cs typeface="Tahoma"/>
              </a:rPr>
              <a:t>e,</a:t>
            </a:r>
            <a:r>
              <a:rPr dirty="0" sz="2450" spc="-20" i="1">
                <a:latin typeface="Tahoma"/>
                <a:cs typeface="Tahoma"/>
              </a:rPr>
              <a:t> </a:t>
            </a:r>
            <a:r>
              <a:rPr dirty="0" sz="2450" i="1">
                <a:latin typeface="Tahoma"/>
                <a:cs typeface="Tahoma"/>
              </a:rPr>
              <a:t>liters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24300" y="5670551"/>
            <a:ext cx="1314450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7675">
              <a:lnSpc>
                <a:spcPct val="100000"/>
              </a:lnSpc>
              <a:tabLst>
                <a:tab pos="1066165" algn="l"/>
              </a:tabLst>
            </a:pPr>
            <a:r>
              <a:rPr dirty="0" sz="1800">
                <a:latin typeface="Arial"/>
                <a:cs typeface="Arial"/>
              </a:rPr>
              <a:t>3	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450" spc="-30" i="1">
                <a:latin typeface="Tahoma"/>
                <a:cs typeface="Tahoma"/>
              </a:rPr>
              <a:t>Time,</a:t>
            </a:r>
            <a:r>
              <a:rPr dirty="0" sz="2450" spc="-100" i="1">
                <a:latin typeface="Tahoma"/>
                <a:cs typeface="Tahoma"/>
              </a:rPr>
              <a:t> </a:t>
            </a:r>
            <a:r>
              <a:rPr dirty="0" sz="2450" spc="-25" i="1">
                <a:latin typeface="Tahoma"/>
                <a:cs typeface="Tahoma"/>
              </a:rPr>
              <a:t>sec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19912" y="1874837"/>
            <a:ext cx="63690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F</a:t>
            </a:r>
            <a:r>
              <a:rPr dirty="0" sz="2800" spc="-5">
                <a:solidFill>
                  <a:srgbClr val="FFC000"/>
                </a:solidFill>
                <a:latin typeface="Tahoma"/>
                <a:cs typeface="Tahoma"/>
              </a:rPr>
              <a:t>V</a:t>
            </a: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6775" y="2027237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" y="1217612"/>
            <a:ext cx="8229600" cy="1905"/>
          </a:xfrm>
          <a:custGeom>
            <a:avLst/>
            <a:gdLst/>
            <a:ahLst/>
            <a:cxnLst/>
            <a:rect l="l" t="t" r="r" b="b"/>
            <a:pathLst>
              <a:path w="8229600" h="1905">
                <a:moveTo>
                  <a:pt x="0" y="0"/>
                </a:moveTo>
                <a:lnTo>
                  <a:pt x="8229594" y="1587"/>
                </a:lnTo>
              </a:path>
            </a:pathLst>
          </a:custGeom>
          <a:ln w="25399">
            <a:solidFill>
              <a:srgbClr val="FFC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127375" y="5684837"/>
            <a:ext cx="153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1140" y="2735640"/>
            <a:ext cx="2475865" cy="1971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76300">
              <a:lnSpc>
                <a:spcPct val="148200"/>
              </a:lnSpc>
              <a:tabLst>
                <a:tab pos="845819" algn="l"/>
              </a:tabLst>
            </a:pP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1021" sz="2775">
                <a:solidFill>
                  <a:srgbClr val="FFCA00"/>
                </a:solidFill>
                <a:latin typeface="Tahoma"/>
                <a:cs typeface="Tahoma"/>
              </a:rPr>
              <a:t>1 </a:t>
            </a: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= </a:t>
            </a:r>
            <a:r>
              <a:rPr dirty="0" sz="2800" spc="-5">
                <a:solidFill>
                  <a:srgbClr val="FFC000"/>
                </a:solidFill>
                <a:latin typeface="Tahoma"/>
                <a:cs typeface="Tahoma"/>
              </a:rPr>
              <a:t>4L  </a:t>
            </a:r>
            <a:r>
              <a:rPr dirty="0" sz="2800" spc="-5">
                <a:solidFill>
                  <a:srgbClr val="FFC000"/>
                </a:solidFill>
                <a:latin typeface="Tahoma"/>
                <a:cs typeface="Tahoma"/>
              </a:rPr>
              <a:t>FVC	</a:t>
            </a: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=</a:t>
            </a:r>
            <a:r>
              <a:rPr dirty="0" sz="2800" spc="-10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Tahoma"/>
                <a:cs typeface="Tahoma"/>
              </a:rPr>
              <a:t>5L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dirty="0" baseline="-21021" sz="2775">
                <a:solidFill>
                  <a:srgbClr val="FFCA00"/>
                </a:solidFill>
                <a:latin typeface="Tahoma"/>
                <a:cs typeface="Tahoma"/>
              </a:rPr>
              <a:t>1</a:t>
            </a:r>
            <a:r>
              <a:rPr dirty="0" sz="2800">
                <a:solidFill>
                  <a:srgbClr val="FFC000"/>
                </a:solidFill>
                <a:latin typeface="Tahoma"/>
                <a:cs typeface="Tahoma"/>
              </a:rPr>
              <a:t>/FVC =</a:t>
            </a:r>
            <a:r>
              <a:rPr dirty="0" sz="2800" spc="-10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Tahoma"/>
                <a:cs typeface="Tahoma"/>
              </a:rPr>
              <a:t>0.8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03487" y="2100262"/>
            <a:ext cx="1600200" cy="1905"/>
          </a:xfrm>
          <a:custGeom>
            <a:avLst/>
            <a:gdLst/>
            <a:ahLst/>
            <a:cxnLst/>
            <a:rect l="l" t="t" r="r" b="b"/>
            <a:pathLst>
              <a:path w="1600200" h="1905">
                <a:moveTo>
                  <a:pt x="0" y="0"/>
                </a:moveTo>
                <a:lnTo>
                  <a:pt x="1600198" y="1587"/>
                </a:lnTo>
              </a:path>
            </a:pathLst>
          </a:custGeom>
          <a:ln w="25399">
            <a:solidFill>
              <a:srgbClr val="00F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90800" y="1905000"/>
            <a:ext cx="0" cy="3538854"/>
          </a:xfrm>
          <a:custGeom>
            <a:avLst/>
            <a:gdLst/>
            <a:ahLst/>
            <a:cxnLst/>
            <a:rect l="l" t="t" r="r" b="b"/>
            <a:pathLst>
              <a:path w="0" h="3538854">
                <a:moveTo>
                  <a:pt x="0" y="3538537"/>
                </a:moveTo>
                <a:lnTo>
                  <a:pt x="0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41574" y="2105025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 h="0">
                <a:moveTo>
                  <a:pt x="125412" y="0"/>
                </a:moveTo>
                <a:lnTo>
                  <a:pt x="0" y="1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112" y="896569"/>
            <a:ext cx="6881762" cy="4921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8315" y="1581276"/>
            <a:ext cx="2200275" cy="11849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8285" marR="5080" indent="-236220">
              <a:lnSpc>
                <a:spcPts val="4600"/>
              </a:lnSpc>
              <a:tabLst>
                <a:tab pos="1679575" algn="l"/>
              </a:tabLst>
            </a:pPr>
            <a:r>
              <a:rPr dirty="0" sz="43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30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300" spc="-5" b="0">
                <a:solidFill>
                  <a:srgbClr val="000000"/>
                </a:solidFill>
                <a:latin typeface="Calibri"/>
                <a:cs typeface="Calibri"/>
              </a:rPr>
              <a:t>curve  </a:t>
            </a:r>
            <a:r>
              <a:rPr dirty="0" sz="4300" b="0">
                <a:solidFill>
                  <a:srgbClr val="000000"/>
                </a:solidFill>
                <a:latin typeface="Calibri"/>
                <a:cs typeface="Calibri"/>
              </a:rPr>
              <a:t>helps	≠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8875" y="4301781"/>
            <a:ext cx="2527935" cy="1184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0440" marR="5080" indent="-968375">
              <a:lnSpc>
                <a:spcPts val="4600"/>
              </a:lnSpc>
            </a:pPr>
            <a:r>
              <a:rPr dirty="0" sz="4300" spc="-5">
                <a:latin typeface="Calibri"/>
                <a:cs typeface="Calibri"/>
              </a:rPr>
              <a:t>o</a:t>
            </a:r>
            <a:r>
              <a:rPr dirty="0" sz="4300">
                <a:latin typeface="Calibri"/>
                <a:cs typeface="Calibri"/>
              </a:rPr>
              <a:t>bst</a:t>
            </a:r>
            <a:r>
              <a:rPr dirty="0" sz="4300" spc="-5">
                <a:latin typeface="Calibri"/>
                <a:cs typeface="Calibri"/>
              </a:rPr>
              <a:t>r</a:t>
            </a:r>
            <a:r>
              <a:rPr dirty="0" sz="4300">
                <a:latin typeface="Calibri"/>
                <a:cs typeface="Calibri"/>
              </a:rPr>
              <a:t>uc</a:t>
            </a:r>
            <a:r>
              <a:rPr dirty="0" sz="4300" spc="-20">
                <a:latin typeface="Calibri"/>
                <a:cs typeface="Calibri"/>
              </a:rPr>
              <a:t>t</a:t>
            </a:r>
            <a:r>
              <a:rPr dirty="0" sz="4300" spc="-20">
                <a:latin typeface="Calibri"/>
                <a:cs typeface="Calibri"/>
              </a:rPr>
              <a:t>i</a:t>
            </a:r>
            <a:r>
              <a:rPr dirty="0" sz="4300">
                <a:latin typeface="Calibri"/>
                <a:cs typeface="Calibri"/>
              </a:rPr>
              <a:t>ve </a:t>
            </a:r>
            <a:r>
              <a:rPr dirty="0" sz="4300">
                <a:latin typeface="Calibri"/>
                <a:cs typeface="Calibri"/>
              </a:rPr>
              <a:t> </a:t>
            </a:r>
            <a:r>
              <a:rPr dirty="0" sz="4300" spc="-5">
                <a:latin typeface="Calibri"/>
                <a:cs typeface="Calibri"/>
              </a:rPr>
              <a:t>LD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436" y="4301781"/>
            <a:ext cx="2359660" cy="1184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6619" marR="5080" indent="-884555">
              <a:lnSpc>
                <a:spcPts val="4600"/>
              </a:lnSpc>
            </a:pPr>
            <a:r>
              <a:rPr dirty="0" sz="4300">
                <a:latin typeface="Calibri"/>
                <a:cs typeface="Calibri"/>
              </a:rPr>
              <a:t>Rest</a:t>
            </a:r>
            <a:r>
              <a:rPr dirty="0" sz="4300" spc="-5">
                <a:latin typeface="Calibri"/>
                <a:cs typeface="Calibri"/>
              </a:rPr>
              <a:t>r</a:t>
            </a:r>
            <a:r>
              <a:rPr dirty="0" sz="4300">
                <a:latin typeface="Calibri"/>
                <a:cs typeface="Calibri"/>
              </a:rPr>
              <a:t>ic</a:t>
            </a:r>
            <a:r>
              <a:rPr dirty="0" sz="4300" spc="-20">
                <a:latin typeface="Calibri"/>
                <a:cs typeface="Calibri"/>
              </a:rPr>
              <a:t>t</a:t>
            </a:r>
            <a:r>
              <a:rPr dirty="0" sz="4300" spc="-20">
                <a:latin typeface="Calibri"/>
                <a:cs typeface="Calibri"/>
              </a:rPr>
              <a:t>i</a:t>
            </a:r>
            <a:r>
              <a:rPr dirty="0" sz="4300">
                <a:latin typeface="Calibri"/>
                <a:cs typeface="Calibri"/>
              </a:rPr>
              <a:t>ve </a:t>
            </a:r>
            <a:r>
              <a:rPr dirty="0" sz="4300">
                <a:latin typeface="Calibri"/>
                <a:cs typeface="Calibri"/>
              </a:rPr>
              <a:t> LD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2016-01-25T10:23:08Z</dcterms:created>
  <dcterms:modified xsi:type="dcterms:W3CDTF">2016-01-25T10:23:08Z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2016-01-25T00:00:00Z</vt:filetime>
  </property>
</Properties>
</file>