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68" r:id="rId9"/>
    <p:sldId id="269" r:id="rId10"/>
    <p:sldId id="264" r:id="rId11"/>
    <p:sldId id="265" r:id="rId12"/>
    <p:sldId id="266" r:id="rId13"/>
    <p:sldId id="26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63" r:id="rId23"/>
    <p:sldId id="279" r:id="rId24"/>
    <p:sldId id="26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79" d="100"/>
          <a:sy n="79" d="100"/>
        </p:scale>
        <p:origin x="2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724400"/>
            <a:ext cx="5715000" cy="1752600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Fathalla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Ibrahim</a:t>
            </a:r>
            <a:endParaRPr lang="en-US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ahmedfathala@gmail.com</a:t>
            </a:r>
            <a:endParaRPr lang="en-US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90000"/>
          </a:bodyPr>
          <a:lstStyle/>
          <a:p>
            <a:r>
              <a:rPr lang="en-US" sz="89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INVOLVED IN RESPIRATION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 MUSCLES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important muscle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q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elevators: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muscles</a:t>
            </a:r>
            <a:endParaRPr lang="en-US" b="1" dirty="0">
              <a:solidFill>
                <a:srgbClr val="0070C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Accessory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(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during forced inspiration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):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attaching cervical vertebrae to first &amp; second rib: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attaching thoracic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cage </a:t>
            </a: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upper limb: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pectoralis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 OF DIAPHRAGM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4343400" cy="879475"/>
          </a:xfrm>
        </p:spPr>
        <p:txBody>
          <a:bodyPr>
            <a:normAutofit/>
          </a:bodyPr>
          <a:lstStyle/>
          <a:p>
            <a:pPr marL="457200" indent="-457200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Costal: </a:t>
            </a:r>
            <a:r>
              <a:rPr lang="en-US" sz="2000" dirty="0" smtClean="0">
                <a:solidFill>
                  <a:srgbClr val="0070C0"/>
                </a:solidFill>
              </a:rPr>
              <a:t>lower 6 costal cartilages     </a:t>
            </a:r>
          </a:p>
          <a:p>
            <a:pPr marL="457200" indent="-457200"/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Sternal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dirty="0" err="1" smtClean="0">
                <a:solidFill>
                  <a:srgbClr val="0070C0"/>
                </a:solidFill>
              </a:rPr>
              <a:t>xiphoid</a:t>
            </a:r>
            <a:r>
              <a:rPr lang="en-US" sz="2000" dirty="0" smtClean="0">
                <a:solidFill>
                  <a:srgbClr val="0070C0"/>
                </a:solidFill>
              </a:rPr>
              <a:t> process of sternum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8" name="Content Placeholder 7" descr="respiration 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2174874"/>
            <a:ext cx="4343400" cy="4454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270375" cy="879475"/>
          </a:xfrm>
        </p:spPr>
        <p:txBody>
          <a:bodyPr>
            <a:normAutofit fontScale="92500"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Vertebral: </a:t>
            </a:r>
            <a:r>
              <a:rPr lang="en-US" sz="2000" dirty="0" smtClean="0">
                <a:solidFill>
                  <a:srgbClr val="0070C0"/>
                </a:solidFill>
              </a:rPr>
              <a:t>upper 3 lumbar vertebrae</a:t>
            </a:r>
          </a:p>
          <a:p>
            <a:r>
              <a:rPr lang="en-US" sz="2000" dirty="0" smtClean="0"/>
              <a:t>     </a:t>
            </a:r>
            <a:r>
              <a:rPr lang="en-US" sz="2000" dirty="0" smtClean="0">
                <a:solidFill>
                  <a:srgbClr val="0070C0"/>
                </a:solidFill>
              </a:rPr>
              <a:t>(right &amp; left </a:t>
            </a:r>
            <a:r>
              <a:rPr lang="en-US" sz="2000" dirty="0" err="1" smtClean="0">
                <a:solidFill>
                  <a:srgbClr val="0070C0"/>
                </a:solidFill>
              </a:rPr>
              <a:t>crus</a:t>
            </a:r>
            <a:r>
              <a:rPr lang="en-US" sz="2000" dirty="0" smtClean="0">
                <a:solidFill>
                  <a:srgbClr val="0070C0"/>
                </a:solidFill>
              </a:rPr>
              <a:t> + </a:t>
            </a:r>
            <a:r>
              <a:rPr lang="en-US" sz="2000" dirty="0" err="1" smtClean="0">
                <a:solidFill>
                  <a:srgbClr val="0070C0"/>
                </a:solidFill>
              </a:rPr>
              <a:t>arcuate</a:t>
            </a:r>
            <a:r>
              <a:rPr lang="en-US" sz="2000" dirty="0" smtClean="0">
                <a:solidFill>
                  <a:srgbClr val="0070C0"/>
                </a:solidFill>
              </a:rPr>
              <a:t> ligaments)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6248400"/>
            <a:ext cx="123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B. Posterior view</a:t>
            </a:r>
            <a:endParaRPr lang="en-US" sz="1200" dirty="0"/>
          </a:p>
        </p:txBody>
      </p:sp>
      <p:sp>
        <p:nvSpPr>
          <p:cNvPr id="12" name="Right Arrow 11"/>
          <p:cNvSpPr/>
          <p:nvPr/>
        </p:nvSpPr>
        <p:spPr>
          <a:xfrm>
            <a:off x="1371600" y="5867400"/>
            <a:ext cx="304800" cy="228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3429000" y="5791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24400" y="5715000"/>
            <a:ext cx="1690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Lateral </a:t>
            </a:r>
            <a:r>
              <a:rPr lang="en-US" sz="1200" dirty="0" err="1" smtClean="0"/>
              <a:t>arcuate</a:t>
            </a:r>
            <a:r>
              <a:rPr lang="en-US" sz="1200" dirty="0" smtClean="0"/>
              <a:t> ligament</a:t>
            </a:r>
            <a:endParaRPr lang="en-US" sz="1200" dirty="0"/>
          </a:p>
        </p:txBody>
      </p:sp>
      <p:pic>
        <p:nvPicPr>
          <p:cNvPr id="18" name="Content Placeholder 17" descr="respiration 00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4904" y="2174874"/>
            <a:ext cx="3984295" cy="4454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4876800" y="6248400"/>
            <a:ext cx="107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Posterior view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5715000"/>
            <a:ext cx="1739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Medial </a:t>
            </a:r>
            <a:r>
              <a:rPr lang="en-US" sz="1200" b="1" dirty="0" err="1" smtClean="0"/>
              <a:t>arcuate</a:t>
            </a:r>
            <a:r>
              <a:rPr lang="en-US" sz="1200" b="1" dirty="0" smtClean="0"/>
              <a:t> ligament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62800" y="5715000"/>
            <a:ext cx="1725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Lateral </a:t>
            </a:r>
            <a:r>
              <a:rPr lang="en-US" sz="1200" b="1" dirty="0" err="1" smtClean="0"/>
              <a:t>arcuate</a:t>
            </a:r>
            <a:r>
              <a:rPr lang="en-US" sz="1200" b="1" dirty="0" smtClean="0"/>
              <a:t> ligament</a:t>
            </a:r>
            <a:endParaRPr lang="en-US" sz="1200" b="1" dirty="0"/>
          </a:p>
        </p:txBody>
      </p:sp>
      <p:cxnSp>
        <p:nvCxnSpPr>
          <p:cNvPr id="27" name="Straight Arrow Connector 26"/>
          <p:cNvCxnSpPr/>
          <p:nvPr/>
        </p:nvCxnSpPr>
        <p:spPr>
          <a:xfrm rot="16200000" flipV="1">
            <a:off x="7086600" y="5486400"/>
            <a:ext cx="304800" cy="3048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5867400" y="5410200"/>
            <a:ext cx="533400" cy="3810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" y="5562600"/>
            <a:ext cx="15440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Lateral </a:t>
            </a:r>
            <a:r>
              <a:rPr lang="en-US" sz="1050" b="1" dirty="0" err="1" smtClean="0"/>
              <a:t>arcuate</a:t>
            </a:r>
            <a:r>
              <a:rPr lang="en-US" sz="1050" b="1" dirty="0" smtClean="0"/>
              <a:t> ligament</a:t>
            </a:r>
            <a:endParaRPr lang="en-US" sz="1050" b="1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1600200" y="5029200"/>
            <a:ext cx="609600" cy="6096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81400" y="5486400"/>
            <a:ext cx="102624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/>
              <a:t>Medial </a:t>
            </a:r>
            <a:r>
              <a:rPr lang="en-US" sz="1050" b="1" dirty="0" err="1" smtClean="0"/>
              <a:t>arcuate</a:t>
            </a:r>
            <a:endParaRPr lang="en-US" sz="1050" b="1" dirty="0" smtClean="0"/>
          </a:p>
          <a:p>
            <a:pPr algn="ctr"/>
            <a:r>
              <a:rPr lang="en-US" sz="1050" b="1" dirty="0" smtClean="0"/>
              <a:t> ligament</a:t>
            </a:r>
          </a:p>
          <a:p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2819400" y="5029200"/>
            <a:ext cx="914400" cy="533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25781" y="6178897"/>
            <a:ext cx="15872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Median arcuate ligament</a:t>
            </a:r>
            <a:endParaRPr lang="en-US" sz="105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627405" y="4949651"/>
            <a:ext cx="128628" cy="122589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/>
      <p:bldP spid="21" grpId="0"/>
      <p:bldP spid="16" grpId="0"/>
      <p:bldP spid="2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 OF DIAPHRAGM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(CENTRAL TENDON)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Content Placeholder 7" descr="respiration 0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62200"/>
            <a:ext cx="4267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Content Placeholder 9" descr="respiration 00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362200"/>
            <a:ext cx="4267200" cy="3581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DIAPHRAGM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musculotendinous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partition </a:t>
            </a:r>
            <a:r>
              <a:rPr lang="en-US" b="1" dirty="0" smtClean="0">
                <a:solidFill>
                  <a:srgbClr val="0070C0"/>
                </a:solidFill>
              </a:rPr>
              <a:t>between thoracic &amp; abdominal cavity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Convex</a:t>
            </a:r>
            <a:r>
              <a:rPr lang="en-US" b="1" dirty="0" smtClean="0">
                <a:solidFill>
                  <a:srgbClr val="0070C0"/>
                </a:solidFill>
              </a:rPr>
              <a:t> toward thoracic &amp;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concave</a:t>
            </a:r>
            <a:r>
              <a:rPr lang="en-US" b="1" dirty="0" smtClean="0">
                <a:solidFill>
                  <a:srgbClr val="0070C0"/>
                </a:solidFill>
              </a:rPr>
              <a:t> toward abdominal cavity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Attached to: </a:t>
            </a:r>
            <a:r>
              <a:rPr lang="en-US" b="1" dirty="0" smtClean="0">
                <a:solidFill>
                  <a:srgbClr val="0070C0"/>
                </a:solidFill>
              </a:rPr>
              <a:t>sternum, costal cartilages,12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rib &amp; lumbar vertebrae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Fibers converge to join the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tendon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phrenic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 (C3,4,5), </a:t>
            </a:r>
            <a:r>
              <a:rPr lang="en-US" b="1" dirty="0" smtClean="0">
                <a:solidFill>
                  <a:srgbClr val="0070C0"/>
                </a:solidFill>
              </a:rPr>
              <a:t>penetrates diaphragm &amp; innervates it from abdominal surface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 </a:t>
            </a:r>
            <a:r>
              <a:rPr lang="en-US" b="1" dirty="0" smtClean="0">
                <a:solidFill>
                  <a:srgbClr val="0070C0"/>
                </a:solidFill>
              </a:rPr>
              <a:t>contraction (descent) of diaphragm increase vertical diameter of thoracic cavity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(essential for normal breathing)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INTERCOSTAL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1600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Attachments: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lower border of rib above to upper border of rib below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 of fibers: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downward &amp; medially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Content Placeholder 7" descr="F66122-003-f0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98571"/>
            <a:ext cx="4040188" cy="3759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194175" cy="12192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elevators (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endParaRPr lang="en-US" dirty="0"/>
          </a:p>
        </p:txBody>
      </p:sp>
      <p:pic>
        <p:nvPicPr>
          <p:cNvPr id="9" name="Content Placeholder 8" descr="F66122-003-f026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05400" y="2906712"/>
            <a:ext cx="3399190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Up Arrow 6"/>
          <p:cNvSpPr/>
          <p:nvPr/>
        </p:nvSpPr>
        <p:spPr>
          <a:xfrm>
            <a:off x="1295400" y="3276600"/>
            <a:ext cx="1524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3400" y="457200"/>
            <a:ext cx="4191000" cy="6413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SCALENE MUSCLES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Content Placeholder 11" descr="respiration 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457200"/>
            <a:ext cx="3962400" cy="5838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57600" cy="46910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sz="2800" b="1" dirty="0" smtClean="0">
                <a:solidFill>
                  <a:srgbClr val="0070C0"/>
                </a:solidFill>
              </a:rPr>
              <a:t> cervical vertebrae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Insertion:</a:t>
            </a:r>
            <a:r>
              <a:rPr lang="en-US" sz="2800" b="1" dirty="0" smtClean="0">
                <a:solidFill>
                  <a:srgbClr val="0070C0"/>
                </a:solidFill>
              </a:rPr>
              <a:t> 1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800" b="1" dirty="0" smtClean="0">
                <a:solidFill>
                  <a:srgbClr val="0070C0"/>
                </a:solidFill>
              </a:rPr>
              <a:t> &amp; 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nd</a:t>
            </a:r>
            <a:r>
              <a:rPr lang="en-US" sz="2800" b="1" dirty="0" smtClean="0">
                <a:solidFill>
                  <a:srgbClr val="0070C0"/>
                </a:solidFill>
              </a:rPr>
              <a:t> ribs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Action:</a:t>
            </a:r>
            <a:r>
              <a:rPr lang="en-US" sz="2800" b="1" dirty="0" smtClean="0">
                <a:solidFill>
                  <a:srgbClr val="0070C0"/>
                </a:solidFill>
              </a:rPr>
              <a:t> elevates 1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st</a:t>
            </a:r>
            <a:r>
              <a:rPr lang="en-US" sz="2800" b="1" dirty="0" smtClean="0">
                <a:solidFill>
                  <a:srgbClr val="0070C0"/>
                </a:solidFill>
              </a:rPr>
              <a:t> &amp; 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nd</a:t>
            </a:r>
            <a:r>
              <a:rPr lang="en-US" sz="2800" b="1" dirty="0" smtClean="0">
                <a:solidFill>
                  <a:srgbClr val="0070C0"/>
                </a:solidFill>
              </a:rPr>
              <a:t> ribs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0" y="685800"/>
            <a:ext cx="2167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anterior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Scalenus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posterior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4419600"/>
            <a:ext cx="609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1400" b="1" dirty="0" smtClean="0">
                <a:solidFill>
                  <a:srgbClr val="FF0000"/>
                </a:solidFill>
              </a:rPr>
              <a:t> rib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1800" y="5029200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nd</a:t>
            </a:r>
            <a:r>
              <a:rPr lang="en-US" sz="1400" b="1" dirty="0" smtClean="0">
                <a:solidFill>
                  <a:srgbClr val="FF0000"/>
                </a:solidFill>
              </a:rPr>
              <a:t> rib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2209800"/>
            <a:ext cx="191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Cervical vertebrae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rot="10800000">
            <a:off x="6477000" y="1524000"/>
            <a:ext cx="533400" cy="8704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PECTORALIS MAJOR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1535112"/>
            <a:ext cx="4343400" cy="1284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dirty="0" smtClean="0">
                <a:solidFill>
                  <a:srgbClr val="0070C0"/>
                </a:solidFill>
              </a:rPr>
              <a:t> sternum + costal cartilages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humerus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F66122-007-f113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" y="3200400"/>
            <a:ext cx="4268788" cy="3354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1295400"/>
            <a:ext cx="4041775" cy="152399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  <a:r>
              <a:rPr lang="en-US" dirty="0" smtClean="0">
                <a:solidFill>
                  <a:srgbClr val="0070C0"/>
                </a:solidFill>
              </a:rPr>
              <a:t> increases </a:t>
            </a:r>
            <a:r>
              <a:rPr lang="en-US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</a:t>
            </a: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-posterior diameter </a:t>
            </a:r>
            <a:r>
              <a:rPr lang="en-US" dirty="0" smtClean="0">
                <a:solidFill>
                  <a:srgbClr val="0070C0"/>
                </a:solidFill>
              </a:rPr>
              <a:t>of thoracic cavity, when arm is fixed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inspiratory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Content Placeholder 10" descr="F66122-003-f0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3200400"/>
            <a:ext cx="4270375" cy="33977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EXPIRATORY MUSCLES</a:t>
            </a:r>
            <a:endParaRPr lang="en-US" sz="54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en-US" sz="43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 only during forced expiration</a:t>
            </a:r>
          </a:p>
          <a:p>
            <a:pPr lv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depressors: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Internal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Innermost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intercostal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Subcostals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muscles: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oblique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oblique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 DEPRESSORS: REST OF INTERCOSTAL MUSCLES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79487"/>
          </a:xfrm>
        </p:spPr>
        <p:txBody>
          <a:bodyPr>
            <a:normAutofit fontScale="85000" lnSpcReduction="20000"/>
          </a:bodyPr>
          <a:lstStyle/>
          <a:p>
            <a:pPr marL="457200" indent="-457200"/>
            <a:r>
              <a:rPr lang="en-US" dirty="0" smtClean="0">
                <a:solidFill>
                  <a:srgbClr val="0070C0"/>
                </a:solidFill>
              </a:rPr>
              <a:t>1. Internal </a:t>
            </a:r>
            <a:r>
              <a:rPr lang="en-US" dirty="0" err="1" smtClean="0">
                <a:solidFill>
                  <a:srgbClr val="0070C0"/>
                </a:solidFill>
              </a:rPr>
              <a:t>intercostal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/>
            <a:r>
              <a:rPr lang="en-US" dirty="0" smtClean="0">
                <a:solidFill>
                  <a:srgbClr val="0070C0"/>
                </a:solidFill>
              </a:rPr>
              <a:t>2. Innermost </a:t>
            </a:r>
            <a:r>
              <a:rPr lang="en-US" dirty="0" err="1" smtClean="0">
                <a:solidFill>
                  <a:srgbClr val="0070C0"/>
                </a:solidFill>
              </a:rPr>
              <a:t>intercostal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dirty="0" smtClean="0">
                <a:solidFill>
                  <a:srgbClr val="0070C0"/>
                </a:solidFill>
              </a:rPr>
              <a:t>upward &amp; medially</a:t>
            </a:r>
          </a:p>
        </p:txBody>
      </p:sp>
      <p:pic>
        <p:nvPicPr>
          <p:cNvPr id="9" name="Content Placeholder 8" descr="F66122-003-f0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869971"/>
            <a:ext cx="4343400" cy="39880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181600" y="1447800"/>
            <a:ext cx="3733800" cy="1219200"/>
          </a:xfrm>
        </p:spPr>
        <p:txBody>
          <a:bodyPr>
            <a:normAutofit fontScale="92500" lnSpcReduction="20000"/>
          </a:bodyPr>
          <a:lstStyle/>
          <a:p>
            <a:pPr marL="457200" indent="-457200"/>
            <a:r>
              <a:rPr lang="en-US" sz="2200" dirty="0" smtClean="0">
                <a:solidFill>
                  <a:srgbClr val="0070C0"/>
                </a:solidFill>
              </a:rPr>
              <a:t>3. </a:t>
            </a:r>
            <a:r>
              <a:rPr lang="en-US" sz="2200" dirty="0" err="1" smtClean="0">
                <a:solidFill>
                  <a:srgbClr val="0070C0"/>
                </a:solidFill>
              </a:rPr>
              <a:t>Subcostal</a:t>
            </a:r>
            <a:endParaRPr lang="en-US" sz="2200" dirty="0" smtClean="0">
              <a:solidFill>
                <a:srgbClr val="0070C0"/>
              </a:solidFill>
            </a:endParaRPr>
          </a:p>
          <a:p>
            <a:pPr marL="457200" indent="-457200"/>
            <a:r>
              <a:rPr lang="en-US" sz="2200" dirty="0" smtClean="0">
                <a:solidFill>
                  <a:srgbClr val="0070C0"/>
                </a:solidFill>
              </a:rPr>
              <a:t>4. </a:t>
            </a:r>
            <a:r>
              <a:rPr lang="en-US" sz="2200" dirty="0" err="1" smtClean="0">
                <a:solidFill>
                  <a:srgbClr val="0070C0"/>
                </a:solidFill>
              </a:rPr>
              <a:t>Transversus</a:t>
            </a:r>
            <a:r>
              <a:rPr lang="en-US" sz="2200" dirty="0" smtClean="0">
                <a:solidFill>
                  <a:srgbClr val="0070C0"/>
                </a:solidFill>
              </a:rPr>
              <a:t> </a:t>
            </a:r>
            <a:r>
              <a:rPr lang="en-US" sz="2200" dirty="0" err="1" smtClean="0">
                <a:solidFill>
                  <a:srgbClr val="0070C0"/>
                </a:solidFill>
              </a:rPr>
              <a:t>thoracis</a:t>
            </a:r>
            <a:endParaRPr lang="en-US" sz="2200" dirty="0" smtClean="0">
              <a:solidFill>
                <a:srgbClr val="0070C0"/>
              </a:solidFill>
            </a:endParaRPr>
          </a:p>
          <a:p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sz="2200" dirty="0" err="1" smtClean="0">
                <a:solidFill>
                  <a:srgbClr val="0070C0"/>
                </a:solidFill>
              </a:rPr>
              <a:t>intercostal</a:t>
            </a:r>
            <a:r>
              <a:rPr lang="en-US" sz="2200" dirty="0" smtClean="0">
                <a:solidFill>
                  <a:srgbClr val="0070C0"/>
                </a:solidFill>
              </a:rPr>
              <a:t> nerves     (ventral </a:t>
            </a:r>
            <a:r>
              <a:rPr lang="en-US" sz="2200" dirty="0" err="1" smtClean="0">
                <a:solidFill>
                  <a:srgbClr val="0070C0"/>
                </a:solidFill>
              </a:rPr>
              <a:t>rami</a:t>
            </a:r>
            <a:r>
              <a:rPr lang="en-US" sz="2200" dirty="0" smtClean="0">
                <a:solidFill>
                  <a:srgbClr val="0070C0"/>
                </a:solidFill>
              </a:rPr>
              <a:t> of T1-T11)                 </a:t>
            </a:r>
            <a:endParaRPr lang="en-US" sz="2200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F66122-003-f02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410200" y="2895600"/>
            <a:ext cx="33528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Down Arrow 7"/>
          <p:cNvSpPr/>
          <p:nvPr/>
        </p:nvSpPr>
        <p:spPr>
          <a:xfrm>
            <a:off x="609600" y="533400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762000" y="6096000"/>
            <a:ext cx="152400" cy="228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5638800" y="4800600"/>
            <a:ext cx="304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6858000" y="6477000"/>
            <a:ext cx="76200" cy="15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219200"/>
            <a:ext cx="4724400" cy="103187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oblique (outer layer)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sz="2000" dirty="0" smtClean="0">
                <a:solidFill>
                  <a:srgbClr val="0070C0"/>
                </a:solidFill>
              </a:rPr>
              <a:t>downward &amp; medially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respiration 0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2514600"/>
            <a:ext cx="3581400" cy="4179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419600" y="1219200"/>
            <a:ext cx="4724400" cy="1143001"/>
          </a:xfrm>
        </p:spPr>
        <p:txBody>
          <a:bodyPr>
            <a:normAutofit fontScale="62500" lnSpcReduction="20000"/>
          </a:bodyPr>
          <a:lstStyle/>
          <a:p>
            <a:endParaRPr lang="en-US" sz="2000" dirty="0" smtClean="0"/>
          </a:p>
          <a:p>
            <a:r>
              <a:rPr lang="en-US" sz="4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oblique (middle layer)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 </a:t>
            </a:r>
            <a:r>
              <a:rPr lang="en-US" sz="3200" dirty="0" smtClean="0">
                <a:solidFill>
                  <a:srgbClr val="0070C0"/>
                </a:solidFill>
              </a:rPr>
              <a:t>upward &amp; medially</a:t>
            </a:r>
          </a:p>
          <a:p>
            <a:endParaRPr lang="en-US" dirty="0"/>
          </a:p>
        </p:txBody>
      </p:sp>
      <p:pic>
        <p:nvPicPr>
          <p:cNvPr id="11" name="Content Placeholder 10" descr="respiration 015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14600"/>
            <a:ext cx="3200400" cy="41798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3733800" y="37338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153400" y="4191000"/>
            <a:ext cx="691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7030A0"/>
                </a:solidFill>
              </a:rPr>
              <a:t>Linea</a:t>
            </a:r>
            <a:endParaRPr lang="en-US" b="1" dirty="0" smtClean="0">
              <a:solidFill>
                <a:srgbClr val="7030A0"/>
              </a:solidFill>
            </a:endParaRP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alba</a:t>
            </a:r>
            <a:endParaRPr lang="en-US" b="1" dirty="0">
              <a:solidFill>
                <a:srgbClr val="7030A0"/>
              </a:solidFill>
            </a:endParaRPr>
          </a:p>
        </p:txBody>
      </p:sp>
      <p:cxnSp>
        <p:nvCxnSpPr>
          <p:cNvPr id="15" name="Straight Connector 14"/>
          <p:cNvCxnSpPr>
            <a:stCxn id="8" idx="1"/>
          </p:cNvCxnSpPr>
          <p:nvPr/>
        </p:nvCxnSpPr>
        <p:spPr>
          <a:xfrm rot="10800000">
            <a:off x="7772400" y="4495800"/>
            <a:ext cx="381000" cy="183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own Arrow 16"/>
          <p:cNvSpPr/>
          <p:nvPr/>
        </p:nvSpPr>
        <p:spPr>
          <a:xfrm>
            <a:off x="838200" y="3962400"/>
            <a:ext cx="1524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4953000" y="4724400"/>
            <a:ext cx="3810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>
                <a:solidFill>
                  <a:srgbClr val="0070C0"/>
                </a:solidFill>
              </a:rPr>
              <a:t>Describe the components of the thoracic cage and their </a:t>
            </a:r>
            <a:r>
              <a:rPr lang="en-US" b="1" i="1" dirty="0" smtClean="0">
                <a:solidFill>
                  <a:srgbClr val="0070C0"/>
                </a:solidFill>
              </a:rPr>
              <a:t>articulations.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</a:t>
            </a:r>
            <a:r>
              <a:rPr lang="en-US" b="1" i="1" dirty="0">
                <a:solidFill>
                  <a:srgbClr val="0070C0"/>
                </a:solidFill>
              </a:rPr>
              <a:t>in brief the respiratory </a:t>
            </a:r>
            <a:r>
              <a:rPr lang="en-US" b="1" i="1" dirty="0" smtClean="0">
                <a:solidFill>
                  <a:srgbClr val="0070C0"/>
                </a:solidFill>
              </a:rPr>
              <a:t>movements.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</a:t>
            </a:r>
            <a:r>
              <a:rPr lang="en-US" b="1" i="1" dirty="0">
                <a:solidFill>
                  <a:srgbClr val="0070C0"/>
                </a:solidFill>
              </a:rPr>
              <a:t>the muscles involved in inspiration and in </a:t>
            </a:r>
            <a:r>
              <a:rPr lang="en-US" b="1" i="1" dirty="0" smtClean="0">
                <a:solidFill>
                  <a:srgbClr val="0070C0"/>
                </a:solidFill>
              </a:rPr>
              <a:t>expiration.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</a:t>
            </a:r>
            <a:r>
              <a:rPr lang="en-US" b="1" i="1" dirty="0">
                <a:solidFill>
                  <a:srgbClr val="0070C0"/>
                </a:solidFill>
              </a:rPr>
              <a:t>the attachments of each muscle to the thoracic cage and its nerve </a:t>
            </a:r>
            <a:r>
              <a:rPr lang="en-US" b="1" i="1" dirty="0" smtClean="0">
                <a:solidFill>
                  <a:srgbClr val="0070C0"/>
                </a:solidFill>
              </a:rPr>
              <a:t>supply.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</a:t>
            </a:r>
            <a:r>
              <a:rPr lang="en-US" b="1" i="1" dirty="0">
                <a:solidFill>
                  <a:srgbClr val="0070C0"/>
                </a:solidFill>
              </a:rPr>
              <a:t>the origin, insertion, nerve supply of diaphragm.</a:t>
            </a:r>
          </a:p>
          <a:p>
            <a:pPr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295400"/>
            <a:ext cx="4497388" cy="1219199"/>
          </a:xfrm>
        </p:spPr>
        <p:txBody>
          <a:bodyPr>
            <a:normAutofit fontScale="77500" lnSpcReduction="20000"/>
          </a:bodyPr>
          <a:lstStyle/>
          <a:p>
            <a:r>
              <a:rPr lang="en-US" sz="4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Transversus</a:t>
            </a:r>
            <a:r>
              <a:rPr lang="en-US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r>
              <a:rPr lang="en-US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(inner layer)</a:t>
            </a:r>
          </a:p>
          <a:p>
            <a:pPr>
              <a:buFont typeface="Wingdings" pitchFamily="2" charset="2"/>
              <a:buChar char="§"/>
            </a:pPr>
            <a:r>
              <a:rPr lang="en-US" sz="31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</a:t>
            </a:r>
            <a:r>
              <a:rPr lang="en-US" sz="3100" dirty="0" smtClean="0">
                <a:solidFill>
                  <a:srgbClr val="0070C0"/>
                </a:solidFill>
              </a:rPr>
              <a:t> transverse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270375" cy="990600"/>
          </a:xfrm>
        </p:spPr>
        <p:txBody>
          <a:bodyPr>
            <a:normAutofit lnSpcReduction="10000"/>
          </a:bodyPr>
          <a:lstStyle/>
          <a:p>
            <a:r>
              <a:rPr lang="en-US" sz="35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</a:t>
            </a:r>
            <a:r>
              <a:rPr lang="en-US" sz="3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5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endParaRPr lang="en-US" sz="35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vertical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2" name="Content Placeholder 11" descr="respiration 01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2400" y="2667000"/>
            <a:ext cx="3886200" cy="4038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Content Placeholder 6" descr="respiration 0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7010400" y="2667000"/>
            <a:ext cx="1919197" cy="3951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495800" y="3886200"/>
            <a:ext cx="2062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</a:rPr>
              <a:t>Rectus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</a:rPr>
              <a:t>abdominis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6477000" y="4114800"/>
            <a:ext cx="11430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H="1" flipV="1">
            <a:off x="7581900" y="3924300"/>
            <a:ext cx="2286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 flipH="1">
            <a:off x="7581900" y="4152900"/>
            <a:ext cx="2286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1000" y="4876800"/>
            <a:ext cx="2599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</a:rPr>
              <a:t>Transversus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en-US" sz="2000" b="1" dirty="0" err="1" smtClean="0">
                <a:solidFill>
                  <a:srgbClr val="7030A0"/>
                </a:solidFill>
              </a:rPr>
              <a:t>abdominis</a:t>
            </a:r>
            <a:endParaRPr lang="en-US" sz="2000" b="1" dirty="0">
              <a:solidFill>
                <a:srgbClr val="7030A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6705600" y="4953000"/>
            <a:ext cx="685800" cy="7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43000" y="4953000"/>
            <a:ext cx="5334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ight Arrow 46"/>
          <p:cNvSpPr/>
          <p:nvPr/>
        </p:nvSpPr>
        <p:spPr>
          <a:xfrm>
            <a:off x="228600" y="49530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>
            <a:stCxn id="42" idx="1"/>
          </p:cNvCxnSpPr>
          <p:nvPr/>
        </p:nvCxnSpPr>
        <p:spPr>
          <a:xfrm rot="10800000">
            <a:off x="1905000" y="5029201"/>
            <a:ext cx="2286000" cy="476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ight Arrow 51"/>
          <p:cNvSpPr/>
          <p:nvPr/>
        </p:nvSpPr>
        <p:spPr>
          <a:xfrm>
            <a:off x="304800" y="5486400"/>
            <a:ext cx="304800" cy="1524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1143000" y="5334000"/>
            <a:ext cx="12192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Left Arrow 58"/>
          <p:cNvSpPr/>
          <p:nvPr/>
        </p:nvSpPr>
        <p:spPr>
          <a:xfrm>
            <a:off x="3505200" y="4267200"/>
            <a:ext cx="381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rot="10800000">
            <a:off x="8077200" y="4343400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Left Arrow 66"/>
          <p:cNvSpPr/>
          <p:nvPr/>
        </p:nvSpPr>
        <p:spPr>
          <a:xfrm>
            <a:off x="8839200" y="42672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2" grpId="0" animBg="1"/>
      <p:bldP spid="59" grpId="0" animBg="1"/>
      <p:bldP spid="6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abdominal wall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Is formed of 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layers  of muscles of  fibers running in different directions </a:t>
            </a:r>
            <a:r>
              <a:rPr lang="en-US" sz="2400" b="1" dirty="0" smtClean="0">
                <a:solidFill>
                  <a:srgbClr val="0070C0"/>
                </a:solidFill>
              </a:rPr>
              <a:t>(to increase strength of anterior abdominal wall)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The 3 muscles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a sheath in which a fourth muscles lies (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abdominis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Muscles are attached to: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sternum, costal cartilages and ribs  </a:t>
            </a:r>
            <a:r>
              <a:rPr lang="en-US" sz="2400" b="1" dirty="0" smtClean="0">
                <a:solidFill>
                  <a:srgbClr val="0070C0"/>
                </a:solidFill>
              </a:rPr>
              <a:t>+ hip bones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The </a:t>
            </a:r>
            <a:r>
              <a:rPr lang="en-US" sz="2400" b="1" dirty="0" err="1" smtClean="0">
                <a:solidFill>
                  <a:srgbClr val="0070C0"/>
                </a:solidFill>
              </a:rPr>
              <a:t>aponeurosis</a:t>
            </a:r>
            <a:r>
              <a:rPr lang="en-US" sz="2400" b="1" dirty="0" smtClean="0">
                <a:solidFill>
                  <a:srgbClr val="0070C0"/>
                </a:solidFill>
              </a:rPr>
              <a:t> of the 3 muscles on both sides fuse in the midline  to form 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linea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alba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 (during forced expiration): </a:t>
            </a:r>
            <a:r>
              <a:rPr lang="en-US" sz="2400" b="1" dirty="0" smtClean="0">
                <a:solidFill>
                  <a:srgbClr val="0070C0"/>
                </a:solidFill>
              </a:rPr>
              <a:t>Compression of abdominal viscera to help in ascent of diaphragm (during forced expiration)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sz="2400" b="1" dirty="0" smtClean="0">
                <a:solidFill>
                  <a:srgbClr val="0070C0"/>
                </a:solidFill>
              </a:rPr>
              <a:t>lower  </a:t>
            </a:r>
            <a:r>
              <a:rPr lang="en-US" sz="2400" b="1" dirty="0" err="1" smtClean="0">
                <a:solidFill>
                  <a:srgbClr val="0070C0"/>
                </a:solidFill>
              </a:rPr>
              <a:t>intercostal</a:t>
            </a:r>
            <a:r>
              <a:rPr lang="en-US" sz="2400" b="1" dirty="0" smtClean="0">
                <a:solidFill>
                  <a:srgbClr val="0070C0"/>
                </a:solidFill>
              </a:rPr>
              <a:t> nerves (T7 – T11), </a:t>
            </a:r>
            <a:r>
              <a:rPr lang="en-US" sz="2400" b="1" dirty="0" err="1" smtClean="0">
                <a:solidFill>
                  <a:srgbClr val="0070C0"/>
                </a:solidFill>
              </a:rPr>
              <a:t>subcostal</a:t>
            </a:r>
            <a:r>
              <a:rPr lang="en-US" sz="2400" b="1" dirty="0" smtClean="0">
                <a:solidFill>
                  <a:srgbClr val="0070C0"/>
                </a:solidFill>
              </a:rPr>
              <a:t> nerve (T12) and first lumbar nerve.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RESPIRATORY MOVEMENTS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1447800"/>
            <a:ext cx="4497388" cy="639762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Inspiration</a:t>
            </a:r>
            <a:endParaRPr lang="en-US" sz="3600" u="sng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2209800"/>
            <a:ext cx="4495800" cy="46482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Quiet Inspiration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(active)</a:t>
            </a: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498975" cy="639762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Expiration</a:t>
            </a:r>
            <a:endParaRPr lang="en-US" sz="3600" u="sng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343400" y="2174874"/>
            <a:ext cx="4800601" cy="46831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Quiet Expiration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(passive)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0070C0"/>
                </a:solidFill>
              </a:rPr>
              <a:t>Elastic recoil of lung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solidFill>
                  <a:srgbClr val="0070C0"/>
                </a:solidFill>
              </a:rPr>
              <a:t>Relaxation of diaphragm &amp; external </a:t>
            </a:r>
            <a:r>
              <a:rPr lang="en-US" sz="1800" dirty="0" err="1" smtClean="0">
                <a:solidFill>
                  <a:srgbClr val="0070C0"/>
                </a:solidFill>
              </a:rPr>
              <a:t>intercostal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457200" indent="-457200">
              <a:buNone/>
            </a:pPr>
            <a:endParaRPr lang="en-US" sz="1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Forced Expiration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(active):</a:t>
            </a:r>
          </a:p>
          <a:p>
            <a:pPr marL="457200" indent="-457200">
              <a:buNone/>
            </a:pP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Contraction of anterior            Depression of ribs</a:t>
            </a:r>
          </a:p>
          <a:p>
            <a:pPr marL="457200" indent="-457200">
              <a:buNone/>
            </a:pPr>
            <a:r>
              <a:rPr lang="en-US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bdominal wall muscles          </a:t>
            </a:r>
            <a:r>
              <a:rPr lang="en-US" sz="1800" dirty="0" smtClean="0">
                <a:solidFill>
                  <a:srgbClr val="0070C0"/>
                </a:solidFill>
              </a:rPr>
              <a:t>(rest of </a:t>
            </a:r>
            <a:r>
              <a:rPr lang="en-US" sz="1800" dirty="0" err="1" smtClean="0">
                <a:solidFill>
                  <a:srgbClr val="0070C0"/>
                </a:solidFill>
              </a:rPr>
              <a:t>intercostal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457200" indent="-457200">
              <a:buNone/>
            </a:pP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 smtClean="0">
                <a:solidFill>
                  <a:srgbClr val="0070C0"/>
                </a:solidFill>
              </a:rPr>
              <a:t>                                                      muscles)</a:t>
            </a:r>
          </a:p>
          <a:p>
            <a:pPr marL="457200" indent="-45720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Compression of abdominal</a:t>
            </a:r>
          </a:p>
          <a:p>
            <a:pPr marL="457200" indent="-45720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            viscera</a:t>
            </a:r>
          </a:p>
          <a:p>
            <a:pPr marL="457200" indent="-457200">
              <a:buNone/>
            </a:pPr>
            <a:endParaRPr lang="en-US" sz="1800" dirty="0" smtClean="0">
              <a:solidFill>
                <a:srgbClr val="0070C0"/>
              </a:solidFill>
            </a:endParaRPr>
          </a:p>
          <a:p>
            <a:pPr marL="457200" indent="-45720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Ascent of diaphragm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667000"/>
            <a:ext cx="44958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Contraction (Descent)      Elevation of ribs 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diaphragm     </a:t>
            </a:r>
            <a:r>
              <a:rPr lang="en-US" dirty="0" smtClean="0">
                <a:solidFill>
                  <a:srgbClr val="0070C0"/>
                </a:solidFill>
              </a:rPr>
              <a:t>               (external </a:t>
            </a:r>
            <a:r>
              <a:rPr lang="en-US" dirty="0" err="1" smtClean="0">
                <a:solidFill>
                  <a:srgbClr val="0070C0"/>
                </a:solidFill>
              </a:rPr>
              <a:t>intercostal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Increase in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 </a:t>
            </a:r>
            <a:r>
              <a:rPr lang="en-US" dirty="0" smtClean="0">
                <a:solidFill>
                  <a:srgbClr val="0070C0"/>
                </a:solidFill>
              </a:rPr>
              <a:t>        Increase in:</a:t>
            </a:r>
          </a:p>
          <a:p>
            <a:r>
              <a:rPr lang="en-US" dirty="0">
                <a:solidFill>
                  <a:srgbClr val="0070C0"/>
                </a:solidFill>
              </a:rPr>
              <a:t>d</a:t>
            </a:r>
            <a:r>
              <a:rPr lang="en-US" dirty="0" smtClean="0">
                <a:solidFill>
                  <a:srgbClr val="0070C0"/>
                </a:solidFill>
              </a:rPr>
              <a:t>iameter                           -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anteroposterior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               diameter                                      </a:t>
            </a:r>
          </a:p>
          <a:p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                                          -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</a:t>
            </a:r>
            <a:r>
              <a:rPr lang="en-US" dirty="0" smtClean="0">
                <a:solidFill>
                  <a:srgbClr val="0070C0"/>
                </a:solidFill>
              </a:rPr>
              <a:t>diameter</a:t>
            </a:r>
          </a:p>
          <a:p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Forced Inspiration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(active)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Accessory muscles of inspiration: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Pectoralis</a:t>
            </a:r>
            <a:r>
              <a:rPr lang="en-US" dirty="0" smtClean="0">
                <a:solidFill>
                  <a:srgbClr val="0070C0"/>
                </a:solidFill>
              </a:rPr>
              <a:t> major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S</a:t>
            </a:r>
            <a:r>
              <a:rPr lang="en-US" dirty="0" smtClean="0">
                <a:solidFill>
                  <a:srgbClr val="0070C0"/>
                </a:solidFill>
              </a:rPr>
              <a:t>calene muscles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781800" y="4038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662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685800" y="3352800"/>
            <a:ext cx="533400" cy="685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2971800" y="3429000"/>
            <a:ext cx="5334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486400" y="5029200"/>
            <a:ext cx="3810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5562600" y="6019800"/>
            <a:ext cx="3810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2324100" y="4457700"/>
            <a:ext cx="4114800" cy="762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 following muscles have a respiratory role? If yes, what is it?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Levatores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costarum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posterior superior.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posterior inferior.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minor.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Serratus</a:t>
            </a:r>
            <a:r>
              <a:rPr lang="en-US" b="1" dirty="0" smtClean="0">
                <a:solidFill>
                  <a:srgbClr val="0070C0"/>
                </a:solidFill>
              </a:rPr>
              <a:t> anterior.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Quadratus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lumborum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diaphragm is supplied by cervical nerves?</a:t>
            </a:r>
          </a:p>
          <a:p>
            <a:pPr marL="514350" indent="-51435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right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diaphragm is larger than left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514350" indent="-51435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C:\Program Files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THORACIC CAGE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respirati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00201"/>
            <a:ext cx="42672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7" descr="respiration 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191000" cy="449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Down Arrow 12"/>
          <p:cNvSpPr/>
          <p:nvPr/>
        </p:nvSpPr>
        <p:spPr>
          <a:xfrm>
            <a:off x="4038600" y="2590800"/>
            <a:ext cx="2286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3733800" y="37338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52800" y="49530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Rib</a:t>
            </a:r>
            <a:endParaRPr lang="en-US" sz="1400" dirty="0"/>
          </a:p>
        </p:txBody>
      </p:sp>
      <p:cxnSp>
        <p:nvCxnSpPr>
          <p:cNvPr id="17" name="Straight Connector 16"/>
          <p:cNvCxnSpPr>
            <a:stCxn id="15" idx="1"/>
          </p:cNvCxnSpPr>
          <p:nvPr/>
        </p:nvCxnSpPr>
        <p:spPr>
          <a:xfrm rot="10800000">
            <a:off x="3048000" y="4724401"/>
            <a:ext cx="304800" cy="3824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eft Arrow 21"/>
          <p:cNvSpPr/>
          <p:nvPr/>
        </p:nvSpPr>
        <p:spPr>
          <a:xfrm>
            <a:off x="3733800" y="5029200"/>
            <a:ext cx="3048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772400" y="2438400"/>
            <a:ext cx="819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Vertebra</a:t>
            </a:r>
            <a:endParaRPr 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 rot="10800000">
            <a:off x="6553200" y="2057400"/>
            <a:ext cx="114300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8077200" y="2209800"/>
            <a:ext cx="228600" cy="304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>
            <a:off x="3581400" y="1828800"/>
            <a:ext cx="457200" cy="304800"/>
          </a:xfrm>
          <a:prstGeom prst="left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>
            <a:off x="1752600" y="5562600"/>
            <a:ext cx="304800" cy="304800"/>
          </a:xfrm>
          <a:prstGeom prst="up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2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THORACIC CAGE</a:t>
            </a:r>
            <a:endParaRPr lang="en-US" sz="5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Conical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in shape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Has 2 apertures (openings):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(thoracic outlet): </a:t>
            </a:r>
            <a:r>
              <a:rPr lang="en-US" b="1" dirty="0" smtClean="0">
                <a:solidFill>
                  <a:srgbClr val="0070C0"/>
                </a:solidFill>
              </a:rPr>
              <a:t>narrow, open, continuous with neck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Inferior:</a:t>
            </a:r>
            <a:r>
              <a:rPr lang="en-US" b="1" dirty="0" smtClean="0">
                <a:solidFill>
                  <a:srgbClr val="0070C0"/>
                </a:solidFill>
              </a:rPr>
              <a:t> wide, closed by diaphragm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Formed of: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Sternum &amp; costal cartilages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b="1" i="1" dirty="0" err="1" smtClean="0">
                <a:solidFill>
                  <a:srgbClr val="0070C0"/>
                </a:solidFill>
              </a:rPr>
              <a:t>anteriorly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Twelve pairs of ribs: </a:t>
            </a:r>
            <a:r>
              <a:rPr lang="en-US" b="1" i="1" dirty="0" smtClean="0">
                <a:solidFill>
                  <a:srgbClr val="0070C0"/>
                </a:solidFill>
              </a:rPr>
              <a:t>laterally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Twelve thoracic vertebrae: </a:t>
            </a:r>
            <a:r>
              <a:rPr lang="en-US" b="1" i="1" dirty="0" err="1" smtClean="0">
                <a:solidFill>
                  <a:srgbClr val="0070C0"/>
                </a:solidFill>
              </a:rPr>
              <a:t>posteriorly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ARTICULATIONS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respiration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447800"/>
            <a:ext cx="5410200" cy="5059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28600" y="4343400"/>
            <a:ext cx="137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Sternocostal</a:t>
            </a:r>
            <a:endParaRPr lang="en-US" b="1" dirty="0"/>
          </a:p>
        </p:txBody>
      </p:sp>
      <p:cxnSp>
        <p:nvCxnSpPr>
          <p:cNvPr id="15" name="Straight Arrow Connector 14"/>
          <p:cNvCxnSpPr>
            <a:stCxn id="9" idx="3"/>
          </p:cNvCxnSpPr>
          <p:nvPr/>
        </p:nvCxnSpPr>
        <p:spPr>
          <a:xfrm flipV="1">
            <a:off x="1598719" y="4495800"/>
            <a:ext cx="1677881" cy="322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8600" y="5105400"/>
            <a:ext cx="15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Costochondral</a:t>
            </a:r>
            <a:endParaRPr lang="en-US" b="1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 flipV="1">
            <a:off x="1785180" y="5257800"/>
            <a:ext cx="1720020" cy="322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15200" y="4038600"/>
            <a:ext cx="15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Costovertebral</a:t>
            </a:r>
            <a:endParaRPr lang="en-US" b="1" dirty="0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rot="10800000" flipV="1">
            <a:off x="5943600" y="4223266"/>
            <a:ext cx="1371600" cy="4393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ARTICULATIONS</a:t>
            </a:r>
            <a:endParaRPr lang="en-US" sz="5400" dirty="0"/>
          </a:p>
        </p:txBody>
      </p:sp>
      <p:pic>
        <p:nvPicPr>
          <p:cNvPr id="4" name="Content Placeholder 3" descr="F66122-003-f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7376" y="1600200"/>
            <a:ext cx="516924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315200" y="5334000"/>
            <a:ext cx="137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Sternocostal</a:t>
            </a:r>
            <a:endParaRPr lang="en-US" b="1" dirty="0"/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 rot="10800000">
            <a:off x="6096000" y="4876800"/>
            <a:ext cx="1219200" cy="6418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43800" y="4419600"/>
            <a:ext cx="15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Costochondral</a:t>
            </a:r>
            <a:endParaRPr lang="en-US" b="1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rot="10800000" flipV="1">
            <a:off x="6858000" y="4604266"/>
            <a:ext cx="685800" cy="4393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2514600"/>
            <a:ext cx="15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Costovertebral</a:t>
            </a:r>
            <a:endParaRPr lang="en-US" b="1" dirty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 flipV="1">
            <a:off x="1814803" y="2590800"/>
            <a:ext cx="1995197" cy="10846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3D_Diaphragm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04800" y="304800"/>
            <a:ext cx="838200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MOVEMENTS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MOVEMENTS OF DIAPHRAGM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 descr="respiration 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4431781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3048000" y="2819400"/>
            <a:ext cx="762000" cy="53340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2667000" y="4038600"/>
            <a:ext cx="762000" cy="762000"/>
          </a:xfrm>
          <a:prstGeom prst="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62600" y="2057400"/>
            <a:ext cx="2971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Contraction (descent) of diaphragm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3505200"/>
            <a:ext cx="38992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Increase of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diameter 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of  thoracic cavity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6705600" y="3048000"/>
            <a:ext cx="228600" cy="30480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19800" y="1524000"/>
            <a:ext cx="1789272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Inspiration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48400" y="6096000"/>
            <a:ext cx="169790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Expiration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5105400"/>
            <a:ext cx="4721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Relaxation (ascent) 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of diaphragm)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3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RESPIRATORY MOVEMENTS</a:t>
            </a: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MOVEMENTS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RIBS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4040188" cy="2133600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US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0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PUMP HANDLE MOVEMENT</a:t>
            </a:r>
          </a:p>
          <a:p>
            <a:pPr algn="ctr"/>
            <a:r>
              <a:rPr lang="en-US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 of ribs</a:t>
            </a:r>
          </a:p>
          <a:p>
            <a:pPr algn="ctr"/>
            <a:endParaRPr lang="en-US" sz="2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in </a:t>
            </a:r>
            <a:r>
              <a:rPr lang="en-US" sz="22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antero</a:t>
            </a:r>
            <a:r>
              <a:rPr lang="en-US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-posterior diameter of thoracic cavity</a:t>
            </a:r>
          </a:p>
          <a:p>
            <a:endParaRPr lang="en-US" dirty="0"/>
          </a:p>
        </p:txBody>
      </p:sp>
      <p:pic>
        <p:nvPicPr>
          <p:cNvPr id="8" name="Content Placeholder 7" descr="F66122-003-f034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3657600"/>
            <a:ext cx="4040188" cy="2818949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74148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BUCKET HANDLE MOVEMENT</a:t>
            </a:r>
          </a:p>
          <a:p>
            <a:pPr algn="ctr"/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Elevation of ribs</a:t>
            </a:r>
          </a:p>
          <a:p>
            <a:pPr algn="ctr"/>
            <a:endParaRPr lang="en-US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in lateral diameter of thoracic cavity</a:t>
            </a: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Content Placeholder 8" descr="F66122-003-f034b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3339819"/>
            <a:ext cx="4041775" cy="3518181"/>
          </a:xfrm>
        </p:spPr>
      </p:pic>
      <p:sp>
        <p:nvSpPr>
          <p:cNvPr id="7" name="Down Arrow 6"/>
          <p:cNvSpPr/>
          <p:nvPr/>
        </p:nvSpPr>
        <p:spPr>
          <a:xfrm>
            <a:off x="2209800" y="2514600"/>
            <a:ext cx="5334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6477000" y="2438400"/>
            <a:ext cx="533400" cy="228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872</Words>
  <Application>Microsoft Office PowerPoint</Application>
  <PresentationFormat>On-screen Show (4:3)</PresentationFormat>
  <Paragraphs>186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Algerian</vt:lpstr>
      <vt:lpstr>Arial</vt:lpstr>
      <vt:lpstr>Arial Black</vt:lpstr>
      <vt:lpstr>Calibri</vt:lpstr>
      <vt:lpstr>Times New Roman</vt:lpstr>
      <vt:lpstr>Wingdings</vt:lpstr>
      <vt:lpstr>Office Theme</vt:lpstr>
      <vt:lpstr>MUSCLES INVOLVED IN RESPIRATION </vt:lpstr>
      <vt:lpstr>OBJECTIVES</vt:lpstr>
      <vt:lpstr>THORACIC CAGE</vt:lpstr>
      <vt:lpstr>THORACIC CAGE</vt:lpstr>
      <vt:lpstr>ARTICULATIONS</vt:lpstr>
      <vt:lpstr>ARTICULATIONS</vt:lpstr>
      <vt:lpstr>PowerPoint Presentation</vt:lpstr>
      <vt:lpstr>RESPIRATORY MOVEMENTS A- MOVEMENTS OF DIAPHRAGM</vt:lpstr>
      <vt:lpstr>RESPIRATORY MOVEMENTS B- MOVEMENTS OF RIBS</vt:lpstr>
      <vt:lpstr>INSPIRATORY MUSCLES</vt:lpstr>
      <vt:lpstr>ORIGIN OF DIAPHRAGM</vt:lpstr>
      <vt:lpstr>INSERTION OF DIAPHRAGM (CENTRAL TENDON)</vt:lpstr>
      <vt:lpstr>DIAPHRAGM</vt:lpstr>
      <vt:lpstr>EXTERNAL INTERCOSTAL</vt:lpstr>
      <vt:lpstr>SCALENE MUSCLES</vt:lpstr>
      <vt:lpstr>PECTORALIS MAJOR</vt:lpstr>
      <vt:lpstr>EXPIRATORY MUSCLES</vt:lpstr>
      <vt:lpstr>RIB DEPRESSORS: REST OF INTERCOSTAL MUSCLES</vt:lpstr>
      <vt:lpstr>ANTERIOR ABDOMINAL WALL </vt:lpstr>
      <vt:lpstr>ANTERIOR ABDOMINAL WALL </vt:lpstr>
      <vt:lpstr>Anterior abdominal wall </vt:lpstr>
      <vt:lpstr>SUMMARY OF RESPIRATORY MOVEMENTS</vt:lpstr>
      <vt:lpstr>QUESTIONS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عبدالرحمن</cp:lastModifiedBy>
  <cp:revision>109</cp:revision>
  <dcterms:created xsi:type="dcterms:W3CDTF">2010-01-27T08:25:16Z</dcterms:created>
  <dcterms:modified xsi:type="dcterms:W3CDTF">2015-01-26T06:04:46Z</dcterms:modified>
</cp:coreProperties>
</file>