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6" r:id="rId3"/>
    <p:sldId id="303" r:id="rId4"/>
    <p:sldId id="311" r:id="rId5"/>
    <p:sldId id="320" r:id="rId6"/>
    <p:sldId id="313" r:id="rId7"/>
    <p:sldId id="257" r:id="rId8"/>
    <p:sldId id="282" r:id="rId9"/>
    <p:sldId id="322" r:id="rId10"/>
    <p:sldId id="308" r:id="rId11"/>
    <p:sldId id="323" r:id="rId12"/>
    <p:sldId id="328" r:id="rId13"/>
    <p:sldId id="327" r:id="rId14"/>
    <p:sldId id="332" r:id="rId15"/>
    <p:sldId id="333" r:id="rId16"/>
    <p:sldId id="334" r:id="rId17"/>
    <p:sldId id="326" r:id="rId18"/>
    <p:sldId id="295" r:id="rId19"/>
    <p:sldId id="309" r:id="rId20"/>
    <p:sldId id="335" r:id="rId21"/>
    <p:sldId id="339" r:id="rId22"/>
    <p:sldId id="337" r:id="rId23"/>
    <p:sldId id="336" r:id="rId24"/>
    <p:sldId id="319" r:id="rId25"/>
    <p:sldId id="33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8000"/>
    <a:srgbClr val="FF9900"/>
    <a:srgbClr val="66FFFF"/>
    <a:srgbClr val="FFFF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92BA3-9FD6-48CF-AC19-46E512D604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453EA-5AE2-49DD-AC94-018C2622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13F3-CAE4-4113-A711-0CC96B549E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94B2E-08F8-4A07-8338-8549CBF3C8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553EF-A89F-4DE0-945A-F83200B735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FE595-E3A2-448C-95CF-42220BC05A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CE17D-A4F2-4630-A30C-762B8D3328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D9FE-C4A9-4A47-88F1-DBCDA6F96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E227-95C9-4D61-A1E6-99948DD6CC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94906-CF22-49E4-8A2A-733117A657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5055-C27A-4EBB-AAF0-21040CBA6C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B05F80-9696-45BA-A4C6-E3F49FB669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7_001"/>
          <p:cNvPicPr>
            <a:picLocks noChangeAspect="1" noChangeArrowheads="1"/>
          </p:cNvPicPr>
          <p:nvPr/>
        </p:nvPicPr>
        <p:blipFill>
          <a:blip r:embed="rId2" cstate="print"/>
          <a:srcRect l="24167" t="1888" r="45833" b="19812"/>
          <a:stretch>
            <a:fillRect/>
          </a:stretch>
        </p:blipFill>
        <p:spPr bwMode="auto">
          <a:xfrm>
            <a:off x="609600" y="228600"/>
            <a:ext cx="434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5029200" y="1219200"/>
            <a:ext cx="39687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008000"/>
              </a:solidFill>
            </a:endParaRPr>
          </a:p>
          <a:p>
            <a:endParaRPr lang="en-US" sz="2800" b="1">
              <a:solidFill>
                <a:srgbClr val="008000"/>
              </a:solidFill>
            </a:endParaRPr>
          </a:p>
          <a:p>
            <a:endParaRPr lang="en-US" sz="2800" b="1">
              <a:solidFill>
                <a:srgbClr val="990000"/>
              </a:solidFill>
            </a:endParaRPr>
          </a:p>
          <a:p>
            <a:endParaRPr lang="en-US" sz="2800" b="1">
              <a:solidFill>
                <a:schemeClr val="accent2"/>
              </a:solidFill>
            </a:endParaRPr>
          </a:p>
          <a:p>
            <a:r>
              <a:rPr lang="en-US" sz="2800" b="1">
                <a:solidFill>
                  <a:srgbClr val="990000"/>
                </a:solidFill>
              </a:rPr>
              <a:t>Members: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1. Phosphatidylcholine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    (Lecithin)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    e.g., Surfactant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   (Dipalmitoylecithin)</a:t>
            </a:r>
          </a:p>
          <a:p>
            <a:endParaRPr lang="en-US" sz="2800" b="1">
              <a:solidFill>
                <a:schemeClr val="accent2"/>
              </a:solidFill>
            </a:endParaRPr>
          </a:p>
          <a:p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5029200" y="415925"/>
            <a:ext cx="3948113" cy="1077913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Phospholipids:</a:t>
            </a:r>
          </a:p>
          <a:p>
            <a:r>
              <a:rPr lang="en-US" sz="2800" b="1">
                <a:solidFill>
                  <a:srgbClr val="990000"/>
                </a:solidFill>
              </a:rPr>
              <a:t>A. Glycerophospholipids</a:t>
            </a:r>
          </a:p>
        </p:txBody>
      </p:sp>
      <p:sp>
        <p:nvSpPr>
          <p:cNvPr id="11269" name="AutoShape 9"/>
          <p:cNvSpPr>
            <a:spLocks noChangeArrowheads="1"/>
          </p:cNvSpPr>
          <p:nvPr/>
        </p:nvSpPr>
        <p:spPr bwMode="auto">
          <a:xfrm rot="2629024">
            <a:off x="4976813" y="4800600"/>
            <a:ext cx="762000" cy="7620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0000"/>
              </a:solidFill>
            </a:endParaRP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5003800" y="1752600"/>
            <a:ext cx="314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00"/>
                </a:solidFill>
              </a:rPr>
              <a:t>Parent Compound</a:t>
            </a:r>
          </a:p>
          <a:p>
            <a:r>
              <a:rPr lang="en-US" sz="2800" b="1"/>
              <a:t>   </a:t>
            </a:r>
            <a:r>
              <a:rPr lang="en-US" sz="2800" b="1">
                <a:solidFill>
                  <a:schemeClr val="accent2"/>
                </a:solidFill>
              </a:rPr>
              <a:t>Phosphatidic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371600" y="979488"/>
            <a:ext cx="647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990000"/>
                </a:solidFill>
              </a:rPr>
              <a:t>1. Dipalmitoylecithin (Lung surfactant)</a:t>
            </a: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304800" y="1412875"/>
            <a:ext cx="8863013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Synthesis and secretion: </a:t>
            </a:r>
            <a:r>
              <a:rPr lang="en-US" sz="2800" b="1">
                <a:solidFill>
                  <a:srgbClr val="990000"/>
                </a:solidFill>
              </a:rPr>
              <a:t>by granular pneumocytes</a:t>
            </a:r>
            <a:br>
              <a:rPr lang="en-US" sz="2800" b="1">
                <a:solidFill>
                  <a:srgbClr val="990000"/>
                </a:solidFill>
              </a:rPr>
            </a:br>
            <a:endParaRPr lang="en-US" sz="2800" b="1">
              <a:solidFill>
                <a:srgbClr val="990000"/>
              </a:solidFill>
            </a:endParaRPr>
          </a:p>
          <a:p>
            <a:r>
              <a:rPr lang="en-US" sz="2800" b="1">
                <a:solidFill>
                  <a:schemeClr val="accent2"/>
                </a:solidFill>
              </a:rPr>
              <a:t>Major lipid component (65%) of lung surfactant</a:t>
            </a:r>
            <a:br>
              <a:rPr lang="en-US" sz="2800" b="1">
                <a:solidFill>
                  <a:schemeClr val="accent2"/>
                </a:solidFill>
              </a:rPr>
            </a:br>
            <a:r>
              <a:rPr lang="en-US" b="1">
                <a:solidFill>
                  <a:srgbClr val="C00000"/>
                </a:solidFill>
              </a:rPr>
              <a:t>(Remainining 35%: Other phospholipids, cholesterol &amp; proteins)</a:t>
            </a:r>
          </a:p>
          <a:p>
            <a:pPr>
              <a:spcBef>
                <a:spcPts val="1200"/>
              </a:spcBef>
            </a:pPr>
            <a:r>
              <a:rPr lang="en-US" sz="2800" b="1">
                <a:solidFill>
                  <a:srgbClr val="990000"/>
                </a:solidFill>
              </a:rPr>
              <a:t>Surfactant</a:t>
            </a:r>
            <a:r>
              <a:rPr lang="en-US" sz="2800" b="1">
                <a:solidFill>
                  <a:schemeClr val="accent2"/>
                </a:solidFill>
              </a:rPr>
              <a:t> decreases surface tension of fluid layer </a:t>
            </a:r>
          </a:p>
          <a:p>
            <a:r>
              <a:rPr lang="en-US" sz="2800" b="1">
                <a:solidFill>
                  <a:schemeClr val="accent2"/>
                </a:solidFill>
              </a:rPr>
              <a:t>lining of alveoli, reducing the pressure needed for their </a:t>
            </a:r>
          </a:p>
          <a:p>
            <a:r>
              <a:rPr lang="en-US" sz="2800" b="1">
                <a:solidFill>
                  <a:schemeClr val="accent2"/>
                </a:solidFill>
              </a:rPr>
              <a:t>inflation by air, and preventing alveolar collapse</a:t>
            </a:r>
            <a:br>
              <a:rPr lang="en-US" sz="2800" b="1">
                <a:solidFill>
                  <a:schemeClr val="accent2"/>
                </a:solidFill>
              </a:rPr>
            </a:br>
            <a:r>
              <a:rPr lang="en-US" sz="2800" b="1">
                <a:solidFill>
                  <a:srgbClr val="990000"/>
                </a:solidFill>
              </a:rPr>
              <a:t>(atelectasis)</a:t>
            </a:r>
          </a:p>
          <a:p>
            <a:endParaRPr lang="en-US" sz="2800" b="1">
              <a:solidFill>
                <a:schemeClr val="accent2"/>
              </a:solidFill>
            </a:endParaRPr>
          </a:p>
          <a:p>
            <a:r>
              <a:rPr lang="en-US" sz="2800" b="1">
                <a:solidFill>
                  <a:srgbClr val="990000"/>
                </a:solidFill>
              </a:rPr>
              <a:t>Congenital Respiratory distress syndrome (RDS):</a:t>
            </a:r>
          </a:p>
          <a:p>
            <a:r>
              <a:rPr lang="en-US" sz="2800" b="1">
                <a:solidFill>
                  <a:schemeClr val="accent2"/>
                </a:solidFill>
              </a:rPr>
              <a:t>Insufficient production of lung surfactant </a:t>
            </a:r>
          </a:p>
          <a:p>
            <a:r>
              <a:rPr lang="en-US" sz="2800" b="1">
                <a:solidFill>
                  <a:schemeClr val="accent2"/>
                </a:solidFill>
              </a:rPr>
              <a:t>(especially in pre-term babies)                neonatal death</a:t>
            </a:r>
          </a:p>
        </p:txBody>
      </p:sp>
      <p:sp>
        <p:nvSpPr>
          <p:cNvPr id="12292" name="Line 10"/>
          <p:cNvSpPr>
            <a:spLocks noChangeShapeType="1"/>
          </p:cNvSpPr>
          <p:nvPr/>
        </p:nvSpPr>
        <p:spPr bwMode="auto">
          <a:xfrm>
            <a:off x="5181600" y="6532563"/>
            <a:ext cx="1066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57200" y="279400"/>
            <a:ext cx="8458200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Phospholipids: A. Glycerophospholipids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990000"/>
                </a:solidFill>
              </a:rPr>
              <a:t>Congenital Respiratory distress syndrome (RDS)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904875"/>
            <a:ext cx="8743950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Pre-natal diagnosis by: </a:t>
            </a:r>
          </a:p>
          <a:p>
            <a:r>
              <a:rPr lang="en-US" sz="2800" b="1">
                <a:solidFill>
                  <a:schemeClr val="accent2"/>
                </a:solidFill>
              </a:rPr>
              <a:t>Lecithin/sphingomyelin (L/S) ratio in amniotic fluid</a:t>
            </a:r>
          </a:p>
          <a:p>
            <a:endParaRPr lang="en-US" sz="2800" b="1">
              <a:solidFill>
                <a:schemeClr val="accent2"/>
              </a:solidFill>
            </a:endParaRPr>
          </a:p>
          <a:p>
            <a:r>
              <a:rPr lang="en-US" sz="2800" b="1">
                <a:solidFill>
                  <a:schemeClr val="accent2"/>
                </a:solidFill>
              </a:rPr>
              <a:t>Ratio of </a:t>
            </a:r>
            <a:r>
              <a:rPr lang="en-US" sz="2800" b="1">
                <a:solidFill>
                  <a:srgbClr val="990000"/>
                </a:solidFill>
              </a:rPr>
              <a:t>2 or above</a:t>
            </a:r>
            <a:r>
              <a:rPr lang="en-US" sz="2800" b="1">
                <a:solidFill>
                  <a:schemeClr val="accent2"/>
                </a:solidFill>
              </a:rPr>
              <a:t> indicates lung maturity and </a:t>
            </a:r>
            <a:r>
              <a:rPr lang="en-US" sz="2800" b="1">
                <a:solidFill>
                  <a:srgbClr val="990000"/>
                </a:solidFill>
              </a:rPr>
              <a:t>no RDS</a:t>
            </a:r>
          </a:p>
          <a:p>
            <a:r>
              <a:rPr lang="en-US" b="1">
                <a:solidFill>
                  <a:srgbClr val="990000"/>
                </a:solidFill>
              </a:rPr>
              <a:t>        (i.e., shift from sphingomyelin to lecithin synthesis by </a:t>
            </a:r>
          </a:p>
          <a:p>
            <a:r>
              <a:rPr lang="en-US" b="1">
                <a:solidFill>
                  <a:srgbClr val="990000"/>
                </a:solidFill>
              </a:rPr>
              <a:t>         pneumocytes that normally occurs by 32 weeks of gestatioin)</a:t>
            </a:r>
          </a:p>
          <a:p>
            <a:endParaRPr lang="en-US" b="1">
              <a:solidFill>
                <a:srgbClr val="990000"/>
              </a:solidFill>
            </a:endParaRPr>
          </a:p>
          <a:p>
            <a:r>
              <a:rPr lang="en-US" sz="2800" b="1">
                <a:solidFill>
                  <a:schemeClr val="accent2"/>
                </a:solidFill>
              </a:rPr>
              <a:t>Prevention:</a:t>
            </a:r>
          </a:p>
          <a:p>
            <a:pPr lvl="2"/>
            <a:r>
              <a:rPr lang="en-US" sz="2800" b="1">
                <a:solidFill>
                  <a:srgbClr val="990000"/>
                </a:solidFill>
              </a:rPr>
              <a:t>Glucocorticoids to the pregnant mother with </a:t>
            </a:r>
          </a:p>
          <a:p>
            <a:pPr lvl="2"/>
            <a:r>
              <a:rPr lang="en-US" sz="2800" b="1">
                <a:solidFill>
                  <a:srgbClr val="990000"/>
                </a:solidFill>
              </a:rPr>
              <a:t>low L/S ratio shortly before delivery</a:t>
            </a:r>
            <a:endParaRPr lang="en-US" b="1">
              <a:solidFill>
                <a:srgbClr val="990000"/>
              </a:solidFill>
            </a:endParaRPr>
          </a:p>
          <a:p>
            <a:pPr marL="114300" lvl="1"/>
            <a:endParaRPr lang="en-US" b="1">
              <a:solidFill>
                <a:srgbClr val="990000"/>
              </a:solidFill>
            </a:endParaRPr>
          </a:p>
          <a:p>
            <a:pPr marL="114300" lvl="1"/>
            <a:r>
              <a:rPr lang="en-US" sz="2800" b="1">
                <a:solidFill>
                  <a:schemeClr val="accent2"/>
                </a:solidFill>
              </a:rPr>
              <a:t>Treatment:</a:t>
            </a:r>
          </a:p>
          <a:p>
            <a:pPr marL="114300" lvl="1"/>
            <a:r>
              <a:rPr lang="en-US" sz="2800" b="1">
                <a:solidFill>
                  <a:schemeClr val="accent2"/>
                </a:solidFill>
              </a:rPr>
              <a:t>	</a:t>
            </a:r>
            <a:r>
              <a:rPr lang="en-US" sz="2800" b="1">
                <a:solidFill>
                  <a:srgbClr val="990000"/>
                </a:solidFill>
              </a:rPr>
              <a:t>Intratracheal administration of surfactant to</a:t>
            </a:r>
          </a:p>
          <a:p>
            <a:pPr marL="114300" lvl="1"/>
            <a:r>
              <a:rPr lang="en-US" sz="2800" b="1">
                <a:solidFill>
                  <a:srgbClr val="990000"/>
                </a:solidFill>
              </a:rPr>
              <a:t>	pre-term infants with 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95400" y="1676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2. Phosphatidylinositol 4,5 bisphosphate (PI)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508000"/>
            <a:ext cx="8458200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Phospholipids: A. Glycerophospholipids</a:t>
            </a:r>
          </a:p>
        </p:txBody>
      </p:sp>
      <p:pic>
        <p:nvPicPr>
          <p:cNvPr id="14340" name="Picture 2" descr="C:\My Documents\My Pictures\17_007.jpg"/>
          <p:cNvPicPr>
            <a:picLocks noChangeAspect="1" noChangeArrowheads="1"/>
          </p:cNvPicPr>
          <p:nvPr/>
        </p:nvPicPr>
        <p:blipFill>
          <a:blip r:embed="rId2" cstate="print"/>
          <a:srcRect l="4167" t="1904" r="3333" b="21906"/>
          <a:stretch>
            <a:fillRect/>
          </a:stretch>
        </p:blipFill>
        <p:spPr bwMode="auto">
          <a:xfrm>
            <a:off x="2000250" y="2362200"/>
            <a:ext cx="53911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Calcium/</a:t>
            </a:r>
            <a:r>
              <a:rPr lang="en-US" b="1" dirty="0" err="1" smtClean="0">
                <a:solidFill>
                  <a:schemeClr val="accent6"/>
                </a:solidFill>
              </a:rPr>
              <a:t>Phosphatidylinositol</a:t>
            </a:r>
            <a:r>
              <a:rPr lang="en-US" b="1" dirty="0" smtClean="0">
                <a:solidFill>
                  <a:schemeClr val="accent6"/>
                </a:solidFill>
              </a:rPr>
              <a:t> System</a:t>
            </a:r>
          </a:p>
        </p:txBody>
      </p:sp>
      <p:pic>
        <p:nvPicPr>
          <p:cNvPr id="10243" name="Picture 2" descr="C:\My Documents\My Pictures\17_007.jpg"/>
          <p:cNvPicPr>
            <a:picLocks noChangeAspect="1" noChangeArrowheads="1"/>
          </p:cNvPicPr>
          <p:nvPr/>
        </p:nvPicPr>
        <p:blipFill>
          <a:blip r:embed="rId2" cstate="print"/>
          <a:srcRect l="4167" t="1904" r="3333" b="21906"/>
          <a:stretch>
            <a:fillRect/>
          </a:stretch>
        </p:blipFill>
        <p:spPr bwMode="auto">
          <a:xfrm>
            <a:off x="2000250" y="2362200"/>
            <a:ext cx="53911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5702300" y="3576638"/>
            <a:ext cx="2679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Phospholipase C</a:t>
            </a:r>
          </a:p>
        </p:txBody>
      </p:sp>
      <p:sp>
        <p:nvSpPr>
          <p:cNvPr id="5" name="Curved Down Arrow 4"/>
          <p:cNvSpPr/>
          <p:nvPr/>
        </p:nvSpPr>
        <p:spPr>
          <a:xfrm flipH="1">
            <a:off x="5029200" y="3124200"/>
            <a:ext cx="990600" cy="457200"/>
          </a:xfrm>
          <a:prstGeom prst="curvedDownArrow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269875" y="2895600"/>
            <a:ext cx="34639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Diacylglycerol </a:t>
            </a:r>
          </a:p>
          <a:p>
            <a:r>
              <a:rPr lang="en-US" b="1">
                <a:solidFill>
                  <a:srgbClr val="C00000"/>
                </a:solidFill>
              </a:rPr>
              <a:t>(DAG)</a:t>
            </a:r>
          </a:p>
          <a:p>
            <a:endParaRPr lang="en-US" b="1">
              <a:solidFill>
                <a:srgbClr val="C00000"/>
              </a:solidFill>
            </a:endParaRPr>
          </a:p>
          <a:p>
            <a:endParaRPr lang="en-US" b="1">
              <a:solidFill>
                <a:srgbClr val="C00000"/>
              </a:solidFill>
            </a:endParaRPr>
          </a:p>
          <a:p>
            <a:endParaRPr lang="en-US" b="1">
              <a:solidFill>
                <a:srgbClr val="C00000"/>
              </a:solidFill>
            </a:endParaRPr>
          </a:p>
          <a:p>
            <a:r>
              <a:rPr lang="en-US" b="1">
                <a:solidFill>
                  <a:srgbClr val="C00000"/>
                </a:solidFill>
              </a:rPr>
              <a:t>Inositol Trisphosphate</a:t>
            </a:r>
          </a:p>
          <a:p>
            <a:r>
              <a:rPr lang="en-US" b="1">
                <a:solidFill>
                  <a:srgbClr val="C00000"/>
                </a:solidFill>
              </a:rPr>
              <a:t>(IP</a:t>
            </a:r>
            <a:r>
              <a:rPr lang="en-US" b="1" baseline="-25000">
                <a:solidFill>
                  <a:srgbClr val="C00000"/>
                </a:solidFill>
              </a:rPr>
              <a:t>3</a:t>
            </a:r>
            <a:r>
              <a:rPr lang="en-US" b="1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104900" y="381000"/>
            <a:ext cx="69738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solidFill>
                  <a:srgbClr val="C00000"/>
                </a:solidFill>
              </a:rPr>
              <a:t>Phosphatidylinositol System</a:t>
            </a:r>
            <a:endParaRPr lang="en-US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013" y="1066800"/>
            <a:ext cx="8764587" cy="54784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Signal: 	</a:t>
            </a:r>
            <a:r>
              <a:rPr lang="en-US" sz="2800" b="1" dirty="0">
                <a:solidFill>
                  <a:schemeClr val="accent6"/>
                </a:solidFill>
                <a:latin typeface="+mn-lt"/>
                <a:cs typeface="+mn-cs"/>
              </a:rPr>
              <a:t>Hormones or neurotransmitters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		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e.g., Acetylcholine, 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+mn-cs"/>
              </a:rPr>
              <a:t>antidiuretic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 hormone 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(V1-			receptor) 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and 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+mn-cs"/>
              </a:rPr>
              <a:t>catecholamines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(</a:t>
            </a:r>
            <a:r>
              <a:rPr lang="el-GR" b="1" dirty="0">
                <a:solidFill>
                  <a:schemeClr val="accent6"/>
                </a:solidFill>
                <a:latin typeface="Times New Roman"/>
                <a:cs typeface="Times New Roman"/>
              </a:rPr>
              <a:t>α</a:t>
            </a:r>
            <a:r>
              <a:rPr lang="en-US" b="1" baseline="-25000" dirty="0">
                <a:solidFill>
                  <a:schemeClr val="accent6"/>
                </a:solidFill>
                <a:latin typeface="Times New Roman"/>
                <a:cs typeface="Times New Roman"/>
              </a:rPr>
              <a:t>1</a:t>
            </a:r>
            <a:r>
              <a:rPr lang="en-US" b="1" dirty="0">
                <a:solidFill>
                  <a:schemeClr val="accent6"/>
                </a:solidFill>
                <a:latin typeface="Times New Roman"/>
                <a:cs typeface="Times New Roman"/>
              </a:rPr>
              <a:t> actions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)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</a:br>
            <a:endParaRPr lang="en-US" sz="2800" b="1" dirty="0">
              <a:solidFill>
                <a:schemeClr val="accent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Receptor: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G-protein coupled receptor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Effects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*</a:t>
            </a:r>
            <a:r>
              <a:rPr lang="en-US" b="1" dirty="0" smtClean="0">
                <a:solidFill>
                  <a:srgbClr val="C00000"/>
                </a:solidFill>
                <a:latin typeface="+mn-lt"/>
                <a:cs typeface="+mn-cs"/>
              </a:rPr>
              <a:t>Activation 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of 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+mn-cs"/>
              </a:rPr>
              <a:t>phospholipase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 C</a:t>
            </a:r>
            <a:b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		Hydrolysis of 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+mn-cs"/>
              </a:rPr>
              <a:t>phosphatidylinositol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 4,5-bisphosphate</a:t>
            </a:r>
            <a:b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		Production of IP3 (   Ca</a:t>
            </a:r>
            <a:r>
              <a:rPr lang="en-US" b="1" baseline="30000" dirty="0">
                <a:solidFill>
                  <a:srgbClr val="C00000"/>
                </a:solidFill>
                <a:latin typeface="+mn-lt"/>
                <a:cs typeface="+mn-cs"/>
              </a:rPr>
              <a:t>2+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) and DAG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		Activation of protein 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+mn-cs"/>
              </a:rPr>
              <a:t>kinase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  <a:cs typeface="+mn-cs"/>
              </a:rPr>
              <a:t>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+mn-lt"/>
                <a:cs typeface="+mn-cs"/>
              </a:rPr>
              <a:t>		</a:t>
            </a:r>
            <a:r>
              <a:rPr lang="en-US" b="1" dirty="0" err="1" smtClean="0">
                <a:solidFill>
                  <a:srgbClr val="C00000"/>
                </a:solidFill>
              </a:rPr>
              <a:t>Phosphorylation</a:t>
            </a:r>
            <a:r>
              <a:rPr lang="en-US" b="1" dirty="0" smtClean="0">
                <a:solidFill>
                  <a:srgbClr val="C00000"/>
                </a:solidFill>
              </a:rPr>
              <a:t> of cellular proteins </a:t>
            </a:r>
            <a:endParaRPr lang="en-US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dirty="0" smtClean="0">
                <a:solidFill>
                  <a:schemeClr val="accent6"/>
                </a:solidFill>
                <a:latin typeface="+mn-lt"/>
                <a:cs typeface="+mn-cs"/>
              </a:rPr>
              <a:t>* Please refer to activation of </a:t>
            </a:r>
            <a:r>
              <a:rPr lang="en-US" sz="1800" b="1" i="1" dirty="0" err="1" smtClean="0">
                <a:solidFill>
                  <a:schemeClr val="accent6"/>
                </a:solidFill>
                <a:latin typeface="+mn-lt"/>
                <a:cs typeface="+mn-cs"/>
              </a:rPr>
              <a:t>adenylyl</a:t>
            </a:r>
            <a:r>
              <a:rPr lang="en-US" sz="1800" b="1" i="1" dirty="0" smtClean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sz="1800" b="1" i="1" dirty="0" err="1" smtClean="0">
                <a:solidFill>
                  <a:schemeClr val="accent6"/>
                </a:solidFill>
                <a:latin typeface="+mn-lt"/>
                <a:cs typeface="+mn-cs"/>
              </a:rPr>
              <a:t>cyclase</a:t>
            </a:r>
            <a:r>
              <a:rPr lang="en-US" sz="1800" b="1" i="1" dirty="0" smtClean="0">
                <a:solidFill>
                  <a:schemeClr val="accent6"/>
                </a:solidFill>
                <a:latin typeface="+mn-lt"/>
                <a:cs typeface="+mn-cs"/>
              </a:rPr>
              <a:t> and </a:t>
            </a:r>
            <a:r>
              <a:rPr lang="en-US" sz="1800" b="1" i="1" dirty="0" err="1" smtClean="0">
                <a:solidFill>
                  <a:schemeClr val="accent6"/>
                </a:solidFill>
                <a:latin typeface="+mn-lt"/>
                <a:cs typeface="+mn-cs"/>
              </a:rPr>
              <a:t>guanylyl</a:t>
            </a:r>
            <a:r>
              <a:rPr lang="en-US" sz="1800" b="1" i="1" dirty="0" smtClean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sz="1800" b="1" i="1" dirty="0" err="1" smtClean="0">
                <a:solidFill>
                  <a:schemeClr val="accent6"/>
                </a:solidFill>
                <a:latin typeface="+mn-lt"/>
                <a:cs typeface="+mn-cs"/>
              </a:rPr>
              <a:t>cyclase</a:t>
            </a:r>
            <a:r>
              <a:rPr lang="en-US" sz="1800" b="1" i="1" dirty="0" smtClean="0">
                <a:solidFill>
                  <a:schemeClr val="accent6"/>
                </a:solidFill>
                <a:latin typeface="+mn-lt"/>
                <a:cs typeface="+mn-cs"/>
              </a:rPr>
              <a:t> for production of second messengers in other G-protein coupled signaling pathways</a:t>
            </a:r>
            <a:endParaRPr lang="en-US" sz="1800" b="1" i="1" dirty="0">
              <a:solidFill>
                <a:schemeClr val="accent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Response: </a:t>
            </a:r>
            <a:r>
              <a:rPr lang="en-US" b="1" dirty="0" smtClean="0">
                <a:solidFill>
                  <a:srgbClr val="C00000"/>
                </a:solidFill>
              </a:rPr>
              <a:t>Biological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responses </a:t>
            </a:r>
            <a:r>
              <a:rPr lang="en-US" b="1" dirty="0">
                <a:solidFill>
                  <a:srgbClr val="C00000"/>
                </a:solidFill>
              </a:rPr>
              <a:t>to </a:t>
            </a:r>
            <a:r>
              <a:rPr lang="en-US" b="1" dirty="0" smtClean="0">
                <a:solidFill>
                  <a:srgbClr val="C00000"/>
                </a:solidFill>
              </a:rPr>
              <a:t>hormones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576917" y="4446103"/>
            <a:ext cx="304800" cy="158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17_008.jpg"/>
          <p:cNvPicPr>
            <a:picLocks noChangeAspect="1" noChangeArrowheads="1"/>
          </p:cNvPicPr>
          <p:nvPr/>
        </p:nvPicPr>
        <p:blipFill>
          <a:blip r:embed="rId2" cstate="print"/>
          <a:srcRect l="5835" t="3973" r="4134" b="46358"/>
          <a:stretch>
            <a:fillRect/>
          </a:stretch>
        </p:blipFill>
        <p:spPr bwMode="auto">
          <a:xfrm>
            <a:off x="533400" y="3048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503238" y="5969000"/>
            <a:ext cx="8183562" cy="5842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Intracellular Signaling by Inositol trisphosphate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39763" y="4648200"/>
            <a:ext cx="4008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>
                <a:solidFill>
                  <a:srgbClr val="C00000"/>
                </a:solidFill>
              </a:rPr>
              <a:t>Acetylcholine </a:t>
            </a:r>
            <a:br>
              <a:rPr lang="en-US" b="1">
                <a:solidFill>
                  <a:srgbClr val="C00000"/>
                </a:solidFill>
              </a:rPr>
            </a:br>
            <a:r>
              <a:rPr lang="en-US" b="1">
                <a:solidFill>
                  <a:srgbClr val="C00000"/>
                </a:solidFill>
              </a:rPr>
              <a:t>Antidiuretic hormone (ADH)</a:t>
            </a:r>
            <a:br>
              <a:rPr lang="en-US" b="1">
                <a:solidFill>
                  <a:srgbClr val="C00000"/>
                </a:solidFill>
              </a:rPr>
            </a:br>
            <a:r>
              <a:rPr lang="en-US" b="1">
                <a:solidFill>
                  <a:srgbClr val="C00000"/>
                </a:solidFill>
              </a:rPr>
              <a:t>Catecholamines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388" y="685800"/>
            <a:ext cx="390525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6"/>
                </a:solidFill>
                <a:latin typeface="Times New Roman"/>
                <a:cs typeface="Times New Roman"/>
              </a:rPr>
              <a:t>*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445000"/>
            <a:ext cx="390525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6"/>
                </a:solidFill>
                <a:latin typeface="Times New Roman"/>
                <a:cs typeface="Times New Roman"/>
              </a:rPr>
              <a:t>*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242888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PI- Protein Anchoring</a:t>
            </a:r>
          </a:p>
        </p:txBody>
      </p:sp>
      <p:pic>
        <p:nvPicPr>
          <p:cNvPr id="15363" name="Picture 5" descr="17_009"/>
          <p:cNvPicPr>
            <a:picLocks noChangeAspect="1" noChangeArrowheads="1"/>
          </p:cNvPicPr>
          <p:nvPr/>
        </p:nvPicPr>
        <p:blipFill>
          <a:blip r:embed="rId2" cstate="print"/>
          <a:srcRect l="29118" t="1576" r="29120" b="18727"/>
          <a:stretch>
            <a:fillRect/>
          </a:stretch>
        </p:blipFill>
        <p:spPr bwMode="auto">
          <a:xfrm>
            <a:off x="5334000" y="685800"/>
            <a:ext cx="3733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0530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en-US" b="1">
                <a:solidFill>
                  <a:srgbClr val="990000"/>
                </a:solidFill>
              </a:rPr>
              <a:t>Anchoring of proteins to membranes </a:t>
            </a:r>
          </a:p>
          <a:p>
            <a:pPr marL="457200" indent="-457200" algn="ctr"/>
            <a:r>
              <a:rPr lang="en-US" b="1">
                <a:solidFill>
                  <a:srgbClr val="990000"/>
                </a:solidFill>
              </a:rPr>
              <a:t>via </a:t>
            </a:r>
          </a:p>
          <a:p>
            <a:pPr marL="457200" indent="-457200" algn="ctr"/>
            <a:r>
              <a:rPr lang="en-US" b="1">
                <a:solidFill>
                  <a:srgbClr val="990000"/>
                </a:solidFill>
              </a:rPr>
              <a:t>Carbohydrate-Phosphatidylinositol</a:t>
            </a:r>
            <a:endParaRPr lang="ar-SA" b="1">
              <a:solidFill>
                <a:srgbClr val="990000"/>
              </a:solidFill>
            </a:endParaRPr>
          </a:p>
          <a:p>
            <a:pPr marL="457200" indent="-457200" algn="ctr"/>
            <a:r>
              <a:rPr lang="en-US" b="1">
                <a:solidFill>
                  <a:srgbClr val="990000"/>
                </a:solidFill>
              </a:rPr>
              <a:t>Bridge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304800" y="2768600"/>
            <a:ext cx="5081588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defRPr/>
            </a:pPr>
            <a:r>
              <a:rPr lang="en-US" sz="2800" b="1" dirty="0">
                <a:solidFill>
                  <a:schemeClr val="accent2"/>
                </a:solidFill>
              </a:rPr>
              <a:t>Examples of anchored proteins:</a:t>
            </a:r>
          </a:p>
          <a:p>
            <a:pPr marL="914400" lvl="1" indent="-457200">
              <a:defRPr/>
            </a:pPr>
            <a:r>
              <a:rPr lang="en-US" sz="2800" b="1" dirty="0">
                <a:solidFill>
                  <a:srgbClr val="990000"/>
                </a:solidFill>
              </a:rPr>
              <a:t>1. Alkaline </a:t>
            </a:r>
            <a:r>
              <a:rPr lang="en-US" sz="2800" b="1" dirty="0" err="1">
                <a:solidFill>
                  <a:srgbClr val="990000"/>
                </a:solidFill>
              </a:rPr>
              <a:t>phosphatase</a:t>
            </a:r>
            <a:endParaRPr lang="en-US" sz="2800" b="1" dirty="0">
              <a:solidFill>
                <a:srgbClr val="990000"/>
              </a:solidFill>
            </a:endParaRPr>
          </a:p>
          <a:p>
            <a:pPr marL="914400" lvl="1" indent="-457200">
              <a:defRPr/>
            </a:pPr>
            <a:r>
              <a:rPr lang="en-US" b="1" dirty="0">
                <a:solidFill>
                  <a:schemeClr val="accent2"/>
                </a:solidFill>
              </a:rPr>
              <a:t>  (to the surface of small intestine)</a:t>
            </a:r>
          </a:p>
          <a:p>
            <a:pPr marL="627063" lvl="1" indent="-163513">
              <a:defRPr/>
            </a:pPr>
            <a:r>
              <a:rPr lang="en-US" sz="2800" b="1" dirty="0">
                <a:solidFill>
                  <a:srgbClr val="990000"/>
                </a:solidFill>
              </a:rPr>
              <a:t>2. Acetylcholine esterase</a:t>
            </a:r>
            <a:br>
              <a:rPr lang="en-US" sz="2800" b="1" dirty="0">
                <a:solidFill>
                  <a:srgbClr val="990000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(to postsynaptic membrane)</a:t>
            </a:r>
          </a:p>
          <a:p>
            <a:pPr marL="457200" indent="-457200">
              <a:defRPr/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defRPr/>
            </a:pPr>
            <a:r>
              <a:rPr lang="en-US" b="1" dirty="0">
                <a:solidFill>
                  <a:schemeClr val="accent2"/>
                </a:solidFill>
              </a:rPr>
              <a:t>These proteins can be cleaved from </a:t>
            </a:r>
          </a:p>
          <a:p>
            <a:pPr marL="457200" indent="-457200">
              <a:defRPr/>
            </a:pPr>
            <a:r>
              <a:rPr lang="en-US" b="1" dirty="0">
                <a:solidFill>
                  <a:schemeClr val="accent2"/>
                </a:solidFill>
              </a:rPr>
              <a:t>their attachment to the membranes</a:t>
            </a:r>
            <a:r>
              <a:rPr lang="en-US" b="1" dirty="0">
                <a:solidFill>
                  <a:srgbClr val="990000"/>
                </a:solidFill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solidFill>
                  <a:schemeClr val="accent2"/>
                </a:solidFill>
              </a:rPr>
              <a:t>by</a:t>
            </a:r>
            <a:r>
              <a:rPr lang="en-US" b="1" dirty="0">
                <a:solidFill>
                  <a:srgbClr val="990000"/>
                </a:solidFill>
              </a:rPr>
              <a:t> </a:t>
            </a:r>
            <a:r>
              <a:rPr lang="en-US" sz="2800" b="1" dirty="0" err="1">
                <a:solidFill>
                  <a:srgbClr val="990000"/>
                </a:solidFill>
              </a:rPr>
              <a:t>phospholipase</a:t>
            </a:r>
            <a:r>
              <a:rPr lang="en-US" sz="2800" b="1" dirty="0">
                <a:solidFill>
                  <a:srgbClr val="990000"/>
                </a:solidFill>
              </a:rPr>
              <a:t> 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ChangeArrowheads="1"/>
          </p:cNvSpPr>
          <p:nvPr/>
        </p:nvSpPr>
        <p:spPr bwMode="auto">
          <a:xfrm>
            <a:off x="2057400" y="533400"/>
            <a:ext cx="5486400" cy="9906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Lipoprotein Structure</a:t>
            </a:r>
          </a:p>
        </p:txBody>
      </p:sp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6518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Outer part (coat): </a:t>
            </a:r>
          </a:p>
          <a:p>
            <a:r>
              <a:rPr lang="en-US" sz="3200" b="1">
                <a:solidFill>
                  <a:schemeClr val="accent2"/>
                </a:solidFill>
              </a:rPr>
              <a:t>	</a:t>
            </a:r>
            <a:r>
              <a:rPr lang="en-US" sz="3200" b="1">
                <a:solidFill>
                  <a:srgbClr val="990000"/>
                </a:solidFill>
              </a:rPr>
              <a:t>Apoproteins or apolipoproteins</a:t>
            </a:r>
          </a:p>
          <a:p>
            <a:r>
              <a:rPr lang="en-US" b="1">
                <a:solidFill>
                  <a:srgbClr val="990000"/>
                </a:solidFill>
              </a:rPr>
              <a:t>	</a:t>
            </a:r>
            <a:r>
              <a:rPr lang="en-US" sz="4000" b="1">
                <a:solidFill>
                  <a:schemeClr val="accent2"/>
                </a:solidFill>
                <a:latin typeface="Impact" pitchFamily="34" charset="0"/>
              </a:rPr>
              <a:t>Phospholipids </a:t>
            </a:r>
            <a:r>
              <a:rPr lang="en-US" sz="3200" b="1">
                <a:solidFill>
                  <a:schemeClr val="accent2"/>
                </a:solidFill>
              </a:rPr>
              <a:t>(Why?)</a:t>
            </a:r>
          </a:p>
          <a:p>
            <a:r>
              <a:rPr lang="en-US" sz="3200" b="1">
                <a:solidFill>
                  <a:schemeClr val="accent2"/>
                </a:solidFill>
              </a:rPr>
              <a:t>	</a:t>
            </a:r>
            <a:r>
              <a:rPr lang="en-US" sz="3200" b="1">
                <a:solidFill>
                  <a:srgbClr val="990000"/>
                </a:solidFill>
              </a:rPr>
              <a:t>Free cholesterol</a:t>
            </a:r>
          </a:p>
          <a:p>
            <a:r>
              <a:rPr lang="en-US" sz="2800" b="1">
                <a:solidFill>
                  <a:srgbClr val="990000"/>
                </a:solidFill>
              </a:rPr>
              <a:t>		</a:t>
            </a:r>
            <a:r>
              <a:rPr lang="en-US" b="1">
                <a:solidFill>
                  <a:schemeClr val="accent2"/>
                </a:solidFill>
              </a:rPr>
              <a:t>(Relatively hydrophilic, allowing transport of lipid 		particles of the core in the aqueous plasma)</a:t>
            </a:r>
          </a:p>
          <a:p>
            <a:endParaRPr lang="en-US" sz="2800" b="1">
              <a:solidFill>
                <a:schemeClr val="accent2"/>
              </a:solidFill>
            </a:endParaRPr>
          </a:p>
          <a:p>
            <a:r>
              <a:rPr lang="en-US" sz="3200" b="1">
                <a:solidFill>
                  <a:schemeClr val="accent2"/>
                </a:solidFill>
              </a:rPr>
              <a:t>Inner part (core):</a:t>
            </a:r>
          </a:p>
          <a:p>
            <a:pPr lvl="1">
              <a:buFontTx/>
              <a:buChar char="•"/>
            </a:pPr>
            <a:r>
              <a:rPr lang="en-US" sz="2800" b="1">
                <a:solidFill>
                  <a:srgbClr val="990000"/>
                </a:solidFill>
              </a:rPr>
              <a:t> According to the type of lipoproteins</a:t>
            </a:r>
          </a:p>
          <a:p>
            <a:pPr lvl="1">
              <a:buFontTx/>
              <a:buChar char="•"/>
            </a:pPr>
            <a:r>
              <a:rPr lang="en-US" sz="2800" b="1">
                <a:solidFill>
                  <a:srgbClr val="990000"/>
                </a:solidFill>
              </a:rPr>
              <a:t> Different lipid components in various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8_014"/>
          <p:cNvPicPr>
            <a:picLocks noChangeAspect="1" noChangeArrowheads="1"/>
          </p:cNvPicPr>
          <p:nvPr/>
        </p:nvPicPr>
        <p:blipFill>
          <a:blip r:embed="rId2" cstate="print"/>
          <a:srcRect l="17500" t="2017" r="15833" b="18285"/>
          <a:stretch>
            <a:fillRect/>
          </a:stretch>
        </p:blipFill>
        <p:spPr bwMode="auto">
          <a:xfrm>
            <a:off x="1676400" y="533400"/>
            <a:ext cx="6096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1295400" y="0"/>
            <a:ext cx="6400800" cy="55403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5334000" y="228600"/>
            <a:ext cx="3581400" cy="7620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990000"/>
                </a:solidFill>
              </a:rPr>
              <a:t>Lipoprotein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2F767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76400"/>
          </a:xfrm>
          <a:gradFill rotWithShape="0">
            <a:gsLst>
              <a:gs pos="0">
                <a:srgbClr val="FFFF00"/>
              </a:gs>
              <a:gs pos="100000">
                <a:srgbClr val="DCDC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99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0000"/>
                </a:solidFill>
                <a:latin typeface="Impact" pitchFamily="34" charset="0"/>
              </a:rPr>
              <a:t>Phospholipid Compounds of Physiological Importance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2678113"/>
            <a:ext cx="855663" cy="7810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8F8F00"/>
              </a:gs>
            </a:gsLst>
            <a:lin ang="2700000" scaled="1"/>
          </a:gra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604963" y="4124325"/>
            <a:ext cx="6262687" cy="7810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C2C200"/>
              </a:gs>
            </a:gsLst>
            <a:path path="rect">
              <a:fillToRect r="100000" b="100000"/>
            </a:path>
          </a:gradFill>
          <a:ln w="19050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990000"/>
                </a:solidFill>
                <a:latin typeface="Impact" pitchFamily="34" charset="0"/>
              </a:rPr>
              <a:t>Amr S. Moustafa, M.D.;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76200" y="752475"/>
            <a:ext cx="8956491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990000"/>
                </a:solidFill>
              </a:rPr>
              <a:t>HDL has the highest content of </a:t>
            </a:r>
            <a:r>
              <a:rPr lang="en-US" sz="3600" b="1" dirty="0" err="1" smtClean="0">
                <a:solidFill>
                  <a:srgbClr val="990000"/>
                </a:solidFill>
              </a:rPr>
              <a:t>phospholipid</a:t>
            </a:r>
            <a:endParaRPr lang="en-US" sz="3600" b="1" dirty="0">
              <a:solidFill>
                <a:srgbClr val="99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981200"/>
            <a:ext cx="79248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(1) </a:t>
            </a:r>
            <a:r>
              <a:rPr lang="en-US" sz="2800" b="1" dirty="0" smtClean="0">
                <a:solidFill>
                  <a:srgbClr val="C00000"/>
                </a:solidFill>
              </a:rPr>
              <a:t>Different </a:t>
            </a:r>
            <a:r>
              <a:rPr lang="en-US" sz="2800" b="1" dirty="0" smtClean="0">
                <a:solidFill>
                  <a:srgbClr val="C00000"/>
                </a:solidFill>
              </a:rPr>
              <a:t>classes of </a:t>
            </a:r>
            <a:r>
              <a:rPr lang="en-US" sz="2800" b="1" dirty="0" smtClean="0">
                <a:solidFill>
                  <a:srgbClr val="C00000"/>
                </a:solidFill>
              </a:rPr>
              <a:t>lipoproteins include</a:t>
            </a: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 err="1" smtClean="0">
                <a:solidFill>
                  <a:schemeClr val="accent6"/>
                </a:solidFill>
              </a:rPr>
              <a:t>Chylomicrons</a:t>
            </a:r>
            <a:r>
              <a:rPr lang="en-US" sz="2800" b="1" dirty="0" smtClean="0">
                <a:solidFill>
                  <a:schemeClr val="accent6"/>
                </a:solidFill>
              </a:rPr>
              <a:t>, low density lipoproteins (LDL), </a:t>
            </a: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chemeClr val="accent6"/>
                </a:solidFill>
              </a:rPr>
              <a:t>high density </a:t>
            </a:r>
            <a:r>
              <a:rPr lang="en-US" sz="2800" b="1" dirty="0" smtClean="0">
                <a:solidFill>
                  <a:schemeClr val="accent6"/>
                </a:solidFill>
              </a:rPr>
              <a:t>lipoproteins </a:t>
            </a:r>
            <a:r>
              <a:rPr lang="en-US" sz="2800" b="1" dirty="0" smtClean="0">
                <a:solidFill>
                  <a:schemeClr val="accent6"/>
                </a:solidFill>
              </a:rPr>
              <a:t>(HDL</a:t>
            </a:r>
            <a:r>
              <a:rPr lang="en-US" sz="2800" b="1" dirty="0" smtClean="0">
                <a:solidFill>
                  <a:schemeClr val="accent6"/>
                </a:solidFill>
              </a:rPr>
              <a:t>), </a:t>
            </a:r>
            <a:r>
              <a:rPr lang="en-US" sz="2800" b="1" dirty="0" smtClean="0">
                <a:solidFill>
                  <a:schemeClr val="accent6"/>
                </a:solidFill>
              </a:rPr>
              <a:t>very low density </a:t>
            </a:r>
            <a:r>
              <a:rPr lang="en-US" sz="2800" b="1" dirty="0" smtClean="0">
                <a:solidFill>
                  <a:schemeClr val="accent6"/>
                </a:solidFill>
              </a:rPr>
              <a:t>lipoproteins </a:t>
            </a:r>
            <a:r>
              <a:rPr lang="en-US" sz="2800" b="1" dirty="0" smtClean="0">
                <a:solidFill>
                  <a:schemeClr val="accent6"/>
                </a:solidFill>
              </a:rPr>
              <a:t>(VLDL) </a:t>
            </a:r>
            <a:endParaRPr lang="en-US" sz="2800" b="1" dirty="0" smtClean="0">
              <a:solidFill>
                <a:schemeClr val="accent6"/>
              </a:solidFill>
            </a:endParaRPr>
          </a:p>
          <a:p>
            <a:pPr lvl="2">
              <a:buClr>
                <a:srgbClr val="990000"/>
              </a:buClr>
              <a:defRPr/>
            </a:pPr>
            <a:endParaRPr lang="en-US" sz="2800" b="1" dirty="0" smtClean="0">
              <a:solidFill>
                <a:srgbClr val="008000"/>
              </a:solidFill>
            </a:endParaRP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(2) </a:t>
            </a:r>
            <a:r>
              <a:rPr lang="en-US" sz="2800" b="1" dirty="0" smtClean="0">
                <a:solidFill>
                  <a:srgbClr val="C00000"/>
                </a:solidFill>
              </a:rPr>
              <a:t>HDL has the highest content of </a:t>
            </a:r>
            <a:r>
              <a:rPr lang="en-US" sz="2800" b="1" dirty="0" err="1" smtClean="0">
                <a:solidFill>
                  <a:srgbClr val="C00000"/>
                </a:solidFill>
              </a:rPr>
              <a:t>phospholipid</a:t>
            </a:r>
            <a:r>
              <a:rPr lang="en-US" sz="2800" b="1" dirty="0" smtClean="0">
                <a:solidFill>
                  <a:srgbClr val="C00000"/>
                </a:solidFill>
              </a:rPr>
              <a:t>. </a:t>
            </a:r>
            <a:r>
              <a:rPr lang="en-US" sz="2800" b="1" dirty="0" err="1" smtClean="0">
                <a:solidFill>
                  <a:schemeClr val="accent6"/>
                </a:solidFill>
              </a:rPr>
              <a:t>Phosphatidylcholine</a:t>
            </a:r>
            <a:r>
              <a:rPr lang="en-US" sz="2800" b="1" dirty="0" smtClean="0">
                <a:solidFill>
                  <a:schemeClr val="accent6"/>
                </a:solidFill>
              </a:rPr>
              <a:t> (lecithin) acts as a source for fatty acid necessary for </a:t>
            </a:r>
            <a:r>
              <a:rPr lang="en-US" sz="2800" b="1" dirty="0" err="1" smtClean="0">
                <a:solidFill>
                  <a:schemeClr val="accent6"/>
                </a:solidFill>
              </a:rPr>
              <a:t>esterification</a:t>
            </a:r>
            <a:r>
              <a:rPr lang="en-US" sz="2800" b="1" dirty="0" smtClean="0">
                <a:solidFill>
                  <a:schemeClr val="accent6"/>
                </a:solidFill>
              </a:rPr>
              <a:t> of cholesterol on the surface of HDL by lecithin-cholesterol </a:t>
            </a:r>
            <a:r>
              <a:rPr lang="en-US" sz="2800" b="1" dirty="0" err="1" smtClean="0">
                <a:solidFill>
                  <a:schemeClr val="accent6"/>
                </a:solidFill>
              </a:rPr>
              <a:t>acyl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transferase</a:t>
            </a:r>
            <a:r>
              <a:rPr lang="en-US" sz="2800" b="1" dirty="0" smtClean="0">
                <a:solidFill>
                  <a:schemeClr val="accent6"/>
                </a:solidFill>
              </a:rPr>
              <a:t> (LCAT/PCAT)</a:t>
            </a:r>
            <a:endParaRPr lang="en-US" sz="2800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2819400" y="752475"/>
            <a:ext cx="3829050" cy="77152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990000"/>
                </a:solidFill>
              </a:rPr>
              <a:t>Phospholipases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812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(1) For </a:t>
            </a:r>
            <a:r>
              <a:rPr lang="en-US" sz="2800" b="1" dirty="0" err="1" smtClean="0">
                <a:solidFill>
                  <a:srgbClr val="C00000"/>
                </a:solidFill>
              </a:rPr>
              <a:t>glycerophospholipids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pPr lvl="2">
              <a:buClr>
                <a:srgbClr val="990000"/>
              </a:buClr>
              <a:defRPr/>
            </a:pPr>
            <a:r>
              <a:rPr lang="en-US" sz="2800" b="1" dirty="0" err="1" smtClean="0">
                <a:solidFill>
                  <a:schemeClr val="accent2"/>
                </a:solidFill>
              </a:rPr>
              <a:t>Phospholipases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A1, A2, C </a:t>
            </a:r>
            <a:r>
              <a:rPr lang="en-US" sz="2800" b="1" dirty="0" smtClean="0">
                <a:solidFill>
                  <a:srgbClr val="008000"/>
                </a:solidFill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D</a:t>
            </a:r>
          </a:p>
          <a:p>
            <a:pPr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chemeClr val="accent6"/>
                </a:solidFill>
              </a:rPr>
              <a:t>Present in all tissues and pancreatic juice</a:t>
            </a:r>
          </a:p>
          <a:p>
            <a:pPr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chemeClr val="accent6"/>
                </a:solidFill>
              </a:rPr>
              <a:t>Present in snake venoms and bacterial toxins</a:t>
            </a:r>
          </a:p>
          <a:p>
            <a:pPr lvl="2">
              <a:buClr>
                <a:srgbClr val="990000"/>
              </a:buClr>
              <a:defRPr/>
            </a:pPr>
            <a:endParaRPr lang="en-US" sz="2800" b="1" dirty="0" smtClean="0">
              <a:solidFill>
                <a:srgbClr val="008000"/>
              </a:solidFill>
            </a:endParaRP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(2) For </a:t>
            </a:r>
            <a:r>
              <a:rPr lang="en-US" sz="2800" b="1" dirty="0" err="1" smtClean="0">
                <a:solidFill>
                  <a:srgbClr val="C00000"/>
                </a:solidFill>
              </a:rPr>
              <a:t>sphingophospholipids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pPr lvl="2">
              <a:spcAft>
                <a:spcPts val="1200"/>
              </a:spcAft>
              <a:buClr>
                <a:srgbClr val="990000"/>
              </a:buClr>
              <a:defRPr/>
            </a:pPr>
            <a:r>
              <a:rPr lang="en-US" sz="2800" b="1" dirty="0" err="1" smtClean="0">
                <a:solidFill>
                  <a:schemeClr val="accent6"/>
                </a:solidFill>
              </a:rPr>
              <a:t>Lysosomal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phospholipase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Sphingomyelinase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2">
              <a:buClr>
                <a:srgbClr val="990000"/>
              </a:buClr>
              <a:defRPr/>
            </a:pPr>
            <a:endParaRPr lang="en-US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My Documents\My Pictures\17_011.jpg"/>
          <p:cNvPicPr>
            <a:picLocks noChangeAspect="1" noChangeArrowheads="1"/>
          </p:cNvPicPr>
          <p:nvPr/>
        </p:nvPicPr>
        <p:blipFill>
          <a:blip r:embed="rId2" cstate="print"/>
          <a:srcRect l="2438" t="2985" r="2438" b="49254"/>
          <a:stretch>
            <a:fillRect/>
          </a:stretch>
        </p:blipFill>
        <p:spPr bwMode="auto">
          <a:xfrm>
            <a:off x="117475" y="16002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371600" y="449263"/>
            <a:ext cx="6100773" cy="769441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990000"/>
                </a:solidFill>
              </a:rPr>
              <a:t>Glycero-phospholipases</a:t>
            </a:r>
            <a:endParaRPr lang="en-US" sz="44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1238250" y="381000"/>
            <a:ext cx="6991350" cy="769938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990000"/>
                </a:solidFill>
              </a:rPr>
              <a:t>Functions of Phospholipases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19200"/>
            <a:ext cx="7924800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>
              <a:buClr>
                <a:srgbClr val="990000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(1) Degradation of phospholipids</a:t>
            </a:r>
          </a:p>
          <a:p>
            <a:pPr marL="746125" lvl="2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/>
                </a:solidFill>
              </a:rPr>
              <a:t>	Production of second messengers</a:t>
            </a:r>
          </a:p>
          <a:p>
            <a:pPr marL="746125" lvl="2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/>
                </a:solidFill>
              </a:rPr>
              <a:t> Digestion of phospholipids by pancreatic juice</a:t>
            </a:r>
          </a:p>
          <a:p>
            <a:pPr marL="746125" lvl="2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/>
                </a:solidFill>
              </a:rPr>
              <a:t>	Pathogenic bacteria degrade phospholipids of 	membranes and causing spread of infection</a:t>
            </a:r>
          </a:p>
          <a:p>
            <a:pPr lvl="2">
              <a:buClr>
                <a:srgbClr val="990000"/>
              </a:buClr>
              <a:defRPr/>
            </a:pPr>
            <a:endParaRPr lang="en-US" sz="2800" b="1" dirty="0">
              <a:solidFill>
                <a:srgbClr val="008000"/>
              </a:solidFill>
            </a:endParaRP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(2) Remodeling of phospholipids:</a:t>
            </a:r>
          </a:p>
          <a:p>
            <a:pPr lvl="2" indent="-168275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Specific </a:t>
            </a:r>
            <a:r>
              <a:rPr lang="en-US" b="1" dirty="0" err="1" smtClean="0">
                <a:solidFill>
                  <a:schemeClr val="accent6"/>
                </a:solidFill>
              </a:rPr>
              <a:t>phospholipase</a:t>
            </a:r>
            <a:r>
              <a:rPr lang="en-US" b="1" dirty="0" smtClean="0">
                <a:solidFill>
                  <a:schemeClr val="accent6"/>
                </a:solidFill>
              </a:rPr>
              <a:t> (A2) removes </a:t>
            </a:r>
            <a:r>
              <a:rPr lang="en-US" b="1" dirty="0">
                <a:solidFill>
                  <a:schemeClr val="accent6"/>
                </a:solidFill>
              </a:rPr>
              <a:t>fatty acid </a:t>
            </a:r>
            <a:r>
              <a:rPr lang="en-US" b="1">
                <a:solidFill>
                  <a:schemeClr val="accent6"/>
                </a:solidFill>
              </a:rPr>
              <a:t>f</a:t>
            </a:r>
            <a:r>
              <a:rPr lang="en-US" b="1" smtClean="0">
                <a:solidFill>
                  <a:schemeClr val="accent6"/>
                </a:solidFill>
              </a:rPr>
              <a:t>rom phospholipids</a:t>
            </a:r>
            <a:endParaRPr lang="en-US" b="1" dirty="0">
              <a:solidFill>
                <a:schemeClr val="accent6"/>
              </a:solidFill>
            </a:endParaRPr>
          </a:p>
          <a:p>
            <a:pPr marL="746125" lvl="2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/>
                </a:solidFill>
              </a:rPr>
              <a:t>	Replacement of fatty acid by alternative fatty acid 	using fatty </a:t>
            </a:r>
            <a:r>
              <a:rPr lang="en-US" b="1" dirty="0" err="1">
                <a:solidFill>
                  <a:schemeClr val="accent6"/>
                </a:solidFill>
              </a:rPr>
              <a:t>acyl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CoA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transferase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</a:p>
          <a:p>
            <a:pPr marL="0" lvl="2">
              <a:buClr>
                <a:srgbClr val="990000"/>
              </a:buClr>
              <a:defRPr/>
            </a:pPr>
            <a:r>
              <a:rPr lang="en-US" b="1" dirty="0">
                <a:solidFill>
                  <a:schemeClr val="accent6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e.g., Binding of 2 </a:t>
            </a:r>
            <a:r>
              <a:rPr lang="en-US" b="1" dirty="0" err="1">
                <a:solidFill>
                  <a:srgbClr val="C00000"/>
                </a:solidFill>
              </a:rPr>
              <a:t>palmitic</a:t>
            </a:r>
            <a:r>
              <a:rPr lang="en-US" b="1" dirty="0">
                <a:solidFill>
                  <a:srgbClr val="C00000"/>
                </a:solidFill>
              </a:rPr>
              <a:t> acids in: 				</a:t>
            </a:r>
            <a:r>
              <a:rPr lang="en-US" b="1" dirty="0" smtClean="0">
                <a:solidFill>
                  <a:srgbClr val="C00000"/>
                </a:solidFill>
              </a:rPr>
              <a:t>        </a:t>
            </a:r>
            <a:r>
              <a:rPr lang="en-US" b="1" dirty="0" err="1" smtClean="0">
                <a:solidFill>
                  <a:srgbClr val="C00000"/>
                </a:solidFill>
              </a:rPr>
              <a:t>Dipalmitoylphosphatidylcholine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(DPPC)</a:t>
            </a:r>
          </a:p>
          <a:p>
            <a:pPr marL="0" lvl="2">
              <a:buClr>
                <a:srgbClr val="990000"/>
              </a:buClr>
              <a:defRPr/>
            </a:pPr>
            <a:r>
              <a:rPr lang="en-US" b="1" dirty="0">
                <a:solidFill>
                  <a:srgbClr val="C00000"/>
                </a:solidFill>
              </a:rPr>
              <a:t>	        Binding of </a:t>
            </a:r>
            <a:r>
              <a:rPr lang="en-US" b="1" dirty="0" err="1">
                <a:solidFill>
                  <a:srgbClr val="C00000"/>
                </a:solidFill>
              </a:rPr>
              <a:t>arachidonic</a:t>
            </a:r>
            <a:r>
              <a:rPr lang="en-US" b="1" dirty="0">
                <a:solidFill>
                  <a:srgbClr val="C00000"/>
                </a:solidFill>
              </a:rPr>
              <a:t> to carbon 2 of PI or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057400" y="533400"/>
            <a:ext cx="5486400" cy="9906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Take Home Message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88576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2"/>
                </a:solidFill>
              </a:rPr>
              <a:t> Phospholipids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are Complex lipids </a:t>
            </a:r>
            <a:br>
              <a:rPr lang="en-US" sz="2800" b="1" dirty="0">
                <a:solidFill>
                  <a:schemeClr val="accent2"/>
                </a:solidFill>
              </a:rPr>
            </a:br>
            <a:endParaRPr lang="en-US" sz="2800" b="1" dirty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  <a:buClr>
                <a:srgbClr val="99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 Phospholipids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have important physiological functions</a:t>
            </a:r>
            <a:r>
              <a:rPr lang="en-US" sz="2800" b="1" dirty="0" smtClean="0">
                <a:solidFill>
                  <a:schemeClr val="accent2"/>
                </a:solidFill>
              </a:rPr>
              <a:t>:</a:t>
            </a:r>
            <a:r>
              <a:rPr lang="en-US" sz="2800" b="1" dirty="0">
                <a:solidFill>
                  <a:schemeClr val="accent2"/>
                </a:solidFill>
              </a:rPr>
              <a:t/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	A. Membrane-bound: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		Structural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		</a:t>
            </a:r>
            <a:r>
              <a:rPr lang="en-US" sz="2800" b="1" dirty="0" smtClean="0">
                <a:solidFill>
                  <a:schemeClr val="accent2"/>
                </a:solidFill>
              </a:rPr>
              <a:t>Signaling </a:t>
            </a:r>
            <a:r>
              <a:rPr lang="en-US" sz="2800" b="1" dirty="0" smtClean="0">
                <a:solidFill>
                  <a:schemeClr val="accent2"/>
                </a:solidFill>
              </a:rPr>
              <a:t>&amp; anchoring</a:t>
            </a:r>
            <a:r>
              <a:rPr lang="en-US" sz="2800" b="1" dirty="0">
                <a:solidFill>
                  <a:schemeClr val="accent2"/>
                </a:solidFill>
              </a:rPr>
              <a:t>: e.g., PI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		Myelin sheath: e.g., </a:t>
            </a:r>
            <a:r>
              <a:rPr lang="en-US" sz="2800" b="1" dirty="0" err="1" smtClean="0">
                <a:solidFill>
                  <a:schemeClr val="accent2"/>
                </a:solidFill>
              </a:rPr>
              <a:t>sphingomyelin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chemeClr val="accent2"/>
                </a:solidFill>
              </a:rPr>
              <a:t>	B. Non-membrane bound:</a:t>
            </a:r>
          </a:p>
          <a:p>
            <a:pPr>
              <a:spcAft>
                <a:spcPts val="12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	</a:t>
            </a:r>
            <a:r>
              <a:rPr lang="en-US" sz="2800" b="1" dirty="0" smtClean="0">
                <a:solidFill>
                  <a:srgbClr val="990000"/>
                </a:solidFill>
              </a:rPr>
              <a:t>Structural:</a:t>
            </a:r>
            <a:r>
              <a:rPr lang="en-US" sz="2800" b="1" dirty="0" smtClean="0">
                <a:solidFill>
                  <a:schemeClr val="accent2"/>
                </a:solidFill>
              </a:rPr>
              <a:t> Lipoprotein coat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		</a:t>
            </a:r>
            <a:r>
              <a:rPr lang="en-US" sz="2800" b="1" dirty="0" smtClean="0">
                <a:solidFill>
                  <a:srgbClr val="990000"/>
                </a:solidFill>
              </a:rPr>
              <a:t>Alveolar re-inflation:</a:t>
            </a:r>
            <a:r>
              <a:rPr lang="en-US" sz="2800" b="1" dirty="0" smtClean="0">
                <a:solidFill>
                  <a:schemeClr val="accent2"/>
                </a:solidFill>
              </a:rPr>
              <a:t> Lung surfactant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		</a:t>
            </a:r>
            <a:r>
              <a:rPr lang="en-US" sz="2800" b="1" dirty="0" smtClean="0">
                <a:solidFill>
                  <a:srgbClr val="990000"/>
                </a:solidFill>
              </a:rPr>
              <a:t>Detergent effect:</a:t>
            </a:r>
            <a:r>
              <a:rPr lang="en-US" sz="2800" b="1" dirty="0" smtClean="0">
                <a:solidFill>
                  <a:schemeClr val="accent2"/>
                </a:solidFill>
              </a:rPr>
              <a:t> Phospholipids of 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057400" y="533400"/>
            <a:ext cx="5486400" cy="9906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Take Home Message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1954173"/>
            <a:ext cx="853464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schemeClr val="accent2"/>
                </a:solidFill>
              </a:rPr>
              <a:t>Phospholipases</a:t>
            </a:r>
            <a:r>
              <a:rPr lang="en-US" sz="3200" b="1" dirty="0">
                <a:solidFill>
                  <a:schemeClr val="accent2"/>
                </a:solidFill>
              </a:rPr>
              <a:t>:</a:t>
            </a:r>
            <a:r>
              <a:rPr lang="en-US" sz="2800" b="1" dirty="0">
                <a:solidFill>
                  <a:schemeClr val="accent2"/>
                </a:solidFill>
              </a:rPr>
              <a:t/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	</a:t>
            </a:r>
            <a:r>
              <a:rPr lang="en-US" sz="2800" b="1" dirty="0" err="1">
                <a:solidFill>
                  <a:schemeClr val="accent2"/>
                </a:solidFill>
              </a:rPr>
              <a:t>Phospholipases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A1, A2, C </a:t>
            </a:r>
            <a:r>
              <a:rPr lang="en-US" sz="2800" b="1" dirty="0">
                <a:solidFill>
                  <a:srgbClr val="008000"/>
                </a:solidFill>
              </a:rPr>
              <a:t>and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rgbClr val="008000"/>
                </a:solidFill>
              </a:rPr>
              <a:t>D</a:t>
            </a:r>
            <a:br>
              <a:rPr lang="en-US" sz="2800" b="1" dirty="0">
                <a:solidFill>
                  <a:srgbClr val="008000"/>
                </a:solidFill>
              </a:rPr>
            </a:br>
            <a:r>
              <a:rPr lang="en-US" sz="2800" b="1" dirty="0">
                <a:solidFill>
                  <a:srgbClr val="008000"/>
                </a:solidFill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</a:rPr>
              <a:t>Lysosomal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Phospholipase</a:t>
            </a:r>
            <a:r>
              <a:rPr lang="en-US" sz="2800" b="1" dirty="0" smtClean="0">
                <a:solidFill>
                  <a:schemeClr val="accent2"/>
                </a:solidFill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</a:rPr>
              <a:t>Sphingomyelinase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Function </a:t>
            </a:r>
            <a:r>
              <a:rPr lang="en-US" sz="3200" b="1" dirty="0">
                <a:solidFill>
                  <a:schemeClr val="accent2"/>
                </a:solidFill>
              </a:rPr>
              <a:t>of </a:t>
            </a:r>
            <a:r>
              <a:rPr lang="en-US" sz="3200" b="1" dirty="0" err="1">
                <a:solidFill>
                  <a:schemeClr val="accent2"/>
                </a:solidFill>
              </a:rPr>
              <a:t>phospholipases</a:t>
            </a:r>
            <a:r>
              <a:rPr lang="en-US" sz="3200" b="1" dirty="0">
                <a:solidFill>
                  <a:schemeClr val="accent2"/>
                </a:solidFill>
              </a:rPr>
              <a:t>:</a:t>
            </a: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	</a:t>
            </a:r>
            <a:r>
              <a:rPr lang="en-US" sz="2800" b="1" dirty="0">
                <a:solidFill>
                  <a:schemeClr val="accent2"/>
                </a:solidFill>
              </a:rPr>
              <a:t>Degradation of phospholipids</a:t>
            </a:r>
            <a:r>
              <a:rPr lang="en-US" sz="2800" b="1" dirty="0">
                <a:solidFill>
                  <a:srgbClr val="C00000"/>
                </a:solidFill>
              </a:rPr>
              <a:t/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		e.g., production of second messengers</a:t>
            </a:r>
          </a:p>
          <a:p>
            <a:pPr lvl="2">
              <a:buClr>
                <a:srgbClr val="990000"/>
              </a:buClr>
              <a:defRPr/>
            </a:pPr>
            <a:endParaRPr lang="en-US" sz="2800" b="1" dirty="0">
              <a:solidFill>
                <a:srgbClr val="008000"/>
              </a:solidFill>
            </a:endParaRP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	</a:t>
            </a:r>
            <a:r>
              <a:rPr lang="en-US" sz="2800" b="1" dirty="0">
                <a:solidFill>
                  <a:schemeClr val="accent2"/>
                </a:solidFill>
              </a:rPr>
              <a:t>Remodeling of phospholipids</a:t>
            </a:r>
          </a:p>
          <a:p>
            <a:pPr marL="0" lvl="2">
              <a:buClr>
                <a:srgbClr val="990000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		e.g., production of DPPC (lung surfactant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391400" y="14478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2743200" cy="1143000"/>
          </a:xfrm>
          <a:solidFill>
            <a:srgbClr val="FFFF00"/>
          </a:solidFill>
          <a:ln>
            <a:solidFill>
              <a:srgbClr val="99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0000"/>
                </a:solidFill>
                <a:latin typeface="Impact" pitchFamily="34" charset="0"/>
              </a:rPr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153400" cy="39624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990000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Selected members of phospholipids </a:t>
            </a:r>
          </a:p>
          <a:p>
            <a:pPr eaLnBrk="1" hangingPunct="1">
              <a:spcAft>
                <a:spcPts val="1800"/>
              </a:spcAft>
              <a:buClr>
                <a:srgbClr val="990000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Physiological importance of phospholipids</a:t>
            </a:r>
          </a:p>
          <a:p>
            <a:pPr eaLnBrk="1" hangingPunct="1">
              <a:spcAft>
                <a:spcPts val="1800"/>
              </a:spcAft>
              <a:buClr>
                <a:srgbClr val="990000"/>
              </a:buClr>
              <a:defRPr/>
            </a:pPr>
            <a:r>
              <a:rPr lang="en-US" b="1" dirty="0" err="1" smtClean="0">
                <a:solidFill>
                  <a:schemeClr val="accent2"/>
                </a:solidFill>
              </a:rPr>
              <a:t>Plospholipases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</a:p>
          <a:p>
            <a:pPr lvl="2" eaLnBrk="1" hangingPunct="1">
              <a:spcAft>
                <a:spcPts val="1800"/>
              </a:spcAft>
              <a:buClr>
                <a:srgbClr val="990000"/>
              </a:buClr>
              <a:defRPr/>
            </a:pPr>
            <a:r>
              <a:rPr lang="en-US" sz="2800" b="1" dirty="0" err="1" smtClean="0">
                <a:solidFill>
                  <a:schemeClr val="accent2"/>
                </a:solidFill>
              </a:rPr>
              <a:t>Phospholipases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A1, A2, C </a:t>
            </a:r>
            <a:r>
              <a:rPr lang="en-US" sz="2800" b="1" dirty="0" smtClean="0">
                <a:solidFill>
                  <a:srgbClr val="008000"/>
                </a:solidFill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D</a:t>
            </a:r>
          </a:p>
          <a:p>
            <a:pPr lvl="2" eaLnBrk="1" hangingPunct="1">
              <a:spcAft>
                <a:spcPts val="1800"/>
              </a:spcAft>
              <a:buClr>
                <a:srgbClr val="990000"/>
              </a:buClr>
              <a:defRPr/>
            </a:pPr>
            <a:r>
              <a:rPr lang="en-US" sz="2800" b="1" dirty="0" err="1" smtClean="0">
                <a:solidFill>
                  <a:schemeClr val="accent6"/>
                </a:solidFill>
              </a:rPr>
              <a:t>Lysosomal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phospholipase</a:t>
            </a:r>
            <a:r>
              <a:rPr lang="en-US" sz="2800" b="1" dirty="0" smtClean="0">
                <a:solidFill>
                  <a:schemeClr val="accent6"/>
                </a:solidFill>
              </a:rPr>
              <a:t>:</a:t>
            </a:r>
            <a:r>
              <a:rPr lang="en-US" sz="2600" b="1" dirty="0" smtClean="0">
                <a:solidFill>
                  <a:schemeClr val="accent6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Sphingomyelinase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 lvl="2" eaLnBrk="1" hangingPunct="1">
              <a:spcAft>
                <a:spcPts val="1800"/>
              </a:spcAft>
              <a:buClr>
                <a:srgbClr val="990000"/>
              </a:buClr>
              <a:buNone/>
              <a:defRPr/>
            </a:pPr>
            <a:endParaRPr lang="en-US" sz="2800" b="1" dirty="0" smtClean="0">
              <a:solidFill>
                <a:srgbClr val="008000"/>
              </a:solidFill>
            </a:endParaRPr>
          </a:p>
          <a:p>
            <a:pPr eaLnBrk="1" hangingPunct="1">
              <a:spcAft>
                <a:spcPts val="1800"/>
              </a:spcAft>
              <a:buClr>
                <a:srgbClr val="990000"/>
              </a:buClr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1143000"/>
          </a:xfrm>
          <a:solidFill>
            <a:srgbClr val="FFFF00"/>
          </a:solidFill>
          <a:ln>
            <a:solidFill>
              <a:srgbClr val="99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0000"/>
                </a:solidFill>
                <a:latin typeface="Impact" pitchFamily="34" charset="0"/>
              </a:rPr>
              <a:t>Functions of Phospholipids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763000" cy="4572000"/>
          </a:xfrm>
        </p:spPr>
        <p:txBody>
          <a:bodyPr/>
          <a:lstStyle/>
          <a:p>
            <a:pPr marL="533400" indent="-26988" eaLnBrk="1" hangingPunct="1">
              <a:lnSpc>
                <a:spcPct val="80000"/>
              </a:lnSpc>
              <a:buClr>
                <a:srgbClr val="990000"/>
              </a:buClr>
              <a:buFontTx/>
              <a:buNone/>
            </a:pPr>
            <a:endParaRPr lang="en-US" sz="2000" b="1" smtClean="0">
              <a:solidFill>
                <a:schemeClr val="accent2"/>
              </a:solidFill>
            </a:endParaRPr>
          </a:p>
          <a:p>
            <a:pPr marL="533400" indent="-26988" eaLnBrk="1" hangingPunct="1">
              <a:lnSpc>
                <a:spcPct val="80000"/>
              </a:lnSpc>
              <a:buClr>
                <a:srgbClr val="990000"/>
              </a:buClr>
              <a:buFontTx/>
              <a:buAutoNum type="alphaUcParenBoth"/>
            </a:pPr>
            <a:r>
              <a:rPr lang="en-US" sz="3600" b="1" smtClean="0">
                <a:solidFill>
                  <a:srgbClr val="990000"/>
                </a:solidFill>
              </a:rPr>
              <a:t>Membrane-bound phospholipids:</a:t>
            </a:r>
            <a:br>
              <a:rPr lang="en-US" sz="3600" b="1" smtClean="0">
                <a:solidFill>
                  <a:srgbClr val="990000"/>
                </a:solidFill>
              </a:rPr>
            </a:br>
            <a:r>
              <a:rPr lang="en-US" b="1" smtClean="0">
                <a:solidFill>
                  <a:schemeClr val="accent2"/>
                </a:solidFill>
              </a:rPr>
              <a:t/>
            </a:r>
            <a:br>
              <a:rPr lang="en-US" b="1" smtClean="0">
                <a:solidFill>
                  <a:schemeClr val="accent2"/>
                </a:solidFill>
              </a:rPr>
            </a:br>
            <a:r>
              <a:rPr lang="en-US" sz="2800" b="1" smtClean="0">
                <a:solidFill>
                  <a:schemeClr val="accent2"/>
                </a:solidFill>
              </a:rPr>
              <a:t>Structural: </a:t>
            </a:r>
            <a:r>
              <a:rPr lang="en-US" sz="2800" b="1" smtClean="0">
                <a:solidFill>
                  <a:srgbClr val="990000"/>
                </a:solidFill>
              </a:rPr>
              <a:t>Predominant lipids of cell membranes</a:t>
            </a:r>
            <a:r>
              <a:rPr lang="en-US" sz="2800" b="1" smtClean="0">
                <a:solidFill>
                  <a:schemeClr val="accent2"/>
                </a:solidFill>
              </a:rPr>
              <a:t/>
            </a:r>
            <a:br>
              <a:rPr lang="en-US" sz="2800" b="1" smtClean="0">
                <a:solidFill>
                  <a:schemeClr val="accent2"/>
                </a:solidFill>
              </a:rPr>
            </a:br>
            <a:r>
              <a:rPr lang="en-US" sz="2800" b="1" smtClean="0">
                <a:solidFill>
                  <a:schemeClr val="accent2"/>
                </a:solidFill>
              </a:rPr>
              <a:t/>
            </a:r>
            <a:br>
              <a:rPr lang="en-US" sz="2800" b="1" smtClean="0">
                <a:solidFill>
                  <a:schemeClr val="accent2"/>
                </a:solidFill>
              </a:rPr>
            </a:br>
            <a:r>
              <a:rPr lang="en-US" sz="2800" b="1" smtClean="0">
                <a:solidFill>
                  <a:schemeClr val="accent2"/>
                </a:solidFill>
              </a:rPr>
              <a:t>Anchoring: </a:t>
            </a:r>
            <a:r>
              <a:rPr lang="en-US" sz="2800" b="1" smtClean="0">
                <a:solidFill>
                  <a:srgbClr val="990000"/>
                </a:solidFill>
              </a:rPr>
              <a:t>Attaching some proteins to membranes</a:t>
            </a:r>
            <a:r>
              <a:rPr lang="en-US" sz="2800" b="1" smtClean="0">
                <a:solidFill>
                  <a:schemeClr val="accent2"/>
                </a:solidFill>
              </a:rPr>
              <a:t/>
            </a:r>
            <a:br>
              <a:rPr lang="en-US" sz="2800" b="1" smtClean="0">
                <a:solidFill>
                  <a:schemeClr val="accent2"/>
                </a:solidFill>
              </a:rPr>
            </a:br>
            <a:r>
              <a:rPr lang="en-US" sz="2800" b="1" smtClean="0">
                <a:solidFill>
                  <a:schemeClr val="accent2"/>
                </a:solidFill>
              </a:rPr>
              <a:t/>
            </a:r>
            <a:br>
              <a:rPr lang="en-US" sz="2800" b="1" smtClean="0">
                <a:solidFill>
                  <a:schemeClr val="accent2"/>
                </a:solidFill>
              </a:rPr>
            </a:br>
            <a:r>
              <a:rPr lang="en-US" sz="2800" b="1" smtClean="0">
                <a:solidFill>
                  <a:schemeClr val="accent2"/>
                </a:solidFill>
              </a:rPr>
              <a:t>Signaling: </a:t>
            </a:r>
            <a:r>
              <a:rPr lang="en-US" sz="2800" b="1" smtClean="0">
                <a:solidFill>
                  <a:srgbClr val="990000"/>
                </a:solidFill>
              </a:rPr>
              <a:t>Source of PI3 and DAG</a:t>
            </a:r>
          </a:p>
          <a:p>
            <a:pPr marL="533400" indent="-26988" eaLnBrk="1" hangingPunct="1">
              <a:lnSpc>
                <a:spcPct val="80000"/>
              </a:lnSpc>
              <a:buClr>
                <a:srgbClr val="990000"/>
              </a:buClr>
              <a:buFontTx/>
              <a:buNone/>
            </a:pPr>
            <a:endParaRPr lang="en-US" sz="2800" b="1" smtClean="0">
              <a:solidFill>
                <a:schemeClr val="accent2"/>
              </a:solidFill>
            </a:endParaRPr>
          </a:p>
          <a:p>
            <a:pPr marL="533400" indent="-26988" eaLnBrk="1" hangingPunct="1">
              <a:lnSpc>
                <a:spcPct val="80000"/>
              </a:lnSpc>
              <a:buClr>
                <a:srgbClr val="990000"/>
              </a:buClr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</a:rPr>
              <a:t>	Myelin sheath: </a:t>
            </a:r>
            <a:r>
              <a:rPr lang="en-US" sz="2800" b="1" smtClean="0">
                <a:solidFill>
                  <a:srgbClr val="990000"/>
                </a:solidFill>
              </a:rPr>
              <a:t>insulator and speeds up transmission    of nerve impulses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1143000"/>
          </a:xfrm>
          <a:solidFill>
            <a:srgbClr val="FFFF00"/>
          </a:solidFill>
          <a:ln>
            <a:solidFill>
              <a:srgbClr val="99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0000"/>
                </a:solidFill>
                <a:latin typeface="Impact" pitchFamily="34" charset="0"/>
              </a:rPr>
              <a:t>Functions of Phospholipids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763000" cy="3962400"/>
          </a:xfrm>
        </p:spPr>
        <p:txBody>
          <a:bodyPr/>
          <a:lstStyle/>
          <a:p>
            <a:pPr marL="177800" indent="-177800" eaLnBrk="1" hangingPunct="1">
              <a:lnSpc>
                <a:spcPct val="80000"/>
              </a:lnSpc>
              <a:buClr>
                <a:srgbClr val="990000"/>
              </a:buClr>
              <a:buFontTx/>
              <a:buNone/>
            </a:pPr>
            <a:r>
              <a:rPr lang="en-US" b="1" dirty="0" smtClean="0">
                <a:solidFill>
                  <a:srgbClr val="990000"/>
                </a:solidFill>
              </a:rPr>
              <a:t>(B) Non-membrane-bound phospholipids:</a:t>
            </a:r>
            <a:br>
              <a:rPr lang="en-US" b="1" dirty="0" smtClean="0">
                <a:solidFill>
                  <a:srgbClr val="990000"/>
                </a:solidFill>
              </a:rPr>
            </a:br>
            <a:r>
              <a:rPr lang="en-US" b="1" dirty="0" smtClean="0">
                <a:solidFill>
                  <a:srgbClr val="990000"/>
                </a:solidFill>
              </a:rPr>
              <a:t/>
            </a:r>
            <a:br>
              <a:rPr lang="en-US" b="1" dirty="0" smtClean="0">
                <a:solidFill>
                  <a:srgbClr val="990000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Easy re-inflation of alveoli by air: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Lung surfactant</a:t>
            </a:r>
            <a:br>
              <a:rPr lang="en-US" sz="2400" b="1" dirty="0" smtClean="0">
                <a:solidFill>
                  <a:srgbClr val="990000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Detergent effect: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Essential component of bile</a:t>
            </a:r>
            <a:br>
              <a:rPr lang="en-US" sz="2400" b="1" dirty="0" smtClean="0">
                <a:solidFill>
                  <a:srgbClr val="990000"/>
                </a:solidFill>
              </a:rPr>
            </a:br>
            <a:r>
              <a:rPr lang="en-US" sz="2400" b="1" dirty="0" smtClean="0">
                <a:solidFill>
                  <a:srgbClr val="990000"/>
                </a:solidFill>
              </a:rPr>
              <a:t>			 </a:t>
            </a:r>
            <a:r>
              <a:rPr lang="en-US" sz="2400" b="1" dirty="0" err="1" smtClean="0">
                <a:solidFill>
                  <a:srgbClr val="990000"/>
                </a:solidFill>
              </a:rPr>
              <a:t>Solubilize</a:t>
            </a:r>
            <a:r>
              <a:rPr lang="en-US" sz="2400" b="1" dirty="0" smtClean="0">
                <a:solidFill>
                  <a:srgbClr val="990000"/>
                </a:solidFill>
              </a:rPr>
              <a:t> cholesterol, preventing gall stones</a:t>
            </a:r>
            <a:br>
              <a:rPr lang="en-US" sz="2400" b="1" dirty="0" smtClean="0">
                <a:solidFill>
                  <a:srgbClr val="990000"/>
                </a:solidFill>
              </a:rPr>
            </a:br>
            <a:r>
              <a:rPr lang="en-US" sz="2400" b="1" dirty="0" smtClean="0">
                <a:solidFill>
                  <a:srgbClr val="990000"/>
                </a:solidFill>
              </a:rPr>
              <a:t>			 Emulsifying lipids, helping lipid digestion </a:t>
            </a:r>
            <a:br>
              <a:rPr lang="en-US" sz="2400" b="1" dirty="0" smtClean="0">
                <a:solidFill>
                  <a:srgbClr val="990000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Structural: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Coat of lipoproteins</a:t>
            </a:r>
            <a:br>
              <a:rPr lang="en-US" sz="2400" b="1" dirty="0" smtClean="0">
                <a:solidFill>
                  <a:srgbClr val="990000"/>
                </a:solidFill>
              </a:rPr>
            </a:br>
            <a:r>
              <a:rPr lang="en-US" sz="2400" b="1" dirty="0" smtClean="0">
                <a:solidFill>
                  <a:srgbClr val="990000"/>
                </a:solidFill>
              </a:rPr>
              <a:t/>
            </a:r>
            <a:br>
              <a:rPr lang="en-US" sz="2400" b="1" dirty="0" smtClean="0">
                <a:solidFill>
                  <a:srgbClr val="990000"/>
                </a:solidFill>
              </a:rPr>
            </a:br>
            <a:endParaRPr lang="en-US" sz="2400" b="1" dirty="0" smtClean="0">
              <a:solidFill>
                <a:srgbClr val="9900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162800" y="17526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1143000"/>
          </a:xfrm>
          <a:solidFill>
            <a:srgbClr val="FFFF00"/>
          </a:solidFill>
          <a:ln>
            <a:solidFill>
              <a:srgbClr val="9900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990000"/>
                </a:solidFill>
                <a:latin typeface="Impact" pitchFamily="34" charset="0"/>
              </a:rPr>
              <a:t>Background: Lipid Compounds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None/>
            </a:pP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990000"/>
              </a:buClr>
            </a:pPr>
            <a:r>
              <a:rPr lang="en-US" sz="3600" b="1" smtClean="0">
                <a:solidFill>
                  <a:schemeClr val="accent2"/>
                </a:solidFill>
              </a:rPr>
              <a:t>Heterogeneous group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None/>
            </a:pPr>
            <a:endParaRPr lang="en-US" sz="36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990000"/>
              </a:buClr>
            </a:pPr>
            <a:r>
              <a:rPr lang="en-US" sz="3600" b="1" smtClean="0">
                <a:solidFill>
                  <a:schemeClr val="accent2"/>
                </a:solidFill>
              </a:rPr>
              <a:t>Relatively water-insoluble </a:t>
            </a:r>
            <a:r>
              <a:rPr lang="en-US" sz="3600" b="1" smtClean="0">
                <a:solidFill>
                  <a:srgbClr val="990000"/>
                </a:solidFill>
              </a:rPr>
              <a:t>(? Exception)</a:t>
            </a:r>
            <a:r>
              <a:rPr lang="en-US" sz="3600" b="1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None/>
            </a:pPr>
            <a:endParaRPr lang="en-US" sz="36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990000"/>
              </a:buClr>
            </a:pPr>
            <a:r>
              <a:rPr lang="en-US" sz="3600" b="1" smtClean="0">
                <a:solidFill>
                  <a:schemeClr val="accent2"/>
                </a:solidFill>
              </a:rPr>
              <a:t>Soluble in non-polar solvents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	</a:t>
            </a:r>
            <a:endParaRPr lang="en-US" sz="2800" b="1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5_001"/>
          <p:cNvPicPr>
            <a:picLocks noChangeAspect="1" noChangeArrowheads="1"/>
          </p:cNvPicPr>
          <p:nvPr/>
        </p:nvPicPr>
        <p:blipFill>
          <a:blip r:embed="rId2" cstate="print"/>
          <a:srcRect l="25385" t="1869" r="21431" b="19626"/>
          <a:stretch>
            <a:fillRect/>
          </a:stretch>
        </p:blipFill>
        <p:spPr bwMode="auto">
          <a:xfrm>
            <a:off x="4267200" y="304800"/>
            <a:ext cx="457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304800" y="304800"/>
            <a:ext cx="3540125" cy="95567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00"/>
                </a:solidFill>
              </a:rPr>
              <a:t>Lipid Compounds:</a:t>
            </a:r>
          </a:p>
          <a:p>
            <a:r>
              <a:rPr lang="en-US" sz="2800" b="1">
                <a:solidFill>
                  <a:srgbClr val="990000"/>
                </a:solidFill>
              </a:rPr>
              <a:t>Heterogeneous Group</a:t>
            </a: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144463" y="1628775"/>
            <a:ext cx="36004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A. Simple Lipids:</a:t>
            </a:r>
          </a:p>
          <a:p>
            <a:r>
              <a:rPr lang="en-US" sz="3200" b="1">
                <a:solidFill>
                  <a:schemeClr val="accent2"/>
                </a:solidFill>
              </a:rPr>
              <a:t>   </a:t>
            </a:r>
            <a:r>
              <a:rPr lang="en-US" sz="2800" b="1">
                <a:solidFill>
                  <a:schemeClr val="accent2"/>
                </a:solidFill>
              </a:rPr>
              <a:t>Fatty acids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</a:t>
            </a:r>
            <a:r>
              <a:rPr lang="en-US" sz="2800" b="1">
                <a:solidFill>
                  <a:srgbClr val="990000"/>
                </a:solidFill>
              </a:rPr>
              <a:t>Ketone bodies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Triacylglycerol</a:t>
            </a:r>
          </a:p>
          <a:p>
            <a:r>
              <a:rPr lang="en-US" sz="2800" b="1">
                <a:solidFill>
                  <a:schemeClr val="accent2"/>
                </a:solidFill>
              </a:rPr>
              <a:t>   Cholesterol</a:t>
            </a:r>
          </a:p>
        </p:txBody>
      </p:sp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152400" y="4232275"/>
            <a:ext cx="39814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B. Complex Lipids:</a:t>
            </a:r>
          </a:p>
          <a:p>
            <a:r>
              <a:rPr lang="en-US" sz="3200" b="1">
                <a:solidFill>
                  <a:srgbClr val="008000"/>
                </a:solidFill>
              </a:rPr>
              <a:t>   </a:t>
            </a:r>
            <a:r>
              <a:rPr lang="en-US" sz="4000" b="1">
                <a:solidFill>
                  <a:srgbClr val="008000"/>
                </a:solidFill>
                <a:latin typeface="Impact" pitchFamily="34" charset="0"/>
              </a:rPr>
              <a:t>Phospho</a:t>
            </a:r>
            <a:r>
              <a:rPr lang="en-US" sz="4000" b="1">
                <a:solidFill>
                  <a:schemeClr val="accent2"/>
                </a:solidFill>
                <a:latin typeface="Impact" pitchFamily="34" charset="0"/>
              </a:rPr>
              <a:t>lipids</a:t>
            </a:r>
          </a:p>
          <a:p>
            <a:r>
              <a:rPr lang="en-US" sz="3200" b="1">
                <a:solidFill>
                  <a:schemeClr val="accent2"/>
                </a:solidFill>
              </a:rPr>
              <a:t>   </a:t>
            </a:r>
            <a:r>
              <a:rPr lang="en-US" sz="2800" b="1">
                <a:solidFill>
                  <a:schemeClr val="accent2"/>
                </a:solidFill>
              </a:rPr>
              <a:t>Lipo</a:t>
            </a:r>
            <a:r>
              <a:rPr lang="en-US" sz="2800" b="1">
                <a:solidFill>
                  <a:srgbClr val="008000"/>
                </a:solidFill>
              </a:rPr>
              <a:t>proteins</a:t>
            </a:r>
          </a:p>
          <a:p>
            <a:r>
              <a:rPr lang="en-US" sz="2800" b="1">
                <a:solidFill>
                  <a:srgbClr val="008000"/>
                </a:solidFill>
              </a:rPr>
              <a:t>   Glyco</a:t>
            </a:r>
            <a:r>
              <a:rPr lang="en-US" sz="2800" b="1">
                <a:solidFill>
                  <a:schemeClr val="accent2"/>
                </a:solidFill>
              </a:rPr>
              <a:t>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0"/>
            <a:ext cx="2190750" cy="65532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057400" y="0"/>
            <a:ext cx="3657600" cy="20955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85800" y="1676400"/>
            <a:ext cx="80391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A. </a:t>
            </a:r>
            <a:r>
              <a:rPr lang="en-US" sz="3600" b="1" dirty="0" err="1">
                <a:solidFill>
                  <a:schemeClr val="accent2"/>
                </a:solidFill>
              </a:rPr>
              <a:t>Glycerophospholipids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200" b="1" dirty="0">
                <a:solidFill>
                  <a:srgbClr val="990000"/>
                </a:solidFill>
              </a:rPr>
              <a:t>Glycerol-containing </a:t>
            </a:r>
            <a:r>
              <a:rPr lang="en-US" sz="3200" b="1" dirty="0" smtClean="0">
                <a:solidFill>
                  <a:srgbClr val="990000"/>
                </a:solidFill>
              </a:rPr>
              <a:t>phospholipids</a:t>
            </a:r>
          </a:p>
          <a:p>
            <a:r>
              <a:rPr lang="en-US" sz="3200" b="1" dirty="0" smtClean="0">
                <a:solidFill>
                  <a:srgbClr val="990000"/>
                </a:solidFill>
              </a:rPr>
              <a:t>	</a:t>
            </a:r>
            <a:r>
              <a:rPr lang="en-US" sz="3200" b="1" dirty="0" smtClean="0">
                <a:solidFill>
                  <a:srgbClr val="990000"/>
                </a:solidFill>
              </a:rPr>
              <a:t>Degraded and remodeled by 	</a:t>
            </a:r>
            <a:r>
              <a:rPr lang="en-US" sz="3200" b="1" dirty="0" err="1" smtClean="0">
                <a:solidFill>
                  <a:srgbClr val="990000"/>
                </a:solidFill>
              </a:rPr>
              <a:t>phospholipases</a:t>
            </a:r>
            <a:endParaRPr lang="en-US" sz="3200" b="1" dirty="0">
              <a:solidFill>
                <a:srgbClr val="990000"/>
              </a:solidFill>
            </a:endParaRPr>
          </a:p>
          <a:p>
            <a:endParaRPr lang="en-US" sz="3200" b="1" dirty="0">
              <a:solidFill>
                <a:srgbClr val="990000"/>
              </a:solidFill>
            </a:endParaRPr>
          </a:p>
          <a:p>
            <a:r>
              <a:rPr lang="en-US" sz="3600" b="1" dirty="0">
                <a:solidFill>
                  <a:schemeClr val="accent2"/>
                </a:solidFill>
              </a:rPr>
              <a:t>B. </a:t>
            </a:r>
            <a:r>
              <a:rPr lang="en-US" sz="3600" b="1" dirty="0" err="1">
                <a:solidFill>
                  <a:schemeClr val="accent2"/>
                </a:solidFill>
              </a:rPr>
              <a:t>Sphingo</a:t>
            </a:r>
            <a:r>
              <a:rPr lang="en-US" sz="3600" b="1" dirty="0">
                <a:solidFill>
                  <a:schemeClr val="accent2"/>
                </a:solidFill>
              </a:rPr>
              <a:t>-phospholipids:</a:t>
            </a:r>
          </a:p>
          <a:p>
            <a:r>
              <a:rPr lang="en-US" sz="3600" b="1" dirty="0">
                <a:solidFill>
                  <a:srgbClr val="990000"/>
                </a:solidFill>
              </a:rPr>
              <a:t>	</a:t>
            </a:r>
            <a:r>
              <a:rPr lang="en-US" sz="3200" b="1" dirty="0" err="1">
                <a:solidFill>
                  <a:srgbClr val="990000"/>
                </a:solidFill>
              </a:rPr>
              <a:t>Sphingosine</a:t>
            </a:r>
            <a:r>
              <a:rPr lang="en-US" sz="3200" b="1" dirty="0">
                <a:solidFill>
                  <a:srgbClr val="990000"/>
                </a:solidFill>
              </a:rPr>
              <a:t>-containing </a:t>
            </a:r>
            <a:r>
              <a:rPr lang="en-US" sz="3200" b="1" dirty="0" smtClean="0">
                <a:solidFill>
                  <a:srgbClr val="990000"/>
                </a:solidFill>
              </a:rPr>
              <a:t>phospholipids</a:t>
            </a:r>
          </a:p>
          <a:p>
            <a:pPr marL="914400" indent="-914400"/>
            <a:r>
              <a:rPr lang="en-US" sz="3200" b="1" dirty="0" smtClean="0">
                <a:solidFill>
                  <a:srgbClr val="990000"/>
                </a:solidFill>
              </a:rPr>
              <a:t>	 </a:t>
            </a:r>
            <a:r>
              <a:rPr lang="en-US" sz="3200" b="1" dirty="0" smtClean="0">
                <a:solidFill>
                  <a:srgbClr val="990000"/>
                </a:solidFill>
              </a:rPr>
              <a:t>Degraded by </a:t>
            </a:r>
            <a:r>
              <a:rPr lang="en-US" sz="3200" b="1" dirty="0" err="1" smtClean="0">
                <a:solidFill>
                  <a:srgbClr val="990000"/>
                </a:solidFill>
              </a:rPr>
              <a:t>lysosomal</a:t>
            </a:r>
            <a:r>
              <a:rPr lang="en-US" sz="3200" b="1" dirty="0" smtClean="0">
                <a:solidFill>
                  <a:srgbClr val="990000"/>
                </a:solidFill>
              </a:rPr>
              <a:t> </a:t>
            </a:r>
            <a:r>
              <a:rPr lang="en-US" sz="3200" b="1" dirty="0" err="1" smtClean="0">
                <a:solidFill>
                  <a:srgbClr val="990000"/>
                </a:solidFill>
              </a:rPr>
              <a:t>phospholipases</a:t>
            </a:r>
            <a:r>
              <a:rPr lang="en-US" sz="3200" b="1" dirty="0" smtClean="0">
                <a:solidFill>
                  <a:srgbClr val="990000"/>
                </a:solidFill>
              </a:rPr>
              <a:t>  (</a:t>
            </a:r>
            <a:r>
              <a:rPr lang="en-US" sz="3200" b="1" dirty="0" err="1" smtClean="0">
                <a:solidFill>
                  <a:srgbClr val="990000"/>
                </a:solidFill>
              </a:rPr>
              <a:t>sphingomylinase</a:t>
            </a:r>
            <a:r>
              <a:rPr lang="en-US" sz="3200" b="1" dirty="0" smtClean="0">
                <a:solidFill>
                  <a:srgbClr val="990000"/>
                </a:solidFill>
              </a:rPr>
              <a:t>)</a:t>
            </a:r>
            <a:endParaRPr lang="en-US" sz="3200" b="1" dirty="0">
              <a:solidFill>
                <a:srgbClr val="990000"/>
              </a:solidFill>
            </a:endParaRP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2895600" y="720725"/>
            <a:ext cx="3581400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Phospholipids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2190750" cy="65532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057400" y="0"/>
            <a:ext cx="3657600" cy="20955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0500" y="1752600"/>
            <a:ext cx="8763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A. </a:t>
            </a:r>
            <a:r>
              <a:rPr lang="en-US" sz="3600" b="1" dirty="0" err="1">
                <a:solidFill>
                  <a:schemeClr val="accent2"/>
                </a:solidFill>
              </a:rPr>
              <a:t>Glycerophospholipids</a:t>
            </a:r>
            <a:r>
              <a:rPr lang="en-US" sz="3600" b="1" dirty="0">
                <a:solidFill>
                  <a:schemeClr val="accent2"/>
                </a:solidFill>
              </a:rPr>
              <a:t>: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	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	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1. </a:t>
            </a:r>
            <a:r>
              <a:rPr lang="en-US" sz="2800" b="1" dirty="0" err="1">
                <a:solidFill>
                  <a:schemeClr val="accent2"/>
                </a:solidFill>
              </a:rPr>
              <a:t>Phosphatidylcholine</a:t>
            </a:r>
            <a:r>
              <a:rPr lang="en-US" sz="2800" b="1" dirty="0">
                <a:solidFill>
                  <a:schemeClr val="accent2"/>
                </a:solidFill>
              </a:rPr>
              <a:t> (Lecithin)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                e.g., </a:t>
            </a:r>
            <a:r>
              <a:rPr lang="en-US" sz="2800" b="1" dirty="0">
                <a:solidFill>
                  <a:srgbClr val="990000"/>
                </a:solidFill>
              </a:rPr>
              <a:t>Surfactant (</a:t>
            </a:r>
            <a:r>
              <a:rPr lang="en-US" sz="2800" b="1" dirty="0" err="1">
                <a:solidFill>
                  <a:srgbClr val="990000"/>
                </a:solidFill>
              </a:rPr>
              <a:t>Dipalmitoylecithin</a:t>
            </a:r>
            <a:r>
              <a:rPr lang="en-US" sz="2800" b="1" dirty="0">
                <a:solidFill>
                  <a:srgbClr val="990000"/>
                </a:solidFill>
              </a:rPr>
              <a:t>)</a:t>
            </a:r>
            <a:br>
              <a:rPr lang="en-US" sz="2800" b="1" dirty="0">
                <a:solidFill>
                  <a:srgbClr val="990000"/>
                </a:solidFill>
              </a:rPr>
            </a:br>
            <a:endParaRPr lang="en-US" sz="2800" b="1" dirty="0">
              <a:solidFill>
                <a:srgbClr val="990000"/>
              </a:solidFill>
            </a:endParaRPr>
          </a:p>
          <a:p>
            <a:r>
              <a:rPr lang="en-US" sz="2800" b="1" dirty="0">
                <a:solidFill>
                  <a:schemeClr val="accent2"/>
                </a:solidFill>
              </a:rPr>
              <a:t>           2. </a:t>
            </a:r>
            <a:r>
              <a:rPr lang="en-US" sz="2800" b="1" dirty="0" err="1">
                <a:solidFill>
                  <a:schemeClr val="accent2"/>
                </a:solidFill>
              </a:rPr>
              <a:t>Phosphatidylinositol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		</a:t>
            </a:r>
            <a:r>
              <a:rPr lang="en-US" sz="2800" b="1" dirty="0">
                <a:solidFill>
                  <a:srgbClr val="990000"/>
                </a:solidFill>
              </a:rPr>
              <a:t>(Signaling and anchoring molecule)</a:t>
            </a:r>
            <a:br>
              <a:rPr lang="en-US" sz="2800" b="1" dirty="0">
                <a:solidFill>
                  <a:srgbClr val="990000"/>
                </a:solidFill>
              </a:rPr>
            </a:br>
            <a:endParaRPr lang="en-US" sz="2800" b="1" dirty="0">
              <a:solidFill>
                <a:srgbClr val="990000"/>
              </a:solidFill>
            </a:endParaRPr>
          </a:p>
          <a:p>
            <a:r>
              <a:rPr lang="en-US" sz="2800" b="1" dirty="0">
                <a:solidFill>
                  <a:srgbClr val="990000"/>
                </a:solidFill>
              </a:rPr>
              <a:t>	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95600" y="660400"/>
            <a:ext cx="3581400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Impact" pitchFamily="34" charset="0"/>
              </a:rPr>
              <a:t>Phospholipids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447</Words>
  <Application>Microsoft Office PowerPoint</Application>
  <PresentationFormat>On-screen Show (4:3)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Phospholipid Compounds of Physiological Importance</vt:lpstr>
      <vt:lpstr>Objectives</vt:lpstr>
      <vt:lpstr>Functions of Phospholipids</vt:lpstr>
      <vt:lpstr>Functions of Phospholipids</vt:lpstr>
      <vt:lpstr>Background: Lipid Compounds</vt:lpstr>
      <vt:lpstr>Slide 7</vt:lpstr>
      <vt:lpstr>Slide 8</vt:lpstr>
      <vt:lpstr>Slide 9</vt:lpstr>
      <vt:lpstr>Slide 10</vt:lpstr>
      <vt:lpstr>Slide 11</vt:lpstr>
      <vt:lpstr>Slide 12</vt:lpstr>
      <vt:lpstr>Slide 13</vt:lpstr>
      <vt:lpstr>Calcium/Phosphatidylinositol System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Dr.Amr</cp:lastModifiedBy>
  <cp:revision>26</cp:revision>
  <dcterms:created xsi:type="dcterms:W3CDTF">1601-01-01T00:00:00Z</dcterms:created>
  <dcterms:modified xsi:type="dcterms:W3CDTF">2016-01-20T12:39:14Z</dcterms:modified>
</cp:coreProperties>
</file>