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6"/>
  </p:notesMasterIdLst>
  <p:sldIdLst>
    <p:sldId id="256" r:id="rId2"/>
    <p:sldId id="314" r:id="rId3"/>
    <p:sldId id="257" r:id="rId4"/>
    <p:sldId id="258" r:id="rId5"/>
    <p:sldId id="261" r:id="rId6"/>
    <p:sldId id="310" r:id="rId7"/>
    <p:sldId id="259" r:id="rId8"/>
    <p:sldId id="260" r:id="rId9"/>
    <p:sldId id="273" r:id="rId10"/>
    <p:sldId id="262" r:id="rId11"/>
    <p:sldId id="263" r:id="rId12"/>
    <p:sldId id="278" r:id="rId13"/>
    <p:sldId id="279" r:id="rId14"/>
    <p:sldId id="280" r:id="rId15"/>
    <p:sldId id="308" r:id="rId16"/>
    <p:sldId id="307" r:id="rId17"/>
    <p:sldId id="306" r:id="rId18"/>
    <p:sldId id="305" r:id="rId19"/>
    <p:sldId id="311" r:id="rId20"/>
    <p:sldId id="312" r:id="rId21"/>
    <p:sldId id="297" r:id="rId22"/>
    <p:sldId id="303" r:id="rId23"/>
    <p:sldId id="276" r:id="rId24"/>
    <p:sldId id="301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FF33"/>
    <a:srgbClr val="FF0066"/>
    <a:srgbClr val="FF66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21" autoAdjust="0"/>
    <p:restoredTop sz="90929"/>
  </p:normalViewPr>
  <p:slideViewPr>
    <p:cSldViewPr>
      <p:cViewPr>
        <p:scale>
          <a:sx n="80" d="100"/>
          <a:sy n="80" d="100"/>
        </p:scale>
        <p:origin x="-792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0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fld id="{22D0E4F5-26F1-4636-B7AD-70A60F3ED4EA}" type="datetimeFigureOut">
              <a:rPr lang="en-US"/>
              <a:pPr>
                <a:defRPr/>
              </a:pPr>
              <a:t>1/11/2016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fld id="{671937AA-2DA7-4CA9-8C3C-CC4A86A8C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786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BF32EED5-7849-4A01-B5D1-4AA4FE72DD79}" type="slidenum">
              <a:rPr lang="en-US" altLang="en-US" sz="1200" smtClean="0"/>
              <a:pPr eaLnBrk="1" hangingPunct="1"/>
              <a:t>14</a:t>
            </a:fld>
            <a:endParaRPr lang="en-US" alt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charset="0"/>
                <a:cs typeface="Times New Roman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6E72F35-3E73-4E76-BC07-8F83BC7E37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006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79428-497B-4D90-89F1-9021E4E47A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6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CF5E3-DD67-4161-9AE8-5DC30ABE3A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07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E81AE-BA4E-4D6C-8611-6D490E1625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275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DF469-89D9-4650-AB41-1C94E785E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594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7B878-33C8-403C-AEED-A2F363EF4C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9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93B7B-D578-46C8-B239-8AE13C2A5D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429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6FAFF-F768-4C43-8C7A-5FAF9D4D1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936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6A22E-9258-4530-ABA1-268836264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669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54AD3-40B1-4260-88C7-65F0CBE641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50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0C2C3-345F-4F59-97DD-3DC7FEECE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994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995B6-A341-4C91-836B-EBC156AAB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47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charset="0"/>
                <a:cs typeface="Times New Roman" charset="0"/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3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Times New Roman" charset="0"/>
                  <a:cs typeface="Times New Roman" charset="0"/>
                </a:endParaRPr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fld id="{44D833F3-3638-4F21-B562-70F0D6155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64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  <p:sldLayoutId id="214748406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tomach" TargetMode="External"/><Relationship Id="rId2" Type="http://schemas.openxmlformats.org/officeDocument/2006/relationships/hyperlink" Target="http://en.wikipedia.org/wiki/Esophagus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33400" y="2286000"/>
            <a:ext cx="80010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Aharoni" pitchFamily="2" charset="-79"/>
                <a:cs typeface="Aharoni" pitchFamily="2" charset="-79"/>
              </a:rPr>
              <a:t>Development of Respiratory System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6400800" cy="182880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dirty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Dr. Saeed </a:t>
            </a:r>
            <a:r>
              <a:rPr lang="en-US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Vohra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en-US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&amp;</a:t>
            </a:r>
            <a:endParaRPr lang="en-US" dirty="0">
              <a:solidFill>
                <a:srgbClr val="FFC000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en-US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Dr. </a:t>
            </a:r>
            <a:r>
              <a:rPr lang="en-US" dirty="0" err="1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Sanaa</a:t>
            </a:r>
            <a:r>
              <a:rPr lang="en-US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dirty="0" err="1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Alshaarawy</a:t>
            </a:r>
            <a:endParaRPr lang="en-US" dirty="0" smtClean="0">
              <a:solidFill>
                <a:srgbClr val="FFC000"/>
              </a:solidFill>
              <a:latin typeface="Aharoni" pitchFamily="2" charset="-79"/>
              <a:cs typeface="Aharoni" pitchFamily="2" charset="-79"/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en-US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  <a:solidFill>
            <a:srgbClr val="66FF33"/>
          </a:solidFill>
          <a:ln>
            <a:miter lim="800000"/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the Trachea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143000"/>
            <a:ext cx="4724400" cy="5486400"/>
          </a:xfrm>
          <a:ln>
            <a:solidFill>
              <a:schemeClr val="tx2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The </a:t>
            </a:r>
            <a:r>
              <a:rPr lang="en-US" b="1" dirty="0" err="1" smtClean="0">
                <a:solidFill>
                  <a:srgbClr val="FFFF00"/>
                </a:solidFill>
              </a:rPr>
              <a:t>endodermal</a:t>
            </a:r>
            <a:r>
              <a:rPr lang="en-US" b="1" dirty="0" smtClean="0">
                <a:solidFill>
                  <a:srgbClr val="FFFF00"/>
                </a:solidFill>
              </a:rPr>
              <a:t> lining </a:t>
            </a:r>
            <a:r>
              <a:rPr lang="en-US" b="1" dirty="0" smtClean="0"/>
              <a:t>of the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laryngotracheal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tube </a:t>
            </a:r>
            <a:r>
              <a:rPr lang="en-US" b="1" dirty="0" smtClean="0"/>
              <a:t>distal to the larynx </a:t>
            </a:r>
            <a:r>
              <a:rPr lang="en-US" b="1" u="sng" dirty="0" smtClean="0"/>
              <a:t>differentiates into </a:t>
            </a:r>
            <a:r>
              <a:rPr lang="en-US" b="1" dirty="0" smtClean="0"/>
              <a:t>the </a:t>
            </a:r>
            <a:r>
              <a:rPr lang="en-US" b="1" dirty="0" smtClean="0">
                <a:solidFill>
                  <a:srgbClr val="66FF33"/>
                </a:solidFill>
              </a:rPr>
              <a:t>epithelium and glands </a:t>
            </a:r>
            <a:r>
              <a:rPr lang="en-US" b="1" dirty="0" smtClean="0"/>
              <a:t>of the trachea and pulmonary epithelium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The</a:t>
            </a:r>
            <a:r>
              <a:rPr lang="en-US" b="1" dirty="0" smtClean="0">
                <a:solidFill>
                  <a:srgbClr val="66FF33"/>
                </a:solidFill>
              </a:rPr>
              <a:t> cartilages, connective tissue</a:t>
            </a:r>
            <a:r>
              <a:rPr lang="en-US" b="1" dirty="0" smtClean="0"/>
              <a:t>, and </a:t>
            </a:r>
            <a:r>
              <a:rPr lang="en-US" b="1" dirty="0" smtClean="0">
                <a:solidFill>
                  <a:srgbClr val="66FF33"/>
                </a:solidFill>
              </a:rPr>
              <a:t>muscles of the trachea </a:t>
            </a:r>
            <a:r>
              <a:rPr lang="en-US" b="1" dirty="0" smtClean="0"/>
              <a:t>are </a:t>
            </a:r>
            <a:r>
              <a:rPr lang="en-US" b="1" u="sng" dirty="0" smtClean="0"/>
              <a:t>derived from </a:t>
            </a:r>
            <a:r>
              <a:rPr lang="en-US" b="1" dirty="0" smtClean="0"/>
              <a:t>the </a:t>
            </a:r>
            <a:r>
              <a:rPr lang="en-US" b="1" dirty="0" smtClean="0">
                <a:solidFill>
                  <a:srgbClr val="FFFF00"/>
                </a:solidFill>
              </a:rPr>
              <a:t>mesoderm.</a:t>
            </a:r>
          </a:p>
          <a:p>
            <a:pPr eaLnBrk="1" hangingPunct="1">
              <a:defRPr/>
            </a:pPr>
            <a:endParaRPr lang="en-US" sz="2800" dirty="0" smtClean="0"/>
          </a:p>
        </p:txBody>
      </p:sp>
      <p:pic>
        <p:nvPicPr>
          <p:cNvPr id="12294" name="Picture 6" descr="C:\Users\user\Pictures\hhh.png"/>
          <p:cNvPicPr>
            <a:picLocks noChangeAspect="1" noChangeArrowheads="1"/>
          </p:cNvPicPr>
          <p:nvPr/>
        </p:nvPicPr>
        <p:blipFill>
          <a:blip r:embed="rId2">
            <a:lum bright="-14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9" t="42345" r="42410" b="5981"/>
          <a:stretch>
            <a:fillRect/>
          </a:stretch>
        </p:blipFill>
        <p:spPr bwMode="auto">
          <a:xfrm>
            <a:off x="5105400" y="3960813"/>
            <a:ext cx="3657600" cy="282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6" descr="C:\Users\user\Pictures\hhh.png"/>
          <p:cNvPicPr>
            <a:picLocks noChangeAspect="1" noChangeArrowheads="1"/>
          </p:cNvPicPr>
          <p:nvPr/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68" b="57895"/>
          <a:stretch>
            <a:fillRect/>
          </a:stretch>
        </p:blipFill>
        <p:spPr bwMode="auto">
          <a:xfrm>
            <a:off x="5105400" y="1100138"/>
            <a:ext cx="36576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rgbClr val="66FF33"/>
          </a:solidFill>
          <a:ln>
            <a:miter lim="800000"/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the Bronchi &amp; Lungs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066800"/>
            <a:ext cx="4555232" cy="5486400"/>
          </a:xfrm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C000"/>
                </a:solidFill>
              </a:rPr>
              <a:t>The 2 primary bronchial buds </a:t>
            </a:r>
            <a:r>
              <a:rPr lang="en-US" b="1" dirty="0" smtClean="0"/>
              <a:t>grow laterally into the </a:t>
            </a:r>
            <a:r>
              <a:rPr lang="en-US" b="1" dirty="0" err="1" smtClean="0">
                <a:solidFill>
                  <a:srgbClr val="FFFF00"/>
                </a:solidFill>
              </a:rPr>
              <a:t>pericardio</a:t>
            </a:r>
            <a:r>
              <a:rPr lang="en-US" b="1" dirty="0" smtClean="0">
                <a:solidFill>
                  <a:srgbClr val="FFFF00"/>
                </a:solidFill>
              </a:rPr>
              <a:t>-peritoneal canals </a:t>
            </a:r>
            <a:r>
              <a:rPr lang="en-US" b="1" dirty="0" smtClean="0"/>
              <a:t>(part of the </a:t>
            </a:r>
            <a:r>
              <a:rPr lang="en-US" b="1" dirty="0" err="1" smtClean="0"/>
              <a:t>intraembryonic</a:t>
            </a:r>
            <a:r>
              <a:rPr lang="en-US" b="1" dirty="0" smtClean="0"/>
              <a:t> </a:t>
            </a:r>
            <a:r>
              <a:rPr lang="en-US" b="1" dirty="0" err="1" smtClean="0"/>
              <a:t>celome</a:t>
            </a:r>
            <a:r>
              <a:rPr lang="en-US" b="1" dirty="0" smtClean="0"/>
              <a:t>), </a:t>
            </a:r>
            <a:r>
              <a:rPr lang="en-US" b="1" dirty="0" smtClean="0">
                <a:solidFill>
                  <a:srgbClr val="66FF33"/>
                </a:solidFill>
              </a:rPr>
              <a:t>the </a:t>
            </a:r>
            <a:r>
              <a:rPr lang="en-US" b="1" dirty="0" err="1" smtClean="0">
                <a:solidFill>
                  <a:srgbClr val="66FF33"/>
                </a:solidFill>
              </a:rPr>
              <a:t>primordia</a:t>
            </a:r>
            <a:r>
              <a:rPr lang="en-US" b="1" dirty="0" smtClean="0">
                <a:solidFill>
                  <a:srgbClr val="66FF33"/>
                </a:solidFill>
              </a:rPr>
              <a:t> of pleural cavities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FF00"/>
                </a:solidFill>
              </a:rPr>
              <a:t>Bronchial buds </a:t>
            </a:r>
            <a:r>
              <a:rPr lang="en-US" b="1" u="sng" dirty="0" smtClean="0"/>
              <a:t>divide</a:t>
            </a:r>
            <a:r>
              <a:rPr lang="en-US" b="1" dirty="0" smtClean="0"/>
              <a:t> and </a:t>
            </a:r>
            <a:r>
              <a:rPr lang="en-US" b="1" u="sng" dirty="0" smtClean="0"/>
              <a:t>re-divide</a:t>
            </a:r>
            <a:r>
              <a:rPr lang="en-US" b="1" dirty="0" smtClean="0"/>
              <a:t> to give </a:t>
            </a:r>
            <a:r>
              <a:rPr lang="en-US" b="1" dirty="0" smtClean="0"/>
              <a:t>rise to the </a:t>
            </a:r>
            <a:r>
              <a:rPr lang="en-US" b="1" dirty="0" smtClean="0">
                <a:solidFill>
                  <a:srgbClr val="66FF33"/>
                </a:solidFill>
              </a:rPr>
              <a:t>bronchial tree. </a:t>
            </a:r>
          </a:p>
          <a:p>
            <a:pPr eaLnBrk="1" hangingPunct="1">
              <a:defRPr/>
            </a:pPr>
            <a:endParaRPr lang="en-US" sz="2800" dirty="0" smtClean="0"/>
          </a:p>
        </p:txBody>
      </p:sp>
      <p:pic>
        <p:nvPicPr>
          <p:cNvPr id="13318" name="Picture 6" descr="C:\Users\user\Pictures\hgfhfgh - Copy.png"/>
          <p:cNvPicPr>
            <a:picLocks noChangeAspect="1" noChangeArrowheads="1"/>
          </p:cNvPicPr>
          <p:nvPr/>
        </p:nvPicPr>
        <p:blipFill>
          <a:blip r:embed="rId2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99" t="10464" r="1669" b="10464"/>
          <a:stretch>
            <a:fillRect/>
          </a:stretch>
        </p:blipFill>
        <p:spPr bwMode="auto">
          <a:xfrm>
            <a:off x="5943600" y="3886200"/>
            <a:ext cx="27432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6" descr="C:\Users\user\Pictures\hgfhfgh - Copy.png"/>
          <p:cNvPicPr>
            <a:picLocks noChangeAspect="1" noChangeArrowheads="1"/>
          </p:cNvPicPr>
          <p:nvPr/>
        </p:nvPicPr>
        <p:blipFill>
          <a:blip r:embed="rId2">
            <a:lum bright="-20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5" t="11629" r="50410" b="9302"/>
          <a:stretch>
            <a:fillRect/>
          </a:stretch>
        </p:blipFill>
        <p:spPr bwMode="auto">
          <a:xfrm>
            <a:off x="5943600" y="1219200"/>
            <a:ext cx="27432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533400"/>
            <a:ext cx="4191000" cy="60960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rgbClr val="66FF33"/>
                </a:solidFill>
              </a:rPr>
              <a:t>The right main bronchus </a:t>
            </a:r>
            <a:r>
              <a:rPr lang="en-US" sz="3200" b="1" dirty="0" smtClean="0"/>
              <a:t>is slightly </a:t>
            </a:r>
            <a:r>
              <a:rPr lang="en-US" sz="3200" b="1" dirty="0" smtClean="0">
                <a:solidFill>
                  <a:srgbClr val="FFFF00"/>
                </a:solidFill>
              </a:rPr>
              <a:t>larger</a:t>
            </a:r>
            <a:r>
              <a:rPr lang="en-US" sz="3200" b="1" dirty="0" smtClean="0"/>
              <a:t> than the left one and is </a:t>
            </a:r>
            <a:r>
              <a:rPr lang="en-US" sz="3200" b="1" dirty="0" smtClean="0">
                <a:solidFill>
                  <a:srgbClr val="FFFF00"/>
                </a:solidFill>
              </a:rPr>
              <a:t>oriented more vertically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3200" b="1" dirty="0" smtClean="0"/>
              <a:t>The embryonic relationship persists in the adult.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rgbClr val="66FF33"/>
                </a:solidFill>
              </a:rPr>
              <a:t>The main bronchi </a:t>
            </a:r>
            <a:r>
              <a:rPr lang="en-US" sz="3200" b="1" dirty="0" smtClean="0"/>
              <a:t>subdivide into </a:t>
            </a:r>
            <a:r>
              <a:rPr lang="en-US" sz="3200" b="1" dirty="0" smtClean="0">
                <a:solidFill>
                  <a:srgbClr val="FFFF00"/>
                </a:solidFill>
              </a:rPr>
              <a:t>secondary</a:t>
            </a:r>
            <a:r>
              <a:rPr lang="en-US" sz="3200" b="1" dirty="0" smtClean="0"/>
              <a:t> and </a:t>
            </a:r>
            <a:r>
              <a:rPr lang="en-US" sz="3200" b="1" dirty="0" smtClean="0">
                <a:solidFill>
                  <a:srgbClr val="FFFF00"/>
                </a:solidFill>
              </a:rPr>
              <a:t>tertiary</a:t>
            </a:r>
            <a:r>
              <a:rPr lang="en-US" sz="3200" b="1" dirty="0" smtClean="0"/>
              <a:t> (</a:t>
            </a:r>
            <a:r>
              <a:rPr lang="en-US" sz="3200" b="1" dirty="0" smtClean="0">
                <a:solidFill>
                  <a:srgbClr val="FFFF00"/>
                </a:solidFill>
              </a:rPr>
              <a:t>segmental)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FFFF00"/>
                </a:solidFill>
              </a:rPr>
              <a:t>bronchi </a:t>
            </a:r>
            <a:r>
              <a:rPr lang="en-US" sz="3200" b="1" dirty="0" smtClean="0"/>
              <a:t>which give rise to further branches.</a:t>
            </a:r>
          </a:p>
        </p:txBody>
      </p:sp>
      <p:pic>
        <p:nvPicPr>
          <p:cNvPr id="14339" name="Picture 6" descr="C:\Users\user\Pictures\xxcxccxcxcx - Copy (2)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000" b="62611"/>
          <a:stretch>
            <a:fillRect/>
          </a:stretch>
        </p:blipFill>
        <p:spPr>
          <a:xfrm>
            <a:off x="4953000" y="457200"/>
            <a:ext cx="3505200" cy="2438400"/>
          </a:xfrm>
        </p:spPr>
      </p:pic>
      <p:pic>
        <p:nvPicPr>
          <p:cNvPr id="14340" name="Picture 8" descr="C:\Users\user\Pictures\ffbg.png"/>
          <p:cNvPicPr>
            <a:picLocks noChangeAspect="1" noChangeArrowheads="1"/>
          </p:cNvPicPr>
          <p:nvPr/>
        </p:nvPicPr>
        <p:blipFill>
          <a:blip r:embed="rId3">
            <a:lum bright="-16000" contras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810000"/>
            <a:ext cx="38417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ame 6"/>
          <p:cNvSpPr/>
          <p:nvPr/>
        </p:nvSpPr>
        <p:spPr bwMode="auto">
          <a:xfrm>
            <a:off x="4800600" y="4876800"/>
            <a:ext cx="609600" cy="5334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>
              <a:latin typeface="Times New Roman" charset="0"/>
              <a:cs typeface="Times New Roman" charset="0"/>
            </a:endParaRPr>
          </a:p>
        </p:txBody>
      </p:sp>
      <p:sp>
        <p:nvSpPr>
          <p:cNvPr id="8" name="Frame 7"/>
          <p:cNvSpPr/>
          <p:nvPr/>
        </p:nvSpPr>
        <p:spPr bwMode="auto">
          <a:xfrm>
            <a:off x="4724400" y="5791200"/>
            <a:ext cx="762000" cy="6858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>
              <a:latin typeface="Times New Roman" charset="0"/>
              <a:cs typeface="Times New Roman" charset="0"/>
            </a:endParaRPr>
          </a:p>
        </p:txBody>
      </p:sp>
      <p:sp>
        <p:nvSpPr>
          <p:cNvPr id="9" name="Frame 8"/>
          <p:cNvSpPr/>
          <p:nvPr/>
        </p:nvSpPr>
        <p:spPr bwMode="auto">
          <a:xfrm>
            <a:off x="4724400" y="4038600"/>
            <a:ext cx="1828800" cy="3810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>
              <a:latin typeface="Times New Roman" charset="0"/>
              <a:cs typeface="Times New Roman" charset="0"/>
            </a:endParaRPr>
          </a:p>
        </p:txBody>
      </p:sp>
      <p:sp>
        <p:nvSpPr>
          <p:cNvPr id="10" name="Frame 9"/>
          <p:cNvSpPr/>
          <p:nvPr/>
        </p:nvSpPr>
        <p:spPr bwMode="auto">
          <a:xfrm>
            <a:off x="6934200" y="4038600"/>
            <a:ext cx="1600200" cy="3810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28600" y="381000"/>
            <a:ext cx="4419600" cy="54102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FF00"/>
                </a:solidFill>
              </a:rPr>
              <a:t>The segmental bronchi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66FF"/>
                </a:solidFill>
              </a:rPr>
              <a:t>10 in right lung </a:t>
            </a:r>
            <a:r>
              <a:rPr lang="en-US" b="1" dirty="0" smtClean="0"/>
              <a:t>and </a:t>
            </a:r>
            <a:r>
              <a:rPr lang="en-US" b="1" dirty="0" smtClean="0">
                <a:solidFill>
                  <a:srgbClr val="FF66FF"/>
                </a:solidFill>
              </a:rPr>
              <a:t>8 or 9 in the left lung </a:t>
            </a:r>
            <a:r>
              <a:rPr lang="en-US" b="1" dirty="0" smtClean="0"/>
              <a:t>begin to form by the </a:t>
            </a:r>
            <a:r>
              <a:rPr lang="en-US" b="1" dirty="0" smtClean="0">
                <a:solidFill>
                  <a:srgbClr val="FFFF00"/>
                </a:solidFill>
              </a:rPr>
              <a:t>7th week</a:t>
            </a:r>
          </a:p>
          <a:p>
            <a:pPr eaLnBrk="1" hangingPunct="1">
              <a:defRPr/>
            </a:pPr>
            <a:r>
              <a:rPr lang="en-US" b="1" dirty="0" smtClean="0"/>
              <a:t>The surrounding </a:t>
            </a:r>
            <a:r>
              <a:rPr lang="en-US" b="1" dirty="0" err="1" smtClean="0"/>
              <a:t>mesenchyme</a:t>
            </a:r>
            <a:r>
              <a:rPr lang="en-US" b="1" dirty="0" smtClean="0"/>
              <a:t> also divides. 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rgbClr val="66FF33"/>
                </a:solidFill>
              </a:rPr>
              <a:t>Each </a:t>
            </a:r>
            <a:r>
              <a:rPr lang="en-US" b="1" u="sng" dirty="0" smtClean="0">
                <a:solidFill>
                  <a:srgbClr val="66FF33"/>
                </a:solidFill>
              </a:rPr>
              <a:t>segmental bronchus </a:t>
            </a:r>
            <a:r>
              <a:rPr lang="en-US" b="1" dirty="0" smtClean="0">
                <a:solidFill>
                  <a:srgbClr val="66FF33"/>
                </a:solidFill>
              </a:rPr>
              <a:t>with its </a:t>
            </a:r>
            <a:r>
              <a:rPr lang="en-US" b="1" u="sng" dirty="0" smtClean="0">
                <a:solidFill>
                  <a:srgbClr val="66FF33"/>
                </a:solidFill>
              </a:rPr>
              <a:t>surrounding</a:t>
            </a:r>
            <a:r>
              <a:rPr lang="en-US" b="1" dirty="0" smtClean="0">
                <a:solidFill>
                  <a:srgbClr val="66FF33"/>
                </a:solidFill>
              </a:rPr>
              <a:t> mass of </a:t>
            </a:r>
            <a:r>
              <a:rPr lang="en-US" b="1" u="sng" dirty="0" err="1" smtClean="0">
                <a:solidFill>
                  <a:srgbClr val="66FF33"/>
                </a:solidFill>
              </a:rPr>
              <a:t>mesenchyme</a:t>
            </a:r>
            <a:r>
              <a:rPr lang="en-US" b="1" dirty="0" smtClean="0">
                <a:solidFill>
                  <a:srgbClr val="66FF33"/>
                </a:solidFill>
              </a:rPr>
              <a:t> </a:t>
            </a:r>
            <a:r>
              <a:rPr lang="en-US" b="1" dirty="0" smtClean="0"/>
              <a:t>is the </a:t>
            </a:r>
            <a:r>
              <a:rPr lang="en-US" b="1" dirty="0" err="1" smtClean="0"/>
              <a:t>primordium</a:t>
            </a:r>
            <a:r>
              <a:rPr lang="en-US" b="1" dirty="0" smtClean="0"/>
              <a:t> of a </a:t>
            </a:r>
            <a:r>
              <a:rPr lang="en-US" b="1" dirty="0" err="1" smtClean="0">
                <a:solidFill>
                  <a:srgbClr val="FFFF00"/>
                </a:solidFill>
              </a:rPr>
              <a:t>bronchopulmonary</a:t>
            </a:r>
            <a:r>
              <a:rPr lang="en-US" b="1" dirty="0" smtClean="0">
                <a:solidFill>
                  <a:srgbClr val="FFFF00"/>
                </a:solidFill>
              </a:rPr>
              <a:t> segment.</a:t>
            </a:r>
          </a:p>
        </p:txBody>
      </p:sp>
      <p:pic>
        <p:nvPicPr>
          <p:cNvPr id="15363" name="Content Placeholder 8" descr="C:\Users\user\Pictures\ffbg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4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485900"/>
            <a:ext cx="4251325" cy="3886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228600" y="1592263"/>
            <a:ext cx="3810000" cy="3970337"/>
          </a:xfrm>
          <a:prstGeom prst="rect">
            <a:avLst/>
          </a:prstGeom>
          <a:noFill/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As the lungs develop they acquire a layer of </a:t>
            </a:r>
            <a:r>
              <a:rPr lang="en-US" sz="2800" dirty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visceral pleura 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from </a:t>
            </a:r>
            <a:r>
              <a:rPr lang="en-US" sz="28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splanchnic mesenchyme.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The thoracic body wall becomes lined by a layer of </a:t>
            </a:r>
            <a:r>
              <a:rPr lang="en-US" sz="2800" dirty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parietal pleura 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derived from the </a:t>
            </a:r>
            <a:r>
              <a:rPr lang="en-US" sz="28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charset="0"/>
                <a:cs typeface="Times New Roman" charset="0"/>
              </a:rPr>
              <a:t>somatic mesoderm.</a:t>
            </a:r>
          </a:p>
        </p:txBody>
      </p:sp>
      <p:pic>
        <p:nvPicPr>
          <p:cNvPr id="16387" name="Picture 2" descr="C:\Documents and Settings\Free User\My Documents\My Pictures\Pleura.bmp"/>
          <p:cNvPicPr>
            <a:picLocks noChangeAspect="1" noChangeArrowheads="1"/>
          </p:cNvPicPr>
          <p:nvPr/>
        </p:nvPicPr>
        <p:blipFill>
          <a:blip r:embed="rId3">
            <a:lum bright="-24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" t="2000" r="2000" b="4286"/>
          <a:stretch>
            <a:fillRect/>
          </a:stretch>
        </p:blipFill>
        <p:spPr bwMode="auto">
          <a:xfrm>
            <a:off x="4419600" y="838200"/>
            <a:ext cx="4308475" cy="3124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 descr="C:\Users\user\Pictures\hgfhfgh - Copy.png"/>
          <p:cNvPicPr>
            <a:picLocks noChangeAspect="1" noChangeArrowheads="1"/>
          </p:cNvPicPr>
          <p:nvPr/>
        </p:nvPicPr>
        <p:blipFill>
          <a:blip r:embed="rId4">
            <a:lum bright="-20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5" t="11629" r="50410" b="9302"/>
          <a:stretch>
            <a:fillRect/>
          </a:stretch>
        </p:blipFill>
        <p:spPr bwMode="auto">
          <a:xfrm>
            <a:off x="4419600" y="4267200"/>
            <a:ext cx="25146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 descr="C:\Users\user\Pictures\hgfhfgh - Copy.png"/>
          <p:cNvPicPr>
            <a:picLocks noChangeAspect="1" noChangeArrowheads="1"/>
          </p:cNvPicPr>
          <p:nvPr/>
        </p:nvPicPr>
        <p:blipFill>
          <a:blip r:embed="rId4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99" t="10464" r="1669" b="10464"/>
          <a:stretch>
            <a:fillRect/>
          </a:stretch>
        </p:blipFill>
        <p:spPr bwMode="auto">
          <a:xfrm>
            <a:off x="7010400" y="4267200"/>
            <a:ext cx="1905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382000" cy="3200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400" b="1" dirty="0" smtClean="0"/>
              <a:t>Maturation of lung is </a:t>
            </a:r>
            <a:r>
              <a:rPr lang="en-US" sz="2400" b="1" u="sng" dirty="0" smtClean="0"/>
              <a:t>divided into </a:t>
            </a:r>
            <a:r>
              <a:rPr lang="en-US" sz="2400" b="1" dirty="0" smtClean="0">
                <a:solidFill>
                  <a:srgbClr val="FFFF00"/>
                </a:solidFill>
              </a:rPr>
              <a:t>4 periods</a:t>
            </a:r>
            <a:r>
              <a:rPr lang="en-US" sz="2400" b="1" dirty="0" smtClean="0"/>
              <a:t>:</a:t>
            </a:r>
          </a:p>
          <a:p>
            <a:pPr lvl="1" eaLnBrk="1" hangingPunct="1">
              <a:defRPr/>
            </a:pPr>
            <a:r>
              <a:rPr lang="en-US" sz="2400" b="1" dirty="0" err="1" smtClean="0">
                <a:solidFill>
                  <a:srgbClr val="66FF33"/>
                </a:solidFill>
              </a:rPr>
              <a:t>Pseudoglandular</a:t>
            </a:r>
            <a:r>
              <a:rPr lang="en-US" sz="2400" b="1" dirty="0" smtClean="0"/>
              <a:t>		(5 - 17 weeks)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66FF33"/>
                </a:solidFill>
              </a:rPr>
              <a:t>Canalicular</a:t>
            </a:r>
            <a:r>
              <a:rPr lang="en-US" sz="2400" b="1" dirty="0" smtClean="0">
                <a:solidFill>
                  <a:srgbClr val="FF0066"/>
                </a:solidFill>
              </a:rPr>
              <a:t>	</a:t>
            </a:r>
            <a:r>
              <a:rPr lang="en-US" sz="2400" b="1" dirty="0" smtClean="0"/>
              <a:t>		(16 - 25 weeks)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66FF33"/>
                </a:solidFill>
              </a:rPr>
              <a:t>Terminal sac      		 </a:t>
            </a:r>
            <a:r>
              <a:rPr lang="en-US" sz="2400" b="1" dirty="0" smtClean="0"/>
              <a:t>(24 weeks - birth)</a:t>
            </a:r>
          </a:p>
          <a:p>
            <a:pPr lvl="1" eaLnBrk="1" hangingPunct="1">
              <a:defRPr/>
            </a:pPr>
            <a:r>
              <a:rPr lang="en-US" sz="2400" b="1" dirty="0" smtClean="0">
                <a:solidFill>
                  <a:srgbClr val="66FF33"/>
                </a:solidFill>
              </a:rPr>
              <a:t>Alveolar</a:t>
            </a:r>
            <a:r>
              <a:rPr lang="en-US" sz="2400" b="1" dirty="0" smtClean="0"/>
              <a:t>			(late fetal period - 						childhood)   </a:t>
            </a:r>
          </a:p>
          <a:p>
            <a:pPr eaLnBrk="1" hangingPunct="1"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These periods overlap each other because the cranial segments of the lungs mature faster than the caudal ones</a:t>
            </a:r>
          </a:p>
        </p:txBody>
      </p:sp>
      <p:pic>
        <p:nvPicPr>
          <p:cNvPr id="17411" name="Picture 7" descr="https://encrypted-tbn3.gstatic.com/images?q=tbn:ANd9GcRvYMHRnfUOQ0z6JjQSRGmWqZzCE3dFu7FtdmXnPD1PftFSSFp_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31"/>
          <a:stretch>
            <a:fillRect/>
          </a:stretch>
        </p:blipFill>
        <p:spPr bwMode="auto">
          <a:xfrm>
            <a:off x="304800" y="4419600"/>
            <a:ext cx="5410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9" descr="http://learninggnm.com/extimages/Lung%20Alveoli%20Websi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181475"/>
            <a:ext cx="264795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-16823" y="0"/>
            <a:ext cx="9144000" cy="762000"/>
          </a:xfrm>
          <a:prstGeom prst="rect">
            <a:avLst/>
          </a:prstGeom>
          <a:solidFill>
            <a:srgbClr val="66FF33"/>
          </a:solidFill>
          <a:ln>
            <a:noFill/>
            <a:miter lim="800000"/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en-US" sz="3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Maturation of the Lungs</a:t>
            </a:r>
            <a:endParaRPr lang="en-US" sz="3600" b="1" kern="0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447800"/>
            <a:ext cx="4953000" cy="4724400"/>
          </a:xfrm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/>
              <a:t>Developing lungs somewhat resembles an exocrine gland during this period.</a:t>
            </a:r>
          </a:p>
          <a:p>
            <a:pPr eaLnBrk="1" hangingPunct="1">
              <a:defRPr/>
            </a:pPr>
            <a:r>
              <a:rPr lang="en-US" sz="2800" b="1" dirty="0" smtClean="0"/>
              <a:t>By </a:t>
            </a:r>
            <a:r>
              <a:rPr lang="en-US" sz="2800" b="1" dirty="0" smtClean="0">
                <a:solidFill>
                  <a:srgbClr val="FFFF00"/>
                </a:solidFill>
              </a:rPr>
              <a:t>17 weeks </a:t>
            </a:r>
            <a:r>
              <a:rPr lang="en-US" sz="2800" b="1" dirty="0" smtClean="0"/>
              <a:t>all major elements of the lung have formed </a:t>
            </a:r>
            <a:r>
              <a:rPr lang="en-US" sz="2800" b="1" u="sng" dirty="0" smtClean="0"/>
              <a:t>except </a:t>
            </a:r>
            <a:r>
              <a:rPr lang="en-US" sz="2800" b="1" dirty="0" smtClean="0">
                <a:solidFill>
                  <a:srgbClr val="66FF33"/>
                </a:solidFill>
              </a:rPr>
              <a:t>those involved with gas exchange (alveoli).</a:t>
            </a:r>
          </a:p>
          <a:p>
            <a:pPr eaLnBrk="1" hangingPunct="1">
              <a:defRPr/>
            </a:pPr>
            <a:r>
              <a:rPr lang="en-US" sz="2800" b="1" dirty="0" smtClean="0"/>
              <a:t>Respiration is </a:t>
            </a:r>
            <a:r>
              <a:rPr lang="en-US" sz="2800" b="1" u="sng" dirty="0" smtClean="0">
                <a:solidFill>
                  <a:srgbClr val="FF66FF"/>
                </a:solidFill>
              </a:rPr>
              <a:t>NOT</a:t>
            </a:r>
            <a:r>
              <a:rPr lang="en-US" sz="2800" b="1" dirty="0" smtClean="0"/>
              <a:t> possible.</a:t>
            </a:r>
          </a:p>
          <a:p>
            <a:pPr eaLnBrk="1" hangingPunct="1">
              <a:defRPr/>
            </a:pPr>
            <a:r>
              <a:rPr lang="en-US" sz="2800" b="1" dirty="0" smtClean="0">
                <a:solidFill>
                  <a:srgbClr val="66FF33"/>
                </a:solidFill>
              </a:rPr>
              <a:t>Fetuses</a:t>
            </a:r>
            <a:r>
              <a:rPr lang="en-US" sz="2800" b="1" dirty="0" smtClean="0">
                <a:solidFill>
                  <a:srgbClr val="FFFF00"/>
                </a:solidFill>
              </a:rPr>
              <a:t> born during this period are </a:t>
            </a:r>
            <a:r>
              <a:rPr lang="en-US" sz="2800" b="1" dirty="0" smtClean="0">
                <a:solidFill>
                  <a:srgbClr val="66FF33"/>
                </a:solidFill>
              </a:rPr>
              <a:t>unable to survive.</a:t>
            </a:r>
          </a:p>
        </p:txBody>
      </p:sp>
      <p:pic>
        <p:nvPicPr>
          <p:cNvPr id="18435" name="Picture 5" descr="C:\Users\user\Pictures\zz.png"/>
          <p:cNvPicPr>
            <a:picLocks noChangeAspect="1" noChangeArrowheads="1"/>
          </p:cNvPicPr>
          <p:nvPr/>
        </p:nvPicPr>
        <p:blipFill>
          <a:blip r:embed="rId2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1" r="8270"/>
          <a:stretch>
            <a:fillRect/>
          </a:stretch>
        </p:blipFill>
        <p:spPr bwMode="auto">
          <a:xfrm>
            <a:off x="5334000" y="1976438"/>
            <a:ext cx="3657600" cy="297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-16823" y="0"/>
            <a:ext cx="9144000" cy="762000"/>
          </a:xfrm>
          <a:prstGeom prst="rect">
            <a:avLst/>
          </a:prstGeom>
          <a:solidFill>
            <a:srgbClr val="66FF33"/>
          </a:solidFill>
          <a:ln>
            <a:noFill/>
            <a:miter lim="800000"/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en-US" sz="3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Pseudoglandular</a:t>
            </a: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Period (5-17 weeks)</a:t>
            </a:r>
            <a:endParaRPr lang="en-US" sz="3600" b="1" kern="0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rgbClr val="66FF33"/>
          </a:solidFill>
          <a:ln>
            <a:miter lim="800000"/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Canalicular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Period (16-25 weeks)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524000"/>
            <a:ext cx="4876800" cy="4800600"/>
          </a:xfrm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Lung tissue becomes </a:t>
            </a:r>
            <a:r>
              <a:rPr lang="en-US" sz="2400" dirty="0" smtClean="0">
                <a:solidFill>
                  <a:srgbClr val="FFFF00"/>
                </a:solidFill>
              </a:rPr>
              <a:t>highly vascular.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Lumina of </a:t>
            </a:r>
            <a:r>
              <a:rPr lang="en-US" sz="2400" dirty="0" smtClean="0">
                <a:solidFill>
                  <a:srgbClr val="FFFF00"/>
                </a:solidFill>
              </a:rPr>
              <a:t>bronchi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FF00"/>
                </a:solidFill>
              </a:rPr>
              <a:t>terminal bronchioles </a:t>
            </a:r>
            <a:r>
              <a:rPr lang="en-US" sz="2400" dirty="0" smtClean="0"/>
              <a:t>become </a:t>
            </a:r>
            <a:r>
              <a:rPr lang="en-US" sz="2400" dirty="0" smtClean="0">
                <a:solidFill>
                  <a:srgbClr val="FFFF00"/>
                </a:solidFill>
              </a:rPr>
              <a:t>larger.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/>
              <a:t>By </a:t>
            </a:r>
            <a:r>
              <a:rPr lang="en-US" sz="2400" b="1" dirty="0" smtClean="0">
                <a:solidFill>
                  <a:srgbClr val="FFFF00"/>
                </a:solidFill>
              </a:rPr>
              <a:t>24 weeks </a:t>
            </a:r>
            <a:r>
              <a:rPr lang="en-US" sz="2400" dirty="0" smtClean="0"/>
              <a:t>each </a:t>
            </a:r>
            <a:r>
              <a:rPr lang="en-US" sz="2400" dirty="0" smtClean="0">
                <a:solidFill>
                  <a:srgbClr val="FFFF00"/>
                </a:solidFill>
              </a:rPr>
              <a:t>terminal bronchiole</a:t>
            </a:r>
            <a:r>
              <a:rPr lang="en-US" sz="2400" dirty="0" smtClean="0"/>
              <a:t> has </a:t>
            </a:r>
            <a:r>
              <a:rPr lang="en-US" sz="2400" u="sng" dirty="0" smtClean="0"/>
              <a:t>given rise </a:t>
            </a:r>
            <a:r>
              <a:rPr lang="en-US" sz="2400" dirty="0" smtClean="0"/>
              <a:t>to two or more </a:t>
            </a:r>
            <a:r>
              <a:rPr lang="en-US" sz="2400" b="1" dirty="0" smtClean="0">
                <a:solidFill>
                  <a:srgbClr val="66FF33"/>
                </a:solidFill>
              </a:rPr>
              <a:t>respiratory bronchioles.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The respiratory bronchioles </a:t>
            </a:r>
            <a:r>
              <a:rPr lang="en-US" sz="2400" u="sng" dirty="0" smtClean="0"/>
              <a:t>divide </a:t>
            </a:r>
            <a:r>
              <a:rPr lang="en-US" sz="2400" dirty="0" smtClean="0"/>
              <a:t>into 3 to 6 tubular passages called </a:t>
            </a:r>
            <a:r>
              <a:rPr lang="en-US" sz="2400" b="1" dirty="0" smtClean="0">
                <a:solidFill>
                  <a:srgbClr val="66FF33"/>
                </a:solidFill>
              </a:rPr>
              <a:t>alveolar ducts.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66FF33"/>
                </a:solidFill>
              </a:rPr>
              <a:t>Some </a:t>
            </a:r>
            <a:r>
              <a:rPr lang="en-US" sz="2400" dirty="0" smtClean="0"/>
              <a:t>thin-walled </a:t>
            </a:r>
            <a:r>
              <a:rPr lang="en-US" sz="2400" b="1" dirty="0" smtClean="0">
                <a:solidFill>
                  <a:srgbClr val="66FF33"/>
                </a:solidFill>
              </a:rPr>
              <a:t>terminal sacs (primordial alveoli) </a:t>
            </a:r>
            <a:r>
              <a:rPr lang="en-US" sz="2400" dirty="0" smtClean="0"/>
              <a:t>develop </a:t>
            </a:r>
            <a:r>
              <a:rPr lang="en-US" sz="2400" dirty="0" smtClean="0">
                <a:solidFill>
                  <a:srgbClr val="FFFF00"/>
                </a:solidFill>
              </a:rPr>
              <a:t>at the end of respiratory bronchioles.</a:t>
            </a:r>
          </a:p>
          <a:p>
            <a:pPr eaLnBrk="1" hangingPunct="1">
              <a:defRPr/>
            </a:pPr>
            <a:endParaRPr lang="en-US" sz="2400" dirty="0" smtClean="0"/>
          </a:p>
        </p:txBody>
      </p:sp>
      <p:pic>
        <p:nvPicPr>
          <p:cNvPr id="19462" name="Picture 5" descr="C:\Users\user\Pictures\xzc.png"/>
          <p:cNvPicPr>
            <a:picLocks noChangeAspect="1" noChangeArrowheads="1"/>
          </p:cNvPicPr>
          <p:nvPr/>
        </p:nvPicPr>
        <p:blipFill>
          <a:blip r:embed="rId2">
            <a:lum bright="-22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1"/>
          <a:stretch>
            <a:fillRect/>
          </a:stretch>
        </p:blipFill>
        <p:spPr bwMode="auto">
          <a:xfrm>
            <a:off x="5334000" y="990600"/>
            <a:ext cx="319563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5105400" y="3733800"/>
            <a:ext cx="3810000" cy="2743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kern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Respiration is possible at the end of this period.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u="sng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Fetus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born at the end of this period </a:t>
            </a:r>
            <a:r>
              <a:rPr lang="en-US" u="sng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may survive 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if given </a:t>
            </a:r>
            <a:r>
              <a:rPr lang="en-US" kern="0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intensive care 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(but </a:t>
            </a:r>
            <a:r>
              <a:rPr lang="en-US" u="sng" kern="0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usually die 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because of the immaturity of respiratory as well as other systems)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Frame 5"/>
          <p:cNvSpPr/>
          <p:nvPr/>
        </p:nvSpPr>
        <p:spPr bwMode="auto">
          <a:xfrm>
            <a:off x="5334000" y="2362200"/>
            <a:ext cx="685800" cy="3810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>
              <a:latin typeface="Times New Roman" charset="0"/>
              <a:cs typeface="Times New Roman" charset="0"/>
            </a:endParaRPr>
          </a:p>
        </p:txBody>
      </p:sp>
      <p:sp>
        <p:nvSpPr>
          <p:cNvPr id="7" name="Frame 6"/>
          <p:cNvSpPr/>
          <p:nvPr/>
        </p:nvSpPr>
        <p:spPr bwMode="auto">
          <a:xfrm>
            <a:off x="5334000" y="1905000"/>
            <a:ext cx="685800" cy="4572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>
              <a:latin typeface="Times New Roman" charset="0"/>
              <a:cs typeface="Times New Roman" charset="0"/>
            </a:endParaRPr>
          </a:p>
        </p:txBody>
      </p:sp>
      <p:sp>
        <p:nvSpPr>
          <p:cNvPr id="8" name="Frame 7"/>
          <p:cNvSpPr/>
          <p:nvPr/>
        </p:nvSpPr>
        <p:spPr bwMode="auto">
          <a:xfrm>
            <a:off x="7696200" y="990600"/>
            <a:ext cx="762000" cy="228600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en-US"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rgbClr val="66FF33"/>
          </a:solidFill>
          <a:ln>
            <a:miter lim="800000"/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Terminal Sac Period (24 weeks - birth)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990600"/>
            <a:ext cx="5562600" cy="5562600"/>
          </a:xfrm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66FF33"/>
                </a:solidFill>
              </a:rPr>
              <a:t>Many more </a:t>
            </a:r>
            <a:r>
              <a:rPr lang="en-US" sz="2800" dirty="0" smtClean="0">
                <a:solidFill>
                  <a:srgbClr val="FFFF00"/>
                </a:solidFill>
              </a:rPr>
              <a:t>terminal sacs develop.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Their </a:t>
            </a:r>
            <a:r>
              <a:rPr lang="en-US" sz="2800" dirty="0" smtClean="0">
                <a:solidFill>
                  <a:srgbClr val="FFFF00"/>
                </a:solidFill>
              </a:rPr>
              <a:t>epithelium becomes very thin.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u="sng" dirty="0" smtClean="0">
                <a:solidFill>
                  <a:srgbClr val="FFFF00"/>
                </a:solidFill>
              </a:rPr>
              <a:t>Capillaries </a:t>
            </a:r>
            <a:r>
              <a:rPr lang="en-US" sz="2800" dirty="0" smtClean="0">
                <a:solidFill>
                  <a:srgbClr val="FFFF00"/>
                </a:solidFill>
              </a:rPr>
              <a:t>begin </a:t>
            </a:r>
            <a:r>
              <a:rPr lang="en-US" sz="2800" u="sng" dirty="0" smtClean="0">
                <a:solidFill>
                  <a:srgbClr val="FFFF00"/>
                </a:solidFill>
              </a:rPr>
              <a:t>to bulge into </a:t>
            </a:r>
            <a:r>
              <a:rPr lang="en-US" sz="2800" dirty="0" smtClean="0">
                <a:solidFill>
                  <a:srgbClr val="FFFF00"/>
                </a:solidFill>
              </a:rPr>
              <a:t>developing alveoli.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The 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epithelial </a:t>
            </a:r>
            <a:r>
              <a:rPr lang="en-US" sz="2800" dirty="0" smtClean="0"/>
              <a:t>cells of the </a:t>
            </a:r>
            <a:r>
              <a:rPr lang="en-US" sz="2800" dirty="0" smtClean="0">
                <a:solidFill>
                  <a:srgbClr val="FF66FF"/>
                </a:solidFill>
              </a:rPr>
              <a:t>alveoli</a:t>
            </a:r>
            <a:r>
              <a:rPr lang="en-US" sz="2800" dirty="0" smtClean="0"/>
              <a:t> and the </a:t>
            </a:r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endothelial </a:t>
            </a:r>
            <a:r>
              <a:rPr lang="en-US" sz="2800" dirty="0" smtClean="0"/>
              <a:t>cells of the </a:t>
            </a:r>
            <a:r>
              <a:rPr lang="en-US" sz="2800" dirty="0" smtClean="0">
                <a:solidFill>
                  <a:srgbClr val="FF66FF"/>
                </a:solidFill>
              </a:rPr>
              <a:t>capillaries</a:t>
            </a:r>
            <a:r>
              <a:rPr lang="en-US" sz="2800" dirty="0" smtClean="0"/>
              <a:t> come in intimate contact and establish the </a:t>
            </a:r>
            <a:r>
              <a:rPr lang="en-US" sz="2800" dirty="0" smtClean="0">
                <a:solidFill>
                  <a:srgbClr val="66FF33"/>
                </a:solidFill>
              </a:rPr>
              <a:t>blood-air barrier.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66FF33"/>
                </a:solidFill>
              </a:rPr>
              <a:t>Adequate gas exchange </a:t>
            </a:r>
            <a:r>
              <a:rPr lang="en-US" sz="2800" dirty="0" smtClean="0">
                <a:solidFill>
                  <a:srgbClr val="FFFF00"/>
                </a:solidFill>
              </a:rPr>
              <a:t>can occur which allows the </a:t>
            </a:r>
            <a:r>
              <a:rPr lang="en-US" sz="2800" u="sng" dirty="0" smtClean="0">
                <a:solidFill>
                  <a:srgbClr val="FFFF00"/>
                </a:solidFill>
              </a:rPr>
              <a:t>prematurely </a:t>
            </a:r>
            <a:r>
              <a:rPr lang="en-US" sz="2800" dirty="0" smtClean="0">
                <a:solidFill>
                  <a:srgbClr val="FFFF00"/>
                </a:solidFill>
              </a:rPr>
              <a:t>born fetus to </a:t>
            </a:r>
            <a:r>
              <a:rPr lang="en-US" sz="2800" u="sng" dirty="0" smtClean="0">
                <a:solidFill>
                  <a:srgbClr val="FFFF00"/>
                </a:solidFill>
              </a:rPr>
              <a:t>survive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en-US" sz="2800" dirty="0" smtClean="0"/>
          </a:p>
        </p:txBody>
      </p:sp>
      <p:pic>
        <p:nvPicPr>
          <p:cNvPr id="20486" name="Picture 5" descr="C:\Users\user\Pictures\asas.png"/>
          <p:cNvPicPr>
            <a:picLocks noChangeAspect="1" noChangeArrowheads="1"/>
          </p:cNvPicPr>
          <p:nvPr/>
        </p:nvPicPr>
        <p:blipFill>
          <a:blip r:embed="rId2">
            <a:lum bright="-24000"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" t="2238" r="3967" b="2238"/>
          <a:stretch>
            <a:fillRect/>
          </a:stretch>
        </p:blipFill>
        <p:spPr bwMode="auto">
          <a:xfrm>
            <a:off x="5715000" y="2193925"/>
            <a:ext cx="3352800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rgbClr val="66FF33"/>
          </a:solidFill>
          <a:ln>
            <a:miter lim="800000"/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smtClean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Alveolar Period (32 weeks – 8 years)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76200" y="2057400"/>
            <a:ext cx="5334000" cy="3581400"/>
          </a:xfrm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At the beginning of the alveolar period, </a:t>
            </a:r>
            <a:r>
              <a:rPr lang="en-US" dirty="0" smtClean="0">
                <a:solidFill>
                  <a:srgbClr val="66FF33"/>
                </a:solidFill>
              </a:rPr>
              <a:t>each respiratory bronchiole</a:t>
            </a:r>
            <a:r>
              <a:rPr lang="en-US" dirty="0" smtClean="0"/>
              <a:t> </a:t>
            </a:r>
            <a:r>
              <a:rPr lang="en-US" u="sng" dirty="0" smtClean="0"/>
              <a:t>terminates</a:t>
            </a:r>
            <a:r>
              <a:rPr lang="en-US" dirty="0" smtClean="0"/>
              <a:t> in a cluster of thin-walled </a:t>
            </a:r>
            <a:r>
              <a:rPr lang="en-US" dirty="0" smtClean="0">
                <a:solidFill>
                  <a:srgbClr val="FFFF00"/>
                </a:solidFill>
              </a:rPr>
              <a:t>terminal </a:t>
            </a:r>
            <a:r>
              <a:rPr lang="en-US" dirty="0" err="1" smtClean="0">
                <a:solidFill>
                  <a:srgbClr val="FFFF00"/>
                </a:solidFill>
              </a:rPr>
              <a:t>saccules</a:t>
            </a:r>
            <a:r>
              <a:rPr lang="en-US" dirty="0" smtClean="0"/>
              <a:t> separated from one another by loose connective tissue.</a:t>
            </a:r>
          </a:p>
          <a:p>
            <a:pPr eaLnBrk="1" hangingPunct="1">
              <a:defRPr/>
            </a:pPr>
            <a:r>
              <a:rPr lang="en-US" dirty="0" smtClean="0"/>
              <a:t>These terminal </a:t>
            </a:r>
            <a:r>
              <a:rPr lang="en-US" dirty="0" err="1" smtClean="0"/>
              <a:t>saccules</a:t>
            </a:r>
            <a:r>
              <a:rPr lang="en-US" dirty="0" smtClean="0"/>
              <a:t> </a:t>
            </a:r>
            <a:r>
              <a:rPr lang="en-US" u="sng" dirty="0" smtClean="0"/>
              <a:t>represent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future alveolar sacs.</a:t>
            </a:r>
            <a:endParaRPr lang="en-US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000" dirty="0" smtClean="0"/>
          </a:p>
        </p:txBody>
      </p:sp>
      <p:pic>
        <p:nvPicPr>
          <p:cNvPr id="21510" name="Picture 6" descr="65FD5C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8" t="13219" r="52794" b="44745"/>
          <a:stretch>
            <a:fillRect/>
          </a:stretch>
        </p:blipFill>
        <p:spPr bwMode="auto">
          <a:xfrm>
            <a:off x="5486400" y="2514600"/>
            <a:ext cx="3505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 sz="quarter"/>
          </p:nvPr>
        </p:nvSpPr>
        <p:spPr>
          <a:xfrm>
            <a:off x="0" y="0"/>
            <a:ext cx="9144000" cy="762000"/>
          </a:xfrm>
          <a:solidFill>
            <a:srgbClr val="FFFF00"/>
          </a:solidFill>
        </p:spPr>
        <p:txBody>
          <a:bodyPr/>
          <a:lstStyle/>
          <a:p>
            <a:r>
              <a:rPr lang="en-US" altLang="en-US" b="1" smtClean="0">
                <a:solidFill>
                  <a:schemeClr val="bg2"/>
                </a:solidFill>
              </a:rPr>
              <a:t>OBJECTIVES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304800" y="1524000"/>
            <a:ext cx="8610600" cy="5105400"/>
          </a:xfrm>
        </p:spPr>
        <p:txBody>
          <a:bodyPr/>
          <a:lstStyle/>
          <a:p>
            <a:pPr algn="l">
              <a:defRPr/>
            </a:pPr>
            <a:r>
              <a:rPr lang="en-US" sz="2800" b="1" dirty="0" smtClean="0">
                <a:solidFill>
                  <a:srgbClr val="FF66FF"/>
                </a:solidFill>
              </a:rPr>
              <a:t>At the end of the lecture the students should be able to: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Identify the development of the </a:t>
            </a:r>
            <a:r>
              <a:rPr lang="en-US" sz="2800" b="1" dirty="0" smtClean="0">
                <a:solidFill>
                  <a:srgbClr val="66FF33"/>
                </a:solidFill>
              </a:rPr>
              <a:t>laryngeotracheal (respiratory) diverticulum</a:t>
            </a:r>
            <a:r>
              <a:rPr lang="en-US" sz="2800" b="1" dirty="0" smtClean="0">
                <a:solidFill>
                  <a:srgbClr val="FFFF00"/>
                </a:solidFill>
              </a:rPr>
              <a:t>.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Identify the development of the </a:t>
            </a:r>
            <a:r>
              <a:rPr lang="en-US" sz="2800" b="1" dirty="0" smtClean="0">
                <a:solidFill>
                  <a:srgbClr val="66FF33"/>
                </a:solidFill>
              </a:rPr>
              <a:t>larynx. 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Identify the development of the </a:t>
            </a:r>
            <a:r>
              <a:rPr lang="en-US" sz="2800" b="1" dirty="0" smtClean="0">
                <a:solidFill>
                  <a:srgbClr val="66FF33"/>
                </a:solidFill>
              </a:rPr>
              <a:t>trachea.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Identify the development of the </a:t>
            </a:r>
            <a:r>
              <a:rPr lang="en-US" sz="2800" b="1" dirty="0" smtClean="0">
                <a:solidFill>
                  <a:srgbClr val="66FF33"/>
                </a:solidFill>
              </a:rPr>
              <a:t>bronchi &amp; Lungs.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Describe the periods of the </a:t>
            </a:r>
            <a:r>
              <a:rPr lang="en-US" sz="2800" b="1" dirty="0" smtClean="0">
                <a:solidFill>
                  <a:srgbClr val="66FF33"/>
                </a:solidFill>
              </a:rPr>
              <a:t>maturation of the lung.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-US" sz="2800" b="1" dirty="0" smtClean="0">
                <a:solidFill>
                  <a:srgbClr val="FFFF00"/>
                </a:solidFill>
              </a:rPr>
              <a:t>Identify the </a:t>
            </a:r>
            <a:r>
              <a:rPr lang="en-US" sz="2800" b="1" dirty="0" smtClean="0">
                <a:solidFill>
                  <a:srgbClr val="66FF33"/>
                </a:solidFill>
              </a:rPr>
              <a:t>most congenital anomaly. </a:t>
            </a:r>
          </a:p>
          <a:p>
            <a:pPr algn="l">
              <a:buFont typeface="Wingdings" pitchFamily="2" charset="2"/>
              <a:buChar char="§"/>
              <a:defRPr/>
            </a:pPr>
            <a:endParaRPr lang="en-US" sz="2800" dirty="0" smtClean="0"/>
          </a:p>
          <a:p>
            <a:pPr algn="l">
              <a:buFont typeface="Wingdings" pitchFamily="2" charset="2"/>
              <a:buChar char="§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70384" y="1700808"/>
            <a:ext cx="8003232" cy="2031504"/>
          </a:xfrm>
          <a:prstGeom prst="rect">
            <a:avLst/>
          </a:prstGeom>
          <a:solidFill>
            <a:srgbClr val="7030A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kern="0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Characteristic mature alveoli 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do not form until after birth. </a:t>
            </a:r>
            <a:r>
              <a:rPr lang="en-US" kern="0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95% of alveoli develop </a:t>
            </a:r>
            <a:r>
              <a:rPr lang="en-US" kern="0" dirty="0" err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postnatally</a:t>
            </a:r>
            <a:r>
              <a:rPr lang="en-US" kern="0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kern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About 50 million alveoli, </a:t>
            </a:r>
            <a:r>
              <a:rPr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one sixth of the adult number are present in the lungs of a 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full-term newborn infant.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33400" y="3962400"/>
            <a:ext cx="8077200" cy="1905000"/>
          </a:xfrm>
          <a:prstGeom prst="rect">
            <a:avLst/>
          </a:prstGeom>
          <a:solidFill>
            <a:srgbClr val="7030A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From 3-8 </a:t>
            </a:r>
            <a:r>
              <a:rPr lang="en-US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year</a:t>
            </a:r>
            <a:r>
              <a:rPr lang="en-US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or so, </a:t>
            </a:r>
            <a:r>
              <a:rPr lang="en-US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the number of immature alveoli continues to increase, forming additional primordial alveoli.</a:t>
            </a:r>
            <a:endParaRPr lang="en-US" b="1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By about the </a:t>
            </a:r>
            <a:r>
              <a:rPr lang="en-US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eighth year</a:t>
            </a:r>
            <a:r>
              <a:rPr lang="en-US" b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, the </a:t>
            </a:r>
            <a:r>
              <a:rPr lang="en-US" b="1" kern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adult complement of 300 million alveoli is present.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sz="3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58044" y="948680"/>
            <a:ext cx="7227912" cy="2552328"/>
          </a:xfrm>
          <a:solidFill>
            <a:srgbClr val="7030A0"/>
          </a:solidFill>
          <a:ln>
            <a:solidFill>
              <a:srgbClr val="FF0000"/>
            </a:solidFill>
          </a:ln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rgbClr val="66FF33"/>
                </a:solidFill>
              </a:rPr>
              <a:t>Breathing Movements</a:t>
            </a:r>
          </a:p>
          <a:p>
            <a:pPr eaLnBrk="1" hangingPunct="1">
              <a:defRPr/>
            </a:pPr>
            <a:r>
              <a:rPr lang="en-US" sz="2400" dirty="0" smtClean="0"/>
              <a:t>Occur </a:t>
            </a:r>
            <a:r>
              <a:rPr lang="en-US" sz="2400" dirty="0" smtClean="0">
                <a:solidFill>
                  <a:srgbClr val="FFFF00"/>
                </a:solidFill>
              </a:rPr>
              <a:t>before birth</a:t>
            </a:r>
            <a:r>
              <a:rPr lang="en-US" sz="2400" dirty="0" smtClean="0"/>
              <a:t>, are </a:t>
            </a:r>
            <a:r>
              <a:rPr lang="en-US" sz="2400" dirty="0" smtClean="0">
                <a:solidFill>
                  <a:srgbClr val="FFFF00"/>
                </a:solidFill>
              </a:rPr>
              <a:t>not continuous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FF00"/>
                </a:solidFill>
              </a:rPr>
              <a:t>increase as the time of delivery approaches.</a:t>
            </a:r>
          </a:p>
          <a:p>
            <a:pPr eaLnBrk="1" hangingPunct="1">
              <a:defRPr/>
            </a:pPr>
            <a:r>
              <a:rPr lang="en-US" sz="2400" dirty="0" smtClean="0"/>
              <a:t>Help in </a:t>
            </a:r>
            <a:r>
              <a:rPr lang="en-US" sz="2400" dirty="0" smtClean="0">
                <a:solidFill>
                  <a:srgbClr val="FFFF00"/>
                </a:solidFill>
              </a:rPr>
              <a:t>conditioning the respiratory muscles.</a:t>
            </a:r>
          </a:p>
          <a:p>
            <a:pPr eaLnBrk="1" hangingPunct="1">
              <a:defRPr/>
            </a:pPr>
            <a:r>
              <a:rPr lang="en-US" sz="2400" dirty="0" smtClean="0">
                <a:solidFill>
                  <a:srgbClr val="FFFF00"/>
                </a:solidFill>
              </a:rPr>
              <a:t>Stimulate lung development </a:t>
            </a:r>
            <a:r>
              <a:rPr lang="en-US" sz="2400" dirty="0" smtClean="0"/>
              <a:t>and are </a:t>
            </a:r>
            <a:r>
              <a:rPr lang="en-US" sz="2400" dirty="0" smtClean="0">
                <a:solidFill>
                  <a:srgbClr val="FFFF00"/>
                </a:solidFill>
              </a:rPr>
              <a:t>essential for normal lung development.</a:t>
            </a:r>
            <a:endParaRPr lang="en-US" sz="28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971600" y="3573016"/>
            <a:ext cx="7200800" cy="2880320"/>
          </a:xfrm>
          <a:prstGeom prst="rect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defRPr/>
            </a:pPr>
            <a:r>
              <a:rPr lang="en-US" b="1" dirty="0">
                <a:solidFill>
                  <a:srgbClr val="66FF33"/>
                </a:solidFill>
                <a:latin typeface="Times New Roman" charset="0"/>
                <a:cs typeface="Times New Roman" charset="0"/>
              </a:rPr>
              <a:t>Lungs at birth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The </a:t>
            </a:r>
            <a:r>
              <a:rPr lang="en-US" kern="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lungs are half filled </a:t>
            </a:r>
            <a:r>
              <a:rPr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with 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fluid derived from the </a:t>
            </a:r>
            <a:r>
              <a:rPr lang="en-US" u="sng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amniotic fluid 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and from the lungs &amp; tracheal </a:t>
            </a:r>
            <a:r>
              <a:rPr lang="en-US" u="sng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glands.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This fluid in the lungs is </a:t>
            </a:r>
            <a:r>
              <a:rPr lang="en-US" u="sng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cleared at birth</a:t>
            </a:r>
            <a:r>
              <a:rPr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: by: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u"/>
              <a:defRPr/>
            </a:pP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Pressure on the fetal thorax </a:t>
            </a:r>
            <a:r>
              <a:rPr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during delivery.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u"/>
              <a:defRPr/>
            </a:pP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Absorption into </a:t>
            </a:r>
            <a:r>
              <a:rPr lang="en-US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the pulmonary 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capillaries and </a:t>
            </a:r>
            <a:r>
              <a:rPr lang="en-US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lymphatics</a:t>
            </a:r>
            <a:r>
              <a:rPr lang="en-US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4267200" cy="3581400"/>
          </a:xfrm>
          <a:solidFill>
            <a:srgbClr val="7030A0"/>
          </a:solidFill>
          <a:ln>
            <a:solidFill>
              <a:srgbClr val="FFFF00"/>
            </a:solidFill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rgbClr val="66FF33"/>
                </a:solidFill>
              </a:rPr>
              <a:t>Factors important for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rgbClr val="66FF33"/>
                </a:solidFill>
              </a:rPr>
              <a:t>normal lung development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Adequate thoracic space </a:t>
            </a:r>
            <a:r>
              <a:rPr lang="en-US" sz="2800" dirty="0" smtClean="0"/>
              <a:t>for lung growth.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Fetal breathing </a:t>
            </a:r>
            <a:r>
              <a:rPr lang="en-US" sz="2800" dirty="0" smtClean="0"/>
              <a:t>movements.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Adequate amniotic fluid </a:t>
            </a:r>
            <a:r>
              <a:rPr lang="en-US" sz="2800" dirty="0" smtClean="0"/>
              <a:t>volume.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724400" y="1066800"/>
            <a:ext cx="4191000" cy="5181600"/>
          </a:xfrm>
          <a:prstGeom prst="rect">
            <a:avLst/>
          </a:prstGeom>
          <a:solidFill>
            <a:srgbClr val="7030A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75000"/>
              <a:defRPr/>
            </a:pPr>
            <a:r>
              <a:rPr lang="en-US" sz="2800" b="1" kern="0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Developmental anomalies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Laryngeal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atresia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 kern="0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Tracheoesophageal</a:t>
            </a:r>
            <a:r>
              <a:rPr lang="en-US" sz="2800" kern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fistula.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Tracheal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stenosis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&amp;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atresia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Congenital lung cysts.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Agenesis of lungs.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Lung </a:t>
            </a:r>
            <a:r>
              <a:rPr lang="en-US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hypoplasia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Accessory lungs.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  <a:solidFill>
            <a:srgbClr val="66FF33"/>
          </a:solidFill>
          <a:ln>
            <a:miter lim="800000"/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Tracheoesophageal</a:t>
            </a: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Fistula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28600" y="914400"/>
            <a:ext cx="4724400" cy="5105400"/>
          </a:xfrm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/>
              <a:t>An </a:t>
            </a:r>
            <a:r>
              <a:rPr lang="en-US" sz="2400" b="1" dirty="0" smtClean="0">
                <a:solidFill>
                  <a:srgbClr val="FFFF00"/>
                </a:solidFill>
              </a:rPr>
              <a:t>abnormal passage </a:t>
            </a:r>
            <a:r>
              <a:rPr lang="en-US" sz="2400" b="1" dirty="0" smtClean="0"/>
              <a:t>between the trachea and esophagus.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/>
              <a:t>Results from </a:t>
            </a:r>
            <a:r>
              <a:rPr lang="en-US" sz="2400" b="1" dirty="0" smtClean="0">
                <a:solidFill>
                  <a:srgbClr val="FFFF00"/>
                </a:solidFill>
              </a:rPr>
              <a:t>incomplete division </a:t>
            </a:r>
            <a:r>
              <a:rPr lang="en-US" sz="2400" b="1" dirty="0" smtClean="0"/>
              <a:t>of the cranial part of the foregut into respiratory and esophageal parts.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/>
              <a:t>Occurs once in 3000 to 4500 live births.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/>
              <a:t>Most affected infants are </a:t>
            </a:r>
            <a:r>
              <a:rPr lang="en-US" sz="2400" b="1" dirty="0" smtClean="0">
                <a:solidFill>
                  <a:srgbClr val="FFFF00"/>
                </a:solidFill>
              </a:rPr>
              <a:t>males.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b="1" dirty="0" smtClean="0"/>
              <a:t>In more than </a:t>
            </a:r>
            <a:r>
              <a:rPr lang="en-US" sz="2400" b="1" dirty="0" smtClean="0">
                <a:solidFill>
                  <a:srgbClr val="FFFF00"/>
                </a:solidFill>
              </a:rPr>
              <a:t>85% of cases, </a:t>
            </a:r>
            <a:r>
              <a:rPr lang="en-US" sz="2400" b="1" dirty="0" smtClean="0"/>
              <a:t>the fistula is </a:t>
            </a:r>
            <a:r>
              <a:rPr lang="en-US" sz="2400" b="1" u="sng" dirty="0" smtClean="0"/>
              <a:t>associated with </a:t>
            </a:r>
            <a:r>
              <a:rPr lang="en-US" sz="2400" b="1" dirty="0" smtClean="0">
                <a:solidFill>
                  <a:srgbClr val="66FF33"/>
                </a:solidFill>
              </a:rPr>
              <a:t>esophageal </a:t>
            </a:r>
            <a:r>
              <a:rPr lang="en-US" sz="2400" b="1" dirty="0" err="1" smtClean="0">
                <a:solidFill>
                  <a:srgbClr val="66FF33"/>
                </a:solidFill>
              </a:rPr>
              <a:t>atresia</a:t>
            </a:r>
            <a:r>
              <a:rPr lang="en-US" sz="2400" b="1" dirty="0" smtClean="0">
                <a:solidFill>
                  <a:srgbClr val="66FF33"/>
                </a:solidFill>
              </a:rPr>
              <a:t> (</a:t>
            </a:r>
            <a:r>
              <a:rPr lang="en-US" sz="2400" dirty="0" smtClean="0">
                <a:solidFill>
                  <a:srgbClr val="FFFF00"/>
                </a:solidFill>
                <a:hlinkClick r:id="rId2" action="ppaction://hlinkfile" tooltip="Esophagus"/>
              </a:rPr>
              <a:t>esophagus</a:t>
            </a:r>
            <a:r>
              <a:rPr lang="en-US" sz="2400" dirty="0" smtClean="0">
                <a:solidFill>
                  <a:srgbClr val="FFFF00"/>
                </a:solidFill>
              </a:rPr>
              <a:t> ends in a blind-ended pouch rather than connecting normally to the </a:t>
            </a:r>
            <a:r>
              <a:rPr lang="en-US" sz="2400" dirty="0" smtClean="0">
                <a:solidFill>
                  <a:srgbClr val="FFFF00"/>
                </a:solidFill>
                <a:hlinkClick r:id="rId3" action="ppaction://hlinkfile" tooltip="Stomach"/>
              </a:rPr>
              <a:t>stomach</a:t>
            </a:r>
            <a:r>
              <a:rPr lang="en-US" sz="2400" dirty="0" smtClean="0">
                <a:solidFill>
                  <a:srgbClr val="FFFF00"/>
                </a:solidFill>
              </a:rPr>
              <a:t>).</a:t>
            </a:r>
            <a:endParaRPr lang="en-US" sz="2400" b="1" dirty="0" smtClean="0">
              <a:solidFill>
                <a:srgbClr val="FFFF00"/>
              </a:solidFill>
            </a:endParaRPr>
          </a:p>
        </p:txBody>
      </p:sp>
      <p:pic>
        <p:nvPicPr>
          <p:cNvPr id="25606" name="Picture 5" descr="C:\Users\user\Pictures\xcvbnm - Copy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lum bright="-20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88"/>
          <a:stretch>
            <a:fillRect/>
          </a:stretch>
        </p:blipFill>
        <p:spPr>
          <a:xfrm>
            <a:off x="5029200" y="914400"/>
            <a:ext cx="2971800" cy="5673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ctrTitle"/>
          </p:nvPr>
        </p:nvSpPr>
        <p:spPr>
          <a:xfrm>
            <a:off x="533400" y="1600200"/>
            <a:ext cx="8153400" cy="33528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en-US" sz="8800" smtClean="0">
                <a:solidFill>
                  <a:schemeClr val="tx1"/>
                </a:solidFill>
                <a:latin typeface="Snap ITC" pitchFamily="82" charset="0"/>
              </a:rPr>
              <a:t>Thank You</a:t>
            </a:r>
            <a:endParaRPr lang="en-US" altLang="en-US" sz="6000" smtClean="0">
              <a:solidFill>
                <a:schemeClr val="tx1"/>
              </a:solidFill>
              <a:latin typeface="Snap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chemeClr val="bg1">
              <a:lumMod val="50000"/>
            </a:schemeClr>
          </a:solidFill>
          <a:ln>
            <a:miter lim="800000"/>
            <a:headEnd/>
            <a:tailEnd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Respiratory System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143000"/>
            <a:ext cx="45720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Upper respiratory tract: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/>
              <a:t>Nose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/>
              <a:t>Nasal cavity &amp; paranasal sinuses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/>
              <a:t>Pharynx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Lower respiratory tract: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/>
              <a:t>Larynx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/>
              <a:t>Trachea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/>
              <a:t>Bronchi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/>
              <a:t>Lungs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</p:txBody>
      </p:sp>
      <p:pic>
        <p:nvPicPr>
          <p:cNvPr id="5126" name="Picture 5" descr="C:\Documents and Settings\Free User\My Documents\My Pictures\fcdf.jpg"/>
          <p:cNvPicPr>
            <a:picLocks noChangeAspect="1" noChangeArrowheads="1"/>
          </p:cNvPicPr>
          <p:nvPr/>
        </p:nvPicPr>
        <p:blipFill>
          <a:blip r:embed="rId2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95400"/>
            <a:ext cx="413226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Rectangle 4"/>
          <p:cNvSpPr>
            <a:spLocks noChangeArrowheads="1"/>
          </p:cNvSpPr>
          <p:nvPr/>
        </p:nvSpPr>
        <p:spPr bwMode="auto">
          <a:xfrm>
            <a:off x="6705600" y="1600200"/>
            <a:ext cx="1981200" cy="1295400"/>
          </a:xfrm>
          <a:prstGeom prst="rect">
            <a:avLst/>
          </a:prstGeom>
          <a:solidFill>
            <a:schemeClr val="accent1">
              <a:alpha val="7843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8" name="Rectangle 5"/>
          <p:cNvSpPr>
            <a:spLocks noChangeArrowheads="1"/>
          </p:cNvSpPr>
          <p:nvPr/>
        </p:nvSpPr>
        <p:spPr bwMode="auto">
          <a:xfrm>
            <a:off x="6705600" y="2971800"/>
            <a:ext cx="1981200" cy="2667000"/>
          </a:xfrm>
          <a:prstGeom prst="rect">
            <a:avLst/>
          </a:prstGeom>
          <a:solidFill>
            <a:srgbClr val="FF0000">
              <a:alpha val="12157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  <a:solidFill>
            <a:schemeClr val="bg1">
              <a:lumMod val="50000"/>
            </a:schemeClr>
          </a:solidFill>
          <a:ln>
            <a:miter lim="800000"/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the Lower Respiratory Tract</a:t>
            </a:r>
          </a:p>
        </p:txBody>
      </p:sp>
      <p:sp>
        <p:nvSpPr>
          <p:cNvPr id="29699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066800"/>
            <a:ext cx="4267200" cy="50292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Begins to form during the </a:t>
            </a:r>
            <a:r>
              <a:rPr lang="en-US" sz="2800" dirty="0" smtClean="0">
                <a:solidFill>
                  <a:srgbClr val="FFFF00"/>
                </a:solidFill>
              </a:rPr>
              <a:t>4</a:t>
            </a:r>
            <a:r>
              <a:rPr lang="en-US" sz="2800" baseline="30000" dirty="0" smtClean="0">
                <a:solidFill>
                  <a:srgbClr val="FFFF00"/>
                </a:solidFill>
              </a:rPr>
              <a:t>th</a:t>
            </a:r>
            <a:r>
              <a:rPr lang="en-US" sz="2800" dirty="0" smtClean="0">
                <a:solidFill>
                  <a:srgbClr val="FFFF00"/>
                </a:solidFill>
              </a:rPr>
              <a:t> week </a:t>
            </a:r>
            <a:r>
              <a:rPr lang="en-US" sz="2800" dirty="0" smtClean="0"/>
              <a:t>of development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Begins as a median outgrowth </a:t>
            </a:r>
            <a:r>
              <a:rPr lang="en-US" sz="2800" dirty="0" smtClean="0">
                <a:solidFill>
                  <a:srgbClr val="FFFF00"/>
                </a:solidFill>
              </a:rPr>
              <a:t>(</a:t>
            </a:r>
            <a:r>
              <a:rPr lang="en-US" sz="2800" dirty="0" err="1" smtClean="0">
                <a:solidFill>
                  <a:srgbClr val="FFFF00"/>
                </a:solidFill>
              </a:rPr>
              <a:t>laryngotracheal</a:t>
            </a:r>
            <a:r>
              <a:rPr lang="en-US" sz="2800" dirty="0" smtClean="0">
                <a:solidFill>
                  <a:srgbClr val="FFFF00"/>
                </a:solidFill>
              </a:rPr>
              <a:t> groove)  </a:t>
            </a:r>
            <a:r>
              <a:rPr lang="en-US" sz="2800" dirty="0" smtClean="0"/>
              <a:t>from the </a:t>
            </a:r>
            <a:r>
              <a:rPr lang="en-US" sz="2800" dirty="0" smtClean="0">
                <a:solidFill>
                  <a:srgbClr val="66FF33"/>
                </a:solidFill>
              </a:rPr>
              <a:t>caudal part </a:t>
            </a:r>
            <a:r>
              <a:rPr lang="en-US" sz="2800" dirty="0" smtClean="0"/>
              <a:t>of the </a:t>
            </a:r>
            <a:r>
              <a:rPr lang="en-US" sz="2800" dirty="0" smtClean="0">
                <a:solidFill>
                  <a:srgbClr val="66FF33"/>
                </a:solidFill>
              </a:rPr>
              <a:t>ventral wall </a:t>
            </a:r>
            <a:r>
              <a:rPr lang="en-US" sz="2800" dirty="0" smtClean="0"/>
              <a:t>of the </a:t>
            </a:r>
            <a:r>
              <a:rPr lang="en-US" sz="2800" dirty="0" smtClean="0">
                <a:solidFill>
                  <a:srgbClr val="66FF33"/>
                </a:solidFill>
              </a:rPr>
              <a:t>primitive pharynx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The groove </a:t>
            </a:r>
            <a:r>
              <a:rPr lang="en-US" sz="2800" dirty="0" err="1" smtClean="0"/>
              <a:t>envaginates</a:t>
            </a:r>
            <a:r>
              <a:rPr lang="en-US" sz="2800" dirty="0" smtClean="0"/>
              <a:t> and forms the </a:t>
            </a:r>
            <a:r>
              <a:rPr lang="en-US" sz="2800" dirty="0" err="1" smtClean="0">
                <a:solidFill>
                  <a:srgbClr val="FFFF00"/>
                </a:solidFill>
              </a:rPr>
              <a:t>laryngotracheal</a:t>
            </a:r>
            <a:r>
              <a:rPr lang="en-US" sz="2800" dirty="0" smtClean="0">
                <a:solidFill>
                  <a:srgbClr val="FFFF00"/>
                </a:solidFill>
              </a:rPr>
              <a:t> (respiratory) </a:t>
            </a:r>
            <a:r>
              <a:rPr lang="en-US" sz="2800" dirty="0" err="1" smtClean="0">
                <a:solidFill>
                  <a:srgbClr val="FFFF00"/>
                </a:solidFill>
              </a:rPr>
              <a:t>diverticulum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pic>
        <p:nvPicPr>
          <p:cNvPr id="6150" name="Picture 6" descr="C:\Users\user\Pictures\sed.png"/>
          <p:cNvPicPr>
            <a:picLocks noChangeAspect="1" noChangeArrowheads="1"/>
          </p:cNvPicPr>
          <p:nvPr/>
        </p:nvPicPr>
        <p:blipFill>
          <a:blip r:embed="rId2">
            <a:lum bright="-20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09" b="14429"/>
          <a:stretch>
            <a:fillRect/>
          </a:stretch>
        </p:blipFill>
        <p:spPr bwMode="auto">
          <a:xfrm>
            <a:off x="4800600" y="1143000"/>
            <a:ext cx="4019550" cy="2971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1" name="Rectangle 1"/>
          <p:cNvSpPr>
            <a:spLocks noChangeArrowheads="1"/>
          </p:cNvSpPr>
          <p:nvPr/>
        </p:nvSpPr>
        <p:spPr bwMode="auto">
          <a:xfrm>
            <a:off x="4876800" y="1295400"/>
            <a:ext cx="1066800" cy="609600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762000"/>
            <a:ext cx="3962400" cy="50292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A longitudinal </a:t>
            </a:r>
            <a:r>
              <a:rPr lang="en-US" sz="2800" dirty="0" err="1" smtClean="0">
                <a:solidFill>
                  <a:srgbClr val="66FF33"/>
                </a:solidFill>
              </a:rPr>
              <a:t>tracheo</a:t>
            </a:r>
            <a:r>
              <a:rPr lang="en-US" sz="2800" dirty="0" smtClean="0">
                <a:solidFill>
                  <a:srgbClr val="66FF33"/>
                </a:solidFill>
              </a:rPr>
              <a:t>-esophageal septum</a:t>
            </a:r>
            <a:r>
              <a:rPr lang="en-US" sz="2800" dirty="0" smtClean="0"/>
              <a:t> develops and </a:t>
            </a:r>
            <a:r>
              <a:rPr lang="en-US" sz="2800" u="sng" dirty="0" smtClean="0"/>
              <a:t>divides</a:t>
            </a:r>
            <a:r>
              <a:rPr lang="en-US" sz="2800" dirty="0" smtClean="0"/>
              <a:t> the </a:t>
            </a:r>
            <a:r>
              <a:rPr lang="en-US" sz="2800" u="sng" dirty="0" err="1" smtClean="0"/>
              <a:t>diverticulum</a:t>
            </a:r>
            <a:r>
              <a:rPr lang="en-US" sz="2800" u="sng" dirty="0" smtClean="0"/>
              <a:t> </a:t>
            </a:r>
            <a:r>
              <a:rPr lang="en-US" sz="2800" dirty="0" smtClean="0"/>
              <a:t>into 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Dorsal portion</a:t>
            </a:r>
            <a:r>
              <a:rPr lang="en-US" sz="2800" dirty="0" smtClean="0"/>
              <a:t>: </a:t>
            </a:r>
            <a:r>
              <a:rPr lang="en-US" sz="2800" dirty="0" err="1" smtClean="0"/>
              <a:t>primordium</a:t>
            </a:r>
            <a:r>
              <a:rPr lang="en-US" sz="2800" dirty="0" smtClean="0"/>
              <a:t> of the </a:t>
            </a:r>
            <a:r>
              <a:rPr lang="en-US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oropharynx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and esophagus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Ventral portion</a:t>
            </a:r>
            <a:r>
              <a:rPr lang="en-US" sz="2800" dirty="0" smtClean="0"/>
              <a:t>: </a:t>
            </a:r>
            <a:r>
              <a:rPr lang="en-US" sz="2800" dirty="0" err="1" smtClean="0"/>
              <a:t>primordium</a:t>
            </a:r>
            <a:r>
              <a:rPr lang="en-US" sz="2800" dirty="0" smtClean="0"/>
              <a:t> of 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larynx, trachea, bronchi and lungs</a:t>
            </a:r>
          </a:p>
        </p:txBody>
      </p:sp>
      <p:pic>
        <p:nvPicPr>
          <p:cNvPr id="7171" name="Picture 4" descr="C:\Users\user\Pictures\cdcd.png"/>
          <p:cNvPicPr>
            <a:picLocks noChangeAspect="1" noChangeArrowheads="1"/>
          </p:cNvPicPr>
          <p:nvPr/>
        </p:nvPicPr>
        <p:blipFill>
          <a:blip r:embed="rId2">
            <a:lum bright="-22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0" r="4024" b="3796"/>
          <a:stretch>
            <a:fillRect/>
          </a:stretch>
        </p:blipFill>
        <p:spPr bwMode="auto">
          <a:xfrm>
            <a:off x="4343400" y="1524000"/>
            <a:ext cx="4411663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228600" y="762000"/>
            <a:ext cx="3962400" cy="5257800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en-US" sz="2800" b="1" dirty="0" smtClean="0">
                <a:solidFill>
                  <a:srgbClr val="66FF33"/>
                </a:solidFill>
              </a:rPr>
              <a:t>The proximal part </a:t>
            </a:r>
            <a:r>
              <a:rPr lang="en-US" sz="2800" dirty="0" smtClean="0"/>
              <a:t>of the </a:t>
            </a:r>
            <a:r>
              <a:rPr lang="en-US" sz="2800" b="1" dirty="0" smtClean="0">
                <a:solidFill>
                  <a:srgbClr val="FFFF00"/>
                </a:solidFill>
              </a:rPr>
              <a:t>respiratory </a:t>
            </a:r>
            <a:r>
              <a:rPr lang="en-US" sz="2800" b="1" dirty="0" err="1" smtClean="0">
                <a:solidFill>
                  <a:srgbClr val="FFFF00"/>
                </a:solidFill>
              </a:rPr>
              <a:t>diverticulum</a:t>
            </a:r>
            <a:r>
              <a:rPr lang="en-US" sz="2800" dirty="0" smtClean="0"/>
              <a:t> remains tubular</a:t>
            </a:r>
            <a:r>
              <a:rPr lang="en-US" sz="2800" dirty="0" smtClean="0">
                <a:solidFill>
                  <a:srgbClr val="FF66FF"/>
                </a:solidFill>
              </a:rPr>
              <a:t> </a:t>
            </a:r>
            <a:r>
              <a:rPr lang="en-US" sz="2800" dirty="0" smtClean="0"/>
              <a:t>and forms </a:t>
            </a:r>
            <a:r>
              <a:rPr lang="en-US" sz="2800" b="1" dirty="0" smtClean="0">
                <a:solidFill>
                  <a:srgbClr val="66FF33"/>
                </a:solidFill>
              </a:rPr>
              <a:t>larynx</a:t>
            </a:r>
            <a:r>
              <a:rPr lang="en-US" sz="2800" dirty="0" smtClean="0"/>
              <a:t> &amp; </a:t>
            </a:r>
            <a:r>
              <a:rPr lang="en-US" sz="2800" b="1" dirty="0" smtClean="0">
                <a:solidFill>
                  <a:srgbClr val="66FF33"/>
                </a:solidFill>
              </a:rPr>
              <a:t>trachea. </a:t>
            </a:r>
          </a:p>
          <a:p>
            <a:pPr>
              <a:defRPr/>
            </a:pPr>
            <a:r>
              <a:rPr lang="en-US" sz="2800" b="1" dirty="0" smtClean="0">
                <a:solidFill>
                  <a:srgbClr val="66FF33"/>
                </a:solidFill>
              </a:rPr>
              <a:t>The distal end </a:t>
            </a:r>
            <a:r>
              <a:rPr lang="en-US" sz="2800" dirty="0" smtClean="0"/>
              <a:t>of the </a:t>
            </a:r>
            <a:r>
              <a:rPr lang="en-US" sz="2800" dirty="0" err="1" smtClean="0"/>
              <a:t>diverticulum</a:t>
            </a:r>
            <a:r>
              <a:rPr lang="en-US" sz="2800" dirty="0" smtClean="0"/>
              <a:t> dilates to form </a:t>
            </a:r>
            <a:r>
              <a:rPr lang="en-US" sz="2800" b="1" dirty="0" smtClean="0">
                <a:solidFill>
                  <a:srgbClr val="66FF33"/>
                </a:solidFill>
              </a:rPr>
              <a:t>lung bud</a:t>
            </a:r>
            <a:r>
              <a:rPr lang="en-US" sz="2800" dirty="0" smtClean="0">
                <a:solidFill>
                  <a:srgbClr val="66FF33"/>
                </a:solidFill>
              </a:rPr>
              <a:t>, </a:t>
            </a:r>
            <a:r>
              <a:rPr lang="en-US" sz="2800" dirty="0" smtClean="0"/>
              <a:t>which divides to give rise to   </a:t>
            </a:r>
            <a:r>
              <a:rPr lang="en-US" sz="2800" b="1" dirty="0" smtClean="0">
                <a:solidFill>
                  <a:srgbClr val="FFFF00"/>
                </a:solidFill>
              </a:rPr>
              <a:t>2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FF00"/>
                </a:solidFill>
              </a:rPr>
              <a:t>lung buds (primary bronchial buds)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8195" name="Picture 4" descr="C:\Users\user\Pictures\cdcd.png"/>
          <p:cNvPicPr>
            <a:picLocks noChangeAspect="1" noChangeArrowheads="1"/>
          </p:cNvPicPr>
          <p:nvPr/>
        </p:nvPicPr>
        <p:blipFill>
          <a:blip r:embed="rId2">
            <a:lum bright="-12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0" r="4024" b="3796"/>
          <a:stretch>
            <a:fillRect/>
          </a:stretch>
        </p:blipFill>
        <p:spPr bwMode="auto">
          <a:xfrm>
            <a:off x="4267200" y="1524000"/>
            <a:ext cx="4411663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676400"/>
            <a:ext cx="8534400" cy="40386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endoderm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lining the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laryngotracheal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diverticulum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u="sng" dirty="0" smtClean="0"/>
              <a:t>gives rise to </a:t>
            </a:r>
            <a:r>
              <a:rPr lang="en-US" dirty="0" smtClean="0"/>
              <a:t>the:</a:t>
            </a:r>
          </a:p>
          <a:p>
            <a:pPr lvl="1" eaLnBrk="1" hangingPunct="1">
              <a:defRPr/>
            </a:pPr>
            <a:r>
              <a:rPr lang="en-US" b="1" dirty="0" smtClean="0">
                <a:solidFill>
                  <a:srgbClr val="66FF33"/>
                </a:solidFill>
                <a:effectLst/>
              </a:rPr>
              <a:t>Epithelium</a:t>
            </a:r>
            <a:r>
              <a:rPr lang="en-US" dirty="0" smtClean="0">
                <a:solidFill>
                  <a:srgbClr val="66FF33"/>
                </a:solidFill>
              </a:rPr>
              <a:t> &amp; </a:t>
            </a:r>
            <a:r>
              <a:rPr lang="en-US" b="1" dirty="0" smtClean="0">
                <a:solidFill>
                  <a:srgbClr val="66FF33"/>
                </a:solidFill>
              </a:rPr>
              <a:t>Glands</a:t>
            </a:r>
            <a:r>
              <a:rPr lang="en-US" dirty="0" smtClean="0">
                <a:solidFill>
                  <a:srgbClr val="66FF33"/>
                </a:solidFill>
              </a:rPr>
              <a:t> </a:t>
            </a:r>
            <a:r>
              <a:rPr lang="en-US" dirty="0" smtClean="0"/>
              <a:t>of the respiratory tract</a:t>
            </a:r>
          </a:p>
          <a:p>
            <a:pPr eaLnBrk="1" hangingPunct="1">
              <a:defRPr/>
            </a:pPr>
            <a:r>
              <a:rPr lang="en-US" dirty="0" smtClean="0"/>
              <a:t>The surrounding </a:t>
            </a:r>
            <a:r>
              <a:rPr lang="en-US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splanchnic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mesoderm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     </a:t>
            </a:r>
            <a:r>
              <a:rPr lang="en-US" u="sng" dirty="0" smtClean="0"/>
              <a:t>gives rise to </a:t>
            </a:r>
            <a:r>
              <a:rPr lang="en-US" dirty="0" smtClean="0"/>
              <a:t>the:</a:t>
            </a:r>
          </a:p>
          <a:p>
            <a:pPr lvl="1" eaLnBrk="1" hangingPunct="1">
              <a:defRPr/>
            </a:pPr>
            <a:r>
              <a:rPr lang="en-US" b="1" dirty="0" smtClean="0">
                <a:solidFill>
                  <a:srgbClr val="66FF33"/>
                </a:solidFill>
              </a:rPr>
              <a:t>Connective tissue, Cartilage </a:t>
            </a:r>
            <a:r>
              <a:rPr lang="en-US" dirty="0" smtClean="0"/>
              <a:t>&amp; </a:t>
            </a:r>
            <a:r>
              <a:rPr lang="en-US" b="1" dirty="0" smtClean="0">
                <a:solidFill>
                  <a:srgbClr val="66FF33"/>
                </a:solidFill>
              </a:rPr>
              <a:t>Smooth muscles </a:t>
            </a:r>
            <a:r>
              <a:rPr lang="en-US" dirty="0" smtClean="0"/>
              <a:t>of the respiratory tract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  <a:solidFill>
            <a:srgbClr val="66FF33"/>
          </a:solidFill>
          <a:ln>
            <a:miter lim="800000"/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the Larynx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1219200"/>
            <a:ext cx="4724400" cy="53340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The opening </a:t>
            </a:r>
            <a:r>
              <a:rPr lang="en-US" sz="2800" dirty="0" smtClean="0"/>
              <a:t>of the </a:t>
            </a:r>
            <a:r>
              <a:rPr lang="en-US" sz="2800" dirty="0" err="1" smtClean="0">
                <a:solidFill>
                  <a:srgbClr val="FFFF00"/>
                </a:solidFill>
              </a:rPr>
              <a:t>laryngotracheal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</a:rPr>
              <a:t>diverticulum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/>
              <a:t>into the primitive foregut </a:t>
            </a:r>
            <a:r>
              <a:rPr lang="en-US" sz="2800" u="sng" dirty="0" smtClean="0"/>
              <a:t>becomes </a:t>
            </a:r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66FF33"/>
                </a:solidFill>
              </a:rPr>
              <a:t>laryngeal orifice.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FFFF00"/>
                </a:solidFill>
              </a:rPr>
              <a:t>epithelium &amp; glands </a:t>
            </a:r>
            <a:r>
              <a:rPr lang="en-US" sz="2800" dirty="0" smtClean="0"/>
              <a:t>are derived from </a:t>
            </a:r>
            <a:r>
              <a:rPr lang="en-US" sz="2800" b="1" dirty="0" smtClean="0">
                <a:solidFill>
                  <a:srgbClr val="FF66FF"/>
                </a:solidFill>
              </a:rPr>
              <a:t>endoderm.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Laryngeal </a:t>
            </a:r>
            <a:r>
              <a:rPr lang="en-US" sz="2800" dirty="0" smtClean="0">
                <a:solidFill>
                  <a:srgbClr val="FFFF00"/>
                </a:solidFill>
              </a:rPr>
              <a:t>muscles</a:t>
            </a:r>
            <a:r>
              <a:rPr lang="en-US" sz="2800" dirty="0" smtClean="0"/>
              <a:t> &amp; the </a:t>
            </a:r>
            <a:r>
              <a:rPr lang="en-US" sz="2800" dirty="0" smtClean="0">
                <a:solidFill>
                  <a:srgbClr val="FFFF00"/>
                </a:solidFill>
              </a:rPr>
              <a:t>cartilages </a:t>
            </a:r>
            <a:r>
              <a:rPr lang="en-US" sz="2800" dirty="0" smtClean="0"/>
              <a:t>of the larynx </a:t>
            </a:r>
            <a:r>
              <a:rPr lang="en-US" sz="2800" b="1" u="sng" dirty="0" smtClean="0">
                <a:solidFill>
                  <a:srgbClr val="FFFF00"/>
                </a:solidFill>
              </a:rPr>
              <a:t>except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u="sng" dirty="0" smtClean="0">
                <a:solidFill>
                  <a:srgbClr val="66FF33"/>
                </a:solidFill>
              </a:rPr>
              <a:t>Epiglottis</a:t>
            </a:r>
            <a:r>
              <a:rPr lang="en-US" sz="2800" dirty="0" smtClean="0"/>
              <a:t> that develop from the </a:t>
            </a:r>
            <a:r>
              <a:rPr lang="en-US" sz="2800" b="1" dirty="0" smtClean="0">
                <a:solidFill>
                  <a:srgbClr val="FF66FF"/>
                </a:solidFill>
              </a:rPr>
              <a:t>mesoderm of 4</a:t>
            </a:r>
            <a:r>
              <a:rPr lang="en-US" sz="2800" b="1" baseline="30000" dirty="0" smtClean="0">
                <a:solidFill>
                  <a:srgbClr val="FF66FF"/>
                </a:solidFill>
              </a:rPr>
              <a:t>th</a:t>
            </a:r>
            <a:r>
              <a:rPr lang="en-US" sz="2800" b="1" dirty="0" smtClean="0">
                <a:solidFill>
                  <a:srgbClr val="FF66FF"/>
                </a:solidFill>
              </a:rPr>
              <a:t> </a:t>
            </a:r>
            <a:r>
              <a:rPr lang="en-US" sz="2800" dirty="0" smtClean="0"/>
              <a:t>&amp; </a:t>
            </a:r>
            <a:r>
              <a:rPr lang="en-US" sz="2800" b="1" dirty="0" smtClean="0">
                <a:solidFill>
                  <a:srgbClr val="FF66FF"/>
                </a:solidFill>
              </a:rPr>
              <a:t>6</a:t>
            </a:r>
            <a:r>
              <a:rPr lang="en-US" sz="2800" b="1" baseline="30000" dirty="0" smtClean="0">
                <a:solidFill>
                  <a:srgbClr val="FF66FF"/>
                </a:solidFill>
              </a:rPr>
              <a:t>th</a:t>
            </a:r>
            <a:r>
              <a:rPr lang="en-US" sz="2800" b="1" dirty="0" smtClean="0">
                <a:solidFill>
                  <a:srgbClr val="FF66FF"/>
                </a:solidFill>
              </a:rPr>
              <a:t> pairs of pharyngeal arches.</a:t>
            </a:r>
          </a:p>
          <a:p>
            <a:pPr eaLnBrk="1" hangingPunct="1">
              <a:defRPr/>
            </a:pPr>
            <a:endParaRPr lang="en-US" sz="2800" dirty="0" smtClean="0"/>
          </a:p>
        </p:txBody>
      </p:sp>
      <p:pic>
        <p:nvPicPr>
          <p:cNvPr id="10246" name="Picture 6" descr="C:\Users\user\Pictures\sfdfdgdf - Copy.png"/>
          <p:cNvPicPr>
            <a:picLocks noChangeAspect="1" noChangeArrowheads="1"/>
          </p:cNvPicPr>
          <p:nvPr/>
        </p:nvPicPr>
        <p:blipFill>
          <a:blip r:embed="rId2">
            <a:lum bright="-24000" contrast="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75" y="1752600"/>
            <a:ext cx="402272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228600" y="1143000"/>
            <a:ext cx="4419600" cy="54864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dirty="0" smtClean="0"/>
              <a:t>The </a:t>
            </a:r>
            <a:r>
              <a:rPr lang="en-US" b="1" dirty="0" smtClean="0">
                <a:solidFill>
                  <a:srgbClr val="FF66FF"/>
                </a:solidFill>
              </a:rPr>
              <a:t>laryngeal epithelium</a:t>
            </a:r>
            <a:r>
              <a:rPr lang="en-US" dirty="0" smtClean="0"/>
              <a:t> proliferates rapidly resulting in </a:t>
            </a:r>
            <a:r>
              <a:rPr lang="en-US" b="1" dirty="0" smtClean="0">
                <a:solidFill>
                  <a:srgbClr val="FF66FF"/>
                </a:solidFill>
              </a:rPr>
              <a:t>temporary occlusion </a:t>
            </a:r>
            <a:r>
              <a:rPr lang="en-US" dirty="0" smtClean="0"/>
              <a:t>of the laryngeal lumen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b="1" dirty="0" smtClean="0">
                <a:solidFill>
                  <a:srgbClr val="FFFF00"/>
                </a:solidFill>
              </a:rPr>
              <a:t>Recanalization</a:t>
            </a:r>
            <a:r>
              <a:rPr lang="en-US" dirty="0" smtClean="0"/>
              <a:t> of larynx normally occurs by the </a:t>
            </a:r>
            <a:r>
              <a:rPr lang="en-US" b="1" dirty="0" smtClean="0">
                <a:solidFill>
                  <a:srgbClr val="FFFF00"/>
                </a:solidFill>
              </a:rPr>
              <a:t>10</a:t>
            </a:r>
            <a:r>
              <a:rPr lang="en-US" b="1" baseline="30000" dirty="0" smtClean="0">
                <a:solidFill>
                  <a:srgbClr val="FFFF00"/>
                </a:solidFill>
              </a:rPr>
              <a:t>th</a:t>
            </a:r>
            <a:r>
              <a:rPr lang="en-US" b="1" dirty="0" smtClean="0">
                <a:solidFill>
                  <a:srgbClr val="FFFF00"/>
                </a:solidFill>
              </a:rPr>
              <a:t> week.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 smtClean="0"/>
              <a:t>Laryngeal </a:t>
            </a:r>
            <a:r>
              <a:rPr lang="en-US" b="1" dirty="0" smtClean="0">
                <a:solidFill>
                  <a:srgbClr val="66FF33"/>
                </a:solidFill>
              </a:rPr>
              <a:t>ventricles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66FF33"/>
                </a:solidFill>
              </a:rPr>
              <a:t>vocal folds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66FF33"/>
                </a:solidFill>
              </a:rPr>
              <a:t>vestibular folds </a:t>
            </a:r>
            <a:r>
              <a:rPr lang="en-US" dirty="0" smtClean="0"/>
              <a:t>are formed during </a:t>
            </a:r>
            <a:r>
              <a:rPr lang="en-US" dirty="0" smtClean="0">
                <a:solidFill>
                  <a:srgbClr val="FFFF00"/>
                </a:solidFill>
              </a:rPr>
              <a:t>recanalization</a:t>
            </a:r>
            <a:r>
              <a:rPr lang="en-US" sz="2800" dirty="0" smtClean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11267" name="Picture 4" descr="C:\Documents and Settings\Free User\My Documents\My Pictures\Copy of Gray954.png"/>
          <p:cNvPicPr>
            <a:picLocks noChangeAspect="1" noChangeArrowheads="1"/>
          </p:cNvPicPr>
          <p:nvPr/>
        </p:nvPicPr>
        <p:blipFill>
          <a:blip r:embed="rId2">
            <a:lum bright="-8000" contrast="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762000"/>
            <a:ext cx="3657600" cy="58832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US" altLang="en-US" sz="3200" b="1">
                <a:solidFill>
                  <a:schemeClr val="bg2"/>
                </a:solidFill>
              </a:rPr>
              <a:t>Recanalization of larynx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cs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cs typeface="Times New Roman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Designs\Azure.pot</Template>
  <TotalTime>2192</TotalTime>
  <Words>1126</Words>
  <Application>Microsoft Office PowerPoint</Application>
  <PresentationFormat>On-screen Show (4:3)</PresentationFormat>
  <Paragraphs>122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Azure</vt:lpstr>
      <vt:lpstr>Development of Respiratory System</vt:lpstr>
      <vt:lpstr>OBJECTIVES</vt:lpstr>
      <vt:lpstr>Respiratory System</vt:lpstr>
      <vt:lpstr>Development of the Lower Respiratory Tract</vt:lpstr>
      <vt:lpstr>PowerPoint Presentation</vt:lpstr>
      <vt:lpstr>PowerPoint Presentation</vt:lpstr>
      <vt:lpstr>PowerPoint Presentation</vt:lpstr>
      <vt:lpstr>Development of the Larynx</vt:lpstr>
      <vt:lpstr>PowerPoint Presentation</vt:lpstr>
      <vt:lpstr>Development of the Trachea</vt:lpstr>
      <vt:lpstr>Development of the Bronchi &amp; Lungs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Canalicular Period (16-25 weeks)</vt:lpstr>
      <vt:lpstr>Terminal Sac Period (24 weeks - birth)</vt:lpstr>
      <vt:lpstr>Alveolar Period (32 weeks – 8 years)</vt:lpstr>
      <vt:lpstr>PowerPoint Presentation</vt:lpstr>
      <vt:lpstr>PowerPoint Presentation</vt:lpstr>
      <vt:lpstr>PowerPoint Presentation</vt:lpstr>
      <vt:lpstr>Tracheoesophageal Fistula</vt:lpstr>
      <vt:lpstr>Thank You</vt:lpstr>
    </vt:vector>
  </TitlesOfParts>
  <Company>KSU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Respiratory System</dc:title>
  <dc:subject>Embryology</dc:subject>
  <dc:creator>Dr. Zeenat Zaidi</dc:creator>
  <cp:lastModifiedBy>VOHRA</cp:lastModifiedBy>
  <cp:revision>228</cp:revision>
  <cp:lastPrinted>1601-01-01T00:00:00Z</cp:lastPrinted>
  <dcterms:created xsi:type="dcterms:W3CDTF">2008-01-14T07:22:38Z</dcterms:created>
  <dcterms:modified xsi:type="dcterms:W3CDTF">2016-01-11T11:32:12Z</dcterms:modified>
</cp:coreProperties>
</file>