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14" r:id="rId3"/>
    <p:sldId id="257" r:id="rId4"/>
    <p:sldId id="258" r:id="rId5"/>
    <p:sldId id="261" r:id="rId6"/>
    <p:sldId id="310" r:id="rId7"/>
    <p:sldId id="259" r:id="rId8"/>
    <p:sldId id="260" r:id="rId9"/>
    <p:sldId id="273" r:id="rId10"/>
    <p:sldId id="262" r:id="rId11"/>
    <p:sldId id="263" r:id="rId12"/>
    <p:sldId id="278" r:id="rId13"/>
    <p:sldId id="279" r:id="rId14"/>
    <p:sldId id="280" r:id="rId15"/>
    <p:sldId id="308" r:id="rId16"/>
    <p:sldId id="307" r:id="rId17"/>
    <p:sldId id="306" r:id="rId18"/>
    <p:sldId id="305" r:id="rId19"/>
    <p:sldId id="311" r:id="rId20"/>
    <p:sldId id="312" r:id="rId21"/>
    <p:sldId id="297" r:id="rId22"/>
    <p:sldId id="303" r:id="rId23"/>
    <p:sldId id="276" r:id="rId24"/>
    <p:sldId id="3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0066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1" autoAdjust="0"/>
    <p:restoredTop sz="90929"/>
  </p:normalViewPr>
  <p:slideViewPr>
    <p:cSldViewPr>
      <p:cViewPr>
        <p:scale>
          <a:sx n="80" d="100"/>
          <a:sy n="80" d="100"/>
        </p:scale>
        <p:origin x="-79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2D0E4F5-26F1-4636-B7AD-70A60F3ED4EA}" type="datetimeFigureOut">
              <a:rPr lang="en-US"/>
              <a:pPr>
                <a:defRPr/>
              </a:pPr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671937AA-2DA7-4CA9-8C3C-CC4A86A8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6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F32EED5-7849-4A01-B5D1-4AA4FE72DD79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72F35-3E73-4E76-BC07-8F83BC7E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9428-497B-4D90-89F1-9021E4E4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CF5E3-DD67-4161-9AE8-5DC30ABE3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81AE-BA4E-4D6C-8611-6D490E16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DF469-89D9-4650-AB41-1C94E785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B878-33C8-403C-AEED-A2F363EF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3B7B-D578-46C8-B239-8AE13C2A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2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FAFF-F768-4C43-8C7A-5FAF9D4D1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A22E-9258-4530-ABA1-268836264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6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4AD3-40B1-4260-88C7-65F0CBE6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C2C3-345F-4F59-97DD-3DC7FEECE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95B6-A341-4C91-836B-EBC156AAB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44D833F3-3638-4F21-B562-70F0D615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4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omach" TargetMode="External"/><Relationship Id="rId2" Type="http://schemas.openxmlformats.org/officeDocument/2006/relationships/hyperlink" Target="http://en.wikipedia.org/wiki/Esophag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286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haroni" pitchFamily="2" charset="-79"/>
                <a:cs typeface="Aharoni" pitchFamily="2" charset="-79"/>
              </a:rPr>
              <a:t>Development of Respiratory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82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Dr. Saeed 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Vohra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&amp;</a:t>
            </a:r>
            <a:endParaRPr lang="en-US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Sanaa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Alshaarawy</a:t>
            </a:r>
            <a:endParaRPr lang="en-US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Trachea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4864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 </a:t>
            </a:r>
            <a:r>
              <a:rPr lang="en-US" b="1" dirty="0" err="1" smtClean="0">
                <a:solidFill>
                  <a:srgbClr val="FFFF00"/>
                </a:solidFill>
              </a:rPr>
              <a:t>endodermal</a:t>
            </a:r>
            <a:r>
              <a:rPr lang="en-US" b="1" dirty="0" smtClean="0">
                <a:solidFill>
                  <a:srgbClr val="FFFF00"/>
                </a:solidFill>
              </a:rPr>
              <a:t> lining </a:t>
            </a:r>
            <a:r>
              <a:rPr lang="en-US" b="1" dirty="0" smtClean="0"/>
              <a:t>of the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laryngotracheal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tube </a:t>
            </a:r>
            <a:r>
              <a:rPr lang="en-US" b="1" dirty="0" smtClean="0"/>
              <a:t>distal to the larynx </a:t>
            </a:r>
            <a:r>
              <a:rPr lang="en-US" b="1" u="sng" dirty="0" smtClean="0"/>
              <a:t>differentiates into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66FF33"/>
                </a:solidFill>
              </a:rPr>
              <a:t>epithelium and glands </a:t>
            </a:r>
            <a:r>
              <a:rPr lang="en-US" b="1" dirty="0" smtClean="0"/>
              <a:t>of the trachea and pulmonary epithelium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</a:t>
            </a:r>
            <a:r>
              <a:rPr lang="en-US" b="1" dirty="0" smtClean="0">
                <a:solidFill>
                  <a:srgbClr val="66FF33"/>
                </a:solidFill>
              </a:rPr>
              <a:t> cartilages, connective tissue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66FF33"/>
                </a:solidFill>
              </a:rPr>
              <a:t>muscles of the trachea </a:t>
            </a:r>
            <a:r>
              <a:rPr lang="en-US" b="1" dirty="0" smtClean="0"/>
              <a:t>are </a:t>
            </a:r>
            <a:r>
              <a:rPr lang="en-US" b="1" u="sng" dirty="0" smtClean="0"/>
              <a:t>derived from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mesoderm.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2294" name="Picture 6" descr="C:\Users\user\Pictures\hhh.png"/>
          <p:cNvPicPr>
            <a:picLocks noChangeAspect="1" noChangeArrowheads="1"/>
          </p:cNvPicPr>
          <p:nvPr/>
        </p:nvPicPr>
        <p:blipFill>
          <a:blip r:embed="rId2">
            <a:lum bright="-1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42345" r="42410" b="5981"/>
          <a:stretch>
            <a:fillRect/>
          </a:stretch>
        </p:blipFill>
        <p:spPr bwMode="auto">
          <a:xfrm>
            <a:off x="5105400" y="3960813"/>
            <a:ext cx="36576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C:\Users\user\Pictures\hhh.png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b="57895"/>
          <a:stretch>
            <a:fillRect/>
          </a:stretch>
        </p:blipFill>
        <p:spPr bwMode="auto">
          <a:xfrm>
            <a:off x="5105400" y="1100138"/>
            <a:ext cx="3657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Bronchi &amp; Lungs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555232" cy="5486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The 2 primary bronchial buds </a:t>
            </a:r>
            <a:r>
              <a:rPr lang="en-US" b="1" dirty="0" smtClean="0"/>
              <a:t>grow laterally into the </a:t>
            </a:r>
            <a:r>
              <a:rPr lang="en-US" b="1" dirty="0" err="1" smtClean="0">
                <a:solidFill>
                  <a:srgbClr val="FFFF00"/>
                </a:solidFill>
              </a:rPr>
              <a:t>pericardio</a:t>
            </a:r>
            <a:r>
              <a:rPr lang="en-US" b="1" dirty="0" smtClean="0">
                <a:solidFill>
                  <a:srgbClr val="FFFF00"/>
                </a:solidFill>
              </a:rPr>
              <a:t>-peritoneal canals </a:t>
            </a:r>
            <a:r>
              <a:rPr lang="en-US" b="1" dirty="0" smtClean="0"/>
              <a:t>(part of the </a:t>
            </a:r>
            <a:r>
              <a:rPr lang="en-US" b="1" dirty="0" err="1" smtClean="0"/>
              <a:t>intraembryonic</a:t>
            </a:r>
            <a:r>
              <a:rPr lang="en-US" b="1" dirty="0" smtClean="0"/>
              <a:t> </a:t>
            </a:r>
            <a:r>
              <a:rPr lang="en-US" b="1" dirty="0" err="1" smtClean="0"/>
              <a:t>celome</a:t>
            </a:r>
            <a:r>
              <a:rPr lang="en-US" b="1" dirty="0" smtClean="0"/>
              <a:t>), </a:t>
            </a:r>
            <a:r>
              <a:rPr lang="en-US" b="1" dirty="0" smtClean="0">
                <a:solidFill>
                  <a:srgbClr val="66FF33"/>
                </a:solidFill>
              </a:rPr>
              <a:t>the </a:t>
            </a:r>
            <a:r>
              <a:rPr lang="en-US" b="1" dirty="0" err="1" smtClean="0">
                <a:solidFill>
                  <a:srgbClr val="66FF33"/>
                </a:solidFill>
              </a:rPr>
              <a:t>primordia</a:t>
            </a:r>
            <a:r>
              <a:rPr lang="en-US" b="1" dirty="0" smtClean="0">
                <a:solidFill>
                  <a:srgbClr val="66FF33"/>
                </a:solidFill>
              </a:rPr>
              <a:t> of pleural cavities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Bronchial buds </a:t>
            </a:r>
            <a:r>
              <a:rPr lang="en-US" b="1" u="sng" dirty="0" smtClean="0"/>
              <a:t>divide</a:t>
            </a:r>
            <a:r>
              <a:rPr lang="en-US" b="1" dirty="0" smtClean="0"/>
              <a:t> and </a:t>
            </a:r>
            <a:r>
              <a:rPr lang="en-US" b="1" u="sng" dirty="0" smtClean="0"/>
              <a:t>re-divide</a:t>
            </a:r>
            <a:r>
              <a:rPr lang="en-US" b="1" dirty="0" smtClean="0"/>
              <a:t> to give </a:t>
            </a:r>
            <a:r>
              <a:rPr lang="en-US" b="1" dirty="0" smtClean="0"/>
              <a:t>rise to the </a:t>
            </a:r>
            <a:r>
              <a:rPr lang="en-US" b="1" dirty="0" smtClean="0">
                <a:solidFill>
                  <a:srgbClr val="66FF33"/>
                </a:solidFill>
              </a:rPr>
              <a:t>bronchial tree.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3318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5943600" y="3886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user\Pictures\hgfhfgh - Copy.png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5943600" y="1219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533400"/>
            <a:ext cx="4191000" cy="6096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66FF33"/>
                </a:solidFill>
              </a:rPr>
              <a:t>The right main bronchus </a:t>
            </a:r>
            <a:r>
              <a:rPr lang="en-US" sz="3200" b="1" dirty="0" smtClean="0"/>
              <a:t>is slightly </a:t>
            </a:r>
            <a:r>
              <a:rPr lang="en-US" sz="3200" b="1" dirty="0" smtClean="0">
                <a:solidFill>
                  <a:srgbClr val="FFFF00"/>
                </a:solidFill>
              </a:rPr>
              <a:t>larger</a:t>
            </a:r>
            <a:r>
              <a:rPr lang="en-US" sz="3200" b="1" dirty="0" smtClean="0"/>
              <a:t> than the left one and is </a:t>
            </a:r>
            <a:r>
              <a:rPr lang="en-US" sz="3200" b="1" dirty="0" smtClean="0">
                <a:solidFill>
                  <a:srgbClr val="FFFF00"/>
                </a:solidFill>
              </a:rPr>
              <a:t>oriented more vertically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The embryonic relationship persists in the adult.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66FF33"/>
                </a:solidFill>
              </a:rPr>
              <a:t>The main bronchi </a:t>
            </a:r>
            <a:r>
              <a:rPr lang="en-US" sz="3200" b="1" dirty="0" smtClean="0"/>
              <a:t>subdivide into </a:t>
            </a:r>
            <a:r>
              <a:rPr lang="en-US" sz="3200" b="1" dirty="0" smtClean="0">
                <a:solidFill>
                  <a:srgbClr val="FFFF00"/>
                </a:solidFill>
              </a:rPr>
              <a:t>secondary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FF00"/>
                </a:solidFill>
              </a:rPr>
              <a:t>tertiary</a:t>
            </a:r>
            <a:r>
              <a:rPr lang="en-US" sz="3200" b="1" dirty="0" smtClean="0"/>
              <a:t> (</a:t>
            </a:r>
            <a:r>
              <a:rPr lang="en-US" sz="3200" b="1" dirty="0" smtClean="0">
                <a:solidFill>
                  <a:srgbClr val="FFFF00"/>
                </a:solidFill>
              </a:rPr>
              <a:t>segmental)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bronchi </a:t>
            </a:r>
            <a:r>
              <a:rPr lang="en-US" sz="3200" b="1" dirty="0" smtClean="0"/>
              <a:t>which give rise to further branches.</a:t>
            </a:r>
          </a:p>
        </p:txBody>
      </p:sp>
      <p:pic>
        <p:nvPicPr>
          <p:cNvPr id="14339" name="Picture 6" descr="C:\Users\user\Pictures\xxcxccxcxcx - Copy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0" b="62611"/>
          <a:stretch>
            <a:fillRect/>
          </a:stretch>
        </p:blipFill>
        <p:spPr>
          <a:xfrm>
            <a:off x="4953000" y="457200"/>
            <a:ext cx="3505200" cy="2438400"/>
          </a:xfrm>
        </p:spPr>
      </p:pic>
      <p:pic>
        <p:nvPicPr>
          <p:cNvPr id="14340" name="Picture 8" descr="C:\Users\user\Pictures\ffbg.png"/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41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 bwMode="auto">
          <a:xfrm>
            <a:off x="4800600" y="4876800"/>
            <a:ext cx="609600" cy="5334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4724400" y="5791200"/>
            <a:ext cx="762000" cy="6858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4724400" y="4038600"/>
            <a:ext cx="18288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6934200" y="4038600"/>
            <a:ext cx="16002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381000"/>
            <a:ext cx="44196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The segmental bronchi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66FF"/>
                </a:solidFill>
              </a:rPr>
              <a:t>10 in right lung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66FF"/>
                </a:solidFill>
              </a:rPr>
              <a:t>8 or 9 in the left lung </a:t>
            </a:r>
            <a:r>
              <a:rPr lang="en-US" b="1" dirty="0" smtClean="0"/>
              <a:t>begin to form by the </a:t>
            </a:r>
            <a:r>
              <a:rPr lang="en-US" b="1" dirty="0" smtClean="0">
                <a:solidFill>
                  <a:srgbClr val="FFFF00"/>
                </a:solidFill>
              </a:rPr>
              <a:t>7th week</a:t>
            </a:r>
          </a:p>
          <a:p>
            <a:pPr eaLnBrk="1" hangingPunct="1">
              <a:defRPr/>
            </a:pPr>
            <a:r>
              <a:rPr lang="en-US" b="1" dirty="0" smtClean="0"/>
              <a:t>The surrounding </a:t>
            </a:r>
            <a:r>
              <a:rPr lang="en-US" b="1" dirty="0" err="1" smtClean="0"/>
              <a:t>mesenchyme</a:t>
            </a:r>
            <a:r>
              <a:rPr lang="en-US" b="1" dirty="0" smtClean="0"/>
              <a:t> also divides.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66FF33"/>
                </a:solidFill>
              </a:rPr>
              <a:t>Each </a:t>
            </a:r>
            <a:r>
              <a:rPr lang="en-US" b="1" u="sng" dirty="0" smtClean="0">
                <a:solidFill>
                  <a:srgbClr val="66FF33"/>
                </a:solidFill>
              </a:rPr>
              <a:t>segmental bronchus </a:t>
            </a:r>
            <a:r>
              <a:rPr lang="en-US" b="1" dirty="0" smtClean="0">
                <a:solidFill>
                  <a:srgbClr val="66FF33"/>
                </a:solidFill>
              </a:rPr>
              <a:t>with its </a:t>
            </a:r>
            <a:r>
              <a:rPr lang="en-US" b="1" u="sng" dirty="0" smtClean="0">
                <a:solidFill>
                  <a:srgbClr val="66FF33"/>
                </a:solidFill>
              </a:rPr>
              <a:t>surrounding</a:t>
            </a:r>
            <a:r>
              <a:rPr lang="en-US" b="1" dirty="0" smtClean="0">
                <a:solidFill>
                  <a:srgbClr val="66FF33"/>
                </a:solidFill>
              </a:rPr>
              <a:t> mass of </a:t>
            </a:r>
            <a:r>
              <a:rPr lang="en-US" b="1" u="sng" dirty="0" err="1" smtClean="0">
                <a:solidFill>
                  <a:srgbClr val="66FF33"/>
                </a:solidFill>
              </a:rPr>
              <a:t>mesenchyme</a:t>
            </a:r>
            <a:r>
              <a:rPr lang="en-US" b="1" dirty="0" smtClean="0">
                <a:solidFill>
                  <a:srgbClr val="66FF33"/>
                </a:solidFill>
              </a:rPr>
              <a:t> </a:t>
            </a:r>
            <a:r>
              <a:rPr lang="en-US" b="1" dirty="0" smtClean="0"/>
              <a:t>is the </a:t>
            </a:r>
            <a:r>
              <a:rPr lang="en-US" b="1" dirty="0" err="1" smtClean="0"/>
              <a:t>primordium</a:t>
            </a:r>
            <a:r>
              <a:rPr lang="en-US" b="1" dirty="0" smtClean="0"/>
              <a:t> of a </a:t>
            </a:r>
            <a:r>
              <a:rPr lang="en-US" b="1" dirty="0" err="1" smtClean="0">
                <a:solidFill>
                  <a:srgbClr val="FFFF00"/>
                </a:solidFill>
              </a:rPr>
              <a:t>bronchopulmonary</a:t>
            </a:r>
            <a:r>
              <a:rPr lang="en-US" b="1" dirty="0" smtClean="0">
                <a:solidFill>
                  <a:srgbClr val="FFFF00"/>
                </a:solidFill>
              </a:rPr>
              <a:t> segment.</a:t>
            </a:r>
          </a:p>
        </p:txBody>
      </p:sp>
      <p:pic>
        <p:nvPicPr>
          <p:cNvPr id="15363" name="Content Placeholder 8" descr="C:\Users\user\Pictures\ffb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85900"/>
            <a:ext cx="425132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28600" y="1592263"/>
            <a:ext cx="3810000" cy="3970337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As the lungs develop they acquire a layer of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visceral pleura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from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splanchnic mesenchyme.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The thoracic body wall becomes lined by a layer of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parietal pleura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derived from the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somatic mesoderm.</a:t>
            </a:r>
          </a:p>
        </p:txBody>
      </p:sp>
      <p:pic>
        <p:nvPicPr>
          <p:cNvPr id="16387" name="Picture 2" descr="C:\Documents and Settings\Free User\My Documents\My Pictures\Pleura.bmp"/>
          <p:cNvPicPr>
            <a:picLocks noChangeAspect="1" noChangeArrowheads="1"/>
          </p:cNvPicPr>
          <p:nvPr/>
        </p:nvPicPr>
        <p:blipFill>
          <a:blip r:embed="rId3">
            <a:lum bright="-2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00" r="2000" b="4286"/>
          <a:stretch>
            <a:fillRect/>
          </a:stretch>
        </p:blipFill>
        <p:spPr bwMode="auto">
          <a:xfrm>
            <a:off x="4419600" y="838200"/>
            <a:ext cx="4308475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user\Pictures\hgfhfgh - Copy.png"/>
          <p:cNvPicPr>
            <a:picLocks noChangeAspect="1" noChangeArrowheads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4419600" y="4267200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C:\Users\user\Pictures\hgfhfgh - Copy.png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7010400" y="42672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Maturation of lung is </a:t>
            </a:r>
            <a:r>
              <a:rPr lang="en-US" sz="2400" b="1" u="sng" dirty="0" smtClean="0"/>
              <a:t>divided into </a:t>
            </a:r>
            <a:r>
              <a:rPr lang="en-US" sz="2400" b="1" dirty="0" smtClean="0">
                <a:solidFill>
                  <a:srgbClr val="FFFF00"/>
                </a:solidFill>
              </a:rPr>
              <a:t>4 periods</a:t>
            </a:r>
            <a:r>
              <a:rPr lang="en-US" sz="2400" b="1" dirty="0" smtClean="0"/>
              <a:t>: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solidFill>
                  <a:srgbClr val="66FF33"/>
                </a:solidFill>
              </a:rPr>
              <a:t>Pseudoglandular</a:t>
            </a:r>
            <a:r>
              <a:rPr lang="en-US" sz="2400" b="1" dirty="0" smtClean="0"/>
              <a:t>		(5 - 17 weeks)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Canalicular</a:t>
            </a:r>
            <a:r>
              <a:rPr lang="en-US" sz="2400" b="1" dirty="0" smtClean="0">
                <a:solidFill>
                  <a:srgbClr val="FF0066"/>
                </a:solidFill>
              </a:rPr>
              <a:t>	</a:t>
            </a:r>
            <a:r>
              <a:rPr lang="en-US" sz="2400" b="1" dirty="0" smtClean="0"/>
              <a:t>		(16 - 25 weeks)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Terminal sac      		 </a:t>
            </a:r>
            <a:r>
              <a:rPr lang="en-US" sz="2400" b="1" dirty="0" smtClean="0"/>
              <a:t>(24 weeks - birth)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Alveolar</a:t>
            </a:r>
            <a:r>
              <a:rPr lang="en-US" sz="2400" b="1" dirty="0" smtClean="0"/>
              <a:t>			(late fetal period - 						childhood)   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These periods overlap each other because the cranial segments of the lungs mature faster than the caudal ones</a:t>
            </a:r>
          </a:p>
        </p:txBody>
      </p:sp>
      <p:pic>
        <p:nvPicPr>
          <p:cNvPr id="17411" name="Picture 7" descr="https://encrypted-tbn3.gstatic.com/images?q=tbn:ANd9GcRvYMHRnfUOQ0z6JjQSRGmWqZzCE3dFu7FtdmXnPD1PftFSSFp_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1"/>
          <a:stretch>
            <a:fillRect/>
          </a:stretch>
        </p:blipFill>
        <p:spPr bwMode="auto">
          <a:xfrm>
            <a:off x="304800" y="4419600"/>
            <a:ext cx="541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http://learninggnm.com/extimages/Lung%20Alveoli%20Webs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81475"/>
            <a:ext cx="26479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6823" y="0"/>
            <a:ext cx="9144000" cy="762000"/>
          </a:xfrm>
          <a:prstGeom prst="rect">
            <a:avLst/>
          </a:prstGeom>
          <a:solidFill>
            <a:srgbClr val="66FF33"/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 of the Lungs</a:t>
            </a:r>
            <a:endParaRPr lang="en-US" sz="3600" b="1" kern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953000" cy="4724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Developing lungs somewhat resembles an exocrine gland during this period.</a:t>
            </a:r>
          </a:p>
          <a:p>
            <a:pPr eaLnBrk="1" hangingPunct="1">
              <a:defRPr/>
            </a:pPr>
            <a:r>
              <a:rPr lang="en-US" sz="2800" b="1" dirty="0" smtClean="0"/>
              <a:t>By </a:t>
            </a:r>
            <a:r>
              <a:rPr lang="en-US" sz="2800" b="1" dirty="0" smtClean="0">
                <a:solidFill>
                  <a:srgbClr val="FFFF00"/>
                </a:solidFill>
              </a:rPr>
              <a:t>17 weeks </a:t>
            </a:r>
            <a:r>
              <a:rPr lang="en-US" sz="2800" b="1" dirty="0" smtClean="0"/>
              <a:t>all major elements of the lung have formed </a:t>
            </a:r>
            <a:r>
              <a:rPr lang="en-US" sz="2800" b="1" u="sng" dirty="0" smtClean="0"/>
              <a:t>except </a:t>
            </a:r>
            <a:r>
              <a:rPr lang="en-US" sz="2800" b="1" dirty="0" smtClean="0">
                <a:solidFill>
                  <a:srgbClr val="66FF33"/>
                </a:solidFill>
              </a:rPr>
              <a:t>those involved with gas exchange (alveoli).</a:t>
            </a:r>
          </a:p>
          <a:p>
            <a:pPr eaLnBrk="1" hangingPunct="1">
              <a:defRPr/>
            </a:pPr>
            <a:r>
              <a:rPr lang="en-US" sz="2800" b="1" dirty="0" smtClean="0"/>
              <a:t>Respiration is </a:t>
            </a:r>
            <a:r>
              <a:rPr lang="en-US" sz="2800" b="1" u="sng" dirty="0" smtClean="0">
                <a:solidFill>
                  <a:srgbClr val="FF66FF"/>
                </a:solidFill>
              </a:rPr>
              <a:t>NOT</a:t>
            </a:r>
            <a:r>
              <a:rPr lang="en-US" sz="2800" b="1" dirty="0" smtClean="0"/>
              <a:t> possible.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Fetuses</a:t>
            </a:r>
            <a:r>
              <a:rPr lang="en-US" sz="2800" b="1" dirty="0" smtClean="0">
                <a:solidFill>
                  <a:srgbClr val="FFFF00"/>
                </a:solidFill>
              </a:rPr>
              <a:t> born during this period are </a:t>
            </a:r>
            <a:r>
              <a:rPr lang="en-US" sz="2800" b="1" dirty="0" smtClean="0">
                <a:solidFill>
                  <a:srgbClr val="66FF33"/>
                </a:solidFill>
              </a:rPr>
              <a:t>unable to survive.</a:t>
            </a:r>
          </a:p>
        </p:txBody>
      </p:sp>
      <p:pic>
        <p:nvPicPr>
          <p:cNvPr id="18435" name="Picture 5" descr="C:\Users\user\Pictures\zz.pn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r="8270"/>
          <a:stretch>
            <a:fillRect/>
          </a:stretch>
        </p:blipFill>
        <p:spPr bwMode="auto">
          <a:xfrm>
            <a:off x="5334000" y="1976438"/>
            <a:ext cx="36576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6823" y="0"/>
            <a:ext cx="9144000" cy="762000"/>
          </a:xfrm>
          <a:prstGeom prst="rect">
            <a:avLst/>
          </a:prstGeom>
          <a:solidFill>
            <a:srgbClr val="66FF33"/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Pseudoglandular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(5-17 weeks)</a:t>
            </a:r>
            <a:endParaRPr lang="en-US" sz="3600" b="1" kern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Canalicular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(16-25 weeks)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876800" cy="4800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Lung tissue becomes </a:t>
            </a:r>
            <a:r>
              <a:rPr lang="en-US" sz="2400" dirty="0" smtClean="0">
                <a:solidFill>
                  <a:srgbClr val="FFFF00"/>
                </a:solidFill>
              </a:rPr>
              <a:t>highly vascular.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Lumina of </a:t>
            </a:r>
            <a:r>
              <a:rPr lang="en-US" sz="2400" dirty="0" smtClean="0">
                <a:solidFill>
                  <a:srgbClr val="FFFF00"/>
                </a:solidFill>
              </a:rPr>
              <a:t>bronchi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terminal bronchioles </a:t>
            </a:r>
            <a:r>
              <a:rPr lang="en-US" sz="2400" dirty="0" smtClean="0"/>
              <a:t>become </a:t>
            </a:r>
            <a:r>
              <a:rPr lang="en-US" sz="2400" dirty="0" smtClean="0">
                <a:solidFill>
                  <a:srgbClr val="FFFF00"/>
                </a:solidFill>
              </a:rPr>
              <a:t>larger.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By </a:t>
            </a:r>
            <a:r>
              <a:rPr lang="en-US" sz="2400" b="1" dirty="0" smtClean="0">
                <a:solidFill>
                  <a:srgbClr val="FFFF00"/>
                </a:solidFill>
              </a:rPr>
              <a:t>24 weeks </a:t>
            </a:r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FFFF00"/>
                </a:solidFill>
              </a:rPr>
              <a:t>terminal bronchiole</a:t>
            </a:r>
            <a:r>
              <a:rPr lang="en-US" sz="2400" dirty="0" smtClean="0"/>
              <a:t> has </a:t>
            </a:r>
            <a:r>
              <a:rPr lang="en-US" sz="2400" u="sng" dirty="0" smtClean="0"/>
              <a:t>given rise </a:t>
            </a:r>
            <a:r>
              <a:rPr lang="en-US" sz="2400" dirty="0" smtClean="0"/>
              <a:t>to two or more </a:t>
            </a:r>
            <a:r>
              <a:rPr lang="en-US" sz="2400" b="1" dirty="0" smtClean="0">
                <a:solidFill>
                  <a:srgbClr val="66FF33"/>
                </a:solidFill>
              </a:rPr>
              <a:t>respiratory bronchioles.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respiratory bronchioles </a:t>
            </a:r>
            <a:r>
              <a:rPr lang="en-US" sz="2400" u="sng" dirty="0" smtClean="0"/>
              <a:t>divide </a:t>
            </a:r>
            <a:r>
              <a:rPr lang="en-US" sz="2400" dirty="0" smtClean="0"/>
              <a:t>into 3 to 6 tubular passages called </a:t>
            </a:r>
            <a:r>
              <a:rPr lang="en-US" sz="2400" b="1" dirty="0" smtClean="0">
                <a:solidFill>
                  <a:srgbClr val="66FF33"/>
                </a:solidFill>
              </a:rPr>
              <a:t>alveolar ducts.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Some </a:t>
            </a:r>
            <a:r>
              <a:rPr lang="en-US" sz="2400" dirty="0" smtClean="0"/>
              <a:t>thin-walled </a:t>
            </a:r>
            <a:r>
              <a:rPr lang="en-US" sz="2400" b="1" dirty="0" smtClean="0">
                <a:solidFill>
                  <a:srgbClr val="66FF33"/>
                </a:solidFill>
              </a:rPr>
              <a:t>terminal sacs (primordial alveoli) </a:t>
            </a:r>
            <a:r>
              <a:rPr lang="en-US" sz="2400" dirty="0" smtClean="0"/>
              <a:t>develop </a:t>
            </a:r>
            <a:r>
              <a:rPr lang="en-US" sz="2400" dirty="0" smtClean="0">
                <a:solidFill>
                  <a:srgbClr val="FFFF00"/>
                </a:solidFill>
              </a:rPr>
              <a:t>at the end of respiratory bronchioles.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19462" name="Picture 5" descr="C:\Users\user\Pictures\xzc.png"/>
          <p:cNvPicPr>
            <a:picLocks noChangeAspect="1" noChangeArrowheads="1"/>
          </p:cNvPicPr>
          <p:nvPr/>
        </p:nvPicPr>
        <p:blipFill>
          <a:blip r:embed="rId2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/>
          <a:stretch>
            <a:fillRect/>
          </a:stretch>
        </p:blipFill>
        <p:spPr bwMode="auto">
          <a:xfrm>
            <a:off x="5334000" y="990600"/>
            <a:ext cx="3195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05400" y="3733800"/>
            <a:ext cx="38100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Respiration is possible at the end of this period.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Fetus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born at the end of this period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survive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if given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intensive care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(but </a:t>
            </a:r>
            <a:r>
              <a:rPr lang="en-US" u="sng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usually die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because of the immaturity of respiratory as well as other systems)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5334000" y="2362200"/>
            <a:ext cx="6858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5334000" y="1905000"/>
            <a:ext cx="685800" cy="4572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7696200" y="990600"/>
            <a:ext cx="762000" cy="2286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Sac Period (24 weeks - birth)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5562600" cy="556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FF33"/>
                </a:solidFill>
              </a:rPr>
              <a:t>Many more </a:t>
            </a:r>
            <a:r>
              <a:rPr lang="en-US" sz="2800" dirty="0" smtClean="0">
                <a:solidFill>
                  <a:srgbClr val="FFFF00"/>
                </a:solidFill>
              </a:rPr>
              <a:t>terminal sacs develop.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Their </a:t>
            </a:r>
            <a:r>
              <a:rPr lang="en-US" sz="2800" dirty="0" smtClean="0">
                <a:solidFill>
                  <a:srgbClr val="FFFF00"/>
                </a:solidFill>
              </a:rPr>
              <a:t>epithelium becomes very thin.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Capillaries </a:t>
            </a:r>
            <a:r>
              <a:rPr lang="en-US" sz="2800" dirty="0" smtClean="0">
                <a:solidFill>
                  <a:srgbClr val="FFFF00"/>
                </a:solidFill>
              </a:rPr>
              <a:t>begin </a:t>
            </a:r>
            <a:r>
              <a:rPr lang="en-US" sz="2800" u="sng" dirty="0" smtClean="0">
                <a:solidFill>
                  <a:srgbClr val="FFFF00"/>
                </a:solidFill>
              </a:rPr>
              <a:t>to bulge into </a:t>
            </a:r>
            <a:r>
              <a:rPr lang="en-US" sz="2800" dirty="0" smtClean="0">
                <a:solidFill>
                  <a:srgbClr val="FFFF00"/>
                </a:solidFill>
              </a:rPr>
              <a:t>developing alveoli.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epithelial </a:t>
            </a:r>
            <a:r>
              <a:rPr lang="en-US" sz="2800" dirty="0" smtClean="0"/>
              <a:t>cells of the </a:t>
            </a:r>
            <a:r>
              <a:rPr lang="en-US" sz="2800" dirty="0" smtClean="0">
                <a:solidFill>
                  <a:srgbClr val="FF66FF"/>
                </a:solidFill>
              </a:rPr>
              <a:t>alveoli</a:t>
            </a:r>
            <a:r>
              <a:rPr lang="en-US" sz="2800" dirty="0" smtClean="0"/>
              <a:t> and the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endothelial </a:t>
            </a:r>
            <a:r>
              <a:rPr lang="en-US" sz="2800" dirty="0" smtClean="0"/>
              <a:t>cells of the </a:t>
            </a:r>
            <a:r>
              <a:rPr lang="en-US" sz="2800" dirty="0" smtClean="0">
                <a:solidFill>
                  <a:srgbClr val="FF66FF"/>
                </a:solidFill>
              </a:rPr>
              <a:t>capillaries</a:t>
            </a:r>
            <a:r>
              <a:rPr lang="en-US" sz="2800" dirty="0" smtClean="0"/>
              <a:t> come in intimate contact and establish the </a:t>
            </a:r>
            <a:r>
              <a:rPr lang="en-US" sz="2800" dirty="0" smtClean="0">
                <a:solidFill>
                  <a:srgbClr val="66FF33"/>
                </a:solidFill>
              </a:rPr>
              <a:t>blood-air barrier.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6FF33"/>
                </a:solidFill>
              </a:rPr>
              <a:t>Adequate gas exchange </a:t>
            </a:r>
            <a:r>
              <a:rPr lang="en-US" sz="2800" dirty="0" smtClean="0">
                <a:solidFill>
                  <a:srgbClr val="FFFF00"/>
                </a:solidFill>
              </a:rPr>
              <a:t>can occur which allows the </a:t>
            </a:r>
            <a:r>
              <a:rPr lang="en-US" sz="2800" u="sng" dirty="0" smtClean="0">
                <a:solidFill>
                  <a:srgbClr val="FFFF00"/>
                </a:solidFill>
              </a:rPr>
              <a:t>prematurely </a:t>
            </a:r>
            <a:r>
              <a:rPr lang="en-US" sz="2800" dirty="0" smtClean="0">
                <a:solidFill>
                  <a:srgbClr val="FFFF00"/>
                </a:solidFill>
              </a:rPr>
              <a:t>born fetus to </a:t>
            </a:r>
            <a:r>
              <a:rPr lang="en-US" sz="2800" u="sng" dirty="0" smtClean="0">
                <a:solidFill>
                  <a:srgbClr val="FFFF00"/>
                </a:solidFill>
              </a:rPr>
              <a:t>survive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0486" name="Picture 5" descr="C:\Users\user\Pictures\asas.png"/>
          <p:cNvPicPr>
            <a:picLocks noChangeAspect="1" noChangeArrowheads="1"/>
          </p:cNvPicPr>
          <p:nvPr/>
        </p:nvPicPr>
        <p:blipFill>
          <a:blip r:embed="rId2">
            <a:lum bright="-2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238" r="3967" b="2238"/>
          <a:stretch>
            <a:fillRect/>
          </a:stretch>
        </p:blipFill>
        <p:spPr bwMode="auto">
          <a:xfrm>
            <a:off x="5715000" y="2193925"/>
            <a:ext cx="3352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Period (32 weeks – 8 years)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057400"/>
            <a:ext cx="5334000" cy="3581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 the beginning of the alveolar period, </a:t>
            </a:r>
            <a:r>
              <a:rPr lang="en-US" dirty="0" smtClean="0">
                <a:solidFill>
                  <a:srgbClr val="66FF33"/>
                </a:solidFill>
              </a:rPr>
              <a:t>each respiratory bronchiole</a:t>
            </a:r>
            <a:r>
              <a:rPr lang="en-US" dirty="0" smtClean="0"/>
              <a:t> </a:t>
            </a:r>
            <a:r>
              <a:rPr lang="en-US" u="sng" dirty="0" smtClean="0"/>
              <a:t>terminates</a:t>
            </a:r>
            <a:r>
              <a:rPr lang="en-US" dirty="0" smtClean="0"/>
              <a:t> in a cluster of thin-walled </a:t>
            </a:r>
            <a:r>
              <a:rPr lang="en-US" dirty="0" smtClean="0">
                <a:solidFill>
                  <a:srgbClr val="FFFF00"/>
                </a:solidFill>
              </a:rPr>
              <a:t>terminal </a:t>
            </a:r>
            <a:r>
              <a:rPr lang="en-US" dirty="0" err="1" smtClean="0">
                <a:solidFill>
                  <a:srgbClr val="FFFF00"/>
                </a:solidFill>
              </a:rPr>
              <a:t>saccules</a:t>
            </a:r>
            <a:r>
              <a:rPr lang="en-US" dirty="0" smtClean="0"/>
              <a:t> separated from one another by loose connective tissue.</a:t>
            </a:r>
          </a:p>
          <a:p>
            <a:pPr eaLnBrk="1" hangingPunct="1">
              <a:defRPr/>
            </a:pPr>
            <a:r>
              <a:rPr lang="en-US" dirty="0" smtClean="0"/>
              <a:t>These terminal </a:t>
            </a:r>
            <a:r>
              <a:rPr lang="en-US" dirty="0" err="1" smtClean="0"/>
              <a:t>saccules</a:t>
            </a:r>
            <a:r>
              <a:rPr lang="en-US" dirty="0" smtClean="0"/>
              <a:t> </a:t>
            </a:r>
            <a:r>
              <a:rPr lang="en-US" u="sng" dirty="0" smtClean="0"/>
              <a:t>represent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future alveolar sacs.</a:t>
            </a: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pic>
        <p:nvPicPr>
          <p:cNvPr id="21510" name="Picture 6" descr="65FD5C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13219" r="52794" b="44745"/>
          <a:stretch>
            <a:fillRect/>
          </a:stretch>
        </p:blipFill>
        <p:spPr bwMode="auto">
          <a:xfrm>
            <a:off x="5486400" y="25146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rgbClr val="FF66FF"/>
                </a:solidFill>
              </a:rPr>
              <a:t>At the end of the lecture the students should be able to: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laryngeotracheal (respiratory) diverticulum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larynx.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trachea.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 smtClean="0">
                <a:solidFill>
                  <a:srgbClr val="66FF33"/>
                </a:solidFill>
              </a:rPr>
              <a:t>bronchi &amp; Lungs.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Describe the periods of the </a:t>
            </a:r>
            <a:r>
              <a:rPr lang="en-US" sz="2800" b="1" dirty="0" smtClean="0">
                <a:solidFill>
                  <a:srgbClr val="66FF33"/>
                </a:solidFill>
              </a:rPr>
              <a:t>maturation of the lung.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Identify the </a:t>
            </a:r>
            <a:r>
              <a:rPr lang="en-US" sz="2800" b="1" dirty="0" smtClean="0">
                <a:solidFill>
                  <a:srgbClr val="66FF33"/>
                </a:solidFill>
              </a:rPr>
              <a:t>most congenital anomaly. </a:t>
            </a:r>
          </a:p>
          <a:p>
            <a:pPr algn="l"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algn="l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0384" y="1700808"/>
            <a:ext cx="8003232" cy="2031504"/>
          </a:xfrm>
          <a:prstGeom prst="rect">
            <a:avLst/>
          </a:prstGeom>
          <a:solidFill>
            <a:srgbClr val="7030A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Characteristic mature alveoli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 not form until after birth.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95% of alveoli develop </a:t>
            </a:r>
            <a:r>
              <a:rPr lang="en-US" kern="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postnatally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About 50 million alveoli,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one sixth of the adult number are present in the lungs of a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full-term newborn infant.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3962400"/>
            <a:ext cx="8077200" cy="1905000"/>
          </a:xfrm>
          <a:prstGeom prst="rect">
            <a:avLst/>
          </a:prstGeom>
          <a:solidFill>
            <a:srgbClr val="7030A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From 3-8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or so,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number of immature alveoli continues to increase, forming additional primordial alveoli.</a:t>
            </a:r>
            <a:endParaRPr 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By about the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eighth 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the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adult complement of 300 million alveoli is present.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8044" y="948680"/>
            <a:ext cx="7227912" cy="2552328"/>
          </a:xfrm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66FF33"/>
                </a:solidFill>
              </a:rPr>
              <a:t>Breathing Movements</a:t>
            </a:r>
          </a:p>
          <a:p>
            <a:pPr eaLnBrk="1" hangingPunct="1">
              <a:defRPr/>
            </a:pPr>
            <a:r>
              <a:rPr lang="en-US" sz="2400" dirty="0" smtClean="0"/>
              <a:t>Occur </a:t>
            </a:r>
            <a:r>
              <a:rPr lang="en-US" sz="2400" dirty="0" smtClean="0">
                <a:solidFill>
                  <a:srgbClr val="FFFF00"/>
                </a:solidFill>
              </a:rPr>
              <a:t>before birth</a:t>
            </a:r>
            <a:r>
              <a:rPr lang="en-US" sz="2400" dirty="0" smtClean="0"/>
              <a:t>, are </a:t>
            </a:r>
            <a:r>
              <a:rPr lang="en-US" sz="2400" dirty="0" smtClean="0">
                <a:solidFill>
                  <a:srgbClr val="FFFF00"/>
                </a:solidFill>
              </a:rPr>
              <a:t>not continuous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increase as the time of delivery approaches.</a:t>
            </a:r>
          </a:p>
          <a:p>
            <a:pPr eaLnBrk="1" hangingPunct="1">
              <a:defRPr/>
            </a:pPr>
            <a:r>
              <a:rPr lang="en-US" sz="2400" dirty="0" smtClean="0"/>
              <a:t>Help in </a:t>
            </a:r>
            <a:r>
              <a:rPr lang="en-US" sz="2400" dirty="0" smtClean="0">
                <a:solidFill>
                  <a:srgbClr val="FFFF00"/>
                </a:solidFill>
              </a:rPr>
              <a:t>conditioning the respiratory muscles.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Stimulate lung development </a:t>
            </a:r>
            <a:r>
              <a:rPr lang="en-US" sz="2400" dirty="0" smtClean="0"/>
              <a:t>and are </a:t>
            </a:r>
            <a:r>
              <a:rPr lang="en-US" sz="2400" dirty="0" smtClean="0">
                <a:solidFill>
                  <a:srgbClr val="FFFF00"/>
                </a:solidFill>
              </a:rPr>
              <a:t>essential for normal lung development.</a:t>
            </a:r>
            <a:endParaRPr 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3573016"/>
            <a:ext cx="7200800" cy="288032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b="1" dirty="0">
                <a:solidFill>
                  <a:srgbClr val="66FF33"/>
                </a:solidFill>
                <a:latin typeface="Times New Roman" charset="0"/>
                <a:cs typeface="Times New Roman" charset="0"/>
              </a:rPr>
              <a:t>Lungs at birth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lungs are half filled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with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fluid derived from the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amniotic fluid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and from the lungs &amp; tracheal </a:t>
            </a: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glands.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This fluid in the lungs is </a:t>
            </a:r>
            <a:r>
              <a:rPr lang="en-US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cleared at birth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 by: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Pressure on the fetal thorax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during delivery.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Absorption into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pulmonary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capillaries and </a:t>
            </a:r>
            <a:r>
              <a:rPr lang="en-US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lymphatics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267200" cy="3581400"/>
          </a:xfrm>
          <a:solidFill>
            <a:srgbClr val="7030A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Factors important for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normal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Adequate thoracic space </a:t>
            </a:r>
            <a:r>
              <a:rPr lang="en-US" sz="2800" dirty="0" smtClean="0"/>
              <a:t>for lung growth.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Fetal breathing </a:t>
            </a:r>
            <a:r>
              <a:rPr lang="en-US" sz="2800" dirty="0" smtClean="0"/>
              <a:t>movements.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Adequate amniotic fluid </a:t>
            </a:r>
            <a:r>
              <a:rPr lang="en-US" sz="2800" dirty="0" smtClean="0"/>
              <a:t>volume.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4400" y="1066800"/>
            <a:ext cx="4191000" cy="5181600"/>
          </a:xfrm>
          <a:prstGeom prst="rect">
            <a:avLst/>
          </a:prstGeom>
          <a:solidFill>
            <a:srgbClr val="7030A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Developmental anomalies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Laryngeal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atresia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Tracheoesophageal</a:t>
            </a:r>
            <a:r>
              <a:rPr lang="en-US" sz="28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fistula.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Tracheal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stenosis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&amp;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atresia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Congenital lung cysts.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Agenesis of lungs.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Lung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hypoplasia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Accessory lungs.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Tracheoesophageal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Fistula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4724400" cy="5105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An </a:t>
            </a:r>
            <a:r>
              <a:rPr lang="en-US" sz="2400" b="1" dirty="0" smtClean="0">
                <a:solidFill>
                  <a:srgbClr val="FFFF00"/>
                </a:solidFill>
              </a:rPr>
              <a:t>abnormal passage </a:t>
            </a:r>
            <a:r>
              <a:rPr lang="en-US" sz="2400" b="1" dirty="0" smtClean="0"/>
              <a:t>between the trachea and esophagus.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Results from </a:t>
            </a:r>
            <a:r>
              <a:rPr lang="en-US" sz="2400" b="1" dirty="0" smtClean="0">
                <a:solidFill>
                  <a:srgbClr val="FFFF00"/>
                </a:solidFill>
              </a:rPr>
              <a:t>incomplete division </a:t>
            </a:r>
            <a:r>
              <a:rPr lang="en-US" sz="2400" b="1" dirty="0" smtClean="0"/>
              <a:t>of the cranial part of the foregut into respiratory and esophageal parts.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Occurs once in 3000 to 4500 live births.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Most affected infants are </a:t>
            </a:r>
            <a:r>
              <a:rPr lang="en-US" sz="2400" b="1" dirty="0" smtClean="0">
                <a:solidFill>
                  <a:srgbClr val="FFFF00"/>
                </a:solidFill>
              </a:rPr>
              <a:t>males.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In more than </a:t>
            </a:r>
            <a:r>
              <a:rPr lang="en-US" sz="2400" b="1" dirty="0" smtClean="0">
                <a:solidFill>
                  <a:srgbClr val="FFFF00"/>
                </a:solidFill>
              </a:rPr>
              <a:t>85% of cases, </a:t>
            </a:r>
            <a:r>
              <a:rPr lang="en-US" sz="2400" b="1" dirty="0" smtClean="0"/>
              <a:t>the fistula is </a:t>
            </a:r>
            <a:r>
              <a:rPr lang="en-US" sz="2400" b="1" u="sng" dirty="0" smtClean="0"/>
              <a:t>associated with </a:t>
            </a:r>
            <a:r>
              <a:rPr lang="en-US" sz="2400" b="1" dirty="0" smtClean="0">
                <a:solidFill>
                  <a:srgbClr val="66FF33"/>
                </a:solidFill>
              </a:rPr>
              <a:t>esophageal </a:t>
            </a:r>
            <a:r>
              <a:rPr lang="en-US" sz="2400" b="1" dirty="0" err="1" smtClean="0">
                <a:solidFill>
                  <a:srgbClr val="66FF33"/>
                </a:solidFill>
              </a:rPr>
              <a:t>atresia</a:t>
            </a:r>
            <a:r>
              <a:rPr lang="en-US" sz="2400" b="1" dirty="0" smtClean="0">
                <a:solidFill>
                  <a:srgbClr val="66FF33"/>
                </a:solidFill>
              </a:rPr>
              <a:t> (</a:t>
            </a:r>
            <a:r>
              <a:rPr lang="en-US" sz="2400" dirty="0" smtClean="0">
                <a:solidFill>
                  <a:srgbClr val="FFFF00"/>
                </a:solidFill>
                <a:hlinkClick r:id="rId2" action="ppaction://hlinkfile" tooltip="Esophagus"/>
              </a:rPr>
              <a:t>esophagus</a:t>
            </a:r>
            <a:r>
              <a:rPr lang="en-US" sz="2400" dirty="0" smtClean="0">
                <a:solidFill>
                  <a:srgbClr val="FFFF00"/>
                </a:solidFill>
              </a:rPr>
              <a:t> ends in a blind-ended pouch rather than connecting normally to the </a:t>
            </a:r>
            <a:r>
              <a:rPr lang="en-US" sz="2400" dirty="0" smtClean="0">
                <a:solidFill>
                  <a:srgbClr val="FFFF00"/>
                </a:solidFill>
                <a:hlinkClick r:id="rId3" action="ppaction://hlinkfile" tooltip="Stomach"/>
              </a:rPr>
              <a:t>stomach</a:t>
            </a:r>
            <a:r>
              <a:rPr lang="en-US" sz="2400" dirty="0" smtClean="0">
                <a:solidFill>
                  <a:srgbClr val="FFFF00"/>
                </a:solidFill>
              </a:rPr>
              <a:t>).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25606" name="Picture 5" descr="C:\Users\user\Pictures\xcvbnm - Cop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>
          <a:xfrm>
            <a:off x="5029200" y="914400"/>
            <a:ext cx="2971800" cy="567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3352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8800" smtClean="0">
                <a:solidFill>
                  <a:schemeClr val="tx1"/>
                </a:solidFill>
                <a:latin typeface="Snap ITC" pitchFamily="82" charset="0"/>
              </a:rPr>
              <a:t>Thank You</a:t>
            </a:r>
            <a:endParaRPr lang="en-US" altLang="en-US" sz="6000" smtClean="0">
              <a:solidFill>
                <a:schemeClr val="tx1"/>
              </a:solidFill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Respiratory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Upper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Nasal cavity &amp; paranasal sinuses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Lower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Larynx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Trachea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Bronchi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Lungs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5126" name="Picture 5" descr="C:\Documents and Settings\Free User\My Documents\My Pictures\fcdf.jpg"/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32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6705600" y="1600200"/>
            <a:ext cx="1981200" cy="1295400"/>
          </a:xfrm>
          <a:prstGeom prst="rect">
            <a:avLst/>
          </a:prstGeom>
          <a:solidFill>
            <a:schemeClr val="accent1">
              <a:alpha val="784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6705600" y="2971800"/>
            <a:ext cx="1981200" cy="2667000"/>
          </a:xfrm>
          <a:prstGeom prst="rect">
            <a:avLst/>
          </a:prstGeom>
          <a:solidFill>
            <a:srgbClr val="FF0000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Lower Respiratory Tract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672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Begins to form during the </a:t>
            </a:r>
            <a:r>
              <a:rPr lang="en-US" sz="2800" dirty="0" smtClean="0">
                <a:solidFill>
                  <a:srgbClr val="FFFF00"/>
                </a:solidFill>
              </a:rPr>
              <a:t>4</a:t>
            </a:r>
            <a:r>
              <a:rPr lang="en-US" sz="2800" baseline="30000" dirty="0" smtClean="0">
                <a:solidFill>
                  <a:srgbClr val="FFFF00"/>
                </a:solidFill>
              </a:rPr>
              <a:t>th</a:t>
            </a:r>
            <a:r>
              <a:rPr lang="en-US" sz="2800" dirty="0" smtClean="0">
                <a:solidFill>
                  <a:srgbClr val="FFFF00"/>
                </a:solidFill>
              </a:rPr>
              <a:t> week </a:t>
            </a:r>
            <a:r>
              <a:rPr lang="en-US" sz="2800" dirty="0" smtClean="0"/>
              <a:t>of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Begins as a median outgrowth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groove)  </a:t>
            </a:r>
            <a:r>
              <a:rPr lang="en-US" sz="2800" dirty="0" smtClean="0"/>
              <a:t>from the </a:t>
            </a:r>
            <a:r>
              <a:rPr lang="en-US" sz="2800" dirty="0" smtClean="0">
                <a:solidFill>
                  <a:srgbClr val="66FF33"/>
                </a:solidFill>
              </a:rPr>
              <a:t>caudal part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rgbClr val="66FF33"/>
                </a:solidFill>
              </a:rPr>
              <a:t>ventral wall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rgbClr val="66FF33"/>
                </a:solidFill>
              </a:rPr>
              <a:t>primitive 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groove </a:t>
            </a:r>
            <a:r>
              <a:rPr lang="en-US" sz="2800" dirty="0" err="1" smtClean="0"/>
              <a:t>envaginates</a:t>
            </a:r>
            <a:r>
              <a:rPr lang="en-US" sz="2800" dirty="0" smtClean="0"/>
              <a:t> and forms the 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(respiratory) </a:t>
            </a:r>
            <a:r>
              <a:rPr lang="en-US" sz="2800" dirty="0" err="1" smtClean="0">
                <a:solidFill>
                  <a:srgbClr val="FFFF00"/>
                </a:solidFill>
              </a:rPr>
              <a:t>diverticulum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6150" name="Picture 6" descr="C:\Users\user\Pictures\sed.png"/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429"/>
          <a:stretch>
            <a:fillRect/>
          </a:stretch>
        </p:blipFill>
        <p:spPr bwMode="auto">
          <a:xfrm>
            <a:off x="4800600" y="1143000"/>
            <a:ext cx="401955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4876800" y="1295400"/>
            <a:ext cx="1066800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9624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longitudinal </a:t>
            </a:r>
            <a:r>
              <a:rPr lang="en-US" sz="2800" dirty="0" err="1" smtClean="0">
                <a:solidFill>
                  <a:srgbClr val="66FF33"/>
                </a:solidFill>
              </a:rPr>
              <a:t>tracheo</a:t>
            </a:r>
            <a:r>
              <a:rPr lang="en-US" sz="2800" dirty="0" smtClean="0">
                <a:solidFill>
                  <a:srgbClr val="66FF33"/>
                </a:solidFill>
              </a:rPr>
              <a:t>-esophageal septum</a:t>
            </a:r>
            <a:r>
              <a:rPr lang="en-US" sz="2800" dirty="0" smtClean="0"/>
              <a:t> develops and </a:t>
            </a:r>
            <a:r>
              <a:rPr lang="en-US" sz="2800" u="sng" dirty="0" smtClean="0"/>
              <a:t>divides</a:t>
            </a:r>
            <a:r>
              <a:rPr lang="en-US" sz="2800" dirty="0" smtClean="0"/>
              <a:t> the </a:t>
            </a:r>
            <a:r>
              <a:rPr lang="en-US" sz="2800" u="sng" dirty="0" err="1" smtClean="0"/>
              <a:t>diverticulum</a:t>
            </a:r>
            <a:r>
              <a:rPr lang="en-US" sz="2800" u="sng" dirty="0" smtClean="0"/>
              <a:t> </a:t>
            </a:r>
            <a:r>
              <a:rPr lang="en-US" sz="2800" dirty="0" smtClean="0"/>
              <a:t>into 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Dorsal portion</a:t>
            </a:r>
            <a:r>
              <a:rPr lang="en-US" sz="2800" dirty="0" smtClean="0"/>
              <a:t>: </a:t>
            </a:r>
            <a:r>
              <a:rPr lang="en-US" sz="2800" dirty="0" err="1" smtClean="0"/>
              <a:t>primordium</a:t>
            </a:r>
            <a:r>
              <a:rPr lang="en-US" sz="2800" dirty="0" smtClean="0"/>
              <a:t> of the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oropharynx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esophagus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Ventral portion</a:t>
            </a:r>
            <a:r>
              <a:rPr lang="en-US" sz="2800" dirty="0" smtClean="0"/>
              <a:t>: </a:t>
            </a:r>
            <a:r>
              <a:rPr lang="en-US" sz="2800" dirty="0" err="1" smtClean="0"/>
              <a:t>primordium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larynx, trachea, bronchi and lungs</a:t>
            </a:r>
          </a:p>
        </p:txBody>
      </p:sp>
      <p:pic>
        <p:nvPicPr>
          <p:cNvPr id="7171" name="Picture 4" descr="C:\Users\user\Pictures\cdcd.png"/>
          <p:cNvPicPr>
            <a:picLocks noChangeAspect="1" noChangeArrowheads="1"/>
          </p:cNvPicPr>
          <p:nvPr/>
        </p:nvPicPr>
        <p:blipFill>
          <a:blip r:embed="rId2">
            <a:lum bright="-2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3434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762000"/>
            <a:ext cx="3962400" cy="5257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The proximal part </a:t>
            </a:r>
            <a:r>
              <a:rPr lang="en-US" sz="2800" dirty="0" smtClean="0"/>
              <a:t>of the </a:t>
            </a:r>
            <a:r>
              <a:rPr lang="en-US" sz="2800" b="1" dirty="0" smtClean="0">
                <a:solidFill>
                  <a:srgbClr val="FFFF00"/>
                </a:solidFill>
              </a:rPr>
              <a:t>respiratory </a:t>
            </a:r>
            <a:r>
              <a:rPr lang="en-US" sz="2800" b="1" dirty="0" err="1" smtClean="0">
                <a:solidFill>
                  <a:srgbClr val="FFFF00"/>
                </a:solidFill>
              </a:rPr>
              <a:t>diverticulum</a:t>
            </a:r>
            <a:r>
              <a:rPr lang="en-US" sz="2800" dirty="0" smtClean="0"/>
              <a:t> remains tubular</a:t>
            </a:r>
            <a:r>
              <a:rPr lang="en-US" sz="2800" dirty="0" smtClean="0">
                <a:solidFill>
                  <a:srgbClr val="FF66FF"/>
                </a:solidFill>
              </a:rPr>
              <a:t> </a:t>
            </a:r>
            <a:r>
              <a:rPr lang="en-US" sz="2800" dirty="0" smtClean="0"/>
              <a:t>and forms </a:t>
            </a:r>
            <a:r>
              <a:rPr lang="en-US" sz="2800" b="1" dirty="0" smtClean="0">
                <a:solidFill>
                  <a:srgbClr val="66FF33"/>
                </a:solidFill>
              </a:rPr>
              <a:t>larynx</a:t>
            </a:r>
            <a:r>
              <a:rPr lang="en-US" sz="2800" dirty="0" smtClean="0"/>
              <a:t> &amp; </a:t>
            </a:r>
            <a:r>
              <a:rPr lang="en-US" sz="2800" b="1" dirty="0" smtClean="0">
                <a:solidFill>
                  <a:srgbClr val="66FF33"/>
                </a:solidFill>
              </a:rPr>
              <a:t>trachea.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The distal end </a:t>
            </a:r>
            <a:r>
              <a:rPr lang="en-US" sz="2800" dirty="0" smtClean="0"/>
              <a:t>of the </a:t>
            </a:r>
            <a:r>
              <a:rPr lang="en-US" sz="2800" dirty="0" err="1" smtClean="0"/>
              <a:t>diverticulum</a:t>
            </a:r>
            <a:r>
              <a:rPr lang="en-US" sz="2800" dirty="0" smtClean="0"/>
              <a:t> dilates to form </a:t>
            </a:r>
            <a:r>
              <a:rPr lang="en-US" sz="2800" b="1" dirty="0" smtClean="0">
                <a:solidFill>
                  <a:srgbClr val="66FF33"/>
                </a:solidFill>
              </a:rPr>
              <a:t>lung bud</a:t>
            </a:r>
            <a:r>
              <a:rPr lang="en-US" sz="2800" dirty="0" smtClean="0">
                <a:solidFill>
                  <a:srgbClr val="66FF33"/>
                </a:solidFill>
              </a:rPr>
              <a:t>, </a:t>
            </a:r>
            <a:r>
              <a:rPr lang="en-US" sz="2800" dirty="0" smtClean="0"/>
              <a:t>which divides to give rise to   </a:t>
            </a: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lung buds (primary bronchial buds)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5" name="Picture 4" descr="C:\Users\user\Pictures\cdcd.pn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2672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534400" cy="4038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endoderm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lining the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laryngotracheal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diverticulum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/>
              <a:t>gives rise to </a:t>
            </a:r>
            <a:r>
              <a:rPr lang="en-US" dirty="0" smtClean="0"/>
              <a:t>the: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66FF33"/>
                </a:solidFill>
                <a:effectLst/>
              </a:rPr>
              <a:t>Epithelium</a:t>
            </a:r>
            <a:r>
              <a:rPr lang="en-US" dirty="0" smtClean="0">
                <a:solidFill>
                  <a:srgbClr val="66FF33"/>
                </a:solidFill>
              </a:rPr>
              <a:t> &amp; </a:t>
            </a:r>
            <a:r>
              <a:rPr lang="en-US" b="1" dirty="0" smtClean="0">
                <a:solidFill>
                  <a:srgbClr val="66FF33"/>
                </a:solidFill>
              </a:rPr>
              <a:t>Glands</a:t>
            </a:r>
            <a:r>
              <a:rPr lang="en-US" dirty="0" smtClean="0">
                <a:solidFill>
                  <a:srgbClr val="66FF33"/>
                </a:solidFill>
              </a:rPr>
              <a:t> </a:t>
            </a:r>
            <a:r>
              <a:rPr lang="en-US" dirty="0" smtClean="0"/>
              <a:t>of the respiratory tract</a:t>
            </a:r>
          </a:p>
          <a:p>
            <a:pPr eaLnBrk="1" hangingPunct="1">
              <a:defRPr/>
            </a:pPr>
            <a:r>
              <a:rPr lang="en-US" dirty="0" smtClean="0"/>
              <a:t>The surrounding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splanchnic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mesoderm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en-US" u="sng" dirty="0" smtClean="0"/>
              <a:t>gives rise to </a:t>
            </a:r>
            <a:r>
              <a:rPr lang="en-US" dirty="0" smtClean="0"/>
              <a:t>the: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66FF33"/>
                </a:solidFill>
              </a:rPr>
              <a:t>Connective tissue, Cartilage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66FF33"/>
                </a:solidFill>
              </a:rPr>
              <a:t>Smooth muscles </a:t>
            </a:r>
            <a:r>
              <a:rPr lang="en-US" dirty="0" smtClean="0"/>
              <a:t>of the respiratory 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Larynx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47244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The opening </a:t>
            </a:r>
            <a:r>
              <a:rPr lang="en-US" sz="2800" dirty="0" smtClean="0"/>
              <a:t>of the </a:t>
            </a:r>
            <a:r>
              <a:rPr lang="en-US" sz="2800" dirty="0" err="1" smtClean="0">
                <a:solidFill>
                  <a:srgbClr val="FFFF00"/>
                </a:solidFill>
              </a:rPr>
              <a:t>laryngotracheal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diverticulum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into the primitive foregut </a:t>
            </a:r>
            <a:r>
              <a:rPr lang="en-US" sz="2800" u="sng" dirty="0" smtClean="0"/>
              <a:t>becomes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66FF33"/>
                </a:solidFill>
              </a:rPr>
              <a:t>laryngeal orifice.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epithelium &amp; glands </a:t>
            </a:r>
            <a:r>
              <a:rPr lang="en-US" sz="2800" dirty="0" smtClean="0"/>
              <a:t>are derived from </a:t>
            </a:r>
            <a:r>
              <a:rPr lang="en-US" sz="2800" b="1" dirty="0" smtClean="0">
                <a:solidFill>
                  <a:srgbClr val="FF66FF"/>
                </a:solidFill>
              </a:rPr>
              <a:t>endoderm.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Laryngeal </a:t>
            </a:r>
            <a:r>
              <a:rPr lang="en-US" sz="2800" dirty="0" smtClean="0">
                <a:solidFill>
                  <a:srgbClr val="FFFF00"/>
                </a:solidFill>
              </a:rPr>
              <a:t>muscles</a:t>
            </a:r>
            <a:r>
              <a:rPr lang="en-US" sz="2800" dirty="0" smtClean="0"/>
              <a:t> &amp; the </a:t>
            </a:r>
            <a:r>
              <a:rPr lang="en-US" sz="2800" dirty="0" smtClean="0">
                <a:solidFill>
                  <a:srgbClr val="FFFF00"/>
                </a:solidFill>
              </a:rPr>
              <a:t>cartilages </a:t>
            </a:r>
            <a:r>
              <a:rPr lang="en-US" sz="2800" dirty="0" smtClean="0"/>
              <a:t>of the larynx </a:t>
            </a:r>
            <a:r>
              <a:rPr lang="en-US" sz="2800" b="1" u="sng" dirty="0" smtClean="0">
                <a:solidFill>
                  <a:srgbClr val="FFFF00"/>
                </a:solidFill>
              </a:rPr>
              <a:t>except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u="sng" dirty="0" smtClean="0">
                <a:solidFill>
                  <a:srgbClr val="66FF33"/>
                </a:solidFill>
              </a:rPr>
              <a:t>Epiglottis</a:t>
            </a:r>
            <a:r>
              <a:rPr lang="en-US" sz="2800" dirty="0" smtClean="0"/>
              <a:t> that develop from the </a:t>
            </a:r>
            <a:r>
              <a:rPr lang="en-US" sz="2800" b="1" dirty="0" smtClean="0">
                <a:solidFill>
                  <a:srgbClr val="FF66FF"/>
                </a:solidFill>
              </a:rPr>
              <a:t>mesoderm of 4</a:t>
            </a:r>
            <a:r>
              <a:rPr lang="en-US" sz="2800" b="1" baseline="30000" dirty="0" smtClean="0">
                <a:solidFill>
                  <a:srgbClr val="FF66FF"/>
                </a:solidFill>
              </a:rPr>
              <a:t>th</a:t>
            </a:r>
            <a:r>
              <a:rPr lang="en-US" sz="2800" b="1" dirty="0" smtClean="0">
                <a:solidFill>
                  <a:srgbClr val="FF66FF"/>
                </a:solidFill>
              </a:rPr>
              <a:t> </a:t>
            </a:r>
            <a:r>
              <a:rPr lang="en-US" sz="2800" dirty="0" smtClean="0"/>
              <a:t>&amp; </a:t>
            </a:r>
            <a:r>
              <a:rPr lang="en-US" sz="2800" b="1" dirty="0" smtClean="0">
                <a:solidFill>
                  <a:srgbClr val="FF66FF"/>
                </a:solidFill>
              </a:rPr>
              <a:t>6</a:t>
            </a:r>
            <a:r>
              <a:rPr lang="en-US" sz="2800" b="1" baseline="30000" dirty="0" smtClean="0">
                <a:solidFill>
                  <a:srgbClr val="FF66FF"/>
                </a:solidFill>
              </a:rPr>
              <a:t>th</a:t>
            </a:r>
            <a:r>
              <a:rPr lang="en-US" sz="2800" b="1" dirty="0" smtClean="0">
                <a:solidFill>
                  <a:srgbClr val="FF66FF"/>
                </a:solidFill>
              </a:rPr>
              <a:t> pairs of pharyngeal arches.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0246" name="Picture 6" descr="C:\Users\user\Pictures\sfdfdgdf - Copy.png"/>
          <p:cNvPicPr>
            <a:picLocks noChangeAspect="1" noChangeArrowheads="1"/>
          </p:cNvPicPr>
          <p:nvPr/>
        </p:nvPicPr>
        <p:blipFill>
          <a:blip r:embed="rId2">
            <a:lum bright="-2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752600"/>
            <a:ext cx="402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4419600" cy="5486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66FF"/>
                </a:solidFill>
              </a:rPr>
              <a:t>laryngeal epithelium</a:t>
            </a:r>
            <a:r>
              <a:rPr lang="en-US" dirty="0" smtClean="0"/>
              <a:t> proliferates rapidly resulting in </a:t>
            </a:r>
            <a:r>
              <a:rPr lang="en-US" b="1" dirty="0" smtClean="0">
                <a:solidFill>
                  <a:srgbClr val="FF66FF"/>
                </a:solidFill>
              </a:rPr>
              <a:t>temporary occlusion </a:t>
            </a:r>
            <a:r>
              <a:rPr lang="en-US" dirty="0" smtClean="0"/>
              <a:t>of the laryngeal lumen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Recanalization</a:t>
            </a:r>
            <a:r>
              <a:rPr lang="en-US" dirty="0" smtClean="0"/>
              <a:t> of larynx normally occurs by the </a:t>
            </a:r>
            <a:r>
              <a:rPr lang="en-US" b="1" dirty="0" smtClean="0">
                <a:solidFill>
                  <a:srgbClr val="FFFF00"/>
                </a:solidFill>
              </a:rPr>
              <a:t>10</a:t>
            </a:r>
            <a:r>
              <a:rPr lang="en-US" b="1" baseline="30000" dirty="0" smtClean="0">
                <a:solidFill>
                  <a:srgbClr val="FFFF00"/>
                </a:solidFill>
              </a:rPr>
              <a:t>th</a:t>
            </a:r>
            <a:r>
              <a:rPr lang="en-US" b="1" dirty="0" smtClean="0">
                <a:solidFill>
                  <a:srgbClr val="FFFF00"/>
                </a:solidFill>
              </a:rPr>
              <a:t> week.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Laryngeal </a:t>
            </a:r>
            <a:r>
              <a:rPr lang="en-US" b="1" dirty="0" smtClean="0">
                <a:solidFill>
                  <a:srgbClr val="66FF33"/>
                </a:solidFill>
              </a:rPr>
              <a:t>ventricles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FF33"/>
                </a:solidFill>
              </a:rPr>
              <a:t>vocal folds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66FF33"/>
                </a:solidFill>
              </a:rPr>
              <a:t>vestibular folds </a:t>
            </a:r>
            <a:r>
              <a:rPr lang="en-US" dirty="0" smtClean="0"/>
              <a:t>are formed during </a:t>
            </a:r>
            <a:r>
              <a:rPr lang="en-US" dirty="0" smtClean="0">
                <a:solidFill>
                  <a:srgbClr val="FFFF00"/>
                </a:solidFill>
              </a:rPr>
              <a:t>recanalization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1267" name="Picture 4" descr="C:\Documents and Settings\Free User\My Documents\My Pictures\Copy of Gray954.png"/>
          <p:cNvPicPr>
            <a:picLocks noChangeAspect="1" noChangeArrowheads="1"/>
          </p:cNvPicPr>
          <p:nvPr/>
        </p:nvPicPr>
        <p:blipFill>
          <a:blip r:embed="rId2">
            <a:lum bright="-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57600" cy="588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2"/>
                </a:solidFill>
              </a:rPr>
              <a:t>Recanalization of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2192</TotalTime>
  <Words>1126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Azure</vt:lpstr>
      <vt:lpstr>Development of Respiratory System</vt:lpstr>
      <vt:lpstr>OBJECTIVES</vt:lpstr>
      <vt:lpstr>Respiratory System</vt:lpstr>
      <vt:lpstr>Development of the Lower Respiratory Tract</vt:lpstr>
      <vt:lpstr>PowerPoint Presentation</vt:lpstr>
      <vt:lpstr>PowerPoint Presentation</vt:lpstr>
      <vt:lpstr>PowerPoint Presentation</vt:lpstr>
      <vt:lpstr>Development of the Larynx</vt:lpstr>
      <vt:lpstr>PowerPoint Presentation</vt:lpstr>
      <vt:lpstr>Development of the Trachea</vt:lpstr>
      <vt:lpstr>Development of the Bronchi &amp; Lungs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Canalicular Period (16-25 weeks)</vt:lpstr>
      <vt:lpstr>Terminal Sac Period (24 weeks - birth)</vt:lpstr>
      <vt:lpstr>Alveolar Period (32 weeks – 8 years)</vt:lpstr>
      <vt:lpstr>PowerPoint Presentation</vt:lpstr>
      <vt:lpstr>PowerPoint Presentation</vt:lpstr>
      <vt:lpstr>PowerPoint Presentation</vt:lpstr>
      <vt:lpstr>Tracheoesophageal Fistula</vt:lpstr>
      <vt:lpstr>Thank You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Respiratory System</dc:title>
  <dc:subject>Embryology</dc:subject>
  <dc:creator>Dr. Zeenat Zaidi</dc:creator>
  <cp:lastModifiedBy>VOHRA</cp:lastModifiedBy>
  <cp:revision>228</cp:revision>
  <cp:lastPrinted>1601-01-01T00:00:00Z</cp:lastPrinted>
  <dcterms:created xsi:type="dcterms:W3CDTF">2008-01-14T07:22:38Z</dcterms:created>
  <dcterms:modified xsi:type="dcterms:W3CDTF">2016-01-11T11:32:12Z</dcterms:modified>
</cp:coreProperties>
</file>