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351" r:id="rId3"/>
    <p:sldId id="257" r:id="rId4"/>
    <p:sldId id="259" r:id="rId5"/>
    <p:sldId id="304" r:id="rId6"/>
    <p:sldId id="267" r:id="rId7"/>
    <p:sldId id="262" r:id="rId8"/>
    <p:sldId id="277" r:id="rId9"/>
    <p:sldId id="295" r:id="rId10"/>
    <p:sldId id="297" r:id="rId11"/>
    <p:sldId id="339" r:id="rId12"/>
    <p:sldId id="303" r:id="rId13"/>
    <p:sldId id="305" r:id="rId14"/>
    <p:sldId id="300" r:id="rId15"/>
    <p:sldId id="341" r:id="rId16"/>
    <p:sldId id="318" r:id="rId17"/>
    <p:sldId id="319" r:id="rId18"/>
    <p:sldId id="342" r:id="rId19"/>
    <p:sldId id="315" r:id="rId20"/>
    <p:sldId id="323" r:id="rId21"/>
    <p:sldId id="325" r:id="rId22"/>
    <p:sldId id="324" r:id="rId23"/>
    <p:sldId id="344" r:id="rId24"/>
    <p:sldId id="331" r:id="rId25"/>
    <p:sldId id="261" r:id="rId26"/>
    <p:sldId id="284" r:id="rId27"/>
    <p:sldId id="292" r:id="rId28"/>
    <p:sldId id="306" r:id="rId29"/>
    <p:sldId id="308" r:id="rId30"/>
    <p:sldId id="307" r:id="rId31"/>
    <p:sldId id="320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FE53D-81B8-4E49-A661-3AB14C340F35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0DE529-D3F7-4B22-AE69-32C3369977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416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DE529-D3F7-4B22-AE69-32C3369977B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9CC449-AD24-4C25-A579-FF13FA12EEE5}" type="slidenum">
              <a:rPr lang="en-US"/>
              <a:pPr/>
              <a:t>19</a:t>
            </a:fld>
            <a:endParaRPr lang="en-U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6022-074A-433B-9D64-B08B46099611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6022-074A-433B-9D64-B08B46099611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6022-074A-433B-9D64-B08B46099611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6022-074A-433B-9D64-B08B46099611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6022-074A-433B-9D64-B08B46099611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6022-074A-433B-9D64-B08B46099611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6022-074A-433B-9D64-B08B46099611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6022-074A-433B-9D64-B08B46099611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6022-074A-433B-9D64-B08B46099611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6022-074A-433B-9D64-B08B46099611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66022-074A-433B-9D64-B08B46099611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66022-074A-433B-9D64-B08B46099611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EFE89-FF1C-4534-9113-BE78E9328B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130425"/>
            <a:ext cx="8534400" cy="1470025"/>
          </a:xfrm>
        </p:spPr>
        <p:txBody>
          <a:bodyPr>
            <a:noAutofit/>
          </a:bodyPr>
          <a:lstStyle/>
          <a:p>
            <a:pPr algn="l"/>
            <a:r>
              <a:rPr lang="en-US" sz="60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6000" b="1" dirty="0" smtClean="0">
                <a:solidFill>
                  <a:srgbClr val="FFFF00"/>
                </a:solidFill>
                <a:cs typeface="Times New Roman" pitchFamily="18" charset="0"/>
              </a:rPr>
              <a:t>Immunology of Asthma</a:t>
            </a:r>
            <a:endParaRPr lang="en-US" sz="60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257800"/>
            <a:ext cx="6400800" cy="99060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Immunology Unit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Department of Pathology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King Saud University</a:t>
            </a:r>
            <a:endParaRPr lang="en-US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49562"/>
          </a:xfrm>
        </p:spPr>
        <p:txBody>
          <a:bodyPr>
            <a:noAutofit/>
          </a:bodyPr>
          <a:lstStyle/>
          <a:p>
            <a:pPr algn="l">
              <a:lnSpc>
                <a:spcPct val="90000"/>
              </a:lnSpc>
            </a:pPr>
            <a:r>
              <a:rPr lang="pl-PL" sz="3600" dirty="0" smtClean="0">
                <a:solidFill>
                  <a:srgbClr val="FFFF00"/>
                </a:solidFill>
                <a:cs typeface="Times New Roman" pitchFamily="18" charset="0"/>
              </a:rPr>
              <a:t>Outdoor allergens</a:t>
            </a:r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:</a:t>
            </a:r>
            <a:r>
              <a:rPr lang="en-US" sz="3200" dirty="0" smtClean="0">
                <a:cs typeface="Times New Roman" pitchFamily="18" charset="0"/>
              </a:rPr>
              <a:t/>
            </a:r>
            <a:br>
              <a:rPr lang="en-US" sz="3200" dirty="0" smtClean="0">
                <a:cs typeface="Times New Roman" pitchFamily="18" charset="0"/>
              </a:rPr>
            </a:br>
            <a:r>
              <a:rPr lang="en-US" sz="3200" dirty="0" smtClean="0">
                <a:cs typeface="Times New Roman" pitchFamily="18" charset="0"/>
              </a:rPr>
              <a:t/>
            </a:r>
            <a:br>
              <a:rPr lang="en-US" sz="3200" dirty="0" smtClean="0">
                <a:cs typeface="Times New Roman" pitchFamily="18" charset="0"/>
              </a:rPr>
            </a:b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2000" dirty="0" smtClean="0">
                <a:cs typeface="Times New Roman" pitchFamily="18" charset="0"/>
              </a:rPr>
              <a:t> - </a:t>
            </a:r>
            <a:r>
              <a:rPr lang="en-US" sz="3600" dirty="0" smtClean="0">
                <a:cs typeface="Times New Roman" pitchFamily="18" charset="0"/>
              </a:rPr>
              <a:t>Fungal spores (e.g. </a:t>
            </a:r>
            <a:r>
              <a:rPr lang="pl-PL" sz="3600" dirty="0" smtClean="0">
                <a:cs typeface="Times New Roman" pitchFamily="18" charset="0"/>
              </a:rPr>
              <a:t>Alternaria</a:t>
            </a:r>
            <a:r>
              <a:rPr lang="en-US" sz="3600" dirty="0" smtClean="0">
                <a:cs typeface="Times New Roman" pitchFamily="18" charset="0"/>
              </a:rPr>
              <a:t>)</a:t>
            </a:r>
            <a:br>
              <a:rPr lang="en-US" sz="3600" dirty="0" smtClean="0">
                <a:cs typeface="Times New Roman" pitchFamily="18" charset="0"/>
              </a:rPr>
            </a:br>
            <a:r>
              <a:rPr lang="pl-PL" sz="3600" dirty="0" smtClean="0">
                <a:cs typeface="Times New Roman" pitchFamily="18" charset="0"/>
              </a:rPr>
              <a:t/>
            </a:r>
            <a:br>
              <a:rPr lang="pl-PL" sz="3600" dirty="0" smtClean="0">
                <a:cs typeface="Times New Roman" pitchFamily="18" charset="0"/>
              </a:rPr>
            </a:br>
            <a:r>
              <a:rPr lang="en-US" sz="3600" dirty="0" smtClean="0">
                <a:cs typeface="Times New Roman" pitchFamily="18" charset="0"/>
              </a:rPr>
              <a:t> - Grass, tree &amp; weed  pollens</a:t>
            </a:r>
            <a:r>
              <a:rPr lang="en-US" sz="2000" dirty="0" smtClean="0">
                <a:cs typeface="Times New Roman" pitchFamily="18" charset="0"/>
              </a:rPr>
              <a:t/>
            </a:r>
            <a:br>
              <a:rPr lang="en-US" sz="2000" dirty="0" smtClean="0"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810000"/>
            <a:ext cx="8229600" cy="25447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en-US" dirty="0"/>
          </a:p>
        </p:txBody>
      </p:sp>
      <p:pic>
        <p:nvPicPr>
          <p:cNvPr id="4" name="Content Placeholder 3" descr="C:\Documents and Settings\Dr.Hazem\Desktop\Aspergillis1337DJFs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264" y="3505200"/>
            <a:ext cx="2916936" cy="2209800"/>
          </a:xfrm>
          <a:prstGeom prst="rect">
            <a:avLst/>
          </a:prstGeom>
          <a:noFill/>
        </p:spPr>
      </p:pic>
      <p:pic>
        <p:nvPicPr>
          <p:cNvPr id="5" name="Content Placeholder 3" descr="C:\Documents and Settings\Dr.Hazem\My Documents\64ec19fba37380ea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505200"/>
            <a:ext cx="2393950" cy="22098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57200" y="6019800"/>
            <a:ext cx="2743200" cy="45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       </a:t>
            </a:r>
            <a:r>
              <a:rPr lang="en-US" sz="2400" b="1" dirty="0" smtClean="0">
                <a:solidFill>
                  <a:srgbClr val="C00000"/>
                </a:solidFill>
              </a:rPr>
              <a:t>Fungal spores </a:t>
            </a:r>
          </a:p>
        </p:txBody>
      </p:sp>
      <p:sp>
        <p:nvSpPr>
          <p:cNvPr id="7" name="Rectangle 6"/>
          <p:cNvSpPr/>
          <p:nvPr/>
        </p:nvSpPr>
        <p:spPr>
          <a:xfrm>
            <a:off x="6477000" y="6019800"/>
            <a:ext cx="2133600" cy="45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/>
              <a:t>   </a:t>
            </a:r>
            <a:r>
              <a:rPr lang="en-US" sz="2400" b="1" dirty="0" smtClean="0">
                <a:solidFill>
                  <a:srgbClr val="C00000"/>
                </a:solidFill>
              </a:rPr>
              <a:t>Tree pollens </a:t>
            </a:r>
            <a:endParaRPr lang="en-US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3429000" y="3505200"/>
          <a:ext cx="2719754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0" name="Bitmap Image" r:id="rId5" imgW="1476190" imgH="1238423" progId="PBrush">
                  <p:embed/>
                </p:oleObj>
              </mc:Choice>
              <mc:Fallback>
                <p:oleObj name="Bitmap Image" r:id="rId5" imgW="1476190" imgH="1238423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3505200"/>
                        <a:ext cx="2719754" cy="220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3657600" y="6019800"/>
            <a:ext cx="2438400" cy="45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/>
              <a:t>     </a:t>
            </a:r>
            <a:r>
              <a:rPr lang="en-US" sz="2400" b="1" dirty="0" smtClean="0">
                <a:solidFill>
                  <a:srgbClr val="C00000"/>
                </a:solidFill>
              </a:rPr>
              <a:t>Grass pollens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458200" cy="8382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Antigen presenting cells (APCs) in the lung:</a:t>
            </a:r>
            <a:endParaRPr lang="en-US" sz="36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latin typeface="+mj-lt"/>
              </a:rPr>
              <a:t>  </a:t>
            </a:r>
            <a:r>
              <a:rPr lang="en-US" dirty="0" smtClean="0">
                <a:latin typeface="+mj-lt"/>
                <a:cs typeface="Times New Roman" pitchFamily="18" charset="0"/>
              </a:rPr>
              <a:t>Two subsets of </a:t>
            </a:r>
            <a:r>
              <a:rPr lang="en-US" dirty="0" err="1" smtClean="0">
                <a:latin typeface="+mj-lt"/>
                <a:cs typeface="Times New Roman" pitchFamily="18" charset="0"/>
              </a:rPr>
              <a:t>dendritic</a:t>
            </a:r>
            <a:r>
              <a:rPr lang="en-US" dirty="0" smtClean="0">
                <a:latin typeface="+mj-lt"/>
                <a:cs typeface="Times New Roman" pitchFamily="18" charset="0"/>
              </a:rPr>
              <a:t> cells (DCs) in the lungs: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</a:t>
            </a:r>
          </a:p>
          <a:p>
            <a:r>
              <a:rPr lang="en-US" dirty="0" smtClean="0">
                <a:latin typeface="+mj-lt"/>
                <a:cs typeface="Times New Roman" pitchFamily="18" charset="0"/>
              </a:rPr>
              <a:t>One subset of DCs called respiratory tract </a:t>
            </a:r>
            <a:r>
              <a:rPr lang="en-US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myeloid DCs (mDCs) </a:t>
            </a:r>
            <a:r>
              <a:rPr lang="en-US" dirty="0" smtClean="0">
                <a:latin typeface="+mj-lt"/>
                <a:cs typeface="Times New Roman" pitchFamily="18" charset="0"/>
              </a:rPr>
              <a:t>help in the development of asthma symptoms </a:t>
            </a:r>
          </a:p>
          <a:p>
            <a:endParaRPr lang="en-US" dirty="0" smtClean="0">
              <a:latin typeface="+mj-lt"/>
              <a:cs typeface="Times New Roman" pitchFamily="18" charset="0"/>
            </a:endParaRPr>
          </a:p>
          <a:p>
            <a:r>
              <a:rPr lang="en-US" dirty="0" smtClean="0">
                <a:latin typeface="+mj-lt"/>
                <a:cs typeface="Times New Roman" pitchFamily="18" charset="0"/>
              </a:rPr>
              <a:t>Second subset known as </a:t>
            </a:r>
            <a:r>
              <a:rPr lang="en-US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plasmacytoid DCs (pDCs)</a:t>
            </a:r>
            <a:r>
              <a:rPr lang="en-US" dirty="0" smtClean="0">
                <a:latin typeface="+mj-lt"/>
                <a:cs typeface="Times New Roman" pitchFamily="18" charset="0"/>
              </a:rPr>
              <a:t> aid in respiratory </a:t>
            </a:r>
            <a:r>
              <a:rPr lang="en-US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tolerance</a:t>
            </a:r>
            <a:r>
              <a:rPr lang="en-US" dirty="0" smtClean="0">
                <a:latin typeface="+mj-lt"/>
                <a:cs typeface="Times New Roman" pitchFamily="18" charset="0"/>
              </a:rPr>
              <a:t> to allergens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0"/>
            <a:ext cx="3733800" cy="2209800"/>
          </a:xfrm>
        </p:spPr>
        <p:txBody>
          <a:bodyPr>
            <a:noAutofit/>
          </a:bodyPr>
          <a:lstStyle/>
          <a:p>
            <a:pPr algn="l"/>
            <a:r>
              <a:rPr lang="en-US" sz="2400" b="1" u="sng" dirty="0" smtClean="0">
                <a:solidFill>
                  <a:srgbClr val="FFFF00"/>
                </a:solidFill>
                <a:cs typeface="Times New Roman" pitchFamily="18" charset="0"/>
              </a:rPr>
              <a:t>In susceptible individuals </a:t>
            </a:r>
            <a:r>
              <a:rPr lang="en-US" sz="2400" dirty="0" smtClean="0">
                <a:cs typeface="Times New Roman" pitchFamily="18" charset="0"/>
              </a:rPr>
              <a:t/>
            </a:r>
            <a:br>
              <a:rPr lang="en-US" sz="2400" dirty="0" smtClean="0">
                <a:cs typeface="Times New Roman" pitchFamily="18" charset="0"/>
              </a:rPr>
            </a:br>
            <a:r>
              <a:rPr lang="en-US" sz="2400" dirty="0" smtClean="0">
                <a:cs typeface="Times New Roman" pitchFamily="18" charset="0"/>
              </a:rPr>
              <a:t/>
            </a:r>
            <a:br>
              <a:rPr lang="en-US" sz="2400" dirty="0" smtClean="0">
                <a:cs typeface="Times New Roman" pitchFamily="18" charset="0"/>
              </a:rPr>
            </a:br>
            <a:r>
              <a:rPr lang="en-US" sz="2400" dirty="0" smtClean="0">
                <a:cs typeface="Times New Roman" pitchFamily="18" charset="0"/>
              </a:rPr>
              <a:t>First encounter with allergens activate B-cells to produce </a:t>
            </a:r>
            <a:r>
              <a:rPr lang="en-US" sz="2400" dirty="0" err="1" smtClean="0">
                <a:cs typeface="Times New Roman" pitchFamily="18" charset="0"/>
              </a:rPr>
              <a:t>IgE</a:t>
            </a:r>
            <a:endParaRPr lang="en-US" sz="2400" dirty="0"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548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2209800" y="3429000"/>
            <a:ext cx="3048000" cy="1981200"/>
          </a:xfrm>
          <a:prstGeom prst="straightConnector1">
            <a:avLst/>
          </a:prstGeom>
          <a:ln>
            <a:solidFill>
              <a:schemeClr val="tx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2819400" y="2895600"/>
            <a:ext cx="533400" cy="381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0" y="1295400"/>
            <a:ext cx="5334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1200" y="457200"/>
            <a:ext cx="1752600" cy="304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+mj-lt"/>
                <a:cs typeface="Times New Roman" pitchFamily="18" charset="0"/>
              </a:rPr>
              <a:t>Inhaled allergen</a:t>
            </a:r>
            <a:endParaRPr lang="en-US" dirty="0">
              <a:solidFill>
                <a:schemeClr val="bg2">
                  <a:lumMod val="7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00600" y="2133600"/>
            <a:ext cx="4191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b="1" u="sng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Subsequently: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Inhaled allergens </a:t>
            </a:r>
            <a:r>
              <a:rPr lang="en-US" sz="24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activate submucosal mast cells in the lower airways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800600" y="3810000"/>
            <a:ext cx="388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Mediators are released within seconds causing: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800600" y="4724400"/>
            <a:ext cx="4191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1. </a:t>
            </a:r>
            <a:r>
              <a:rPr lang="en-US" sz="2400" dirty="0" err="1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Bronchoconstriction</a:t>
            </a:r>
            <a:endParaRPr lang="en-US" sz="2400" dirty="0" smtClean="0">
              <a:solidFill>
                <a:srgbClr val="FFFFCC"/>
              </a:solidFill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2. Influx of </a:t>
            </a:r>
            <a:r>
              <a:rPr lang="en-US" sz="2400" dirty="0" err="1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eosinophils</a:t>
            </a:r>
            <a:endParaRPr lang="en-US" sz="2400" dirty="0" smtClean="0">
              <a:solidFill>
                <a:srgbClr val="FFFFCC"/>
              </a:solidFill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&amp; other inflammatory cells</a:t>
            </a:r>
            <a:endParaRPr lang="en-US" sz="2400" dirty="0">
              <a:solidFill>
                <a:srgbClr val="FFFFCC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031" y="990600"/>
            <a:ext cx="5269831" cy="571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5486400" y="3886200"/>
            <a:ext cx="3048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en-US" sz="28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     </a:t>
            </a:r>
          </a:p>
          <a:p>
            <a:pPr algn="ctr">
              <a:buNone/>
            </a:pPr>
            <a:r>
              <a:rPr lang="en-US" sz="28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en-US" sz="2800" dirty="0" smtClean="0">
              <a:solidFill>
                <a:srgbClr val="FFFF99"/>
              </a:solidFill>
              <a:latin typeface="+mj-lt"/>
              <a:cs typeface="Times New Roman" pitchFamily="18" charset="0"/>
            </a:endParaRPr>
          </a:p>
          <a:p>
            <a:pPr algn="ctr">
              <a:buNone/>
            </a:pPr>
            <a:r>
              <a:rPr lang="en-US" sz="28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  </a:t>
            </a:r>
          </a:p>
          <a:p>
            <a:pPr algn="ctr">
              <a:buNone/>
            </a:pPr>
            <a:endParaRPr lang="en-US" sz="2800" dirty="0">
              <a:solidFill>
                <a:srgbClr val="FFFF99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57800" y="0"/>
            <a:ext cx="3886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Asthma  results from complex interactions among  the inflammatory cells that involve:</a:t>
            </a:r>
          </a:p>
          <a:p>
            <a:endParaRPr lang="en-US" sz="3600" dirty="0" smtClean="0">
              <a:solidFill>
                <a:srgbClr val="FFFF99"/>
              </a:solidFill>
              <a:latin typeface="+mj-lt"/>
              <a:cs typeface="Times New Roman" pitchFamily="18" charset="0"/>
            </a:endParaRPr>
          </a:p>
          <a:p>
            <a:r>
              <a:rPr lang="en-US" sz="36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                         </a:t>
            </a:r>
            <a:endParaRPr lang="ar-SA" sz="3600" dirty="0">
              <a:latin typeface="+mj-lt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10800000">
            <a:off x="4267200" y="3886200"/>
            <a:ext cx="1142998" cy="1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 flipV="1">
            <a:off x="4343400" y="4343400"/>
            <a:ext cx="1066800" cy="3048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 flipV="1">
            <a:off x="3276600" y="4802188"/>
            <a:ext cx="2209800" cy="114141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334000" y="3581400"/>
            <a:ext cx="3657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en-US" sz="28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Airway epithelium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Nervous system</a:t>
            </a:r>
          </a:p>
          <a:p>
            <a:pPr marL="514350" indent="-514350">
              <a:buAutoNum type="arabicPeriod"/>
            </a:pPr>
            <a:r>
              <a:rPr lang="en-US" sz="28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Bronchial smooth muscles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399"/>
            <a:ext cx="8763000" cy="106680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Factor contributing to airflow obstruction  leading to difficulty in breathing include:</a:t>
            </a:r>
            <a:endParaRPr lang="en-US" dirty="0">
              <a:solidFill>
                <a:srgbClr val="FFFF00"/>
              </a:solidFill>
              <a:latin typeface="+mj-lt"/>
            </a:endParaRPr>
          </a:p>
        </p:txBody>
      </p:sp>
      <p:pic>
        <p:nvPicPr>
          <p:cNvPr id="52226" name="Picture 2" descr="http://www.health-choices-for-life.com/images/asth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3000"/>
            <a:ext cx="8686800" cy="5410200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 rot="16200000" flipH="1">
            <a:off x="5562600" y="1219200"/>
            <a:ext cx="2362200" cy="1143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Response to allergen  occur in two phases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 descr="http://www.nature.com/nri/journal/v2/n6/images/nri824-f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90600"/>
            <a:ext cx="86106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rgbClr val="FFFF00"/>
                </a:solidFill>
                <a:cs typeface="Times New Roman" pitchFamily="18" charset="0"/>
              </a:rPr>
              <a:t>Early allergic response </a:t>
            </a:r>
            <a:endParaRPr lang="ar-SA" sz="40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dirty="0" smtClean="0">
                <a:latin typeface="+mj-lt"/>
                <a:cs typeface="Times New Roman" pitchFamily="18" charset="0"/>
              </a:rPr>
              <a:t>1. Occurs within minutes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2. Manifests clinically as: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               - Bronchial constriction 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               - Airway edema 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               - Mucus plugging </a:t>
            </a:r>
          </a:p>
          <a:p>
            <a:pPr>
              <a:buNone/>
            </a:pPr>
            <a:endParaRPr lang="en-US" dirty="0" smtClean="0">
              <a:latin typeface="+mj-lt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Is reversible and responds to </a:t>
            </a:r>
            <a:r>
              <a:rPr lang="en-US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bronchodilators</a:t>
            </a:r>
            <a:r>
              <a:rPr lang="en-US" dirty="0" smtClean="0">
                <a:latin typeface="+mj-lt"/>
                <a:cs typeface="Times New Roman" pitchFamily="18" charset="0"/>
              </a:rPr>
              <a:t> </a:t>
            </a:r>
            <a:endParaRPr lang="ar-SA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rgbClr val="FFFF00"/>
                </a:solidFill>
                <a:cs typeface="Times New Roman" pitchFamily="18" charset="0"/>
              </a:rPr>
              <a:t>Late allergic response:</a:t>
            </a:r>
            <a:endParaRPr lang="ar-SA" sz="40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1. 	Appears 4 to 10 hours later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2. 	Results from infiltration by inflammatory 	cells.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3.	Activation of lymphocytes &amp; </a:t>
            </a:r>
            <a:r>
              <a:rPr lang="en-US" dirty="0" err="1" smtClean="0">
                <a:latin typeface="+mj-lt"/>
                <a:cs typeface="Times New Roman" pitchFamily="18" charset="0"/>
              </a:rPr>
              <a:t>eosinophils</a:t>
            </a:r>
            <a:r>
              <a:rPr lang="en-US" dirty="0" smtClean="0">
                <a:latin typeface="+mj-lt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en-US" dirty="0" smtClean="0"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                 </a:t>
            </a:r>
            <a:r>
              <a:rPr lang="en-US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Responds to steroids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              (Anti-inflammatory drugs)</a:t>
            </a:r>
            <a:endParaRPr lang="ar-SA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+mj-lt"/>
              </a:rPr>
              <a:t>     </a:t>
            </a:r>
          </a:p>
          <a:p>
            <a:pPr algn="ctr">
              <a:buNone/>
            </a:pPr>
            <a:r>
              <a:rPr lang="en-US" sz="6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Th2 cells and role of   cytokines in allergic asthma</a:t>
            </a:r>
            <a:endParaRPr lang="en-US" dirty="0">
              <a:solidFill>
                <a:srgbClr val="FFFFCC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04800"/>
            <a:ext cx="8153400" cy="6858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Allergens drive T-cells towards </a:t>
            </a:r>
            <a:r>
              <a:rPr lang="en-US" sz="3600" dirty="0" err="1" smtClean="0">
                <a:solidFill>
                  <a:srgbClr val="FFFF00"/>
                </a:solidFill>
                <a:cs typeface="Times New Roman" pitchFamily="18" charset="0"/>
              </a:rPr>
              <a:t>Th</a:t>
            </a:r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 2 type:</a:t>
            </a:r>
            <a:endParaRPr lang="en-US" sz="36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371600"/>
            <a:ext cx="8153400" cy="5029200"/>
          </a:xfrm>
        </p:spPr>
        <p:txBody>
          <a:bodyPr/>
          <a:lstStyle/>
          <a:p>
            <a:pPr algn="l">
              <a:buClr>
                <a:srgbClr val="0000FF"/>
              </a:buClr>
              <a:buFont typeface="Wingdings" pitchFamily="2" charset="2"/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</a:t>
            </a:r>
            <a:r>
              <a:rPr lang="en-US" dirty="0" smtClean="0">
                <a:latin typeface="+mj-lt"/>
                <a:cs typeface="Times New Roman" pitchFamily="18" charset="0"/>
              </a:rPr>
              <a:t>Th2  secrete the cytokines</a:t>
            </a:r>
            <a:r>
              <a:rPr lang="en-US" sz="2800" dirty="0" smtClean="0">
                <a:latin typeface="+mj-lt"/>
                <a:cs typeface="Times New Roman" pitchFamily="18" charset="0"/>
              </a:rPr>
              <a:t>:</a:t>
            </a:r>
          </a:p>
          <a:p>
            <a:pPr algn="l">
              <a:buClr>
                <a:srgbClr val="0000FF"/>
              </a:buClr>
              <a:buFont typeface="Wingdings" pitchFamily="2" charset="2"/>
              <a:buNone/>
            </a:pPr>
            <a:endParaRPr lang="en-US" sz="2800" dirty="0" smtClean="0">
              <a:latin typeface="+mj-lt"/>
              <a:cs typeface="Times New Roman" pitchFamily="18" charset="0"/>
            </a:endParaRPr>
          </a:p>
          <a:p>
            <a:pPr algn="l">
              <a:buClr>
                <a:srgbClr val="0000FF"/>
              </a:buClr>
              <a:buFont typeface="Wingdings" pitchFamily="2" charset="2"/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        </a:t>
            </a:r>
            <a:r>
              <a:rPr lang="en-US" sz="3600" dirty="0" smtClean="0">
                <a:latin typeface="+mj-lt"/>
                <a:cs typeface="Times New Roman" pitchFamily="18" charset="0"/>
              </a:rPr>
              <a:t>IL-4, IL-5, IL-9 &amp; IL-13 </a:t>
            </a:r>
          </a:p>
          <a:p>
            <a:pPr algn="l">
              <a:buClr>
                <a:srgbClr val="0000FF"/>
              </a:buClr>
              <a:buFont typeface="Wingdings" pitchFamily="2" charset="2"/>
              <a:buNone/>
            </a:pPr>
            <a:r>
              <a:rPr lang="en-US" sz="3600" dirty="0" smtClean="0">
                <a:latin typeface="+mj-lt"/>
                <a:cs typeface="Times New Roman" pitchFamily="18" charset="0"/>
              </a:rPr>
              <a:t>            which promote :</a:t>
            </a:r>
          </a:p>
          <a:p>
            <a:pPr algn="l">
              <a:buClr>
                <a:srgbClr val="0000FF"/>
              </a:buClr>
              <a:buFont typeface="Wingdings" pitchFamily="2" charset="2"/>
              <a:buNone/>
            </a:pPr>
            <a:endParaRPr lang="en-US" sz="2800" dirty="0" smtClean="0">
              <a:latin typeface="+mj-lt"/>
              <a:cs typeface="Times New Roman" pitchFamily="18" charset="0"/>
            </a:endParaRPr>
          </a:p>
          <a:p>
            <a:pPr algn="l">
              <a:buClr>
                <a:srgbClr val="0000FF"/>
              </a:buClr>
              <a:buFont typeface="Wingdings" pitchFamily="2" charset="2"/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	1. 	Production of </a:t>
            </a:r>
            <a:r>
              <a:rPr lang="en-US" sz="2800" dirty="0" err="1" smtClean="0">
                <a:latin typeface="+mj-lt"/>
                <a:cs typeface="Times New Roman" pitchFamily="18" charset="0"/>
              </a:rPr>
              <a:t>IgE</a:t>
            </a:r>
            <a:r>
              <a:rPr lang="en-US" sz="2800" dirty="0" smtClean="0">
                <a:latin typeface="+mj-lt"/>
                <a:cs typeface="Times New Roman" pitchFamily="18" charset="0"/>
              </a:rPr>
              <a:t> by B cells</a:t>
            </a:r>
          </a:p>
          <a:p>
            <a:pPr algn="l">
              <a:buClr>
                <a:srgbClr val="0000FF"/>
              </a:buClr>
              <a:buFont typeface="Wingdings" pitchFamily="2" charset="2"/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	2. 	</a:t>
            </a:r>
            <a:r>
              <a:rPr lang="en-US" sz="2800" dirty="0" err="1" smtClean="0">
                <a:latin typeface="+mj-lt"/>
                <a:cs typeface="Times New Roman" pitchFamily="18" charset="0"/>
              </a:rPr>
              <a:t>Eosinophil</a:t>
            </a:r>
            <a:r>
              <a:rPr lang="en-US" sz="2800" dirty="0" smtClean="0">
                <a:latin typeface="+mj-lt"/>
                <a:cs typeface="Times New Roman" pitchFamily="18" charset="0"/>
              </a:rPr>
              <a:t> attraction and infiltration</a:t>
            </a:r>
          </a:p>
          <a:p>
            <a:pPr algn="l">
              <a:buClr>
                <a:srgbClr val="0000FF"/>
              </a:buClr>
              <a:buFont typeface="Wingdings" pitchFamily="2" charset="2"/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	3. 	Airway inflammation </a:t>
            </a:r>
          </a:p>
          <a:p>
            <a:pPr algn="l">
              <a:buClr>
                <a:srgbClr val="0000FF"/>
              </a:buClr>
              <a:buFont typeface="Wingdings" pitchFamily="2" charset="2"/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	4. 	Increased bronchial reactivity </a:t>
            </a:r>
          </a:p>
          <a:p>
            <a:pPr algn="l">
              <a:buClr>
                <a:srgbClr val="0000FF"/>
              </a:buClr>
              <a:buFont typeface="Wingdings" pitchFamily="2" charset="2"/>
              <a:buNone/>
            </a:pPr>
            <a:endParaRPr lang="en-US" sz="2800" dirty="0" smtClean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Immunology of Asthma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Objectives:</a:t>
            </a:r>
          </a:p>
          <a:p>
            <a:r>
              <a:rPr lang="en-US" dirty="0" smtClean="0"/>
              <a:t>To the difference between extrinsic and intrinsic asthma</a:t>
            </a:r>
          </a:p>
          <a:p>
            <a:r>
              <a:rPr lang="en-US" dirty="0" smtClean="0"/>
              <a:t>To be familiar with types of allergens and their role in allergic sensitization</a:t>
            </a:r>
          </a:p>
          <a:p>
            <a:r>
              <a:rPr lang="en-US" dirty="0" smtClean="0"/>
              <a:t>To understand the inflammatory processes operating in allergic asthma</a:t>
            </a:r>
          </a:p>
          <a:p>
            <a:r>
              <a:rPr lang="en-US" dirty="0" smtClean="0"/>
              <a:t>To know about the airway remodeling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Role of IL-4  in allergic asthma</a:t>
            </a:r>
            <a:endParaRPr lang="en-US" sz="36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1600200"/>
            <a:ext cx="8077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+mj-lt"/>
                <a:cs typeface="Times New Roman" pitchFamily="18" charset="0"/>
              </a:rPr>
              <a:t>The main role of IL-4 is  carried out  during the initial priming of Th2 cells :</a:t>
            </a:r>
          </a:p>
          <a:p>
            <a:endParaRPr lang="en-US" sz="3200" dirty="0" smtClean="0">
              <a:latin typeface="+mj-lt"/>
              <a:cs typeface="Times New Roman" pitchFamily="18" charset="0"/>
            </a:endParaRPr>
          </a:p>
          <a:p>
            <a:r>
              <a:rPr lang="en-US" sz="3200" dirty="0" smtClean="0">
                <a:latin typeface="+mj-lt"/>
                <a:cs typeface="Times New Roman" pitchFamily="18" charset="0"/>
              </a:rPr>
              <a:t>1.	Regulates </a:t>
            </a:r>
            <a:r>
              <a:rPr lang="en-US" sz="32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isotype switching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in B cells to 	</a:t>
            </a:r>
            <a:r>
              <a:rPr lang="en-US" sz="3200" dirty="0" err="1" smtClean="0">
                <a:latin typeface="+mj-lt"/>
                <a:cs typeface="Times New Roman" pitchFamily="18" charset="0"/>
              </a:rPr>
              <a:t>IgE</a:t>
            </a:r>
            <a:endParaRPr lang="en-US" sz="3200" dirty="0" smtClean="0">
              <a:latin typeface="+mj-lt"/>
              <a:cs typeface="Times New Roman" pitchFamily="18" charset="0"/>
            </a:endParaRPr>
          </a:p>
          <a:p>
            <a:r>
              <a:rPr lang="en-US" sz="3200" dirty="0" smtClean="0">
                <a:latin typeface="+mj-lt"/>
                <a:cs typeface="Times New Roman" pitchFamily="18" charset="0"/>
              </a:rPr>
              <a:t>2.	</a:t>
            </a:r>
            <a:r>
              <a:rPr lang="en-US" sz="32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Induces MHC II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on antigen-presenting 	cells </a:t>
            </a:r>
          </a:p>
          <a:p>
            <a:r>
              <a:rPr lang="en-US" sz="3200" dirty="0" smtClean="0">
                <a:latin typeface="+mj-lt"/>
                <a:cs typeface="Times New Roman" pitchFamily="18" charset="0"/>
              </a:rPr>
              <a:t>3. 	Induces </a:t>
            </a:r>
            <a:r>
              <a:rPr lang="en-US" sz="32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adhesion molecule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expression  </a:t>
            </a:r>
          </a:p>
          <a:p>
            <a:r>
              <a:rPr lang="en-US" sz="3200" dirty="0" smtClean="0">
                <a:latin typeface="+mj-lt"/>
                <a:cs typeface="Times New Roman" pitchFamily="18" charset="0"/>
              </a:rPr>
              <a:t>4. 	Activate  </a:t>
            </a:r>
            <a:r>
              <a:rPr lang="en-US" sz="32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mast cells and </a:t>
            </a:r>
            <a:r>
              <a:rPr lang="en-US" sz="3200" dirty="0" err="1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eosinophils</a:t>
            </a:r>
            <a:r>
              <a:rPr lang="en-US" sz="32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 </a:t>
            </a:r>
            <a:endParaRPr lang="en-US" sz="3200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 Role of IL-13 in allergic asthma </a:t>
            </a:r>
            <a:endParaRPr lang="en-US" sz="36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2286000"/>
            <a:ext cx="7848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en-US" sz="4000" dirty="0" smtClean="0">
                <a:latin typeface="+mj-lt"/>
                <a:cs typeface="Times New Roman" pitchFamily="18" charset="0"/>
              </a:rPr>
              <a:t>IL-13 </a:t>
            </a:r>
            <a:r>
              <a:rPr lang="en-US" sz="4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induces inflammation</a:t>
            </a:r>
          </a:p>
          <a:p>
            <a:pPr marL="742950" indent="-742950">
              <a:buAutoNum type="arabicPeriod"/>
            </a:pPr>
            <a:endParaRPr lang="en-US" sz="4000" dirty="0" smtClean="0">
              <a:latin typeface="+mj-lt"/>
              <a:cs typeface="Times New Roman" pitchFamily="18" charset="0"/>
            </a:endParaRPr>
          </a:p>
          <a:p>
            <a:pPr marL="742950" indent="-742950">
              <a:buAutoNum type="arabicPeriod"/>
            </a:pPr>
            <a:r>
              <a:rPr lang="en-US" sz="4000" dirty="0" smtClean="0">
                <a:latin typeface="+mj-lt"/>
                <a:cs typeface="Times New Roman" pitchFamily="18" charset="0"/>
              </a:rPr>
              <a:t>Stimulates </a:t>
            </a:r>
            <a:r>
              <a:rPr lang="en-US" sz="4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mucus hyper-secretion</a:t>
            </a:r>
          </a:p>
          <a:p>
            <a:pPr marL="742950" indent="-742950">
              <a:buAutoNum type="arabicPeriod"/>
            </a:pPr>
            <a:endParaRPr lang="en-US" sz="4000" dirty="0" smtClean="0">
              <a:latin typeface="+mj-lt"/>
              <a:cs typeface="Times New Roman" pitchFamily="18" charset="0"/>
            </a:endParaRPr>
          </a:p>
          <a:p>
            <a:pPr marL="742950" indent="-742950">
              <a:buAutoNum type="arabicPeriod"/>
            </a:pPr>
            <a:r>
              <a:rPr lang="en-US" sz="4000" dirty="0" smtClean="0">
                <a:latin typeface="+mj-lt"/>
                <a:cs typeface="Times New Roman" pitchFamily="18" charset="0"/>
              </a:rPr>
              <a:t>Induces </a:t>
            </a:r>
            <a:r>
              <a:rPr lang="en-US" sz="4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sub-epithelial fibrosis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Role of IL-5 in allergic asthma </a:t>
            </a:r>
            <a:endParaRPr lang="en-US" sz="36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447800"/>
            <a:ext cx="7696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en-US" sz="3600" dirty="0" smtClean="0">
                <a:latin typeface="+mj-lt"/>
                <a:cs typeface="Times New Roman" pitchFamily="18" charset="0"/>
              </a:rPr>
              <a:t>IL-5 induces an increase in </a:t>
            </a:r>
            <a:r>
              <a:rPr lang="en-US" sz="36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eosinophil production </a:t>
            </a:r>
            <a:r>
              <a:rPr lang="en-US" sz="3600" dirty="0" smtClean="0">
                <a:latin typeface="+mj-lt"/>
                <a:cs typeface="Times New Roman" pitchFamily="18" charset="0"/>
              </a:rPr>
              <a:t>in the bone marrow </a:t>
            </a:r>
          </a:p>
          <a:p>
            <a:pPr marL="742950" indent="-742950"/>
            <a:endParaRPr lang="en-US" sz="3600" dirty="0" smtClean="0">
              <a:latin typeface="+mj-lt"/>
              <a:cs typeface="Times New Roman" pitchFamily="18" charset="0"/>
            </a:endParaRPr>
          </a:p>
          <a:p>
            <a:pPr marL="742950" indent="-742950"/>
            <a:r>
              <a:rPr lang="en-US" sz="3600" dirty="0" smtClean="0">
                <a:latin typeface="+mj-lt"/>
                <a:cs typeface="Times New Roman" pitchFamily="18" charset="0"/>
              </a:rPr>
              <a:t>2.	</a:t>
            </a:r>
            <a:r>
              <a:rPr lang="en-US" sz="36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Release</a:t>
            </a:r>
            <a:r>
              <a:rPr lang="en-US" sz="3600" dirty="0" smtClean="0">
                <a:latin typeface="+mj-lt"/>
                <a:cs typeface="Times New Roman" pitchFamily="18" charset="0"/>
              </a:rPr>
              <a:t> of eosinophils from the bone marrow into circulation </a:t>
            </a:r>
            <a:endParaRPr lang="en-US" sz="3600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Role of eosinophils in allergic asthma </a:t>
            </a:r>
            <a:endParaRPr lang="en-US" sz="36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>
                <a:latin typeface="+mj-lt"/>
                <a:cs typeface="Times New Roman" pitchFamily="18" charset="0"/>
              </a:rPr>
              <a:t>Eosinophils</a:t>
            </a:r>
            <a:r>
              <a:rPr lang="en-US" sz="3600" dirty="0" smtClean="0">
                <a:latin typeface="+mj-lt"/>
                <a:cs typeface="Times New Roman" pitchFamily="18" charset="0"/>
              </a:rPr>
              <a:t> initiate asthmatic symptoms by causing </a:t>
            </a:r>
            <a:r>
              <a:rPr lang="en-US" sz="36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tissue damage</a:t>
            </a:r>
            <a:r>
              <a:rPr lang="en-US" sz="3600" dirty="0" smtClean="0">
                <a:latin typeface="+mj-lt"/>
                <a:cs typeface="Times New Roman" pitchFamily="18" charset="0"/>
              </a:rPr>
              <a:t> in the airways of the lungs</a:t>
            </a:r>
          </a:p>
          <a:p>
            <a:r>
              <a:rPr lang="en-US" sz="3600" dirty="0" smtClean="0">
                <a:latin typeface="+mj-lt"/>
                <a:cs typeface="Times New Roman" pitchFamily="18" charset="0"/>
              </a:rPr>
              <a:t>Production of </a:t>
            </a:r>
            <a:r>
              <a:rPr lang="en-US" sz="3600" dirty="0" err="1" smtClean="0">
                <a:latin typeface="+mj-lt"/>
                <a:cs typeface="Times New Roman" pitchFamily="18" charset="0"/>
              </a:rPr>
              <a:t>eosinophils</a:t>
            </a:r>
            <a:r>
              <a:rPr lang="en-US" sz="3600" dirty="0" smtClean="0">
                <a:latin typeface="+mj-lt"/>
                <a:cs typeface="Times New Roman" pitchFamily="18" charset="0"/>
              </a:rPr>
              <a:t> is </a:t>
            </a:r>
            <a:r>
              <a:rPr lang="en-US" sz="36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inhibited </a:t>
            </a:r>
            <a:r>
              <a:rPr lang="en-US" sz="3600" dirty="0" smtClean="0">
                <a:latin typeface="+mj-lt"/>
                <a:cs typeface="Times New Roman" pitchFamily="18" charset="0"/>
              </a:rPr>
              <a:t>by IL-10</a:t>
            </a:r>
          </a:p>
          <a:p>
            <a:pPr>
              <a:buNone/>
            </a:pPr>
            <a:endParaRPr lang="en-US" sz="3600" dirty="0">
              <a:latin typeface="+mj-lt"/>
              <a:cs typeface="Times New Roman" pitchFamily="18" charset="0"/>
            </a:endParaRPr>
          </a:p>
        </p:txBody>
      </p:sp>
      <p:pic>
        <p:nvPicPr>
          <p:cNvPr id="4" name="Picture 2" descr="http://www.pathology.med.umich.edu/greensonlab/eosinophi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8114" y="4038600"/>
            <a:ext cx="4644888" cy="2670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Role of regulatory T – cells:</a:t>
            </a:r>
            <a:endParaRPr lang="en-US" sz="36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371600"/>
            <a:ext cx="7467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latin typeface="+mj-lt"/>
                <a:cs typeface="Times New Roman" pitchFamily="18" charset="0"/>
              </a:rPr>
              <a:t> Regulatory T cells </a:t>
            </a:r>
            <a:r>
              <a:rPr lang="en-US" sz="4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suppress</a:t>
            </a:r>
            <a:r>
              <a:rPr lang="en-US" sz="4000" dirty="0" smtClean="0">
                <a:latin typeface="+mj-lt"/>
                <a:cs typeface="Times New Roman" pitchFamily="18" charset="0"/>
              </a:rPr>
              <a:t> the effector mechanisms that induce asthmatic symptoms </a:t>
            </a:r>
          </a:p>
          <a:p>
            <a:endParaRPr lang="en-US" sz="4000" dirty="0" smtClean="0">
              <a:latin typeface="+mj-lt"/>
              <a:cs typeface="Times New Roman" pitchFamily="18" charset="0"/>
            </a:endParaRPr>
          </a:p>
          <a:p>
            <a:pPr algn="ctr"/>
            <a:r>
              <a:rPr lang="en-US" sz="4000" dirty="0" smtClean="0">
                <a:latin typeface="+mj-lt"/>
                <a:cs typeface="Times New Roman" pitchFamily="18" charset="0"/>
              </a:rPr>
              <a:t>  Asthmatics may </a:t>
            </a:r>
            <a:r>
              <a:rPr lang="en-US" sz="4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lack</a:t>
            </a:r>
            <a:r>
              <a:rPr lang="en-US" sz="4000" dirty="0" smtClean="0">
                <a:latin typeface="+mj-lt"/>
                <a:cs typeface="Times New Roman" pitchFamily="18" charset="0"/>
              </a:rPr>
              <a:t> functional regulatory T cells that can inhibit an asthmatic response </a:t>
            </a:r>
            <a:endParaRPr lang="en-US" sz="4000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161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cs typeface="Times New Roman" pitchFamily="18" charset="0"/>
              </a:rPr>
              <a:t>Activation of inflammatory cells (mast cells, eosinophils etc,) is a major inducer   of </a:t>
            </a:r>
            <a:r>
              <a:rPr lang="en-US" sz="3600" u="sng" dirty="0" smtClean="0">
                <a:cs typeface="Times New Roman" pitchFamily="18" charset="0"/>
              </a:rPr>
              <a:t>airway inflammation.</a:t>
            </a:r>
            <a:endParaRPr lang="en-US" sz="3600" u="sng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en-US" dirty="0" smtClean="0">
              <a:solidFill>
                <a:srgbClr val="FFFFCC"/>
              </a:solidFill>
              <a:latin typeface="+mj-lt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         </a:t>
            </a:r>
            <a:r>
              <a:rPr lang="en-US" sz="6500" u="sng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Airway inflammation</a:t>
            </a:r>
            <a:r>
              <a:rPr lang="en-US" sz="65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is the hallmark in   the asthmatic lung </a:t>
            </a:r>
          </a:p>
          <a:p>
            <a:pPr>
              <a:buNone/>
            </a:pPr>
            <a:endParaRPr lang="en-US" dirty="0">
              <a:solidFill>
                <a:srgbClr val="FFFFCC"/>
              </a:solidFill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             </a:t>
            </a:r>
            <a:r>
              <a:rPr lang="en-US" sz="58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which leads to :</a:t>
            </a:r>
          </a:p>
          <a:p>
            <a:pPr>
              <a:buNone/>
            </a:pPr>
            <a:endParaRPr lang="en-US" dirty="0">
              <a:solidFill>
                <a:srgbClr val="FFFFCC"/>
              </a:solidFill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                        </a:t>
            </a:r>
            <a:r>
              <a:rPr lang="en-US" sz="64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Increased </a:t>
            </a:r>
            <a:r>
              <a:rPr lang="en-US" sz="64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bronchial reactivity </a:t>
            </a:r>
          </a:p>
          <a:p>
            <a:pPr>
              <a:buNone/>
            </a:pPr>
            <a:r>
              <a:rPr lang="en-US" sz="64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</a:t>
            </a:r>
            <a:endParaRPr lang="en-US" sz="6400" dirty="0">
              <a:solidFill>
                <a:srgbClr val="FFFFCC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Products of the inflammatory cells act on :</a:t>
            </a:r>
            <a:endParaRPr lang="ar-SA" sz="36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AutoNum type="arabicPeriod"/>
            </a:pP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	Airway smooth muscle cells </a:t>
            </a:r>
          </a:p>
          <a:p>
            <a:pPr>
              <a:buAutoNum type="arabicPeriod" startAt="2"/>
            </a:pP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 	Lung fibroblasts  </a:t>
            </a:r>
          </a:p>
          <a:p>
            <a:pPr>
              <a:buNone/>
            </a:pP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3.   	Mucous glands   </a:t>
            </a:r>
          </a:p>
          <a:p>
            <a:endParaRPr lang="en-US" sz="4000" dirty="0" smtClean="0">
              <a:solidFill>
                <a:srgbClr val="FFFFCC"/>
              </a:solidFill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		and cause :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FFFFCC"/>
                </a:solidFill>
                <a:latin typeface="+mj-lt"/>
                <a:cs typeface="Arial" pitchFamily="34" charset="0"/>
              </a:rPr>
              <a:t>            </a:t>
            </a:r>
            <a:r>
              <a:rPr lang="en-US" sz="40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Airway Remodeling</a:t>
            </a:r>
            <a:endParaRPr lang="ar-SA" sz="4000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0" y="838200"/>
            <a:ext cx="2438400" cy="39624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cs typeface="Times New Roman" pitchFamily="18" charset="0"/>
              </a:rPr>
              <a:t>1. Smooth muscle</a:t>
            </a:r>
            <a:br>
              <a:rPr lang="en-US" sz="2400" dirty="0" smtClean="0">
                <a:cs typeface="Times New Roman" pitchFamily="18" charset="0"/>
              </a:rPr>
            </a:br>
            <a:r>
              <a:rPr lang="en-US" sz="2400" dirty="0" smtClean="0">
                <a:cs typeface="Times New Roman" pitchFamily="18" charset="0"/>
              </a:rPr>
              <a:t>hyperplasia &amp;   hypertrophy</a:t>
            </a:r>
            <a:br>
              <a:rPr lang="en-US" sz="2400" dirty="0" smtClean="0">
                <a:cs typeface="Times New Roman" pitchFamily="18" charset="0"/>
              </a:rPr>
            </a:br>
            <a:r>
              <a:rPr lang="en-US" sz="2400" dirty="0" smtClean="0">
                <a:cs typeface="Times New Roman" pitchFamily="18" charset="0"/>
              </a:rPr>
              <a:t/>
            </a:r>
            <a:br>
              <a:rPr lang="en-US" sz="2400" dirty="0" smtClean="0">
                <a:cs typeface="Times New Roman" pitchFamily="18" charset="0"/>
              </a:rPr>
            </a:br>
            <a:r>
              <a:rPr lang="en-US" sz="2400" dirty="0" smtClean="0">
                <a:cs typeface="Times New Roman" pitchFamily="18" charset="0"/>
              </a:rPr>
              <a:t>2. Mucous gland hyperplasia</a:t>
            </a:r>
            <a:br>
              <a:rPr lang="en-US" sz="2400" dirty="0" smtClean="0">
                <a:cs typeface="Times New Roman" pitchFamily="18" charset="0"/>
              </a:rPr>
            </a:br>
            <a:r>
              <a:rPr lang="en-US" sz="2400" dirty="0" smtClean="0">
                <a:cs typeface="Times New Roman" pitchFamily="18" charset="0"/>
              </a:rPr>
              <a:t/>
            </a:r>
            <a:br>
              <a:rPr lang="en-US" sz="2400" dirty="0" smtClean="0">
                <a:cs typeface="Times New Roman" pitchFamily="18" charset="0"/>
              </a:rPr>
            </a:br>
            <a:r>
              <a:rPr lang="en-US" sz="2400" dirty="0" smtClean="0">
                <a:cs typeface="Times New Roman" pitchFamily="18" charset="0"/>
              </a:rPr>
              <a:t>3. Collagen deposition</a:t>
            </a:r>
            <a:br>
              <a:rPr lang="en-US" sz="2400" dirty="0" smtClean="0">
                <a:cs typeface="Times New Roman" pitchFamily="18" charset="0"/>
              </a:rPr>
            </a:br>
            <a:r>
              <a:rPr lang="en-US" sz="2400" dirty="0" smtClean="0">
                <a:cs typeface="Times New Roman" pitchFamily="18" charset="0"/>
              </a:rPr>
              <a:t/>
            </a:r>
            <a:br>
              <a:rPr lang="en-US" sz="2400" dirty="0" smtClean="0">
                <a:cs typeface="Times New Roman" pitchFamily="18" charset="0"/>
              </a:rPr>
            </a:br>
            <a:endParaRPr lang="en-US" sz="2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85800"/>
            <a:ext cx="6324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28600" y="5486400"/>
            <a:ext cx="3810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+mj-lt"/>
                <a:cs typeface="Times New Roman" pitchFamily="18" charset="0"/>
              </a:rPr>
              <a:t>5. Chronic inflammation</a:t>
            </a:r>
            <a:endParaRPr lang="en-US" sz="2400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08861" y="3244334"/>
            <a:ext cx="3034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+mj-lt"/>
                <a:cs typeface="Times New Roman" pitchFamily="18" charset="0"/>
              </a:rPr>
              <a:t>4. fibroblast activation </a:t>
            </a:r>
            <a:endParaRPr lang="en-US" sz="2400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 rot="10800000" flipV="1">
            <a:off x="3505198" y="5905172"/>
            <a:ext cx="40386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+mj-lt"/>
                <a:cs typeface="Times New Roman" pitchFamily="18" charset="0"/>
              </a:rPr>
              <a:t>4. Fibroblast activation </a:t>
            </a:r>
            <a:endParaRPr lang="en-US" sz="2400" dirty="0">
              <a:latin typeface="+mj-lt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6477000" y="1066800"/>
            <a:ext cx="30480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V="1">
            <a:off x="6324600" y="2057400"/>
            <a:ext cx="381000" cy="3810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>
            <a:off x="6324600" y="3581400"/>
            <a:ext cx="457200" cy="762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 flipH="1" flipV="1">
            <a:off x="4762500" y="4838700"/>
            <a:ext cx="1828800" cy="5334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1790700" y="3314700"/>
            <a:ext cx="2971800" cy="15240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04800" y="0"/>
            <a:ext cx="6019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36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Airway  remodeling refer to:</a:t>
            </a:r>
            <a:endParaRPr lang="ar-SA" sz="3600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Inflammatory cells &amp; their mediators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                   </a:t>
            </a:r>
          </a:p>
          <a:p>
            <a:pPr>
              <a:buNone/>
            </a:pPr>
            <a:r>
              <a:rPr lang="en-US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              </a:t>
            </a:r>
            <a:r>
              <a:rPr lang="en-US" sz="44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Airway inflammation</a:t>
            </a:r>
          </a:p>
          <a:p>
            <a:pPr>
              <a:buNone/>
            </a:pPr>
            <a:endParaRPr lang="en-US" dirty="0" smtClean="0">
              <a:solidFill>
                <a:srgbClr val="FFFFCC"/>
              </a:solidFill>
              <a:latin typeface="+mj-lt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solidFill>
                <a:srgbClr val="FFFFCC"/>
              </a:solidFill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   Increased bronchial                  Airway </a:t>
            </a:r>
            <a:r>
              <a:rPr lang="en-US" sz="2800" dirty="0" err="1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remodelling</a:t>
            </a:r>
            <a:r>
              <a:rPr lang="en-US" sz="28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     reactivity</a:t>
            </a:r>
          </a:p>
          <a:p>
            <a:pPr>
              <a:buNone/>
            </a:pPr>
            <a:endParaRPr lang="en-US" dirty="0">
              <a:solidFill>
                <a:srgbClr val="FFFFCC"/>
              </a:solidFill>
              <a:latin typeface="+mj-lt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343400" y="1676400"/>
            <a:ext cx="457200" cy="533400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2362200" y="3124200"/>
            <a:ext cx="609600" cy="1066800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6096000" y="3124200"/>
            <a:ext cx="609600" cy="990600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Outcome of increased airway reactivity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534400" cy="4876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</a:t>
            </a:r>
          </a:p>
          <a:p>
            <a:pPr>
              <a:buNone/>
            </a:pPr>
            <a:endParaRPr lang="en-US" sz="2800" dirty="0" smtClean="0"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   Predisposes patients to develop asthma attacks </a:t>
            </a:r>
          </a:p>
          <a:p>
            <a:pPr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          on exposure to </a:t>
            </a:r>
            <a:r>
              <a:rPr lang="en-US" sz="2800" u="sng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non-specific irritants:</a:t>
            </a:r>
          </a:p>
          <a:p>
            <a:pPr>
              <a:buNone/>
            </a:pPr>
            <a:endParaRPr lang="en-US" sz="2800" dirty="0" smtClean="0"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            1. Chemical irritants </a:t>
            </a:r>
          </a:p>
          <a:p>
            <a:pPr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            2. Smoke &amp; strong perfumes</a:t>
            </a:r>
          </a:p>
          <a:p>
            <a:pPr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            3. </a:t>
            </a:r>
            <a:r>
              <a:rPr lang="en-US" sz="2800" dirty="0" err="1" smtClean="0">
                <a:latin typeface="+mj-lt"/>
                <a:cs typeface="Times New Roman" pitchFamily="18" charset="0"/>
              </a:rPr>
              <a:t>Sulphur</a:t>
            </a:r>
            <a:r>
              <a:rPr lang="en-US" sz="2800" dirty="0" smtClean="0">
                <a:latin typeface="+mj-lt"/>
                <a:cs typeface="Times New Roman" pitchFamily="18" charset="0"/>
              </a:rPr>
              <a:t> dioxide &amp; air pollutants </a:t>
            </a:r>
          </a:p>
          <a:p>
            <a:pPr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            4. Viral and bacterial respiratory infections</a:t>
            </a:r>
          </a:p>
          <a:p>
            <a:pPr>
              <a:buNone/>
            </a:pPr>
            <a:endParaRPr lang="en-US" sz="2800" dirty="0" smtClean="0"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+mj-lt"/>
                <a:cs typeface="Times New Roman" pitchFamily="18" charset="0"/>
              </a:rPr>
              <a:t>     </a:t>
            </a:r>
          </a:p>
        </p:txBody>
      </p:sp>
      <p:sp>
        <p:nvSpPr>
          <p:cNvPr id="4" name="Down Arrow 3"/>
          <p:cNvSpPr/>
          <p:nvPr/>
        </p:nvSpPr>
        <p:spPr>
          <a:xfrm>
            <a:off x="4114800" y="1295400"/>
            <a:ext cx="533400" cy="1295400"/>
          </a:xfrm>
          <a:prstGeom prst="downArrow">
            <a:avLst>
              <a:gd name="adj1" fmla="val 42000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000" dirty="0" smtClean="0">
                <a:solidFill>
                  <a:srgbClr val="FFFF00"/>
                </a:solidFill>
                <a:cs typeface="Times New Roman" pitchFamily="18" charset="0"/>
              </a:rPr>
              <a:t>Asthma is a clinical syndrome characterized by:</a:t>
            </a:r>
            <a:endParaRPr lang="en-US" sz="40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399"/>
            <a:ext cx="8229600" cy="4191001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en-US" sz="4400" dirty="0" smtClean="0">
                <a:solidFill>
                  <a:srgbClr val="FFFFCC"/>
                </a:solidFill>
                <a:latin typeface="+mj-lt"/>
              </a:rPr>
              <a:t>1.		</a:t>
            </a:r>
            <a:r>
              <a:rPr lang="en-US" sz="44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Episodes of </a:t>
            </a:r>
            <a:r>
              <a:rPr lang="en-US" sz="44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reversible</a:t>
            </a:r>
            <a:r>
              <a:rPr lang="en-US" sz="44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airway 	obstruction</a:t>
            </a:r>
          </a:p>
          <a:p>
            <a:pPr marL="514350" indent="-514350">
              <a:buNone/>
            </a:pPr>
            <a:r>
              <a:rPr lang="en-US" sz="44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2.		Increased </a:t>
            </a:r>
            <a:r>
              <a:rPr lang="en-US" sz="44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bronchial reactivity</a:t>
            </a:r>
          </a:p>
          <a:p>
            <a:pPr marL="514350" indent="-514350">
              <a:buNone/>
            </a:pPr>
            <a:r>
              <a:rPr lang="en-US" sz="44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3.  	Airway </a:t>
            </a:r>
            <a:r>
              <a:rPr lang="en-US" sz="44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inflammation</a:t>
            </a:r>
            <a:endParaRPr lang="en-US" sz="4400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Outcome of airway remodeling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>
              <a:latin typeface="+mj-lt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+mj-lt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+mj-lt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 Can  ultimately lead to </a:t>
            </a:r>
            <a:r>
              <a:rPr lang="en-US" u="sng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fibrosis and irreversible</a:t>
            </a:r>
            <a:r>
              <a:rPr lang="en-US" dirty="0" smtClean="0">
                <a:latin typeface="+mj-lt"/>
                <a:cs typeface="Times New Roman" pitchFamily="18" charset="0"/>
              </a:rPr>
              <a:t> airway obstruction in some   patients </a:t>
            </a:r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419600" y="1447800"/>
            <a:ext cx="381000" cy="16764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5638"/>
            <a:ext cx="8229600" cy="4873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Take </a:t>
            </a:r>
            <a:r>
              <a:rPr lang="en-US" smtClean="0">
                <a:solidFill>
                  <a:srgbClr val="FFFF00"/>
                </a:solidFill>
                <a:cs typeface="Times New Roman" pitchFamily="18" charset="0"/>
              </a:rPr>
              <a:t>home message</a:t>
            </a:r>
            <a:endParaRPr lang="ar-SA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52117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dirty="0" smtClean="0">
                <a:latin typeface="+mj-lt"/>
                <a:cs typeface="Times New Roman" pitchFamily="18" charset="0"/>
              </a:rPr>
              <a:t>1. Asthma is characterized by episodic reversible   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 airway obstruction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2. Classified in 2 types: intrinsic &amp; extrinsic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3. In the extrinsic type allergens drive  T-cells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into Th2 pattern 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4. Airway inflammation is a hallmark finding in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the asthmatic lung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5. Inflammatory cells lead to increased bronchial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reactions &amp; airway remodeling which is not revisable</a:t>
            </a:r>
          </a:p>
          <a:p>
            <a:pPr>
              <a:buNone/>
            </a:pPr>
            <a:endParaRPr lang="ar-SA" dirty="0">
              <a:solidFill>
                <a:srgbClr val="FFFFCC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9050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  <a:t>Patients with asthma present with one or more of the following symptoms:</a:t>
            </a:r>
            <a:br>
              <a:rPr lang="en-US" sz="3600" dirty="0" smtClean="0">
                <a:solidFill>
                  <a:srgbClr val="FFFF00"/>
                </a:solidFill>
                <a:cs typeface="Times New Roman" pitchFamily="18" charset="0"/>
              </a:rPr>
            </a:br>
            <a:endParaRPr lang="en-US" sz="3600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733801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3600" dirty="0" smtClean="0">
              <a:solidFill>
                <a:srgbClr val="FFFFCC"/>
              </a:solidFill>
              <a:latin typeface="+mj-lt"/>
            </a:endParaRPr>
          </a:p>
          <a:p>
            <a:pPr>
              <a:buNone/>
            </a:pPr>
            <a:r>
              <a:rPr lang="en-US" sz="36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1.  Breathlessness (difficulty in breathing)</a:t>
            </a:r>
          </a:p>
          <a:p>
            <a:pPr>
              <a:buNone/>
            </a:pPr>
            <a:r>
              <a:rPr lang="en-US" sz="36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2.  Wheezing </a:t>
            </a:r>
          </a:p>
          <a:p>
            <a:pPr>
              <a:buNone/>
            </a:pPr>
            <a:r>
              <a:rPr lang="en-US" sz="36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3.  Persistent cough</a:t>
            </a:r>
          </a:p>
          <a:p>
            <a:pPr>
              <a:buNone/>
            </a:pPr>
            <a:r>
              <a:rPr lang="en-US" sz="36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4.  Chest tightness</a:t>
            </a:r>
            <a:endParaRPr lang="en-US" sz="3600" dirty="0">
              <a:solidFill>
                <a:srgbClr val="FFFFCC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FF00"/>
                </a:solidFill>
                <a:cs typeface="Times New Roman" pitchFamily="18" charset="0"/>
              </a:rPr>
              <a:t>Airway Obstruction in Asthma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91440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Arrow Connector 8"/>
          <p:cNvCxnSpPr/>
          <p:nvPr/>
        </p:nvCxnSpPr>
        <p:spPr>
          <a:xfrm rot="5400000" flipH="1" flipV="1">
            <a:off x="5562600" y="4724400"/>
            <a:ext cx="12192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FF00"/>
                </a:solidFill>
                <a:cs typeface="Times New Roman" pitchFamily="18" charset="0"/>
              </a:rPr>
              <a:t>Classification of Asthma </a:t>
            </a:r>
            <a:endParaRPr lang="en-US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050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914400" indent="-914400">
              <a:spcBef>
                <a:spcPts val="0"/>
              </a:spcBef>
              <a:buAutoNum type="arabicPeriod"/>
            </a:pPr>
            <a:r>
              <a:rPr lang="en-US" sz="5400" dirty="0" smtClean="0">
                <a:latin typeface="+mj-lt"/>
                <a:cs typeface="Times New Roman" pitchFamily="18" charset="0"/>
              </a:rPr>
              <a:t>Intrinsic (</a:t>
            </a:r>
            <a:r>
              <a:rPr lang="en-US" sz="54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non-atopic</a:t>
            </a:r>
            <a:r>
              <a:rPr lang="en-US" sz="5400" dirty="0" smtClean="0">
                <a:latin typeface="+mj-lt"/>
                <a:cs typeface="Times New Roman" pitchFamily="18" charset="0"/>
              </a:rPr>
              <a:t>)</a:t>
            </a:r>
          </a:p>
          <a:p>
            <a:pPr marL="914400" indent="-914400">
              <a:spcBef>
                <a:spcPts val="0"/>
              </a:spcBef>
              <a:buNone/>
            </a:pPr>
            <a:endParaRPr lang="en-US" sz="5400" dirty="0" smtClean="0">
              <a:latin typeface="+mj-lt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5400" dirty="0" smtClean="0">
                <a:latin typeface="+mj-lt"/>
                <a:cs typeface="Times New Roman" pitchFamily="18" charset="0"/>
              </a:rPr>
              <a:t>2.	</a:t>
            </a:r>
            <a:r>
              <a:rPr lang="en-US" sz="5000" dirty="0" smtClean="0">
                <a:latin typeface="+mj-lt"/>
                <a:cs typeface="Times New Roman" pitchFamily="18" charset="0"/>
              </a:rPr>
              <a:t>Extrinsic (</a:t>
            </a:r>
            <a:r>
              <a:rPr lang="en-US" sz="5000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atopic</a:t>
            </a:r>
            <a:r>
              <a:rPr lang="en-US" sz="5000" dirty="0" smtClean="0">
                <a:latin typeface="+mj-lt"/>
                <a:cs typeface="Times New Roman" pitchFamily="18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4000" dirty="0" smtClean="0">
                <a:latin typeface="+mj-lt"/>
                <a:cs typeface="Times New Roman" pitchFamily="18" charset="0"/>
              </a:rPr>
              <a:t>	</a:t>
            </a:r>
            <a:r>
              <a:rPr lang="en-US" sz="3000" dirty="0" smtClean="0">
                <a:latin typeface="+mj-lt"/>
                <a:cs typeface="Times New Roman" pitchFamily="18" charset="0"/>
              </a:rPr>
              <a:t>( </a:t>
            </a:r>
            <a:r>
              <a:rPr lang="en-US" sz="3000" dirty="0" err="1" smtClean="0">
                <a:latin typeface="+mj-lt"/>
                <a:cs typeface="Times New Roman" pitchFamily="18" charset="0"/>
              </a:rPr>
              <a:t>Atopy</a:t>
            </a:r>
            <a:r>
              <a:rPr lang="en-US" sz="3000" dirty="0" smtClean="0">
                <a:latin typeface="+mj-lt"/>
                <a:cs typeface="Times New Roman" pitchFamily="18" charset="0"/>
              </a:rPr>
              <a:t>: genetic tendency to develop allergy)</a:t>
            </a:r>
          </a:p>
          <a:p>
            <a:pPr>
              <a:buNone/>
            </a:pPr>
            <a:r>
              <a:rPr lang="en-US" sz="5400" dirty="0" smtClean="0">
                <a:latin typeface="+mj-lt"/>
                <a:cs typeface="Times New Roman" pitchFamily="18" charset="0"/>
              </a:rPr>
              <a:t>		</a:t>
            </a:r>
          </a:p>
          <a:p>
            <a:pPr>
              <a:buNone/>
            </a:pPr>
            <a:r>
              <a:rPr lang="en-US" sz="5400" dirty="0">
                <a:latin typeface="+mj-lt"/>
                <a:cs typeface="Times New Roman" pitchFamily="18" charset="0"/>
              </a:rPr>
              <a:t> </a:t>
            </a:r>
            <a:endParaRPr lang="en-US" dirty="0" smtClean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676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Non-atopic (intrinsic) asthma</a:t>
            </a:r>
            <a:b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(10-33% of asthmatics)</a:t>
            </a:r>
            <a:r>
              <a:rPr lang="en-US" dirty="0" smtClean="0">
                <a:solidFill>
                  <a:srgbClr val="FFFFCC"/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FFFFCC"/>
                </a:solidFill>
                <a:cs typeface="Times New Roman" pitchFamily="18" charset="0"/>
              </a:rPr>
            </a:br>
            <a:endParaRPr lang="en-US" dirty="0">
              <a:solidFill>
                <a:srgbClr val="FFFFCC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Negative </a:t>
            </a:r>
            <a:r>
              <a:rPr lang="en-US" sz="4000" dirty="0">
                <a:solidFill>
                  <a:srgbClr val="FFFFCC"/>
                </a:solidFill>
                <a:latin typeface="+mj-lt"/>
                <a:cs typeface="Times New Roman" pitchFamily="18" charset="0"/>
              </a:rPr>
              <a:t>skin </a:t>
            </a: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tests </a:t>
            </a:r>
            <a:endParaRPr lang="en-US" sz="4000" dirty="0">
              <a:solidFill>
                <a:srgbClr val="FFFFCC"/>
              </a:solidFill>
              <a:latin typeface="+mj-lt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No </a:t>
            </a:r>
            <a:r>
              <a:rPr lang="en-US" sz="4000" dirty="0">
                <a:solidFill>
                  <a:srgbClr val="FFFFCC"/>
                </a:solidFill>
                <a:latin typeface="+mj-lt"/>
                <a:cs typeface="Times New Roman" pitchFamily="18" charset="0"/>
              </a:rPr>
              <a:t>clinical/family history of </a:t>
            </a: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allergy </a:t>
            </a:r>
            <a:endParaRPr lang="en-US" sz="4000" dirty="0">
              <a:solidFill>
                <a:srgbClr val="FFFFCC"/>
              </a:solidFill>
              <a:latin typeface="+mj-lt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Serum </a:t>
            </a:r>
            <a:r>
              <a:rPr lang="en-US" sz="4000" dirty="0" err="1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IgE</a:t>
            </a: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 levels are usually normal </a:t>
            </a:r>
            <a:endParaRPr lang="en-US" sz="4000" dirty="0">
              <a:solidFill>
                <a:srgbClr val="FFFFCC"/>
              </a:solidFill>
              <a:latin typeface="+mj-lt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Older patients </a:t>
            </a:r>
            <a:endParaRPr lang="en-US" sz="4000" dirty="0">
              <a:solidFill>
                <a:srgbClr val="FFFFCC"/>
              </a:solidFill>
              <a:latin typeface="+mj-lt"/>
              <a:cs typeface="Times New Roman" pitchFamily="18" charset="0"/>
            </a:endParaRPr>
          </a:p>
          <a:p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More severe </a:t>
            </a:r>
            <a:endParaRPr lang="en-US" sz="4000" dirty="0">
              <a:solidFill>
                <a:srgbClr val="FFFFCC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Atopic (extrinsic) asthma </a:t>
            </a:r>
            <a:b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</a:br>
            <a:r>
              <a:rPr lang="en-US" dirty="0" smtClean="0">
                <a:solidFill>
                  <a:srgbClr val="FFFF00"/>
                </a:solidFill>
                <a:cs typeface="Times New Roman" pitchFamily="18" charset="0"/>
              </a:rPr>
              <a:t>Allergies trigger asthma attacks in:</a:t>
            </a:r>
            <a:endParaRPr lang="ar-SA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solidFill>
                  <a:srgbClr val="FFFFCC"/>
                </a:solidFill>
                <a:latin typeface="+mj-lt"/>
                <a:cs typeface="Times New Roman" pitchFamily="18" charset="0"/>
              </a:rPr>
              <a:t>			</a:t>
            </a:r>
            <a:r>
              <a:rPr lang="en-US" sz="4000" dirty="0" smtClean="0">
                <a:latin typeface="+mj-lt"/>
                <a:cs typeface="Times New Roman" pitchFamily="18" charset="0"/>
              </a:rPr>
              <a:t>60-90%    Children </a:t>
            </a:r>
          </a:p>
          <a:p>
            <a:pPr>
              <a:buNone/>
            </a:pPr>
            <a:r>
              <a:rPr lang="en-US" sz="4000" dirty="0" smtClean="0">
                <a:latin typeface="+mj-lt"/>
                <a:cs typeface="Times New Roman" pitchFamily="18" charset="0"/>
              </a:rPr>
              <a:t>			50%          Adults </a:t>
            </a:r>
          </a:p>
          <a:p>
            <a:pPr>
              <a:buNone/>
            </a:pPr>
            <a:endParaRPr lang="en-US" dirty="0" smtClean="0">
              <a:latin typeface="+mj-lt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Approximately 75-85% of patients with asthma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have positive (immediate) skin test reactions </a:t>
            </a:r>
          </a:p>
          <a:p>
            <a:pPr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                 to various allergens</a:t>
            </a:r>
            <a:endParaRPr lang="ar-SA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FFFF99"/>
                </a:solidFill>
                <a:latin typeface="+mj-lt"/>
                <a:cs typeface="Times New Roman" pitchFamily="18" charset="0"/>
              </a:rPr>
              <a:t>	Allergen sensitization is linked to the risk of developing asthma</a:t>
            </a:r>
          </a:p>
          <a:p>
            <a:pPr>
              <a:lnSpc>
                <a:spcPct val="90000"/>
              </a:lnSpc>
              <a:buNone/>
            </a:pPr>
            <a:endParaRPr lang="pl-PL" sz="2800" b="0" u="sng" dirty="0">
              <a:latin typeface="+mj-lt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pl-PL" sz="3600" b="0" dirty="0">
                <a:latin typeface="+mj-lt"/>
                <a:cs typeface="Times New Roman" pitchFamily="18" charset="0"/>
              </a:rPr>
              <a:t>Indoor allergens</a:t>
            </a:r>
          </a:p>
          <a:p>
            <a:pPr lvl="1">
              <a:lnSpc>
                <a:spcPct val="90000"/>
              </a:lnSpc>
            </a:pPr>
            <a:r>
              <a:rPr lang="pl-PL" sz="3200" b="0" dirty="0">
                <a:latin typeface="+mj-lt"/>
                <a:cs typeface="Times New Roman" pitchFamily="18" charset="0"/>
              </a:rPr>
              <a:t>House dust </a:t>
            </a:r>
            <a:r>
              <a:rPr lang="pl-PL" sz="3200" b="0" dirty="0" smtClean="0">
                <a:latin typeface="+mj-lt"/>
                <a:cs typeface="Times New Roman" pitchFamily="18" charset="0"/>
              </a:rPr>
              <a:t>mites</a:t>
            </a:r>
            <a:endParaRPr lang="pl-PL" sz="3200" b="0" dirty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pl-PL" sz="3200" b="0" dirty="0">
                <a:latin typeface="+mj-lt"/>
                <a:cs typeface="Times New Roman" pitchFamily="18" charset="0"/>
              </a:rPr>
              <a:t>Domestic </a:t>
            </a:r>
            <a:r>
              <a:rPr lang="pl-PL" sz="3200" b="0" dirty="0" smtClean="0">
                <a:latin typeface="+mj-lt"/>
                <a:cs typeface="Times New Roman" pitchFamily="18" charset="0"/>
              </a:rPr>
              <a:t>pets</a:t>
            </a:r>
            <a:r>
              <a:rPr lang="en-US" sz="3200" b="0" dirty="0" smtClean="0">
                <a:latin typeface="+mj-lt"/>
                <a:cs typeface="Times New Roman" pitchFamily="18" charset="0"/>
              </a:rPr>
              <a:t> (cat fur &amp; dander)</a:t>
            </a:r>
            <a:endParaRPr lang="pl-PL" sz="3200" b="0" dirty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pl-PL" sz="3200" b="0" dirty="0" smtClean="0">
                <a:latin typeface="+mj-lt"/>
                <a:cs typeface="Times New Roman" pitchFamily="18" charset="0"/>
              </a:rPr>
              <a:t>Cockroaches</a:t>
            </a:r>
            <a:r>
              <a:rPr lang="en-US" sz="3200" b="0" dirty="0" smtClean="0">
                <a:latin typeface="+mj-lt"/>
                <a:cs typeface="Times New Roman" pitchFamily="18" charset="0"/>
              </a:rPr>
              <a:t> (insects)</a:t>
            </a:r>
            <a:endParaRPr lang="pl-PL" sz="3200" b="0" dirty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pl-PL" sz="3200" b="0" dirty="0" smtClean="0">
                <a:latin typeface="+mj-lt"/>
                <a:cs typeface="Times New Roman" pitchFamily="18" charset="0"/>
              </a:rPr>
              <a:t>Molds</a:t>
            </a:r>
            <a:r>
              <a:rPr lang="en-US" sz="3200" b="0" dirty="0" smtClean="0">
                <a:latin typeface="+mj-lt"/>
                <a:cs typeface="Times New Roman" pitchFamily="18" charset="0"/>
              </a:rPr>
              <a:t> (fungal spores)</a:t>
            </a:r>
            <a:endParaRPr lang="pl-PL" sz="3200" b="0" dirty="0">
              <a:latin typeface="+mj-lt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pl-PL" sz="40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Role of Allergens in Asthma </a:t>
            </a:r>
            <a:r>
              <a:rPr lang="pl-PL" sz="4000" b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	</a:t>
            </a:r>
            <a:r>
              <a:rPr lang="pl-PL" sz="40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	</a:t>
            </a:r>
            <a:endParaRPr lang="en-US" b="0" dirty="0">
              <a:cs typeface="Times New Roman" pitchFamily="18" charset="0"/>
            </a:endParaRPr>
          </a:p>
        </p:txBody>
      </p:sp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7239000" y="5029200"/>
          <a:ext cx="14478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Bitmap Image" r:id="rId3" imgW="2066667" imgH="1428949" progId="PBrush">
                  <p:embed/>
                </p:oleObj>
              </mc:Choice>
              <mc:Fallback>
                <p:oleObj name="Bitmap Image" r:id="rId3" imgW="2066667" imgH="1428949" progId="PBrush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5029200"/>
                        <a:ext cx="1447800" cy="1066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7162800" y="3886200"/>
          <a:ext cx="15240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Bitmap Image" r:id="rId5" imgW="1123810" imgH="704948" progId="PBrush">
                  <p:embed/>
                </p:oleObj>
              </mc:Choice>
              <mc:Fallback>
                <p:oleObj name="Bitmap Image" r:id="rId5" imgW="1123810" imgH="704948" progId="PBrush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3886200"/>
                        <a:ext cx="1524000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86600" y="2514600"/>
            <a:ext cx="160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2225</TotalTime>
  <Words>718</Words>
  <Application>Microsoft Office PowerPoint</Application>
  <PresentationFormat>On-screen Show (4:3)</PresentationFormat>
  <Paragraphs>187</Paragraphs>
  <Slides>31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Office Theme</vt:lpstr>
      <vt:lpstr>Bitmap Image</vt:lpstr>
      <vt:lpstr>  Immunology of Asthma</vt:lpstr>
      <vt:lpstr>Immunology of Asthma</vt:lpstr>
      <vt:lpstr>Asthma is a clinical syndrome characterized by:</vt:lpstr>
      <vt:lpstr>Patients with asthma present with one or more of the following symptoms: </vt:lpstr>
      <vt:lpstr>Airway Obstruction in Asthma</vt:lpstr>
      <vt:lpstr>Classification of Asthma </vt:lpstr>
      <vt:lpstr>Non-atopic (intrinsic) asthma (10-33% of asthmatics) </vt:lpstr>
      <vt:lpstr>Atopic (extrinsic) asthma  Allergies trigger asthma attacks in:</vt:lpstr>
      <vt:lpstr>Role of Allergens in Asthma   </vt:lpstr>
      <vt:lpstr>Outdoor allergens:    - Fungal spores (e.g. Alternaria)   - Grass, tree &amp; weed  pollens   </vt:lpstr>
      <vt:lpstr>Antigen presenting cells (APCs) in the lung:</vt:lpstr>
      <vt:lpstr>In susceptible individuals   First encounter with allergens activate B-cells to produce IgE</vt:lpstr>
      <vt:lpstr>PowerPoint Presentation</vt:lpstr>
      <vt:lpstr>PowerPoint Presentation</vt:lpstr>
      <vt:lpstr>Response to allergen  occur in two phases</vt:lpstr>
      <vt:lpstr>Early allergic response </vt:lpstr>
      <vt:lpstr>Late allergic response:</vt:lpstr>
      <vt:lpstr>PowerPoint Presentation</vt:lpstr>
      <vt:lpstr>Allergens drive T-cells towards Th 2 type:</vt:lpstr>
      <vt:lpstr> Role of IL-4  in allergic asthma</vt:lpstr>
      <vt:lpstr> Role of IL-13 in allergic asthma </vt:lpstr>
      <vt:lpstr>Role of IL-5 in allergic asthma </vt:lpstr>
      <vt:lpstr> Role of eosinophils in allergic asthma </vt:lpstr>
      <vt:lpstr>Role of regulatory T – cells:</vt:lpstr>
      <vt:lpstr>Activation of inflammatory cells (mast cells, eosinophils etc,) is a major inducer   of airway inflammation.</vt:lpstr>
      <vt:lpstr>Products of the inflammatory cells act on :</vt:lpstr>
      <vt:lpstr>1. Smooth muscle hyperplasia &amp;   hypertrophy  2. Mucous gland hyperplasia  3. Collagen deposition  </vt:lpstr>
      <vt:lpstr>Inflammatory cells &amp; their mediators</vt:lpstr>
      <vt:lpstr>Outcome of increased airway reactivity</vt:lpstr>
      <vt:lpstr> Outcome of airway remodeling</vt:lpstr>
      <vt:lpstr>Take home message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Immunology of asthma.</dc:title>
  <dc:creator>Dr.Hazem</dc:creator>
  <cp:lastModifiedBy>ZAHID</cp:lastModifiedBy>
  <cp:revision>197</cp:revision>
  <dcterms:created xsi:type="dcterms:W3CDTF">2011-01-13T07:14:51Z</dcterms:created>
  <dcterms:modified xsi:type="dcterms:W3CDTF">2016-01-25T09:00:35Z</dcterms:modified>
</cp:coreProperties>
</file>