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5"/>
  </p:notesMasterIdLst>
  <p:sldIdLst>
    <p:sldId id="297" r:id="rId2"/>
    <p:sldId id="303" r:id="rId3"/>
    <p:sldId id="304" r:id="rId4"/>
    <p:sldId id="371" r:id="rId5"/>
    <p:sldId id="340" r:id="rId6"/>
    <p:sldId id="268" r:id="rId7"/>
    <p:sldId id="328" r:id="rId8"/>
    <p:sldId id="257" r:id="rId9"/>
    <p:sldId id="337" r:id="rId10"/>
    <p:sldId id="322" r:id="rId11"/>
    <p:sldId id="342" r:id="rId12"/>
    <p:sldId id="314" r:id="rId13"/>
    <p:sldId id="360" r:id="rId14"/>
    <p:sldId id="358" r:id="rId15"/>
    <p:sldId id="370" r:id="rId16"/>
    <p:sldId id="323" r:id="rId17"/>
    <p:sldId id="347" r:id="rId18"/>
    <p:sldId id="332" r:id="rId19"/>
    <p:sldId id="333" r:id="rId20"/>
    <p:sldId id="369" r:id="rId21"/>
    <p:sldId id="380" r:id="rId22"/>
    <p:sldId id="381" r:id="rId23"/>
    <p:sldId id="298" r:id="rId24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035" autoAdjust="0"/>
    <p:restoredTop sz="94695" autoAdjust="0"/>
  </p:normalViewPr>
  <p:slideViewPr>
    <p:cSldViewPr>
      <p:cViewPr>
        <p:scale>
          <a:sx n="85" d="100"/>
          <a:sy n="85" d="100"/>
        </p:scale>
        <p:origin x="-180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85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B2F12-E42F-4336-A834-E50277A2D52D}" type="slidenum">
              <a:rPr lang="x-none"/>
              <a:pPr/>
              <a:t>20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3E348-9AEE-407C-B97E-F7F3DEBE95E1}" type="slidenum">
              <a:rPr lang="x-none"/>
              <a:pPr/>
              <a:t>4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x-non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E03A-E150-4F3F-9969-D9F7404E1E92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Respiratory Fungal Infections</a:t>
            </a:r>
            <a:endParaRPr lang="en-US" sz="4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3603057"/>
            <a:ext cx="7886700" cy="169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Dr. Ahmed </a:t>
            </a:r>
            <a:r>
              <a:rPr lang="en-US" sz="3200" dirty="0" err="1" smtClean="0">
                <a:latin typeface="+mn-lt"/>
              </a:rPr>
              <a:t>Albarrag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School of Medicine and the University Hospitals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9625" y="821656"/>
            <a:ext cx="7631113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 err="1" smtClean="0"/>
              <a:t>Aspergilloma</a:t>
            </a:r>
            <a:endParaRPr lang="en-GB" sz="28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44208" y="2564904"/>
            <a:ext cx="24870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en-GB" sz="2800" b="1" dirty="0"/>
          </a:p>
          <a:p>
            <a:pPr algn="l"/>
            <a:r>
              <a:rPr lang="en-GB" sz="2800" b="1" dirty="0" smtClean="0"/>
              <a:t>Note the Air crescent </a:t>
            </a:r>
            <a:endParaRPr lang="en-GB" sz="2800" b="1" dirty="0"/>
          </a:p>
          <a:p>
            <a:pPr algn="l"/>
            <a:endParaRPr lang="en-GB" sz="2800" b="1" dirty="0"/>
          </a:p>
        </p:txBody>
      </p:sp>
      <p:pic>
        <p:nvPicPr>
          <p:cNvPr id="8" name="Picture 6" descr="Riswana Kauser5166"/>
          <p:cNvPicPr>
            <a:picLocks noChangeAspect="1" noChangeArrowheads="1"/>
          </p:cNvPicPr>
          <p:nvPr/>
        </p:nvPicPr>
        <p:blipFill>
          <a:blip r:embed="rId3" cstate="print"/>
          <a:srcRect l="1473"/>
          <a:stretch>
            <a:fillRect/>
          </a:stretch>
        </p:blipFill>
        <p:spPr bwMode="auto">
          <a:xfrm>
            <a:off x="395536" y="1567582"/>
            <a:ext cx="5472608" cy="4957762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 rot="20587546">
            <a:off x="4416584" y="4081523"/>
            <a:ext cx="2029722" cy="20953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620000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Allergic </a:t>
            </a:r>
            <a:r>
              <a:rPr lang="en-US" sz="3600" b="1" dirty="0" err="1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bronchopulmonary</a:t>
            </a: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(ABPA)</a:t>
            </a:r>
            <a:endParaRPr kumimoji="0" lang="en-US" sz="3600" b="1" i="0" u="none" strike="noStrike" kern="1200" cap="none" spc="0" normalizeH="0" baseline="0" noProof="0" dirty="0">
              <a:ln w="635"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200" y="1828800"/>
            <a:ext cx="7162800" cy="4114800"/>
          </a:xfrm>
          <a:prstGeom prst="rect">
            <a:avLst/>
          </a:prstGeom>
        </p:spPr>
        <p:txBody>
          <a:bodyPr vert="horz" lIns="45720" rIns="4572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en-US" sz="2800" dirty="0" smtClean="0"/>
              <a:t>symptoms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Asthma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Bronchial obstruction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Fever, malaise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err="1" smtClean="0"/>
              <a:t>Eosinophilia</a:t>
            </a:r>
            <a:endParaRPr lang="en-US" sz="2800" dirty="0" smtClean="0"/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lang="en-US" sz="2800" dirty="0" smtClean="0"/>
              <a:t>Wheezing +/-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Also: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test reactivity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antibodies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1000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/ml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Pulmonary infiltrates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528" y="1124744"/>
            <a:ext cx="7189125" cy="5847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82600" indent="-482600" algn="l">
              <a:spcBef>
                <a:spcPct val="5000"/>
              </a:spcBef>
              <a:spcAft>
                <a:spcPct val="25000"/>
              </a:spcAft>
            </a:pPr>
            <a:r>
              <a:rPr lang="en-GB" sz="3200" dirty="0" smtClean="0"/>
              <a:t>Common airborne Fungi</a:t>
            </a:r>
            <a:endParaRPr lang="en-GB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1640" y="5805264"/>
            <a:ext cx="2376264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niger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76056" y="5765194"/>
            <a:ext cx="299025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en-GB" sz="2000" i="1" dirty="0" err="1">
                <a:solidFill>
                  <a:schemeClr val="accent2"/>
                </a:solidFill>
              </a:rPr>
              <a:t>Aspergillus</a:t>
            </a:r>
            <a:r>
              <a:rPr lang="en-GB" sz="2000" i="1" dirty="0">
                <a:solidFill>
                  <a:schemeClr val="accent2"/>
                </a:solidFill>
              </a:rPr>
              <a:t> </a:t>
            </a:r>
            <a:r>
              <a:rPr lang="en-GB" sz="2000" i="1" dirty="0" err="1">
                <a:solidFill>
                  <a:schemeClr val="accent2"/>
                </a:solidFill>
              </a:rPr>
              <a:t>fumigatus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396" y="1988840"/>
            <a:ext cx="8366068" cy="363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Fungal sinusitis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8072" y="404664"/>
            <a:ext cx="7772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600" b="1" u="sng" dirty="0" smtClean="0"/>
              <a:t>Fungal sinusitis</a:t>
            </a:r>
            <a:endParaRPr lang="en-US" sz="36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3568" y="1412777"/>
            <a:ext cx="8136904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b="1" dirty="0" smtClean="0">
                <a:cs typeface="Times New Roman" pitchFamily="18" charset="0"/>
              </a:rPr>
              <a:t>Clinical: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Nasal polyps – and other symptoms of sinusitis 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In </a:t>
            </a:r>
            <a:r>
              <a:rPr lang="en-US" sz="1600" dirty="0" err="1" smtClean="0">
                <a:cs typeface="Times New Roman" pitchFamily="18" charset="0"/>
              </a:rPr>
              <a:t>immunocompromised</a:t>
            </a:r>
            <a:r>
              <a:rPr lang="en-US" sz="1600" dirty="0" smtClean="0">
                <a:cs typeface="Times New Roman" pitchFamily="18" charset="0"/>
              </a:rPr>
              <a:t>, Could disseminate  to  – eye             </a:t>
            </a:r>
            <a:r>
              <a:rPr lang="en-US" sz="1600" dirty="0" err="1" smtClean="0">
                <a:cs typeface="Times New Roman" pitchFamily="18" charset="0"/>
              </a:rPr>
              <a:t>craneum</a:t>
            </a:r>
            <a:r>
              <a:rPr lang="en-US" sz="1600" dirty="0" smtClean="0">
                <a:cs typeface="Times New Roman" pitchFamily="18" charset="0"/>
              </a:rPr>
              <a:t> (</a:t>
            </a:r>
            <a:r>
              <a:rPr lang="en-US" sz="1600" dirty="0" err="1" smtClean="0">
                <a:cs typeface="Times New Roman" pitchFamily="18" charset="0"/>
              </a:rPr>
              <a:t>Rhinocerebral</a:t>
            </a:r>
            <a:r>
              <a:rPr lang="en-US" sz="1600" dirty="0" smtClean="0"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US" sz="1600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The most common cause in KSA  is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i="1" dirty="0" smtClean="0">
                <a:cs typeface="Times New Roman" pitchFamily="18" charset="0"/>
              </a:rPr>
              <a:t> </a:t>
            </a:r>
            <a:r>
              <a:rPr lang="en-US" sz="1600" i="1" dirty="0" err="1" smtClean="0">
                <a:cs typeface="Times New Roman" pitchFamily="18" charset="0"/>
              </a:rPr>
              <a:t>flavus</a:t>
            </a:r>
            <a:r>
              <a:rPr lang="en-US" sz="1600" dirty="0" smtClean="0">
                <a:cs typeface="Times New Roman" pitchFamily="18" charset="0"/>
              </a:rPr>
              <a:t> </a:t>
            </a:r>
          </a:p>
          <a:p>
            <a:pPr marL="342900" indent="-3429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600" dirty="0" smtClean="0">
                <a:cs typeface="Times New Roman" pitchFamily="18" charset="0"/>
              </a:rPr>
              <a:t>In addition  to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dirty="0" smtClean="0">
                <a:cs typeface="Times New Roman" pitchFamily="18" charset="0"/>
              </a:rPr>
              <a:t>, there are other fungi that can cause fungal sinusitis</a:t>
            </a:r>
          </a:p>
          <a:p>
            <a:pPr algn="l" rtl="0">
              <a:buFont typeface="Wingdings" pitchFamily="2" charset="2"/>
              <a:buChar char="Ø"/>
            </a:pPr>
            <a:endParaRPr lang="en-US" sz="16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1600" dirty="0" err="1" smtClean="0"/>
              <a:t>Aspergillus</a:t>
            </a:r>
            <a:r>
              <a:rPr lang="en-US" sz="1600" dirty="0" smtClean="0"/>
              <a:t> sinusitis has the </a:t>
            </a:r>
            <a:r>
              <a:rPr lang="en-US" sz="1600" dirty="0"/>
              <a:t>same spectrum of </a:t>
            </a:r>
            <a:r>
              <a:rPr lang="en-US" sz="1600" dirty="0" err="1"/>
              <a:t>Aspergillus</a:t>
            </a:r>
            <a:r>
              <a:rPr lang="en-US" sz="1600" dirty="0"/>
              <a:t> disease in the lung </a:t>
            </a:r>
            <a:endParaRPr lang="en-US" sz="1600" dirty="0" smtClean="0"/>
          </a:p>
          <a:p>
            <a:pPr algn="l" rtl="0"/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Diagnosis</a:t>
            </a:r>
          </a:p>
          <a:p>
            <a:pPr algn="l" rtl="0"/>
            <a:endParaRPr lang="en-US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Clinical and Radiology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Histology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Culture</a:t>
            </a:r>
            <a:r>
              <a:rPr lang="en-US" sz="1600" dirty="0"/>
              <a:t/>
            </a:r>
            <a:br>
              <a:rPr lang="en-US" sz="1600" dirty="0"/>
            </a:br>
            <a:endParaRPr lang="x-none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Precipitating </a:t>
            </a:r>
            <a:r>
              <a:rPr lang="en-US" sz="1600" dirty="0"/>
              <a:t>antibodies useful in </a:t>
            </a:r>
            <a:r>
              <a:rPr lang="en-US" sz="1600" dirty="0" smtClean="0"/>
              <a:t>diagnosis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Measurement of </a:t>
            </a:r>
            <a:r>
              <a:rPr lang="en-US" sz="1600" dirty="0" err="1" smtClean="0"/>
              <a:t>IgE</a:t>
            </a:r>
            <a:r>
              <a:rPr lang="en-US" sz="1600" dirty="0" smtClean="0"/>
              <a:t> level, RAST test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endParaRPr lang="en-US" sz="1600" dirty="0" smtClean="0"/>
          </a:p>
          <a:p>
            <a:pPr algn="l" rtl="0"/>
            <a:r>
              <a:rPr lang="en-US" sz="1600" b="1" dirty="0" smtClean="0"/>
              <a:t>Treatment : </a:t>
            </a:r>
            <a:r>
              <a:rPr lang="en-US" sz="1600" dirty="0" smtClean="0">
                <a:solidFill>
                  <a:srgbClr val="FF9900"/>
                </a:solidFill>
              </a:rPr>
              <a:t>depends </a:t>
            </a:r>
            <a:r>
              <a:rPr lang="en-US" sz="1600" dirty="0">
                <a:solidFill>
                  <a:srgbClr val="FF9900"/>
                </a:solidFill>
              </a:rPr>
              <a:t>on the type </a:t>
            </a:r>
            <a:r>
              <a:rPr lang="en-US" sz="1600" dirty="0" smtClean="0">
                <a:solidFill>
                  <a:srgbClr val="FF9900"/>
                </a:solidFill>
              </a:rPr>
              <a:t>and severity of the disease and the immunological status of the patient</a:t>
            </a:r>
            <a:endParaRPr lang="en-US" sz="1600" dirty="0">
              <a:solidFill>
                <a:srgbClr val="FF99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12160" y="1916832"/>
            <a:ext cx="360040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618344"/>
          </a:xfrm>
        </p:spPr>
        <p:txBody>
          <a:bodyPr/>
          <a:lstStyle/>
          <a:p>
            <a:r>
              <a:rPr lang="en-US" sz="4000" dirty="0" smtClean="0"/>
              <a:t>Diagnosis of </a:t>
            </a:r>
            <a:r>
              <a:rPr lang="en-US" sz="4000" dirty="0" err="1" smtClean="0"/>
              <a:t>Aspergillosis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32859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cs typeface="Times New Roman" pitchFamily="18" charset="0"/>
              </a:rPr>
              <a:t>Specimen: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Respiratory specimens: Sputum, BAL, Lung biopsy,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Other  samples: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Blood, etc.</a:t>
            </a:r>
          </a:p>
          <a:p>
            <a:r>
              <a:rPr lang="en-US" sz="2400" b="1" dirty="0" smtClean="0">
                <a:cs typeface="Times New Roman" pitchFamily="18" charset="0"/>
              </a:rPr>
              <a:t>Lab. Investigations</a:t>
            </a:r>
            <a:r>
              <a:rPr lang="en-US" sz="2400" dirty="0" smtClean="0"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Direct Microscopy: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Giemsa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Stain,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Grecott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methenamine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silver stain (GMS)</a:t>
            </a:r>
          </a:p>
          <a:p>
            <a:pPr lvl="3"/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Will show fungal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septate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hyphae</a:t>
            </a:r>
            <a:endParaRPr lang="en-US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cs typeface="Times New Roman" pitchFamily="18" charset="0"/>
              </a:rPr>
              <a:t>Culture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on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SDA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Serology: 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Test for Antibody 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ELISA test for </a:t>
            </a:r>
            <a:r>
              <a:rPr lang="en-US" sz="1400" dirty="0" err="1" smtClean="0">
                <a:solidFill>
                  <a:schemeClr val="tx1"/>
                </a:solidFill>
                <a:cs typeface="Times New Roman" pitchFamily="18" charset="0"/>
              </a:rPr>
              <a:t>galactomannan</a:t>
            </a:r>
            <a:r>
              <a:rPr lang="en-US" sz="1400" dirty="0" smtClean="0">
                <a:solidFill>
                  <a:schemeClr val="tx1"/>
                </a:solidFill>
                <a:cs typeface="Times New Roman" pitchFamily="18" charset="0"/>
              </a:rPr>
              <a:t> Antigen</a:t>
            </a:r>
          </a:p>
          <a:p>
            <a:pPr lvl="2"/>
            <a:endParaRPr lang="en-US" sz="1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chemeClr val="tx1"/>
                </a:solidFill>
                <a:cs typeface="Times New Roman" pitchFamily="18" charset="0"/>
              </a:rPr>
              <a:t>PCR</a:t>
            </a:r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Detection of </a:t>
            </a:r>
            <a:r>
              <a:rPr lang="en-US" sz="1600" dirty="0" err="1" smtClean="0">
                <a:solidFill>
                  <a:schemeClr val="tx1"/>
                </a:solidFill>
                <a:cs typeface="Times New Roman" pitchFamily="18" charset="0"/>
              </a:rPr>
              <a:t>Aspergillus</a:t>
            </a:r>
            <a:r>
              <a:rPr lang="en-US" sz="1600" dirty="0" smtClean="0">
                <a:solidFill>
                  <a:schemeClr val="tx1"/>
                </a:solidFill>
                <a:cs typeface="Times New Roman" pitchFamily="18" charset="0"/>
              </a:rPr>
              <a:t> DNA in clinical samples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576" y="4437112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Cultures of 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Aspergillus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spergill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28800"/>
            <a:ext cx="3672408" cy="2673513"/>
          </a:xfrm>
          <a:prstGeom prst="rect">
            <a:avLst/>
          </a:prstGeom>
        </p:spPr>
      </p:pic>
      <p:pic>
        <p:nvPicPr>
          <p:cNvPr id="8" name="Picture 3" descr="Asp%5B1%5Dfumigat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3568" y="1700808"/>
            <a:ext cx="3480387" cy="2610291"/>
          </a:xfrm>
          <a:prstGeom prst="rect">
            <a:avLst/>
          </a:prstGeom>
          <a:noFill/>
          <a:ln/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44008" y="4653136"/>
            <a:ext cx="3096146" cy="5760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Smear: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Septat</a:t>
            </a:r>
            <a:r>
              <a:rPr kumimoji="0" lang="en-US" sz="2000" b="1" i="0" u="none" strike="noStrike" kern="1200" cap="none" spc="0" normalizeH="0" baseline="0" noProof="0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funga</a:t>
            </a:r>
            <a:r>
              <a:rPr lang="en-US" sz="20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 </a:t>
            </a:r>
            <a:r>
              <a:rPr lang="en-US" sz="2000" b="1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hyphae</a:t>
            </a:r>
            <a:r>
              <a:rPr lang="en-US" sz="2000" b="1" dirty="0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en-US" sz="2000" b="1" dirty="0" err="1" smtClean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Aspergillosis</a:t>
            </a:r>
            <a:endParaRPr kumimoji="0" lang="en-US" sz="2000" b="1" i="0" u="none" strike="noStrike" kern="1200" cap="none" spc="0" normalizeH="0" baseline="0" noProof="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5337" y="692696"/>
            <a:ext cx="8348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3200" b="1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Choice of antifungal for </a:t>
            </a:r>
            <a:r>
              <a:rPr lang="en-GB" sz="3200" b="1" u="sng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aspergillosis</a:t>
            </a:r>
            <a:endParaRPr lang="en-US" sz="32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5638" y="1676400"/>
            <a:ext cx="799465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 err="1" smtClean="0"/>
              <a:t>Voriconazole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endParaRPr lang="en-GB" sz="2800" dirty="0" smtClean="0"/>
          </a:p>
          <a:p>
            <a:pPr marL="457200" indent="-457200" algn="l" defTabSz="187325" rtl="0">
              <a:spcBef>
                <a:spcPct val="40000"/>
              </a:spcBef>
              <a:buFont typeface="Wingdings" pitchFamily="2" charset="2"/>
              <a:buChar char="Ø"/>
            </a:pPr>
            <a:r>
              <a:rPr lang="en-GB" sz="2800" dirty="0" smtClean="0"/>
              <a:t>Alternative therapy</a:t>
            </a:r>
          </a:p>
          <a:p>
            <a:pPr marL="914400" lvl="1" indent="-457200" algn="l" defTabSz="187325" rtl="0">
              <a:spcBef>
                <a:spcPct val="40000"/>
              </a:spcBef>
            </a:pPr>
            <a:r>
              <a:rPr lang="en-GB" sz="2800" dirty="0" smtClean="0"/>
              <a:t>Am</a:t>
            </a:r>
            <a:r>
              <a:rPr lang="en-US" sz="2800" dirty="0" err="1" smtClean="0"/>
              <a:t>photericin</a:t>
            </a:r>
            <a:r>
              <a:rPr lang="en-US" sz="2800" dirty="0" smtClean="0"/>
              <a:t> </a:t>
            </a:r>
            <a:r>
              <a:rPr lang="en-GB" sz="2800" dirty="0" smtClean="0"/>
              <a:t>B, </a:t>
            </a:r>
            <a:r>
              <a:rPr lang="en-GB" sz="2800" dirty="0" err="1" smtClean="0"/>
              <a:t>Itraconazole</a:t>
            </a:r>
            <a:r>
              <a:rPr lang="en-GB" sz="2800" dirty="0" smtClean="0"/>
              <a:t>, </a:t>
            </a:r>
            <a:r>
              <a:rPr lang="en-GB" sz="2800" dirty="0" err="1" smtClean="0"/>
              <a:t>Caspofungin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 smtClean="0"/>
              <a:t> </a:t>
            </a:r>
            <a:endParaRPr lang="en-GB" sz="28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800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6432"/>
          </a:xfrm>
        </p:spPr>
        <p:txBody>
          <a:bodyPr/>
          <a:lstStyle/>
          <a:p>
            <a:r>
              <a:rPr lang="en-US" u="sng" dirty="0" err="1" smtClean="0"/>
              <a:t>Zygomycosis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42484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Pulmonary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err="1" smtClean="0"/>
              <a:t>Rhinocerebral</a:t>
            </a:r>
            <a:r>
              <a:rPr lang="en-US" sz="3600" dirty="0" smtClean="0"/>
              <a:t>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Risk factors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Transplant patients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Malignancy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AIDS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Diabetic </a:t>
            </a:r>
            <a:r>
              <a:rPr lang="en-US" dirty="0" err="1" smtClean="0">
                <a:solidFill>
                  <a:schemeClr val="tx1"/>
                </a:solidFill>
              </a:rPr>
              <a:t>ketoacidosis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Many others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1362456"/>
          </a:xfrm>
        </p:spPr>
        <p:txBody>
          <a:bodyPr/>
          <a:lstStyle/>
          <a:p>
            <a:r>
              <a:rPr lang="en-US" sz="4000" dirty="0" err="1" smtClean="0"/>
              <a:t>Pumonary</a:t>
            </a:r>
            <a:r>
              <a:rPr lang="en-US" sz="4000" dirty="0" smtClean="0"/>
              <a:t> </a:t>
            </a:r>
            <a:r>
              <a:rPr lang="en-US" sz="4000" dirty="0" err="1" smtClean="0"/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7772400" cy="4752528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Acute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Consolidation , nodules, </a:t>
            </a:r>
            <a:r>
              <a:rPr lang="en-US" dirty="0" err="1" smtClean="0"/>
              <a:t>cavitation</a:t>
            </a:r>
            <a:r>
              <a:rPr lang="en-US" dirty="0" smtClean="0"/>
              <a:t>, pleural effusion, 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Infection may extend to chest wall, diaphragm, pericardium.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Pulmonary infractions and hemorrhage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Rapid evolving clinical course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Early recognition and intervention are critical</a:t>
            </a:r>
          </a:p>
          <a:p>
            <a:pPr>
              <a:buFont typeface="Wingdings" pitchFamily="2" charset="2"/>
              <a:buChar char="Ø"/>
            </a:pPr>
            <a:endParaRPr lang="en-US" u="sng" dirty="0" smtClean="0"/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Etiology: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Zygomycetes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smtClean="0">
                <a:solidFill>
                  <a:srgbClr val="FFC000"/>
                </a:solidFill>
              </a:rPr>
              <a:t>Non-</a:t>
            </a:r>
            <a:r>
              <a:rPr lang="en-US" dirty="0" err="1" smtClean="0">
                <a:solidFill>
                  <a:srgbClr val="FFC000"/>
                </a:solidFill>
              </a:rPr>
              <a:t>septate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hyphae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e.g. </a:t>
            </a:r>
            <a:r>
              <a:rPr lang="en-US" dirty="0" err="1" smtClean="0">
                <a:solidFill>
                  <a:schemeClr val="tx1"/>
                </a:solidFill>
              </a:rPr>
              <a:t>Rhizopus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86409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infections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032448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System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Rout of infection?</a:t>
            </a:r>
          </a:p>
          <a:p>
            <a:pPr marL="342900" indent="-342900" algn="just">
              <a:buClr>
                <a:schemeClr val="tx1"/>
              </a:buClr>
              <a:buSzPct val="80000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fungal infections are less common than viral and bacterial infections.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defRPr/>
            </a:pPr>
            <a:endParaRPr lang="en-US" sz="1800" dirty="0" smtClean="0"/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Invasive  diseases have </a:t>
            </a:r>
            <a:r>
              <a:rPr lang="en-US" sz="1800" dirty="0" smtClean="0"/>
              <a:t>significant difficulties in diagnosis and treatment.</a:t>
            </a:r>
          </a:p>
          <a:p>
            <a:pPr marL="342900" indent="-342900" algn="just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>
              <a:buClr>
                <a:schemeClr val="tx1"/>
              </a:buClr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827584" y="122328"/>
            <a:ext cx="7772400" cy="78639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Diagnosis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932405"/>
            <a:ext cx="7560840" cy="55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Specimen: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specimens: Sputum, BAL, Lung biopsy,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 samples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Lab. Investigations: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 Microscopy:</a:t>
            </a:r>
          </a:p>
          <a:p>
            <a:pPr marL="1257300" lvl="2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Grecott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methenamine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silver stain (GMS)</a:t>
            </a:r>
          </a:p>
          <a:p>
            <a:pPr marL="1714500" lvl="3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show broad non-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fungal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hyphae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Culture on SDA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cycloheximide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Serology: Not available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itchFamily="18" charset="0"/>
              </a:rPr>
              <a:t>Treatment: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Surgery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zygo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645024"/>
            <a:ext cx="4968552" cy="2990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63713" y="483394"/>
            <a:ext cx="597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 b="1" u="sng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  <a:cs typeface="Times New Roman" pitchFamily="18" charset="0"/>
              </a:rPr>
              <a:t> (PCP)</a:t>
            </a:r>
            <a:endParaRPr lang="en-US" sz="3200" b="1" u="sng" dirty="0">
              <a:solidFill>
                <a:schemeClr val="accent2">
                  <a:lumMod val="75000"/>
                </a:schemeClr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9592" y="2132856"/>
            <a:ext cx="7561263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It is interstitial pneumonia of the alveolar area.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Affect </a:t>
            </a:r>
            <a:r>
              <a:rPr lang="en-US" sz="2000" dirty="0">
                <a:latin typeface="Constantia" pitchFamily="18" charset="0"/>
                <a:cs typeface="Times New Roman" pitchFamily="18" charset="0"/>
              </a:rPr>
              <a:t>compromised host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onstantia" pitchFamily="18" charset="0"/>
                <a:cs typeface="Times New Roman" pitchFamily="18" charset="0"/>
              </a:rPr>
              <a:t>Especially common in AIDS patients</a:t>
            </a: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.</a:t>
            </a:r>
            <a:endParaRPr lang="en-US" sz="2000" u="sng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Constantia" pitchFamily="18" charset="0"/>
                <a:cs typeface="Times New Roman" pitchFamily="18" charset="0"/>
              </a:rPr>
              <a:t>Etiology:</a:t>
            </a:r>
          </a:p>
          <a:p>
            <a:pPr marL="1371600" lvl="2" indent="-457200" algn="l" rtl="0">
              <a:spcBef>
                <a:spcPct val="50000"/>
              </a:spcBef>
            </a:pP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000" i="1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jiroveci</a:t>
            </a:r>
            <a:endParaRPr lang="en-US" sz="2000" i="1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</a:pPr>
            <a:endParaRPr lang="en-US" sz="20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Previously thought to be a protozoan parasite, but later it has been proven to be a fungus 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Does not grow in laboratory media e.g. SDA</a:t>
            </a:r>
          </a:p>
          <a:p>
            <a:pPr marL="342900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Naturally found in rodents (rats), other animals (goats, horses), Humans may contract it during childhood</a:t>
            </a:r>
            <a:endParaRPr lang="en-US" sz="2000" u="sng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650" y="1196752"/>
            <a:ext cx="6840538" cy="97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</a:pPr>
            <a:r>
              <a:rPr lang="en-US" sz="2300" b="1" dirty="0" err="1" smtClean="0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300" b="1" dirty="0" smtClean="0">
                <a:latin typeface="Constantia" pitchFamily="18" charset="0"/>
                <a:cs typeface="Times New Roman" pitchFamily="18" charset="0"/>
              </a:rPr>
              <a:t> pneumonia (PCP)</a:t>
            </a:r>
          </a:p>
          <a:p>
            <a:pPr marL="342900" indent="-342900" algn="l" rtl="0">
              <a:spcBef>
                <a:spcPct val="50000"/>
              </a:spcBef>
            </a:pPr>
            <a:r>
              <a:rPr lang="en-US" sz="2300" b="1" dirty="0" smtClean="0">
                <a:latin typeface="Constantia" pitchFamily="18" charset="0"/>
                <a:cs typeface="Times New Roman" pitchFamily="18" charset="0"/>
              </a:rPr>
              <a:t>Opportunistic </a:t>
            </a:r>
            <a:r>
              <a:rPr lang="en-US" sz="2300" b="1" dirty="0">
                <a:latin typeface="Constantia" pitchFamily="18" charset="0"/>
                <a:cs typeface="Times New Roman" pitchFamily="18" charset="0"/>
              </a:rPr>
              <a:t>fungal pneumonia </a:t>
            </a:r>
            <a:endParaRPr lang="en-US" sz="2000" b="1" dirty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2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75656" y="692696"/>
            <a:ext cx="5976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l">
              <a:spcBef>
                <a:spcPct val="50000"/>
              </a:spcBef>
            </a:pPr>
            <a:r>
              <a:rPr lang="en-US" sz="3600" b="1" dirty="0" err="1"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600" b="1" u="sng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11560" y="1412776"/>
            <a:ext cx="8353425" cy="47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80000"/>
              </a:lnSpc>
            </a:pPr>
            <a:r>
              <a:rPr lang="en-US" sz="2200" b="1" dirty="0">
                <a:latin typeface="Constantia" pitchFamily="18" charset="0"/>
                <a:cs typeface="Times New Roman" pitchFamily="18" charset="0"/>
              </a:rPr>
              <a:t>Laboratory Diagnosis: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914400" lvl="1" indent="-457200"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Patient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specimen: </a:t>
            </a:r>
            <a:r>
              <a:rPr lang="en-US" dirty="0" err="1">
                <a:latin typeface="Constantia" pitchFamily="18" charset="0"/>
                <a:cs typeface="Times New Roman" pitchFamily="18" charset="0"/>
              </a:rPr>
              <a:t>Bronchoscopic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 specimens (B.A.L.), Sputum, Lung biopsy tissue.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	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Histological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sections or smears stained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by GMS stain.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x-none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Immunuofluorescence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 (better sensitivity)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If positive will see </a:t>
            </a:r>
            <a:r>
              <a:rPr lang="en-US" u="sng" dirty="0" smtClean="0">
                <a:latin typeface="Constantia" pitchFamily="18" charset="0"/>
                <a:cs typeface="Times New Roman" pitchFamily="18" charset="0"/>
              </a:rPr>
              <a:t>cysts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of hat-shape, </a:t>
            </a:r>
          </a:p>
          <a:p>
            <a:pPr marL="914400" lvl="1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cup shape, crescent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400" b="1" dirty="0" smtClean="0">
                <a:latin typeface="Constantia" pitchFamily="18" charset="0"/>
                <a:cs typeface="Times New Roman" pitchFamily="18" charset="0"/>
              </a:rPr>
              <a:t>Treatment: 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Trimethoprim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sulfamethoxazole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dirty="0" err="1" smtClean="0">
                <a:latin typeface="Constantia" pitchFamily="18" charset="0"/>
                <a:cs typeface="Times New Roman" pitchFamily="18" charset="0"/>
              </a:rPr>
              <a:t>Dapsone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endParaRPr lang="en-US" sz="2200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7" name="Picture 6" descr="17FF2.jpg"/>
          <p:cNvPicPr>
            <a:picLocks noChangeAspect="1"/>
          </p:cNvPicPr>
          <p:nvPr/>
        </p:nvPicPr>
        <p:blipFill>
          <a:blip r:embed="rId3" cstate="print"/>
          <a:srcRect b="6315"/>
          <a:stretch>
            <a:fillRect/>
          </a:stretch>
        </p:blipFill>
        <p:spPr>
          <a:xfrm>
            <a:off x="5868144" y="3812622"/>
            <a:ext cx="2952328" cy="213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3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</a:rPr>
              <a:t>Thank you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86392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infection - Etiology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108012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400" dirty="0" smtClean="0"/>
              <a:t>YEAST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Candidiasis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Candida</a:t>
            </a:r>
            <a:r>
              <a:rPr lang="en-AU" sz="2300" dirty="0" smtClean="0">
                <a:solidFill>
                  <a:schemeClr val="tx1"/>
                </a:solidFill>
              </a:rPr>
              <a:t> and other yeast)</a:t>
            </a:r>
          </a:p>
          <a:p>
            <a:pPr marL="982980" lvl="1" indent="-342900">
              <a:lnSpc>
                <a:spcPct val="120000"/>
              </a:lnSpc>
              <a:buClrTx/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Cryptococcosis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Cryptococcus </a:t>
            </a:r>
            <a:r>
              <a:rPr lang="en-AU" sz="2300" i="1" dirty="0" err="1" smtClean="0">
                <a:solidFill>
                  <a:schemeClr val="tx1"/>
                </a:solidFill>
              </a:rPr>
              <a:t>neoformans</a:t>
            </a:r>
            <a:r>
              <a:rPr lang="en-AU" sz="2300" dirty="0" smtClean="0">
                <a:solidFill>
                  <a:schemeClr val="tx1"/>
                </a:solidFill>
              </a:rPr>
              <a:t>, </a:t>
            </a:r>
            <a:r>
              <a:rPr lang="en-AU" sz="2300" i="1" dirty="0" smtClean="0">
                <a:solidFill>
                  <a:schemeClr val="tx1"/>
                </a:solidFill>
              </a:rPr>
              <a:t>C. </a:t>
            </a:r>
            <a:r>
              <a:rPr lang="en-AU" sz="2300" i="1" dirty="0" err="1" smtClean="0">
                <a:solidFill>
                  <a:schemeClr val="tx1"/>
                </a:solidFill>
              </a:rPr>
              <a:t>gattii</a:t>
            </a:r>
            <a:r>
              <a:rPr lang="en-AU" sz="2300" dirty="0" smtClean="0">
                <a:solidFill>
                  <a:schemeClr val="tx1"/>
                </a:solidFill>
              </a:rPr>
              <a:t>)</a:t>
            </a:r>
            <a:endParaRPr lang="en-AU" sz="2400" b="1" dirty="0" smtClean="0">
              <a:solidFill>
                <a:schemeClr val="tx1"/>
              </a:solidFill>
            </a:endParaRPr>
          </a:p>
          <a:p>
            <a:pPr marL="342900" indent="-342900">
              <a:buClrTx/>
              <a:buSzPct val="80000"/>
            </a:pPr>
            <a:endParaRPr lang="en-AU" sz="2400" b="1" dirty="0" smtClean="0"/>
          </a:p>
          <a:p>
            <a:pPr>
              <a:buClrTx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2924944"/>
            <a:ext cx="7776864" cy="14588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Mould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Aspergillosis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Aspergillus</a:t>
            </a:r>
            <a:r>
              <a:rPr lang="en-AU" sz="1600" dirty="0" smtClean="0"/>
              <a:t> species)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Zygomycosis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Zygomycetes</a:t>
            </a:r>
            <a:r>
              <a:rPr lang="en-AU" sz="1600" i="1" dirty="0" smtClean="0"/>
              <a:t>, </a:t>
            </a:r>
            <a:r>
              <a:rPr lang="en-AU" sz="1600" dirty="0" smtClean="0"/>
              <a:t>e.g. </a:t>
            </a:r>
            <a:r>
              <a:rPr lang="en-AU" sz="1600" i="1" dirty="0" err="1" smtClean="0"/>
              <a:t>Rhizopus</a:t>
            </a:r>
            <a:r>
              <a:rPr lang="en-AU" sz="1600" i="1" dirty="0" smtClean="0"/>
              <a:t>, </a:t>
            </a:r>
            <a:r>
              <a:rPr lang="en-AU" sz="1600" i="1" dirty="0" err="1" smtClean="0"/>
              <a:t>Mucor</a:t>
            </a:r>
            <a:r>
              <a:rPr lang="en-AU" sz="1600" dirty="0" smtClean="0"/>
              <a:t>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smtClean="0"/>
              <a:t>Other mould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39552" y="4653136"/>
            <a:ext cx="7776864" cy="1114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Dimorphic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Histoplasma</a:t>
            </a:r>
            <a:r>
              <a:rPr lang="en-AU" sz="1600" dirty="0" smtClean="0"/>
              <a:t> </a:t>
            </a:r>
            <a:r>
              <a:rPr lang="en-AU" sz="1600" dirty="0" err="1" smtClean="0"/>
              <a:t>capsulatum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Blastomyces</a:t>
            </a:r>
            <a:r>
              <a:rPr lang="en-AU" sz="1600" dirty="0" smtClean="0"/>
              <a:t> </a:t>
            </a:r>
            <a:r>
              <a:rPr lang="en-AU" sz="1600" dirty="0" err="1" smtClean="0"/>
              <a:t>dermatitidis</a:t>
            </a:r>
            <a:endParaRPr lang="en-AU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39952" y="4994139"/>
            <a:ext cx="367240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Paracoccidioides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brasiliensis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immitis</a:t>
            </a:r>
            <a:endParaRPr lang="en-AU" sz="1600" dirty="0" smtClean="0"/>
          </a:p>
        </p:txBody>
      </p:sp>
      <p:sp>
        <p:nvSpPr>
          <p:cNvPr id="8" name="Rectangle 7"/>
          <p:cNvSpPr/>
          <p:nvPr/>
        </p:nvSpPr>
        <p:spPr>
          <a:xfrm rot="19435340">
            <a:off x="6243831" y="2833533"/>
            <a:ext cx="2592288" cy="6528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Opportunistic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9469306">
            <a:off x="7022579" y="5180223"/>
            <a:ext cx="1748748" cy="5679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Primary  infections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187624" y="620688"/>
            <a:ext cx="5975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latin typeface="Constantia" pitchFamily="18" charset="0"/>
                <a:cs typeface="Times New Roman" pitchFamily="18" charset="0"/>
              </a:rPr>
              <a:t>Primary Systemic </a:t>
            </a:r>
            <a:r>
              <a:rPr lang="en-US" sz="3600" b="1" dirty="0" smtClean="0">
                <a:latin typeface="Constantia" pitchFamily="18" charset="0"/>
                <a:cs typeface="Times New Roman" pitchFamily="18" charset="0"/>
              </a:rPr>
              <a:t>Mycoses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23528" y="1412776"/>
            <a:ext cx="8497887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Infections of the respiratory system, (Inhalation )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Dissemination seen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hosts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North America and to a lesser extent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South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America.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common in other parts of the World. </a:t>
            </a:r>
          </a:p>
          <a:p>
            <a:pPr marL="800100" lvl="1" indent="-342900" algn="l" rtl="0">
              <a:spcBef>
                <a:spcPct val="50000"/>
              </a:spcBef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Etiologies are dimorphic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fungi</a:t>
            </a:r>
          </a:p>
          <a:p>
            <a:pPr marL="800100" lvl="1" indent="-342900" algn="l" rtl="0">
              <a:spcBef>
                <a:spcPct val="50000"/>
              </a:spcBef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nature found in soil of restricted habitats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pathogens </a:t>
            </a:r>
          </a:p>
          <a:p>
            <a:pPr marL="1257300" lvl="2" indent="-342900"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highly infectious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include: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Coccidioidomycosis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Paracoccidioidomycosis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332656"/>
            <a:ext cx="7772400" cy="838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Aspergillosis</a:t>
            </a:r>
            <a:endParaRPr kumimoji="0" lang="en-AU" sz="3200" b="1" i="0" u="none" strike="noStrike" kern="1200" cap="none" spc="0" normalizeH="0" baseline="0" noProof="0" dirty="0">
              <a:ln w="635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1268760"/>
            <a:ext cx="8153400" cy="465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err="1">
                <a:cs typeface="Times New Roman" pitchFamily="18" charset="0"/>
              </a:rPr>
              <a:t>Aspergillosis</a:t>
            </a:r>
            <a:r>
              <a:rPr lang="en-AU" dirty="0">
                <a:cs typeface="Times New Roman" pitchFamily="18" charset="0"/>
              </a:rPr>
              <a:t> is a spectrum of diseases of humans and animals caused by members of the genus </a:t>
            </a:r>
            <a:r>
              <a:rPr lang="en-AU" i="1" dirty="0" err="1">
                <a:cs typeface="Times New Roman" pitchFamily="18" charset="0"/>
              </a:rPr>
              <a:t>Aspergillus</a:t>
            </a:r>
            <a:r>
              <a:rPr lang="en-AU" dirty="0">
                <a:cs typeface="Times New Roman" pitchFamily="18" charset="0"/>
              </a:rPr>
              <a:t>. 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These </a:t>
            </a:r>
            <a:r>
              <a:rPr lang="en-AU" dirty="0">
                <a:cs typeface="Times New Roman" pitchFamily="18" charset="0"/>
              </a:rPr>
              <a:t>include </a:t>
            </a:r>
            <a:endParaRPr lang="x-none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1) </a:t>
            </a:r>
            <a:r>
              <a:rPr lang="en-AU" dirty="0" err="1">
                <a:cs typeface="Times New Roman" pitchFamily="18" charset="0"/>
              </a:rPr>
              <a:t>M</a:t>
            </a:r>
            <a:r>
              <a:rPr lang="en-AU" dirty="0" err="1" smtClean="0">
                <a:cs typeface="Times New Roman" pitchFamily="18" charset="0"/>
              </a:rPr>
              <a:t>ycotoxicosis</a:t>
            </a:r>
            <a:r>
              <a:rPr lang="en-AU" dirty="0" smtClean="0">
                <a:cs typeface="Times New Roman" pitchFamily="18" charset="0"/>
              </a:rPr>
              <a:t> </a:t>
            </a:r>
            <a:endParaRPr lang="x-none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2) </a:t>
            </a:r>
            <a:r>
              <a:rPr lang="en-AU" dirty="0" smtClean="0">
                <a:cs typeface="Times New Roman" pitchFamily="18" charset="0"/>
              </a:rPr>
              <a:t>Allergy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3) </a:t>
            </a:r>
            <a:r>
              <a:rPr lang="en-AU" dirty="0" smtClean="0">
                <a:cs typeface="Times New Roman" pitchFamily="18" charset="0"/>
              </a:rPr>
              <a:t>Colonization (without </a:t>
            </a:r>
            <a:r>
              <a:rPr lang="en-US" dirty="0" smtClean="0">
                <a:cs typeface="Times New Roman" pitchFamily="18" charset="0"/>
              </a:rPr>
              <a:t>invasion and </a:t>
            </a:r>
            <a:r>
              <a:rPr lang="en-AU" dirty="0" smtClean="0">
                <a:cs typeface="Times New Roman" pitchFamily="18" charset="0"/>
              </a:rPr>
              <a:t>extension ) in </a:t>
            </a:r>
            <a:r>
              <a:rPr lang="en-AU" dirty="0">
                <a:cs typeface="Times New Roman" pitchFamily="18" charset="0"/>
              </a:rPr>
              <a:t>preformed cavities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4) </a:t>
            </a:r>
            <a:r>
              <a:rPr lang="en-AU" dirty="0" smtClean="0">
                <a:cs typeface="Times New Roman" pitchFamily="18" charset="0"/>
              </a:rPr>
              <a:t>Invasive disease </a:t>
            </a:r>
            <a:r>
              <a:rPr lang="en-AU" dirty="0">
                <a:cs typeface="Times New Roman" pitchFamily="18" charset="0"/>
              </a:rPr>
              <a:t>of </a:t>
            </a:r>
            <a:r>
              <a:rPr lang="en-AU" dirty="0" smtClean="0">
                <a:cs typeface="Times New Roman" pitchFamily="18" charset="0"/>
              </a:rPr>
              <a:t>lungs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(5</a:t>
            </a:r>
            <a:r>
              <a:rPr lang="en-AU" dirty="0">
                <a:cs typeface="Times New Roman" pitchFamily="18" charset="0"/>
              </a:rPr>
              <a:t>) </a:t>
            </a:r>
            <a:r>
              <a:rPr lang="en-AU" dirty="0" smtClean="0">
                <a:cs typeface="Times New Roman" pitchFamily="18" charset="0"/>
              </a:rPr>
              <a:t>Systemic and </a:t>
            </a:r>
            <a:r>
              <a:rPr lang="en-AU" dirty="0">
                <a:cs typeface="Times New Roman" pitchFamily="18" charset="0"/>
              </a:rPr>
              <a:t>disseminated disease</a:t>
            </a:r>
            <a:r>
              <a:rPr lang="en-AU" dirty="0" smtClean="0">
                <a:cs typeface="Times New Roman" pitchFamily="18" charset="0"/>
              </a:rPr>
              <a:t>. 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sz="2400" b="1" u="sng" dirty="0" smtClean="0">
                <a:cs typeface="Times New Roman" pitchFamily="18" charset="0"/>
              </a:rPr>
              <a:t>Aetiological </a:t>
            </a:r>
            <a:r>
              <a:rPr lang="en-AU" sz="2400" b="1" u="sng" dirty="0">
                <a:cs typeface="Times New Roman" pitchFamily="18" charset="0"/>
              </a:rPr>
              <a:t>Agents:</a:t>
            </a:r>
            <a:r>
              <a:rPr lang="en-AU" sz="2400" b="1" dirty="0">
                <a:cs typeface="Times New Roman" pitchFamily="18" charset="0"/>
              </a:rPr>
              <a:t>  </a:t>
            </a:r>
            <a:r>
              <a:rPr lang="en-AU" i="1" dirty="0" err="1" smtClean="0">
                <a:cs typeface="Times New Roman" pitchFamily="18" charset="0"/>
              </a:rPr>
              <a:t>Aspergillus</a:t>
            </a:r>
            <a:r>
              <a:rPr lang="en-AU" i="1" dirty="0" smtClean="0">
                <a:cs typeface="Times New Roman" pitchFamily="18" charset="0"/>
              </a:rPr>
              <a:t> species,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 smtClean="0">
                <a:cs typeface="Times New Roman" pitchFamily="18" charset="0"/>
              </a:rPr>
              <a:t>common species are: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 smtClean="0">
                <a:cs typeface="Times New Roman" pitchFamily="18" charset="0"/>
              </a:rPr>
              <a:t>  A. </a:t>
            </a:r>
            <a:r>
              <a:rPr lang="en-AU" i="1" dirty="0" err="1" smtClean="0">
                <a:cs typeface="Times New Roman" pitchFamily="18" charset="0"/>
              </a:rPr>
              <a:t>fumigatus</a:t>
            </a:r>
            <a:r>
              <a:rPr lang="en-AU" i="1" dirty="0">
                <a:cs typeface="Times New Roman" pitchFamily="18" charset="0"/>
              </a:rPr>
              <a:t>,</a:t>
            </a:r>
            <a:r>
              <a:rPr lang="en-AU" dirty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 </a:t>
            </a:r>
            <a:r>
              <a:rPr lang="en-AU" i="1" dirty="0" smtClean="0">
                <a:cs typeface="Times New Roman" pitchFamily="18" charset="0"/>
              </a:rPr>
              <a:t>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>
                <a:cs typeface="Times New Roman" pitchFamily="18" charset="0"/>
              </a:rPr>
              <a:t>flavus</a:t>
            </a:r>
            <a:r>
              <a:rPr lang="en-AU" i="1" dirty="0">
                <a:cs typeface="Times New Roman" pitchFamily="18" charset="0"/>
              </a:rPr>
              <a:t>, </a:t>
            </a:r>
            <a:r>
              <a:rPr lang="en-AU" i="1" dirty="0" smtClean="0">
                <a:cs typeface="Times New Roman" pitchFamily="18" charset="0"/>
              </a:rPr>
              <a:t> 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>
                <a:cs typeface="Times New Roman" pitchFamily="18" charset="0"/>
              </a:rPr>
              <a:t>niger</a:t>
            </a:r>
            <a:r>
              <a:rPr lang="en-AU" i="1" dirty="0">
                <a:cs typeface="Times New Roman" pitchFamily="18" charset="0"/>
              </a:rPr>
              <a:t>, </a:t>
            </a:r>
            <a:r>
              <a:rPr lang="en-AU" i="1" dirty="0" smtClean="0">
                <a:cs typeface="Times New Roman" pitchFamily="18" charset="0"/>
              </a:rPr>
              <a:t> 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 smtClean="0">
                <a:cs typeface="Times New Roman" pitchFamily="18" charset="0"/>
              </a:rPr>
              <a:t>terreus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and  </a:t>
            </a:r>
            <a:r>
              <a:rPr lang="en-AU" i="1" dirty="0" smtClean="0">
                <a:cs typeface="Times New Roman" pitchFamily="18" charset="0"/>
              </a:rPr>
              <a:t>A. </a:t>
            </a:r>
            <a:r>
              <a:rPr lang="en-AU" i="1" dirty="0" err="1" smtClean="0">
                <a:cs typeface="Times New Roman" pitchFamily="18" charset="0"/>
              </a:rPr>
              <a:t>nidulans</a:t>
            </a:r>
            <a:r>
              <a:rPr lang="en-AU" dirty="0" smtClean="0">
                <a:cs typeface="Times New Roman" pitchFamily="18" charset="0"/>
              </a:rPr>
              <a:t>.</a:t>
            </a:r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377" y="306536"/>
            <a:ext cx="7772400" cy="749300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CLASSIFICATION OF ASPERGILLOSIS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0014" y="1868636"/>
            <a:ext cx="2114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/>
              <a:t>Airways/nasal exposure to airborne Aspergillus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430214" y="1208236"/>
            <a:ext cx="6292850" cy="1190625"/>
            <a:chOff x="1272" y="730"/>
            <a:chExt cx="3964" cy="75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080" y="730"/>
              <a:ext cx="3156" cy="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 smtClean="0"/>
                <a:t>Invasive  </a:t>
              </a:r>
              <a:r>
                <a:rPr lang="en-US" sz="1800" u="sng" dirty="0" err="1" smtClean="0"/>
                <a:t>aspergillosis</a:t>
              </a:r>
              <a:r>
                <a:rPr lang="en-US" sz="2800" dirty="0" smtClean="0"/>
                <a:t>     </a:t>
              </a:r>
              <a:endParaRPr lang="en-US" sz="2800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272" y="1056"/>
              <a:ext cx="76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442914" y="2465536"/>
            <a:ext cx="6292850" cy="1866900"/>
            <a:chOff x="1280" y="1522"/>
            <a:chExt cx="3964" cy="1176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080" y="1522"/>
              <a:ext cx="3164" cy="1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Chronic </a:t>
              </a:r>
              <a:r>
                <a:rPr lang="en-US" sz="1800" u="sng" dirty="0" err="1" smtClean="0"/>
                <a:t>aspergillosis</a:t>
              </a:r>
              <a:endParaRPr lang="en-US" sz="1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err="1" smtClean="0"/>
                <a:t>Aspergilloma</a:t>
              </a:r>
              <a:r>
                <a:rPr lang="en-US" sz="1800" dirty="0" smtClean="0"/>
                <a:t> </a:t>
              </a:r>
              <a:r>
                <a:rPr lang="en-US" sz="1800" dirty="0"/>
                <a:t>of lung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Maxillary (sinus) </a:t>
              </a:r>
              <a:r>
                <a:rPr lang="en-US" sz="1800" dirty="0" err="1" smtClean="0"/>
                <a:t>aspergilloma</a:t>
              </a:r>
              <a:endParaRPr lang="en-US" sz="1800" dirty="0" smtClean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dirty="0"/>
                <a:t>     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280" y="1536"/>
              <a:ext cx="728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2379414" y="2627461"/>
            <a:ext cx="6369050" cy="3249613"/>
            <a:chOff x="1240" y="1624"/>
            <a:chExt cx="4012" cy="2047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088" y="2874"/>
              <a:ext cx="3164" cy="7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Allergic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Allergic </a:t>
              </a:r>
              <a:r>
                <a:rPr lang="en-US" sz="1800" dirty="0" err="1"/>
                <a:t>bronchopulmonary</a:t>
              </a:r>
              <a:r>
                <a:rPr lang="en-US" sz="1800" dirty="0"/>
                <a:t> (ABPA</a:t>
              </a:r>
              <a:r>
                <a:rPr lang="en-US" sz="1800" dirty="0" smtClean="0"/>
                <a:t>)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 </a:t>
              </a:r>
              <a:r>
                <a:rPr lang="en-US" sz="1800" dirty="0"/>
                <a:t>Allergic </a:t>
              </a:r>
              <a:r>
                <a:rPr lang="en-US" sz="1800" dirty="0" err="1"/>
                <a:t>Aspergillus</a:t>
              </a:r>
              <a:r>
                <a:rPr lang="en-US" sz="1800" dirty="0"/>
                <a:t> </a:t>
              </a:r>
              <a:r>
                <a:rPr lang="en-US" sz="1800" dirty="0" smtClean="0"/>
                <a:t>sinusitis</a:t>
              </a:r>
              <a:endParaRPr lang="en-US" sz="1800" dirty="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240" y="1624"/>
              <a:ext cx="76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14127" y="3021161"/>
            <a:ext cx="1976437" cy="2486025"/>
            <a:chOff x="191" y="1872"/>
            <a:chExt cx="1245" cy="1566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80" y="1872"/>
              <a:ext cx="0" cy="5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91" y="2491"/>
              <a:ext cx="1245" cy="9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Persistence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without disease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FontTx/>
                <a:buChar char="-"/>
              </a:pPr>
              <a:r>
                <a:rPr lang="en-US" sz="1800"/>
                <a:t> colonisation of 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the airways or nose/sinuses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/>
                <a:t>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78904" y="476672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Risk factors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412776"/>
            <a:ext cx="8229600" cy="496855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200" dirty="0" smtClean="0"/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Bone marrow/ organ transplantation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Cancer: Leukemia, lymphoma,..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200" dirty="0" smtClean="0"/>
              <a:t>AIDS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Drugs: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Cytotoxic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drugs, steroids,..  etc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Diabetes</a:t>
            </a:r>
          </a:p>
          <a:p>
            <a:pPr lvl="1" algn="l" rtl="0">
              <a:spcBef>
                <a:spcPct val="50000"/>
              </a:spcBef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554376"/>
            <a:ext cx="7772400" cy="78639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Aspergillosis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9552" y="1700808"/>
            <a:ext cx="7920037" cy="42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u="sng" dirty="0" smtClean="0">
                <a:cs typeface="Times New Roman" pitchFamily="18" charset="0"/>
              </a:rPr>
              <a:t>Chronic </a:t>
            </a:r>
            <a:r>
              <a:rPr lang="en-US" sz="2100" b="1" u="sng" dirty="0" err="1" smtClean="0">
                <a:cs typeface="Times New Roman" pitchFamily="18" charset="0"/>
              </a:rPr>
              <a:t>Aspergillosis</a:t>
            </a:r>
            <a:r>
              <a:rPr lang="en-US" sz="2100" b="1" u="sng" dirty="0" smtClean="0">
                <a:cs typeface="Times New Roman" pitchFamily="18" charset="0"/>
              </a:rPr>
              <a:t> </a:t>
            </a:r>
            <a:r>
              <a:rPr lang="en-US" sz="2100" b="1" dirty="0" smtClean="0">
                <a:cs typeface="Times New Roman" pitchFamily="18" charset="0"/>
              </a:rPr>
              <a:t>(Colonizing </a:t>
            </a:r>
            <a:r>
              <a:rPr lang="en-US" sz="2100" b="1" dirty="0" err="1" smtClean="0">
                <a:cs typeface="Times New Roman" pitchFamily="18" charset="0"/>
              </a:rPr>
              <a:t>aspergillosis</a:t>
            </a:r>
            <a:r>
              <a:rPr lang="en-US" sz="2100" b="1" dirty="0" smtClean="0">
                <a:cs typeface="Times New Roman" pitchFamily="18" charset="0"/>
              </a:rPr>
              <a:t>) </a:t>
            </a:r>
            <a:endParaRPr lang="en-US" sz="2100" b="1" dirty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dirty="0">
                <a:cs typeface="Times New Roman" pitchFamily="18" charset="0"/>
              </a:rPr>
              <a:t>	</a:t>
            </a:r>
            <a:r>
              <a:rPr lang="en-US" sz="2100" dirty="0" smtClean="0">
                <a:cs typeface="Times New Roman" pitchFamily="18" charset="0"/>
              </a:rPr>
              <a:t>         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dirty="0" err="1" smtClean="0">
                <a:cs typeface="Times New Roman" pitchFamily="18" charset="0"/>
              </a:rPr>
              <a:t>Aspergilloma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OR </a:t>
            </a:r>
            <a:r>
              <a:rPr lang="en-US" sz="2000" dirty="0" err="1">
                <a:cs typeface="Times New Roman" pitchFamily="18" charset="0"/>
              </a:rPr>
              <a:t>Aspergillus</a:t>
            </a:r>
            <a:r>
              <a:rPr lang="en-US" sz="2000" dirty="0">
                <a:cs typeface="Times New Roman" pitchFamily="18" charset="0"/>
              </a:rPr>
              <a:t> fungus ball)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Signs </a:t>
            </a:r>
            <a:r>
              <a:rPr lang="en-US" sz="2000" dirty="0">
                <a:cs typeface="Times New Roman" pitchFamily="18" charset="0"/>
              </a:rPr>
              <a:t>include</a:t>
            </a:r>
            <a:r>
              <a:rPr lang="en-US" sz="2000" dirty="0" smtClean="0">
                <a:cs typeface="Times New Roman" pitchFamily="18" charset="0"/>
              </a:rPr>
              <a:t>: Cough,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dirty="0">
                <a:cs typeface="Times New Roman" pitchFamily="18" charset="0"/>
              </a:rPr>
              <a:t>variable </a:t>
            </a:r>
            <a:r>
              <a:rPr lang="en-US" sz="2000" dirty="0" smtClean="0">
                <a:cs typeface="Times New Roman" pitchFamily="18" charset="0"/>
              </a:rPr>
              <a:t>fever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Radiology  will show mass in the lung , radiolucent crescent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 smtClean="0">
              <a:cs typeface="Times New Roman" pitchFamily="18" charset="0"/>
            </a:endParaRP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b="1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b="1" u="sng" dirty="0" smtClean="0">
                <a:cs typeface="Times New Roman" pitchFamily="18" charset="0"/>
              </a:rPr>
              <a:t>Invasive pulmonary </a:t>
            </a:r>
            <a:r>
              <a:rPr lang="en-US" sz="2000" b="1" u="sng" dirty="0" err="1" smtClean="0">
                <a:cs typeface="Times New Roman" pitchFamily="18" charset="0"/>
              </a:rPr>
              <a:t>Aspergillosis</a:t>
            </a:r>
            <a:r>
              <a:rPr lang="en-US" sz="2000" b="1" u="sng" dirty="0" smtClean="0">
                <a:cs typeface="Times New Roman" pitchFamily="18" charset="0"/>
              </a:rPr>
              <a:t> 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Signs: Cough 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fever, </a:t>
            </a:r>
            <a:r>
              <a:rPr lang="en-US" sz="2000" dirty="0" err="1" smtClean="0">
                <a:cs typeface="Times New Roman" pitchFamily="18" charset="0"/>
              </a:rPr>
              <a:t>Leukocytosis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Radiology  will show</a:t>
            </a:r>
            <a:r>
              <a:rPr lang="en-US" sz="2000" dirty="0" smtClean="0"/>
              <a:t> lesions  with halo sign</a:t>
            </a:r>
            <a:r>
              <a:rPr lang="en-US" sz="2000" dirty="0" smtClean="0">
                <a:cs typeface="Times New Roman" pitchFamily="18" charset="0"/>
              </a:rPr>
              <a:t>  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3356992"/>
            <a:ext cx="3537592" cy="150971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Note the Halo sign</a:t>
            </a:r>
            <a:endParaRPr lang="en-US" sz="28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68201" y="749648"/>
            <a:ext cx="8396287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Invasive pulmonary </a:t>
            </a:r>
            <a:r>
              <a:rPr lang="en-GB" sz="2800" dirty="0" err="1" smtClean="0"/>
              <a:t>aspergillosis</a:t>
            </a:r>
            <a:endParaRPr lang="en-GB" sz="2800" dirty="0"/>
          </a:p>
        </p:txBody>
      </p:sp>
      <p:pic>
        <p:nvPicPr>
          <p:cNvPr id="8" name="Picture 6" descr="PtDF10 CT Feb 2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038" y="1369814"/>
            <a:ext cx="3805237" cy="2635250"/>
          </a:xfrm>
          <a:prstGeom prst="rect">
            <a:avLst/>
          </a:prstGeom>
          <a:noFill/>
        </p:spPr>
      </p:pic>
      <p:pic>
        <p:nvPicPr>
          <p:cNvPr id="9" name="Picture 7" descr="PtDFctscan06 feb 2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5038" y="4057922"/>
            <a:ext cx="3836987" cy="2611438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401902" flipV="1">
            <a:off x="4341609" y="4839690"/>
            <a:ext cx="1028562" cy="186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401902" flipV="1">
            <a:off x="4338147" y="2188237"/>
            <a:ext cx="1251510" cy="232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6795</TotalTime>
  <Words>779</Words>
  <Application>Microsoft Office PowerPoint</Application>
  <PresentationFormat>On-screen Show (4:3)</PresentationFormat>
  <Paragraphs>251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Slide 1</vt:lpstr>
      <vt:lpstr>Respiratory fungal infections</vt:lpstr>
      <vt:lpstr>Respiratory fungal infection - Etiology</vt:lpstr>
      <vt:lpstr>Slide 4</vt:lpstr>
      <vt:lpstr>Slide 5</vt:lpstr>
      <vt:lpstr>CLASSIFICATION OF ASPERGILLOSIS</vt:lpstr>
      <vt:lpstr>Slide 7</vt:lpstr>
      <vt:lpstr>Aspergillosis</vt:lpstr>
      <vt:lpstr>Slide 9</vt:lpstr>
      <vt:lpstr>Slide 10</vt:lpstr>
      <vt:lpstr>Slide 11</vt:lpstr>
      <vt:lpstr>Slide 12</vt:lpstr>
      <vt:lpstr>Fungal sinusitis</vt:lpstr>
      <vt:lpstr>Slide 14</vt:lpstr>
      <vt:lpstr>Diagnosis of Aspergillosis</vt:lpstr>
      <vt:lpstr>Slide 16</vt:lpstr>
      <vt:lpstr>Slide 17</vt:lpstr>
      <vt:lpstr>Zygomycosis</vt:lpstr>
      <vt:lpstr>Pumonary Zygomycosis</vt:lpstr>
      <vt:lpstr>Slide 20</vt:lpstr>
      <vt:lpstr>Slide 21</vt:lpstr>
      <vt:lpstr>Slide 22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ALBARRAG</cp:lastModifiedBy>
  <cp:revision>132</cp:revision>
  <dcterms:created xsi:type="dcterms:W3CDTF">2011-01-18T14:07:27Z</dcterms:created>
  <dcterms:modified xsi:type="dcterms:W3CDTF">2016-02-07T07:06:40Z</dcterms:modified>
</cp:coreProperties>
</file>