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1" r:id="rId6"/>
    <p:sldId id="278" r:id="rId7"/>
    <p:sldId id="262" r:id="rId8"/>
    <p:sldId id="263" r:id="rId9"/>
    <p:sldId id="277" r:id="rId10"/>
    <p:sldId id="264" r:id="rId11"/>
    <p:sldId id="271" r:id="rId12"/>
    <p:sldId id="272" r:id="rId13"/>
    <p:sldId id="276" r:id="rId14"/>
    <p:sldId id="273"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26" autoAdjust="0"/>
  </p:normalViewPr>
  <p:slideViewPr>
    <p:cSldViewPr>
      <p:cViewPr varScale="1">
        <p:scale>
          <a:sx n="67" d="100"/>
          <a:sy n="67" d="100"/>
        </p:scale>
        <p:origin x="-117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71F4D-1B6F-4212-803E-A5822BA227BA}" type="datetimeFigureOut">
              <a:rPr lang="en-US" smtClean="0"/>
              <a:pPr/>
              <a:t>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0531-E5A7-47BD-B4DA-BC08F1821917}" type="slidenum">
              <a:rPr lang="en-US" smtClean="0"/>
              <a:pPr/>
              <a:t>‹#›</a:t>
            </a:fld>
            <a:endParaRPr lang="en-US"/>
          </a:p>
        </p:txBody>
      </p:sp>
    </p:spTree>
    <p:extLst>
      <p:ext uri="{BB962C8B-B14F-4D97-AF65-F5344CB8AC3E}">
        <p14:creationId xmlns:p14="http://schemas.microsoft.com/office/powerpoint/2010/main" val="995892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3" Type="http://schemas.openxmlformats.org/officeDocument/2006/relationships/hyperlink" Target="http://utdol.com/online/content/topic.do?topicKey=pulm_inf/9274" TargetMode="External"/><Relationship Id="rId18" Type="http://schemas.openxmlformats.org/officeDocument/2006/relationships/hyperlink" Target="http://utdol.com/online/content/abstract.do?topicKey=pedi_id/21866&amp;refNum=13,14" TargetMode="External"/><Relationship Id="rId26" Type="http://schemas.openxmlformats.org/officeDocument/2006/relationships/hyperlink" Target="http://utdol.com/online/content/abstract.do?topicKey=pedi_id/21866&amp;refNum=18" TargetMode="External"/><Relationship Id="rId39" Type="http://schemas.openxmlformats.org/officeDocument/2006/relationships/hyperlink" Target="http://utdol.com/online/content/topic.do?topicKey=drugalle/2070" TargetMode="External"/><Relationship Id="rId21" Type="http://schemas.openxmlformats.org/officeDocument/2006/relationships/hyperlink" Target="http://utdol.com/online/content/topic.do?topicKey=ped_drug/12245&amp;drug=true" TargetMode="External"/><Relationship Id="rId34" Type="http://schemas.openxmlformats.org/officeDocument/2006/relationships/hyperlink" Target="http://utdol.com/online/content/topic.do?topicKey=ped_drug/35228&amp;drug=true" TargetMode="External"/><Relationship Id="rId42" Type="http://schemas.openxmlformats.org/officeDocument/2006/relationships/hyperlink" Target="http://utdol.com/online/content/abstract.do?topicKey=pedi_id/21866&amp;refNum=12,25" TargetMode="External"/><Relationship Id="rId47" Type="http://schemas.openxmlformats.org/officeDocument/2006/relationships/hyperlink" Target="http://utdol.com/online/content/abstract.do?topicKey=pedi_id/21866&amp;refNum=18,27" TargetMode="External"/><Relationship Id="rId50" Type="http://schemas.openxmlformats.org/officeDocument/2006/relationships/hyperlink" Target="http://utdol.com/online/content/abstract.do?topicKey=pedi_id/21866&amp;refNum=28" TargetMode="External"/><Relationship Id="rId55" Type="http://schemas.openxmlformats.org/officeDocument/2006/relationships/hyperlink" Target="http://utdol.com/online/content/topic.do?topicKey=ped_drug/25663&amp;drug=true" TargetMode="External"/><Relationship Id="rId7" Type="http://schemas.openxmlformats.org/officeDocument/2006/relationships/hyperlink" Target="http://utdol.com/online/content/abstract.do?topicKey=pedi_id/21866&amp;refNum=4" TargetMode="External"/><Relationship Id="rId12" Type="http://schemas.openxmlformats.org/officeDocument/2006/relationships/hyperlink" Target="http://utdol.com/online/content/abstract.do?topicKey=pedi_id/21866&amp;refNum=10,11" TargetMode="External"/><Relationship Id="rId17" Type="http://schemas.openxmlformats.org/officeDocument/2006/relationships/hyperlink" Target="http://utdol.com/online/content/image.do?imageKey=pedi_pix/manage23.htm&amp;title=Management%20of%20sinusitis%20child" TargetMode="External"/><Relationship Id="rId25" Type="http://schemas.openxmlformats.org/officeDocument/2006/relationships/hyperlink" Target="http://utdol.com/online/content/abstract.do?topicKey=pedi_id/21866&amp;refNum=17" TargetMode="External"/><Relationship Id="rId33" Type="http://schemas.openxmlformats.org/officeDocument/2006/relationships/hyperlink" Target="http://utdol.com/online/content/topic.do?topicKey=ped_drug/34299&amp;drug=true" TargetMode="External"/><Relationship Id="rId38" Type="http://schemas.openxmlformats.org/officeDocument/2006/relationships/hyperlink" Target="http://utdol.com/online/content/topic.do?topicKey=ped_drug/43438&amp;drug=true" TargetMode="External"/><Relationship Id="rId46" Type="http://schemas.openxmlformats.org/officeDocument/2006/relationships/hyperlink" Target="http://utdol.com/online/content/topic.do?topicKey=ped_drug/116028&amp;drug=true" TargetMode="External"/><Relationship Id="rId59" Type="http://schemas.openxmlformats.org/officeDocument/2006/relationships/hyperlink" Target="http://utdol.com/online/content/image.do?imageKey=requ_pix/grade_2b.htm&amp;title=Grade%202B" TargetMode="External"/><Relationship Id="rId2" Type="http://schemas.openxmlformats.org/officeDocument/2006/relationships/slide" Target="../slides/slide11.xml"/><Relationship Id="rId16" Type="http://schemas.openxmlformats.org/officeDocument/2006/relationships/hyperlink" Target="http://utdol.com/online/content/abstract.do?topicKey=pedi_id/21866&amp;refNum=3" TargetMode="External"/><Relationship Id="rId20" Type="http://schemas.openxmlformats.org/officeDocument/2006/relationships/hyperlink" Target="http://utdol.com/online/content/abstract.do?topicKey=pedi_id/21866&amp;refNum=4,13" TargetMode="External"/><Relationship Id="rId29" Type="http://schemas.openxmlformats.org/officeDocument/2006/relationships/hyperlink" Target="http://utdol.com/online/content/abstract.do?topicKey=pedi_id/21866&amp;refNum=12,23" TargetMode="External"/><Relationship Id="rId41" Type="http://schemas.openxmlformats.org/officeDocument/2006/relationships/hyperlink" Target="http://utdol.com/online/content/topic.do?topicKey=ped_drug/33434&amp;drug=true" TargetMode="External"/><Relationship Id="rId54" Type="http://schemas.openxmlformats.org/officeDocument/2006/relationships/hyperlink" Target="http://utdol.com/online/content/abstract.do?topicKey=pedi_id/21866&amp;refNum=33" TargetMode="External"/><Relationship Id="rId1" Type="http://schemas.openxmlformats.org/officeDocument/2006/relationships/notesMaster" Target="../notesMasters/notesMaster1.xml"/><Relationship Id="rId6" Type="http://schemas.openxmlformats.org/officeDocument/2006/relationships/hyperlink" Target="http://utdol.com/online/content/abstract.do?topicKey=pedi_id/21866&amp;refNum=1-3" TargetMode="External"/><Relationship Id="rId11" Type="http://schemas.openxmlformats.org/officeDocument/2006/relationships/hyperlink" Target="http://utdol.com/online/content/abstract.do?topicKey=pedi_id/21866&amp;refNum=9" TargetMode="External"/><Relationship Id="rId24" Type="http://schemas.openxmlformats.org/officeDocument/2006/relationships/hyperlink" Target="http://utdol.com/online/content/abstract.do?topicKey=pedi_id/21866&amp;refNum=12,14,16" TargetMode="External"/><Relationship Id="rId32" Type="http://schemas.openxmlformats.org/officeDocument/2006/relationships/hyperlink" Target="http://utdol.com/online/content/topic.do?topicKey=ped_drug/35355&amp;drug=true" TargetMode="External"/><Relationship Id="rId37" Type="http://schemas.openxmlformats.org/officeDocument/2006/relationships/hyperlink" Target="http://utdol.com/online/content/topic.do?topicKey=ped_drug/19475&amp;drug=true" TargetMode="External"/><Relationship Id="rId40" Type="http://schemas.openxmlformats.org/officeDocument/2006/relationships/hyperlink" Target="http://utdol.com/online/content/topic.do?topicKey=drugalle/9961" TargetMode="External"/><Relationship Id="rId45" Type="http://schemas.openxmlformats.org/officeDocument/2006/relationships/hyperlink" Target="http://utdol.com/online/content/topic.do?topicKey=ped_drug/180296&amp;drug=true" TargetMode="External"/><Relationship Id="rId53" Type="http://schemas.openxmlformats.org/officeDocument/2006/relationships/hyperlink" Target="http://utdol.com/online/content/abstract.do?topicKey=pedi_id/21866&amp;refNum=32" TargetMode="External"/><Relationship Id="rId58" Type="http://schemas.openxmlformats.org/officeDocument/2006/relationships/hyperlink" Target="http://utdol.com/online/content/image.do?imageKey=requ_pix/grade_2c.htm&amp;title=Grade%202C" TargetMode="External"/><Relationship Id="rId5" Type="http://schemas.openxmlformats.org/officeDocument/2006/relationships/hyperlink" Target="http://utdol.com/online/content/topic.do?topicKey=pc_id/5943" TargetMode="External"/><Relationship Id="rId15" Type="http://schemas.openxmlformats.org/officeDocument/2006/relationships/hyperlink" Target="http://utdol.com/online/content/abstract.do?topicKey=pedi_id/21866&amp;refNum=12" TargetMode="External"/><Relationship Id="rId23" Type="http://schemas.openxmlformats.org/officeDocument/2006/relationships/hyperlink" Target="http://utdol.com/online/content/abstract.do?topicKey=pedi_id/21866&amp;refNum=13" TargetMode="External"/><Relationship Id="rId28" Type="http://schemas.openxmlformats.org/officeDocument/2006/relationships/hyperlink" Target="http://utdol.com/online/content/abstract.do?topicKey=pedi_id/21866&amp;refNum=20-22" TargetMode="External"/><Relationship Id="rId36" Type="http://schemas.openxmlformats.org/officeDocument/2006/relationships/hyperlink" Target="http://utdol.com/online/content/topic.do?topicKey=ped_drug/42962&amp;drug=true" TargetMode="External"/><Relationship Id="rId49" Type="http://schemas.openxmlformats.org/officeDocument/2006/relationships/hyperlink" Target="http://utdol.com/online/content/abstract.do?topicKey=pedi_id/21866&amp;refNum=29,30" TargetMode="External"/><Relationship Id="rId57" Type="http://schemas.openxmlformats.org/officeDocument/2006/relationships/hyperlink" Target="http://utdol.com/online/content/image.do?imageKey=requ_pix/grade_2a.htm&amp;title=Grade%202A" TargetMode="External"/><Relationship Id="rId10" Type="http://schemas.openxmlformats.org/officeDocument/2006/relationships/hyperlink" Target="http://utdol.com/online/content/topic.do?topicKey=ped_drug/197274&amp;drug=true" TargetMode="External"/><Relationship Id="rId19" Type="http://schemas.openxmlformats.org/officeDocument/2006/relationships/hyperlink" Target="http://utdol.com/online/content/abstract.do?topicKey=pedi_id/21866&amp;refNum=1,15" TargetMode="External"/><Relationship Id="rId31" Type="http://schemas.openxmlformats.org/officeDocument/2006/relationships/hyperlink" Target="http://utdol.com/online/content/topic.do?topicKey=ped_drug/32129&amp;drug=true" TargetMode="External"/><Relationship Id="rId44" Type="http://schemas.openxmlformats.org/officeDocument/2006/relationships/hyperlink" Target="http://utdol.com/online/content/topic.do?topicKey=ped_immu/2147" TargetMode="External"/><Relationship Id="rId52" Type="http://schemas.openxmlformats.org/officeDocument/2006/relationships/hyperlink" Target="http://utdol.com/online/content/abstract.do?topicKey=pedi_id/21866&amp;refNum=31" TargetMode="External"/><Relationship Id="rId4" Type="http://schemas.openxmlformats.org/officeDocument/2006/relationships/hyperlink" Target="http://utdol.com/online/content/topic.do?topicKey=pedi_id/9303" TargetMode="External"/><Relationship Id="rId9" Type="http://schemas.openxmlformats.org/officeDocument/2006/relationships/hyperlink" Target="http://utdol.com/online/content/abstract.do?topicKey=pedi_id/21866&amp;refNum=7,8" TargetMode="External"/><Relationship Id="rId14" Type="http://schemas.openxmlformats.org/officeDocument/2006/relationships/hyperlink" Target="http://utdol.com/online/content/topic.do?topicKey=pedi_id/2870" TargetMode="External"/><Relationship Id="rId22" Type="http://schemas.openxmlformats.org/officeDocument/2006/relationships/hyperlink" Target="http://utdol.com/online/content/topic.do?topicKey=drug_a_k/15929&amp;drug=true" TargetMode="External"/><Relationship Id="rId27" Type="http://schemas.openxmlformats.org/officeDocument/2006/relationships/hyperlink" Target="http://utdol.com/online/content/abstract.do?topicKey=pedi_id/21866&amp;refNum=12,19" TargetMode="External"/><Relationship Id="rId30" Type="http://schemas.openxmlformats.org/officeDocument/2006/relationships/hyperlink" Target="http://utdol.com/online/content/abstract.do?topicKey=pedi_id/21866&amp;refNum=24" TargetMode="External"/><Relationship Id="rId35" Type="http://schemas.openxmlformats.org/officeDocument/2006/relationships/hyperlink" Target="http://utdol.com/online/content/image.do?imageKey=pulm_pix/types_20.htm&amp;title=Types%20of%20allergic%20reactions" TargetMode="External"/><Relationship Id="rId43" Type="http://schemas.openxmlformats.org/officeDocument/2006/relationships/hyperlink" Target="http://utdol.com/online/content/abstract.do?topicKey=pedi_id/21866&amp;refNum=26" TargetMode="External"/><Relationship Id="rId48" Type="http://schemas.openxmlformats.org/officeDocument/2006/relationships/hyperlink" Target="http://utdol.com/online/content/abstract.do?topicKey=pedi_id/21866&amp;refNum=12,28,29" TargetMode="External"/><Relationship Id="rId56" Type="http://schemas.openxmlformats.org/officeDocument/2006/relationships/hyperlink" Target="http://utdol.com/online/content/abstract.do?topicKey=pedi_id/21866&amp;refNum=34" TargetMode="External"/><Relationship Id="rId8" Type="http://schemas.openxmlformats.org/officeDocument/2006/relationships/hyperlink" Target="http://utdol.com/online/content/abstract.do?topicKey=pedi_id/21866&amp;refNum=5,6" TargetMode="External"/><Relationship Id="rId51" Type="http://schemas.openxmlformats.org/officeDocument/2006/relationships/hyperlink" Target="http://utdol.com/online/content/abstract.do?topicKey=pedi_id/21866&amp;refNum=12,28" TargetMode="External"/><Relationship Id="rId3" Type="http://schemas.openxmlformats.org/officeDocument/2006/relationships/hyperlink" Target="http://utdol.com/online/content/author.do?topicKey=pedi_id/2186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Microbiology and treatment of acute bacterial sinusitis in children</a:t>
            </a:r>
            <a:r>
              <a:rPr lang="en-US" dirty="0" smtClean="0"/>
              <a:t> </a:t>
            </a:r>
            <a:r>
              <a:rPr lang="en-US" b="1" dirty="0" smtClean="0">
                <a:hlinkClick r:id="rId3"/>
              </a:rPr>
              <a:t>Author </a:t>
            </a:r>
            <a:r>
              <a:rPr lang="en-US" dirty="0" smtClean="0"/>
              <a:t/>
            </a:r>
            <a:br>
              <a:rPr lang="en-US" dirty="0" smtClean="0"/>
            </a:br>
            <a:r>
              <a:rPr lang="en-US" dirty="0" smtClean="0">
                <a:hlinkClick r:id="rId3"/>
              </a:rPr>
              <a:t>Ellen R Wald, MD</a:t>
            </a:r>
            <a:r>
              <a:rPr lang="en-US" dirty="0" smtClean="0"/>
              <a:t/>
            </a:r>
            <a:br>
              <a:rPr lang="en-US" dirty="0" smtClean="0"/>
            </a:br>
            <a:r>
              <a:rPr lang="en-US" b="1" dirty="0" smtClean="0">
                <a:hlinkClick r:id="rId3"/>
              </a:rPr>
              <a:t>Section Editors</a:t>
            </a:r>
            <a:r>
              <a:rPr lang="en-US" dirty="0" smtClean="0"/>
              <a:t> </a:t>
            </a:r>
            <a:br>
              <a:rPr lang="en-US" dirty="0" smtClean="0"/>
            </a:br>
            <a:r>
              <a:rPr lang="en-US" dirty="0" smtClean="0">
                <a:hlinkClick r:id="rId3"/>
              </a:rPr>
              <a:t>Sheldon L Kaplan, MD</a:t>
            </a:r>
            <a:r>
              <a:rPr lang="en-US" dirty="0" smtClean="0"/>
              <a:t/>
            </a:r>
            <a:br>
              <a:rPr lang="en-US" dirty="0" smtClean="0"/>
            </a:br>
            <a:r>
              <a:rPr lang="en-US" dirty="0" smtClean="0">
                <a:hlinkClick r:id="rId3"/>
              </a:rPr>
              <a:t>Ellen M Friedman, MD</a:t>
            </a:r>
            <a:r>
              <a:rPr lang="en-US" dirty="0" smtClean="0"/>
              <a:t/>
            </a:r>
            <a:br>
              <a:rPr lang="en-US" dirty="0" smtClean="0"/>
            </a:br>
            <a:r>
              <a:rPr lang="en-US" dirty="0" smtClean="0">
                <a:hlinkClick r:id="rId3"/>
              </a:rPr>
              <a:t>Robert A Wood, MD</a:t>
            </a:r>
            <a:r>
              <a:rPr lang="en-US" dirty="0" smtClean="0"/>
              <a:t/>
            </a:r>
            <a:br>
              <a:rPr lang="en-US" dirty="0" smtClean="0"/>
            </a:br>
            <a:r>
              <a:rPr lang="en-US" b="1" dirty="0" smtClean="0">
                <a:hlinkClick r:id="rId3"/>
              </a:rPr>
              <a:t>Deputy Editor</a:t>
            </a:r>
            <a:r>
              <a:rPr lang="en-US" dirty="0" smtClean="0"/>
              <a:t> </a:t>
            </a:r>
            <a:br>
              <a:rPr lang="en-US" dirty="0" smtClean="0"/>
            </a:br>
            <a:r>
              <a:rPr lang="en-US" dirty="0" smtClean="0">
                <a:hlinkClick r:id="rId3"/>
              </a:rPr>
              <a:t>Mary M </a:t>
            </a:r>
            <a:r>
              <a:rPr lang="en-US" dirty="0" err="1" smtClean="0">
                <a:hlinkClick r:id="rId3"/>
              </a:rPr>
              <a:t>Torchia</a:t>
            </a:r>
            <a:r>
              <a:rPr lang="en-US" dirty="0" smtClean="0">
                <a:hlinkClick r:id="rId3"/>
              </a:rPr>
              <a:t>, MD</a:t>
            </a:r>
            <a:r>
              <a:rPr lang="en-US" dirty="0" smtClean="0"/>
              <a:t/>
            </a:r>
            <a:br>
              <a:rPr lang="en-US" dirty="0" smtClean="0"/>
            </a:br>
            <a:r>
              <a:rPr lang="en-US" dirty="0" smtClean="0"/>
              <a:t/>
            </a:r>
            <a:br>
              <a:rPr lang="en-US" dirty="0" smtClean="0"/>
            </a:br>
            <a:r>
              <a:rPr lang="en-US" b="1" dirty="0" smtClean="0"/>
              <a:t>Last literature review version 17.2:</a:t>
            </a:r>
            <a:r>
              <a:rPr lang="en-US" dirty="0" smtClean="0"/>
              <a:t> May 2009  |  </a:t>
            </a:r>
            <a:r>
              <a:rPr lang="en-US" b="1" dirty="0" smtClean="0"/>
              <a:t>This topic last updated:</a:t>
            </a:r>
            <a:r>
              <a:rPr lang="en-US" dirty="0" smtClean="0"/>
              <a:t> May 24, 2009   </a:t>
            </a:r>
            <a:r>
              <a:rPr lang="en-US" b="1" dirty="0" smtClean="0">
                <a:hlinkClick r:id=""/>
              </a:rPr>
              <a:t>(More)</a:t>
            </a:r>
            <a:r>
              <a:rPr lang="en-US" dirty="0" smtClean="0"/>
              <a:t> </a:t>
            </a:r>
            <a:br>
              <a:rPr lang="en-US" dirty="0" smtClean="0"/>
            </a:br>
            <a:endParaRPr lang="en-US" dirty="0" smtClean="0"/>
          </a:p>
          <a:p>
            <a:r>
              <a:rPr lang="en-US" dirty="0" smtClean="0"/>
              <a:t>INTRODUCTION — Acute sinusitis is a disease that results from infection of one or more of the </a:t>
            </a:r>
            <a:r>
              <a:rPr lang="en-US" dirty="0" err="1" smtClean="0"/>
              <a:t>paranasal</a:t>
            </a:r>
            <a:r>
              <a:rPr lang="en-US" dirty="0" smtClean="0"/>
              <a:t> sinuses. A viral infection associated with the common cold is the most frequent etiology of acute sinusitis, more properly called viral </a:t>
            </a:r>
            <a:r>
              <a:rPr lang="en-US" dirty="0" err="1" smtClean="0"/>
              <a:t>rhinosinusitis</a:t>
            </a:r>
            <a:r>
              <a:rPr lang="en-US" dirty="0" smtClean="0"/>
              <a:t>. Approximately 6 to 13 percent of viral </a:t>
            </a:r>
            <a:r>
              <a:rPr lang="en-US" dirty="0" err="1" smtClean="0"/>
              <a:t>rhinosinusitis</a:t>
            </a:r>
            <a:r>
              <a:rPr lang="en-US" dirty="0" smtClean="0"/>
              <a:t> in children is complicated by acute bacterial sinusitis (ABS).</a:t>
            </a:r>
          </a:p>
          <a:p>
            <a:r>
              <a:rPr lang="en-US" dirty="0" smtClean="0"/>
              <a:t>Uncomplicated viral </a:t>
            </a:r>
            <a:r>
              <a:rPr lang="en-US" dirty="0" err="1" smtClean="0"/>
              <a:t>rhinosinusitis</a:t>
            </a:r>
            <a:r>
              <a:rPr lang="en-US" dirty="0" smtClean="0"/>
              <a:t> usually resolves without treatment in 7 to 10 days. Although untreated ABS also may resolve without treatment, treatment with antibiotics hastens recovery and may decrease the risk for orbital and intracranial complications. Distinguishing between acute viral </a:t>
            </a:r>
            <a:r>
              <a:rPr lang="en-US" dirty="0" err="1" smtClean="0"/>
              <a:t>rhinosinusitis</a:t>
            </a:r>
            <a:r>
              <a:rPr lang="en-US" dirty="0" smtClean="0"/>
              <a:t> and ABS is important so that antibiotics, which are ineffective in uncomplicated viral </a:t>
            </a:r>
            <a:r>
              <a:rPr lang="en-US" dirty="0" err="1" smtClean="0"/>
              <a:t>rhinosinusitis</a:t>
            </a:r>
            <a:r>
              <a:rPr lang="en-US" dirty="0" smtClean="0"/>
              <a:t>, can be used judiciously.</a:t>
            </a:r>
          </a:p>
          <a:p>
            <a:r>
              <a:rPr lang="en-US" dirty="0" smtClean="0"/>
              <a:t>The treatment of ABS in children will be discussed here. The clinical features and diagnosis of ABS in children and acute sinusitis and </a:t>
            </a:r>
            <a:r>
              <a:rPr lang="en-US" dirty="0" err="1" smtClean="0"/>
              <a:t>rhinosinusitis</a:t>
            </a:r>
            <a:r>
              <a:rPr lang="en-US" dirty="0" smtClean="0"/>
              <a:t> in adults are discussed separately. (</a:t>
            </a:r>
            <a:r>
              <a:rPr lang="en-US" dirty="0" smtClean="0">
                <a:hlinkClick r:id="rId4"/>
              </a:rPr>
              <a:t>See "Clinical features; evaluation; and diagnosis of acute bacterial sinusitis in children"</a:t>
            </a:r>
            <a:r>
              <a:rPr lang="en-US" dirty="0" smtClean="0"/>
              <a:t> and </a:t>
            </a:r>
            <a:r>
              <a:rPr lang="en-US" dirty="0" smtClean="0">
                <a:hlinkClick r:id="rId5"/>
              </a:rPr>
              <a:t>see "Acute sinusitis and </a:t>
            </a:r>
            <a:r>
              <a:rPr lang="en-US" dirty="0" err="1" smtClean="0">
                <a:hlinkClick r:id="rId5"/>
              </a:rPr>
              <a:t>rhinosinusitis</a:t>
            </a:r>
            <a:r>
              <a:rPr lang="en-US" dirty="0" smtClean="0">
                <a:hlinkClick r:id="rId5"/>
              </a:rPr>
              <a:t> in adults"</a:t>
            </a:r>
            <a:r>
              <a:rPr lang="en-US" dirty="0" smtClean="0"/>
              <a:t>).</a:t>
            </a:r>
          </a:p>
          <a:p>
            <a:r>
              <a:rPr lang="en-US" dirty="0" smtClean="0"/>
              <a:t>MICROBIOLOGY — 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ABS [</a:t>
            </a:r>
            <a:r>
              <a:rPr lang="en-US" dirty="0" smtClean="0">
                <a:hlinkClick r:id="rId6"/>
              </a:rPr>
              <a:t>1-3</a:t>
            </a:r>
            <a:r>
              <a:rPr lang="en-US" dirty="0" smtClean="0"/>
              <a:t>]. Few data regarding the microbiology of acute sinusitis in children have been generated since 1986 [</a:t>
            </a:r>
            <a:r>
              <a:rPr lang="en-US" dirty="0" smtClean="0">
                <a:hlinkClick r:id="rId7"/>
              </a:rPr>
              <a:t>4</a:t>
            </a:r>
            <a:r>
              <a:rPr lang="en-US" dirty="0" smtClean="0"/>
              <a:t>]. However, because of the similarity of the pathogenesis and microbiology of acute </a:t>
            </a:r>
            <a:r>
              <a:rPr lang="en-US" dirty="0" err="1" smtClean="0"/>
              <a:t>otitis</a:t>
            </a:r>
            <a:r>
              <a:rPr lang="en-US" dirty="0" smtClean="0"/>
              <a:t> media (AOM) and ABS, it is acceptable to regard data generated from cultures of middle ear fluid, obtained by </a:t>
            </a:r>
            <a:r>
              <a:rPr lang="en-US" dirty="0" err="1" smtClean="0"/>
              <a:t>tympanocentesis</a:t>
            </a:r>
            <a:r>
              <a:rPr lang="en-US" dirty="0" smtClean="0"/>
              <a:t>, from children with AOM as a surrogate for cultures of the </a:t>
            </a:r>
            <a:r>
              <a:rPr lang="en-US" dirty="0" err="1" smtClean="0"/>
              <a:t>paranasal</a:t>
            </a:r>
            <a:r>
              <a:rPr lang="en-US" dirty="0" smtClean="0"/>
              <a:t> sinuses [</a:t>
            </a:r>
            <a:r>
              <a:rPr lang="en-US" dirty="0" smtClean="0">
                <a:hlinkClick r:id="rId8"/>
              </a:rPr>
              <a:t>5,6</a:t>
            </a:r>
            <a:r>
              <a:rPr lang="en-US" dirty="0" smtClean="0"/>
              <a:t>].</a:t>
            </a:r>
          </a:p>
          <a:p>
            <a:r>
              <a:rPr lang="en-US" dirty="0" smtClean="0"/>
              <a:t>The microbiology of AOM in the United States is changing. Since the mid-1990s there has been an increasing prevalence of penicillin-resistant S. </a:t>
            </a:r>
            <a:r>
              <a:rPr lang="en-US" dirty="0" err="1" smtClean="0"/>
              <a:t>pneumoniae</a:t>
            </a:r>
            <a:r>
              <a:rPr lang="en-US" dirty="0" smtClean="0"/>
              <a:t>. Many isolates of H. </a:t>
            </a:r>
            <a:r>
              <a:rPr lang="en-US" dirty="0" err="1" smtClean="0"/>
              <a:t>influenzae</a:t>
            </a:r>
            <a:r>
              <a:rPr lang="en-US" dirty="0" smtClean="0"/>
              <a:t> (35 to 50 percent), and M. </a:t>
            </a:r>
            <a:r>
              <a:rPr lang="en-US" dirty="0" err="1" smtClean="0"/>
              <a:t>catarrhalis</a:t>
            </a:r>
            <a:r>
              <a:rPr lang="en-US" dirty="0" smtClean="0"/>
              <a:t> (55 to 100 percent) also are beta-</a:t>
            </a:r>
            <a:r>
              <a:rPr lang="en-US" dirty="0" err="1" smtClean="0"/>
              <a:t>lactamase</a:t>
            </a:r>
            <a:r>
              <a:rPr lang="en-US" dirty="0" smtClean="0"/>
              <a:t> producing and resistant to penicillin [</a:t>
            </a:r>
            <a:r>
              <a:rPr lang="en-US" dirty="0" smtClean="0">
                <a:hlinkClick r:id="rId9"/>
              </a:rPr>
              <a:t>7,8</a:t>
            </a:r>
            <a:r>
              <a:rPr lang="en-US" dirty="0" smtClean="0"/>
              <a:t>]. In addition, perhaps related to the near universal immunization of infants with the </a:t>
            </a:r>
            <a:r>
              <a:rPr lang="en-US" dirty="0" smtClean="0">
                <a:hlinkClick r:id="rId10"/>
              </a:rPr>
              <a:t>pneumococcal conjugate vaccine</a:t>
            </a:r>
            <a:r>
              <a:rPr lang="en-US" dirty="0" smtClean="0"/>
              <a:t> in the United States, there has been a slight decrease in isolates of S. </a:t>
            </a:r>
            <a:r>
              <a:rPr lang="en-US" dirty="0" err="1" smtClean="0"/>
              <a:t>pneumoniae</a:t>
            </a:r>
            <a:r>
              <a:rPr lang="en-US" dirty="0" smtClean="0"/>
              <a:t> and an increase in isolates of H. </a:t>
            </a:r>
            <a:r>
              <a:rPr lang="en-US" dirty="0" err="1" smtClean="0"/>
              <a:t>influenzae</a:t>
            </a:r>
            <a:r>
              <a:rPr lang="en-US" dirty="0" smtClean="0"/>
              <a:t> recovered from middle ear aspirates [</a:t>
            </a:r>
            <a:r>
              <a:rPr lang="en-US" dirty="0" smtClean="0">
                <a:hlinkClick r:id="rId11"/>
              </a:rPr>
              <a:t>9</a:t>
            </a:r>
            <a:r>
              <a:rPr lang="en-US" dirty="0" smtClean="0"/>
              <a:t>]. However, an increase in the recovery of serotype 19A S. </a:t>
            </a:r>
            <a:r>
              <a:rPr lang="en-US" dirty="0" err="1" smtClean="0"/>
              <a:t>pneumoniae</a:t>
            </a:r>
            <a:r>
              <a:rPr lang="en-US" dirty="0" smtClean="0"/>
              <a:t> (a multiply-antibiotic resistant non-vaccine strain of </a:t>
            </a:r>
            <a:r>
              <a:rPr lang="en-US" dirty="0" err="1" smtClean="0"/>
              <a:t>pneumococcus</a:t>
            </a:r>
            <a:r>
              <a:rPr lang="en-US" dirty="0" smtClean="0"/>
              <a:t>) from </a:t>
            </a:r>
            <a:r>
              <a:rPr lang="en-US" dirty="0" err="1" smtClean="0"/>
              <a:t>tympanocentesis</a:t>
            </a:r>
            <a:r>
              <a:rPr lang="en-US" dirty="0" smtClean="0"/>
              <a:t> isolates of AOM has been reported in several case series [</a:t>
            </a:r>
            <a:r>
              <a:rPr lang="en-US" dirty="0" smtClean="0">
                <a:hlinkClick r:id="rId12"/>
              </a:rPr>
              <a:t>10,11</a:t>
            </a:r>
            <a:r>
              <a:rPr lang="en-US" dirty="0" smtClean="0"/>
              <a:t>]. Similar changes can be presumed to occur in the </a:t>
            </a:r>
            <a:r>
              <a:rPr lang="en-US" dirty="0" err="1" smtClean="0"/>
              <a:t>paranasal</a:t>
            </a:r>
            <a:r>
              <a:rPr lang="en-US" dirty="0" smtClean="0"/>
              <a:t> sinuses. (</a:t>
            </a:r>
            <a:r>
              <a:rPr lang="en-US" dirty="0" smtClean="0">
                <a:hlinkClick r:id="rId13"/>
              </a:rPr>
              <a:t>See "Resistance of Streptococcus </a:t>
            </a:r>
            <a:r>
              <a:rPr lang="en-US" dirty="0" err="1" smtClean="0">
                <a:hlinkClick r:id="rId13"/>
              </a:rPr>
              <a:t>pneumoniae</a:t>
            </a:r>
            <a:r>
              <a:rPr lang="en-US" dirty="0" smtClean="0">
                <a:hlinkClick r:id="rId13"/>
              </a:rPr>
              <a:t> to beta-</a:t>
            </a:r>
            <a:r>
              <a:rPr lang="en-US" dirty="0" err="1" smtClean="0">
                <a:hlinkClick r:id="rId13"/>
              </a:rPr>
              <a:t>lactam</a:t>
            </a:r>
            <a:r>
              <a:rPr lang="en-US" dirty="0" smtClean="0">
                <a:hlinkClick r:id="rId13"/>
              </a:rPr>
              <a:t> antibiotics"</a:t>
            </a:r>
            <a:r>
              <a:rPr lang="en-US" dirty="0" smtClean="0"/>
              <a:t> and </a:t>
            </a:r>
            <a:r>
              <a:rPr lang="en-US" dirty="0" smtClean="0">
                <a:hlinkClick r:id="rId14"/>
              </a:rPr>
              <a:t>see "Acute </a:t>
            </a:r>
            <a:r>
              <a:rPr lang="en-US" dirty="0" err="1" smtClean="0">
                <a:hlinkClick r:id="rId14"/>
              </a:rPr>
              <a:t>otitis</a:t>
            </a:r>
            <a:r>
              <a:rPr lang="en-US" dirty="0" smtClean="0">
                <a:hlinkClick r:id="rId14"/>
              </a:rPr>
              <a:t> media in children: Epidemiology, pathogenesis, clinical manifestations, and complications"</a:t>
            </a:r>
            <a:r>
              <a:rPr lang="en-US" dirty="0" smtClean="0"/>
              <a:t>, section on Microbiology).</a:t>
            </a:r>
          </a:p>
          <a:p>
            <a:r>
              <a:rPr lang="en-US" dirty="0" smtClean="0"/>
              <a:t>ANTIBIOTIC THERAPY — The goals of antibiotic therapy of ABS are to hasten recovery and prevent </a:t>
            </a:r>
            <a:r>
              <a:rPr lang="en-US" dirty="0" err="1" smtClean="0"/>
              <a:t>suppurative</a:t>
            </a:r>
            <a:r>
              <a:rPr lang="en-US" dirty="0" smtClean="0"/>
              <a:t> complications [</a:t>
            </a:r>
            <a:r>
              <a:rPr lang="en-US" dirty="0" smtClean="0">
                <a:hlinkClick r:id="rId15"/>
              </a:rPr>
              <a:t>12</a:t>
            </a:r>
            <a:r>
              <a:rPr lang="en-US" dirty="0" smtClean="0"/>
              <a:t>]. Successful antibiotic treatment depends upon administration of an appropriate antibiotic, in adequate doses, for a sufficient period of time [</a:t>
            </a:r>
            <a:r>
              <a:rPr lang="en-US" dirty="0" smtClean="0">
                <a:hlinkClick r:id="rId16"/>
              </a:rPr>
              <a:t>3</a:t>
            </a:r>
            <a:r>
              <a:rPr lang="en-US" dirty="0" smtClean="0"/>
              <a:t>].</a:t>
            </a:r>
          </a:p>
          <a:p>
            <a:r>
              <a:rPr lang="en-US" dirty="0" smtClean="0"/>
              <a:t>Most children with ABS can be treated as outpatients. Those with severe symptoms, underlying immunodeficiency (primary or secondary), or potential orbital or intracranial complications should be hospitalized for intravenous antibiotic therapy and/or specialty or surgical care (</a:t>
            </a:r>
            <a:r>
              <a:rPr lang="en-US" dirty="0" smtClean="0">
                <a:hlinkClick r:id="rId17"/>
              </a:rPr>
              <a:t>show figure 1</a:t>
            </a:r>
            <a:r>
              <a:rPr lang="en-US" dirty="0" smtClean="0"/>
              <a:t>) [</a:t>
            </a:r>
            <a:r>
              <a:rPr lang="en-US" dirty="0" smtClean="0">
                <a:hlinkClick r:id="rId16"/>
              </a:rPr>
              <a:t>3</a:t>
            </a:r>
            <a:r>
              <a:rPr lang="en-US" dirty="0" smtClean="0"/>
              <a:t>].</a:t>
            </a:r>
          </a:p>
          <a:p>
            <a:r>
              <a:rPr lang="en-US" dirty="0" smtClean="0"/>
              <a:t>Efficacy — There is some controversy in the literature regarding the effectiveness of antibiotics in the treatment of ABS. Some have argued that the difficulty in distinguishing viral </a:t>
            </a:r>
            <a:r>
              <a:rPr lang="en-US" dirty="0" err="1" smtClean="0"/>
              <a:t>rhinosinusitis</a:t>
            </a:r>
            <a:r>
              <a:rPr lang="en-US" dirty="0" smtClean="0"/>
              <a:t> from ABS and the high spontaneous cure rate of ABS obviate the need for antibiotics [</a:t>
            </a:r>
            <a:r>
              <a:rPr lang="en-US" dirty="0" smtClean="0">
                <a:hlinkClick r:id="rId18"/>
              </a:rPr>
              <a:t>13,14</a:t>
            </a:r>
            <a:r>
              <a:rPr lang="en-US" dirty="0" smtClean="0"/>
              <a:t>], whereas others are of the opinion that antimicrobial therapy is the cornerstone of management [</a:t>
            </a:r>
            <a:r>
              <a:rPr lang="en-US" dirty="0" smtClean="0">
                <a:hlinkClick r:id="rId15"/>
              </a:rPr>
              <a:t>12</a:t>
            </a:r>
            <a:r>
              <a:rPr lang="en-US" dirty="0" smtClean="0"/>
              <a:t>]. (</a:t>
            </a:r>
            <a:r>
              <a:rPr lang="en-US" dirty="0" smtClean="0">
                <a:hlinkClick r:id="rId4"/>
              </a:rPr>
              <a:t>See "Clinical features; evaluation; and diagnosis of acute bacterial sinusitis in children"</a:t>
            </a:r>
            <a:r>
              <a:rPr lang="en-US" dirty="0" smtClean="0"/>
              <a:t>).</a:t>
            </a:r>
          </a:p>
          <a:p>
            <a:r>
              <a:rPr lang="en-US" dirty="0" smtClean="0"/>
              <a:t>The data regarding antibiotic therapy for the treatment of ABS in children are unsatisfactory. Nonrandomized studies in adults have suggested that appropriate antibiotics at appropriate doses are effective in eradicating or reducing bacterial growth [</a:t>
            </a:r>
            <a:r>
              <a:rPr lang="en-US" dirty="0" smtClean="0">
                <a:hlinkClick r:id="rId19"/>
              </a:rPr>
              <a:t>1,15</a:t>
            </a:r>
            <a:r>
              <a:rPr lang="en-US" dirty="0" smtClean="0"/>
              <a:t>]. However, there have been no randomized, placebo-controlled trials of antibiotic treatment for ABS that have used pre- and post-treatment sinus aspirate culture as the standard for diagnosis and cure. Studies that use clinical and/or radiologic criteria for diagnosis and outcome may underestimate the benefit of antibiotic therapy because they are likely to include at least some patients with self-limited uncomplicated viral URI.</a:t>
            </a:r>
          </a:p>
          <a:p>
            <a:r>
              <a:rPr lang="en-US" dirty="0" smtClean="0"/>
              <a:t>Only two prospective placebo-controlled studies regarding the efficacy of antibiotics in the treatment of ABS have been performed in children since 1986 [</a:t>
            </a:r>
            <a:r>
              <a:rPr lang="en-US" dirty="0" smtClean="0">
                <a:hlinkClick r:id="rId20"/>
              </a:rPr>
              <a:t>4,13</a:t>
            </a:r>
            <a:r>
              <a:rPr lang="en-US" dirty="0" smtClean="0"/>
              <a:t>].</a:t>
            </a:r>
          </a:p>
          <a:p>
            <a:r>
              <a:rPr lang="en-US" dirty="0" smtClean="0"/>
              <a:t>The first study was published in 1986, before the widespread development of antibiotic-resistant </a:t>
            </a:r>
            <a:r>
              <a:rPr lang="en-US" dirty="0" err="1" smtClean="0"/>
              <a:t>pneumococci</a:t>
            </a:r>
            <a:r>
              <a:rPr lang="en-US" dirty="0" smtClean="0"/>
              <a:t>. In this study, 136 children (mean age 6 years) with </a:t>
            </a:r>
            <a:r>
              <a:rPr lang="en-US" dirty="0" err="1" smtClean="0"/>
              <a:t>radiologically</a:t>
            </a:r>
            <a:r>
              <a:rPr lang="en-US" dirty="0" smtClean="0"/>
              <a:t> confirmed clinical ABS (nasal discharge or daytime cough, or both of 10 to 30 days' duration) were randomly assigned to treatment with </a:t>
            </a:r>
            <a:r>
              <a:rPr lang="en-US" dirty="0" smtClean="0">
                <a:hlinkClick r:id="rId21"/>
              </a:rPr>
              <a:t>amoxicillin</a:t>
            </a:r>
            <a:r>
              <a:rPr lang="en-US" dirty="0" smtClean="0"/>
              <a:t> (40 mg/kg per day), </a:t>
            </a:r>
            <a:r>
              <a:rPr lang="en-US" dirty="0" smtClean="0">
                <a:hlinkClick r:id="rId22"/>
              </a:rPr>
              <a:t>amoxicillin-</a:t>
            </a:r>
            <a:r>
              <a:rPr lang="en-US" dirty="0" err="1" smtClean="0">
                <a:hlinkClick r:id="rId22"/>
              </a:rPr>
              <a:t>clavulanate</a:t>
            </a:r>
            <a:r>
              <a:rPr lang="en-US" dirty="0" smtClean="0"/>
              <a:t> (40 mg/kg per day of the amoxicillin component), or placebo. They underwent clinical assessment at 3 and 10 days [</a:t>
            </a:r>
            <a:r>
              <a:rPr lang="en-US" dirty="0" smtClean="0">
                <a:hlinkClick r:id="rId7"/>
              </a:rPr>
              <a:t>4</a:t>
            </a:r>
            <a:r>
              <a:rPr lang="en-US" dirty="0" smtClean="0"/>
              <a:t>]. Children with throat cultures positive for group A Streptococcus (n=28) and who did not complete their medication (n=15) were excluded from analysis. More children in the treatment groups than in the placebo group were cured or improved on days 3 and 10 of therapy (83 versus 51 percent and 79 versus 60 percent, respectively). The overall cure rates were 67 percent, 64 percent, and 43 percent for amoxicillin, amoxicillin-</a:t>
            </a:r>
            <a:r>
              <a:rPr lang="en-US" dirty="0" err="1" smtClean="0"/>
              <a:t>clavulanate</a:t>
            </a:r>
            <a:r>
              <a:rPr lang="en-US" dirty="0" smtClean="0"/>
              <a:t>, and placebo, respectively. </a:t>
            </a:r>
          </a:p>
          <a:p>
            <a:r>
              <a:rPr lang="en-US" dirty="0" smtClean="0"/>
              <a:t>The second study was published in 2001. In this study 188 children (aged 1 to 18 years, mean age 8 years) from community pediatric practices who had 10 to 28 days of persistent sinus symptoms were randomly assigned to receive amoxicillin (40 mg/kg/day), amoxicillin-</a:t>
            </a:r>
            <a:r>
              <a:rPr lang="en-US" dirty="0" err="1" smtClean="0"/>
              <a:t>clavulanate</a:t>
            </a:r>
            <a:r>
              <a:rPr lang="en-US" dirty="0" smtClean="0"/>
              <a:t> (45 mg/kg per day of the amoxicillin component) or placebo [</a:t>
            </a:r>
            <a:r>
              <a:rPr lang="en-US" dirty="0" smtClean="0">
                <a:hlinkClick r:id="rId23"/>
              </a:rPr>
              <a:t>13</a:t>
            </a:r>
            <a:r>
              <a:rPr lang="en-US" dirty="0" smtClean="0"/>
              <a:t>]. The rate of improvement (79 to 81 percent), relapse (12 to 13 percent), recurrence (9 to 13 percent), and adverse effects (10 to 19 percent) were similar among groups. The lack of benefit with antibiotic therapy in this study may have been related to the use of a relatively low dose of amoxicillin in an era of potentially resistant S. </a:t>
            </a:r>
            <a:r>
              <a:rPr lang="en-US" dirty="0" err="1" smtClean="0"/>
              <a:t>pneumoniae</a:t>
            </a:r>
            <a:r>
              <a:rPr lang="en-US" dirty="0" smtClean="0"/>
              <a:t>, the exclusion of more seriously ill children (temperature &gt;39ºC or facial pain), and a relatively older population [</a:t>
            </a:r>
            <a:r>
              <a:rPr lang="en-US" dirty="0" smtClean="0">
                <a:hlinkClick r:id="rId24"/>
              </a:rPr>
              <a:t>12,14,16</a:t>
            </a:r>
            <a:r>
              <a:rPr lang="en-US" dirty="0" smtClean="0"/>
              <a:t>]. </a:t>
            </a:r>
          </a:p>
          <a:p>
            <a:r>
              <a:rPr lang="en-US" dirty="0" smtClean="0"/>
              <a:t>A meta-analysis of six randomized controlled trials that compared antibiotics versus placebo or standard therapy in 562 children with </a:t>
            </a:r>
            <a:r>
              <a:rPr lang="en-US" dirty="0" err="1" smtClean="0"/>
              <a:t>rhinosinusitis</a:t>
            </a:r>
            <a:r>
              <a:rPr lang="en-US" dirty="0" smtClean="0"/>
              <a:t> for ≥10 days (</a:t>
            </a:r>
            <a:r>
              <a:rPr lang="en-US" dirty="0" err="1" smtClean="0"/>
              <a:t>eg</a:t>
            </a:r>
            <a:r>
              <a:rPr lang="en-US" dirty="0" smtClean="0"/>
              <a:t>, acute, </a:t>
            </a:r>
            <a:r>
              <a:rPr lang="en-US" dirty="0" err="1" smtClean="0"/>
              <a:t>subacute</a:t>
            </a:r>
            <a:r>
              <a:rPr lang="en-US" dirty="0" smtClean="0"/>
              <a:t>, and chronic sinusitis) found that antibiotics decreased overall clinical failure, defined as nasal discharge at follow up or no substantial improvement (risk ratio of 0.75 [95% CI, 0.63 to 0.92]), without significantly increasing adverse effects [</a:t>
            </a:r>
            <a:r>
              <a:rPr lang="en-US" dirty="0" smtClean="0">
                <a:hlinkClick r:id="rId25"/>
              </a:rPr>
              <a:t>17</a:t>
            </a:r>
            <a:r>
              <a:rPr lang="en-US" dirty="0" smtClean="0"/>
              <a:t>].</a:t>
            </a:r>
          </a:p>
          <a:p>
            <a:r>
              <a:rPr lang="en-US" dirty="0" smtClean="0"/>
              <a:t>Whether treatment of ABS prevents serious complications has not been adequately studied [</a:t>
            </a:r>
            <a:r>
              <a:rPr lang="en-US" dirty="0" smtClean="0">
                <a:hlinkClick r:id="rId26"/>
              </a:rPr>
              <a:t>18</a:t>
            </a:r>
            <a:r>
              <a:rPr lang="en-US" dirty="0" smtClean="0"/>
              <a:t>].</a:t>
            </a:r>
          </a:p>
          <a:p>
            <a:r>
              <a:rPr lang="en-US" dirty="0" smtClean="0"/>
              <a:t>Choice of antibiotic — Antibiotics that are used to treat ABS must provide antibacterial coverage for S. </a:t>
            </a:r>
            <a:r>
              <a:rPr lang="en-US" dirty="0" err="1" smtClean="0"/>
              <a:t>pneumoniae</a:t>
            </a:r>
            <a:r>
              <a:rPr lang="en-US" dirty="0" smtClean="0"/>
              <a:t>, H. </a:t>
            </a:r>
            <a:r>
              <a:rPr lang="en-US" dirty="0" err="1" smtClean="0"/>
              <a:t>influenzae</a:t>
            </a:r>
            <a:r>
              <a:rPr lang="en-US" dirty="0" smtClean="0"/>
              <a:t>, and M. </a:t>
            </a:r>
            <a:r>
              <a:rPr lang="en-US" dirty="0" err="1" smtClean="0"/>
              <a:t>catarrhalis</a:t>
            </a:r>
            <a:r>
              <a:rPr lang="en-US" dirty="0" smtClean="0"/>
              <a:t>. Additional factors to be considered include the severity of clinical illness, recent exposure to antibiotics, and other factors that increase the likelihood of infection with a resistant bacterial species.</a:t>
            </a:r>
          </a:p>
          <a:p>
            <a:r>
              <a:rPr lang="en-US" dirty="0" smtClean="0"/>
              <a:t>Because of its general effectiveness, safety, low cost, and narrow spectrum, </a:t>
            </a:r>
            <a:r>
              <a:rPr lang="en-US" dirty="0" smtClean="0">
                <a:hlinkClick r:id="rId21"/>
              </a:rPr>
              <a:t>amoxicillin</a:t>
            </a:r>
            <a:r>
              <a:rPr lang="en-US" dirty="0" smtClean="0"/>
              <a:t>, with or without </a:t>
            </a:r>
            <a:r>
              <a:rPr lang="en-US" dirty="0" err="1" smtClean="0"/>
              <a:t>clavulanate</a:t>
            </a:r>
            <a:r>
              <a:rPr lang="en-US" dirty="0" smtClean="0"/>
              <a:t>, generally is considered to be the first line agent for the treatment of ABS in children [</a:t>
            </a:r>
            <a:r>
              <a:rPr lang="en-US" dirty="0" smtClean="0">
                <a:hlinkClick r:id="rId27"/>
              </a:rPr>
              <a:t>12,19</a:t>
            </a:r>
            <a:r>
              <a:rPr lang="en-US" dirty="0" smtClean="0"/>
              <a:t>].</a:t>
            </a:r>
          </a:p>
          <a:p>
            <a:r>
              <a:rPr lang="en-US" dirty="0" smtClean="0"/>
              <a:t>There are few adequately powered studies that compare the efficacy of various antibiotics in the treatment of ABS. Guidelines for antibiotic therapy provided by the Sinus and Allergy Health Partnership used a mathematical model based on the best available evidence for pathogen distribution in ABS, pharmacokinetic and </a:t>
            </a:r>
            <a:r>
              <a:rPr lang="en-US" dirty="0" err="1" smtClean="0"/>
              <a:t>pharmacodynamic</a:t>
            </a:r>
            <a:r>
              <a:rPr lang="en-US" dirty="0" smtClean="0"/>
              <a:t> data, mechanisms of antimicrobial resistance, and antimicrobial resistance surveillance data [</a:t>
            </a:r>
            <a:r>
              <a:rPr lang="en-US" dirty="0" smtClean="0">
                <a:hlinkClick r:id="rId28"/>
              </a:rPr>
              <a:t>20-22</a:t>
            </a:r>
            <a:r>
              <a:rPr lang="en-US" dirty="0" smtClean="0"/>
              <a:t>]. Similarly, guidelines published by the American Academy of Pediatrics (AAP) developed suggestions for antimicrobial therapy based on theoretical calculations rather than on existing evidence [</a:t>
            </a:r>
            <a:r>
              <a:rPr lang="en-US" dirty="0" smtClean="0">
                <a:hlinkClick r:id="rId15"/>
              </a:rPr>
              <a:t>12</a:t>
            </a:r>
            <a:r>
              <a:rPr lang="en-US" dirty="0" smtClean="0"/>
              <a:t>]. They conclude that in the absence of any risk factors for resistant organisms, approximately 80 percent of children with ABS will respond to </a:t>
            </a:r>
            <a:r>
              <a:rPr lang="en-US" dirty="0" smtClean="0">
                <a:hlinkClick r:id="rId21"/>
              </a:rPr>
              <a:t>amoxicillin</a:t>
            </a:r>
            <a:r>
              <a:rPr lang="en-US" dirty="0" smtClean="0"/>
              <a:t>.</a:t>
            </a:r>
          </a:p>
          <a:p>
            <a:r>
              <a:rPr lang="en-US" dirty="0" smtClean="0"/>
              <a:t>Outpatient therapy — We agree with the AAP guideline for the management of ABS in children (</a:t>
            </a:r>
            <a:r>
              <a:rPr lang="en-US" dirty="0" smtClean="0">
                <a:hlinkClick r:id="rId17"/>
              </a:rPr>
              <a:t>show figure 1</a:t>
            </a:r>
            <a:r>
              <a:rPr lang="en-US" dirty="0" smtClean="0"/>
              <a:t>) [</a:t>
            </a:r>
            <a:r>
              <a:rPr lang="en-US" dirty="0" smtClean="0">
                <a:hlinkClick r:id="rId15"/>
              </a:rPr>
              <a:t>12</a:t>
            </a:r>
            <a:r>
              <a:rPr lang="en-US" dirty="0" smtClean="0"/>
              <a:t>], and make the following recommendations for outpatient therapy:</a:t>
            </a:r>
          </a:p>
          <a:p>
            <a:r>
              <a:rPr lang="en-US" dirty="0" smtClean="0"/>
              <a:t>For children with uncomplicated ABS that is of mild to moderate severity, who do not attend day care, and have not been treated with an antimicrobial in the preceding 90 days, we suggest one of the following regimens:</a:t>
            </a:r>
          </a:p>
          <a:p>
            <a:r>
              <a:rPr lang="en-US" dirty="0" smtClean="0">
                <a:hlinkClick r:id="rId21"/>
              </a:rPr>
              <a:t>Amoxicillin</a:t>
            </a:r>
            <a:r>
              <a:rPr lang="en-US" dirty="0" smtClean="0"/>
              <a:t> (45 to 90 mg/kg per day in two divided doses), or </a:t>
            </a:r>
          </a:p>
          <a:p>
            <a:r>
              <a:rPr lang="en-US" dirty="0" smtClean="0">
                <a:hlinkClick r:id="rId22"/>
              </a:rPr>
              <a:t>Amoxicillin-</a:t>
            </a:r>
            <a:r>
              <a:rPr lang="en-US" dirty="0" err="1" smtClean="0">
                <a:hlinkClick r:id="rId22"/>
              </a:rPr>
              <a:t>clavulanate</a:t>
            </a:r>
            <a:r>
              <a:rPr lang="en-US" dirty="0" smtClean="0"/>
              <a:t> (45 to 90 mg/kg per day of the amoxicillin component in two divided doses) </a:t>
            </a:r>
          </a:p>
          <a:p>
            <a:r>
              <a:rPr lang="en-US" dirty="0" smtClean="0"/>
              <a:t>The dose range permits some individual judgment [</a:t>
            </a:r>
            <a:r>
              <a:rPr lang="en-US" dirty="0" smtClean="0">
                <a:hlinkClick r:id="rId29"/>
              </a:rPr>
              <a:t>12,23</a:t>
            </a:r>
            <a:r>
              <a:rPr lang="en-US" dirty="0" smtClean="0"/>
              <a:t>]. As an example, a lower dose may be used for a child who has his or her first sinus infection in October (when the rate of antibiotic resistance is low) [</a:t>
            </a:r>
            <a:r>
              <a:rPr lang="en-US" dirty="0" smtClean="0">
                <a:hlinkClick r:id="rId30"/>
              </a:rPr>
              <a:t>24</a:t>
            </a:r>
            <a:r>
              <a:rPr lang="en-US" dirty="0" smtClean="0"/>
              <a:t>]; later in the viral respiratory season, a higher dose (90 mg/kg per day) may be more appropriate.</a:t>
            </a:r>
          </a:p>
          <a:p>
            <a:r>
              <a:rPr lang="en-US" dirty="0" smtClean="0"/>
              <a:t>For children who have uncomplicated ABS of at least moderate severity, have received an antimicrobial agent in the preceding 90 days, or who attend day care, we suggest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t>
            </a:r>
            <a:r>
              <a:rPr lang="en-US" dirty="0" smtClean="0">
                <a:hlinkClick r:id="rId21"/>
              </a:rPr>
              <a:t>amoxicillin</a:t>
            </a:r>
            <a:r>
              <a:rPr lang="en-US" dirty="0" smtClean="0"/>
              <a:t> and 6.4 mg/kg per day of </a:t>
            </a:r>
            <a:r>
              <a:rPr lang="en-US" dirty="0" err="1" smtClean="0"/>
              <a:t>clavulanate</a:t>
            </a:r>
            <a:r>
              <a:rPr lang="en-US" dirty="0" smtClean="0"/>
              <a:t> in two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A single dose of </a:t>
            </a:r>
            <a:r>
              <a:rPr lang="en-US" dirty="0" err="1" smtClean="0">
                <a:hlinkClick r:id="rId34"/>
              </a:rPr>
              <a:t>ceftriaxone</a:t>
            </a:r>
            <a:r>
              <a:rPr lang="en-US" dirty="0" smtClean="0"/>
              <a:t> (at 50 mg/kg per day), given either intravenously or intramuscularly, can be used in children with vomiting that precludes administration of oral antibiotics [</a:t>
            </a:r>
            <a:r>
              <a:rPr lang="en-US" dirty="0" smtClean="0">
                <a:hlinkClick r:id="rId15"/>
              </a:rPr>
              <a:t>12</a:t>
            </a:r>
            <a:r>
              <a:rPr lang="en-US" dirty="0" smtClean="0"/>
              <a:t>]. Therapy with an oral antibiotic should be initiated 24 hours later, provided the vomiting has resolved.</a:t>
            </a:r>
          </a:p>
          <a:p>
            <a:r>
              <a:rPr lang="en-US" dirty="0" smtClean="0"/>
              <a:t>Children with allergy to </a:t>
            </a:r>
            <a:r>
              <a:rPr lang="en-US" dirty="0" err="1" smtClean="0"/>
              <a:t>penicillins</a:t>
            </a:r>
            <a:r>
              <a:rPr lang="en-US" dirty="0" smtClean="0"/>
              <a:t> — Regimens for children with non-type 1 hypersensitivity reactions to penicillin (</a:t>
            </a:r>
            <a:r>
              <a:rPr lang="en-US" dirty="0" smtClean="0">
                <a:hlinkClick r:id="rId35"/>
              </a:rPr>
              <a:t>show table 1</a:t>
            </a:r>
            <a:r>
              <a:rPr lang="en-US" dirty="0" smtClean="0"/>
              <a:t>) include (</a:t>
            </a:r>
            <a:r>
              <a:rPr lang="en-US" dirty="0" smtClean="0">
                <a:hlinkClick r:id="rId17"/>
              </a:rPr>
              <a:t>show figure 1</a:t>
            </a:r>
            <a:r>
              <a:rPr lang="en-US" dirty="0" smtClean="0"/>
              <a:t>):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In patients with type 1 hypersensitivity reactions to </a:t>
            </a:r>
            <a:r>
              <a:rPr lang="en-US" dirty="0" err="1" smtClean="0"/>
              <a:t>penicillins</a:t>
            </a:r>
            <a:r>
              <a:rPr lang="en-US" dirty="0" smtClean="0"/>
              <a:t> (</a:t>
            </a:r>
            <a:r>
              <a:rPr lang="en-US" dirty="0" smtClean="0">
                <a:hlinkClick r:id="rId35"/>
              </a:rPr>
              <a:t>show table 1</a:t>
            </a:r>
            <a:r>
              <a:rPr lang="en-US" dirty="0" smtClean="0"/>
              <a:t>), appropriate regimens include:</a:t>
            </a:r>
          </a:p>
          <a:p>
            <a:r>
              <a:rPr lang="en-US" dirty="0" err="1" smtClean="0">
                <a:hlinkClick r:id="rId36"/>
              </a:rPr>
              <a:t>Clarithromycin</a:t>
            </a:r>
            <a:r>
              <a:rPr lang="en-US" dirty="0" smtClean="0"/>
              <a:t> (15 mg/kg/day in 2 divided doses), or </a:t>
            </a:r>
          </a:p>
          <a:p>
            <a:r>
              <a:rPr lang="en-US" dirty="0" err="1" smtClean="0">
                <a:hlinkClick r:id="rId37"/>
              </a:rPr>
              <a:t>Azithromycin</a:t>
            </a:r>
            <a:r>
              <a:rPr lang="en-US" dirty="0" smtClean="0"/>
              <a:t> (10 mg/kg per day on day 1 followed by 5 mg/kg per day as a single dose for 4 days) </a:t>
            </a:r>
          </a:p>
          <a:p>
            <a:r>
              <a:rPr lang="en-US" dirty="0" err="1" smtClean="0">
                <a:hlinkClick r:id="rId38"/>
              </a:rPr>
              <a:t>Clindamycin</a:t>
            </a:r>
            <a:r>
              <a:rPr lang="en-US" dirty="0" smtClean="0"/>
              <a:t> (30 to 40 mg/kg per day) is another alternative, but should be reserved for patients with type 1 hypersensitivity reactions to penicillin who are known to be infected with penicillin-resistant </a:t>
            </a:r>
            <a:r>
              <a:rPr lang="en-US" dirty="0" err="1" smtClean="0"/>
              <a:t>pneumococci</a:t>
            </a:r>
            <a:r>
              <a:rPr lang="en-US" dirty="0" smtClean="0"/>
              <a:t> [</a:t>
            </a:r>
            <a:r>
              <a:rPr lang="en-US" dirty="0" smtClean="0">
                <a:hlinkClick r:id="rId15"/>
              </a:rPr>
              <a:t>12</a:t>
            </a:r>
            <a:r>
              <a:rPr lang="en-US" dirty="0" smtClean="0"/>
              <a:t>].</a:t>
            </a:r>
          </a:p>
          <a:p>
            <a:r>
              <a:rPr lang="en-US" dirty="0" smtClean="0"/>
              <a:t>(</a:t>
            </a:r>
            <a:r>
              <a:rPr lang="en-US" dirty="0" smtClean="0">
                <a:hlinkClick r:id="rId39"/>
              </a:rPr>
              <a:t>See "Allergy to </a:t>
            </a:r>
            <a:r>
              <a:rPr lang="en-US" dirty="0" err="1" smtClean="0">
                <a:hlinkClick r:id="rId39"/>
              </a:rPr>
              <a:t>penicillins</a:t>
            </a:r>
            <a:r>
              <a:rPr lang="en-US" dirty="0" smtClean="0">
                <a:hlinkClick r:id="rId39"/>
              </a:rPr>
              <a:t>"</a:t>
            </a:r>
            <a:r>
              <a:rPr lang="en-US" dirty="0" smtClean="0"/>
              <a:t> and </a:t>
            </a:r>
            <a:r>
              <a:rPr lang="en-US" dirty="0" smtClean="0">
                <a:hlinkClick r:id="rId40"/>
              </a:rPr>
              <a:t>see "Use of </a:t>
            </a:r>
            <a:r>
              <a:rPr lang="en-US" dirty="0" err="1" smtClean="0">
                <a:hlinkClick r:id="rId40"/>
              </a:rPr>
              <a:t>cephalosporins</a:t>
            </a:r>
            <a:r>
              <a:rPr lang="en-US" dirty="0" smtClean="0">
                <a:hlinkClick r:id="rId40"/>
              </a:rPr>
              <a:t>, </a:t>
            </a:r>
            <a:r>
              <a:rPr lang="en-US" dirty="0" err="1" smtClean="0">
                <a:hlinkClick r:id="rId40"/>
              </a:rPr>
              <a:t>carbapenems</a:t>
            </a:r>
            <a:r>
              <a:rPr lang="en-US" dirty="0" smtClean="0">
                <a:hlinkClick r:id="rId40"/>
              </a:rPr>
              <a:t>, and </a:t>
            </a:r>
            <a:r>
              <a:rPr lang="en-US" dirty="0" err="1" smtClean="0">
                <a:hlinkClick r:id="rId40"/>
              </a:rPr>
              <a:t>monobactams</a:t>
            </a:r>
            <a:r>
              <a:rPr lang="en-US" dirty="0" smtClean="0">
                <a:hlinkClick r:id="rId40"/>
              </a:rPr>
              <a:t> in penicillin allergic patients"</a:t>
            </a:r>
            <a:r>
              <a:rPr lang="en-US" dirty="0" smtClean="0"/>
              <a:t>).</a:t>
            </a:r>
          </a:p>
          <a:p>
            <a:r>
              <a:rPr lang="en-US" dirty="0" smtClean="0"/>
              <a:t>Hospitalized patients — Seriously ill children with ABS should be hospitalized for intravenous antibiotics. Empiric therapy should provide coverage for highly resistant </a:t>
            </a:r>
            <a:r>
              <a:rPr lang="en-US" dirty="0" err="1" smtClean="0"/>
              <a:t>pneumococci</a:t>
            </a:r>
            <a:r>
              <a:rPr lang="en-US" dirty="0" smtClean="0"/>
              <a:t> and penicillin resistant H. </a:t>
            </a:r>
            <a:r>
              <a:rPr lang="en-US" dirty="0" err="1" smtClean="0"/>
              <a:t>influenzae</a:t>
            </a:r>
            <a:r>
              <a:rPr lang="en-US" dirty="0" smtClean="0"/>
              <a:t> and M. </a:t>
            </a:r>
            <a:r>
              <a:rPr lang="en-US" dirty="0" err="1" smtClean="0"/>
              <a:t>catarrhalis</a:t>
            </a:r>
            <a:r>
              <a:rPr lang="en-US" dirty="0" smtClean="0"/>
              <a:t>. Appropriate regimens include:</a:t>
            </a:r>
          </a:p>
          <a:p>
            <a:r>
              <a:rPr lang="en-US" dirty="0" err="1" smtClean="0">
                <a:hlinkClick r:id="rId41"/>
              </a:rPr>
              <a:t>Cefotaxime</a:t>
            </a:r>
            <a:r>
              <a:rPr lang="en-US" dirty="0" smtClean="0"/>
              <a:t> (100 to 200 mg/kg per day every divided every 6 hours), or </a:t>
            </a:r>
          </a:p>
          <a:p>
            <a:r>
              <a:rPr lang="en-US" dirty="0" err="1" smtClean="0">
                <a:hlinkClick r:id="rId34"/>
              </a:rPr>
              <a:t>Ceftriaxone</a:t>
            </a:r>
            <a:r>
              <a:rPr lang="en-US" dirty="0" smtClean="0"/>
              <a:t> (100 mg/kg per day divided every 12 hours) </a:t>
            </a:r>
          </a:p>
          <a:p>
            <a:r>
              <a:rPr lang="en-US" dirty="0" smtClean="0"/>
              <a:t>Therapy should be adjusted based upon clinical response and culture results.</a:t>
            </a:r>
          </a:p>
          <a:p>
            <a:r>
              <a:rPr lang="en-US" dirty="0" smtClean="0"/>
              <a:t>Duration — The optimal duration of therapy for patients with ABS has not received systematic study. Empiric recommendations are typically made for 10, 14, 21, or 28 days of therapy. As an alternative, we suggest that antibiotic therapy be continued until the patient becomes free of symptoms and then for an additional seven days [</a:t>
            </a:r>
            <a:r>
              <a:rPr lang="en-US" dirty="0" smtClean="0">
                <a:hlinkClick r:id="rId42"/>
              </a:rPr>
              <a:t>12,25</a:t>
            </a:r>
            <a:r>
              <a:rPr lang="en-US" dirty="0" smtClean="0"/>
              <a:t>]. This strategy, which individualizes treatment for each patient, guarantees a minimum duration of 10 days of therapy and prolongs therapy in children in whom the response to antibiotics has been more sluggish.</a:t>
            </a:r>
          </a:p>
          <a:p>
            <a:r>
              <a:rPr lang="en-US" dirty="0" smtClean="0"/>
              <a:t>Treatment failure — Most patients with ABS who are treated with an appropriate antimicrobial agent respond within 48 to 72 hours with a diminution of respiratory symptoms and an improvement in general well-being [</a:t>
            </a:r>
            <a:r>
              <a:rPr lang="en-US" dirty="0" smtClean="0">
                <a:hlinkClick r:id="rId7"/>
              </a:rPr>
              <a:t>4</a:t>
            </a:r>
            <a:r>
              <a:rPr lang="en-US" dirty="0" smtClean="0"/>
              <a:t>]. If a child fails to improve, either the antimicrobial is ineffective or the diagnosis of sinusitis is not correct [</a:t>
            </a:r>
            <a:r>
              <a:rPr lang="en-US" dirty="0" smtClean="0">
                <a:hlinkClick r:id="rId15"/>
              </a:rPr>
              <a:t>12</a:t>
            </a:r>
            <a:r>
              <a:rPr lang="en-US" dirty="0" smtClean="0"/>
              <a:t>]. Sinus imaging and/or sinus aspiration may be indicated to confirm the diagnosis and tailor therapy. Refractory sinusitis may be a clue to immune deficiency [</a:t>
            </a:r>
            <a:r>
              <a:rPr lang="en-US" dirty="0" smtClean="0">
                <a:hlinkClick r:id="rId43"/>
              </a:rPr>
              <a:t>26</a:t>
            </a:r>
            <a:r>
              <a:rPr lang="en-US" dirty="0" smtClean="0"/>
              <a:t>]. (</a:t>
            </a:r>
            <a:r>
              <a:rPr lang="en-US" dirty="0" smtClean="0">
                <a:hlinkClick r:id="rId44"/>
              </a:rPr>
              <a:t>See "Approach to the child with recurrent infections"</a:t>
            </a:r>
            <a:r>
              <a:rPr lang="en-US" dirty="0" smtClean="0"/>
              <a:t>).</a:t>
            </a:r>
          </a:p>
          <a:p>
            <a:r>
              <a:rPr lang="en-US" dirty="0" smtClean="0"/>
              <a:t>For children with mild to moderate symptoms who do not improve while receiving an adequate dose of </a:t>
            </a:r>
            <a:r>
              <a:rPr lang="en-US" dirty="0" smtClean="0">
                <a:hlinkClick r:id="rId21"/>
              </a:rPr>
              <a:t>amoxicillin</a:t>
            </a:r>
            <a:r>
              <a:rPr lang="en-US" dirty="0" smtClean="0"/>
              <a:t>, antibiotic therapy may be changed to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amoxicillin and 6.4 mg/kg per day of </a:t>
            </a:r>
            <a:r>
              <a:rPr lang="en-US" dirty="0" err="1" smtClean="0"/>
              <a:t>clavulanate</a:t>
            </a:r>
            <a:r>
              <a:rPr lang="en-US" dirty="0" smtClean="0"/>
              <a:t> in 2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If patients with mild to moderate symptoms fail to improve with one of these regimens, a trial of intravenous therapy with </a:t>
            </a:r>
            <a:r>
              <a:rPr lang="en-US" dirty="0" err="1" smtClean="0">
                <a:hlinkClick r:id="rId34"/>
              </a:rPr>
              <a:t>ceftriaxone</a:t>
            </a:r>
            <a:r>
              <a:rPr lang="en-US" dirty="0" smtClean="0"/>
              <a:t> (100 mg/kg per day divided every 12 hours) or </a:t>
            </a:r>
            <a:r>
              <a:rPr lang="en-US" dirty="0" err="1" smtClean="0">
                <a:hlinkClick r:id="rId41"/>
              </a:rPr>
              <a:t>cefotaxime</a:t>
            </a:r>
            <a:r>
              <a:rPr lang="en-US" dirty="0" smtClean="0"/>
              <a:t> (100 to 200 mg/kg per day) may be initiated (</a:t>
            </a:r>
            <a:r>
              <a:rPr lang="en-US" dirty="0" smtClean="0">
                <a:hlinkClick r:id="rId17"/>
              </a:rPr>
              <a:t>show figure 1</a:t>
            </a:r>
            <a:r>
              <a:rPr lang="en-US" dirty="0" smtClean="0"/>
              <a:t>).</a:t>
            </a:r>
          </a:p>
          <a:p>
            <a:r>
              <a:rPr lang="en-US" dirty="0" smtClean="0"/>
              <a:t>Sinus imaging (plain radiographs in </a:t>
            </a:r>
            <a:r>
              <a:rPr lang="en-US" dirty="0" err="1" smtClean="0"/>
              <a:t>anteroposterior</a:t>
            </a:r>
            <a:r>
              <a:rPr lang="en-US" dirty="0" smtClean="0"/>
              <a:t>, lateral, and </a:t>
            </a:r>
            <a:r>
              <a:rPr lang="en-US" dirty="0" err="1" smtClean="0"/>
              <a:t>occipitomental</a:t>
            </a:r>
            <a:r>
              <a:rPr lang="en-US" dirty="0" smtClean="0"/>
              <a:t> views) should be performed before initiation of intravenous therapy to confirm the diagnosis (for patients who were not previously imaged). Sinus imaging, with contrast enhanced computed tomography (CT), should be performed in patients with symptoms or signs of intracranial or orbital complications. Sinus aspiration also may be indicated to appropriately tailor antibiotic therapy. (</a:t>
            </a:r>
            <a:r>
              <a:rPr lang="en-US" dirty="0" smtClean="0">
                <a:hlinkClick r:id="rId4"/>
              </a:rPr>
              <a:t>See "Clinical features; evaluation; and diagnosis of acute bacterial sinusitis in children"</a:t>
            </a:r>
            <a:r>
              <a:rPr lang="en-US" dirty="0" smtClean="0"/>
              <a:t>, section on Complications of ABS).</a:t>
            </a:r>
          </a:p>
          <a:p>
            <a:r>
              <a:rPr lang="en-US" dirty="0" smtClean="0"/>
              <a:t>Failure to improve in hospitalized patients who are receiving empiric antibiotic therapy warrants additional evaluation. Contrast enhanced CT imaging should be obtained to exclude orbital and intracranial complications. Sinus aspirate cultures should be obtained if they were not obtained at the time of admission. Antimicrobial therapy should be modified according to results of sinus aspirate cultures as soon as the results are available. If sinus aspirate cultures are unavailable or if no pathogens are isolated in an ill child who has not improved despite therapy with a third generation cephalosporin, the addition of </a:t>
            </a:r>
            <a:r>
              <a:rPr lang="en-US" dirty="0" err="1" smtClean="0">
                <a:hlinkClick r:id="rId45"/>
              </a:rPr>
              <a:t>vancomycin</a:t>
            </a:r>
            <a:r>
              <a:rPr lang="en-US" dirty="0" smtClean="0"/>
              <a:t> with or without </a:t>
            </a:r>
            <a:r>
              <a:rPr lang="en-US" dirty="0" err="1" smtClean="0">
                <a:hlinkClick r:id="rId46"/>
              </a:rPr>
              <a:t>metronidazole</a:t>
            </a:r>
            <a:r>
              <a:rPr lang="en-US" dirty="0" smtClean="0"/>
              <a:t> may be warranted. Consultation with an infectious disease specialist and/or otolaryngologist is suggested.</a:t>
            </a:r>
          </a:p>
          <a:p>
            <a:r>
              <a:rPr lang="en-US" dirty="0" smtClean="0"/>
              <a:t>INDICATIONS FOR REFERRAL — Children with uncomplicated ABS can usually be managed by their primary care provider. Consultation with a specialist (</a:t>
            </a:r>
            <a:r>
              <a:rPr lang="en-US" dirty="0" err="1" smtClean="0"/>
              <a:t>eg</a:t>
            </a:r>
            <a:r>
              <a:rPr lang="en-US" dirty="0" smtClean="0"/>
              <a:t>, infectious disease, otolaryngology, immunology) may be warranted in the following circumstances [</a:t>
            </a:r>
            <a:r>
              <a:rPr lang="en-US" dirty="0" smtClean="0">
                <a:hlinkClick r:id="rId47"/>
              </a:rPr>
              <a:t>18,27</a:t>
            </a:r>
            <a:r>
              <a:rPr lang="en-US" dirty="0" smtClean="0"/>
              <a:t>]:</a:t>
            </a:r>
          </a:p>
          <a:p>
            <a:r>
              <a:rPr lang="en-US" dirty="0" smtClean="0"/>
              <a:t>Intracranial or orbital complications </a:t>
            </a:r>
          </a:p>
          <a:p>
            <a:r>
              <a:rPr lang="en-US" dirty="0" smtClean="0"/>
              <a:t>Need for sinus aspiration </a:t>
            </a:r>
          </a:p>
          <a:p>
            <a:r>
              <a:rPr lang="en-US" dirty="0" smtClean="0"/>
              <a:t>Isolation of resistant or rare pathogens from sinus aspirate </a:t>
            </a:r>
          </a:p>
          <a:p>
            <a:r>
              <a:rPr lang="en-US" dirty="0" smtClean="0"/>
              <a:t>Diagnosed or suspected immunodeficiency </a:t>
            </a:r>
          </a:p>
          <a:p>
            <a:r>
              <a:rPr lang="en-US" dirty="0" smtClean="0"/>
              <a:t>Recurrent ABS, particularly if it exacerbates underlying pulmonary conditions (</a:t>
            </a:r>
            <a:r>
              <a:rPr lang="en-US" dirty="0" err="1" smtClean="0"/>
              <a:t>eg</a:t>
            </a:r>
            <a:r>
              <a:rPr lang="en-US" dirty="0" smtClean="0"/>
              <a:t>, asthma) </a:t>
            </a:r>
          </a:p>
          <a:p>
            <a:r>
              <a:rPr lang="en-US" dirty="0" smtClean="0"/>
              <a:t>ADJUNCTIVE THERAPY — Adjunctive therapies for ABS, which may be used to reduce or improve sinus drainage, include [</a:t>
            </a:r>
            <a:r>
              <a:rPr lang="en-US" dirty="0" smtClean="0">
                <a:hlinkClick r:id="rId48"/>
              </a:rPr>
              <a:t>12,28,29</a:t>
            </a:r>
            <a:r>
              <a:rPr lang="en-US" dirty="0" smtClean="0"/>
              <a:t>]:</a:t>
            </a:r>
          </a:p>
          <a:p>
            <a:r>
              <a:rPr lang="en-US" dirty="0" smtClean="0"/>
              <a:t>Saline nasal irrigation </a:t>
            </a:r>
          </a:p>
          <a:p>
            <a:r>
              <a:rPr lang="en-US" dirty="0" smtClean="0"/>
              <a:t>Decongestants (topical or systemic) </a:t>
            </a:r>
          </a:p>
          <a:p>
            <a:r>
              <a:rPr lang="en-US" dirty="0" smtClean="0"/>
              <a:t>Antihistamines </a:t>
            </a:r>
          </a:p>
          <a:p>
            <a:r>
              <a:rPr lang="en-US" dirty="0" smtClean="0"/>
              <a:t>Intranasal corticosteroids </a:t>
            </a:r>
          </a:p>
          <a:p>
            <a:r>
              <a:rPr lang="en-US" dirty="0" smtClean="0"/>
              <a:t>There are limited data regarding the efficacy of these therapies in children with ABS [</a:t>
            </a:r>
            <a:r>
              <a:rPr lang="en-US" dirty="0" smtClean="0">
                <a:hlinkClick r:id="rId49"/>
              </a:rPr>
              <a:t>29,30</a:t>
            </a:r>
            <a:r>
              <a:rPr lang="en-US" dirty="0" smtClean="0"/>
              <a:t>]. Saline nose drops and/or saline nasal sprays may be helpful in preventing crust formation and liquefying sinus secretions. Although the potential benefits are unproven, saline nasal irrigation is unlikely to be harmful or impede recovery and is suggested.</a:t>
            </a:r>
          </a:p>
          <a:p>
            <a:r>
              <a:rPr lang="en-US" dirty="0" smtClean="0"/>
              <a:t>Decongestants may reduce tissue edema, improve </a:t>
            </a:r>
            <a:r>
              <a:rPr lang="en-US" dirty="0" err="1" smtClean="0"/>
              <a:t>ostial</a:t>
            </a:r>
            <a:r>
              <a:rPr lang="en-US" dirty="0" smtClean="0"/>
              <a:t> drainage, and provide symptomatic relief [</a:t>
            </a:r>
            <a:r>
              <a:rPr lang="en-US" dirty="0" smtClean="0">
                <a:hlinkClick r:id="rId50"/>
              </a:rPr>
              <a:t>28</a:t>
            </a:r>
            <a:r>
              <a:rPr lang="en-US" dirty="0" smtClean="0"/>
              <a:t>]. However, these benefits may be offset by an increased viscosity of secretions and decreased blood flow to the nasal mucosa, which may impair delivery of antibiotics to the sinuses. Similarly, antihistamines have the potential to dry secretions and impair sinus drainage. There are no data to support the use of antihistamines in children with ABS who do not have an underlying allergic component [</a:t>
            </a:r>
            <a:r>
              <a:rPr lang="en-US" dirty="0" smtClean="0">
                <a:hlinkClick r:id="rId51"/>
              </a:rPr>
              <a:t>12,28</a:t>
            </a:r>
            <a:r>
              <a:rPr lang="en-US" dirty="0" smtClean="0"/>
              <a:t>].</a:t>
            </a:r>
          </a:p>
          <a:p>
            <a:r>
              <a:rPr lang="en-US" dirty="0" smtClean="0"/>
              <a:t>The use of a combination antihistamine-decongestant in the treatment of children with presumed ABS was evaluated in a single prospective study [</a:t>
            </a:r>
            <a:r>
              <a:rPr lang="en-US" dirty="0" smtClean="0">
                <a:hlinkClick r:id="rId52"/>
              </a:rPr>
              <a:t>31</a:t>
            </a:r>
            <a:r>
              <a:rPr lang="en-US" dirty="0" smtClean="0"/>
              <a:t>]. Children (aged 1 to 18 years) with presumed ABS were randomly assigned to treatment with a decongestant-antihistamine or placebo in addition to </a:t>
            </a:r>
            <a:r>
              <a:rPr lang="en-US" dirty="0" smtClean="0">
                <a:hlinkClick r:id="rId21"/>
              </a:rPr>
              <a:t>amoxicillin</a:t>
            </a:r>
            <a:r>
              <a:rPr lang="en-US" dirty="0" smtClean="0"/>
              <a:t>. Symptoms improved in all children within three days of initiation of antibiotics; there were no differences in symptom scores between groups on days 1, 3, or 14 of therapy. We do not suggest the use of decongestants or antihistamines in children with ABS.</a:t>
            </a:r>
          </a:p>
          <a:p>
            <a:r>
              <a:rPr lang="en-US" dirty="0" smtClean="0"/>
              <a:t>Nasal corticosteroids theoretically may decrease inflammation of the mucous membranes, which contributes to obstruction of the </a:t>
            </a:r>
            <a:r>
              <a:rPr lang="en-US" dirty="0" err="1" smtClean="0"/>
              <a:t>ostia</a:t>
            </a:r>
            <a:r>
              <a:rPr lang="en-US" dirty="0" smtClean="0"/>
              <a:t> and impaired </a:t>
            </a:r>
            <a:r>
              <a:rPr lang="en-US" dirty="0" err="1" smtClean="0"/>
              <a:t>mucociliary</a:t>
            </a:r>
            <a:r>
              <a:rPr lang="en-US" dirty="0" smtClean="0"/>
              <a:t> clearance [</a:t>
            </a:r>
            <a:r>
              <a:rPr lang="en-US" dirty="0" smtClean="0">
                <a:hlinkClick r:id="rId53"/>
              </a:rPr>
              <a:t>32</a:t>
            </a:r>
            <a:r>
              <a:rPr lang="en-US" dirty="0" smtClean="0"/>
              <a:t>]. Only one study has evaluated the benefits of intranasal corticosteroids in addition to antibiotics in young children with presumed ABS [</a:t>
            </a:r>
            <a:r>
              <a:rPr lang="en-US" dirty="0" smtClean="0">
                <a:hlinkClick r:id="rId54"/>
              </a:rPr>
              <a:t>33</a:t>
            </a:r>
            <a:r>
              <a:rPr lang="en-US" dirty="0" smtClean="0"/>
              <a:t>]. In this study 151 children (1 to 15 years) with clinical and radiographic sinusitis were treated with </a:t>
            </a:r>
            <a:r>
              <a:rPr lang="en-US" dirty="0" smtClean="0">
                <a:hlinkClick r:id="rId22"/>
              </a:rPr>
              <a:t>amoxicillin-</a:t>
            </a:r>
            <a:r>
              <a:rPr lang="en-US" dirty="0" err="1" smtClean="0">
                <a:hlinkClick r:id="rId22"/>
              </a:rPr>
              <a:t>clavulanate</a:t>
            </a:r>
            <a:r>
              <a:rPr lang="en-US" dirty="0" smtClean="0"/>
              <a:t> and randomly assigned to </a:t>
            </a:r>
            <a:r>
              <a:rPr lang="en-US" dirty="0" err="1" smtClean="0">
                <a:hlinkClick r:id="rId55"/>
              </a:rPr>
              <a:t>budesonide</a:t>
            </a:r>
            <a:r>
              <a:rPr lang="en-US" dirty="0" smtClean="0"/>
              <a:t> or placebo nasal spray for three weeks. At the end of therapy, symptoms in patients in both groups were improved from baseline. Intranasal </a:t>
            </a:r>
            <a:r>
              <a:rPr lang="en-US" dirty="0" err="1" smtClean="0"/>
              <a:t>budesonide</a:t>
            </a:r>
            <a:r>
              <a:rPr lang="en-US" dirty="0" smtClean="0"/>
              <a:t> had a modest effect on cough and nasal discharge, but the effect was only noted during the second week of therapy. A study of intranasal corticosteroids in patients &gt;14 years with ABS demonstrated a similar marginal effect [</a:t>
            </a:r>
            <a:r>
              <a:rPr lang="en-US" dirty="0" smtClean="0">
                <a:hlinkClick r:id="rId56"/>
              </a:rPr>
              <a:t>34</a:t>
            </a:r>
            <a:r>
              <a:rPr lang="en-US" dirty="0" smtClean="0"/>
              <a:t>]. We do not suggest the use of intranasal corticosteroids in children with ABS.</a:t>
            </a:r>
          </a:p>
          <a:p>
            <a:r>
              <a:rPr lang="en-US" dirty="0" smtClean="0"/>
              <a:t>SUMMARY AND RECOMMENDATIONS </a:t>
            </a:r>
          </a:p>
          <a:p>
            <a:r>
              <a:rPr lang="en-US" dirty="0" smtClean="0"/>
              <a:t>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uncomplicated acute bacterial sinusitis (ABS) in otherwise healthy children. (</a:t>
            </a:r>
            <a:r>
              <a:rPr lang="en-US" dirty="0" smtClean="0">
                <a:hlinkClick r:id=""/>
              </a:rPr>
              <a:t>See "Microbiology" above</a:t>
            </a:r>
            <a:r>
              <a:rPr lang="en-US" dirty="0" smtClean="0"/>
              <a:t>). </a:t>
            </a:r>
          </a:p>
          <a:p>
            <a:r>
              <a:rPr lang="en-US" dirty="0" smtClean="0"/>
              <a:t>Most children with ABS can be treated as outpatients. Hospitalization is indicated for those with severe symptoms, underlying immunodeficiency (primary or secondary), or potential orbital or intracranial complications. (</a:t>
            </a:r>
            <a:r>
              <a:rPr lang="en-US" dirty="0" smtClean="0">
                <a:hlinkClick r:id=""/>
              </a:rPr>
              <a:t>See "Antibiotic therapy" above</a:t>
            </a:r>
            <a:r>
              <a:rPr lang="en-US" dirty="0" smtClean="0"/>
              <a:t>). </a:t>
            </a:r>
          </a:p>
          <a:p>
            <a:r>
              <a:rPr lang="en-US" dirty="0" smtClean="0"/>
              <a:t>We suggest children with ABS be treated with antimicrobial therapy (</a:t>
            </a:r>
            <a:r>
              <a:rPr lang="en-US" b="1" dirty="0" smtClean="0">
                <a:hlinkClick r:id="rId57"/>
              </a:rPr>
              <a:t>Grade 2A</a:t>
            </a:r>
            <a:r>
              <a:rPr lang="en-US" dirty="0" smtClean="0"/>
              <a:t>). The choice of antibiotic is based upon the degree of severity of illness, recent exposure to antibiotics, and the likelihood of infection with a resistant bacterial species. (</a:t>
            </a:r>
            <a:r>
              <a:rPr lang="en-US" dirty="0" smtClean="0">
                <a:hlinkClick r:id=""/>
              </a:rPr>
              <a:t>See "Choice of antibiotic" above</a:t>
            </a:r>
            <a:r>
              <a:rPr lang="en-US" dirty="0" smtClean="0"/>
              <a:t>). </a:t>
            </a:r>
          </a:p>
          <a:p>
            <a:r>
              <a:rPr lang="en-US" dirty="0" smtClean="0"/>
              <a:t>Respiratory symptoms of children with ABS typically improve within three days of initiation of appropriate antimicrobial therapy. Children whose symptoms fail to improve within this time-frame may require sinus imaging and/or sinus aspiration to confirm the diagnosis and/or tailor antibiotic therapy. (</a:t>
            </a:r>
            <a:r>
              <a:rPr lang="en-US" dirty="0" smtClean="0">
                <a:hlinkClick r:id=""/>
              </a:rPr>
              <a:t>See "Treatment failure" above</a:t>
            </a:r>
            <a:r>
              <a:rPr lang="en-US" dirty="0" smtClean="0"/>
              <a:t>). </a:t>
            </a:r>
          </a:p>
          <a:p>
            <a:r>
              <a:rPr lang="en-US" dirty="0" smtClean="0"/>
              <a:t>We suggest antimicrobial therapy be continued for seven days after the child is free of symptoms. (</a:t>
            </a:r>
            <a:r>
              <a:rPr lang="en-US" dirty="0" smtClean="0">
                <a:hlinkClick r:id=""/>
              </a:rPr>
              <a:t>See "Duration" above</a:t>
            </a:r>
            <a:r>
              <a:rPr lang="en-US" dirty="0" smtClean="0"/>
              <a:t>). </a:t>
            </a:r>
          </a:p>
          <a:p>
            <a:r>
              <a:rPr lang="en-US" dirty="0" smtClean="0"/>
              <a:t>We suggest saline nose drops and/or saline nasal sprays for children with ABS (</a:t>
            </a:r>
            <a:r>
              <a:rPr lang="en-US" b="1" dirty="0" smtClean="0">
                <a:hlinkClick r:id="rId58"/>
              </a:rPr>
              <a:t>Grade 2C</a:t>
            </a:r>
            <a:r>
              <a:rPr lang="en-US" dirty="0" smtClean="0"/>
              <a:t>). We suggest not using decongestants, antihistamines, or nasal corticosteroids (</a:t>
            </a:r>
            <a:r>
              <a:rPr lang="en-US" b="1" dirty="0" smtClean="0">
                <a:hlinkClick r:id="rId59"/>
              </a:rPr>
              <a:t>Grade 2B</a:t>
            </a:r>
            <a:r>
              <a:rPr lang="en-US" dirty="0" smtClean="0"/>
              <a:t>). (</a:t>
            </a:r>
            <a:r>
              <a:rPr lang="en-US" dirty="0" smtClean="0">
                <a:hlinkClick r:id=""/>
              </a:rPr>
              <a:t>See "Adjunctive therapy" above</a:t>
            </a:r>
            <a:r>
              <a:rPr lang="en-US" dirty="0" smtClean="0"/>
              <a: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lnSpc>
                <a:spcPct val="90000"/>
              </a:lnSpc>
            </a:pPr>
            <a:r>
              <a:rPr lang="en-US" smtClean="0">
                <a:latin typeface="Corbel" pitchFamily="34" charset="0"/>
                <a:cs typeface="Times New Roman" pitchFamily="18" charset="0"/>
              </a:rPr>
              <a:t>Periorbital edema</a:t>
            </a:r>
          </a:p>
          <a:p>
            <a:pPr eaLnBrk="1" hangingPunct="1">
              <a:lnSpc>
                <a:spcPct val="90000"/>
              </a:lnSpc>
            </a:pPr>
            <a:r>
              <a:rPr lang="en-US" smtClean="0">
                <a:latin typeface="Corbel" pitchFamily="34" charset="0"/>
                <a:cs typeface="Times New Roman" pitchFamily="18" charset="0"/>
              </a:rPr>
              <a:t>Cellulitis</a:t>
            </a:r>
          </a:p>
          <a:p>
            <a:pPr eaLnBrk="1" hangingPunct="1">
              <a:lnSpc>
                <a:spcPct val="90000"/>
              </a:lnSpc>
            </a:pPr>
            <a:r>
              <a:rPr lang="en-US" smtClean="0">
                <a:latin typeface="Corbel" pitchFamily="34" charset="0"/>
                <a:cs typeface="Times New Roman" pitchFamily="18" charset="0"/>
              </a:rPr>
              <a:t>Nasal mucosa is reddened or swollen</a:t>
            </a:r>
          </a:p>
          <a:p>
            <a:pPr eaLnBrk="1" hangingPunct="1">
              <a:lnSpc>
                <a:spcPct val="90000"/>
              </a:lnSpc>
            </a:pPr>
            <a:r>
              <a:rPr lang="en-US" smtClean="0">
                <a:latin typeface="Corbel" pitchFamily="34" charset="0"/>
                <a:cs typeface="Times New Roman" pitchFamily="18" charset="0"/>
              </a:rPr>
              <a:t>Percussion or palpation tenderness over a sinus</a:t>
            </a:r>
          </a:p>
          <a:p>
            <a:pPr eaLnBrk="1" hangingPunct="1">
              <a:lnSpc>
                <a:spcPct val="90000"/>
              </a:lnSpc>
            </a:pPr>
            <a:r>
              <a:rPr lang="en-US" smtClean="0">
                <a:latin typeface="Corbel" pitchFamily="34" charset="0"/>
                <a:cs typeface="Times New Roman" pitchFamily="18" charset="0"/>
              </a:rPr>
              <a:t>Nasal discharge, thick, sometimes yellow or green</a:t>
            </a:r>
          </a:p>
          <a:p>
            <a:pPr eaLnBrk="1" hangingPunct="1">
              <a:lnSpc>
                <a:spcPct val="90000"/>
              </a:lnSpc>
            </a:pPr>
            <a:r>
              <a:rPr lang="en-US" smtClean="0">
                <a:latin typeface="Corbel" pitchFamily="34" charset="0"/>
                <a:cs typeface="Times New Roman" pitchFamily="18" charset="0"/>
              </a:rPr>
              <a:t>Postnasal discharge in posterior pharynx</a:t>
            </a:r>
          </a:p>
          <a:p>
            <a:pPr eaLnBrk="1" hangingPunct="1">
              <a:lnSpc>
                <a:spcPct val="90000"/>
              </a:lnSpc>
            </a:pPr>
            <a:r>
              <a:rPr lang="en-US" smtClean="0">
                <a:latin typeface="Corbel" pitchFamily="34" charset="0"/>
                <a:cs typeface="Times New Roman" pitchFamily="18" charset="0"/>
              </a:rPr>
              <a:t>Difficult transillumination</a:t>
            </a:r>
          </a:p>
          <a:p>
            <a:pPr eaLnBrk="1" hangingPunct="1">
              <a:lnSpc>
                <a:spcPct val="90000"/>
              </a:lnSpc>
            </a:pPr>
            <a:r>
              <a:rPr lang="en-US" smtClean="0">
                <a:latin typeface="Corbel" pitchFamily="34" charset="0"/>
                <a:cs typeface="Times New Roman" pitchFamily="18" charset="0"/>
              </a:rPr>
              <a:t>Swelling of turbinates</a:t>
            </a:r>
          </a:p>
          <a:p>
            <a:pPr eaLnBrk="1" hangingPunct="1">
              <a:lnSpc>
                <a:spcPct val="90000"/>
              </a:lnSpc>
            </a:pPr>
            <a:r>
              <a:rPr lang="en-US" smtClean="0">
                <a:latin typeface="Corbel" pitchFamily="34" charset="0"/>
                <a:cs typeface="Times New Roman" pitchFamily="18" charset="0"/>
              </a:rPr>
              <a:t>Boggy pale turbinates</a:t>
            </a:r>
          </a:p>
          <a:p>
            <a:endParaRPr lang="en-US" smtClean="0"/>
          </a:p>
        </p:txBody>
      </p:sp>
      <p:sp>
        <p:nvSpPr>
          <p:cNvPr id="87044" name="Slide Number Placeholder 3"/>
          <p:cNvSpPr>
            <a:spLocks noGrp="1"/>
          </p:cNvSpPr>
          <p:nvPr>
            <p:ph type="sldNum" sz="quarter" idx="5"/>
          </p:nvPr>
        </p:nvSpPr>
        <p:spPr>
          <a:noFill/>
        </p:spPr>
        <p:txBody>
          <a:bodyPr/>
          <a:lstStyle/>
          <a:p>
            <a:fld id="{C3FD0BB7-D544-4A59-BF25-39A7ECE39500}" type="slidenum">
              <a:rPr lang="en-US" smtClean="0"/>
              <a:pPr/>
              <a:t>13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E65257-9D49-4E55-B37A-AC9973448BB0}" type="datetimeFigureOut">
              <a:rPr lang="en-US" smtClean="0"/>
              <a:pPr/>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65257-9D49-4E55-B37A-AC9973448BB0}" type="datetimeFigureOut">
              <a:rPr lang="en-US" smtClean="0"/>
              <a:pPr/>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3E65257-9D49-4E55-B37A-AC9973448BB0}" type="datetimeFigureOut">
              <a:rPr lang="en-US" smtClean="0"/>
              <a:pPr/>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E65257-9D49-4E55-B37A-AC9973448BB0}" type="datetimeFigureOut">
              <a:rPr lang="en-US" smtClean="0"/>
              <a:pPr/>
              <a:t>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E65257-9D49-4E55-B37A-AC9973448BB0}" type="datetimeFigureOut">
              <a:rPr lang="en-US" smtClean="0"/>
              <a:pPr/>
              <a:t>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3E65257-9D49-4E55-B37A-AC9973448BB0}" type="datetimeFigureOut">
              <a:rPr lang="en-US" smtClean="0"/>
              <a:pPr/>
              <a:t>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3E65257-9D49-4E55-B37A-AC9973448BB0}" type="datetimeFigureOut">
              <a:rPr lang="en-US" smtClean="0"/>
              <a:pPr/>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65257-9D49-4E55-B37A-AC9973448BB0}" type="datetimeFigureOut">
              <a:rPr lang="en-US" smtClean="0"/>
              <a:pPr/>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3E65257-9D49-4E55-B37A-AC9973448BB0}" type="datetimeFigureOut">
              <a:rPr lang="en-US" smtClean="0"/>
              <a:pPr/>
              <a:t>2/7/2016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CA4BE79-6738-4181-858B-42EB2C003462}"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hyperlink" Target="http://upload.wikimedia.org/wikipedia/commons/3/3e/Maxilar_sinusites.jpg" TargetMode="External"/><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commons/c/c3/Illu_conducting_passages.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hyperlink" Target="http://images.google.com/imgres?imgurl=http://www.bd.com/ds/images/products/img_universalviraltransport_100px.jpg&amp;imgrefurl=http://www.bd.com/ds/productCenter/CT-ViralTransport.asp&amp;usg=__r5H6DemfvaZUh1htf4ENirk-Fno=&amp;h=100&amp;w=100&amp;sz=13&amp;hl=en&amp;start=15&amp;um=1&amp;tbnid=THmbEDdU4EkBdM:&amp;tbnh=82&amp;tbnw=82&amp;prev=/images?q=viral+transport+media&amp;hl=en&amp;safe=active&amp;sa=G&amp;um=1"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2060"/>
                </a:solidFill>
                <a:latin typeface="Footlight MT Light" pitchFamily="18" charset="0"/>
              </a:rPr>
              <a:t>Upper Respiratory Tract Infection URTI</a:t>
            </a:r>
            <a:endParaRPr lang="en-US" b="1" dirty="0">
              <a:solidFill>
                <a:srgbClr val="002060"/>
              </a:solidFill>
              <a:latin typeface="Footlight MT Light" pitchFamily="18" charset="0"/>
            </a:endParaRPr>
          </a:p>
        </p:txBody>
      </p:sp>
      <p:sp>
        <p:nvSpPr>
          <p:cNvPr id="3" name="Subtitle 2"/>
          <p:cNvSpPr>
            <a:spLocks noGrp="1"/>
          </p:cNvSpPr>
          <p:nvPr>
            <p:ph type="subTitle" idx="1"/>
          </p:nvPr>
        </p:nvSpPr>
        <p:spPr>
          <a:xfrm>
            <a:off x="1295400" y="4648200"/>
            <a:ext cx="6400800" cy="1473200"/>
          </a:xfrm>
        </p:spPr>
        <p:txBody>
          <a:bodyPr>
            <a:normAutofit/>
          </a:bodyPr>
          <a:lstStyle/>
          <a:p>
            <a:r>
              <a:rPr lang="en-US" sz="3600" dirty="0" smtClean="0">
                <a:solidFill>
                  <a:srgbClr val="002060"/>
                </a:solidFill>
                <a:latin typeface="Footlight MT Light" pitchFamily="18" charset="0"/>
              </a:rPr>
              <a:t>Dr Ali Somily</a:t>
            </a:r>
            <a:endParaRPr lang="en-US" sz="3600" dirty="0">
              <a:solidFill>
                <a:srgbClr val="002060"/>
              </a:solidFill>
              <a:latin typeface="Footlight MT Light"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Acute </a:t>
            </a:r>
            <a:r>
              <a:rPr lang="en-US" b="1" dirty="0" err="1" smtClean="0">
                <a:solidFill>
                  <a:srgbClr val="002060"/>
                </a:solidFill>
                <a:latin typeface="Footlight MT Light" pitchFamily="18" charset="0"/>
              </a:rPr>
              <a:t>otitis</a:t>
            </a:r>
            <a:r>
              <a:rPr lang="en-US" b="1" dirty="0" smtClean="0">
                <a:solidFill>
                  <a:srgbClr val="002060"/>
                </a:solidFill>
                <a:latin typeface="Footlight MT Light" pitchFamily="18" charset="0"/>
              </a:rPr>
              <a:t> media</a:t>
            </a:r>
            <a:endParaRPr lang="en-US" dirty="0">
              <a:solidFill>
                <a:srgbClr val="002060"/>
              </a:solidFill>
              <a:latin typeface="Footlight MT Light" pitchFamily="18" charset="0"/>
            </a:endParaRPr>
          </a:p>
        </p:txBody>
      </p:sp>
      <p:sp>
        <p:nvSpPr>
          <p:cNvPr id="4" name="Content Placeholder 3"/>
          <p:cNvSpPr>
            <a:spLocks noGrp="1"/>
          </p:cNvSpPr>
          <p:nvPr>
            <p:ph sz="quarter" idx="13"/>
          </p:nvPr>
        </p:nvSpPr>
        <p:spPr>
          <a:xfrm>
            <a:off x="685800" y="2053399"/>
            <a:ext cx="3822192" cy="3447288"/>
          </a:xfrm>
        </p:spPr>
        <p:txBody>
          <a:bodyPr>
            <a:noAutofit/>
          </a:bodyPr>
          <a:lstStyle/>
          <a:p>
            <a:r>
              <a:rPr lang="en-US" i="1" dirty="0" smtClean="0">
                <a:solidFill>
                  <a:srgbClr val="FF0000"/>
                </a:solidFill>
                <a:latin typeface="Footlight MT Light" pitchFamily="18" charset="0"/>
              </a:rPr>
              <a:t>S. </a:t>
            </a:r>
            <a:r>
              <a:rPr lang="en-US" i="1" dirty="0" err="1" smtClean="0">
                <a:solidFill>
                  <a:srgbClr val="FF0000"/>
                </a:solidFill>
                <a:latin typeface="Footlight MT Light" pitchFamily="18" charset="0"/>
              </a:rPr>
              <a:t>pneumoniae</a:t>
            </a:r>
            <a:endParaRPr lang="en-US" i="1" dirty="0">
              <a:solidFill>
                <a:srgbClr val="FF0000"/>
              </a:solidFill>
              <a:latin typeface="Footlight MT Light" pitchFamily="18" charset="0"/>
            </a:endParaRPr>
          </a:p>
          <a:p>
            <a:r>
              <a:rPr lang="en-US" i="1" dirty="0" smtClean="0">
                <a:solidFill>
                  <a:srgbClr val="FF0000"/>
                </a:solidFill>
                <a:latin typeface="Footlight MT Light" pitchFamily="18" charset="0"/>
              </a:rPr>
              <a:t>H. </a:t>
            </a:r>
            <a:r>
              <a:rPr lang="en-US" i="1" dirty="0" err="1">
                <a:solidFill>
                  <a:srgbClr val="FF0000"/>
                </a:solidFill>
                <a:latin typeface="Footlight MT Light" pitchFamily="18" charset="0"/>
              </a:rPr>
              <a:t>influenzae</a:t>
            </a:r>
            <a:endParaRPr lang="en-US" i="1" dirty="0">
              <a:solidFill>
                <a:srgbClr val="FF0000"/>
              </a:solidFill>
              <a:latin typeface="Footlight MT Light" pitchFamily="18" charset="0"/>
            </a:endParaRPr>
          </a:p>
          <a:p>
            <a:r>
              <a:rPr lang="en-US" i="1" dirty="0" smtClean="0">
                <a:latin typeface="Footlight MT Light" pitchFamily="18" charset="0"/>
              </a:rPr>
              <a:t>GAS </a:t>
            </a:r>
            <a:endParaRPr lang="en-US" i="1" dirty="0">
              <a:latin typeface="Footlight MT Light" pitchFamily="18" charset="0"/>
            </a:endParaRPr>
          </a:p>
          <a:p>
            <a:r>
              <a:rPr lang="en-US" i="1" dirty="0" smtClean="0">
                <a:latin typeface="Footlight MT Light" pitchFamily="18" charset="0"/>
              </a:rPr>
              <a:t>S. </a:t>
            </a:r>
            <a:r>
              <a:rPr lang="en-US" i="1" dirty="0" err="1">
                <a:latin typeface="Footlight MT Light" pitchFamily="18" charset="0"/>
              </a:rPr>
              <a:t>aureus</a:t>
            </a:r>
            <a:endParaRPr lang="en-US" i="1" dirty="0">
              <a:latin typeface="Footlight MT Light" pitchFamily="18" charset="0"/>
            </a:endParaRPr>
          </a:p>
          <a:p>
            <a:r>
              <a:rPr lang="en-US" i="1" dirty="0" err="1">
                <a:latin typeface="Footlight MT Light" pitchFamily="18" charset="0"/>
              </a:rPr>
              <a:t>Moraxella</a:t>
            </a:r>
            <a:r>
              <a:rPr lang="en-US" i="1" dirty="0">
                <a:latin typeface="Footlight MT Light" pitchFamily="18" charset="0"/>
              </a:rPr>
              <a:t> </a:t>
            </a:r>
            <a:r>
              <a:rPr lang="en-US" i="1" dirty="0" err="1" smtClean="0">
                <a:latin typeface="Footlight MT Light" pitchFamily="18" charset="0"/>
              </a:rPr>
              <a:t>catarrhalis</a:t>
            </a:r>
            <a:endParaRPr lang="en-US" i="1" dirty="0" smtClean="0">
              <a:latin typeface="Footlight MT Light" pitchFamily="18" charset="0"/>
            </a:endParaRPr>
          </a:p>
          <a:p>
            <a:r>
              <a:rPr lang="en-US" dirty="0" smtClean="0">
                <a:latin typeface="Footlight MT Light" pitchFamily="18" charset="0"/>
              </a:rPr>
              <a:t>Viral and fungal</a:t>
            </a:r>
          </a:p>
          <a:p>
            <a:r>
              <a:rPr lang="en-US" dirty="0" err="1">
                <a:latin typeface="Footlight MT Light" pitchFamily="18" charset="0"/>
              </a:rPr>
              <a:t>Tympanocentesis</a:t>
            </a:r>
            <a:endParaRPr lang="en-US" dirty="0" smtClean="0">
              <a:latin typeface="Footlight MT Light" pitchFamily="18" charset="0"/>
            </a:endParaRPr>
          </a:p>
          <a:p>
            <a:r>
              <a:rPr lang="en-US" dirty="0">
                <a:latin typeface="Footlight MT Light" pitchFamily="18" charset="0"/>
              </a:rPr>
              <a:t>Amoxicillin  </a:t>
            </a:r>
            <a:r>
              <a:rPr lang="en-US" dirty="0" smtClean="0">
                <a:latin typeface="Footlight MT Light" pitchFamily="18" charset="0"/>
              </a:rPr>
              <a:t>or AMC</a:t>
            </a:r>
          </a:p>
          <a:p>
            <a:r>
              <a:rPr lang="en-US" sz="2800" dirty="0" err="1" smtClean="0">
                <a:latin typeface="Footlight MT Light" pitchFamily="18" charset="0"/>
                <a:ea typeface="+mj-ea"/>
                <a:cs typeface="+mj-cs"/>
              </a:rPr>
              <a:t>Mastoiditis</a:t>
            </a:r>
            <a:r>
              <a:rPr lang="en-US" sz="2800" dirty="0" smtClean="0">
                <a:latin typeface="Footlight MT Light" pitchFamily="18" charset="0"/>
                <a:ea typeface="+mj-ea"/>
                <a:cs typeface="+mj-cs"/>
              </a:rPr>
              <a:t> treat for 2 wks</a:t>
            </a:r>
            <a:endParaRPr lang="en-US" sz="2800" dirty="0">
              <a:latin typeface="Footlight MT Light" pitchFamily="18" charset="0"/>
            </a:endParaRPr>
          </a:p>
          <a:p>
            <a:endParaRPr lang="en-US" dirty="0">
              <a:latin typeface="Footlight MT Light" pitchFamily="18" charset="0"/>
            </a:endParaRPr>
          </a:p>
          <a:p>
            <a:endParaRPr lang="en-US" sz="1800" dirty="0">
              <a:latin typeface="Footlight MT Light" pitchFamily="18" charset="0"/>
            </a:endParaRPr>
          </a:p>
        </p:txBody>
      </p:sp>
      <p:pic>
        <p:nvPicPr>
          <p:cNvPr id="6" name="Content Placeholder 3" descr="Acute_otitis_media.jpg"/>
          <p:cNvPicPr>
            <a:picLocks noChangeAspect="1"/>
          </p:cNvPicPr>
          <p:nvPr/>
        </p:nvPicPr>
        <p:blipFill>
          <a:blip r:embed="rId2" cstate="print"/>
          <a:stretch>
            <a:fillRect/>
          </a:stretch>
        </p:blipFill>
        <p:spPr>
          <a:xfrm>
            <a:off x="4800600" y="1600200"/>
            <a:ext cx="3540396" cy="2910681"/>
          </a:xfrm>
          <a:prstGeom prst="rect">
            <a:avLst/>
          </a:prstGeom>
        </p:spPr>
      </p:pic>
      <p:pic>
        <p:nvPicPr>
          <p:cNvPr id="7" name="Picture 8" descr="EntTympanicMembraneNormal"/>
          <p:cNvPicPr>
            <a:picLocks noChangeAspect="1" noChangeArrowheads="1"/>
          </p:cNvPicPr>
          <p:nvPr/>
        </p:nvPicPr>
        <p:blipFill>
          <a:blip r:embed="rId3" cstate="print"/>
          <a:srcRect/>
          <a:stretch>
            <a:fillRect/>
          </a:stretch>
        </p:blipFill>
        <p:spPr bwMode="auto">
          <a:xfrm>
            <a:off x="4882106" y="4733925"/>
            <a:ext cx="1518694" cy="1514475"/>
          </a:xfrm>
          <a:prstGeom prst="rect">
            <a:avLst/>
          </a:prstGeom>
          <a:noFill/>
          <a:ln w="9525">
            <a:noFill/>
            <a:miter lim="800000"/>
            <a:headEnd/>
            <a:tailEnd/>
          </a:ln>
        </p:spPr>
      </p:pic>
      <p:pic>
        <p:nvPicPr>
          <p:cNvPr id="8" name="Picture 10" descr="EntAcuteOtitisMedia"/>
          <p:cNvPicPr>
            <a:picLocks noChangeAspect="1" noChangeArrowheads="1"/>
          </p:cNvPicPr>
          <p:nvPr/>
        </p:nvPicPr>
        <p:blipFill>
          <a:blip r:embed="rId4" cstate="print"/>
          <a:srcRect/>
          <a:stretch>
            <a:fillRect/>
          </a:stretch>
        </p:blipFill>
        <p:spPr bwMode="auto">
          <a:xfrm>
            <a:off x="6858000" y="4753523"/>
            <a:ext cx="1484945" cy="1469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latin typeface="Footlight MT Light" pitchFamily="18" charset="0"/>
              </a:rPr>
              <a:t>Bacterial sinusitis</a:t>
            </a:r>
            <a:endParaRPr lang="en-US" dirty="0">
              <a:solidFill>
                <a:srgbClr val="002060"/>
              </a:solidFill>
              <a:latin typeface="Footlight MT Light" pitchFamily="18" charset="0"/>
            </a:endParaRPr>
          </a:p>
        </p:txBody>
      </p:sp>
      <p:sp>
        <p:nvSpPr>
          <p:cNvPr id="4" name="Content Placeholder 3"/>
          <p:cNvSpPr>
            <a:spLocks noGrp="1"/>
          </p:cNvSpPr>
          <p:nvPr>
            <p:ph sz="quarter" idx="13"/>
          </p:nvPr>
        </p:nvSpPr>
        <p:spPr/>
        <p:txBody>
          <a:bodyPr>
            <a:normAutofit fontScale="85000" lnSpcReduction="20000"/>
          </a:bodyPr>
          <a:lstStyle/>
          <a:p>
            <a:r>
              <a:rPr lang="en-US" b="1" dirty="0" smtClean="0">
                <a:latin typeface="Footlight MT Light" pitchFamily="18" charset="0"/>
              </a:rPr>
              <a:t>Acute sinusitis</a:t>
            </a:r>
          </a:p>
          <a:p>
            <a:r>
              <a:rPr lang="en-US" dirty="0" smtClean="0">
                <a:latin typeface="Footlight MT Light" pitchFamily="18" charset="0"/>
              </a:rPr>
              <a:t>Children</a:t>
            </a:r>
          </a:p>
          <a:p>
            <a:r>
              <a:rPr lang="en-US" dirty="0" smtClean="0">
                <a:latin typeface="Footlight MT Light" pitchFamily="18" charset="0"/>
              </a:rPr>
              <a:t>Viral etiology 13% </a:t>
            </a:r>
          </a:p>
          <a:p>
            <a:r>
              <a:rPr lang="en-US" dirty="0" smtClean="0">
                <a:latin typeface="Footlight MT Light" pitchFamily="18" charset="0"/>
              </a:rPr>
              <a:t>Mainly </a:t>
            </a:r>
            <a:r>
              <a:rPr lang="en-US" dirty="0">
                <a:latin typeface="Footlight MT Light" pitchFamily="18" charset="0"/>
              </a:rPr>
              <a:t>clinical </a:t>
            </a:r>
            <a:r>
              <a:rPr lang="en-US" dirty="0" smtClean="0">
                <a:latin typeface="Footlight MT Light" pitchFamily="18" charset="0"/>
              </a:rPr>
              <a:t>diagnosis</a:t>
            </a:r>
          </a:p>
          <a:p>
            <a:r>
              <a:rPr lang="en-US" dirty="0" smtClean="0">
                <a:latin typeface="Footlight MT Light" pitchFamily="18" charset="0"/>
              </a:rPr>
              <a:t>Aspiration in case </a:t>
            </a:r>
            <a:r>
              <a:rPr lang="en-US" dirty="0" err="1" smtClean="0">
                <a:latin typeface="Footlight MT Light" pitchFamily="18" charset="0"/>
              </a:rPr>
              <a:t>Immunocompramized</a:t>
            </a:r>
            <a:r>
              <a:rPr lang="en-US" dirty="0" smtClean="0">
                <a:latin typeface="Footlight MT Light" pitchFamily="18" charset="0"/>
              </a:rPr>
              <a:t> , treatment failure</a:t>
            </a:r>
          </a:p>
          <a:p>
            <a:r>
              <a:rPr lang="en-US" dirty="0" smtClean="0">
                <a:latin typeface="Footlight MT Light" pitchFamily="18" charset="0"/>
              </a:rPr>
              <a:t>Diagnosis </a:t>
            </a:r>
            <a:r>
              <a:rPr lang="en-US" dirty="0">
                <a:latin typeface="Footlight MT Light" pitchFamily="18" charset="0"/>
              </a:rPr>
              <a:t>X-rays CT/MRI</a:t>
            </a:r>
          </a:p>
          <a:p>
            <a:r>
              <a:rPr lang="en-US" dirty="0" err="1" smtClean="0">
                <a:latin typeface="Footlight MT Light" pitchFamily="18" charset="0"/>
              </a:rPr>
              <a:t>Periorbital</a:t>
            </a:r>
            <a:r>
              <a:rPr lang="en-US" dirty="0" smtClean="0">
                <a:latin typeface="Footlight MT Light" pitchFamily="18" charset="0"/>
              </a:rPr>
              <a:t>  </a:t>
            </a:r>
            <a:r>
              <a:rPr lang="en-US" dirty="0" err="1" smtClean="0">
                <a:latin typeface="Footlight MT Light" pitchFamily="18" charset="0"/>
              </a:rPr>
              <a:t>cellulitis</a:t>
            </a:r>
            <a:r>
              <a:rPr lang="en-US" dirty="0" smtClean="0">
                <a:latin typeface="Footlight MT Light" pitchFamily="18" charset="0"/>
              </a:rPr>
              <a:t> R/O sinusitis by CT/MRI </a:t>
            </a:r>
          </a:p>
          <a:p>
            <a:r>
              <a:rPr lang="en-US" dirty="0" smtClean="0">
                <a:latin typeface="Footlight MT Light" pitchFamily="18" charset="0"/>
              </a:rPr>
              <a:t>Post-</a:t>
            </a:r>
            <a:r>
              <a:rPr lang="en-US" dirty="0" err="1" smtClean="0">
                <a:latin typeface="Footlight MT Light" pitchFamily="18" charset="0"/>
              </a:rPr>
              <a:t>septal</a:t>
            </a:r>
            <a:r>
              <a:rPr lang="en-US" dirty="0" smtClean="0">
                <a:latin typeface="Footlight MT Light" pitchFamily="18" charset="0"/>
              </a:rPr>
              <a:t> involvement treat as meningitis</a:t>
            </a:r>
            <a:endParaRPr lang="en-US" dirty="0">
              <a:latin typeface="Footlight MT Light" pitchFamily="18" charset="0"/>
            </a:endParaRPr>
          </a:p>
        </p:txBody>
      </p:sp>
      <p:sp>
        <p:nvSpPr>
          <p:cNvPr id="5" name="Content Placeholder 4"/>
          <p:cNvSpPr>
            <a:spLocks noGrp="1"/>
          </p:cNvSpPr>
          <p:nvPr>
            <p:ph sz="quarter" idx="14"/>
          </p:nvPr>
        </p:nvSpPr>
        <p:spPr/>
        <p:txBody>
          <a:bodyPr>
            <a:normAutofit lnSpcReduction="10000"/>
          </a:bodyPr>
          <a:lstStyle/>
          <a:p>
            <a:r>
              <a:rPr lang="en-US" b="1" dirty="0" smtClean="0">
                <a:latin typeface="Footlight MT Light" pitchFamily="18" charset="0"/>
              </a:rPr>
              <a:t>Chronic sinusitis</a:t>
            </a:r>
          </a:p>
          <a:p>
            <a:r>
              <a:rPr lang="en-US" dirty="0" smtClean="0">
                <a:latin typeface="Footlight MT Light" pitchFamily="18" charset="0"/>
              </a:rPr>
              <a:t>Less local symptoms</a:t>
            </a:r>
          </a:p>
          <a:p>
            <a:r>
              <a:rPr lang="en-US" dirty="0" smtClean="0">
                <a:latin typeface="Footlight MT Light" pitchFamily="18" charset="0"/>
              </a:rPr>
              <a:t>Mimic allergic rhinitis</a:t>
            </a:r>
          </a:p>
          <a:p>
            <a:r>
              <a:rPr lang="en-US" dirty="0" err="1" smtClean="0">
                <a:latin typeface="Footlight MT Light" pitchFamily="18" charset="0"/>
              </a:rPr>
              <a:t>Dx</a:t>
            </a:r>
            <a:r>
              <a:rPr lang="en-US" dirty="0" smtClean="0">
                <a:latin typeface="Footlight MT Light" pitchFamily="18" charset="0"/>
              </a:rPr>
              <a:t> Image less useful than acute (changes persist after TTT) and to R/O tumor</a:t>
            </a:r>
          </a:p>
          <a:p>
            <a:r>
              <a:rPr lang="en-US" dirty="0" smtClean="0">
                <a:latin typeface="Footlight MT Light" pitchFamily="18" charset="0"/>
              </a:rPr>
              <a:t>Obtain </a:t>
            </a:r>
            <a:r>
              <a:rPr lang="en-US" dirty="0" err="1" smtClean="0">
                <a:latin typeface="Footlight MT Light" pitchFamily="18" charset="0"/>
              </a:rPr>
              <a:t>odontogenic</a:t>
            </a:r>
            <a:r>
              <a:rPr lang="en-US" dirty="0" smtClean="0">
                <a:latin typeface="Footlight MT Light" pitchFamily="18" charset="0"/>
              </a:rPr>
              <a:t> X-rays if maxillary sinus</a:t>
            </a:r>
          </a:p>
          <a:p>
            <a:endParaRPr lang="en-US" dirty="0" smtClean="0">
              <a:latin typeface="Footlight MT Light"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Bacterial sinusitis</a:t>
            </a:r>
            <a:endParaRPr lang="en-US" dirty="0">
              <a:solidFill>
                <a:srgbClr val="002060"/>
              </a:solidFill>
              <a:latin typeface="Footlight MT Light" pitchFamily="18" charset="0"/>
            </a:endParaRPr>
          </a:p>
        </p:txBody>
      </p:sp>
      <p:sp>
        <p:nvSpPr>
          <p:cNvPr id="3" name="Content Placeholder 2"/>
          <p:cNvSpPr>
            <a:spLocks noGrp="1"/>
          </p:cNvSpPr>
          <p:nvPr>
            <p:ph sz="quarter" idx="13"/>
          </p:nvPr>
        </p:nvSpPr>
        <p:spPr>
          <a:xfrm>
            <a:off x="838200" y="1676400"/>
            <a:ext cx="3822192" cy="3447288"/>
          </a:xfrm>
        </p:spPr>
        <p:txBody>
          <a:bodyPr>
            <a:noAutofit/>
          </a:bodyPr>
          <a:lstStyle/>
          <a:p>
            <a:r>
              <a:rPr lang="en-US" sz="3200" b="1" dirty="0" smtClean="0">
                <a:latin typeface="Footlight MT Light" pitchFamily="18" charset="0"/>
              </a:rPr>
              <a:t>Acute sinusitis</a:t>
            </a:r>
          </a:p>
          <a:p>
            <a:pPr lvl="1"/>
            <a:r>
              <a:rPr lang="en-US" sz="3200" dirty="0" err="1" smtClean="0">
                <a:latin typeface="Footlight MT Light" pitchFamily="18" charset="0"/>
              </a:rPr>
              <a:t>S.pneumoniae</a:t>
            </a:r>
            <a:endParaRPr lang="en-US" sz="3200" dirty="0" smtClean="0">
              <a:latin typeface="Footlight MT Light" pitchFamily="18" charset="0"/>
            </a:endParaRPr>
          </a:p>
          <a:p>
            <a:pPr lvl="1"/>
            <a:r>
              <a:rPr lang="en-US" sz="3200" dirty="0" err="1" smtClean="0">
                <a:latin typeface="Footlight MT Light" pitchFamily="18" charset="0"/>
              </a:rPr>
              <a:t>H.infuenza</a:t>
            </a:r>
            <a:endParaRPr lang="en-US" sz="3200" dirty="0" smtClean="0">
              <a:latin typeface="Footlight MT Light" pitchFamily="18" charset="0"/>
            </a:endParaRPr>
          </a:p>
          <a:p>
            <a:pPr lvl="1"/>
            <a:r>
              <a:rPr lang="en-US" sz="3200" dirty="0" err="1" smtClean="0">
                <a:latin typeface="Footlight MT Light" pitchFamily="18" charset="0"/>
              </a:rPr>
              <a:t>M.catarrhalis</a:t>
            </a:r>
            <a:endParaRPr lang="en-US" sz="3200" dirty="0" smtClean="0">
              <a:latin typeface="Footlight MT Light" pitchFamily="18" charset="0"/>
            </a:endParaRPr>
          </a:p>
          <a:p>
            <a:r>
              <a:rPr lang="en-US" sz="3200" dirty="0" smtClean="0">
                <a:latin typeface="Footlight MT Light" pitchFamily="18" charset="0"/>
              </a:rPr>
              <a:t>Treatment</a:t>
            </a:r>
          </a:p>
          <a:p>
            <a:pPr lvl="1"/>
            <a:r>
              <a:rPr lang="en-US" sz="3200" dirty="0" err="1" smtClean="0">
                <a:latin typeface="Footlight MT Light" pitchFamily="18" charset="0"/>
              </a:rPr>
              <a:t>Quinolones</a:t>
            </a:r>
            <a:r>
              <a:rPr lang="en-US" sz="3200" dirty="0" smtClean="0">
                <a:latin typeface="Footlight MT Light" pitchFamily="18" charset="0"/>
              </a:rPr>
              <a:t>   or</a:t>
            </a:r>
          </a:p>
          <a:p>
            <a:pPr lvl="1"/>
            <a:r>
              <a:rPr lang="en-US" sz="3200" dirty="0" err="1" smtClean="0">
                <a:latin typeface="Footlight MT Light" pitchFamily="18" charset="0"/>
              </a:rPr>
              <a:t>Ceftriaxone</a:t>
            </a:r>
            <a:r>
              <a:rPr lang="en-US" sz="3200" dirty="0" smtClean="0">
                <a:latin typeface="Footlight MT Light" pitchFamily="18" charset="0"/>
              </a:rPr>
              <a:t>   </a:t>
            </a:r>
          </a:p>
          <a:p>
            <a:pPr lvl="1"/>
            <a:r>
              <a:rPr lang="en-US" sz="3200" dirty="0" smtClean="0">
                <a:latin typeface="Footlight MT Light" pitchFamily="18" charset="0"/>
              </a:rPr>
              <a:t>For 1-2  weeks </a:t>
            </a:r>
            <a:endParaRPr lang="en-US" sz="3200" dirty="0">
              <a:latin typeface="Footlight MT Light" pitchFamily="18" charset="0"/>
            </a:endParaRPr>
          </a:p>
        </p:txBody>
      </p:sp>
      <p:sp>
        <p:nvSpPr>
          <p:cNvPr id="4" name="Content Placeholder 3"/>
          <p:cNvSpPr>
            <a:spLocks noGrp="1"/>
          </p:cNvSpPr>
          <p:nvPr>
            <p:ph sz="quarter" idx="14"/>
          </p:nvPr>
        </p:nvSpPr>
        <p:spPr>
          <a:xfrm>
            <a:off x="4572000" y="1600201"/>
            <a:ext cx="4114800" cy="2819400"/>
          </a:xfrm>
        </p:spPr>
        <p:txBody>
          <a:bodyPr>
            <a:noAutofit/>
          </a:bodyPr>
          <a:lstStyle/>
          <a:p>
            <a:r>
              <a:rPr lang="en-US" b="1" dirty="0" smtClean="0">
                <a:latin typeface="Footlight MT Light" pitchFamily="18" charset="0"/>
              </a:rPr>
              <a:t>Chronic sinusitis</a:t>
            </a:r>
          </a:p>
          <a:p>
            <a:pPr lvl="1"/>
            <a:r>
              <a:rPr lang="en-US" sz="2800" dirty="0" err="1" smtClean="0">
                <a:latin typeface="Footlight MT Light" pitchFamily="18" charset="0"/>
              </a:rPr>
              <a:t>S.pneumoniae</a:t>
            </a:r>
            <a:endParaRPr lang="en-US" sz="2800" dirty="0" smtClean="0">
              <a:latin typeface="Footlight MT Light" pitchFamily="18" charset="0"/>
            </a:endParaRPr>
          </a:p>
          <a:p>
            <a:pPr lvl="1"/>
            <a:r>
              <a:rPr lang="en-US" sz="2800" dirty="0" err="1" smtClean="0">
                <a:latin typeface="Footlight MT Light" pitchFamily="18" charset="0"/>
              </a:rPr>
              <a:t>H.infuenza</a:t>
            </a:r>
            <a:endParaRPr lang="en-US" sz="2800" dirty="0" smtClean="0">
              <a:latin typeface="Footlight MT Light" pitchFamily="18" charset="0"/>
            </a:endParaRPr>
          </a:p>
          <a:p>
            <a:pPr lvl="1"/>
            <a:r>
              <a:rPr lang="en-US" sz="2800" dirty="0" err="1" smtClean="0">
                <a:latin typeface="Footlight MT Light" pitchFamily="18" charset="0"/>
              </a:rPr>
              <a:t>M.catarrhalis</a:t>
            </a:r>
            <a:endParaRPr lang="en-US" sz="2800" dirty="0" smtClean="0">
              <a:latin typeface="Footlight MT Light" pitchFamily="18" charset="0"/>
            </a:endParaRPr>
          </a:p>
          <a:p>
            <a:pPr lvl="1"/>
            <a:r>
              <a:rPr lang="en-US" sz="2800" dirty="0" smtClean="0">
                <a:solidFill>
                  <a:srgbClr val="FF0000"/>
                </a:solidFill>
                <a:latin typeface="Footlight MT Light" pitchFamily="18" charset="0"/>
              </a:rPr>
              <a:t>Oral anaerobes</a:t>
            </a:r>
          </a:p>
          <a:p>
            <a:r>
              <a:rPr lang="en-US" dirty="0" smtClean="0">
                <a:latin typeface="Footlight MT Light" pitchFamily="18" charset="0"/>
              </a:rPr>
              <a:t>Treatment</a:t>
            </a:r>
          </a:p>
          <a:p>
            <a:r>
              <a:rPr lang="en-US" dirty="0" smtClean="0">
                <a:latin typeface="Footlight MT Light" pitchFamily="18" charset="0"/>
              </a:rPr>
              <a:t>Same as acute sinusitis</a:t>
            </a:r>
          </a:p>
          <a:p>
            <a:r>
              <a:rPr lang="en-US" dirty="0" smtClean="0">
                <a:latin typeface="Footlight MT Light" pitchFamily="18" charset="0"/>
              </a:rPr>
              <a:t>Duration</a:t>
            </a:r>
          </a:p>
          <a:p>
            <a:pPr lvl="1"/>
            <a:r>
              <a:rPr lang="en-US" sz="2800" dirty="0" smtClean="0">
                <a:latin typeface="Footlight MT Light" pitchFamily="18" charset="0"/>
              </a:rPr>
              <a:t>For 2-4 weeks</a:t>
            </a:r>
          </a:p>
          <a:p>
            <a:endParaRPr lang="en-US" b="1" dirty="0" smtClean="0">
              <a:latin typeface="Footlight MT Light"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eaLnBrk="1" hangingPunct="1">
              <a:lnSpc>
                <a:spcPct val="90000"/>
              </a:lnSpc>
            </a:pPr>
            <a:endParaRPr lang="en-US" sz="2800" smtClean="0">
              <a:latin typeface="Footlight MT Light" pitchFamily="18" charset="0"/>
              <a:cs typeface="Times New Roman" pitchFamily="18" charset="0"/>
            </a:endParaRPr>
          </a:p>
        </p:txBody>
      </p:sp>
      <p:sp>
        <p:nvSpPr>
          <p:cNvPr id="222210" name="Rectangle 2"/>
          <p:cNvSpPr>
            <a:spLocks noGrp="1" noChangeArrowheads="1"/>
          </p:cNvSpPr>
          <p:nvPr>
            <p:ph type="title"/>
          </p:nvPr>
        </p:nvSpPr>
        <p:spPr/>
        <p:txBody>
          <a:bodyPr>
            <a:normAutofit/>
          </a:bodyPr>
          <a:lstStyle/>
          <a:p>
            <a:pPr eaLnBrk="1" hangingPunct="1">
              <a:defRPr/>
            </a:pPr>
            <a:r>
              <a:rPr lang="en-US" sz="3600" b="1" dirty="0" smtClean="0">
                <a:solidFill>
                  <a:srgbClr val="002060"/>
                </a:solidFill>
                <a:latin typeface="Footlight MT Light" pitchFamily="18" charset="0"/>
                <a:cs typeface="Times New Roman" pitchFamily="18" charset="0"/>
              </a:rPr>
              <a:t>Clinical Presentations of Sinusitis</a:t>
            </a:r>
          </a:p>
        </p:txBody>
      </p:sp>
      <p:pic>
        <p:nvPicPr>
          <p:cNvPr id="18436" name="Picture 3" descr="[Figure 2]"/>
          <p:cNvPicPr>
            <a:picLocks noChangeAspect="1" noChangeArrowheads="1"/>
          </p:cNvPicPr>
          <p:nvPr/>
        </p:nvPicPr>
        <p:blipFill>
          <a:blip r:embed="rId3" cstate="print"/>
          <a:srcRect/>
          <a:stretch>
            <a:fillRect/>
          </a:stretch>
        </p:blipFill>
        <p:spPr bwMode="auto">
          <a:xfrm>
            <a:off x="0" y="1981200"/>
            <a:ext cx="1905000" cy="2030413"/>
          </a:xfrm>
          <a:prstGeom prst="rect">
            <a:avLst/>
          </a:prstGeom>
          <a:noFill/>
          <a:ln w="9525">
            <a:noFill/>
            <a:miter lim="800000"/>
            <a:headEnd/>
            <a:tailEnd/>
          </a:ln>
        </p:spPr>
      </p:pic>
      <p:pic>
        <p:nvPicPr>
          <p:cNvPr id="18437" name="Picture 5" descr="File:Maxilar sinusites.jpg">
            <a:hlinkClick r:id="rId4"/>
          </p:cNvPr>
          <p:cNvPicPr>
            <a:picLocks noChangeAspect="1" noChangeArrowheads="1"/>
          </p:cNvPicPr>
          <p:nvPr/>
        </p:nvPicPr>
        <p:blipFill>
          <a:blip r:embed="rId5" cstate="print"/>
          <a:srcRect/>
          <a:stretch>
            <a:fillRect/>
          </a:stretch>
        </p:blipFill>
        <p:spPr bwMode="auto">
          <a:xfrm>
            <a:off x="5370512" y="1981200"/>
            <a:ext cx="2249488" cy="2209800"/>
          </a:xfrm>
          <a:prstGeom prst="rect">
            <a:avLst/>
          </a:prstGeom>
          <a:noFill/>
          <a:ln w="9525">
            <a:noFill/>
            <a:miter lim="800000"/>
            <a:headEnd/>
            <a:tailEnd/>
          </a:ln>
        </p:spPr>
      </p:pic>
      <p:pic>
        <p:nvPicPr>
          <p:cNvPr id="18438" name="Picture 6" descr="D:\Briggs\Sinusitis\preseptal.jpg"/>
          <p:cNvPicPr>
            <a:picLocks noChangeAspect="1" noChangeArrowheads="1"/>
          </p:cNvPicPr>
          <p:nvPr/>
        </p:nvPicPr>
        <p:blipFill>
          <a:blip r:embed="rId6" cstate="print"/>
          <a:srcRect/>
          <a:stretch>
            <a:fillRect/>
          </a:stretch>
        </p:blipFill>
        <p:spPr bwMode="auto">
          <a:xfrm>
            <a:off x="7391400" y="1981200"/>
            <a:ext cx="1447800" cy="2116138"/>
          </a:xfrm>
          <a:prstGeom prst="rect">
            <a:avLst/>
          </a:prstGeom>
          <a:noFill/>
          <a:ln w="9525">
            <a:noFill/>
            <a:miter lim="800000"/>
            <a:headEnd/>
            <a:tailEnd/>
          </a:ln>
        </p:spPr>
      </p:pic>
      <p:pic>
        <p:nvPicPr>
          <p:cNvPr id="18439" name="Picture 6" descr="D:\Briggs\Sinusitis\cavthrombpict.jpg"/>
          <p:cNvPicPr>
            <a:picLocks noChangeAspect="1" noChangeArrowheads="1"/>
          </p:cNvPicPr>
          <p:nvPr/>
        </p:nvPicPr>
        <p:blipFill>
          <a:blip r:embed="rId7" cstate="print"/>
          <a:srcRect/>
          <a:stretch>
            <a:fillRect/>
          </a:stretch>
        </p:blipFill>
        <p:spPr bwMode="auto">
          <a:xfrm>
            <a:off x="76200" y="4190999"/>
            <a:ext cx="2057400" cy="2389239"/>
          </a:xfrm>
          <a:prstGeom prst="rect">
            <a:avLst/>
          </a:prstGeom>
          <a:noFill/>
          <a:ln w="9525">
            <a:noFill/>
            <a:miter lim="800000"/>
            <a:headEnd/>
            <a:tailEnd/>
          </a:ln>
        </p:spPr>
      </p:pic>
      <p:pic>
        <p:nvPicPr>
          <p:cNvPr id="18440" name="Picture 6" descr="D:\Briggs\Sinusitis\orbitalabcess.jpg"/>
          <p:cNvPicPr>
            <a:picLocks noChangeAspect="1" noChangeArrowheads="1"/>
          </p:cNvPicPr>
          <p:nvPr/>
        </p:nvPicPr>
        <p:blipFill>
          <a:blip r:embed="rId8" cstate="print"/>
          <a:srcRect/>
          <a:stretch>
            <a:fillRect/>
          </a:stretch>
        </p:blipFill>
        <p:spPr bwMode="auto">
          <a:xfrm>
            <a:off x="2057400" y="4419600"/>
            <a:ext cx="2323894" cy="2057400"/>
          </a:xfrm>
          <a:prstGeom prst="rect">
            <a:avLst/>
          </a:prstGeom>
          <a:noFill/>
          <a:ln w="9525">
            <a:noFill/>
            <a:miter lim="800000"/>
            <a:headEnd/>
            <a:tailEnd/>
          </a:ln>
        </p:spPr>
      </p:pic>
      <p:pic>
        <p:nvPicPr>
          <p:cNvPr id="18441" name="Picture 4" descr="341MIKE"/>
          <p:cNvPicPr>
            <a:picLocks noChangeAspect="1" noChangeArrowheads="1"/>
          </p:cNvPicPr>
          <p:nvPr/>
        </p:nvPicPr>
        <p:blipFill>
          <a:blip r:embed="rId9" cstate="print"/>
          <a:srcRect/>
          <a:stretch>
            <a:fillRect/>
          </a:stretch>
        </p:blipFill>
        <p:spPr bwMode="auto">
          <a:xfrm>
            <a:off x="4419600" y="4419600"/>
            <a:ext cx="1366838" cy="2057400"/>
          </a:xfrm>
          <a:prstGeom prst="rect">
            <a:avLst/>
          </a:prstGeom>
          <a:noFill/>
          <a:ln w="9525">
            <a:noFill/>
            <a:miter lim="800000"/>
            <a:headEnd/>
            <a:tailEnd/>
          </a:ln>
        </p:spPr>
      </p:pic>
      <p:pic>
        <p:nvPicPr>
          <p:cNvPr id="18442" name="Picture 4" descr="590"/>
          <p:cNvPicPr>
            <a:picLocks noChangeAspect="1" noChangeArrowheads="1"/>
          </p:cNvPicPr>
          <p:nvPr/>
        </p:nvPicPr>
        <p:blipFill>
          <a:blip r:embed="rId10" cstate="print"/>
          <a:srcRect/>
          <a:stretch>
            <a:fillRect/>
          </a:stretch>
        </p:blipFill>
        <p:spPr bwMode="auto">
          <a:xfrm>
            <a:off x="6096000" y="4419600"/>
            <a:ext cx="2824163" cy="2057400"/>
          </a:xfrm>
          <a:prstGeom prst="rect">
            <a:avLst/>
          </a:prstGeom>
          <a:noFill/>
          <a:ln w="9525">
            <a:noFill/>
            <a:miter lim="800000"/>
            <a:headEnd/>
            <a:tailEnd/>
          </a:ln>
        </p:spPr>
      </p:pic>
      <p:pic>
        <p:nvPicPr>
          <p:cNvPr id="11" name="Picture 4" descr="sinusessinusitisfluidpicturejpg"/>
          <p:cNvPicPr>
            <a:picLocks noChangeAspect="1" noChangeArrowheads="1"/>
          </p:cNvPicPr>
          <p:nvPr/>
        </p:nvPicPr>
        <p:blipFill>
          <a:blip r:embed="rId11" cstate="print"/>
          <a:srcRect/>
          <a:stretch>
            <a:fillRect/>
          </a:stretch>
        </p:blipFill>
        <p:spPr bwMode="auto">
          <a:xfrm>
            <a:off x="1905000" y="1981200"/>
            <a:ext cx="3429051"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latin typeface="Footlight MT Light" pitchFamily="18" charset="0"/>
              </a:rPr>
              <a:t>Lateral pharyngeal, retropharyngeal or </a:t>
            </a:r>
            <a:r>
              <a:rPr lang="en-US" dirty="0" err="1" smtClean="0">
                <a:latin typeface="Footlight MT Light" pitchFamily="18" charset="0"/>
              </a:rPr>
              <a:t>prevertebral</a:t>
            </a:r>
            <a:r>
              <a:rPr lang="en-US" dirty="0" smtClean="0">
                <a:latin typeface="Footlight MT Light" pitchFamily="18" charset="0"/>
              </a:rPr>
              <a:t> space</a:t>
            </a:r>
          </a:p>
          <a:p>
            <a:r>
              <a:rPr lang="en-US" dirty="0" smtClean="0">
                <a:latin typeface="Footlight MT Light" pitchFamily="18" charset="0"/>
              </a:rPr>
              <a:t>Patients are toxic  with unilateral posterior pharyngeal  soft tissue mass on oral exam</a:t>
            </a:r>
          </a:p>
          <a:p>
            <a:r>
              <a:rPr lang="en-US" dirty="0" smtClean="0">
                <a:latin typeface="Footlight MT Light" pitchFamily="18" charset="0"/>
              </a:rPr>
              <a:t>Neck stiffness with retropharyngeal space infection/abscess </a:t>
            </a:r>
          </a:p>
          <a:p>
            <a:r>
              <a:rPr lang="en-US" dirty="0" smtClean="0">
                <a:latin typeface="Footlight MT Light" pitchFamily="18" charset="0"/>
              </a:rPr>
              <a:t>Retropharyngeal ( danger space) infection may extend to </a:t>
            </a:r>
            <a:r>
              <a:rPr lang="en-US" dirty="0" err="1" smtClean="0">
                <a:latin typeface="Footlight MT Light" pitchFamily="18" charset="0"/>
              </a:rPr>
              <a:t>mediastinum</a:t>
            </a:r>
            <a:r>
              <a:rPr lang="en-US" dirty="0" smtClean="0">
                <a:latin typeface="Footlight MT Light" pitchFamily="18" charset="0"/>
              </a:rPr>
              <a:t> and present as </a:t>
            </a:r>
            <a:r>
              <a:rPr lang="en-US" dirty="0" err="1" smtClean="0">
                <a:latin typeface="Footlight MT Light" pitchFamily="18" charset="0"/>
              </a:rPr>
              <a:t>mediastinitis</a:t>
            </a:r>
            <a:endParaRPr lang="en-US" dirty="0" smtClean="0">
              <a:latin typeface="Footlight MT Light" pitchFamily="18" charset="0"/>
            </a:endParaRPr>
          </a:p>
          <a:p>
            <a:r>
              <a:rPr lang="en-US" dirty="0" smtClean="0">
                <a:latin typeface="Footlight MT Light" pitchFamily="18" charset="0"/>
              </a:rPr>
              <a:t>Prognosis is poor without surgical drainage</a:t>
            </a:r>
            <a:endParaRPr lang="en-US" dirty="0">
              <a:latin typeface="Footlight MT Light" pitchFamily="18" charset="0"/>
            </a:endParaRPr>
          </a:p>
        </p:txBody>
      </p:sp>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Deep neck space infections</a:t>
            </a:r>
            <a:r>
              <a:rPr lang="en-US" dirty="0" smtClean="0">
                <a:solidFill>
                  <a:srgbClr val="002060"/>
                </a:solidFill>
                <a:latin typeface="Footlight MT Light" pitchFamily="18" charset="0"/>
              </a:rPr>
              <a:t> </a:t>
            </a:r>
            <a:endParaRPr lang="en-US" dirty="0">
              <a:solidFill>
                <a:srgbClr val="002060"/>
              </a:solidFill>
              <a:latin typeface="Footlight MT Light" pitchFamily="18" charset="0"/>
            </a:endParaRPr>
          </a:p>
        </p:txBody>
      </p:sp>
      <p:pic>
        <p:nvPicPr>
          <p:cNvPr id="4" name="Picture 10" descr="netter axial1"/>
          <p:cNvPicPr>
            <a:picLocks noChangeAspect="1" noChangeArrowheads="1"/>
          </p:cNvPicPr>
          <p:nvPr/>
        </p:nvPicPr>
        <p:blipFill>
          <a:blip r:embed="rId3" cstate="print"/>
          <a:srcRect/>
          <a:stretch>
            <a:fillRect/>
          </a:stretch>
        </p:blipFill>
        <p:spPr>
          <a:xfrm>
            <a:off x="7279076" y="5257800"/>
            <a:ext cx="1874449" cy="1600200"/>
          </a:xfrm>
          <a:prstGeom prst="rect">
            <a:avLst/>
          </a:prstGeo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7408333" cy="3450696"/>
          </a:xfrm>
        </p:spPr>
        <p:txBody>
          <a:bodyPr>
            <a:noAutofit/>
          </a:bodyPr>
          <a:lstStyle/>
          <a:p>
            <a:r>
              <a:rPr lang="en-US" sz="2800" dirty="0" smtClean="0">
                <a:latin typeface="Footlight MT Light" pitchFamily="18" charset="0"/>
              </a:rPr>
              <a:t>Usual pathogens</a:t>
            </a:r>
          </a:p>
          <a:p>
            <a:pPr lvl="1"/>
            <a:r>
              <a:rPr lang="en-US" sz="2800" dirty="0" smtClean="0">
                <a:latin typeface="Footlight MT Light" pitchFamily="18" charset="0"/>
              </a:rPr>
              <a:t>Oral streptococci and anaerobes</a:t>
            </a:r>
          </a:p>
          <a:p>
            <a:r>
              <a:rPr lang="en-US" sz="2800" dirty="0" smtClean="0">
                <a:latin typeface="Footlight MT Light" pitchFamily="18" charset="0"/>
              </a:rPr>
              <a:t>TTT </a:t>
            </a:r>
          </a:p>
          <a:p>
            <a:pPr lvl="1"/>
            <a:r>
              <a:rPr lang="en-US" sz="2800" dirty="0" err="1" smtClean="0">
                <a:latin typeface="Footlight MT Light" pitchFamily="18" charset="0"/>
              </a:rPr>
              <a:t>Merpenem</a:t>
            </a:r>
            <a:r>
              <a:rPr lang="en-US" sz="2800" dirty="0" smtClean="0">
                <a:latin typeface="Footlight MT Light" pitchFamily="18" charset="0"/>
              </a:rPr>
              <a:t>    or</a:t>
            </a:r>
          </a:p>
          <a:p>
            <a:pPr lvl="1"/>
            <a:r>
              <a:rPr lang="en-US" sz="2800" dirty="0" err="1" smtClean="0">
                <a:latin typeface="Footlight MT Light" pitchFamily="18" charset="0"/>
              </a:rPr>
              <a:t>Pipracillin</a:t>
            </a:r>
            <a:r>
              <a:rPr lang="en-US" sz="2800" dirty="0" smtClean="0">
                <a:latin typeface="Footlight MT Light" pitchFamily="18" charset="0"/>
              </a:rPr>
              <a:t>  </a:t>
            </a:r>
          </a:p>
          <a:p>
            <a:pPr lvl="1"/>
            <a:r>
              <a:rPr lang="en-US" sz="2800" dirty="0" smtClean="0">
                <a:latin typeface="Footlight MT Light" pitchFamily="18" charset="0"/>
              </a:rPr>
              <a:t>Clindamycin</a:t>
            </a:r>
          </a:p>
          <a:p>
            <a:r>
              <a:rPr lang="en-US" sz="2800" dirty="0">
                <a:latin typeface="Footlight MT Light" pitchFamily="18" charset="0"/>
              </a:rPr>
              <a:t>Duration</a:t>
            </a:r>
          </a:p>
          <a:p>
            <a:pPr lvl="1"/>
            <a:r>
              <a:rPr lang="en-US" sz="2400" dirty="0">
                <a:latin typeface="Footlight MT Light" pitchFamily="18" charset="0"/>
              </a:rPr>
              <a:t>2 weeks</a:t>
            </a:r>
          </a:p>
          <a:p>
            <a:pPr lvl="1"/>
            <a:endParaRPr lang="en-US" sz="2800" dirty="0" smtClean="0">
              <a:latin typeface="Footlight MT Light" pitchFamily="18" charset="0"/>
            </a:endParaRPr>
          </a:p>
        </p:txBody>
      </p:sp>
      <p:sp>
        <p:nvSpPr>
          <p:cNvPr id="2" name="Title 1"/>
          <p:cNvSpPr>
            <a:spLocks noGrp="1"/>
          </p:cNvSpPr>
          <p:nvPr>
            <p:ph type="title"/>
          </p:nvPr>
        </p:nvSpPr>
        <p:spPr/>
        <p:txBody>
          <a:bodyPr>
            <a:normAutofit fontScale="90000"/>
          </a:bodyPr>
          <a:lstStyle/>
          <a:p>
            <a:r>
              <a:rPr lang="en-US" b="1" dirty="0" smtClean="0">
                <a:solidFill>
                  <a:srgbClr val="002060"/>
                </a:solidFill>
                <a:latin typeface="Footlight MT Light" pitchFamily="18" charset="0"/>
              </a:rPr>
              <a:t>Deep neck space infections treatment</a:t>
            </a:r>
            <a:endParaRPr lang="en-US" b="1" dirty="0">
              <a:solidFill>
                <a:srgbClr val="002060"/>
              </a:solidFill>
              <a:latin typeface="Footlight MT Light" pitchFamily="18" charset="0"/>
            </a:endParaRPr>
          </a:p>
        </p:txBody>
      </p:sp>
      <p:pic>
        <p:nvPicPr>
          <p:cNvPr id="4" name="Picture 2" descr="f4-u1"/>
          <p:cNvPicPr>
            <a:picLocks noChangeAspect="1" noChangeArrowheads="1"/>
          </p:cNvPicPr>
          <p:nvPr/>
        </p:nvPicPr>
        <p:blipFill>
          <a:blip r:embed="rId2" cstate="print"/>
          <a:srcRect/>
          <a:stretch>
            <a:fillRect/>
          </a:stretch>
        </p:blipFill>
        <p:spPr bwMode="auto">
          <a:xfrm>
            <a:off x="5050518" y="3657600"/>
            <a:ext cx="3672114" cy="2539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Other Infections</a:t>
            </a:r>
            <a:endParaRPr lang="en-US" b="1" dirty="0">
              <a:solidFill>
                <a:srgbClr val="002060"/>
              </a:solidFill>
              <a:latin typeface="Footlight MT Light" pitchFamily="18" charset="0"/>
            </a:endParaRPr>
          </a:p>
        </p:txBody>
      </p:sp>
      <p:sp>
        <p:nvSpPr>
          <p:cNvPr id="3" name="Content Placeholder 2"/>
          <p:cNvSpPr>
            <a:spLocks noGrp="1"/>
          </p:cNvSpPr>
          <p:nvPr>
            <p:ph sz="quarter" idx="13"/>
          </p:nvPr>
        </p:nvSpPr>
        <p:spPr>
          <a:xfrm>
            <a:off x="685800" y="1752600"/>
            <a:ext cx="3822192" cy="3447288"/>
          </a:xfrm>
        </p:spPr>
        <p:txBody>
          <a:bodyPr>
            <a:noAutofit/>
          </a:bodyPr>
          <a:lstStyle/>
          <a:p>
            <a:endParaRPr lang="en-US" sz="2000" dirty="0" smtClean="0">
              <a:latin typeface="Footlight MT Light" pitchFamily="18" charset="0"/>
            </a:endParaRPr>
          </a:p>
          <a:p>
            <a:r>
              <a:rPr lang="en-US" sz="2000" b="1" u="sng" dirty="0" err="1" smtClean="0">
                <a:latin typeface="Footlight MT Light" pitchFamily="18" charset="0"/>
              </a:rPr>
              <a:t>Lemierre’s</a:t>
            </a:r>
            <a:r>
              <a:rPr lang="en-US" sz="2000" b="1" u="sng" dirty="0" smtClean="0">
                <a:latin typeface="Footlight MT Light" pitchFamily="18" charset="0"/>
              </a:rPr>
              <a:t> syndrome</a:t>
            </a:r>
          </a:p>
          <a:p>
            <a:r>
              <a:rPr lang="en-US" sz="2000" dirty="0" smtClean="0">
                <a:latin typeface="Footlight MT Light" pitchFamily="18" charset="0"/>
              </a:rPr>
              <a:t>As a complication </a:t>
            </a:r>
            <a:r>
              <a:rPr lang="en-US" sz="2000" dirty="0" err="1" smtClean="0">
                <a:latin typeface="Footlight MT Light" pitchFamily="18" charset="0"/>
              </a:rPr>
              <a:t>peritonsillar</a:t>
            </a:r>
            <a:r>
              <a:rPr lang="en-US" sz="2000" dirty="0" smtClean="0">
                <a:latin typeface="Footlight MT Light" pitchFamily="18" charset="0"/>
              </a:rPr>
              <a:t> abscess or post-dental infection</a:t>
            </a:r>
          </a:p>
          <a:p>
            <a:r>
              <a:rPr lang="en-US" sz="2000" dirty="0" smtClean="0">
                <a:latin typeface="Footlight MT Light" pitchFamily="18" charset="0"/>
              </a:rPr>
              <a:t>Patient present with sore throat, fever and shock due IJV </a:t>
            </a:r>
            <a:r>
              <a:rPr lang="en-US" sz="2000" dirty="0" err="1" smtClean="0">
                <a:latin typeface="Footlight MT Light" pitchFamily="18" charset="0"/>
              </a:rPr>
              <a:t>thrombophlebitis</a:t>
            </a:r>
            <a:r>
              <a:rPr lang="en-US" sz="2000" dirty="0" smtClean="0">
                <a:latin typeface="Footlight MT Light" pitchFamily="18" charset="0"/>
              </a:rPr>
              <a:t>  which leads to multiple septic emboli in the lung</a:t>
            </a:r>
          </a:p>
          <a:p>
            <a:r>
              <a:rPr lang="en-US" sz="2000" dirty="0" err="1" smtClean="0">
                <a:latin typeface="Footlight MT Light" pitchFamily="18" charset="0"/>
              </a:rPr>
              <a:t>Fusobacterium</a:t>
            </a:r>
            <a:r>
              <a:rPr lang="en-US" sz="2000" dirty="0" smtClean="0">
                <a:latin typeface="Footlight MT Light" pitchFamily="18" charset="0"/>
              </a:rPr>
              <a:t> </a:t>
            </a:r>
            <a:r>
              <a:rPr lang="en-US" sz="2000" dirty="0" err="1" smtClean="0">
                <a:latin typeface="Footlight MT Light" pitchFamily="18" charset="0"/>
              </a:rPr>
              <a:t>necrophorum</a:t>
            </a:r>
            <a:endParaRPr lang="en-US" sz="2000" dirty="0" smtClean="0">
              <a:latin typeface="Footlight MT Light" pitchFamily="18" charset="0"/>
            </a:endParaRPr>
          </a:p>
          <a:p>
            <a:r>
              <a:rPr lang="en-US" sz="2000" dirty="0" smtClean="0">
                <a:latin typeface="Footlight MT Light" pitchFamily="18" charset="0"/>
              </a:rPr>
              <a:t>Medical TTT same  as deep neck space infection</a:t>
            </a:r>
          </a:p>
          <a:p>
            <a:r>
              <a:rPr lang="en-US" sz="2000" dirty="0" err="1" smtClean="0">
                <a:latin typeface="Footlight MT Light" pitchFamily="18" charset="0"/>
              </a:rPr>
              <a:t>Venotomy</a:t>
            </a:r>
            <a:r>
              <a:rPr lang="en-US" sz="2000" dirty="0" smtClean="0">
                <a:latin typeface="Footlight MT Light" pitchFamily="18" charset="0"/>
              </a:rPr>
              <a:t> if not respond to  medical treatment </a:t>
            </a:r>
            <a:endParaRPr lang="en-US" sz="2000" dirty="0">
              <a:latin typeface="Footlight MT Light" pitchFamily="18" charset="0"/>
            </a:endParaRPr>
          </a:p>
        </p:txBody>
      </p:sp>
      <p:sp>
        <p:nvSpPr>
          <p:cNvPr id="4" name="Content Placeholder 3"/>
          <p:cNvSpPr>
            <a:spLocks noGrp="1"/>
          </p:cNvSpPr>
          <p:nvPr>
            <p:ph sz="quarter" idx="14"/>
          </p:nvPr>
        </p:nvSpPr>
        <p:spPr>
          <a:xfrm>
            <a:off x="4419600" y="2179637"/>
            <a:ext cx="4038600" cy="4525963"/>
          </a:xfrm>
        </p:spPr>
        <p:txBody>
          <a:bodyPr>
            <a:normAutofit/>
          </a:bodyPr>
          <a:lstStyle/>
          <a:p>
            <a:endParaRPr lang="en-US" dirty="0" smtClean="0">
              <a:latin typeface="Footlight MT Light" pitchFamily="18" charset="0"/>
            </a:endParaRPr>
          </a:p>
          <a:p>
            <a:endParaRPr lang="en-US" dirty="0">
              <a:latin typeface="Footlight MT Light" pitchFamily="18" charset="0"/>
            </a:endParaRPr>
          </a:p>
        </p:txBody>
      </p:sp>
      <p:pic>
        <p:nvPicPr>
          <p:cNvPr id="6" name="Picture 2" descr="f4-u1"/>
          <p:cNvPicPr>
            <a:picLocks noChangeAspect="1" noChangeArrowheads="1"/>
          </p:cNvPicPr>
          <p:nvPr/>
        </p:nvPicPr>
        <p:blipFill>
          <a:blip r:embed="rId2" cstate="print"/>
          <a:srcRect/>
          <a:stretch>
            <a:fillRect/>
          </a:stretch>
        </p:blipFill>
        <p:spPr bwMode="auto">
          <a:xfrm>
            <a:off x="4740431" y="2133600"/>
            <a:ext cx="3946369" cy="404632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9800"/>
            <a:ext cx="7408333" cy="3450696"/>
          </a:xfrm>
        </p:spPr>
        <p:txBody>
          <a:bodyPr>
            <a:noAutofit/>
          </a:bodyPr>
          <a:lstStyle/>
          <a:p>
            <a:r>
              <a:rPr lang="en-US" sz="3200" dirty="0" smtClean="0">
                <a:latin typeface="Footlight MT Light" pitchFamily="18" charset="0"/>
              </a:rPr>
              <a:t>To learn the epidemiology and various clinical presentation of  URT</a:t>
            </a:r>
          </a:p>
          <a:p>
            <a:r>
              <a:rPr lang="en-US" sz="3200" dirty="0" smtClean="0">
                <a:latin typeface="Footlight MT Light" pitchFamily="18" charset="0"/>
              </a:rPr>
              <a:t>To identify the common etiological agents causing these syndromes</a:t>
            </a:r>
          </a:p>
          <a:p>
            <a:r>
              <a:rPr lang="en-US" sz="3200" dirty="0" smtClean="0">
                <a:latin typeface="Footlight MT Light" pitchFamily="18" charset="0"/>
              </a:rPr>
              <a:t>To study the laboratory diagnosis of these syndromes</a:t>
            </a:r>
          </a:p>
          <a:p>
            <a:r>
              <a:rPr lang="en-US" sz="3200" dirty="0" smtClean="0">
                <a:latin typeface="Footlight MT Light" pitchFamily="18" charset="0"/>
              </a:rPr>
              <a:t>To determine the antibiotic of choice for treatment</a:t>
            </a:r>
            <a:endParaRPr lang="en-US" sz="3200" dirty="0">
              <a:latin typeface="Footlight MT Light" pitchFamily="18" charset="0"/>
            </a:endParaRPr>
          </a:p>
        </p:txBody>
      </p:sp>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Objectives</a:t>
            </a:r>
            <a:endParaRPr lang="en-US" b="1" dirty="0">
              <a:solidFill>
                <a:srgbClr val="002060"/>
              </a:solidFill>
              <a:latin typeface="Footlight MT Light"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133600"/>
            <a:ext cx="7408333" cy="3450696"/>
          </a:xfrm>
        </p:spPr>
        <p:txBody>
          <a:bodyPr>
            <a:normAutofit/>
          </a:bodyPr>
          <a:lstStyle/>
          <a:p>
            <a:r>
              <a:rPr lang="en-US" sz="4000" dirty="0" err="1" smtClean="0">
                <a:latin typeface="Footlight MT Light" pitchFamily="18" charset="0"/>
              </a:rPr>
              <a:t>Pharyngitis</a:t>
            </a:r>
            <a:endParaRPr lang="en-US" sz="4000" dirty="0" smtClean="0">
              <a:latin typeface="Footlight MT Light" pitchFamily="18" charset="0"/>
            </a:endParaRPr>
          </a:p>
          <a:p>
            <a:r>
              <a:rPr lang="en-US" sz="4000" dirty="0" err="1" smtClean="0">
                <a:latin typeface="Footlight MT Light" pitchFamily="18" charset="0"/>
              </a:rPr>
              <a:t>Otitis</a:t>
            </a:r>
            <a:r>
              <a:rPr lang="en-US" sz="4000" dirty="0" smtClean="0">
                <a:latin typeface="Footlight MT Light" pitchFamily="18" charset="0"/>
              </a:rPr>
              <a:t> Media </a:t>
            </a:r>
          </a:p>
          <a:p>
            <a:r>
              <a:rPr lang="en-US" sz="4000" dirty="0" smtClean="0">
                <a:latin typeface="Footlight MT Light" pitchFamily="18" charset="0"/>
              </a:rPr>
              <a:t>Sinusitis</a:t>
            </a:r>
          </a:p>
          <a:p>
            <a:r>
              <a:rPr lang="en-US" sz="4000" dirty="0" smtClean="0">
                <a:latin typeface="Footlight MT Light" pitchFamily="18" charset="0"/>
              </a:rPr>
              <a:t>Epiglottitis</a:t>
            </a:r>
          </a:p>
          <a:p>
            <a:endParaRPr lang="en-US" sz="4000" dirty="0">
              <a:latin typeface="Footlight MT Light" pitchFamily="18" charset="0"/>
            </a:endParaRPr>
          </a:p>
        </p:txBody>
      </p:sp>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Definition</a:t>
            </a:r>
            <a:endParaRPr lang="en-US" b="1" dirty="0">
              <a:solidFill>
                <a:srgbClr val="002060"/>
              </a:solidFill>
              <a:latin typeface="Footlight MT Light" pitchFamily="18" charset="0"/>
            </a:endParaRPr>
          </a:p>
        </p:txBody>
      </p:sp>
      <p:pic>
        <p:nvPicPr>
          <p:cNvPr id="4" name="Picture 5" descr="File:Illu conducting passages.jpg">
            <a:hlinkClick r:id="rId2"/>
          </p:cNvPr>
          <p:cNvPicPr>
            <a:picLocks noChangeAspect="1" noChangeArrowheads="1"/>
          </p:cNvPicPr>
          <p:nvPr/>
        </p:nvPicPr>
        <p:blipFill>
          <a:blip r:embed="rId3" cstate="print"/>
          <a:srcRect/>
          <a:stretch>
            <a:fillRect/>
          </a:stretch>
        </p:blipFill>
        <p:spPr bwMode="auto">
          <a:xfrm>
            <a:off x="4191000" y="1447800"/>
            <a:ext cx="4724399" cy="523036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2060"/>
                </a:solidFill>
                <a:latin typeface="Footlight MT Light" pitchFamily="18" charset="0"/>
              </a:rPr>
              <a:t>Pharyngitis</a:t>
            </a:r>
            <a:endParaRPr lang="en-US" b="1" dirty="0">
              <a:solidFill>
                <a:srgbClr val="002060"/>
              </a:solidFill>
              <a:latin typeface="Footlight MT Light" pitchFamily="18" charset="0"/>
            </a:endParaRPr>
          </a:p>
        </p:txBody>
      </p:sp>
      <p:sp>
        <p:nvSpPr>
          <p:cNvPr id="3" name="Content Placeholder 2"/>
          <p:cNvSpPr>
            <a:spLocks noGrp="1"/>
          </p:cNvSpPr>
          <p:nvPr>
            <p:ph sz="quarter" idx="13"/>
          </p:nvPr>
        </p:nvSpPr>
        <p:spPr>
          <a:xfrm>
            <a:off x="609600" y="1600200"/>
            <a:ext cx="3822192" cy="3447288"/>
          </a:xfrm>
        </p:spPr>
        <p:txBody>
          <a:bodyPr>
            <a:noAutofit/>
          </a:bodyPr>
          <a:lstStyle/>
          <a:p>
            <a:r>
              <a:rPr lang="en-US" sz="2800" dirty="0" smtClean="0">
                <a:latin typeface="Footlight MT Light" pitchFamily="18" charset="0"/>
              </a:rPr>
              <a:t>Late </a:t>
            </a:r>
            <a:r>
              <a:rPr lang="en-US" sz="2800" dirty="0">
                <a:latin typeface="Footlight MT Light" pitchFamily="18" charset="0"/>
              </a:rPr>
              <a:t>fall, winter, early </a:t>
            </a:r>
            <a:r>
              <a:rPr lang="en-US" sz="2800" dirty="0" smtClean="0">
                <a:latin typeface="Footlight MT Light" pitchFamily="18" charset="0"/>
              </a:rPr>
              <a:t>spring </a:t>
            </a:r>
            <a:endParaRPr lang="en-US" sz="2800" dirty="0">
              <a:latin typeface="Footlight MT Light" pitchFamily="18" charset="0"/>
            </a:endParaRPr>
          </a:p>
          <a:p>
            <a:r>
              <a:rPr lang="en-US" sz="2800" dirty="0" smtClean="0">
                <a:latin typeface="Footlight MT Light" pitchFamily="18" charset="0"/>
              </a:rPr>
              <a:t>5 </a:t>
            </a:r>
            <a:r>
              <a:rPr lang="en-US" sz="2800" dirty="0">
                <a:latin typeface="Footlight MT Light" pitchFamily="18" charset="0"/>
              </a:rPr>
              <a:t>to 15 </a:t>
            </a:r>
            <a:r>
              <a:rPr lang="en-US" sz="2800" dirty="0" smtClean="0">
                <a:latin typeface="Footlight MT Light" pitchFamily="18" charset="0"/>
              </a:rPr>
              <a:t>years </a:t>
            </a:r>
            <a:endParaRPr lang="en-US" sz="2800" dirty="0">
              <a:latin typeface="Footlight MT Light" pitchFamily="18" charset="0"/>
            </a:endParaRPr>
          </a:p>
          <a:p>
            <a:r>
              <a:rPr lang="en-US" sz="2800" dirty="0" smtClean="0">
                <a:latin typeface="Footlight MT Light" pitchFamily="18" charset="0"/>
              </a:rPr>
              <a:t>erythema</a:t>
            </a:r>
            <a:r>
              <a:rPr lang="en-US" sz="2800" dirty="0">
                <a:latin typeface="Footlight MT Light" pitchFamily="18" charset="0"/>
              </a:rPr>
              <a:t>, edema, and/or </a:t>
            </a:r>
            <a:r>
              <a:rPr lang="en-US" sz="2800" dirty="0" smtClean="0">
                <a:latin typeface="Footlight MT Light" pitchFamily="18" charset="0"/>
              </a:rPr>
              <a:t>exudates</a:t>
            </a:r>
            <a:endParaRPr lang="en-US" sz="2800" dirty="0">
              <a:latin typeface="Footlight MT Light" pitchFamily="18" charset="0"/>
            </a:endParaRPr>
          </a:p>
          <a:p>
            <a:r>
              <a:rPr lang="en-US" sz="2800" dirty="0">
                <a:latin typeface="Footlight MT Light" pitchFamily="18" charset="0"/>
              </a:rPr>
              <a:t>Tender, enlarged </a:t>
            </a:r>
            <a:r>
              <a:rPr lang="en-US" sz="2800" dirty="0" smtClean="0">
                <a:latin typeface="Footlight MT Light" pitchFamily="18" charset="0"/>
              </a:rPr>
              <a:t>&gt;1 cm lymph </a:t>
            </a:r>
            <a:r>
              <a:rPr lang="en-US" sz="2800" dirty="0">
                <a:latin typeface="Footlight MT Light" pitchFamily="18" charset="0"/>
              </a:rPr>
              <a:t>nodes </a:t>
            </a:r>
          </a:p>
          <a:p>
            <a:r>
              <a:rPr lang="en-US" sz="2800" dirty="0" smtClean="0">
                <a:latin typeface="Footlight MT Light" pitchFamily="18" charset="0"/>
              </a:rPr>
              <a:t>Fever 38.4 to 39.4º C </a:t>
            </a:r>
            <a:endParaRPr lang="en-US" sz="2800" dirty="0">
              <a:latin typeface="Footlight MT Light" pitchFamily="18" charset="0"/>
            </a:endParaRPr>
          </a:p>
          <a:p>
            <a:r>
              <a:rPr lang="en-US" sz="2800" dirty="0" smtClean="0">
                <a:latin typeface="Footlight MT Light" pitchFamily="18" charset="0"/>
              </a:rPr>
              <a:t>No </a:t>
            </a:r>
            <a:r>
              <a:rPr lang="en-US" sz="2800" dirty="0">
                <a:latin typeface="Footlight MT Light" pitchFamily="18" charset="0"/>
              </a:rPr>
              <a:t>signs and symptoms </a:t>
            </a:r>
            <a:r>
              <a:rPr lang="en-US" sz="2800" dirty="0" smtClean="0">
                <a:latin typeface="Footlight MT Light" pitchFamily="18" charset="0"/>
              </a:rPr>
              <a:t>of viral infections </a:t>
            </a:r>
            <a:endParaRPr lang="en-US" sz="2800" dirty="0">
              <a:latin typeface="Footlight MT Light" pitchFamily="18" charset="0"/>
            </a:endParaRPr>
          </a:p>
        </p:txBody>
      </p:sp>
      <p:pic>
        <p:nvPicPr>
          <p:cNvPr id="5" name="Picture 4" descr="Picture1"/>
          <p:cNvPicPr>
            <a:picLocks noChangeAspect="1" noChangeArrowheads="1"/>
          </p:cNvPicPr>
          <p:nvPr/>
        </p:nvPicPr>
        <p:blipFill>
          <a:blip r:embed="rId2" cstate="print"/>
          <a:stretch>
            <a:fillRect/>
          </a:stretch>
        </p:blipFill>
        <p:spPr>
          <a:xfrm>
            <a:off x="4694238" y="2286000"/>
            <a:ext cx="4064001" cy="3048000"/>
          </a:xfrm>
          <a:prstGeom prst="rect">
            <a:avLst/>
          </a:prstGeom>
          <a:noFill/>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23634"/>
            <a:ext cx="8229600" cy="1252728"/>
          </a:xfrm>
        </p:spPr>
        <p:txBody>
          <a:bodyPr/>
          <a:lstStyle/>
          <a:p>
            <a:r>
              <a:rPr lang="en-US" b="1" dirty="0" smtClean="0">
                <a:solidFill>
                  <a:srgbClr val="002060"/>
                </a:solidFill>
                <a:latin typeface="Footlight MT Light" pitchFamily="18" charset="0"/>
              </a:rPr>
              <a:t>Pharyngitis</a:t>
            </a:r>
            <a:endParaRPr lang="en-US" b="1" dirty="0">
              <a:solidFill>
                <a:srgbClr val="002060"/>
              </a:solidFill>
              <a:latin typeface="Footlight MT Light" pitchFamily="18" charset="0"/>
            </a:endParaRPr>
          </a:p>
        </p:txBody>
      </p:sp>
      <p:sp>
        <p:nvSpPr>
          <p:cNvPr id="5" name="Content Placeholder 4"/>
          <p:cNvSpPr>
            <a:spLocks noGrp="1"/>
          </p:cNvSpPr>
          <p:nvPr>
            <p:ph sz="quarter" idx="13"/>
          </p:nvPr>
        </p:nvSpPr>
        <p:spPr>
          <a:xfrm>
            <a:off x="533400" y="1676400"/>
            <a:ext cx="3822192" cy="3447288"/>
          </a:xfrm>
        </p:spPr>
        <p:txBody>
          <a:bodyPr>
            <a:noAutofit/>
          </a:bodyPr>
          <a:lstStyle/>
          <a:p>
            <a:r>
              <a:rPr lang="en-US" dirty="0" smtClean="0">
                <a:latin typeface="Footlight MT Light" pitchFamily="18" charset="0"/>
              </a:rPr>
              <a:t>Etiology</a:t>
            </a:r>
          </a:p>
          <a:p>
            <a:r>
              <a:rPr lang="en-US" dirty="0" smtClean="0">
                <a:latin typeface="Footlight MT Light" pitchFamily="18" charset="0"/>
              </a:rPr>
              <a:t>Viral is the most common </a:t>
            </a:r>
            <a:r>
              <a:rPr lang="en-US" dirty="0" err="1" smtClean="0">
                <a:latin typeface="Footlight MT Light" pitchFamily="18" charset="0"/>
              </a:rPr>
              <a:t>i.e</a:t>
            </a:r>
            <a:r>
              <a:rPr lang="en-US" dirty="0" smtClean="0">
                <a:latin typeface="Footlight MT Light" pitchFamily="18" charset="0"/>
              </a:rPr>
              <a:t> </a:t>
            </a:r>
            <a:r>
              <a:rPr lang="en-US" dirty="0">
                <a:latin typeface="Footlight MT Light" pitchFamily="18" charset="0"/>
              </a:rPr>
              <a:t>Respiratory </a:t>
            </a:r>
            <a:r>
              <a:rPr lang="en-US" dirty="0" smtClean="0">
                <a:latin typeface="Footlight MT Light" pitchFamily="18" charset="0"/>
              </a:rPr>
              <a:t>viruses, </a:t>
            </a:r>
            <a:r>
              <a:rPr lang="en-US" dirty="0" err="1" smtClean="0">
                <a:latin typeface="Footlight MT Light" pitchFamily="18" charset="0"/>
              </a:rPr>
              <a:t>Enterovirus</a:t>
            </a:r>
            <a:r>
              <a:rPr lang="en-US" dirty="0" smtClean="0">
                <a:latin typeface="Footlight MT Light" pitchFamily="18" charset="0"/>
              </a:rPr>
              <a:t>, HSV, EBV, HIV</a:t>
            </a:r>
            <a:r>
              <a:rPr lang="en-US" dirty="0">
                <a:latin typeface="Footlight MT Light" pitchFamily="18" charset="0"/>
              </a:rPr>
              <a:t>.</a:t>
            </a:r>
            <a:endParaRPr lang="en-US" dirty="0" smtClean="0">
              <a:latin typeface="Footlight MT Light" pitchFamily="18" charset="0"/>
            </a:endParaRPr>
          </a:p>
          <a:p>
            <a:r>
              <a:rPr lang="en-US" b="1" u="sng" dirty="0" smtClean="0">
                <a:solidFill>
                  <a:srgbClr val="FF0000"/>
                </a:solidFill>
                <a:latin typeface="Footlight MT Light" pitchFamily="18" charset="0"/>
              </a:rPr>
              <a:t>Bacterial Group A </a:t>
            </a:r>
            <a:r>
              <a:rPr lang="en-US" b="1" u="sng" dirty="0" smtClean="0">
                <a:solidFill>
                  <a:srgbClr val="FF0000"/>
                </a:solidFill>
                <a:latin typeface="Footlight MT Light" pitchFamily="18" charset="0"/>
              </a:rPr>
              <a:t>streptococcus</a:t>
            </a:r>
          </a:p>
          <a:p>
            <a:r>
              <a:rPr lang="en-US" dirty="0" err="1" smtClean="0">
                <a:solidFill>
                  <a:srgbClr val="FF0000"/>
                </a:solidFill>
                <a:latin typeface="Footlight MT Light" pitchFamily="18" charset="0"/>
              </a:rPr>
              <a:t>Arcanobacterium</a:t>
            </a:r>
            <a:r>
              <a:rPr lang="en-US" dirty="0" smtClean="0">
                <a:solidFill>
                  <a:srgbClr val="FF0000"/>
                </a:solidFill>
                <a:latin typeface="Footlight MT Light" pitchFamily="18" charset="0"/>
              </a:rPr>
              <a:t> </a:t>
            </a:r>
            <a:r>
              <a:rPr lang="en-US" dirty="0" err="1" smtClean="0">
                <a:solidFill>
                  <a:srgbClr val="FF0000"/>
                </a:solidFill>
                <a:latin typeface="Footlight MT Light" pitchFamily="18" charset="0"/>
              </a:rPr>
              <a:t>haemolyticum</a:t>
            </a:r>
            <a:r>
              <a:rPr lang="en-US" dirty="0" smtClean="0">
                <a:latin typeface="Footlight MT Light" pitchFamily="18" charset="0"/>
              </a:rPr>
              <a:t> (15-25y)</a:t>
            </a:r>
            <a:endParaRPr lang="en-US" dirty="0" smtClean="0">
              <a:latin typeface="Footlight MT Light" pitchFamily="18" charset="0"/>
            </a:endParaRPr>
          </a:p>
          <a:p>
            <a:r>
              <a:rPr lang="en-US" sz="1800" dirty="0" err="1" smtClean="0">
                <a:latin typeface="Footlight MT Light" pitchFamily="18" charset="0"/>
              </a:rPr>
              <a:t>Neisseria</a:t>
            </a:r>
            <a:r>
              <a:rPr lang="en-US" sz="1800" dirty="0" smtClean="0">
                <a:latin typeface="Footlight MT Light" pitchFamily="18" charset="0"/>
              </a:rPr>
              <a:t> </a:t>
            </a:r>
            <a:r>
              <a:rPr lang="en-US" sz="1800" dirty="0" err="1" smtClean="0">
                <a:latin typeface="Footlight MT Light" pitchFamily="18" charset="0"/>
              </a:rPr>
              <a:t>gonorrhoeae</a:t>
            </a:r>
            <a:endParaRPr lang="en-US" sz="1800" dirty="0" smtClean="0">
              <a:latin typeface="Footlight MT Light" pitchFamily="18" charset="0"/>
            </a:endParaRPr>
          </a:p>
          <a:p>
            <a:r>
              <a:rPr lang="en-US" sz="1800" dirty="0" smtClean="0">
                <a:latin typeface="Footlight MT Light" pitchFamily="18" charset="0"/>
              </a:rPr>
              <a:t>Anaerobic bacteria </a:t>
            </a:r>
            <a:r>
              <a:rPr lang="en-US" sz="1800" dirty="0" err="1" smtClean="0">
                <a:latin typeface="Footlight MT Light" pitchFamily="18" charset="0"/>
              </a:rPr>
              <a:t>i.e</a:t>
            </a:r>
            <a:r>
              <a:rPr lang="en-US" sz="1800" dirty="0" smtClean="0">
                <a:latin typeface="Footlight MT Light" pitchFamily="18" charset="0"/>
              </a:rPr>
              <a:t> </a:t>
            </a:r>
            <a:r>
              <a:rPr lang="en-US" sz="1800" dirty="0" err="1" smtClean="0">
                <a:latin typeface="Footlight MT Light" pitchFamily="18" charset="0"/>
              </a:rPr>
              <a:t>Lemierre's</a:t>
            </a:r>
            <a:r>
              <a:rPr lang="en-US" sz="1800" dirty="0" smtClean="0">
                <a:latin typeface="Footlight MT Light" pitchFamily="18" charset="0"/>
              </a:rPr>
              <a:t> syndrome</a:t>
            </a:r>
          </a:p>
          <a:p>
            <a:r>
              <a:rPr lang="en-US" sz="1800" dirty="0" err="1" smtClean="0">
                <a:latin typeface="Footlight MT Light" pitchFamily="18" charset="0"/>
              </a:rPr>
              <a:t>Corynebacterium</a:t>
            </a:r>
            <a:r>
              <a:rPr lang="en-US" sz="1800" dirty="0" smtClean="0">
                <a:latin typeface="Footlight MT Light" pitchFamily="18" charset="0"/>
              </a:rPr>
              <a:t> </a:t>
            </a:r>
            <a:r>
              <a:rPr lang="en-US" sz="1800" dirty="0" err="1" smtClean="0">
                <a:latin typeface="Footlight MT Light" pitchFamily="18" charset="0"/>
              </a:rPr>
              <a:t>diphtheriae</a:t>
            </a:r>
            <a:endParaRPr lang="en-US" sz="1800" dirty="0" smtClean="0">
              <a:latin typeface="Footlight MT Light" pitchFamily="18" charset="0"/>
            </a:endParaRPr>
          </a:p>
        </p:txBody>
      </p:sp>
      <p:pic>
        <p:nvPicPr>
          <p:cNvPr id="7" name="Picture 7" descr="http://biology.clc.uc.edu/fankhauser/Labs/Microbiology/Strep_Detection/Throat_swab_P7251230.jpg"/>
          <p:cNvPicPr>
            <a:picLocks noChangeAspect="1" noChangeArrowheads="1"/>
          </p:cNvPicPr>
          <p:nvPr/>
        </p:nvPicPr>
        <p:blipFill>
          <a:blip r:embed="rId2" cstate="print"/>
          <a:srcRect/>
          <a:stretch>
            <a:fillRect/>
          </a:stretch>
        </p:blipFill>
        <p:spPr bwMode="auto">
          <a:xfrm>
            <a:off x="6426200" y="1219200"/>
            <a:ext cx="2336800" cy="1752600"/>
          </a:xfrm>
          <a:prstGeom prst="rect">
            <a:avLst/>
          </a:prstGeom>
          <a:noFill/>
          <a:ln w="9525">
            <a:noFill/>
            <a:miter lim="800000"/>
            <a:headEnd/>
            <a:tailEnd/>
          </a:ln>
        </p:spPr>
      </p:pic>
      <p:pic>
        <p:nvPicPr>
          <p:cNvPr id="9" name="Picture 9" descr="http://graphics8.nytimes.com/images/2007/08/01/health/adam/9950.jpg"/>
          <p:cNvPicPr>
            <a:picLocks noChangeAspect="1" noChangeArrowheads="1"/>
          </p:cNvPicPr>
          <p:nvPr/>
        </p:nvPicPr>
        <p:blipFill>
          <a:blip r:embed="rId3" cstate="print"/>
          <a:srcRect/>
          <a:stretch>
            <a:fillRect/>
          </a:stretch>
        </p:blipFill>
        <p:spPr bwMode="auto">
          <a:xfrm>
            <a:off x="6686550" y="2971800"/>
            <a:ext cx="2000250" cy="1600200"/>
          </a:xfrm>
          <a:prstGeom prst="rect">
            <a:avLst/>
          </a:prstGeom>
          <a:noFill/>
          <a:ln w="9525">
            <a:noFill/>
            <a:miter lim="800000"/>
            <a:headEnd/>
            <a:tailEnd/>
          </a:ln>
        </p:spPr>
      </p:pic>
      <p:pic>
        <p:nvPicPr>
          <p:cNvPr id="10" name="Picture 11" descr="specimen2 (25K)"/>
          <p:cNvPicPr>
            <a:picLocks noChangeAspect="1" noChangeArrowheads="1"/>
          </p:cNvPicPr>
          <p:nvPr/>
        </p:nvPicPr>
        <p:blipFill>
          <a:blip r:embed="rId4" cstate="print"/>
          <a:srcRect/>
          <a:stretch>
            <a:fillRect/>
          </a:stretch>
        </p:blipFill>
        <p:spPr bwMode="auto">
          <a:xfrm>
            <a:off x="4572000" y="1371600"/>
            <a:ext cx="1914525" cy="1590675"/>
          </a:xfrm>
          <a:prstGeom prst="rect">
            <a:avLst/>
          </a:prstGeom>
          <a:noFill/>
          <a:ln w="9525">
            <a:noFill/>
            <a:miter lim="800000"/>
            <a:headEnd/>
            <a:tailEnd/>
          </a:ln>
        </p:spPr>
      </p:pic>
      <p:pic>
        <p:nvPicPr>
          <p:cNvPr id="11" name="Picture 7" descr="http://tbn3.google.com/images?q=tbn:THmbEDdU4EkBdM:http://www.bd.com/ds/images/products/img_universalviraltransport_100px.jpg">
            <a:hlinkClick r:id="rId5"/>
          </p:cNvPr>
          <p:cNvPicPr>
            <a:picLocks noChangeAspect="1" noChangeArrowheads="1"/>
          </p:cNvPicPr>
          <p:nvPr/>
        </p:nvPicPr>
        <p:blipFill>
          <a:blip r:embed="rId6" cstate="print"/>
          <a:srcRect/>
          <a:stretch>
            <a:fillRect/>
          </a:stretch>
        </p:blipFill>
        <p:spPr bwMode="auto">
          <a:xfrm>
            <a:off x="4495800" y="2962274"/>
            <a:ext cx="1676400" cy="1609725"/>
          </a:xfrm>
          <a:prstGeom prst="rect">
            <a:avLst/>
          </a:prstGeom>
          <a:noFill/>
          <a:ln w="9525">
            <a:noFill/>
            <a:miter lim="800000"/>
            <a:headEnd/>
            <a:tailEnd/>
          </a:ln>
        </p:spPr>
      </p:pic>
      <p:pic>
        <p:nvPicPr>
          <p:cNvPr id="12" name="Picture 5" descr="http://www.calgarylabservices.com/files/LabTests/MicrobiologyContainers/PlainSwab.gif"/>
          <p:cNvPicPr>
            <a:picLocks noChangeAspect="1" noChangeArrowheads="1"/>
          </p:cNvPicPr>
          <p:nvPr/>
        </p:nvPicPr>
        <p:blipFill>
          <a:blip r:embed="rId7" cstate="print"/>
          <a:srcRect/>
          <a:stretch>
            <a:fillRect/>
          </a:stretch>
        </p:blipFill>
        <p:spPr bwMode="auto">
          <a:xfrm>
            <a:off x="6705600" y="4648200"/>
            <a:ext cx="2209800" cy="1325880"/>
          </a:xfrm>
          <a:prstGeom prst="rect">
            <a:avLst/>
          </a:prstGeom>
          <a:noFill/>
          <a:ln w="9525">
            <a:noFill/>
            <a:miter lim="800000"/>
            <a:headEnd/>
            <a:tailEnd/>
          </a:ln>
        </p:spPr>
      </p:pic>
      <p:pic>
        <p:nvPicPr>
          <p:cNvPr id="13" name="Picture 9" descr="http://www.calgarylabservices.com/files/LabTests/MicrobiologyContainers/CharcoalSwab.gif"/>
          <p:cNvPicPr>
            <a:picLocks noChangeAspect="1" noChangeArrowheads="1"/>
          </p:cNvPicPr>
          <p:nvPr/>
        </p:nvPicPr>
        <p:blipFill>
          <a:blip r:embed="rId8" cstate="print"/>
          <a:srcRect/>
          <a:stretch>
            <a:fillRect/>
          </a:stretch>
        </p:blipFill>
        <p:spPr bwMode="auto">
          <a:xfrm>
            <a:off x="4495800" y="4648201"/>
            <a:ext cx="2190750" cy="132588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Rapid Bacterial antigen detection</a:t>
            </a:r>
          </a:p>
          <a:p>
            <a:r>
              <a:rPr lang="en-US" dirty="0" smtClean="0">
                <a:latin typeface="Times New Roman" panose="02020603050405020304" pitchFamily="18" charset="0"/>
                <a:cs typeface="Times New Roman" panose="02020603050405020304" pitchFamily="18" charset="0"/>
              </a:rPr>
              <a:t>Culture</a:t>
            </a:r>
          </a:p>
          <a:p>
            <a:r>
              <a:rPr lang="en-US" dirty="0" err="1" smtClean="0">
                <a:latin typeface="Times New Roman" panose="02020603050405020304" pitchFamily="18" charset="0"/>
                <a:cs typeface="Times New Roman" panose="02020603050405020304" pitchFamily="18" charset="0"/>
              </a:rPr>
              <a:t>Antistreptolysin</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 </a:t>
            </a:r>
            <a:endParaRPr lang="en-US"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normAutofit fontScale="90000"/>
          </a:bodyPr>
          <a:lstStyle/>
          <a:p>
            <a:r>
              <a:rPr lang="en-US" dirty="0" smtClean="0">
                <a:solidFill>
                  <a:schemeClr val="tx1"/>
                </a:solidFill>
                <a:latin typeface="Times New Roman" panose="02020603050405020304" pitchFamily="18" charset="0"/>
                <a:cs typeface="Times New Roman" panose="02020603050405020304" pitchFamily="18" charset="0"/>
              </a:rPr>
              <a:t>Diagnosis of Group A Streptococcus </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60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err="1" smtClean="0">
                <a:solidFill>
                  <a:srgbClr val="002060"/>
                </a:solidFill>
                <a:latin typeface="Footlight MT Light" pitchFamily="18" charset="0"/>
              </a:rPr>
              <a:t>Corynebacterium</a:t>
            </a:r>
            <a:r>
              <a:rPr lang="en-US" b="1" dirty="0" smtClean="0">
                <a:solidFill>
                  <a:srgbClr val="002060"/>
                </a:solidFill>
                <a:latin typeface="Footlight MT Light" pitchFamily="18" charset="0"/>
              </a:rPr>
              <a:t> </a:t>
            </a:r>
            <a:r>
              <a:rPr lang="en-US" b="1" dirty="0" err="1" smtClean="0">
                <a:solidFill>
                  <a:srgbClr val="002060"/>
                </a:solidFill>
                <a:latin typeface="Footlight MT Light" pitchFamily="18" charset="0"/>
              </a:rPr>
              <a:t>diphtheriae</a:t>
            </a:r>
            <a:endParaRPr lang="en-US" b="1" dirty="0">
              <a:solidFill>
                <a:srgbClr val="002060"/>
              </a:solidFill>
              <a:latin typeface="Footlight MT Light" pitchFamily="18" charset="0"/>
            </a:endParaRPr>
          </a:p>
        </p:txBody>
      </p:sp>
      <p:sp>
        <p:nvSpPr>
          <p:cNvPr id="5" name="Content Placeholder 4"/>
          <p:cNvSpPr>
            <a:spLocks noGrp="1"/>
          </p:cNvSpPr>
          <p:nvPr>
            <p:ph sz="quarter" idx="13"/>
          </p:nvPr>
        </p:nvSpPr>
        <p:spPr>
          <a:xfrm>
            <a:off x="685800" y="1848612"/>
            <a:ext cx="3822192" cy="3447288"/>
          </a:xfrm>
        </p:spPr>
        <p:txBody>
          <a:bodyPr>
            <a:noAutofit/>
          </a:bodyPr>
          <a:lstStyle/>
          <a:p>
            <a:r>
              <a:rPr lang="en-US" dirty="0" smtClean="0">
                <a:latin typeface="Footlight MT Light" pitchFamily="18" charset="0"/>
                <a:cs typeface="Times New Roman" pitchFamily="18" charset="0"/>
              </a:rPr>
              <a:t>One of the most common causes of death in unvaccinated children 1-5yrs.</a:t>
            </a:r>
          </a:p>
          <a:p>
            <a:r>
              <a:rPr lang="en-US" dirty="0" smtClean="0">
                <a:latin typeface="Footlight MT Light" pitchFamily="18" charset="0"/>
              </a:rPr>
              <a:t>Toxin mediated disease</a:t>
            </a:r>
          </a:p>
          <a:p>
            <a:r>
              <a:rPr lang="en-US" dirty="0" smtClean="0">
                <a:latin typeface="Footlight MT Light" pitchFamily="18" charset="0"/>
              </a:rPr>
              <a:t>Rapid progression tightly adhering gray membrane in the throat</a:t>
            </a:r>
          </a:p>
          <a:p>
            <a:r>
              <a:rPr lang="en-US" dirty="0" err="1" smtClean="0">
                <a:solidFill>
                  <a:srgbClr val="FF0000"/>
                </a:solidFill>
                <a:latin typeface="Footlight MT Light" pitchFamily="18" charset="0"/>
              </a:rPr>
              <a:t>Tinsdale</a:t>
            </a:r>
            <a:r>
              <a:rPr lang="en-US" dirty="0" smtClean="0">
                <a:solidFill>
                  <a:srgbClr val="FF0000"/>
                </a:solidFill>
                <a:latin typeface="Footlight MT Light" pitchFamily="18" charset="0"/>
              </a:rPr>
              <a:t> media</a:t>
            </a:r>
          </a:p>
          <a:p>
            <a:r>
              <a:rPr lang="en-US" dirty="0" smtClean="0">
                <a:latin typeface="Footlight MT Light" pitchFamily="18" charset="0"/>
              </a:rPr>
              <a:t>ELIK’s Test for </a:t>
            </a:r>
            <a:r>
              <a:rPr lang="en-US" dirty="0" err="1" smtClean="0">
                <a:latin typeface="Footlight MT Light" pitchFamily="18" charset="0"/>
              </a:rPr>
              <a:t>confimation</a:t>
            </a:r>
            <a:endParaRPr lang="en-US" dirty="0" smtClean="0">
              <a:latin typeface="Footlight MT Light" pitchFamily="18" charset="0"/>
            </a:endParaRPr>
          </a:p>
          <a:p>
            <a:r>
              <a:rPr lang="en-US" dirty="0" smtClean="0">
                <a:latin typeface="Footlight MT Light" pitchFamily="18" charset="0"/>
              </a:rPr>
              <a:t>Penicillin or erythromycin</a:t>
            </a:r>
          </a:p>
          <a:p>
            <a:endParaRPr lang="en-US" dirty="0">
              <a:latin typeface="Footlight MT Light" pitchFamily="18" charset="0"/>
            </a:endParaRPr>
          </a:p>
        </p:txBody>
      </p:sp>
      <p:sp>
        <p:nvSpPr>
          <p:cNvPr id="6" name="Content Placeholder 5"/>
          <p:cNvSpPr>
            <a:spLocks noGrp="1"/>
          </p:cNvSpPr>
          <p:nvPr>
            <p:ph sz="quarter" idx="14"/>
          </p:nvPr>
        </p:nvSpPr>
        <p:spPr/>
        <p:txBody>
          <a:bodyPr>
            <a:normAutofit/>
          </a:bodyPr>
          <a:lstStyle/>
          <a:p>
            <a:endParaRPr lang="en-US">
              <a:latin typeface="Footlight MT Light" pitchFamily="18" charset="0"/>
            </a:endParaRPr>
          </a:p>
        </p:txBody>
      </p:sp>
      <p:pic>
        <p:nvPicPr>
          <p:cNvPr id="7" name="Picture 4" descr="202FF5"/>
          <p:cNvPicPr>
            <a:picLocks noChangeAspect="1" noChangeArrowheads="1"/>
          </p:cNvPicPr>
          <p:nvPr/>
        </p:nvPicPr>
        <p:blipFill>
          <a:blip r:embed="rId2" cstate="print"/>
          <a:srcRect/>
          <a:stretch>
            <a:fillRect/>
          </a:stretch>
        </p:blipFill>
        <p:spPr bwMode="auto">
          <a:xfrm>
            <a:off x="4876800" y="1600200"/>
            <a:ext cx="3655171" cy="27305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a:xfrm>
            <a:off x="7339263" y="4114800"/>
            <a:ext cx="1804737" cy="1143000"/>
          </a:xfrm>
          <a:prstGeom prst="rect">
            <a:avLst/>
          </a:prstGeom>
        </p:spPr>
      </p:pic>
      <p:pic>
        <p:nvPicPr>
          <p:cNvPr id="9" name="Picture 4" descr="Picture11"/>
          <p:cNvPicPr>
            <a:picLocks noChangeAspect="1" noChangeArrowheads="1"/>
          </p:cNvPicPr>
          <p:nvPr/>
        </p:nvPicPr>
        <p:blipFill>
          <a:blip r:embed="rId4" cstate="print"/>
          <a:srcRect/>
          <a:stretch>
            <a:fillRect/>
          </a:stretch>
        </p:blipFill>
        <p:spPr>
          <a:xfrm>
            <a:off x="4724400" y="4114799"/>
            <a:ext cx="2667000" cy="271732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smtClean="0">
                <a:solidFill>
                  <a:srgbClr val="002060"/>
                </a:solidFill>
                <a:latin typeface="Footlight MT Light" pitchFamily="18" charset="0"/>
              </a:rPr>
              <a:t>Epiglottitis</a:t>
            </a:r>
            <a:endParaRPr lang="en-US" b="1" dirty="0">
              <a:solidFill>
                <a:srgbClr val="002060"/>
              </a:solidFill>
              <a:latin typeface="Footlight MT Light" pitchFamily="18" charset="0"/>
            </a:endParaRPr>
          </a:p>
        </p:txBody>
      </p:sp>
      <p:sp>
        <p:nvSpPr>
          <p:cNvPr id="5" name="Content Placeholder 4"/>
          <p:cNvSpPr>
            <a:spLocks noGrp="1"/>
          </p:cNvSpPr>
          <p:nvPr>
            <p:ph sz="quarter" idx="13"/>
          </p:nvPr>
        </p:nvSpPr>
        <p:spPr>
          <a:xfrm>
            <a:off x="609600" y="1676400"/>
            <a:ext cx="3822192" cy="3447288"/>
          </a:xfrm>
        </p:spPr>
        <p:txBody>
          <a:bodyPr>
            <a:noAutofit/>
          </a:bodyPr>
          <a:lstStyle/>
          <a:p>
            <a:r>
              <a:rPr lang="en-US" dirty="0" smtClean="0">
                <a:latin typeface="Footlight MT Light" pitchFamily="18" charset="0"/>
              </a:rPr>
              <a:t>Usually young unimmunized children presented with dysphasia, drooling, and distress </a:t>
            </a:r>
          </a:p>
          <a:p>
            <a:r>
              <a:rPr lang="en-US" b="1" i="1" u="sng" dirty="0" err="1" smtClean="0">
                <a:solidFill>
                  <a:srgbClr val="FF0000"/>
                </a:solidFill>
                <a:latin typeface="Footlight MT Light" pitchFamily="18" charset="0"/>
              </a:rPr>
              <a:t>H.influenzae</a:t>
            </a:r>
            <a:r>
              <a:rPr lang="en-US" b="1" u="sng" dirty="0" smtClean="0">
                <a:solidFill>
                  <a:srgbClr val="FF0000"/>
                </a:solidFill>
                <a:latin typeface="Footlight MT Light" pitchFamily="18" charset="0"/>
              </a:rPr>
              <a:t> Type b</a:t>
            </a:r>
          </a:p>
          <a:p>
            <a:r>
              <a:rPr lang="en-US" dirty="0" err="1" smtClean="0">
                <a:latin typeface="Footlight MT Light" pitchFamily="18" charset="0"/>
              </a:rPr>
              <a:t>S.pneumonae</a:t>
            </a:r>
            <a:endParaRPr lang="en-US" dirty="0" smtClean="0">
              <a:latin typeface="Footlight MT Light" pitchFamily="18" charset="0"/>
            </a:endParaRPr>
          </a:p>
          <a:p>
            <a:r>
              <a:rPr lang="en-US" dirty="0" err="1" smtClean="0">
                <a:latin typeface="Footlight MT Light" pitchFamily="18" charset="0"/>
              </a:rPr>
              <a:t>S.aureus</a:t>
            </a:r>
            <a:r>
              <a:rPr lang="en-US" dirty="0" smtClean="0">
                <a:latin typeface="Footlight MT Light" pitchFamily="18" charset="0"/>
              </a:rPr>
              <a:t> or Beta hemolytic streptococcus</a:t>
            </a:r>
          </a:p>
          <a:p>
            <a:r>
              <a:rPr lang="en-US" dirty="0" smtClean="0">
                <a:latin typeface="Footlight MT Light" pitchFamily="18" charset="0"/>
              </a:rPr>
              <a:t>Viral or </a:t>
            </a:r>
            <a:r>
              <a:rPr lang="en-US" dirty="0" smtClean="0">
                <a:latin typeface="Footlight MT Light" pitchFamily="18" charset="0"/>
              </a:rPr>
              <a:t>Candida</a:t>
            </a:r>
            <a:endParaRPr lang="en-US" dirty="0" smtClean="0">
              <a:latin typeface="Footlight MT Light" pitchFamily="18" charset="0"/>
            </a:endParaRPr>
          </a:p>
          <a:p>
            <a:r>
              <a:rPr lang="en-US" dirty="0" smtClean="0">
                <a:latin typeface="Footlight MT Light" pitchFamily="18" charset="0"/>
              </a:rPr>
              <a:t>Ceftriaxone</a:t>
            </a:r>
          </a:p>
          <a:p>
            <a:endParaRPr lang="en-US" sz="2800" dirty="0" smtClean="0">
              <a:latin typeface="Footlight MT Light" pitchFamily="18" charset="0"/>
            </a:endParaRPr>
          </a:p>
          <a:p>
            <a:endParaRPr lang="en-US" sz="2800" dirty="0" smtClean="0">
              <a:latin typeface="Footlight MT Light" pitchFamily="18" charset="0"/>
            </a:endParaRPr>
          </a:p>
          <a:p>
            <a:endParaRPr lang="en-US" sz="2800" dirty="0">
              <a:latin typeface="Footlight MT Light" pitchFamily="18" charset="0"/>
            </a:endParaRPr>
          </a:p>
        </p:txBody>
      </p:sp>
      <p:pic>
        <p:nvPicPr>
          <p:cNvPr id="7" name="Picture 3" descr="Picture9"/>
          <p:cNvPicPr>
            <a:picLocks noChangeAspect="1" noChangeArrowheads="1"/>
          </p:cNvPicPr>
          <p:nvPr/>
        </p:nvPicPr>
        <p:blipFill>
          <a:blip r:embed="rId2" cstate="print"/>
          <a:stretch>
            <a:fillRect/>
          </a:stretch>
        </p:blipFill>
        <p:spPr>
          <a:xfrm>
            <a:off x="4800600" y="1524000"/>
            <a:ext cx="3454400" cy="2590800"/>
          </a:xfrm>
          <a:prstGeom prst="rect">
            <a:avLst/>
          </a:prstGeom>
          <a:noFill/>
          <a:ln>
            <a:solidFill>
              <a:schemeClr val="tx1"/>
            </a:solidFill>
          </a:ln>
        </p:spPr>
      </p:pic>
      <p:pic>
        <p:nvPicPr>
          <p:cNvPr id="8" name="Picture 2" descr="Picture11"/>
          <p:cNvPicPr>
            <a:picLocks noChangeAspect="1" noChangeArrowheads="1"/>
          </p:cNvPicPr>
          <p:nvPr/>
        </p:nvPicPr>
        <p:blipFill>
          <a:blip r:embed="rId3" cstate="print"/>
          <a:srcRect/>
          <a:stretch>
            <a:fillRect/>
          </a:stretch>
        </p:blipFill>
        <p:spPr>
          <a:xfrm>
            <a:off x="5173662" y="4191000"/>
            <a:ext cx="3048000" cy="2276104"/>
          </a:xfrm>
          <a:prstGeom prst="rect">
            <a:avLst/>
          </a:prstGeo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i="1" dirty="0" err="1" smtClean="0">
                <a:solidFill>
                  <a:srgbClr val="002060"/>
                </a:solidFill>
                <a:latin typeface="Footlight MT Light" pitchFamily="18" charset="0"/>
                <a:cs typeface="Times New Roman" pitchFamily="18" charset="0"/>
              </a:rPr>
              <a:t>Pertussis</a:t>
            </a:r>
            <a:r>
              <a:rPr lang="en-CA" b="1" i="1" dirty="0" smtClean="0">
                <a:solidFill>
                  <a:srgbClr val="002060"/>
                </a:solidFill>
                <a:latin typeface="Footlight MT Light" pitchFamily="18" charset="0"/>
                <a:cs typeface="Times New Roman" pitchFamily="18" charset="0"/>
              </a:rPr>
              <a:t> </a:t>
            </a:r>
            <a:r>
              <a:rPr lang="en-CA" b="1" dirty="0" smtClean="0">
                <a:solidFill>
                  <a:srgbClr val="002060"/>
                </a:solidFill>
                <a:latin typeface="Footlight MT Light" pitchFamily="18" charset="0"/>
                <a:cs typeface="Times New Roman" pitchFamily="18" charset="0"/>
              </a:rPr>
              <a:t>(whooping cough)</a:t>
            </a:r>
            <a:endParaRPr lang="en-US" b="1" dirty="0">
              <a:solidFill>
                <a:srgbClr val="002060"/>
              </a:solidFill>
              <a:latin typeface="Footlight MT Light" pitchFamily="18" charset="0"/>
            </a:endParaRPr>
          </a:p>
        </p:txBody>
      </p:sp>
      <p:sp>
        <p:nvSpPr>
          <p:cNvPr id="3" name="Content Placeholder 2"/>
          <p:cNvSpPr>
            <a:spLocks noGrp="1"/>
          </p:cNvSpPr>
          <p:nvPr>
            <p:ph sz="quarter" idx="13"/>
          </p:nvPr>
        </p:nvSpPr>
        <p:spPr>
          <a:xfrm>
            <a:off x="228600" y="2209799"/>
            <a:ext cx="4953000" cy="4379539"/>
          </a:xfrm>
        </p:spPr>
        <p:txBody>
          <a:bodyPr>
            <a:noAutofit/>
          </a:bodyPr>
          <a:lstStyle/>
          <a:p>
            <a:r>
              <a:rPr lang="en-US" sz="1600" i="1" dirty="0" err="1" smtClean="0">
                <a:latin typeface="Footlight MT Light" pitchFamily="18" charset="0"/>
                <a:cs typeface="Times New Roman" pitchFamily="18" charset="0"/>
              </a:rPr>
              <a:t>Bordetell</a:t>
            </a:r>
            <a:r>
              <a:rPr lang="en-US" sz="1600" dirty="0" err="1" smtClean="0">
                <a:latin typeface="Footlight MT Light" pitchFamily="18" charset="0"/>
                <a:cs typeface="Times New Roman" pitchFamily="18" charset="0"/>
              </a:rPr>
              <a:t>a</a:t>
            </a:r>
            <a:r>
              <a:rPr lang="en-US" sz="1600" i="1" dirty="0" smtClean="0">
                <a:latin typeface="Footlight MT Light" pitchFamily="18" charset="0"/>
                <a:cs typeface="Times New Roman" pitchFamily="18" charset="0"/>
              </a:rPr>
              <a:t> </a:t>
            </a:r>
            <a:r>
              <a:rPr lang="en-US" sz="1600" i="1" dirty="0" err="1" smtClean="0">
                <a:latin typeface="Footlight MT Light" pitchFamily="18" charset="0"/>
                <a:cs typeface="Times New Roman" pitchFamily="18" charset="0"/>
              </a:rPr>
              <a:t>pertussis</a:t>
            </a:r>
            <a:r>
              <a:rPr lang="en-US" sz="1600" i="1" dirty="0" smtClean="0">
                <a:latin typeface="Footlight MT Light" pitchFamily="18" charset="0"/>
                <a:cs typeface="Times New Roman" pitchFamily="18" charset="0"/>
              </a:rPr>
              <a:t> (GNB)</a:t>
            </a:r>
          </a:p>
          <a:p>
            <a:pPr lvl="1"/>
            <a:r>
              <a:rPr lang="en-CA" sz="1600" dirty="0" err="1" smtClean="0">
                <a:latin typeface="Footlight MT Light" pitchFamily="18" charset="0"/>
                <a:cs typeface="Times New Roman" pitchFamily="18" charset="0"/>
              </a:rPr>
              <a:t>Pertussis</a:t>
            </a:r>
            <a:r>
              <a:rPr lang="en-CA" sz="1600" dirty="0" smtClean="0">
                <a:latin typeface="Footlight MT Light" pitchFamily="18" charset="0"/>
                <a:cs typeface="Times New Roman" pitchFamily="18" charset="0"/>
              </a:rPr>
              <a:t> toxin (PT )*</a:t>
            </a:r>
          </a:p>
          <a:p>
            <a:pPr lvl="1"/>
            <a:r>
              <a:rPr lang="en-CA" sz="1600" dirty="0" smtClean="0">
                <a:latin typeface="Footlight MT Light" pitchFamily="18" charset="0"/>
                <a:cs typeface="Times New Roman" pitchFamily="18" charset="0"/>
              </a:rPr>
              <a:t>Filamentous </a:t>
            </a:r>
            <a:r>
              <a:rPr lang="en-CA" sz="1600" dirty="0" err="1" smtClean="0">
                <a:latin typeface="Footlight MT Light" pitchFamily="18" charset="0"/>
                <a:cs typeface="Times New Roman" pitchFamily="18" charset="0"/>
              </a:rPr>
              <a:t>hemagglutinin</a:t>
            </a:r>
            <a:r>
              <a:rPr lang="en-CA" sz="1600" dirty="0" smtClean="0">
                <a:latin typeface="Footlight MT Light" pitchFamily="18" charset="0"/>
                <a:cs typeface="Times New Roman" pitchFamily="18" charset="0"/>
              </a:rPr>
              <a:t> (FHA</a:t>
            </a:r>
          </a:p>
          <a:p>
            <a:pPr lvl="1"/>
            <a:r>
              <a:rPr lang="en-CA" sz="1600" dirty="0" err="1" smtClean="0">
                <a:latin typeface="Footlight MT Light" pitchFamily="18" charset="0"/>
                <a:cs typeface="Times New Roman" pitchFamily="18" charset="0"/>
              </a:rPr>
              <a:t>Pertactin</a:t>
            </a:r>
            <a:r>
              <a:rPr lang="en-CA" sz="1600" dirty="0" smtClean="0">
                <a:latin typeface="Footlight MT Light" pitchFamily="18" charset="0"/>
                <a:cs typeface="Times New Roman" pitchFamily="18" charset="0"/>
              </a:rPr>
              <a:t> (PRN)</a:t>
            </a:r>
            <a:endParaRPr lang="en-US" sz="1600" dirty="0" smtClean="0">
              <a:latin typeface="Footlight MT Light" pitchFamily="18" charset="0"/>
              <a:cs typeface="Times New Roman" pitchFamily="18" charset="0"/>
            </a:endParaRPr>
          </a:p>
          <a:p>
            <a:pPr marL="342900" lvl="2" indent="-342900"/>
            <a:r>
              <a:rPr lang="en-CA" sz="1600" dirty="0" smtClean="0">
                <a:latin typeface="Footlight MT Light" pitchFamily="18" charset="0"/>
                <a:cs typeface="Times New Roman" pitchFamily="18" charset="0"/>
              </a:rPr>
              <a:t>Incubation period 1 to 3 wks</a:t>
            </a:r>
            <a:r>
              <a:rPr lang="en-US" sz="1600" dirty="0" smtClean="0">
                <a:latin typeface="Footlight MT Light" pitchFamily="18" charset="0"/>
                <a:cs typeface="Times New Roman" pitchFamily="18" charset="0"/>
              </a:rPr>
              <a:t> </a:t>
            </a:r>
          </a:p>
          <a:p>
            <a:pPr lvl="1"/>
            <a:r>
              <a:rPr lang="en-US" sz="1600" dirty="0" smtClean="0">
                <a:latin typeface="Footlight MT Light" pitchFamily="18" charset="0"/>
                <a:cs typeface="Times New Roman" pitchFamily="18" charset="0"/>
              </a:rPr>
              <a:t>Catarrhal Stage 1-2 weeks</a:t>
            </a:r>
          </a:p>
          <a:p>
            <a:pPr lvl="1"/>
            <a:r>
              <a:rPr lang="en-US" sz="1600" dirty="0" smtClean="0">
                <a:latin typeface="Footlight MT Light" pitchFamily="18" charset="0"/>
                <a:cs typeface="Times New Roman" pitchFamily="18" charset="0"/>
              </a:rPr>
              <a:t>Paroxysmal Stage 1-6 weeks</a:t>
            </a:r>
          </a:p>
          <a:p>
            <a:pPr lvl="1"/>
            <a:r>
              <a:rPr lang="en-US" sz="1600" dirty="0" smtClean="0">
                <a:latin typeface="Footlight MT Light" pitchFamily="18" charset="0"/>
                <a:cs typeface="Times New Roman" pitchFamily="18" charset="0"/>
              </a:rPr>
              <a:t>Convalescent Stage 3-6 weeks</a:t>
            </a:r>
            <a:r>
              <a:rPr lang="en-CA" sz="1600" dirty="0" smtClean="0">
                <a:latin typeface="Footlight MT Light" pitchFamily="18" charset="0"/>
                <a:cs typeface="Times New Roman" pitchFamily="18" charset="0"/>
              </a:rPr>
              <a:t> </a:t>
            </a:r>
          </a:p>
          <a:p>
            <a:r>
              <a:rPr lang="en-CA" sz="1600" dirty="0" err="1" smtClean="0">
                <a:solidFill>
                  <a:srgbClr val="FF0000"/>
                </a:solidFill>
                <a:latin typeface="Footlight MT Light" pitchFamily="18" charset="0"/>
                <a:cs typeface="Times New Roman" pitchFamily="18" charset="0"/>
              </a:rPr>
              <a:t>Leukocytosis</a:t>
            </a:r>
            <a:r>
              <a:rPr lang="en-CA" sz="1600" dirty="0" smtClean="0">
                <a:solidFill>
                  <a:srgbClr val="FF0000"/>
                </a:solidFill>
                <a:latin typeface="Footlight MT Light" pitchFamily="18" charset="0"/>
                <a:cs typeface="Times New Roman" pitchFamily="18" charset="0"/>
              </a:rPr>
              <a:t> with lymphocyte predominance</a:t>
            </a:r>
            <a:endParaRPr lang="en-US" sz="1600" dirty="0" smtClean="0">
              <a:solidFill>
                <a:srgbClr val="FF0000"/>
              </a:solidFill>
              <a:latin typeface="Footlight MT Light" pitchFamily="18" charset="0"/>
              <a:cs typeface="Times New Roman" pitchFamily="18" charset="0"/>
            </a:endParaRPr>
          </a:p>
          <a:p>
            <a:r>
              <a:rPr lang="en-CA" sz="1600" b="1" dirty="0" smtClean="0">
                <a:solidFill>
                  <a:srgbClr val="FF0000"/>
                </a:solidFill>
                <a:latin typeface="Footlight MT Light" pitchFamily="18" charset="0"/>
                <a:cs typeface="Times New Roman" pitchFamily="18" charset="0"/>
              </a:rPr>
              <a:t>Nasopharyngeal (NP) swabs</a:t>
            </a:r>
          </a:p>
          <a:p>
            <a:r>
              <a:rPr lang="en-US" sz="1600" dirty="0" smtClean="0">
                <a:latin typeface="Footlight MT Light" pitchFamily="18" charset="0"/>
                <a:cs typeface="Times New Roman" pitchFamily="18" charset="0"/>
              </a:rPr>
              <a:t>Charcoal-horse blood T media</a:t>
            </a:r>
          </a:p>
          <a:p>
            <a:r>
              <a:rPr lang="en-US" sz="1600" dirty="0" smtClean="0">
                <a:latin typeface="Footlight MT Light" pitchFamily="18" charset="0"/>
                <a:cs typeface="Times New Roman" pitchFamily="18" charset="0"/>
              </a:rPr>
              <a:t>Regan-Lowe, Bordet-</a:t>
            </a:r>
            <a:r>
              <a:rPr lang="en-US" sz="1600" dirty="0" err="1" smtClean="0">
                <a:latin typeface="Footlight MT Light" pitchFamily="18" charset="0"/>
                <a:cs typeface="Times New Roman" pitchFamily="18" charset="0"/>
              </a:rPr>
              <a:t>Gengou</a:t>
            </a:r>
            <a:endParaRPr lang="en-US" sz="1600" dirty="0" smtClean="0">
              <a:latin typeface="Footlight MT Light" pitchFamily="18" charset="0"/>
              <a:cs typeface="Times New Roman" pitchFamily="18" charset="0"/>
            </a:endParaRPr>
          </a:p>
          <a:p>
            <a:r>
              <a:rPr lang="en-US" sz="1600" dirty="0" smtClean="0">
                <a:latin typeface="Footlight MT Light" pitchFamily="18" charset="0"/>
                <a:cs typeface="Times New Roman" pitchFamily="18" charset="0"/>
              </a:rPr>
              <a:t>Treatment </a:t>
            </a:r>
            <a:r>
              <a:rPr lang="en-US" sz="1600" dirty="0" err="1" smtClean="0">
                <a:latin typeface="Footlight MT Light" pitchFamily="18" charset="0"/>
                <a:cs typeface="Times New Roman" pitchFamily="18" charset="0"/>
              </a:rPr>
              <a:t>erthromycin</a:t>
            </a:r>
            <a:r>
              <a:rPr lang="en-US" sz="1600" dirty="0" smtClean="0">
                <a:latin typeface="Footlight MT Light" pitchFamily="18" charset="0"/>
                <a:cs typeface="Times New Roman" pitchFamily="18" charset="0"/>
              </a:rPr>
              <a:t> and prevention by vaccination</a:t>
            </a:r>
            <a:endParaRPr lang="en-US" sz="1600" dirty="0">
              <a:latin typeface="Footlight MT Light" pitchFamily="18" charset="0"/>
            </a:endParaRPr>
          </a:p>
        </p:txBody>
      </p:sp>
      <p:pic>
        <p:nvPicPr>
          <p:cNvPr id="5" name="Picture 7" descr="060913-whooping-cough_big"/>
          <p:cNvPicPr>
            <a:picLocks noChangeAspect="1" noChangeArrowheads="1"/>
          </p:cNvPicPr>
          <p:nvPr/>
        </p:nvPicPr>
        <p:blipFill>
          <a:blip r:embed="rId2" cstate="print"/>
          <a:srcRect/>
          <a:stretch>
            <a:fillRect/>
          </a:stretch>
        </p:blipFill>
        <p:spPr>
          <a:xfrm>
            <a:off x="5594077" y="1600200"/>
            <a:ext cx="2483123" cy="3200400"/>
          </a:xfrm>
          <a:prstGeom prst="rect">
            <a:avLst/>
          </a:prstGeom>
          <a:noFill/>
        </p:spPr>
      </p:pic>
      <p:pic>
        <p:nvPicPr>
          <p:cNvPr id="6" name="Picture 8" descr="Whooping Cough"/>
          <p:cNvPicPr>
            <a:picLocks noChangeAspect="1" noChangeArrowheads="1"/>
          </p:cNvPicPr>
          <p:nvPr/>
        </p:nvPicPr>
        <p:blipFill>
          <a:blip r:embed="rId3" cstate="print"/>
          <a:srcRect/>
          <a:stretch>
            <a:fillRect/>
          </a:stretch>
        </p:blipFill>
        <p:spPr>
          <a:xfrm>
            <a:off x="5410200" y="4648200"/>
            <a:ext cx="2971800" cy="194113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744</TotalTime>
  <Words>556</Words>
  <Application>Microsoft Office PowerPoint</Application>
  <PresentationFormat>On-screen Show (4:3)</PresentationFormat>
  <Paragraphs>213</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Waveform</vt:lpstr>
      <vt:lpstr>Upper Respiratory Tract Infection URTI</vt:lpstr>
      <vt:lpstr>Objectives</vt:lpstr>
      <vt:lpstr>Definition</vt:lpstr>
      <vt:lpstr>Pharyngitis</vt:lpstr>
      <vt:lpstr>Pharyngitis</vt:lpstr>
      <vt:lpstr>Diagnosis of Group A Streptococcus </vt:lpstr>
      <vt:lpstr>Corynebacterium diphtheriae</vt:lpstr>
      <vt:lpstr>Epiglottitis</vt:lpstr>
      <vt:lpstr>Pertussis (whooping cough)</vt:lpstr>
      <vt:lpstr>Acute otitis media</vt:lpstr>
      <vt:lpstr>Bacterial sinusitis</vt:lpstr>
      <vt:lpstr>Bacterial sinusitis</vt:lpstr>
      <vt:lpstr>Clinical Presentations of Sinusitis</vt:lpstr>
      <vt:lpstr>Deep neck space infections </vt:lpstr>
      <vt:lpstr>Deep neck space infections treatment</vt:lpstr>
      <vt:lpstr>Other Infections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Infection URTI</dc:title>
  <dc:creator>Dr.Ali Somily</dc:creator>
  <cp:lastModifiedBy>DRSUMAILI</cp:lastModifiedBy>
  <cp:revision>30</cp:revision>
  <dcterms:created xsi:type="dcterms:W3CDTF">2010-03-07T18:55:53Z</dcterms:created>
  <dcterms:modified xsi:type="dcterms:W3CDTF">2016-02-07T04:42:41Z</dcterms:modified>
</cp:coreProperties>
</file>