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3" r:id="rId3"/>
    <p:sldId id="276" r:id="rId4"/>
    <p:sldId id="275" r:id="rId5"/>
    <p:sldId id="277" r:id="rId6"/>
    <p:sldId id="301" r:id="rId7"/>
    <p:sldId id="293" r:id="rId8"/>
    <p:sldId id="279" r:id="rId9"/>
    <p:sldId id="280" r:id="rId10"/>
    <p:sldId id="302" r:id="rId11"/>
    <p:sldId id="281" r:id="rId12"/>
    <p:sldId id="296" r:id="rId13"/>
    <p:sldId id="282" r:id="rId14"/>
    <p:sldId id="297" r:id="rId15"/>
    <p:sldId id="287" r:id="rId16"/>
    <p:sldId id="292" r:id="rId17"/>
    <p:sldId id="257" r:id="rId18"/>
    <p:sldId id="288" r:id="rId19"/>
    <p:sldId id="283" r:id="rId20"/>
    <p:sldId id="298" r:id="rId21"/>
    <p:sldId id="294" r:id="rId22"/>
    <p:sldId id="258" r:id="rId23"/>
    <p:sldId id="262" r:id="rId24"/>
    <p:sldId id="263" r:id="rId25"/>
    <p:sldId id="264" r:id="rId26"/>
    <p:sldId id="299" r:id="rId27"/>
    <p:sldId id="300" r:id="rId28"/>
    <p:sldId id="265" r:id="rId29"/>
    <p:sldId id="267" r:id="rId30"/>
    <p:sldId id="259" r:id="rId31"/>
    <p:sldId id="260" r:id="rId32"/>
    <p:sldId id="295" r:id="rId33"/>
    <p:sldId id="285" r:id="rId34"/>
    <p:sldId id="286" r:id="rId35"/>
    <p:sldId id="303" r:id="rId36"/>
    <p:sldId id="304" r:id="rId37"/>
    <p:sldId id="30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93D17"/>
    <a:srgbClr val="F71929"/>
    <a:srgbClr val="4343E7"/>
    <a:srgbClr val="EAF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5680E-7752-4D4E-90F0-43AF824C22C7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383F-90EA-4852-909F-E885D910FF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0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askerville Old Face" pitchFamily="18" charset="0"/>
              </a:rPr>
              <a:t>Associated with M.E. in some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383F-90EA-4852-909F-E885D910FFE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5195-743B-4D42-811F-F78F024ACA62}" type="datetimeFigureOut">
              <a:rPr lang="en-US" smtClean="0"/>
              <a:pPr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7/7f/Farm_animals_in_spring_8a07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66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Pneumonia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Community acquired pneumonia</a:t>
            </a:r>
          </a:p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(CAP) 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CAP and bioterrorism agents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(anthrax)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Yersinia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(plague) 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(tularemia)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Coxialla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burnetii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(Q fever)</a:t>
            </a:r>
          </a:p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Level three agents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00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4000" b="1" dirty="0" smtClean="0">
                <a:latin typeface="Baskerville Old Face" pitchFamily="18" charset="0"/>
              </a:rPr>
              <a:t>Classification by anatomy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340768"/>
            <a:ext cx="5400600" cy="180019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1.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Lobar:  entire lobe</a:t>
            </a:r>
            <a:endParaRPr lang="en-US" altLang="zh-CN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2.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Lobular: (bronchopneumonia).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3.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Interstitial</a:t>
            </a:r>
            <a:endParaRPr lang="zh-CN" altLang="en-US" sz="2800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4" name="Picture 7" descr="pp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3096344" cy="331236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5" name="Picture 6" descr="pneumonias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2808313" cy="32896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6" name="Picture 5" descr="ipf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356992"/>
            <a:ext cx="2952328" cy="32994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Dr.Fauzia\My Documents\My Pictures\pneumoni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064896" cy="5904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275856" y="6165304"/>
            <a:ext cx="244827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Lobar pneumonia 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3600" dirty="0" smtClean="0">
                <a:latin typeface="Baskerville Old Face" pitchFamily="18" charset="0"/>
              </a:rPr>
              <a:t>Classification by acquired environment</a:t>
            </a:r>
            <a:endParaRPr lang="en-US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6490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Community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(CAP)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Hospital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Nursing home acquired pneumonia (NHAP)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err="1" smtClean="0">
                <a:latin typeface="Baskerville Old Face" pitchFamily="18" charset="0"/>
              </a:rPr>
              <a:t>Immunocompromised</a:t>
            </a:r>
            <a:r>
              <a:rPr lang="en-US" altLang="zh-CN" sz="2000" dirty="0" smtClean="0">
                <a:latin typeface="Baskerville Old Face" pitchFamily="18" charset="0"/>
              </a:rPr>
              <a:t> host pneumonia (ICAP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56854"/>
              </p:ext>
            </p:extLst>
          </p:nvPr>
        </p:nvGraphicFramePr>
        <p:xfrm>
          <a:off x="899592" y="404664"/>
          <a:ext cx="7200800" cy="5931242"/>
        </p:xfrm>
        <a:graphic>
          <a:graphicData uri="http://schemas.openxmlformats.org/drawingml/2006/table">
            <a:tbl>
              <a:tblPr/>
              <a:tblGrid>
                <a:gridCol w="2342726"/>
                <a:gridCol w="4858074"/>
              </a:tblGrid>
              <a:tr h="1944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Outpatient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Staph </a:t>
                      </a:r>
                      <a:r>
                        <a:rPr kumimoji="0" lang="en-US" sz="2200" b="0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aureus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Inpatient, non-ICU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Staph </a:t>
                      </a:r>
                      <a:r>
                        <a:rPr kumimoji="0" lang="en-US" sz="2200" b="0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charset="0"/>
                          <a:ea typeface="+mn-ea"/>
                          <a:cs typeface="+mn-cs"/>
                        </a:rPr>
                        <a:t>aureus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61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Staph aureus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Gram </a:t>
                      </a:r>
                      <a:r>
                        <a:rPr kumimoji="0" lang="en-US" sz="2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neg</a:t>
                      </a: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bacilli(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Enterobacteriaceae, and Pseudomonas aeruginosa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36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dirty="0" smtClean="0">
                <a:latin typeface="Baskerville Old Face" pitchFamily="18" charset="0"/>
              </a:rPr>
              <a:t>CAP-</a:t>
            </a:r>
            <a:r>
              <a:rPr lang="en-US" dirty="0" smtClean="0"/>
              <a:t> </a:t>
            </a:r>
            <a:r>
              <a:rPr lang="en-US" sz="3100" dirty="0" smtClean="0">
                <a:latin typeface="Baskerville Old Face" pitchFamily="18" charset="0"/>
              </a:rPr>
              <a:t>Cough/fever/sputum production + infiltrate </a:t>
            </a:r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altLang="zh-CN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CAP</a:t>
            </a:r>
            <a:r>
              <a:rPr lang="en-US" altLang="zh-CN" dirty="0" smtClean="0">
                <a:latin typeface="Baskerville Old Face" pitchFamily="18" charset="0"/>
              </a:rPr>
              <a:t> :  </a:t>
            </a:r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pneumonia acquired outside of hospitals or extended-care facilities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for &gt; 14 days before onset of symptoms.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Streptococcus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(most common)</a:t>
            </a:r>
            <a:endParaRPr lang="en-US" altLang="zh-CN" dirty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Haemophilus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influenzae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mycoplasma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Chlamydia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Moraxella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catarrhalis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Staph.aureus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</a:p>
          <a:p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Drug resistance streptococcus </a:t>
            </a:r>
            <a:r>
              <a:rPr lang="en-US" altLang="zh-CN" sz="2800" dirty="0" err="1" smtClean="0">
                <a:solidFill>
                  <a:srgbClr val="92D050"/>
                </a:solidFill>
                <a:latin typeface="Baskerville Old Face" pitchFamily="18" charset="0"/>
              </a:rPr>
              <a:t>pneumoniae</a:t>
            </a:r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(DRSP) is a major concern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468052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Classifications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136815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Typical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98776" cy="377440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Typical pneumonia usually is caused by </a:t>
            </a:r>
            <a:r>
              <a:rPr lang="en-US" u="sng" dirty="0" smtClean="0">
                <a:solidFill>
                  <a:srgbClr val="FFFF00"/>
                </a:solidFill>
                <a:latin typeface="Baskerville Old Face" pitchFamily="18" charset="0"/>
              </a:rPr>
              <a:t>bacteria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 </a:t>
            </a:r>
          </a:p>
          <a:p>
            <a:r>
              <a:rPr lang="en-US" i="1" dirty="0" err="1" smtClean="0">
                <a:latin typeface="Baskerville Old Face" pitchFamily="18" charset="0"/>
              </a:rPr>
              <a:t>Strept</a:t>
            </a:r>
            <a:r>
              <a:rPr lang="en-US" i="1" dirty="0" smtClean="0">
                <a:latin typeface="Baskerville Old Face" pitchFamily="18" charset="0"/>
              </a:rPr>
              <a:t>. </a:t>
            </a:r>
            <a:r>
              <a:rPr lang="en-US" i="1" dirty="0" err="1" smtClean="0">
                <a:latin typeface="Baskerville Old Face" pitchFamily="18" charset="0"/>
              </a:rPr>
              <a:t>Pneumoniae</a:t>
            </a:r>
            <a:endParaRPr lang="en-US" i="1" dirty="0" smtClean="0">
              <a:latin typeface="Baskerville Old Face" pitchFamily="18" charset="0"/>
            </a:endParaRPr>
          </a:p>
          <a:p>
            <a:pPr lvl="1"/>
            <a:r>
              <a:rPr lang="en-US" i="1" dirty="0" smtClean="0">
                <a:latin typeface="Baskerville Old Face" pitchFamily="18" charset="0"/>
              </a:rPr>
              <a:t>(lobar pneumonia)</a:t>
            </a:r>
          </a:p>
          <a:p>
            <a:r>
              <a:rPr lang="en-US" i="1" dirty="0" err="1" smtClean="0">
                <a:latin typeface="Baskerville Old Face" pitchFamily="18" charset="0"/>
              </a:rPr>
              <a:t>Haemophilus</a:t>
            </a:r>
            <a:r>
              <a:rPr lang="en-US" i="1" dirty="0" smtClean="0">
                <a:latin typeface="Baskerville Old Face" pitchFamily="18" charset="0"/>
              </a:rPr>
              <a:t> </a:t>
            </a:r>
            <a:r>
              <a:rPr lang="en-US" i="1" dirty="0" err="1" smtClean="0">
                <a:latin typeface="Baskerville Old Face" pitchFamily="18" charset="0"/>
              </a:rPr>
              <a:t>influenzae</a:t>
            </a:r>
            <a:endParaRPr lang="en-US" i="1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Gram-negative organisms</a:t>
            </a:r>
          </a:p>
          <a:p>
            <a:r>
              <a:rPr lang="en-US" i="1" dirty="0" smtClean="0">
                <a:latin typeface="Baskerville Old Face" pitchFamily="18" charset="0"/>
              </a:rPr>
              <a:t>Moraxella </a:t>
            </a:r>
            <a:r>
              <a:rPr lang="en-US" i="1" dirty="0" err="1" smtClean="0">
                <a:latin typeface="Baskerville Old Face" pitchFamily="18" charset="0"/>
              </a:rPr>
              <a:t>catarrhalis</a:t>
            </a:r>
            <a:endParaRPr lang="en-US" i="1" dirty="0" smtClean="0">
              <a:latin typeface="Baskerville Old Face" pitchFamily="18" charset="0"/>
            </a:endParaRPr>
          </a:p>
          <a:p>
            <a:pPr lvl="0"/>
            <a:r>
              <a:rPr lang="en-US" i="1" dirty="0" smtClean="0">
                <a:solidFill>
                  <a:prstClr val="white"/>
                </a:solidFill>
                <a:latin typeface="Baskerville Old Face" pitchFamily="18" charset="0"/>
              </a:rPr>
              <a:t>S</a:t>
            </a:r>
            <a:r>
              <a:rPr lang="en-US" i="1" dirty="0">
                <a:solidFill>
                  <a:prstClr val="white"/>
                </a:solidFill>
                <a:latin typeface="Baskerville Old Face" pitchFamily="18" charset="0"/>
              </a:rPr>
              <a:t>. </a:t>
            </a:r>
            <a:r>
              <a:rPr lang="en-US" i="1" dirty="0" err="1">
                <a:solidFill>
                  <a:prstClr val="white"/>
                </a:solidFill>
                <a:latin typeface="Baskerville Old Face" pitchFamily="18" charset="0"/>
              </a:rPr>
              <a:t>aureus</a:t>
            </a:r>
            <a:endParaRPr lang="en-US" i="1" dirty="0">
              <a:solidFill>
                <a:prstClr val="white"/>
              </a:solidFill>
              <a:latin typeface="Baskerville Old Face" pitchFamily="18" charset="0"/>
            </a:endParaRPr>
          </a:p>
          <a:p>
            <a:endParaRPr lang="en-US" i="1" dirty="0" smtClean="0">
              <a:latin typeface="Baskerville Old Face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76057" y="1412776"/>
            <a:ext cx="144016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Atypical </a:t>
            </a:r>
            <a:endParaRPr lang="en-US" sz="28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32041" y="2204864"/>
            <a:ext cx="3600400" cy="37444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Atypical’: </a:t>
            </a:r>
            <a:r>
              <a:rPr lang="en-US" u="sng" dirty="0">
                <a:solidFill>
                  <a:srgbClr val="FFFF00"/>
                </a:solidFill>
                <a:latin typeface="Baskerville Old Face" pitchFamily="18" charset="0"/>
              </a:rPr>
              <a:t>not detectable on gram stain</a:t>
            </a:r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; won’t grow on standard media</a:t>
            </a:r>
            <a:endParaRPr lang="en-US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Chlamydophilla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Influenza virus</a:t>
            </a: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Adenovirus</a:t>
            </a:r>
          </a:p>
          <a:p>
            <a:r>
              <a:rPr lang="en-US" dirty="0" smtClean="0">
                <a:latin typeface="Baskerville Old Face" pitchFamily="18" charset="0"/>
              </a:rPr>
              <a:t>TB </a:t>
            </a:r>
          </a:p>
          <a:p>
            <a:r>
              <a:rPr lang="en-US" dirty="0" smtClean="0">
                <a:latin typeface="Baskerville Old Face" pitchFamily="18" charset="0"/>
              </a:rPr>
              <a:t>Fungi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832648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Baskerville Old Face" pitchFamily="18" charset="0"/>
              </a:rPr>
              <a:t>Community acquired pneumonia </a:t>
            </a:r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5904656" cy="518457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6000" i="1" dirty="0" smtClean="0">
                <a:latin typeface="Baskerville Old Face" pitchFamily="18" charset="0"/>
              </a:rPr>
              <a:t>Strep pneumonia</a:t>
            </a:r>
            <a:r>
              <a:rPr lang="en-US" sz="6000" dirty="0" smtClean="0">
                <a:latin typeface="Baskerville Old Face" pitchFamily="18" charset="0"/>
              </a:rPr>
              <a:t>		            48%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Viral				23%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Atypical orgs(MP,LG,CP)          	22%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err="1" smtClean="0">
                <a:latin typeface="Baskerville Old Face" pitchFamily="18" charset="0"/>
              </a:rPr>
              <a:t>Haemophilus</a:t>
            </a:r>
            <a:r>
              <a:rPr lang="en-US" sz="6000" i="1" dirty="0" smtClean="0">
                <a:latin typeface="Baskerville Old Face" pitchFamily="18" charset="0"/>
              </a:rPr>
              <a:t> influenza</a:t>
            </a:r>
            <a:r>
              <a:rPr lang="en-US" sz="6000" dirty="0" smtClean="0">
                <a:latin typeface="Baskerville Old Face" pitchFamily="18" charset="0"/>
              </a:rPr>
              <a:t>	            7%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Moraxella </a:t>
            </a:r>
            <a:r>
              <a:rPr lang="en-US" sz="6000" i="1" dirty="0" err="1" smtClean="0">
                <a:latin typeface="Baskerville Old Face" pitchFamily="18" charset="0"/>
              </a:rPr>
              <a:t>catharralis</a:t>
            </a:r>
            <a:r>
              <a:rPr lang="en-US" sz="6000" dirty="0" smtClean="0">
                <a:latin typeface="Baskerville Old Face" pitchFamily="18" charset="0"/>
              </a:rPr>
              <a:t>		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Staph aureus</a:t>
            </a:r>
            <a:r>
              <a:rPr lang="en-US" sz="6000" dirty="0" smtClean="0">
                <a:latin typeface="Baskerville Old Face" pitchFamily="18" charset="0"/>
              </a:rPr>
              <a:t>			1.5%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Gram –</a:t>
            </a:r>
            <a:r>
              <a:rPr lang="en-US" sz="6000" dirty="0" err="1" smtClean="0">
                <a:latin typeface="Baskerville Old Face" pitchFamily="18" charset="0"/>
              </a:rPr>
              <a:t>ive</a:t>
            </a:r>
            <a:r>
              <a:rPr lang="en-US" sz="6000" dirty="0" smtClean="0">
                <a:latin typeface="Baskerville Old Face" pitchFamily="18" charset="0"/>
              </a:rPr>
              <a:t> orgs		           1.4%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Anaerobes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Clinical manifestation</a:t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sz="4000" dirty="0" smtClean="0">
                <a:latin typeface="Baskerville Old Face" pitchFamily="18" charset="0"/>
              </a:rPr>
              <a:t>lobar pneumonia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onset is acute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bg1"/>
                </a:solidFill>
                <a:latin typeface="Baskerville Old Face" pitchFamily="18" charset="0"/>
              </a:rPr>
              <a:t>Prior viral upper respiratory infection</a:t>
            </a:r>
            <a:endParaRPr lang="en-US" altLang="zh-CN" u="sng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Respiratory symptoms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Fever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Shaking chills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Cough with sputum production (rusty-sputum)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Chest pain- or pleurisy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Shortness of breath </a:t>
            </a:r>
            <a:endParaRPr lang="en-US" altLang="zh-CN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4248472" cy="345638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altLang="zh-CN" sz="8600" dirty="0" smtClean="0">
                <a:solidFill>
                  <a:schemeClr val="tx2"/>
                </a:solidFill>
                <a:latin typeface="Baskerville Old Face" pitchFamily="18" charset="0"/>
              </a:rPr>
              <a:t>Diagnosis </a:t>
            </a:r>
          </a:p>
          <a:p>
            <a:r>
              <a:rPr lang="en-US" sz="7400" dirty="0" smtClean="0">
                <a:latin typeface="Baskerville Old Face" pitchFamily="18" charset="0"/>
              </a:rPr>
              <a:t>Clinical</a:t>
            </a:r>
          </a:p>
          <a:p>
            <a:pPr lvl="1"/>
            <a:r>
              <a:rPr lang="en-US" sz="49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History &amp; physical</a:t>
            </a:r>
            <a:endParaRPr lang="en-US" altLang="zh-CN" sz="4900" dirty="0" smtClean="0">
              <a:latin typeface="Baskerville Old Face" pitchFamily="18" charset="0"/>
            </a:endParaRPr>
          </a:p>
          <a:p>
            <a:r>
              <a:rPr lang="en-US" altLang="zh-CN" sz="8600" dirty="0" smtClean="0">
                <a:latin typeface="Baskerville Old Face" pitchFamily="18" charset="0"/>
              </a:rPr>
              <a:t>X-ray examination</a:t>
            </a:r>
          </a:p>
          <a:p>
            <a:r>
              <a:rPr lang="en-US" sz="8600" dirty="0" smtClean="0">
                <a:latin typeface="Baskerville Old Face" pitchFamily="18" charset="0"/>
              </a:rPr>
              <a:t>Laboratory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CBC- leukocytosis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Sputum Gram stain-</a:t>
            </a:r>
            <a:r>
              <a:rPr lang="en-US" sz="5500" dirty="0" smtClean="0"/>
              <a:t> 15%</a:t>
            </a:r>
            <a:endParaRPr lang="en-US" sz="5500" dirty="0" smtClean="0">
              <a:latin typeface="Baskerville Old Face" pitchFamily="18" charset="0"/>
            </a:endParaRP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Blood culture-</a:t>
            </a:r>
            <a:r>
              <a:rPr lang="en-US" sz="5500" dirty="0" smtClean="0"/>
              <a:t> </a:t>
            </a:r>
            <a:r>
              <a:rPr lang="en-US" sz="5500" dirty="0" smtClean="0">
                <a:latin typeface="Baskerville Old Face" pitchFamily="18" charset="0"/>
              </a:rPr>
              <a:t>5-14%</a:t>
            </a:r>
            <a:r>
              <a:rPr lang="en-US" altLang="zh-CN" sz="5500" dirty="0" smtClean="0">
                <a:latin typeface="Baskerville Old Face" pitchFamily="18" charset="0"/>
              </a:rPr>
              <a:t> </a:t>
            </a:r>
          </a:p>
          <a:p>
            <a:pPr lvl="1"/>
            <a:r>
              <a:rPr lang="en-US" altLang="zh-CN" sz="5500" dirty="0" smtClean="0">
                <a:latin typeface="Baskerville Old Face" pitchFamily="18" charset="0"/>
              </a:rPr>
              <a:t>Pleural effusion culture</a:t>
            </a: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5122" name="Picture 2" descr="C:\Documents and Settings\Dr.Fauzia\My Documents\My Pictures\pn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640"/>
            <a:ext cx="4176464" cy="35283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7" name="Picture 2" descr="C:\Documents and Settings\Dr.Fauzia\My Documents\My Pictures\Spalp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248472" cy="27863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3" descr="C:\Documents and Settings\Dr.Fauzia\My Documents\My Pictures\s-pneumoni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17032"/>
            <a:ext cx="4305672" cy="29969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20072" y="3717032"/>
            <a:ext cx="302433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Pneumococcal pneumonia </a:t>
            </a:r>
            <a:endParaRPr lang="en-US" sz="20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3456384" cy="882352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075240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Pneumonia is acute infection leads to inflammation of the parenchyma of the lung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Baskerville Old Face" pitchFamily="18" charset="0"/>
              </a:rPr>
              <a:t>the alveoli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)</a:t>
            </a:r>
            <a:r>
              <a:rPr lang="en-US" sz="2800" dirty="0" smtClean="0">
                <a:latin typeface="Baskerville Old Face" pitchFamily="18" charset="0"/>
              </a:rPr>
              <a:t> (consolidation and exudation</a:t>
            </a:r>
            <a:r>
              <a:rPr lang="en-US" sz="2800" dirty="0" smtClean="0"/>
              <a:t>) </a:t>
            </a:r>
            <a:endParaRPr lang="en-US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The histologically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Fibrinopurulent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alveolar exudate seen in acute bacterial pneumonias.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Mononuclear interstitial infiltrates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in viral and other atypical pneumonias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Granulomas</a:t>
            </a: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 and </a:t>
            </a:r>
            <a:r>
              <a:rPr lang="en-US" sz="2400" dirty="0" err="1" smtClean="0">
                <a:solidFill>
                  <a:srgbClr val="FFFF00"/>
                </a:solidFill>
                <a:latin typeface="Baskerville Old Face" pitchFamily="18" charset="0"/>
              </a:rPr>
              <a:t>cavitation</a:t>
            </a:r>
            <a:r>
              <a:rPr lang="en-US" sz="2400" dirty="0" smtClean="0">
                <a:solidFill>
                  <a:srgbClr val="FFFF00"/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seen in chronic pneumonias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It may present as acute, fulminant clinical disease or  as chronic disease with a more protracted course</a:t>
            </a:r>
            <a:endParaRPr lang="en-U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59"/>
          <p:cNvGraphicFramePr>
            <a:graphicFrameLocks noGrp="1"/>
          </p:cNvGraphicFramePr>
          <p:nvPr/>
        </p:nvGraphicFramePr>
        <p:xfrm>
          <a:off x="323528" y="692696"/>
          <a:ext cx="8382000" cy="2532063"/>
        </p:xfrm>
        <a:graphic>
          <a:graphicData uri="http://schemas.openxmlformats.org/drawingml/2006/table">
            <a:tbl>
              <a:tblPr/>
              <a:tblGrid>
                <a:gridCol w="1581150"/>
                <a:gridCol w="1978025"/>
                <a:gridCol w="2390775"/>
                <a:gridCol w="2432050"/>
              </a:tblGrid>
              <a:tr h="500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PCN Minimum Inhibitory Concentration (MIC) mcg/mL to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Streptococcus Pneumonmoniae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Susceptible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Intermediate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Resistant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2011CAP Guidelines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Meningitis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4029075"/>
            <a:ext cx="8153400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Pneumococcal CAP:  Be cautious if using PCN if MIC &gt;4.  Avoid using PCN if MIC </a:t>
            </a:r>
            <a:r>
              <a:rPr lang="en-US" sz="2400" u="sng" dirty="0">
                <a:solidFill>
                  <a:srgbClr val="4343E7"/>
                </a:solidFill>
                <a:latin typeface="Baskerville Old Face" pitchFamily="18" charset="0"/>
              </a:rPr>
              <a:t>&gt;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8. 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Remember that if MIC &lt;1, </a:t>
            </a:r>
            <a:r>
              <a:rPr lang="en-US" sz="2400" dirty="0" err="1">
                <a:solidFill>
                  <a:srgbClr val="4343E7"/>
                </a:solidFill>
                <a:latin typeface="Baskerville Old Face" pitchFamily="18" charset="0"/>
              </a:rPr>
              <a:t>pneumococcus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is PCN-sensitive in sputum or blood (but need MIC &lt;0.06 for PCN-sensitivity in CSF).</a:t>
            </a:r>
          </a:p>
        </p:txBody>
      </p:sp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0" y="6237312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MIC Interpretive Standards for S. </a:t>
            </a:r>
            <a:r>
              <a:rPr lang="en-US" sz="1600" dirty="0" err="1"/>
              <a:t>pneumoniae</a:t>
            </a:r>
            <a:r>
              <a:rPr lang="en-US" sz="1600" dirty="0"/>
              <a:t>. Clinical Laboratory Standards Institute (CLSI) </a:t>
            </a:r>
            <a:r>
              <a:rPr lang="en-US" sz="1600" dirty="0" smtClean="0"/>
              <a:t>2011; </a:t>
            </a:r>
            <a:r>
              <a:rPr lang="en-US" sz="1600" dirty="0"/>
              <a:t>28:123.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Drug Resistant Strep </a:t>
            </a:r>
            <a:r>
              <a:rPr lang="en-US" sz="4000" dirty="0" err="1" smtClean="0">
                <a:latin typeface="Baskerville Old Face" pitchFamily="18" charset="0"/>
              </a:rPr>
              <a:t>Pneumoniae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268760"/>
            <a:ext cx="7560840" cy="5112568"/>
          </a:xfr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Baskerville Old Face" pitchFamily="18" charset="0"/>
              </a:rPr>
              <a:t>40% of U.S. </a:t>
            </a:r>
            <a:r>
              <a:rPr lang="en-US" sz="2400" i="1" dirty="0" smtClean="0">
                <a:latin typeface="Baskerville Old Face" pitchFamily="18" charset="0"/>
              </a:rPr>
              <a:t>Strep </a:t>
            </a:r>
            <a:r>
              <a:rPr lang="en-US" sz="2400" i="1" dirty="0" err="1" smtClean="0">
                <a:latin typeface="Baskerville Old Face" pitchFamily="18" charset="0"/>
              </a:rPr>
              <a:t>pneumo</a:t>
            </a:r>
            <a:r>
              <a:rPr lang="en-US" sz="2400" i="1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CAP has some antibiotic resistance: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PCN, </a:t>
            </a:r>
            <a:r>
              <a:rPr lang="en-US" sz="2400" dirty="0" err="1" smtClean="0">
                <a:latin typeface="Baskerville Old Face" pitchFamily="18" charset="0"/>
              </a:rPr>
              <a:t>cephalosporins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macrolides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tetracyclines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clindamycin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bactrim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All MDR strains are sensitive to </a:t>
            </a:r>
            <a:r>
              <a:rPr lang="en-US" sz="2400" dirty="0" err="1" smtClean="0">
                <a:latin typeface="Baskerville Old Face" pitchFamily="18" charset="0"/>
              </a:rPr>
              <a:t>vancomycin</a:t>
            </a:r>
            <a:r>
              <a:rPr lang="en-US" sz="2400" dirty="0" smtClean="0">
                <a:latin typeface="Baskerville Old Face" pitchFamily="18" charset="0"/>
              </a:rPr>
              <a:t> or </a:t>
            </a:r>
            <a:r>
              <a:rPr lang="en-US" sz="2400" dirty="0" err="1" smtClean="0">
                <a:latin typeface="Baskerville Old Face" pitchFamily="18" charset="0"/>
              </a:rPr>
              <a:t>linezolid</a:t>
            </a:r>
            <a:r>
              <a:rPr lang="en-US" sz="2400" dirty="0" smtClean="0">
                <a:latin typeface="Baskerville Old Face" pitchFamily="18" charset="0"/>
              </a:rPr>
              <a:t>; most are sensitive to respiratory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For Pneumonia, pneumococcal resistance to β-lactams is relative and can usually be overcome by increasing β-lactam doses (not for meningitis!)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Atypical pneumonia 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268760"/>
            <a:ext cx="367240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8000" i="1" dirty="0" smtClean="0">
                <a:latin typeface="Baskerville Old Face" pitchFamily="18" charset="0"/>
              </a:rPr>
              <a:t>Chlamydia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Mycoplasma</a:t>
            </a:r>
            <a:r>
              <a:rPr lang="en-US" sz="8000" i="1" dirty="0" smtClean="0">
                <a:latin typeface="Baskerville Old Face" pitchFamily="18" charset="0"/>
              </a:rPr>
              <a:t>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Legionella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spp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Psittacosis (parrots) 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Q fever (</a:t>
            </a:r>
            <a:r>
              <a:rPr lang="en-US" sz="8000" i="1" dirty="0" err="1" smtClean="0">
                <a:latin typeface="Baskerville Old Face" pitchFamily="18" charset="0"/>
              </a:rPr>
              <a:t>Coxiella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burnettii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Viral (</a:t>
            </a:r>
            <a:r>
              <a:rPr lang="en-US" sz="8000" i="1" dirty="0" smtClean="0">
                <a:latin typeface="Baskerville Old Face" pitchFamily="18" charset="0"/>
              </a:rPr>
              <a:t>Influenza, Adenovirus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AIDS</a:t>
            </a: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PCP</a:t>
            </a:r>
            <a:endParaRPr lang="en-US" sz="7600" dirty="0">
              <a:latin typeface="Baskerville Old Face" pitchFamily="18" charset="0"/>
            </a:endParaRP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TB (M. </a:t>
            </a:r>
            <a:r>
              <a:rPr lang="en-US" sz="7600" dirty="0" err="1" smtClean="0">
                <a:latin typeface="Baskerville Old Face" pitchFamily="18" charset="0"/>
              </a:rPr>
              <a:t>intracellulare</a:t>
            </a:r>
            <a:r>
              <a:rPr lang="en-US" sz="7600" dirty="0" smtClean="0">
                <a:latin typeface="Baskerville Old Face" pitchFamily="18" charset="0"/>
              </a:rPr>
              <a:t>)</a:t>
            </a:r>
          </a:p>
          <a:p>
            <a:endParaRPr lang="en-US" dirty="0">
              <a:latin typeface="Baskerville Old Fac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5936" y="1268760"/>
            <a:ext cx="475252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Baskerville Old Face" pitchFamily="18" charset="0"/>
              </a:rPr>
              <a:t>Approximately 15% of all CAP</a:t>
            </a:r>
          </a:p>
          <a:p>
            <a:r>
              <a:rPr lang="en-US" sz="2600" dirty="0" smtClean="0">
                <a:latin typeface="Baskerville Old Face" pitchFamily="18" charset="0"/>
              </a:rPr>
              <a:t>Not </a:t>
            </a:r>
            <a:r>
              <a:rPr lang="en-US" sz="2600" dirty="0">
                <a:latin typeface="Baskerville Old Face" pitchFamily="18" charset="0"/>
              </a:rPr>
              <a:t>detectable on gram </a:t>
            </a:r>
            <a:r>
              <a:rPr lang="en-US" sz="2600" dirty="0" smtClean="0">
                <a:latin typeface="Baskerville Old Face" pitchFamily="18" charset="0"/>
              </a:rPr>
              <a:t>stain</a:t>
            </a:r>
          </a:p>
          <a:p>
            <a:r>
              <a:rPr lang="en-US" sz="2600" dirty="0" smtClean="0">
                <a:latin typeface="Baskerville Old Face" pitchFamily="18" charset="0"/>
              </a:rPr>
              <a:t>Won’t </a:t>
            </a:r>
            <a:r>
              <a:rPr lang="en-US" sz="2600" dirty="0">
                <a:latin typeface="Baskerville Old Face" pitchFamily="18" charset="0"/>
              </a:rPr>
              <a:t>grow on standard </a:t>
            </a:r>
            <a:r>
              <a:rPr lang="en-US" sz="2600" dirty="0" smtClean="0">
                <a:latin typeface="Baskerville Old Face" pitchFamily="18" charset="0"/>
              </a:rPr>
              <a:t>media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Baskerville Old Face" pitchFamily="18" charset="0"/>
              </a:rPr>
              <a:t>Often </a:t>
            </a:r>
            <a:r>
              <a:rPr lang="en-US" sz="2600" dirty="0">
                <a:latin typeface="Baskerville Old Face" pitchFamily="18" charset="0"/>
              </a:rPr>
              <a:t>extrapulmonary manifestations:</a:t>
            </a:r>
          </a:p>
          <a:p>
            <a:pPr lvl="1">
              <a:lnSpc>
                <a:spcPct val="90000"/>
              </a:lnSpc>
            </a:pPr>
            <a:r>
              <a:rPr lang="en-US" sz="2200" i="1" dirty="0" err="1">
                <a:solidFill>
                  <a:schemeClr val="bg1"/>
                </a:solidFill>
                <a:latin typeface="Baskerville Old Face" pitchFamily="18" charset="0"/>
              </a:rPr>
              <a:t>Mycoplasma</a:t>
            </a:r>
            <a:r>
              <a:rPr lang="en-US" sz="2200" dirty="0">
                <a:latin typeface="Baskerville Old Face" pitchFamily="18" charset="0"/>
              </a:rPr>
              <a:t>:  </a:t>
            </a:r>
            <a:r>
              <a:rPr lang="en-US" sz="2200" dirty="0" err="1">
                <a:latin typeface="Baskerville Old Face" pitchFamily="18" charset="0"/>
              </a:rPr>
              <a:t>otitis</a:t>
            </a:r>
            <a:r>
              <a:rPr lang="en-US" sz="2200" dirty="0">
                <a:latin typeface="Baskerville Old Face" pitchFamily="18" charset="0"/>
              </a:rPr>
              <a:t>, </a:t>
            </a:r>
            <a:r>
              <a:rPr lang="en-US" sz="2200" dirty="0" err="1">
                <a:latin typeface="Baskerville Old Face" pitchFamily="18" charset="0"/>
              </a:rPr>
              <a:t>nonexudative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pharyngitis</a:t>
            </a:r>
            <a:r>
              <a:rPr lang="en-US" sz="2200" dirty="0">
                <a:latin typeface="Baskerville Old Face" pitchFamily="18" charset="0"/>
              </a:rPr>
              <a:t>, watery diarrhea, </a:t>
            </a:r>
            <a:r>
              <a:rPr lang="en-US" sz="2200" dirty="0" err="1">
                <a:latin typeface="Baskerville Old Face" pitchFamily="18" charset="0"/>
              </a:rPr>
              <a:t>erythema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multiforme</a:t>
            </a:r>
            <a:r>
              <a:rPr lang="en-US" sz="2200" dirty="0">
                <a:latin typeface="Baskerville Old Face" pitchFamily="18" charset="0"/>
              </a:rPr>
              <a:t>, increased cold agglutinin </a:t>
            </a:r>
            <a:r>
              <a:rPr lang="en-US" sz="2200" dirty="0" err="1">
                <a:latin typeface="Baskerville Old Face" pitchFamily="18" charset="0"/>
              </a:rPr>
              <a:t>titre</a:t>
            </a:r>
            <a:endParaRPr lang="en-US" sz="2200" dirty="0">
              <a:latin typeface="Baskerville Old Fac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bg1"/>
                </a:solidFill>
                <a:latin typeface="Baskerville Old Face" pitchFamily="18" charset="0"/>
              </a:rPr>
              <a:t>Chlamydophilla</a:t>
            </a:r>
            <a:r>
              <a:rPr lang="en-US" sz="2200" dirty="0" smtClean="0">
                <a:latin typeface="Baskerville Old Face" pitchFamily="18" charset="0"/>
              </a:rPr>
              <a:t>: laryngitis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Baskerville Old Face" pitchFamily="18" charset="0"/>
              </a:rPr>
              <a:t>Most don’t have a bacterial cell wall</a:t>
            </a:r>
            <a:r>
              <a:rPr lang="en-US" sz="2600" dirty="0">
                <a:latin typeface="Baskerville Old Face" pitchFamily="18" charset="0"/>
                <a:sym typeface="Wingdings" pitchFamily="2" charset="2"/>
              </a:rPr>
              <a:t>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Don’t respond to β-</a:t>
            </a:r>
            <a:r>
              <a:rPr lang="en-US" sz="2600" dirty="0" err="1">
                <a:solidFill>
                  <a:srgbClr val="EAFA50"/>
                </a:solidFill>
                <a:latin typeface="Baskerville Old Face" pitchFamily="18" charset="0"/>
              </a:rPr>
              <a:t>lactams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Baskerville Old Face" pitchFamily="18" charset="0"/>
              </a:rPr>
              <a:t>Therapy: </a:t>
            </a:r>
            <a:r>
              <a:rPr lang="en-US" sz="2600" dirty="0" err="1">
                <a:latin typeface="Baskerville Old Face" pitchFamily="18" charset="0"/>
              </a:rPr>
              <a:t>macrolides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tetracyclines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quinolones</a:t>
            </a:r>
            <a:r>
              <a:rPr lang="en-US" sz="2600" dirty="0">
                <a:latin typeface="Baskerville Old Face" pitchFamily="18" charset="0"/>
              </a:rPr>
              <a:t> (intracellular penetration, interfere with bacterial protein synthesis</a:t>
            </a:r>
            <a:r>
              <a:rPr lang="en-US" sz="2600" dirty="0" smtClean="0">
                <a:latin typeface="Baskerville Old Face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Baskerville Old Face" pitchFamily="18" charset="0"/>
              </a:rPr>
              <a:t>Mycoplasma</a:t>
            </a:r>
            <a:r>
              <a:rPr lang="en-US" i="1" dirty="0" smtClean="0">
                <a:latin typeface="Baskerville Old Face" pitchFamily="18" charset="0"/>
              </a:rPr>
              <a:t> pneumonia</a:t>
            </a:r>
            <a:endParaRPr lang="en-US" i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Eaton agent (1944)</a:t>
            </a:r>
          </a:p>
          <a:p>
            <a:r>
              <a:rPr lang="en-US" dirty="0">
                <a:latin typeface="Baskerville Old Face" pitchFamily="18" charset="0"/>
              </a:rPr>
              <a:t>No cell wall</a:t>
            </a:r>
          </a:p>
          <a:p>
            <a:r>
              <a:rPr lang="en-US" dirty="0" smtClean="0">
                <a:latin typeface="Baskerville Old Face" pitchFamily="18" charset="0"/>
              </a:rPr>
              <a:t>Common</a:t>
            </a:r>
            <a:endParaRPr lang="en-US" dirty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Rare in children and in &gt; 65</a:t>
            </a:r>
          </a:p>
          <a:p>
            <a:r>
              <a:rPr lang="en-US" dirty="0" smtClean="0">
                <a:latin typeface="Baskerville Old Face" pitchFamily="18" charset="0"/>
              </a:rPr>
              <a:t>People </a:t>
            </a:r>
            <a:r>
              <a:rPr lang="en-US" dirty="0">
                <a:latin typeface="Baskerville Old Face" pitchFamily="18" charset="0"/>
              </a:rPr>
              <a:t>younger than 40.</a:t>
            </a:r>
          </a:p>
          <a:p>
            <a:r>
              <a:rPr lang="en-US" dirty="0">
                <a:latin typeface="Baskerville Old Face" pitchFamily="18" charset="0"/>
              </a:rPr>
              <a:t>Crowded places like schools, homeless shelters, prisons</a:t>
            </a:r>
            <a:r>
              <a:rPr lang="en-US" sz="3200" dirty="0" smtClean="0">
                <a:latin typeface="Baskerville Old Face" pitchFamily="18" charset="0"/>
              </a:rPr>
              <a:t>.</a:t>
            </a:r>
            <a:endParaRPr lang="en-US" sz="4200" dirty="0" smtClean="0">
              <a:latin typeface="Baskerville Old Face" pitchFamily="18" charset="0"/>
            </a:endParaRPr>
          </a:p>
          <a:p>
            <a:r>
              <a:rPr lang="en-US" dirty="0">
                <a:latin typeface="Baskerville Old Face" pitchFamily="18" charset="0"/>
              </a:rPr>
              <a:t>Mortality rate 1.4%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Usually mild and responds well to antibiotics.</a:t>
            </a:r>
          </a:p>
          <a:p>
            <a:r>
              <a:rPr lang="en-US" dirty="0" smtClean="0">
                <a:latin typeface="Baskerville Old Face" pitchFamily="18" charset="0"/>
              </a:rPr>
              <a:t>Can be very serious </a:t>
            </a:r>
          </a:p>
          <a:p>
            <a:r>
              <a:rPr lang="en-US" dirty="0" smtClean="0">
                <a:latin typeface="Baskerville Old Face" pitchFamily="18" charset="0"/>
              </a:rPr>
              <a:t>May be associated with a skin rash, hemolysis, myocarditis or pancreatitis</a:t>
            </a:r>
            <a:endParaRPr lang="en-US" dirty="0">
              <a:latin typeface="Baskerville Old Face" pitchFamily="18" charset="0"/>
            </a:endParaRPr>
          </a:p>
          <a:p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1916832"/>
            <a:ext cx="2952328" cy="18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Baskerville Old Face" pitchFamily="18" charset="0"/>
              </a:rPr>
              <a:t>Mycoplasma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pneumonia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err="1" smtClean="0">
                <a:latin typeface="Baskerville Old Face" pitchFamily="18" charset="0"/>
              </a:rPr>
              <a:t>Cx</a:t>
            </a:r>
            <a:r>
              <a:rPr lang="en-US" dirty="0" smtClean="0">
                <a:latin typeface="Baskerville Old Face" pitchFamily="18" charset="0"/>
              </a:rPr>
              <a:t>-ray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 descr="C:\Documents and Settings\Dr.Fauzia\My Documents\My Pictures\mycoplas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4248472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127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Chlamydia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6912768" cy="532859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6000" dirty="0" smtClean="0">
                <a:latin typeface="Baskerville Old Face" pitchFamily="18" charset="0"/>
              </a:rPr>
              <a:t>Obligate intracellular organism </a:t>
            </a:r>
          </a:p>
          <a:p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50% of adults </a:t>
            </a:r>
            <a:r>
              <a:rPr lang="en-US" sz="6000" dirty="0" err="1" smtClean="0">
                <a:latin typeface="Baskerville Old Face" pitchFamily="18" charset="0"/>
              </a:rPr>
              <a:t>sero</a:t>
            </a:r>
            <a:r>
              <a:rPr lang="en-US" sz="6000" dirty="0" smtClean="0">
                <a:latin typeface="Baskerville Old Face" pitchFamily="18" charset="0"/>
              </a:rPr>
              <a:t>-positive</a:t>
            </a:r>
          </a:p>
          <a:p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Mild disease 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Sub clinical infections common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5-10% of community acquired pneumonia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endParaRPr lang="en-US" sz="60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 Alex the African Grey parr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28800"/>
            <a:ext cx="3490913" cy="43204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Psittacosis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1628800"/>
            <a:ext cx="3657600" cy="434340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Chlamydophila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psittaci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birds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Bird owners, pet shop employees, vets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latin typeface="Baskerville Old Face" pitchFamily="18" charset="0"/>
              </a:rPr>
              <a:t>Parrots, pigeons and </a:t>
            </a:r>
            <a:r>
              <a:rPr lang="en-US" sz="2400" dirty="0" smtClean="0">
                <a:solidFill>
                  <a:prstClr val="white"/>
                </a:solidFill>
                <a:latin typeface="Baskerville Old Face" pitchFamily="18" charset="0"/>
              </a:rPr>
              <a:t>poultry</a:t>
            </a:r>
            <a:endParaRPr lang="en-US" sz="2400" dirty="0">
              <a:solidFill>
                <a:prstClr val="white"/>
              </a:solidFill>
              <a:latin typeface="Baskerville Old Face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  <a:latin typeface="Baskerville Old Face" pitchFamily="18" charset="0"/>
              </a:rPr>
              <a:t>Birds often </a:t>
            </a:r>
            <a:r>
              <a:rPr lang="en-US" sz="2400" dirty="0" smtClean="0">
                <a:solidFill>
                  <a:prstClr val="white"/>
                </a:solidFill>
                <a:latin typeface="Baskerville Old Face" pitchFamily="18" charset="0"/>
              </a:rPr>
              <a:t>asymptomatic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Alt: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age:Farm animals in spring 8a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52936"/>
            <a:ext cx="5181600" cy="37417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124744"/>
            <a:ext cx="7772400" cy="1656184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Coxiella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burnetti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farm animals mainly sheep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Tetracycline, 2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88640"/>
            <a:ext cx="777686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Q fever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Baskerville Old Face" pitchFamily="18" charset="0"/>
              </a:rPr>
              <a:t>Legionella </a:t>
            </a:r>
            <a:r>
              <a:rPr lang="en-US" i="1" dirty="0" err="1" smtClean="0">
                <a:latin typeface="Baskerville Old Face" pitchFamily="18" charset="0"/>
              </a:rPr>
              <a:t>pneumophila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1988840"/>
            <a:ext cx="3744416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9600" dirty="0" err="1" smtClean="0">
                <a:latin typeface="Baskerville Old Face" pitchFamily="18" charset="0"/>
              </a:rPr>
              <a:t>Hyponatraemia</a:t>
            </a:r>
            <a:r>
              <a:rPr lang="en-US" sz="9600" dirty="0" smtClean="0">
                <a:latin typeface="Baskerville Old Face" pitchFamily="18" charset="0"/>
              </a:rPr>
              <a:t> common </a:t>
            </a:r>
          </a:p>
          <a:p>
            <a:pPr lvl="1"/>
            <a:r>
              <a:rPr lang="en-US" sz="8000" dirty="0" smtClean="0">
                <a:latin typeface="Baskerville Old Face" pitchFamily="18" charset="0"/>
              </a:rPr>
              <a:t>(&lt;130mMol)</a:t>
            </a:r>
            <a:r>
              <a:rPr lang="en-US" sz="5500" dirty="0" smtClean="0">
                <a:latin typeface="Baskerville Old Face" pitchFamily="18" charset="0"/>
              </a:rPr>
              <a:t/>
            </a:r>
            <a:br>
              <a:rPr lang="en-US" sz="5500" dirty="0" smtClean="0">
                <a:latin typeface="Baskerville Old Face" pitchFamily="18" charset="0"/>
              </a:rPr>
            </a:br>
            <a:endParaRPr lang="en-US" sz="5500" dirty="0" smtClean="0">
              <a:latin typeface="Baskerville Old Face" pitchFamily="18" charset="0"/>
            </a:endParaRPr>
          </a:p>
          <a:p>
            <a:r>
              <a:rPr lang="en-US" sz="8000" dirty="0" err="1" smtClean="0">
                <a:latin typeface="Baskerville Old Face" pitchFamily="18" charset="0"/>
              </a:rPr>
              <a:t>Bradycardia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WBC &lt; 15,000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Abnormal LFTs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Raised CPK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Acute Renal failure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Positive urinary antigen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45" y="1988840"/>
            <a:ext cx="4032447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Legionnaire's disease.</a:t>
            </a:r>
          </a:p>
          <a:p>
            <a:r>
              <a:rPr lang="en-US" sz="2800" dirty="0" smtClean="0">
                <a:latin typeface="Baskerville Old Face" pitchFamily="18" charset="0"/>
              </a:rPr>
              <a:t>Serious outbreaks linked to exposure to cooling towers</a:t>
            </a:r>
          </a:p>
          <a:p>
            <a:r>
              <a:rPr lang="en-US" sz="2800" dirty="0" smtClean="0">
                <a:latin typeface="Baskerville Old Face" pitchFamily="18" charset="0"/>
              </a:rPr>
              <a:t>ICU admissions. 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87208" cy="7920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3848" y="5661248"/>
            <a:ext cx="28803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Legionnaires on ICU</a:t>
            </a:r>
            <a:endParaRPr lang="en-US" sz="2400" dirty="0"/>
          </a:p>
        </p:txBody>
      </p:sp>
      <p:pic>
        <p:nvPicPr>
          <p:cNvPr id="2050" name="Picture 2" descr="C:\Documents and Settings\Dr.Fauzia\My Documents\My Pictures\leginel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392392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Epidemiology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Overall the rate of CAP 5-6 cases per 1000 persons per year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Mortality 23%</a:t>
            </a:r>
          </a:p>
          <a:p>
            <a:r>
              <a:rPr lang="en-US" altLang="zh-CN" dirty="0" smtClean="0">
                <a:latin typeface="Baskerville Old Face" pitchFamily="18" charset="0"/>
              </a:rPr>
              <a:t>Pneumonia are high especially in </a:t>
            </a:r>
            <a:r>
              <a:rPr lang="en-US" altLang="zh-CN" u="sng" dirty="0" smtClean="0">
                <a:solidFill>
                  <a:srgbClr val="FF0000"/>
                </a:solidFill>
                <a:latin typeface="Baskerville Old Face" pitchFamily="18" charset="0"/>
              </a:rPr>
              <a:t>old people</a:t>
            </a:r>
          </a:p>
          <a:p>
            <a:r>
              <a:rPr lang="en-US" sz="3000" dirty="0" smtClean="0">
                <a:latin typeface="Baskerville Old Face" pitchFamily="18" charset="0"/>
              </a:rPr>
              <a:t>Almost 1 million annual episodes of CAP in adults </a:t>
            </a:r>
            <a:r>
              <a:rPr lang="en-US" sz="3000" u="sng" dirty="0" smtClean="0">
                <a:latin typeface="Baskerville Old Face" pitchFamily="18" charset="0"/>
              </a:rPr>
              <a:t>&gt;</a:t>
            </a:r>
            <a:r>
              <a:rPr lang="en-US" sz="3000" dirty="0" smtClean="0">
                <a:latin typeface="Baskerville Old Face" pitchFamily="18" charset="0"/>
              </a:rPr>
              <a:t> 65 yrs in the US</a:t>
            </a:r>
            <a:endParaRPr lang="en-US" altLang="zh-CN" sz="3000" u="sng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66FF"/>
          </a:solidFill>
          <a:ln>
            <a:solidFill>
              <a:srgbClr val="0066FF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b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Risk factors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Age &lt; 2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yrs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, &gt; 65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yrs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alcoholism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smoking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Asthma and COPD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Aspiration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Dementia</a:t>
            </a:r>
            <a:endParaRPr lang="en-US" altLang="zh-CN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prior 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influenza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HIV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Immunosuppression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Institutionalization</a:t>
            </a:r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Recent hotel : </a:t>
            </a:r>
            <a:r>
              <a:rPr lang="en-US" i="1" dirty="0">
                <a:solidFill>
                  <a:schemeClr val="bg1"/>
                </a:solidFill>
                <a:latin typeface="Baskerville Old Face" pitchFamily="18" charset="0"/>
              </a:rPr>
              <a:t>Legionella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Book Antiqua" pitchFamily="18" charset="0"/>
                <a:cs typeface="Times New Roman" charset="0"/>
              </a:rPr>
              <a:t>Travel, pets, occupational exposures-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birds</a:t>
            </a:r>
            <a:r>
              <a:rPr lang="en-US" dirty="0">
                <a:solidFill>
                  <a:schemeClr val="bg1"/>
                </a:solidFill>
              </a:rPr>
              <a:t>(C-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psittaci</a:t>
            </a:r>
            <a:r>
              <a:rPr lang="en-US" dirty="0">
                <a:solidFill>
                  <a:schemeClr val="bg1"/>
                </a:solidFill>
              </a:rPr>
              <a:t> )</a:t>
            </a:r>
            <a:endParaRPr lang="en-US" i="1" dirty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1584176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Symptoms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700808"/>
            <a:ext cx="4040188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3800" dirty="0" smtClean="0">
                <a:latin typeface="Baskerville Old Face" pitchFamily="18" charset="0"/>
              </a:rPr>
              <a:t>Insidious onset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Mild URTI to severe pneumonia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Headache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Malaise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sz="3800" dirty="0" smtClean="0">
                <a:latin typeface="Baskerville Old Face" pitchFamily="18" charset="0"/>
              </a:rPr>
              <a:t/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Dry cough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err="1" smtClean="0">
                <a:latin typeface="Baskerville Old Face" pitchFamily="18" charset="0"/>
              </a:rPr>
              <a:t>Arthralgia</a:t>
            </a:r>
            <a:r>
              <a:rPr lang="en-US" sz="3800" dirty="0" smtClean="0">
                <a:latin typeface="Baskerville Old Face" pitchFamily="18" charset="0"/>
              </a:rPr>
              <a:t> / </a:t>
            </a:r>
            <a:r>
              <a:rPr lang="en-US" sz="3800" dirty="0" err="1" smtClean="0">
                <a:latin typeface="Baskerville Old Face" pitchFamily="18" charset="0"/>
              </a:rPr>
              <a:t>myalgia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908720"/>
            <a:ext cx="100811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Signs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427846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Minimal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Few crackles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err="1" smtClean="0">
                <a:latin typeface="Baskerville Old Face" pitchFamily="18" charset="0"/>
              </a:rPr>
              <a:t>Rhonchi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Low grade fever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765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Diagnosis &amp; Treatment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4320480" cy="561662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4500" dirty="0" smtClean="0">
                <a:latin typeface="Baskerville Old Face" pitchFamily="18" charset="0"/>
              </a:rPr>
              <a:t>CBC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Mild elevation WBC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U&amp;Es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u="sng" dirty="0" smtClean="0">
                <a:latin typeface="Baskerville Old Face" pitchFamily="18" charset="0"/>
              </a:rPr>
              <a:t>Low  serum Na (</a:t>
            </a:r>
            <a:r>
              <a:rPr lang="en-US" sz="4500" u="sng" dirty="0" err="1" smtClean="0">
                <a:latin typeface="Baskerville Old Face" pitchFamily="18" charset="0"/>
              </a:rPr>
              <a:t>Legionalla</a:t>
            </a:r>
            <a:r>
              <a:rPr lang="en-US" sz="4500" u="sng" dirty="0" smtClean="0">
                <a:latin typeface="Baskerville Old Face" pitchFamily="18" charset="0"/>
              </a:rPr>
              <a:t>)</a:t>
            </a:r>
            <a:r>
              <a:rPr lang="en-US" sz="4500" dirty="0" smtClean="0">
                <a:latin typeface="Baskerville Old Face" pitchFamily="18" charset="0"/>
              </a:rPr>
              <a:t/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Deranged LFTS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 </a:t>
            </a:r>
            <a:r>
              <a:rPr lang="en-US" sz="4500" dirty="0" smtClean="0">
                <a:latin typeface="Baskerville Old Face" pitchFamily="18" charset="0"/>
              </a:rPr>
              <a:t>ALT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Alk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Phos</a:t>
            </a: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Culture on special media BCYE 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Cold agglutinins (</a:t>
            </a:r>
            <a:r>
              <a:rPr lang="en-US" sz="4500" i="1" dirty="0" err="1" smtClean="0">
                <a:solidFill>
                  <a:srgbClr val="FFFF00"/>
                </a:solidFill>
                <a:latin typeface="Baskerville Old Face" pitchFamily="18" charset="0"/>
              </a:rPr>
              <a:t>Mycoplasma</a:t>
            </a:r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)</a:t>
            </a:r>
            <a:b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</a:br>
            <a:endParaRPr lang="en-US" sz="4500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Serology</a:t>
            </a: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DNA detection</a:t>
            </a:r>
            <a:r>
              <a:rPr lang="en-US" sz="7600" dirty="0" smtClean="0">
                <a:latin typeface="Baskerville Old Face" pitchFamily="18" charset="0"/>
              </a:rPr>
              <a:t> </a:t>
            </a:r>
            <a:endParaRPr lang="en-US" sz="8400" dirty="0" smtClean="0"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76056" y="1052736"/>
            <a:ext cx="3610744" cy="4525963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Macrolide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Rifampicicn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Quinolones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Tetracycline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Treat for 10-14 days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(21 in immunosupressed)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96752"/>
            <a:ext cx="4968552" cy="3970318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2"/>
                </a:solidFill>
                <a:latin typeface="Baskerville Old Face" pitchFamily="18" charset="0"/>
              </a:rPr>
              <a:t>Differential diagnosis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tuberculosis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Lung cancer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Acute lung </a:t>
            </a:r>
            <a:r>
              <a:rPr lang="en-US" altLang="zh-CN" sz="3600" dirty="0" err="1" smtClean="0">
                <a:latin typeface="Baskerville Old Face" pitchFamily="18" charset="0"/>
              </a:rPr>
              <a:t>abecess</a:t>
            </a:r>
            <a:endParaRPr lang="en-US" altLang="zh-CN" sz="3600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embolism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Noninfectious       pulmonary infiltration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>
                <a:latin typeface="Baskerville Old Face" pitchFamily="18" charset="0"/>
              </a:rPr>
              <a:t>E</a:t>
            </a:r>
            <a:r>
              <a:rPr lang="en-US" altLang="zh-CN" dirty="0" smtClean="0">
                <a:latin typeface="Baskerville Old Face" pitchFamily="18" charset="0"/>
              </a:rPr>
              <a:t>valuate the severity &amp; degree of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15200" cy="36290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solidFill>
                  <a:srgbClr val="92D050"/>
                </a:solidFill>
                <a:latin typeface="Baskerville Old Face" pitchFamily="18" charset="0"/>
              </a:rPr>
              <a:t>I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s the patient will require hospital admission? 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Patient characteristics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Co-morbid illness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 Physical examinations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Basic laboratory findings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96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diagnostic standard of sever pneumonia (Do not memorize)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Altered mental status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Pa02&lt;60mmHg. PaO2/FiO2&lt;300, needing MV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Respiratory rate&gt;30/min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 Blood pressure&lt;90/60mmHg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Chest X-ray shows that bilateral infiltration, </a:t>
            </a:r>
            <a:r>
              <a:rPr lang="en-US" altLang="zh-CN" dirty="0" err="1" smtClean="0">
                <a:latin typeface="Baskerville Old Face" pitchFamily="18" charset="0"/>
              </a:rPr>
              <a:t>multilobar</a:t>
            </a:r>
            <a:r>
              <a:rPr lang="en-US" altLang="zh-CN" dirty="0" smtClean="0">
                <a:latin typeface="Baskerville Old Face" pitchFamily="18" charset="0"/>
              </a:rPr>
              <a:t> infiltration and  the infiltrations enlarge more than 50% within 48h.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Renal function: U&lt;20ml/h, and &lt;80ml/4h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healthy patient  with no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patient  with co-morbidity  or 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Not ICU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ICU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Patient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Macrolide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Azithromycin</a:t>
            </a: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Clarithromycin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:Amoxicillin/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clavulinic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Cefuroxime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Flouroquinolone:Gatifloxacin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Levofloxacin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Moxifloxacin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Antipeudomonas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lactam: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Cetazidime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Antibiotic Treatment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046974"/>
              </p:ext>
            </p:extLst>
          </p:nvPr>
        </p:nvGraphicFramePr>
        <p:xfrm>
          <a:off x="467544" y="103894"/>
          <a:ext cx="8075240" cy="6650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1789856"/>
                <a:gridCol w="802432"/>
                <a:gridCol w="648072"/>
                <a:gridCol w="565720"/>
                <a:gridCol w="874440"/>
                <a:gridCol w="720080"/>
              </a:tblGrid>
              <a:tr h="1524906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Macrolides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Doxycycline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Levofloxacin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B-lactam</a:t>
                      </a:r>
                    </a:p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Macrolide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B-lactam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</a:p>
                    <a:p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Outpatient, healthy patient  with no exposure to antibiotics in the last 3 months 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600" dirty="0" err="1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pneumoniaes</a:t>
                      </a: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 pneumoniae,        </a:t>
                      </a:r>
                      <a:endParaRPr lang="en-US" sz="1600" dirty="0" smtClean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Viral</a:t>
                      </a:r>
                      <a:endParaRPr lang="en-US" sz="1600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30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Outpatient, patient  with comorbidity  or  exposure to antibiotics in the last 3 months 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600" i="1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pneumoniaes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 pneumoniae,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C. pneumoniae,        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H </a:t>
                      </a:r>
                      <a:r>
                        <a:rPr lang="en-US" sz="1600" i="1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influenzae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M.catarrhalis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anaerobes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en-US" sz="1600" i="1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aureus</a:t>
                      </a: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47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Inpatient : Not ICU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Same as above </a:t>
                      </a:r>
                      <a:r>
                        <a:rPr lang="en-US" sz="1600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dirty="0" err="1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legionella</a:t>
                      </a:r>
                      <a:endParaRPr lang="en-US" sz="1600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2974">
                <a:tc>
                  <a:txBody>
                    <a:bodyPr/>
                    <a:lstStyle/>
                    <a:p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Inpatient : ICU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Same as above + </a:t>
                      </a:r>
                      <a:r>
                        <a:rPr lang="en-US" sz="1600" i="1" dirty="0" smtClean="0">
                          <a:solidFill>
                            <a:srgbClr val="0066FF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Pseudomonas</a:t>
                      </a:r>
                      <a:endParaRPr lang="en-US" sz="1600" i="1" dirty="0">
                        <a:solidFill>
                          <a:srgbClr val="0066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7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Baskerville Old Face" pitchFamily="18" charset="0"/>
              </a:rPr>
              <a:t>Etiological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3754760" cy="456937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3600" b="1" dirty="0" smtClean="0">
                <a:solidFill>
                  <a:schemeClr val="bg1"/>
                </a:solidFill>
              </a:rPr>
              <a:t>• </a:t>
            </a: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Bacterial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Fungal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Viral   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Parasitic 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Other non-infectious factors like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Chemical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Allergen </a:t>
            </a:r>
          </a:p>
          <a:p>
            <a:endParaRPr lang="en-US" dirty="0"/>
          </a:p>
        </p:txBody>
      </p:sp>
      <p:pic>
        <p:nvPicPr>
          <p:cNvPr id="4" name="Picture 6" descr="pneumonia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44824"/>
            <a:ext cx="4320480" cy="37444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Pathogenesis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3754760" cy="309634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latin typeface="Baskerville Old Face" pitchFamily="18" charset="0"/>
              </a:rPr>
              <a:t>T</a:t>
            </a:r>
            <a:r>
              <a:rPr lang="en-US" altLang="zh-CN" dirty="0" smtClean="0">
                <a:latin typeface="Baskerville Old Face" pitchFamily="18" charset="0"/>
              </a:rPr>
              <a:t>wo factors involved in the formation of pneumonia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Pathogens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Host defenses.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pneumonia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268760"/>
            <a:ext cx="4896544" cy="52565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Defense mechanism of respiratory tract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Filtration and deposition of environmental pathogens in the upper airways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Cough reflux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Mucociliary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clearance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Alveolar macrophages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cellular immunity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Oxidative metabolism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askerville Old Face" pitchFamily="18" charset="0"/>
              </a:rPr>
              <a:t>Pathophysiology : </a:t>
            </a:r>
            <a:br>
              <a:rPr lang="en-US" dirty="0">
                <a:latin typeface="Baskerville Old Fac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Inhalation or aspiration of pulmonary pathogenic organisms into a lung segment or lobe.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Results from secondary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 from a distant source, such as Escherichia coli urinary tract infection and/or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(less commonly).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Aspiration of </a:t>
            </a:r>
            <a:r>
              <a:rPr lang="en-US" dirty="0" err="1" smtClean="0">
                <a:latin typeface="Baskerville Old Face" pitchFamily="18" charset="0"/>
              </a:rPr>
              <a:t>Oropharyngeal</a:t>
            </a:r>
            <a:r>
              <a:rPr lang="en-US" dirty="0" smtClean="0">
                <a:latin typeface="Baskerville Old Face" pitchFamily="18" charset="0"/>
              </a:rPr>
              <a:t> contents (multiple pathogens).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03238"/>
            <a:ext cx="7139136" cy="733474"/>
          </a:xfrm>
        </p:spPr>
        <p:txBody>
          <a:bodyPr>
            <a:normAutofit fontScale="90000"/>
          </a:bodyPr>
          <a:lstStyle/>
          <a:p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3600" dirty="0" smtClean="0">
                <a:latin typeface="Baskerville Old Face" pitchFamily="18" charset="0"/>
              </a:rPr>
              <a:t>Classification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548680"/>
            <a:ext cx="7632848" cy="61206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US" altLang="zh-CN" b="1" dirty="0">
                <a:solidFill>
                  <a:srgbClr val="FFFF00"/>
                </a:solidFill>
                <a:latin typeface="Baskerville Old Face" pitchFamily="18" charset="0"/>
              </a:rPr>
              <a:t>Bacterial </a:t>
            </a:r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pneumonia classified  according to:</a:t>
            </a:r>
            <a:endParaRPr lang="en-US" altLang="zh-CN" dirty="0" smtClean="0">
              <a:latin typeface="Baskerville Old Face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Pathogen-</a:t>
            </a:r>
            <a:r>
              <a:rPr lang="en-US" altLang="zh-CN" dirty="0">
                <a:latin typeface="Baskerville Old Face" pitchFamily="18" charset="0"/>
              </a:rPr>
              <a:t>(most useful-choose antimicrobial </a:t>
            </a:r>
            <a:r>
              <a:rPr lang="en-US" altLang="zh-CN" dirty="0" smtClean="0">
                <a:latin typeface="Baskerville Old Face" pitchFamily="18" charset="0"/>
              </a:rPr>
              <a:t>agents)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Anatomy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>
                <a:latin typeface="Baskerville Old Face" pitchFamily="18" charset="0"/>
              </a:rPr>
              <a:t>Acquired environment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Gram-positive bacteria as 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>
                <a:solidFill>
                  <a:srgbClr val="FFFF00"/>
                </a:solidFill>
                <a:latin typeface="Baskerville Old Face" pitchFamily="18" charset="0"/>
              </a:rPr>
              <a:t>S</a:t>
            </a:r>
            <a:r>
              <a:rPr lang="en-US" altLang="zh-CN" b="1" i="1" dirty="0" smtClean="0">
                <a:solidFill>
                  <a:srgbClr val="FFFF00"/>
                </a:solidFill>
                <a:latin typeface="Baskerville Old Face" pitchFamily="18" charset="0"/>
              </a:rPr>
              <a:t>treptococcus pneumoniae  is the most common cause of  typical pneumonia 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 smtClean="0">
                <a:solidFill>
                  <a:schemeClr val="bg1"/>
                </a:solidFill>
                <a:latin typeface="Baskerville Old Face" pitchFamily="18" charset="0"/>
              </a:rPr>
              <a:t>Staphylococcus aureus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dirty="0" smtClean="0">
                <a:solidFill>
                  <a:schemeClr val="bg1"/>
                </a:solidFill>
                <a:latin typeface="Baskerville Old Face" pitchFamily="18" charset="0"/>
              </a:rPr>
              <a:t>Group A hemolytic streptococci</a:t>
            </a:r>
            <a:endParaRPr lang="en-US" altLang="zh-CN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2. Gram-negative bacteria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600" b="1" dirty="0" smtClean="0">
                <a:solidFill>
                  <a:schemeClr val="bg1"/>
                </a:solidFill>
                <a:latin typeface="Baskerville Old Face" pitchFamily="18" charset="0"/>
              </a:rPr>
              <a:t> 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Klebsiella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pneumoniae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Hemophilus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influenzae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sz="2800" i="1" dirty="0" smtClean="0">
                <a:latin typeface="Baskerville Old Face" pitchFamily="18" charset="0"/>
              </a:rPr>
              <a:t>Moraxella catarrhal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Escherichia  coli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3.  </a:t>
            </a:r>
            <a:r>
              <a:rPr lang="en-US" altLang="zh-CN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Anaerobic bacteria</a:t>
            </a:r>
            <a:r>
              <a:rPr lang="en-US" altLang="zh-CN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4618856" cy="5832648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Atypical pneumonia</a:t>
            </a:r>
          </a:p>
          <a:p>
            <a:pPr lvl="1"/>
            <a:r>
              <a:rPr lang="en-US" altLang="zh-CN" sz="2200" i="1" dirty="0" smtClean="0">
                <a:latin typeface="Baskerville Old Face" pitchFamily="18" charset="0"/>
              </a:rPr>
              <a:t>Legionnaies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Mycoplasma</a:t>
            </a:r>
            <a:r>
              <a:rPr lang="en-US" altLang="zh-CN" sz="2200" i="1" dirty="0" smtClean="0">
                <a:latin typeface="Baskerville Old Face" pitchFamily="18" charset="0"/>
              </a:rPr>
              <a:t>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latin typeface="Baskerville Old Face" pitchFamily="18" charset="0"/>
              </a:rPr>
              <a:t> pneumonia</a:t>
            </a:r>
          </a:p>
          <a:p>
            <a:pPr lvl="1"/>
            <a:r>
              <a:rPr lang="en-US" altLang="zh-CN" sz="2200" i="1" dirty="0" err="1" smtClean="0">
                <a:solidFill>
                  <a:prstClr val="white"/>
                </a:solidFill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solidFill>
                  <a:prstClr val="white"/>
                </a:solidFill>
                <a:latin typeface="Baskerville Old Face" pitchFamily="18" charset="0"/>
              </a:rPr>
              <a:t> </a:t>
            </a:r>
            <a:r>
              <a:rPr lang="en-US" altLang="zh-CN" sz="2200" i="1" dirty="0" err="1" smtClean="0">
                <a:solidFill>
                  <a:prstClr val="white"/>
                </a:solidFill>
                <a:latin typeface="Baskerville Old Face" pitchFamily="18" charset="0"/>
              </a:rPr>
              <a:t>Psittaci</a:t>
            </a:r>
            <a:endParaRPr lang="en-US" altLang="zh-CN" sz="2200" i="1" dirty="0" smtClean="0">
              <a:solidFill>
                <a:prstClr val="white"/>
              </a:solidFill>
              <a:latin typeface="Baskerville Old Face" pitchFamily="18" charset="0"/>
            </a:endParaRP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Rickettsias</a:t>
            </a:r>
            <a:endParaRPr lang="en-US" altLang="zh-CN" sz="2200" i="1" dirty="0" smtClean="0">
              <a:latin typeface="Baskerville Old Face" pitchFamily="18" charset="0"/>
            </a:endParaRPr>
          </a:p>
          <a:p>
            <a:pPr lvl="1"/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(tularemia),</a:t>
            </a:r>
            <a:endParaRPr lang="en-US" altLang="zh-CN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altLang="zh-CN" b="1" dirty="0" smtClean="0">
              <a:latin typeface="Baskerville Old Face" pitchFamily="18" charset="0"/>
            </a:endParaRPr>
          </a:p>
          <a:p>
            <a:r>
              <a:rPr lang="en-US" altLang="zh-CN" b="1" dirty="0" smtClean="0">
                <a:solidFill>
                  <a:srgbClr val="FFFF00"/>
                </a:solidFill>
                <a:latin typeface="Baskerville Old Face" pitchFamily="18" charset="0"/>
              </a:rPr>
              <a:t>Fungal pneumonia</a:t>
            </a:r>
          </a:p>
          <a:p>
            <a:pPr lvl="1"/>
            <a:r>
              <a:rPr lang="en-US" altLang="zh-CN" i="1" dirty="0" smtClean="0">
                <a:latin typeface="Baskerville Old Face" pitchFamily="18" charset="0"/>
              </a:rPr>
              <a:t>Candida</a:t>
            </a:r>
          </a:p>
          <a:p>
            <a:pPr lvl="1"/>
            <a:r>
              <a:rPr lang="en-US" altLang="zh-CN" i="1" dirty="0" err="1">
                <a:latin typeface="Baskerville Old Face" pitchFamily="18" charset="0"/>
              </a:rPr>
              <a:t>A</a:t>
            </a:r>
            <a:r>
              <a:rPr lang="en-US" altLang="zh-CN" i="1" dirty="0" err="1" smtClean="0">
                <a:latin typeface="Baskerville Old Face" pitchFamily="18" charset="0"/>
              </a:rPr>
              <a:t>spergilosis</a:t>
            </a:r>
            <a:endParaRPr lang="en-US" altLang="zh-CN" i="1" dirty="0" smtClean="0">
              <a:latin typeface="Baskerville Old Face" pitchFamily="18" charset="0"/>
            </a:endParaRPr>
          </a:p>
          <a:p>
            <a:pPr lvl="1" algn="just"/>
            <a:r>
              <a:rPr lang="en-US" altLang="zh-CN" i="1" dirty="0" smtClean="0">
                <a:latin typeface="Baskerville Old Face" pitchFamily="18" charset="0"/>
              </a:rPr>
              <a:t>Pneumocystis </a:t>
            </a:r>
            <a:r>
              <a:rPr lang="en-US" altLang="zh-CN" i="1" dirty="0" err="1" smtClean="0">
                <a:latin typeface="Baskerville Old Face" pitchFamily="18" charset="0"/>
              </a:rPr>
              <a:t>jirvocii</a:t>
            </a:r>
            <a:r>
              <a:rPr lang="en-US" altLang="zh-CN" i="1" dirty="0" smtClean="0">
                <a:latin typeface="Baskerville Old Face" pitchFamily="18" charset="0"/>
              </a:rPr>
              <a:t> (</a:t>
            </a:r>
            <a:r>
              <a:rPr lang="en-US" altLang="zh-CN" i="1" dirty="0" err="1" smtClean="0">
                <a:latin typeface="Baskerville Old Face" pitchFamily="18" charset="0"/>
              </a:rPr>
              <a:t>carnii</a:t>
            </a:r>
            <a:r>
              <a:rPr lang="en-US" altLang="zh-CN" i="1" dirty="0" smtClean="0">
                <a:latin typeface="Baskerville Old Face" pitchFamily="18" charset="0"/>
              </a:rPr>
              <a:t>) PCP</a:t>
            </a:r>
            <a:endParaRPr lang="en-US" sz="3200" i="1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332656"/>
            <a:ext cx="3672408" cy="39395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Monotype Sorts" pitchFamily="2" charset="2"/>
              <a:buNone/>
            </a:pPr>
            <a:endParaRPr lang="en-US" altLang="zh-CN" b="1" dirty="0" smtClean="0"/>
          </a:p>
          <a:p>
            <a:pPr>
              <a:buFont typeface="Monotype Sorts" pitchFamily="2" charset="2"/>
              <a:buNone/>
            </a:pPr>
            <a:r>
              <a:rPr lang="en-US" altLang="zh-CN" sz="2800" b="1" dirty="0" smtClean="0">
                <a:solidFill>
                  <a:srgbClr val="FFFF00"/>
                </a:solidFill>
                <a:latin typeface="Baskerville Old Face" pitchFamily="18" charset="0"/>
              </a:rPr>
              <a:t>Viral pneumonia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latin typeface="Baskerville Old Face" pitchFamily="18" charset="0"/>
              </a:rPr>
              <a:t>the most common cause of pneumonia in children &lt; than 5 years</a:t>
            </a:r>
            <a:endParaRPr lang="en-US" altLang="zh-CN" sz="20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2400" b="1" dirty="0" smtClean="0">
                <a:latin typeface="Baskerville Old Face" pitchFamily="18" charset="0"/>
              </a:rPr>
              <a:t>-</a:t>
            </a:r>
            <a:r>
              <a:rPr lang="en-US" altLang="zh-CN" sz="2000" i="1" dirty="0" smtClean="0">
                <a:latin typeface="Baskerville Old Face" pitchFamily="18" charset="0"/>
              </a:rPr>
              <a:t>Respiratory syncytial virus </a:t>
            </a: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Baskerville Old Face" pitchFamily="18" charset="0"/>
              </a:rPr>
              <a:t>Influenza virus </a:t>
            </a:r>
          </a:p>
          <a:p>
            <a:pPr>
              <a:buFontTx/>
              <a:buChar char="-"/>
            </a:pPr>
            <a:r>
              <a:rPr lang="en-US" altLang="zh-CN" sz="2000" i="1" dirty="0">
                <a:latin typeface="Baskerville Old Face" pitchFamily="18" charset="0"/>
              </a:rPr>
              <a:t>Adenoviruses </a:t>
            </a:r>
          </a:p>
          <a:p>
            <a:pPr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metapneumovirus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SARS and </a:t>
            </a:r>
            <a:r>
              <a:rPr lang="en-US" altLang="zh-CN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MERS </a:t>
            </a:r>
            <a:r>
              <a:rPr lang="en-US" altLang="zh-CN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endParaRPr lang="en-US" altLang="zh-CN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Cytomegalovirus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Herpes simplex virus </a:t>
            </a:r>
            <a:endParaRPr lang="en-US" altLang="zh-CN" sz="2000" i="1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45811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50746" y="4285268"/>
            <a:ext cx="3672408" cy="21602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Pneumonia caused by </a:t>
            </a:r>
            <a:b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other pathogen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US" altLang="zh-CN" sz="9600" b="1" dirty="0" smtClean="0">
                <a:latin typeface="Baskerville Old Face" pitchFamily="18" charset="0"/>
              </a:rPr>
              <a:t>Parasites</a:t>
            </a:r>
          </a:p>
          <a:p>
            <a:pPr algn="just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zh-CN" sz="9600" b="1" dirty="0" smtClean="0">
                <a:latin typeface="Baskerville Old Face" pitchFamily="18" charset="0"/>
              </a:rPr>
              <a:t>- protozoa</a:t>
            </a:r>
            <a:endParaRPr kumimoji="0" lang="en-US" altLang="zh-CN" sz="8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18815</TotalTime>
  <Words>1221</Words>
  <Application>Microsoft Office PowerPoint</Application>
  <PresentationFormat>On-screen Show (4:3)</PresentationFormat>
  <Paragraphs>355</Paragraphs>
  <Slides>37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Pneumonia </vt:lpstr>
      <vt:lpstr>Definition </vt:lpstr>
      <vt:lpstr>Epidemiology </vt:lpstr>
      <vt:lpstr>Etiological agents</vt:lpstr>
      <vt:lpstr>Pathogenesis </vt:lpstr>
      <vt:lpstr>Defense mechanism of respiratory tract </vt:lpstr>
      <vt:lpstr>Pathophysiology :  </vt:lpstr>
      <vt:lpstr>  Classification  </vt:lpstr>
      <vt:lpstr>PowerPoint Presentation</vt:lpstr>
      <vt:lpstr>CAP and bioterrorism agents</vt:lpstr>
      <vt:lpstr>Classification by anatomy</vt:lpstr>
      <vt:lpstr>PowerPoint Presentation</vt:lpstr>
      <vt:lpstr>Classification by acquired environment</vt:lpstr>
      <vt:lpstr>PowerPoint Presentation</vt:lpstr>
      <vt:lpstr> CAP- Cough/fever/sputum production + infiltrate  </vt:lpstr>
      <vt:lpstr>Classifications </vt:lpstr>
      <vt:lpstr>Community acquired pneumonia </vt:lpstr>
      <vt:lpstr>Clinical manifestation lobar pneumonia </vt:lpstr>
      <vt:lpstr>PowerPoint Presentation</vt:lpstr>
      <vt:lpstr>PowerPoint Presentation</vt:lpstr>
      <vt:lpstr>Drug Resistant Strep Pneumoniae</vt:lpstr>
      <vt:lpstr>Atypical pneumonia </vt:lpstr>
      <vt:lpstr>Mycoplasma pneumonia</vt:lpstr>
      <vt:lpstr>Mycoplasma pneumonia Cx-ray  </vt:lpstr>
      <vt:lpstr>Chlamydia pneumonia</vt:lpstr>
      <vt:lpstr>PowerPoint Presentation</vt:lpstr>
      <vt:lpstr>PowerPoint Presentation</vt:lpstr>
      <vt:lpstr>Legionella pneumophila</vt:lpstr>
      <vt:lpstr>       </vt:lpstr>
      <vt:lpstr>PowerPoint Presentation</vt:lpstr>
      <vt:lpstr>Diagnosis &amp; Treatment  </vt:lpstr>
      <vt:lpstr>PowerPoint Presentation</vt:lpstr>
      <vt:lpstr>Evaluate the severity &amp; degree of pneumonia</vt:lpstr>
      <vt:lpstr>The diagnostic standard of sever pneumonia (Do not memorize)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Pneumonia </dc:title>
  <dc:creator>Dr.Fauzia</dc:creator>
  <cp:lastModifiedBy>3422</cp:lastModifiedBy>
  <cp:revision>61</cp:revision>
  <dcterms:created xsi:type="dcterms:W3CDTF">2011-02-16T08:38:47Z</dcterms:created>
  <dcterms:modified xsi:type="dcterms:W3CDTF">2016-02-07T07:59:57Z</dcterms:modified>
</cp:coreProperties>
</file>