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tl="1" saveSubsetFonts="1">
  <p:sldMasterIdLst>
    <p:sldMasterId id="2147483648" r:id="rId1"/>
  </p:sldMasterIdLst>
  <p:notesMasterIdLst>
    <p:notesMasterId r:id="rId25"/>
  </p:notesMasterIdLst>
  <p:sldIdLst>
    <p:sldId id="295" r:id="rId2"/>
    <p:sldId id="389" r:id="rId3"/>
    <p:sldId id="472" r:id="rId4"/>
    <p:sldId id="473" r:id="rId5"/>
    <p:sldId id="469" r:id="rId6"/>
    <p:sldId id="430" r:id="rId7"/>
    <p:sldId id="474" r:id="rId8"/>
    <p:sldId id="470" r:id="rId9"/>
    <p:sldId id="435" r:id="rId10"/>
    <p:sldId id="431" r:id="rId11"/>
    <p:sldId id="475" r:id="rId12"/>
    <p:sldId id="478" r:id="rId13"/>
    <p:sldId id="479" r:id="rId14"/>
    <p:sldId id="480" r:id="rId15"/>
    <p:sldId id="471" r:id="rId16"/>
    <p:sldId id="482" r:id="rId17"/>
    <p:sldId id="436" r:id="rId18"/>
    <p:sldId id="476" r:id="rId19"/>
    <p:sldId id="438" r:id="rId20"/>
    <p:sldId id="439" r:id="rId21"/>
    <p:sldId id="440" r:id="rId22"/>
    <p:sldId id="481" r:id="rId23"/>
    <p:sldId id="390" r:id="rId24"/>
  </p:sldIdLst>
  <p:sldSz cx="9144000" cy="6858000" type="screen4x3"/>
  <p:notesSz cx="6858000" cy="9144000"/>
  <p:defaultTextStyle>
    <a:defPPr>
      <a:defRPr lang="x-none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66"/>
    <a:srgbClr val="FF00FF"/>
    <a:srgbClr val="FFFF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1005" autoAdjust="0"/>
    <p:restoredTop sz="86385" autoAdjust="0"/>
  </p:normalViewPr>
  <p:slideViewPr>
    <p:cSldViewPr>
      <p:cViewPr varScale="1">
        <p:scale>
          <a:sx n="97" d="100"/>
          <a:sy n="97" d="100"/>
        </p:scale>
        <p:origin x="-8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2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4" Type="http://schemas.openxmlformats.org/officeDocument/2006/relationships/slide" Target="slides/slide20.xml"/><Relationship Id="rId5" Type="http://schemas.openxmlformats.org/officeDocument/2006/relationships/slide" Target="slides/slide21.xml"/><Relationship Id="rId1" Type="http://schemas.openxmlformats.org/officeDocument/2006/relationships/slide" Target="slides/slide6.xml"/><Relationship Id="rId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E7C33290-48D9-40F3-B4F1-9226A3FEEFB6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0005-452B-46CE-9B9D-34D3E1414C47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12506-84F9-481F-B4C5-EB70B9DAA225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BD196-9B7C-4C72-BD62-207E690B5D6F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CCE25-A43D-4FA3-8A9C-F640FE43B4C3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A389F-4AEA-443C-A16A-1BA742C3EFDF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97709-1706-4DB3-8C4C-C4BACAC6A177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7A928-43F8-437B-9BE3-F7A215934130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02C00-7D97-40E5-B21E-3282A9F9CD96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D0D95-875A-44F0-AFDC-A2BB76932252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6301-491E-455A-85C6-B675C149D380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4B323-EC91-4083-A087-794C4874249C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A3E61-6560-4679-AC25-E5007187CF68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77321026-ABFE-461F-AF1C-8E493B0F5C65}" type="slidenum">
              <a:rPr lang="x-none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Notes-Medical-Microbiology-Morag-Timbury/dp/0443071640/ref=sr_1_6?s=books&amp;ie=UTF8&amp;qid=1309599210&amp;sr=1-6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\\upload.wikimedia.org\wikipedia\commons\9\9f\Illu_conducting_passages.svg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0000"/>
            </a:gs>
            <a:gs pos="50000">
              <a:srgbClr val="000066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24075" y="4005263"/>
            <a:ext cx="51847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Abdulkarim Alhetheel</a:t>
            </a:r>
          </a:p>
          <a:p>
            <a:pPr algn="ctr" rtl="0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 rtl="0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College of Medicine &amp; KKUH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827088" y="1700213"/>
            <a:ext cx="7524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rtl="0"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Viral Infections of the Respiratory System</a:t>
            </a:r>
            <a:endParaRPr lang="en-US" sz="4000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3"/>
          <p:cNvSpPr txBox="1">
            <a:spLocks noChangeArrowheads="1"/>
          </p:cNvSpPr>
          <p:nvPr/>
        </p:nvSpPr>
        <p:spPr bwMode="auto">
          <a:xfrm>
            <a:off x="395288" y="2027238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Char char="Ø"/>
            </a:pPr>
            <a:endParaRPr lang="en-US" altLang="en-US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611188" y="334963"/>
            <a:ext cx="741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36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Influenza Virus  </a:t>
            </a:r>
          </a:p>
        </p:txBody>
      </p:sp>
      <p:sp>
        <p:nvSpPr>
          <p:cNvPr id="10244" name="Text Box 18"/>
          <p:cNvSpPr txBox="1">
            <a:spLocks noChangeArrowheads="1"/>
          </p:cNvSpPr>
          <p:nvPr/>
        </p:nvSpPr>
        <p:spPr bwMode="auto">
          <a:xfrm>
            <a:off x="250825" y="874713"/>
            <a:ext cx="88931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80000"/>
              </a:lnSpc>
              <a:spcBef>
                <a:spcPct val="50000"/>
              </a:spcBef>
              <a:buClr>
                <a:schemeClr val="bg1"/>
              </a:buClr>
              <a:buFontTx/>
              <a:buAutoNum type="arabicPeriod"/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Divided into subtypes based on the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haemagglutinine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neuraminidase proteins.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The currently circulating strains are: H1N1 &amp; H3N2.</a:t>
            </a:r>
          </a:p>
          <a:p>
            <a:pPr algn="l" rtl="0">
              <a:buFont typeface="Wingdings" pitchFamily="2" charset="2"/>
              <a:buChar char="v"/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Pathogenesis: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virus infects the epithelial cells of the nose, throat, bronchi and occasionally the lungs.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Inhalation of infectious aerosol droplets.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I.P.: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1-4 days.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Symptoms: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Fever, malaise, headache, cough, chills, sore throat, and generalized pain.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Prognosis: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Usually self-limiting disease.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80000"/>
              </a:lnSpc>
              <a:spcBef>
                <a:spcPct val="50000"/>
              </a:spcBef>
              <a:buClr>
                <a:schemeClr val="bg1"/>
              </a:buClr>
              <a:buFontTx/>
              <a:buAutoNum type="arabicPeriod"/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539750" y="1557338"/>
            <a:ext cx="820896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Complications: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Primary influenza pneumonia                                                         		     - 2</a:t>
            </a:r>
            <a:r>
              <a:rPr lang="en-US" altLang="en-US" sz="22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bacterial pneumonia			         	           - Reye’s syndrome [fatty degeneration of 				                         CNS and Liver (Aspirin)]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 diagnosis: routine testing by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detection of Influenza A or B virus from sputum, nasopharyngeal swab, aspirate (NPA) or respiratory secretion by direct immunoflourecent assay (IFA). 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detection methods: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tissue culture, PCR. </a:t>
            </a:r>
          </a:p>
          <a:p>
            <a:pPr marL="457200" indent="-457200"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</a:p>
          <a:p>
            <a:pPr marL="457200" indent="-457200" algn="l" rtl="0">
              <a:buClr>
                <a:schemeClr val="bg1"/>
              </a:buClr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1:  Amantadine is effective against influenza A virus only.</a:t>
            </a:r>
          </a:p>
          <a:p>
            <a:pPr marL="457200" indent="-457200" algn="l" rtl="0">
              <a:buClr>
                <a:schemeClr val="bg1"/>
              </a:buClr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2:  Rimantadine, Oseltamivir (Tamiflu) or Zanamivir (Relenza) are effective against both influenza A &amp; B viruses and can be used as treatment and prophylaxis.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9113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rtl="0"/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Continued..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Prevention: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Influenza vaccine: Two types of vaccines available: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flu shot vaccine: Inactivated (killed vaccine).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Given to people older than 6-months, including healthy people and  those with chronic medical conditions.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nasal spray flue vaccine (Flu mist): Live attenuated vaccine.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Approved for use in healthy people between 5-49 years of age.</a:t>
            </a: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Both vaccines contain two strains of the current circulating influenza A virus and the current circulating strain of influenza B virus.</a:t>
            </a: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Vaccine should be given in October or November, before the influenza season begins.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19113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rtl="0"/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Continued..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Viral etiology: Avian influenza type A virus (H5N1).</a:t>
            </a:r>
          </a:p>
          <a:p>
            <a:pPr algn="l" rtl="0"/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Family: Typical orthomyxovirus.</a:t>
            </a:r>
          </a:p>
          <a:p>
            <a:pPr algn="l" rtl="0"/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Epidemiology:</a:t>
            </a:r>
            <a:r>
              <a:rPr lang="en-US" altLang="en-US" sz="22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Wild birds are the natural reservoir for the virus. They shed the virus in saliva, nasal secretion and feces.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All domestic poultry are susceptible to infection.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They become infected, when they eat food contaminated with secretion or excretion from infected bird.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Avian influenza viruses do not usually infect human.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High risk group includes those who working in poultry farms and those who are in close contact with poultry.   </a:t>
            </a:r>
          </a:p>
          <a:p>
            <a:pPr algn="l" rtl="0">
              <a:buFontTx/>
              <a:buNone/>
            </a:pPr>
            <a:endParaRPr lang="en-US" altLang="en-US" sz="2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altLang="en-US" sz="2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Avian</a:t>
            </a:r>
            <a:r>
              <a:rPr lang="en-US" alt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flu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Symptoms in human:</a:t>
            </a:r>
          </a:p>
          <a:p>
            <a:pPr algn="l" rtl="0">
              <a:buFont typeface="Wingdings" pitchFamily="2" charset="2"/>
              <a:buChar char="q"/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Ranges from typical flu to severe acute respiratory disease.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Diarrhea, abdominal pain and bleeding from the nose have been reported.</a:t>
            </a:r>
          </a:p>
          <a:p>
            <a:pPr algn="l" rtl="0">
              <a:buFont typeface="Wingdings" pitchFamily="2" charset="2"/>
              <a:buChar char="q"/>
            </a:pPr>
            <a:endParaRPr lang="en-US" altLang="en-US" sz="2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</a:p>
          <a:p>
            <a:pPr algn="l" rtl="0">
              <a:buFont typeface="Wingdings" pitchFamily="2" charset="2"/>
              <a:buChar char="q"/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Should be initiated within 48 hours. </a:t>
            </a:r>
          </a:p>
          <a:p>
            <a:pPr algn="l" rtl="0">
              <a:buFont typeface="Wingdings" pitchFamily="2" charset="2"/>
              <a:buChar char="q"/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Oseltamivir and Zanamivir are used.</a:t>
            </a:r>
          </a:p>
          <a:p>
            <a:pPr algn="l" rtl="0">
              <a:buFont typeface="Wingdings 2" pitchFamily="18" charset="2"/>
              <a:buNone/>
            </a:pPr>
            <a:endParaRPr lang="en-US" altLang="en-US" sz="2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 diagnosis: </a:t>
            </a: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PCR, detection of the viral RNA in throat swap.</a:t>
            </a:r>
          </a:p>
          <a:p>
            <a:pPr algn="l" rtl="0">
              <a:buFont typeface="Wingdings" pitchFamily="2" charset="2"/>
              <a:buChar char="q"/>
            </a:pPr>
            <a:endParaRPr lang="en-US" altLang="en-US" sz="2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19113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rtl="0"/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Continued..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3850" y="1063625"/>
            <a:ext cx="6335713" cy="567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5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Enveloped virus with - polarity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ssRNA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genome, with 5 serotypes.</a:t>
            </a:r>
          </a:p>
          <a:p>
            <a:pPr marL="457200" indent="-457200"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Inhalation of infectious aerosol droplets mainly in winter.</a:t>
            </a:r>
          </a:p>
          <a:p>
            <a:pPr marL="457200" indent="-457200"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  <a:p>
            <a:pPr marL="914400" lvl="1" indent="-457200" algn="l" rtl="0">
              <a:spcBef>
                <a:spcPts val="0"/>
              </a:spcBef>
              <a:buClr>
                <a:schemeClr val="bg1"/>
              </a:buClr>
              <a:buFontTx/>
              <a:buAutoNum type="alphaLcPeriod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Croup or acute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laryngotracheobronchitis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PIV Type-I, II affect mainly in infants and young children. Fever, harsh cough, difficult inspiration can lead to airway obstruction which may require hospitalization and tracheostomy.</a:t>
            </a:r>
          </a:p>
          <a:p>
            <a:pPr marL="914400" lvl="1" indent="-457200" algn="l" rtl="0">
              <a:spcBef>
                <a:spcPts val="0"/>
              </a:spcBef>
              <a:buClr>
                <a:schemeClr val="bg1"/>
              </a:buClr>
              <a:buFontTx/>
              <a:buAutoNum type="alphaLcPeriod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Bronchiolitis and Pneumonia: PIV Type-III in young children.</a:t>
            </a:r>
          </a:p>
          <a:p>
            <a:pPr marL="914400" lvl="1" indent="-457200" algn="l" rtl="0">
              <a:spcBef>
                <a:spcPts val="0"/>
              </a:spcBef>
              <a:buClr>
                <a:schemeClr val="bg1"/>
              </a:buClr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0"/>
              </a:spcBef>
              <a:buClr>
                <a:schemeClr val="bg1"/>
              </a:buClr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95288" y="261938"/>
            <a:ext cx="8353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36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		2- Parainfluenza Virus</a:t>
            </a:r>
          </a:p>
        </p:txBody>
      </p:sp>
      <p:pic>
        <p:nvPicPr>
          <p:cNvPr id="16388" name="Picture 7" descr="http://www.yoursurgery.com/procedures/tracheostomy/images/trac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565400"/>
            <a:ext cx="2303462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19113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rtl="0"/>
            <a:r>
              <a:rPr lang="en-US" alt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Continued..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84213" y="1989138"/>
            <a:ext cx="79914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Lab diagnosis: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routine testing by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detection of the virus from sputum, nasopharyngeal swab, aspirate (NPA) or respiratory secretion by direct immunoflourecent assay (IFA). </a:t>
            </a: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</a:pPr>
            <a:endParaRPr lang="en-US" altLang="en-US" sz="2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Other detection methods: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tissue culture, PCR. </a:t>
            </a: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</a:pPr>
            <a:endParaRPr lang="en-US" altLang="en-US" sz="2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Supportive treatment, No specific treatment or vaccine available.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1116013" y="261938"/>
            <a:ext cx="720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 Respiratory Syncytial Virus (RSV)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95288" y="1463675"/>
            <a:ext cx="8497887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Paramyxoviridae</a:t>
            </a:r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2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Enveloped virus with - polarity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ssRNA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genome.</a:t>
            </a:r>
          </a:p>
          <a:p>
            <a:pPr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Inhalation of infectious aerosols mainly in winter.</a:t>
            </a:r>
          </a:p>
          <a:p>
            <a:pPr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syndromes:</a:t>
            </a:r>
          </a:p>
          <a:p>
            <a:pPr marL="457200" indent="-457200" algn="l" rtl="0">
              <a:spcBef>
                <a:spcPts val="0"/>
              </a:spcBef>
              <a:buClr>
                <a:schemeClr val="bg1"/>
              </a:buClr>
              <a:buFont typeface="+mj-lt"/>
              <a:buAutoNum type="alphaLcPeriod"/>
              <a:defRPr/>
            </a:pP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Life-threatening disease in infant especially under 6 month of life with respiratory distress and cyanosis can be fatal and can lead to chronic lung disease in later life.</a:t>
            </a:r>
          </a:p>
          <a:p>
            <a:pPr marL="457200" indent="-457200" algn="l" rtl="0">
              <a:spcBef>
                <a:spcPts val="0"/>
              </a:spcBef>
              <a:buClr>
                <a:schemeClr val="bg1"/>
              </a:buClr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Pneumonia: can also be fatal in infant.</a:t>
            </a:r>
          </a:p>
          <a:p>
            <a:pPr algn="l" rtl="0">
              <a:spcBef>
                <a:spcPts val="0"/>
              </a:spcBef>
              <a:buClr>
                <a:schemeClr val="bg1"/>
              </a:buClr>
              <a:defRPr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spcBef>
                <a:spcPct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 diagnosis: routine testing by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detection of the virus from sputum, nasopharyngeal swab, aspirate (NPA) or respiratory secretion by direct </a:t>
            </a: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immunoflourecent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assay (IFA). </a:t>
            </a:r>
          </a:p>
          <a:p>
            <a:pPr algn="l" rtl="0" eaLnBrk="1" hangingPunct="1">
              <a:spcBef>
                <a:spcPct val="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detection methods: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Isolated of virus by cell culture from N.P.A with multinucleated giant cell or syncytia as </a:t>
            </a: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cytopathic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effect (C.P.E); PCR. </a:t>
            </a:r>
          </a:p>
          <a:p>
            <a:pPr marL="0" indent="0" algn="l" rtl="0">
              <a:spcBef>
                <a:spcPct val="0"/>
              </a:spcBef>
              <a:buClr>
                <a:schemeClr val="bg1"/>
              </a:buClr>
              <a:buFontTx/>
              <a:buNone/>
              <a:defRPr/>
            </a:pPr>
            <a:endParaRPr lang="en-US" alt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ct val="0"/>
              </a:spcBef>
              <a:buClr>
                <a:schemeClr val="bg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prevention: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Ribavirin administered by inhalation for infants with severe condition. </a:t>
            </a:r>
          </a:p>
          <a:p>
            <a:pPr algn="l" rtl="0">
              <a:spcBef>
                <a:spcPct val="0"/>
              </a:spcBef>
              <a:buClr>
                <a:schemeClr val="bg1"/>
              </a:buClr>
              <a:buSzPct val="80000"/>
              <a:buFont typeface="Wingdings" pitchFamily="2" charset="2"/>
              <a:buChar char="Ø"/>
              <a:defRPr/>
            </a:pPr>
            <a:endParaRPr lang="en-US" alt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ct val="0"/>
              </a:spcBef>
              <a:buClr>
                <a:schemeClr val="bg1"/>
              </a:buClr>
              <a:buSzPct val="80000"/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Vaccine: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vaccine available, but passive immunization immunoglobulin can be given for infected premature infants.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9113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rtl="0"/>
            <a:r>
              <a:rPr lang="en-US" alt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Continued..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2841625" y="188913"/>
            <a:ext cx="3098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rtl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 Rhinovirus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395288" y="1196975"/>
            <a:ext cx="5545137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altLang="en-US" sz="2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Picornaviridae.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Non-enveloped virus with + polarity ssRNA genome, more than 100 serotypes available.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Inhalation of infectious aerosol droplets.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symptoms: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altLang="en-US" sz="22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cause of common cold. The main symptoms of common cold are sneezing, clear watery nasal discharge with mild sore throat, and cough.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Treatment and prevention: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Usually self-limiting disease, no specific treatment, and no vaccine available.</a:t>
            </a:r>
          </a:p>
        </p:txBody>
      </p:sp>
      <p:pic>
        <p:nvPicPr>
          <p:cNvPr id="20484" name="Picture 5" descr="http://www.virology.ws/wp-content/uploads/2009/02/phil_235_lores-300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1773238"/>
            <a:ext cx="29241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rtl="0"/>
            <a:r>
              <a:rPr lang="en-US" alt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35975" cy="4502150"/>
          </a:xfrm>
        </p:spPr>
        <p:txBody>
          <a:bodyPr/>
          <a:lstStyle/>
          <a:p>
            <a:pPr marL="355600" indent="-355600" algn="l" rtl="0"/>
            <a:endParaRPr lang="en-US" altLang="en-US" sz="26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55600" algn="l" rtl="0"/>
            <a:r>
              <a:rPr lang="en-US" altLang="en-US" sz="2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to respiratory viral infections</a:t>
            </a:r>
          </a:p>
          <a:p>
            <a:pPr marL="355600" indent="-355600" algn="l" rtl="0"/>
            <a:r>
              <a:rPr lang="en-US" altLang="en-US" sz="2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Characteristics of respiratory viruses</a:t>
            </a:r>
          </a:p>
          <a:p>
            <a:pPr marL="355600" indent="-355600" algn="l" rtl="0"/>
            <a:r>
              <a:rPr lang="en-US" altLang="en-US" sz="2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 of transmission</a:t>
            </a:r>
          </a:p>
          <a:p>
            <a:pPr marL="355600" indent="-355600" algn="l" rtl="0"/>
            <a:r>
              <a:rPr lang="en-US" altLang="en-US" sz="2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Clinical features </a:t>
            </a:r>
          </a:p>
          <a:p>
            <a:pPr marL="355600" indent="-355600" algn="l" rtl="0"/>
            <a:r>
              <a:rPr lang="en-US" altLang="en-US" sz="2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Lab diagnosis</a:t>
            </a:r>
          </a:p>
          <a:p>
            <a:pPr marL="355600" indent="-355600" algn="l" rtl="0"/>
            <a:r>
              <a:rPr lang="en-US" altLang="en-US" sz="2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Management &amp; treatment</a:t>
            </a:r>
          </a:p>
          <a:p>
            <a:pPr marL="355600" indent="-355600" algn="l" rtl="0">
              <a:buFontTx/>
              <a:buNone/>
            </a:pPr>
            <a:r>
              <a:rPr lang="en-US" altLang="en-US" sz="2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5600" indent="-355600" algn="l" rtl="0">
              <a:buFontTx/>
              <a:buNone/>
            </a:pPr>
            <a:endParaRPr lang="en-US" altLang="en-US" sz="26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2627313" y="252413"/>
            <a:ext cx="4538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32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5- Coronavirus</a:t>
            </a: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250825" y="1265238"/>
            <a:ext cx="6192838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altLang="en-US" sz="2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Coronaviridae.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Enveloped virus with + polarity ssRNA genome.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Inhalation of infectious aerosol droplets.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symptoms: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2</a:t>
            </a:r>
            <a:r>
              <a:rPr lang="en-US" altLang="en-US" sz="22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cause of common cold.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Corona virus can also cause severe respiratory diseases ( will be discussed in the 2</a:t>
            </a:r>
            <a:r>
              <a:rPr lang="en-US" altLang="en-US" sz="22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lecture)</a:t>
            </a:r>
          </a:p>
          <a:p>
            <a:pPr algn="l" rtl="0">
              <a:buFont typeface="Wingdings" pitchFamily="2" charset="2"/>
              <a:buChar char="Ø"/>
            </a:pPr>
            <a:endParaRPr lang="en-US" altLang="en-US" sz="2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Lab diagnosis: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PCR or Tissue culture.</a:t>
            </a:r>
          </a:p>
          <a:p>
            <a:pPr algn="l" rtl="0">
              <a:buClr>
                <a:schemeClr val="bg1"/>
              </a:buClr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</a:pP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Treatment and prevention: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specific treatment or vaccine available.</a:t>
            </a:r>
          </a:p>
          <a:p>
            <a:pPr algn="l" rtl="0">
              <a:spcBef>
                <a:spcPct val="50000"/>
              </a:spcBef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5" descr="http://pathmicro.med.sc.edu/graduate/corona-c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1628775"/>
            <a:ext cx="26336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3059113" y="44450"/>
            <a:ext cx="2814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6- Adenovirus</a:t>
            </a:r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323850" y="836613"/>
            <a:ext cx="7993063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Family: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Adenoviridae</a:t>
            </a:r>
            <a:r>
              <a:rPr lang="en-US" altLang="en-US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Non-enveloped virus with ds-DNA genome.</a:t>
            </a:r>
          </a:p>
          <a:p>
            <a:pPr algn="l" rtl="0" eaLnBrk="1" hangingPunct="1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Pathogenesis: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Adenovirus infects epithelial cell lining respiratory tract, conjunctiva, urinary tract, gastrointestinal tract and genital tract.</a:t>
            </a:r>
          </a:p>
          <a:p>
            <a:pPr algn="l" rtl="0" eaLnBrk="1" hangingPunct="1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syndrome:</a:t>
            </a:r>
          </a:p>
          <a:p>
            <a:pPr algn="l" rtl="0" eaLnBrk="1" hangingPunct="1">
              <a:buClr>
                <a:schemeClr val="bg1"/>
              </a:buClr>
              <a:buFontTx/>
              <a:buAutoNum type="arabicPeriod"/>
              <a:defRPr/>
            </a:pP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Phrayngitis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tonsilitis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Clr>
                <a:schemeClr val="bg1"/>
              </a:buClr>
              <a:buFontTx/>
              <a:buAutoNum type="arabicPeriod"/>
              <a:defRPr/>
            </a:pP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Pharyngioconjunctivitis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Clr>
                <a:schemeClr val="bg1"/>
              </a:buClr>
              <a:buFontTx/>
              <a:buAutoNum type="arabicPeriod"/>
              <a:defRPr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Conjunctivitis.</a:t>
            </a:r>
          </a:p>
          <a:p>
            <a:pPr algn="l" rtl="0" eaLnBrk="1" hangingPunct="1">
              <a:buClr>
                <a:schemeClr val="bg1"/>
              </a:buClr>
              <a:buFontTx/>
              <a:buAutoNum type="arabicPeriod"/>
              <a:defRPr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Pneumonia: in preschool children.</a:t>
            </a:r>
          </a:p>
          <a:p>
            <a:pPr algn="l" rtl="0" eaLnBrk="1" hangingPunct="1">
              <a:buClr>
                <a:schemeClr val="bg1"/>
              </a:buClr>
              <a:buFontTx/>
              <a:buAutoNum type="arabicPeriod"/>
              <a:defRPr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Gastroenteritis. </a:t>
            </a:r>
          </a:p>
          <a:p>
            <a:pPr algn="l" rtl="0" eaLnBrk="1" hangingPunct="1">
              <a:buClr>
                <a:schemeClr val="bg1"/>
              </a:buClr>
              <a:buFontTx/>
              <a:buAutoNum type="arabicPeriod"/>
              <a:defRPr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Acute hemorrhagic cystitis.</a:t>
            </a:r>
            <a:endParaRPr lang="en-US" alt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Clr>
                <a:schemeClr val="bg1"/>
              </a:buClr>
              <a:buFontTx/>
              <a:buAutoNum type="arabicPeriod"/>
              <a:defRPr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UTI (</a:t>
            </a: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Cervicitis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urethritis</a:t>
            </a: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alt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Clr>
                <a:schemeClr val="bg1"/>
              </a:buClr>
              <a:defRPr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Lab diagnosis: 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routine testing by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detection of the Ag from NPA by direct IFA. 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detection methods: </a:t>
            </a:r>
            <a:r>
              <a:rPr lang="en-US" alt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tissue culture, PCR. </a:t>
            </a:r>
            <a:endParaRPr lang="en-US" alt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and prevention: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specific treatment or vaccine.  </a:t>
            </a:r>
          </a:p>
        </p:txBody>
      </p:sp>
      <p:pic>
        <p:nvPicPr>
          <p:cNvPr id="22532" name="Picture 5" descr="http://www.virology.ws/wp-content/uploads/2009/01/adenovir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1150" y="2924175"/>
            <a:ext cx="234315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24024" y="412750"/>
            <a:ext cx="6911975" cy="1187450"/>
          </a:xfrm>
          <a:prstGeom prst="rect">
            <a:avLst/>
          </a:prstGeom>
        </p:spPr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Reference books </a:t>
            </a:r>
            <a:br>
              <a:rPr lang="en-US" sz="4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</a:br>
            <a:r>
              <a:rPr lang="en-US" sz="24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&amp;the relevant page numbers</a:t>
            </a:r>
            <a:endParaRPr lang="en-US" sz="4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C000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79388" y="1700213"/>
            <a:ext cx="6389687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Notes on Medical Microbiology</a:t>
            </a:r>
            <a:endParaRPr lang="en-US" altLang="en-US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By; Katherine N. Ward, A. Christine McCartney, and Bishan Thakker.</a:t>
            </a:r>
          </a:p>
          <a:p>
            <a:pPr algn="l" rtl="0"/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(2009) </a:t>
            </a:r>
          </a:p>
          <a:p>
            <a:pPr algn="l" rtl="0"/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Pages; 329-340.</a:t>
            </a:r>
          </a:p>
          <a:p>
            <a:pPr algn="l" rtl="0"/>
            <a:endParaRPr lang="en-US" altLang="en-US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altLang="en-US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altLang="en-US" sz="28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Human Virology</a:t>
            </a:r>
          </a:p>
          <a:p>
            <a:pPr algn="l" rtl="0"/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By; Leslie Collier and John Oxford.</a:t>
            </a:r>
          </a:p>
          <a:p>
            <a:pPr algn="l" rtl="0"/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(2006) </a:t>
            </a:r>
          </a:p>
          <a:p>
            <a:pPr algn="l" rtl="0"/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Pages, 71-95.</a:t>
            </a:r>
          </a:p>
          <a:p>
            <a:pPr algn="l" rtl="0"/>
            <a:endParaRPr lang="en-US" altLang="en-US" sz="280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3556" name="Picture 2" descr="http://large.bangzo.com/?SWBMDQ0MzEwMjg0OA=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1125538"/>
            <a:ext cx="194468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http://www.downeu.net/uploads/posts/2011-03-21/399117-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4076700"/>
            <a:ext cx="194468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8748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rtl="0"/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</a:rPr>
              <a:t>Thank you for your attention!</a:t>
            </a:r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16013" y="2679700"/>
            <a:ext cx="662463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6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Questions?</a:t>
            </a:r>
            <a:endParaRPr lang="en-GB" sz="66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5575" cy="762000"/>
          </a:xfrm>
        </p:spPr>
        <p:txBody>
          <a:bodyPr/>
          <a:lstStyle/>
          <a:p>
            <a:pPr eaLnBrk="1" hangingPunct="1"/>
            <a:r>
              <a:rPr lang="en-US" altLang="en-US" sz="3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Respiratory Tract Infections  </a:t>
            </a: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250825" y="1268413"/>
            <a:ext cx="8642350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the commonest of human infections and cause a large amount of morbidity and loss of time at work (sick leave).</a:t>
            </a:r>
          </a:p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common in both children and adults.</a:t>
            </a:r>
          </a:p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Mostly caused by viruses.</a:t>
            </a:r>
          </a:p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Mostly are mild and confined to the upper respiratory tract (URT).</a:t>
            </a:r>
          </a:p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Mostly are self-limiting disease.</a:t>
            </a:r>
          </a:p>
          <a:p>
            <a:pPr marL="457200" indent="-457200" algn="just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URT-infection may spread to other organs causing more severe infection and death.</a:t>
            </a:r>
            <a:r>
              <a:rPr lang="en-US" altLang="en-US" sz="2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5"/>
          <p:cNvSpPr>
            <a:spLocks noGrp="1"/>
          </p:cNvSpPr>
          <p:nvPr>
            <p:ph sz="half" idx="4294967295"/>
          </p:nvPr>
        </p:nvSpPr>
        <p:spPr>
          <a:xfrm>
            <a:off x="323850" y="979488"/>
            <a:ext cx="8370888" cy="5473700"/>
          </a:xfrm>
        </p:spPr>
        <p:txBody>
          <a:bodyPr/>
          <a:lstStyle/>
          <a:p>
            <a:pPr algn="l" rtl="0" eaLnBrk="1" hangingPunct="1">
              <a:buFont typeface="Wingdings 2" pitchFamily="18" charset="2"/>
              <a:buNone/>
            </a:pPr>
            <a:endParaRPr lang="en-US" alt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Common cold (rhinitis).</a:t>
            </a:r>
          </a:p>
          <a:p>
            <a:pPr algn="l" rtl="0" eaLnBrk="1" hangingPunct="1"/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 eaLnBrk="1" hangingPunct="1"/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Tonsilitis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 eaLnBrk="1" hangingPunct="1"/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Sinusitis &amp; </a:t>
            </a: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media.</a:t>
            </a:r>
          </a:p>
          <a:p>
            <a:pPr algn="l" rtl="0" eaLnBrk="1" hangingPunct="1"/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Croup (acute </a:t>
            </a: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laryngotracheobronchitis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 eaLnBrk="1" hangingPunct="1"/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Acute bronchitis.</a:t>
            </a:r>
          </a:p>
          <a:p>
            <a:pPr algn="l" rtl="0" eaLnBrk="1" hangingPunct="1"/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alt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bronchiolitis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/>
            <a:r>
              <a:rPr lang="en-US" alt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Viral pneumonia.</a:t>
            </a:r>
            <a:endParaRPr lang="en-US" alt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Tx/>
              <a:buNone/>
            </a:pPr>
            <a:endParaRPr lang="en-US" alt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altLang="en-US" sz="1800" dirty="0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133600" y="260350"/>
            <a:ext cx="4454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Clinical manifestations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940425" y="1557338"/>
            <a:ext cx="2879725" cy="34559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pic>
        <p:nvPicPr>
          <p:cNvPr id="5125" name="Picture 7" descr="File:Illu conducting passages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7250" y="1557338"/>
            <a:ext cx="28829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850" y="1341438"/>
          <a:ext cx="8374063" cy="391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056"/>
                <a:gridCol w="2304447"/>
                <a:gridCol w="2880560"/>
              </a:tblGrid>
              <a:tr h="48875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 of the virus 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Family 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Disease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r>
                        <a:rPr lang="en-US" sz="20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Influenza virus</a:t>
                      </a:r>
                      <a:endParaRPr lang="en-US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Orthomyxoviridae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URT &amp;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LRT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infection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r>
                        <a:rPr lang="en-US" sz="20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Parainfluenza virus</a:t>
                      </a:r>
                      <a:endParaRPr lang="en-US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URT &amp;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LRT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infection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lang="en-US" sz="20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Respiratory syncytial virus</a:t>
                      </a:r>
                      <a:endParaRPr lang="en-US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Paramyxoviridae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LRT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infection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</a:t>
                      </a:r>
                      <a:r>
                        <a:rPr lang="en-US" sz="20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Rhinovirus</a:t>
                      </a:r>
                      <a:endParaRPr lang="en-US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Picornaviridae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URT infection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</a:t>
                      </a:r>
                      <a:r>
                        <a:rPr lang="en-US" sz="20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Coronavirous	</a:t>
                      </a:r>
                      <a:endParaRPr lang="en-US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Coronaviridae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URT &amp; LRT</a:t>
                      </a:r>
                      <a:r>
                        <a:rPr lang="en-US" sz="20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infection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6-Adenovirus </a:t>
                      </a:r>
                      <a:endParaRPr lang="en-US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Adenoviridae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URT and eye</a:t>
                      </a:r>
                      <a:r>
                        <a:rPr lang="en-US" sz="20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infections</a:t>
                      </a:r>
                      <a:endParaRPr lang="en-US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7-Human </a:t>
                      </a:r>
                      <a:r>
                        <a:rPr lang="en-US" sz="2000" i="0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metapneumovirus</a:t>
                      </a:r>
                      <a:r>
                        <a:rPr lang="en-US" sz="2000" i="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i="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dirty="0" err="1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Paramyxoviridae</a:t>
                      </a:r>
                      <a:endParaRPr lang="en-US" sz="20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LRT</a:t>
                      </a:r>
                      <a:r>
                        <a:rPr lang="en-US" sz="2000" baseline="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infection</a:t>
                      </a:r>
                      <a:endParaRPr lang="en-US" sz="2000" dirty="0" smtClean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13" marB="45713">
                    <a:solidFill>
                      <a:schemeClr val="accent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642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rtl="0">
              <a:spcBef>
                <a:spcPct val="50000"/>
              </a:spcBef>
            </a:pPr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common respiratory viruses.</a:t>
            </a:r>
            <a:r>
              <a:rPr lang="en-US" altLang="en-US" sz="3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 	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468313" y="5300663"/>
            <a:ext cx="79200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Upper respiratory tract infection includes: rhinitis (common cold), tonsillitis, pharyngitis.  </a:t>
            </a: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Lower respiratory tract infection includes: croup, bronchitis, bronchiolitis,  pneumonia.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2057400" y="1970088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alt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6248400" y="1371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609600" y="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endParaRPr lang="en-US" altLang="en-US" sz="320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spcBef>
                <a:spcPct val="50000"/>
              </a:spcBef>
              <a:buFont typeface="Wingdings" pitchFamily="2" charset="2"/>
              <a:buNone/>
            </a:pPr>
            <a:endParaRPr lang="en-US" altLang="en-US" sz="320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2195513" y="304800"/>
            <a:ext cx="48244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 Influenza Virus</a:t>
            </a:r>
          </a:p>
          <a:p>
            <a:pPr algn="l" rtl="0"/>
            <a:endParaRPr lang="en-US" alt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468313" y="1525588"/>
            <a:ext cx="568801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200" i="1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Orthomyxoviridae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Clr>
                <a:schemeClr val="bg1"/>
              </a:buClr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features: 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Enveloped virus with 2 projecting glycoprotein spikes:</a:t>
            </a:r>
          </a:p>
          <a:p>
            <a:pPr lvl="1" algn="l" rtl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Haemagglutinin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(H) </a:t>
            </a:r>
          </a:p>
          <a:p>
            <a:pPr lvl="1" algn="l" rtl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Neuraminidase (N)</a:t>
            </a:r>
          </a:p>
          <a:p>
            <a:pPr lvl="1" algn="l" rtl="0">
              <a:buClr>
                <a:schemeClr val="bg1"/>
              </a:buClr>
              <a:defRPr/>
            </a:pPr>
            <a:endParaRPr lang="en-US" sz="22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Genome: 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8 Segmented - polarity 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ssRNA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Clr>
                <a:schemeClr val="bg1"/>
              </a:buClr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This virus is highly susceptible to mutations and rearrangements within the infected host.   </a:t>
            </a:r>
          </a:p>
        </p:txBody>
      </p:sp>
      <p:pic>
        <p:nvPicPr>
          <p:cNvPr id="7178" name="Picture 2" descr="influenza%2520virus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443663" y="1600200"/>
            <a:ext cx="2555875" cy="1916113"/>
          </a:xfrm>
          <a:noFill/>
        </p:spPr>
      </p:pic>
      <p:pic>
        <p:nvPicPr>
          <p:cNvPr id="7179" name="Picture 2" descr="Image_HIPO_EN_250204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443663" y="3759200"/>
            <a:ext cx="2592387" cy="24780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lvl="1" algn="l" rtl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Haemagglutinin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(H): 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Attachment to the cell surface receptors.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Antibodies to the HA  is responsible for immunity.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haemagglutinin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antigenic type, H1 – H16.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Human associated H antigenic type are H1, H2, H3.</a:t>
            </a:r>
          </a:p>
          <a:p>
            <a:pPr lvl="1" algn="l" rtl="0">
              <a:buClr>
                <a:schemeClr val="bg1"/>
              </a:buClr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Neuraminidase (N):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Responsible for release of the progeny viral particles from the infected cell.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9 neuraminidase antigenic type, N1 – N9.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associated N antigenic type are N1, N2.</a:t>
            </a:r>
          </a:p>
          <a:p>
            <a:pPr algn="l" rtl="0">
              <a:buFont typeface="Wingdings" pitchFamily="2" charset="2"/>
              <a:buChar char="v"/>
              <a:defRPr/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/>
          </a:p>
        </p:txBody>
      </p:sp>
      <p:sp>
        <p:nvSpPr>
          <p:cNvPr id="8195" name="Text Box 13"/>
          <p:cNvSpPr>
            <a:spLocks noGrp="1" noChangeArrowheads="1"/>
          </p:cNvSpPr>
          <p:nvPr>
            <p:ph type="title"/>
          </p:nvPr>
        </p:nvSpPr>
        <p:spPr>
          <a:xfrm>
            <a:off x="457200" y="246063"/>
            <a:ext cx="8229600" cy="1200150"/>
          </a:xfrm>
          <a:noFill/>
        </p:spPr>
        <p:txBody>
          <a:bodyPr>
            <a:spAutoFit/>
          </a:bodyPr>
          <a:lstStyle/>
          <a:p>
            <a:pPr algn="l" rtl="0"/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Influenza viral proteins </a:t>
            </a:r>
            <a:b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90550" y="341313"/>
            <a:ext cx="8229600" cy="11430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Types of influenza virus</a:t>
            </a:r>
          </a:p>
        </p:txBody>
      </p:sp>
      <p:sp>
        <p:nvSpPr>
          <p:cNvPr id="9219" name="Line 15"/>
          <p:cNvSpPr>
            <a:spLocks noChangeShapeType="1"/>
          </p:cNvSpPr>
          <p:nvPr/>
        </p:nvSpPr>
        <p:spPr bwMode="auto">
          <a:xfrm>
            <a:off x="971550" y="1557338"/>
            <a:ext cx="7416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0" name="Line 16"/>
          <p:cNvSpPr>
            <a:spLocks noChangeShapeType="1"/>
          </p:cNvSpPr>
          <p:nvPr/>
        </p:nvSpPr>
        <p:spPr bwMode="auto">
          <a:xfrm>
            <a:off x="971550" y="1557338"/>
            <a:ext cx="0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1" name="Line 17"/>
          <p:cNvSpPr>
            <a:spLocks noChangeShapeType="1"/>
          </p:cNvSpPr>
          <p:nvPr/>
        </p:nvSpPr>
        <p:spPr bwMode="auto">
          <a:xfrm>
            <a:off x="4716463" y="1557338"/>
            <a:ext cx="0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2" name="Line 18"/>
          <p:cNvSpPr>
            <a:spLocks noChangeShapeType="1"/>
          </p:cNvSpPr>
          <p:nvPr/>
        </p:nvSpPr>
        <p:spPr bwMode="auto">
          <a:xfrm>
            <a:off x="8388350" y="1557338"/>
            <a:ext cx="0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107950" y="2024063"/>
            <a:ext cx="42481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Infects human and Animal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Causes epidemic &amp; pandemic 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Causes epizootic in animal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Antigenic drift 	    minor change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Antigenic shift 	    major change      		</a:t>
            </a:r>
          </a:p>
        </p:txBody>
      </p:sp>
      <p:sp>
        <p:nvSpPr>
          <p:cNvPr id="9224" name="Text Box 20"/>
          <p:cNvSpPr txBox="1">
            <a:spLocks noChangeArrowheads="1"/>
          </p:cNvSpPr>
          <p:nvPr/>
        </p:nvSpPr>
        <p:spPr bwMode="auto">
          <a:xfrm>
            <a:off x="3851275" y="2055813"/>
            <a:ext cx="2447925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32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Infects human only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Causes outbreak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Antigenic drift only</a:t>
            </a:r>
          </a:p>
        </p:txBody>
      </p:sp>
      <p:sp>
        <p:nvSpPr>
          <p:cNvPr id="9225" name="Text Box 21"/>
          <p:cNvSpPr txBox="1">
            <a:spLocks noChangeArrowheads="1"/>
          </p:cNvSpPr>
          <p:nvPr/>
        </p:nvSpPr>
        <p:spPr bwMode="auto">
          <a:xfrm>
            <a:off x="6805613" y="2046288"/>
            <a:ext cx="24479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altLang="en-US" sz="320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 Infects human only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altLang="en-US" sz="200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 Causes mild illness</a:t>
            </a:r>
          </a:p>
        </p:txBody>
      </p:sp>
      <p:sp>
        <p:nvSpPr>
          <p:cNvPr id="9226" name="AutoShape 22"/>
          <p:cNvSpPr>
            <a:spLocks noChangeArrowheads="1"/>
          </p:cNvSpPr>
          <p:nvPr/>
        </p:nvSpPr>
        <p:spPr bwMode="auto">
          <a:xfrm>
            <a:off x="1908175" y="4149725"/>
            <a:ext cx="287338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AutoShape 23"/>
          <p:cNvSpPr>
            <a:spLocks noChangeArrowheads="1"/>
          </p:cNvSpPr>
          <p:nvPr/>
        </p:nvSpPr>
        <p:spPr bwMode="auto">
          <a:xfrm>
            <a:off x="1935163" y="4598988"/>
            <a:ext cx="287337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r>
              <a:rPr lang="en-US" alt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d-a06e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504825"/>
            <a:ext cx="7837487" cy="5876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15699</TotalTime>
  <Words>1625</Words>
  <Application>Microsoft Macintosh PowerPoint</Application>
  <PresentationFormat>On-screen Show (4:3)</PresentationFormat>
  <Paragraphs>217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Outline</vt:lpstr>
      <vt:lpstr>Respiratory Tract Infections  </vt:lpstr>
      <vt:lpstr>Slide 4</vt:lpstr>
      <vt:lpstr>Slide 5</vt:lpstr>
      <vt:lpstr>Slide 6</vt:lpstr>
      <vt:lpstr>Influenza viral proteins  </vt:lpstr>
      <vt:lpstr>Types of influenza virus</vt:lpstr>
      <vt:lpstr>Slide 9</vt:lpstr>
      <vt:lpstr>Slide 10</vt:lpstr>
      <vt:lpstr>Slide 11</vt:lpstr>
      <vt:lpstr>Slide 12</vt:lpstr>
      <vt:lpstr>Avian flu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abdulkarim alhetheel</dc:creator>
  <cp:lastModifiedBy>Abdulkarim Alhetheel</cp:lastModifiedBy>
  <cp:revision>814</cp:revision>
  <dcterms:created xsi:type="dcterms:W3CDTF">2016-02-06T18:49:23Z</dcterms:created>
  <dcterms:modified xsi:type="dcterms:W3CDTF">2016-02-06T19:30:54Z</dcterms:modified>
</cp:coreProperties>
</file>