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5"/>
  </p:notesMasterIdLst>
  <p:sldIdLst>
    <p:sldId id="295" r:id="rId2"/>
    <p:sldId id="389" r:id="rId3"/>
    <p:sldId id="439" r:id="rId4"/>
    <p:sldId id="486" r:id="rId5"/>
    <p:sldId id="475" r:id="rId6"/>
    <p:sldId id="487" r:id="rId7"/>
    <p:sldId id="488" r:id="rId8"/>
    <p:sldId id="476" r:id="rId9"/>
    <p:sldId id="485" r:id="rId10"/>
    <p:sldId id="443" r:id="rId11"/>
    <p:sldId id="474" r:id="rId12"/>
    <p:sldId id="447" r:id="rId13"/>
    <p:sldId id="449" r:id="rId14"/>
    <p:sldId id="444" r:id="rId15"/>
    <p:sldId id="472" r:id="rId16"/>
    <p:sldId id="477" r:id="rId17"/>
    <p:sldId id="473" r:id="rId18"/>
    <p:sldId id="452" r:id="rId19"/>
    <p:sldId id="478" r:id="rId20"/>
    <p:sldId id="479" r:id="rId21"/>
    <p:sldId id="480" r:id="rId22"/>
    <p:sldId id="481" r:id="rId23"/>
    <p:sldId id="484" r:id="rId24"/>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FF"/>
    <a:srgbClr val="FF0000"/>
    <a:srgbClr val="FF33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90" d="100"/>
          <a:sy n="90" d="100"/>
        </p:scale>
        <p:origin x="-594" y="-40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4403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mn-ea"/>
                <a:cs typeface="Arial" charset="0"/>
              </a:defRPr>
            </a:lvl1pPr>
          </a:lstStyle>
          <a:p>
            <a:pPr>
              <a:defRPr/>
            </a:pPr>
            <a:endParaRPr lang="en-CA"/>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4403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Arial" charset="0"/>
              </a:defRPr>
            </a:lvl1pPr>
          </a:lstStyle>
          <a:p>
            <a:pPr>
              <a:defRPr/>
            </a:pPr>
            <a:fld id="{CE7B580E-A624-46B0-855E-F0BC36FAA276}" type="slidenum">
              <a:rPr lang="ar-SA" altLang="en-US"/>
              <a:pPr>
                <a:defRPr/>
              </a:pPr>
              <a:t>‹#›</a:t>
            </a:fld>
            <a:endParaRPr lang="en-CA" altLang="en-US"/>
          </a:p>
        </p:txBody>
      </p:sp>
    </p:spTree>
    <p:extLst>
      <p:ext uri="{BB962C8B-B14F-4D97-AF65-F5344CB8AC3E}">
        <p14:creationId xmlns:p14="http://schemas.microsoft.com/office/powerpoint/2010/main" val="1802841756"/>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altLang="en-US" smtClean="0"/>
          </a:p>
        </p:txBody>
      </p:sp>
      <p:sp>
        <p:nvSpPr>
          <p:cNvPr id="25604" name="Slide Number Placeholder 3"/>
          <p:cNvSpPr>
            <a:spLocks noGrp="1"/>
          </p:cNvSpPr>
          <p:nvPr>
            <p:ph type="sldNum" sz="quarter" idx="5"/>
          </p:nvPr>
        </p:nvSpPr>
        <p:spPr>
          <a:noFill/>
        </p:spPr>
        <p:txBody>
          <a:bodyPr/>
          <a:lstStyle/>
          <a:p>
            <a:fld id="{546A1407-D2D5-4712-A997-AAFC2C490F59}" type="slidenum">
              <a:rPr lang="ar-SA" altLang="en-US" smtClean="0"/>
              <a:pPr/>
              <a:t>5</a:t>
            </a:fld>
            <a:endParaRPr lang="en-CA"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1A1383-B7E2-4D78-A00A-20853453664A}" type="slidenum">
              <a:rPr lang="ar-SA" altLang="en-US"/>
              <a:pPr>
                <a:defRPr/>
              </a:pPr>
              <a:t>‹#›</a:t>
            </a:fld>
            <a:endParaRPr lang="en-CA"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636579-2268-461A-8218-DFCBE4F042F0}" type="slidenum">
              <a:rPr lang="ar-SA" altLang="en-US"/>
              <a:pPr>
                <a:defRPr/>
              </a:pPr>
              <a:t>‹#›</a:t>
            </a:fld>
            <a:endParaRPr lang="en-CA"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DFAF66-F259-419A-AE1F-01A3ABD5DB39}" type="slidenum">
              <a:rPr lang="ar-SA" altLang="en-US"/>
              <a:pPr>
                <a:defRPr/>
              </a:pPr>
              <a:t>‹#›</a:t>
            </a:fld>
            <a:endParaRPr lang="en-CA"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D4C6AB4-74F5-488E-AB7E-0134DFE94E85}" type="slidenum">
              <a:rPr lang="ar-SA" altLang="en-US"/>
              <a:pPr>
                <a:defRPr/>
              </a:pPr>
              <a:t>‹#›</a:t>
            </a:fld>
            <a:endParaRPr lang="en-CA"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184F83-2767-438E-B521-643CEA1CB108}" type="slidenum">
              <a:rPr lang="ar-SA" altLang="en-US"/>
              <a:pPr>
                <a:defRPr/>
              </a:pPr>
              <a:t>‹#›</a:t>
            </a:fld>
            <a:endParaRPr lang="en-CA"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953B95-1FAF-4CA7-9A11-38CB76BEDE9D}" type="slidenum">
              <a:rPr lang="ar-SA" altLang="en-US"/>
              <a:pPr>
                <a:defRPr/>
              </a:pPr>
              <a:t>‹#›</a:t>
            </a:fld>
            <a:endParaRPr lang="en-CA"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F62E2E-C7D8-443C-A40E-50E01C46039D}" type="slidenum">
              <a:rPr lang="ar-SA" altLang="en-US"/>
              <a:pPr>
                <a:defRPr/>
              </a:pPr>
              <a:t>‹#›</a:t>
            </a:fld>
            <a:endParaRPr lang="en-CA"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12D4C3A-8B21-4F92-9CD6-7F63BDB5A7B5}" type="slidenum">
              <a:rPr lang="ar-SA" altLang="en-US"/>
              <a:pPr>
                <a:defRPr/>
              </a:pPr>
              <a:t>‹#›</a:t>
            </a:fld>
            <a:endParaRPr lang="en-CA"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78B19F-966C-4917-A42F-CDAAB046F9E1}" type="slidenum">
              <a:rPr lang="ar-SA" altLang="en-US"/>
              <a:pPr>
                <a:defRPr/>
              </a:pPr>
              <a:t>‹#›</a:t>
            </a:fld>
            <a:endParaRPr lang="en-CA"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7CCCE89-5A91-493D-A2CD-1DF7FF3B5BA1}" type="slidenum">
              <a:rPr lang="ar-SA" altLang="en-US"/>
              <a:pPr>
                <a:defRPr/>
              </a:pPr>
              <a:t>‹#›</a:t>
            </a:fld>
            <a:endParaRPr lang="en-CA"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912B1F-D5DB-4A52-8A5A-54E076FF2B0D}" type="slidenum">
              <a:rPr lang="ar-SA" altLang="en-US"/>
              <a:pPr>
                <a:defRPr/>
              </a:pPr>
              <a:t>‹#›</a:t>
            </a:fld>
            <a:endParaRPr lang="en-CA"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C5F0E5-8377-4AA8-BB8F-A70DBBF973AB}" type="slidenum">
              <a:rPr lang="ar-SA" altLang="en-US"/>
              <a:pPr>
                <a:defRPr/>
              </a:pPr>
              <a:t>‹#›</a:t>
            </a:fld>
            <a:endParaRPr lang="en-CA"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Arial" charset="0"/>
              </a:defRPr>
            </a:lvl1pPr>
          </a:lstStyle>
          <a:p>
            <a:pPr>
              <a:defRPr/>
            </a:pPr>
            <a:endParaRPr lang="en-C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a:defRPr/>
            </a:pPr>
            <a:fld id="{9CB662B3-7D41-4AF0-BF86-E8FCF11584C7}" type="slidenum">
              <a:rPr lang="ar-S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1" eaLnBrk="0" fontAlgn="base" hangingPunct="0">
        <a:spcBef>
          <a:spcPct val="0"/>
        </a:spcBef>
        <a:spcAft>
          <a:spcPct val="0"/>
        </a:spcAft>
        <a:defRPr sz="4400">
          <a:solidFill>
            <a:schemeClr val="tx2"/>
          </a:solidFill>
          <a:latin typeface="+mj-lt"/>
          <a:ea typeface="Arial" charset="0"/>
          <a:cs typeface="+mj-cs"/>
        </a:defRPr>
      </a:lvl1pPr>
      <a:lvl2pPr algn="ctr" rtl="1" eaLnBrk="0" fontAlgn="base" hangingPunct="0">
        <a:spcBef>
          <a:spcPct val="0"/>
        </a:spcBef>
        <a:spcAft>
          <a:spcPct val="0"/>
        </a:spcAft>
        <a:defRPr sz="4400">
          <a:solidFill>
            <a:schemeClr val="tx2"/>
          </a:solidFill>
          <a:latin typeface="Arial" charset="0"/>
          <a:ea typeface="Arial" charset="0"/>
          <a:cs typeface="Arial" charset="0"/>
        </a:defRPr>
      </a:lvl2pPr>
      <a:lvl3pPr algn="ctr" rtl="1" eaLnBrk="0" fontAlgn="base" hangingPunct="0">
        <a:spcBef>
          <a:spcPct val="0"/>
        </a:spcBef>
        <a:spcAft>
          <a:spcPct val="0"/>
        </a:spcAft>
        <a:defRPr sz="4400">
          <a:solidFill>
            <a:schemeClr val="tx2"/>
          </a:solidFill>
          <a:latin typeface="Arial" charset="0"/>
          <a:ea typeface="Arial" charset="0"/>
          <a:cs typeface="Arial" charset="0"/>
        </a:defRPr>
      </a:lvl3pPr>
      <a:lvl4pPr algn="ctr" rtl="1" eaLnBrk="0" fontAlgn="base" hangingPunct="0">
        <a:spcBef>
          <a:spcPct val="0"/>
        </a:spcBef>
        <a:spcAft>
          <a:spcPct val="0"/>
        </a:spcAft>
        <a:defRPr sz="4400">
          <a:solidFill>
            <a:schemeClr val="tx2"/>
          </a:solidFill>
          <a:latin typeface="Arial" charset="0"/>
          <a:ea typeface="Arial" charset="0"/>
          <a:cs typeface="Arial" charset="0"/>
        </a:defRPr>
      </a:lvl4pPr>
      <a:lvl5pPr algn="ctr" rtl="1"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r" rtl="1"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r" rtl="1"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r" rtl="1"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r" rtl="1"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50000">
              <a:srgbClr val="000066"/>
            </a:gs>
            <a:gs pos="100000">
              <a:srgbClr val="000000"/>
            </a:gs>
          </a:gsLst>
          <a:lin ang="5400000" scaled="1"/>
        </a:gra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692275" y="4005263"/>
            <a:ext cx="5184775" cy="1322387"/>
          </a:xfrm>
          <a:prstGeom prst="rect">
            <a:avLst/>
          </a:prstGeom>
          <a:noFill/>
          <a:ln w="9525">
            <a:noFill/>
            <a:miter lim="800000"/>
            <a:headEnd/>
            <a:tailEnd/>
          </a:ln>
        </p:spPr>
        <p:txBody>
          <a:bodyPr>
            <a:spAutoFit/>
          </a:bodyPr>
          <a:lstStyle/>
          <a:p>
            <a:pPr algn="ctr" rtl="0">
              <a:spcBef>
                <a:spcPct val="50000"/>
              </a:spcBef>
            </a:pPr>
            <a:r>
              <a:rPr lang="en-US" altLang="en-US" sz="2000">
                <a:solidFill>
                  <a:schemeClr val="bg1"/>
                </a:solidFill>
                <a:latin typeface="Times New Roman" pitchFamily="18" charset="0"/>
                <a:cs typeface="Times New Roman" pitchFamily="18" charset="0"/>
              </a:rPr>
              <a:t>Dr. Abdulkarim Alhetheel</a:t>
            </a:r>
          </a:p>
          <a:p>
            <a:pPr algn="ctr" rtl="0">
              <a:spcBef>
                <a:spcPct val="50000"/>
              </a:spcBef>
            </a:pPr>
            <a:r>
              <a:rPr lang="en-US" altLang="en-US" sz="2000">
                <a:solidFill>
                  <a:schemeClr val="bg1"/>
                </a:solidFill>
                <a:latin typeface="Times New Roman" pitchFamily="18" charset="0"/>
                <a:cs typeface="Times New Roman" pitchFamily="18" charset="0"/>
              </a:rPr>
              <a:t>Assistant Professor</a:t>
            </a:r>
          </a:p>
          <a:p>
            <a:pPr algn="ctr" rtl="0">
              <a:spcBef>
                <a:spcPct val="50000"/>
              </a:spcBef>
            </a:pPr>
            <a:r>
              <a:rPr lang="en-US" altLang="en-US" sz="2000">
                <a:solidFill>
                  <a:schemeClr val="bg1"/>
                </a:solidFill>
                <a:latin typeface="Times New Roman" pitchFamily="18" charset="0"/>
                <a:cs typeface="Times New Roman" pitchFamily="18" charset="0"/>
              </a:rPr>
              <a:t>College of Medicine &amp; KKUH</a:t>
            </a:r>
          </a:p>
        </p:txBody>
      </p:sp>
      <p:sp>
        <p:nvSpPr>
          <p:cNvPr id="2051" name="Rectangle 14"/>
          <p:cNvSpPr>
            <a:spLocks noChangeArrowheads="1"/>
          </p:cNvSpPr>
          <p:nvPr/>
        </p:nvSpPr>
        <p:spPr bwMode="auto">
          <a:xfrm>
            <a:off x="179388" y="1700213"/>
            <a:ext cx="8820150" cy="1524000"/>
          </a:xfrm>
          <a:prstGeom prst="rect">
            <a:avLst/>
          </a:prstGeom>
          <a:noFill/>
          <a:ln w="9525">
            <a:noFill/>
            <a:miter lim="800000"/>
            <a:headEnd/>
            <a:tailEnd/>
          </a:ln>
        </p:spPr>
        <p:txBody>
          <a:bodyPr lIns="92075" tIns="46038" rIns="92075" bIns="46038" anchor="ctr"/>
          <a:lstStyle/>
          <a:p>
            <a:pPr algn="ctr" rtl="0"/>
            <a:r>
              <a:rPr lang="en-US" altLang="en-US" sz="4000">
                <a:solidFill>
                  <a:srgbClr val="FFFF00"/>
                </a:solidFill>
                <a:latin typeface="Times New Roman" pitchFamily="18" charset="0"/>
                <a:cs typeface="Times New Roman" pitchFamily="18" charset="0"/>
              </a:rPr>
              <a:t>MERS-CoV &amp; other viruses transmitted by respiratory system</a:t>
            </a:r>
            <a:endParaRPr lang="en-US" altLang="en-US" sz="4000">
              <a:solidFill>
                <a:srgbClr val="FF33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8"/>
          <p:cNvSpPr txBox="1">
            <a:spLocks noChangeArrowheads="1"/>
          </p:cNvSpPr>
          <p:nvPr/>
        </p:nvSpPr>
        <p:spPr bwMode="auto">
          <a:xfrm>
            <a:off x="539750" y="134938"/>
            <a:ext cx="8001000" cy="641350"/>
          </a:xfrm>
          <a:prstGeom prst="rect">
            <a:avLst/>
          </a:prstGeom>
          <a:noFill/>
          <a:ln w="9525">
            <a:noFill/>
            <a:miter lim="800000"/>
            <a:headEnd/>
            <a:tailEnd/>
          </a:ln>
          <a:effectLst/>
        </p:spPr>
        <p:txBody>
          <a:bodyPr>
            <a:spAutoFit/>
          </a:bodyPr>
          <a:lstStyle/>
          <a:p>
            <a:pPr marL="457200" indent="-457200" algn="ctr">
              <a:spcBef>
                <a:spcPct val="50000"/>
              </a:spcBef>
              <a:buFont typeface="Wingdings" pitchFamily="2" charset="2"/>
              <a:buNone/>
              <a:defRPr/>
            </a:pPr>
            <a:r>
              <a:rPr lang="en-US" sz="3600" dirty="0">
                <a:solidFill>
                  <a:srgbClr val="FFFF66"/>
                </a:solidFill>
                <a:effectLst>
                  <a:outerShdw blurRad="38100" dist="38100" dir="2700000" algn="tl">
                    <a:srgbClr val="000000"/>
                  </a:outerShdw>
                </a:effectLst>
                <a:latin typeface="Times New Roman" pitchFamily="18" charset="0"/>
                <a:cs typeface="Times New Roman" pitchFamily="18" charset="0"/>
              </a:rPr>
              <a:t>Measles Virus</a:t>
            </a:r>
          </a:p>
        </p:txBody>
      </p:sp>
      <p:sp>
        <p:nvSpPr>
          <p:cNvPr id="10243" name="Text Box 9"/>
          <p:cNvSpPr txBox="1">
            <a:spLocks noChangeArrowheads="1"/>
          </p:cNvSpPr>
          <p:nvPr/>
        </p:nvSpPr>
        <p:spPr bwMode="auto">
          <a:xfrm>
            <a:off x="287338" y="1052513"/>
            <a:ext cx="8461375" cy="5401479"/>
          </a:xfrm>
          <a:prstGeom prst="rect">
            <a:avLst/>
          </a:prstGeom>
          <a:noFill/>
          <a:ln w="9525">
            <a:noFill/>
            <a:miter lim="800000"/>
            <a:headEnd/>
            <a:tailEnd/>
          </a:ln>
        </p:spPr>
        <p:txBody>
          <a:bodyPr>
            <a:spAutoFit/>
          </a:bodyPr>
          <a:lstStyle/>
          <a:p>
            <a:pPr algn="l" rtl="0">
              <a:buClr>
                <a:schemeClr val="bg1"/>
              </a:buClr>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Family:</a:t>
            </a:r>
            <a:r>
              <a:rPr lang="en-US" altLang="en-US" sz="2300" dirty="0">
                <a:solidFill>
                  <a:schemeClr val="bg1"/>
                </a:solidFill>
                <a:latin typeface="Times New Roman" pitchFamily="18" charset="0"/>
                <a:cs typeface="Times New Roman" pitchFamily="18" charset="0"/>
              </a:rPr>
              <a:t> </a:t>
            </a:r>
            <a:r>
              <a:rPr lang="en-US" altLang="en-US" sz="2300" i="1" dirty="0" err="1">
                <a:solidFill>
                  <a:schemeClr val="bg1"/>
                </a:solidFill>
                <a:latin typeface="Times New Roman" pitchFamily="18" charset="0"/>
                <a:cs typeface="Times New Roman" pitchFamily="18" charset="0"/>
              </a:rPr>
              <a:t>Paramyxovidae</a:t>
            </a:r>
            <a:r>
              <a:rPr lang="en-US" altLang="en-US" sz="2300" i="1" dirty="0">
                <a:solidFill>
                  <a:schemeClr val="bg1"/>
                </a:solidFill>
                <a:latin typeface="Times New Roman" pitchFamily="18" charset="0"/>
                <a:cs typeface="Times New Roman" pitchFamily="18" charset="0"/>
              </a:rPr>
              <a:t>.</a:t>
            </a:r>
          </a:p>
          <a:p>
            <a:pPr algn="l" rtl="0">
              <a:buClr>
                <a:schemeClr val="bg1"/>
              </a:buClr>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Structural features: </a:t>
            </a:r>
            <a:r>
              <a:rPr lang="en-US" altLang="en-US" sz="2300" dirty="0">
                <a:solidFill>
                  <a:schemeClr val="bg1"/>
                </a:solidFill>
                <a:latin typeface="Times New Roman" pitchFamily="18" charset="0"/>
                <a:cs typeface="Times New Roman" pitchFamily="18" charset="0"/>
              </a:rPr>
              <a:t>Enveloped virus with - polarity </a:t>
            </a:r>
            <a:r>
              <a:rPr lang="en-US" altLang="en-US" sz="2300" dirty="0" err="1">
                <a:solidFill>
                  <a:schemeClr val="bg1"/>
                </a:solidFill>
                <a:latin typeface="Times New Roman" pitchFamily="18" charset="0"/>
                <a:cs typeface="Times New Roman" pitchFamily="18" charset="0"/>
              </a:rPr>
              <a:t>ss</a:t>
            </a:r>
            <a:r>
              <a:rPr lang="en-US" altLang="en-US" sz="2300" dirty="0">
                <a:solidFill>
                  <a:schemeClr val="bg1"/>
                </a:solidFill>
                <a:latin typeface="Times New Roman" pitchFamily="18" charset="0"/>
                <a:cs typeface="Times New Roman" pitchFamily="18" charset="0"/>
              </a:rPr>
              <a:t>-RNA genome. </a:t>
            </a:r>
          </a:p>
          <a:p>
            <a:pPr algn="l" rtl="0">
              <a:buClr>
                <a:schemeClr val="bg1"/>
              </a:buClr>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Transmission:</a:t>
            </a:r>
            <a:r>
              <a:rPr lang="en-US" altLang="en-US" sz="2300" dirty="0">
                <a:solidFill>
                  <a:schemeClr val="bg1"/>
                </a:solidFill>
                <a:latin typeface="Times New Roman" pitchFamily="18" charset="0"/>
                <a:cs typeface="Times New Roman" pitchFamily="18" charset="0"/>
              </a:rPr>
              <a:t> Inhalation of infectious aerosol droplets.</a:t>
            </a:r>
          </a:p>
          <a:p>
            <a:pPr algn="l" rtl="0">
              <a:buClr>
                <a:schemeClr val="bg1"/>
              </a:buClr>
              <a:buFont typeface="Wingdings" pitchFamily="2" charset="2"/>
              <a:buChar char="Ø"/>
            </a:pPr>
            <a:r>
              <a:rPr lang="en-US" altLang="en-US" sz="2300" dirty="0">
                <a:solidFill>
                  <a:srgbClr val="FF0000"/>
                </a:solidFill>
                <a:latin typeface="Times New Roman" pitchFamily="18" charset="0"/>
                <a:cs typeface="Times New Roman" pitchFamily="18" charset="0"/>
              </a:rPr>
              <a:t>  Epidemiology:</a:t>
            </a:r>
            <a:r>
              <a:rPr lang="en-US" altLang="en-US" sz="2300" dirty="0">
                <a:solidFill>
                  <a:schemeClr val="bg1"/>
                </a:solidFill>
                <a:latin typeface="Times New Roman" pitchFamily="18" charset="0"/>
                <a:cs typeface="Times New Roman" pitchFamily="18" charset="0"/>
              </a:rPr>
              <a:t> Measles virus infects human only. </a:t>
            </a:r>
          </a:p>
          <a:p>
            <a:pPr algn="l" rtl="0">
              <a:buClr>
                <a:schemeClr val="bg1"/>
              </a:buClr>
            </a:pPr>
            <a:r>
              <a:rPr lang="en-US" altLang="en-US" sz="2300" dirty="0">
                <a:solidFill>
                  <a:schemeClr val="bg1"/>
                </a:solidFill>
                <a:latin typeface="Times New Roman" pitchFamily="18" charset="0"/>
                <a:cs typeface="Times New Roman" pitchFamily="18" charset="0"/>
              </a:rPr>
              <a:t>Most cases in preschool children, very </a:t>
            </a:r>
            <a:r>
              <a:rPr lang="en-US" altLang="en-US" sz="2300" dirty="0" smtClean="0">
                <a:solidFill>
                  <a:schemeClr val="bg1"/>
                </a:solidFill>
                <a:latin typeface="Times New Roman" pitchFamily="18" charset="0"/>
                <a:cs typeface="Times New Roman" pitchFamily="18" charset="0"/>
              </a:rPr>
              <a:t>infectious, infection occurs </a:t>
            </a:r>
            <a:r>
              <a:rPr lang="en-US" altLang="en-US" sz="2300" dirty="0">
                <a:solidFill>
                  <a:schemeClr val="bg1"/>
                </a:solidFill>
                <a:latin typeface="Times New Roman" pitchFamily="18" charset="0"/>
                <a:cs typeface="Times New Roman" pitchFamily="18" charset="0"/>
              </a:rPr>
              <a:t>mainly in winter and spring.</a:t>
            </a:r>
          </a:p>
          <a:p>
            <a:pPr algn="l" rtl="0">
              <a:buClr>
                <a:schemeClr val="bg1"/>
              </a:buClr>
              <a:buFont typeface="Wingdings" pitchFamily="2" charset="2"/>
              <a:buChar char="Ø"/>
            </a:pPr>
            <a:endParaRPr lang="en-US" altLang="en-US" sz="2300" dirty="0">
              <a:solidFill>
                <a:srgbClr val="FF0000"/>
              </a:solidFill>
              <a:latin typeface="Times New Roman" pitchFamily="18" charset="0"/>
              <a:cs typeface="Times New Roman" pitchFamily="18" charset="0"/>
            </a:endParaRPr>
          </a:p>
          <a:p>
            <a:pPr algn="l" rtl="0">
              <a:buClr>
                <a:schemeClr val="bg1"/>
              </a:buClr>
              <a:buFont typeface="Wingdings" pitchFamily="2" charset="2"/>
              <a:buChar char="Ø"/>
            </a:pPr>
            <a:r>
              <a:rPr lang="en-US" altLang="en-US" sz="2300" dirty="0">
                <a:solidFill>
                  <a:srgbClr val="FF0000"/>
                </a:solidFill>
                <a:latin typeface="Times New Roman" pitchFamily="18" charset="0"/>
                <a:cs typeface="Times New Roman" pitchFamily="18" charset="0"/>
              </a:rPr>
              <a:t>  Pathogenesis:</a:t>
            </a:r>
            <a:endParaRPr lang="en-US" altLang="en-US" sz="2300" dirty="0">
              <a:solidFill>
                <a:schemeClr val="bg1"/>
              </a:solidFill>
              <a:latin typeface="Times New Roman" pitchFamily="18" charset="0"/>
              <a:cs typeface="Times New Roman" pitchFamily="18" charset="0"/>
            </a:endParaRPr>
          </a:p>
          <a:p>
            <a:pPr algn="l" rtl="0">
              <a:buClr>
                <a:schemeClr val="bg1"/>
              </a:buClr>
            </a:pPr>
            <a:r>
              <a:rPr lang="en-US" altLang="en-US" sz="2300" dirty="0">
                <a:solidFill>
                  <a:schemeClr val="bg1"/>
                </a:solidFill>
                <a:latin typeface="Times New Roman" pitchFamily="18" charset="0"/>
                <a:cs typeface="Times New Roman" pitchFamily="18" charset="0"/>
              </a:rPr>
              <a:t>The virus infects first epithetical cells of upper respiratory tract, then the virus spread to the blood causing </a:t>
            </a:r>
            <a:r>
              <a:rPr lang="en-US" altLang="en-US" sz="2300" dirty="0" err="1">
                <a:solidFill>
                  <a:schemeClr val="bg1"/>
                </a:solidFill>
                <a:latin typeface="Times New Roman" pitchFamily="18" charset="0"/>
                <a:cs typeface="Times New Roman" pitchFamily="18" charset="0"/>
              </a:rPr>
              <a:t>viremia</a:t>
            </a:r>
            <a:r>
              <a:rPr lang="en-US" altLang="en-US" sz="2300" dirty="0">
                <a:solidFill>
                  <a:schemeClr val="bg1"/>
                </a:solidFill>
                <a:latin typeface="Times New Roman" pitchFamily="18" charset="0"/>
                <a:cs typeface="Times New Roman" pitchFamily="18" charset="0"/>
              </a:rPr>
              <a:t> and infect the endothelial cells of blood vessels. The virus reaches the lymphoid tissue where it replicates further and disseminates to the skin causing </a:t>
            </a:r>
            <a:r>
              <a:rPr lang="en-US" altLang="en-US" sz="2300" dirty="0" err="1">
                <a:solidFill>
                  <a:schemeClr val="bg1"/>
                </a:solidFill>
                <a:latin typeface="Times New Roman" pitchFamily="18" charset="0"/>
                <a:cs typeface="Times New Roman" pitchFamily="18" charset="0"/>
              </a:rPr>
              <a:t>maculopopular</a:t>
            </a:r>
            <a:r>
              <a:rPr lang="en-US" altLang="en-US" sz="2300" dirty="0">
                <a:solidFill>
                  <a:schemeClr val="bg1"/>
                </a:solidFill>
                <a:latin typeface="Times New Roman" pitchFamily="18" charset="0"/>
                <a:cs typeface="Times New Roman" pitchFamily="18" charset="0"/>
              </a:rPr>
              <a:t> rash.</a:t>
            </a:r>
          </a:p>
          <a:p>
            <a:pPr algn="l" rtl="0">
              <a:buClr>
                <a:schemeClr val="bg1"/>
              </a:buClr>
            </a:pPr>
            <a:endParaRPr lang="en-US" altLang="en-US" sz="23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9"/>
          <p:cNvSpPr txBox="1">
            <a:spLocks noChangeArrowheads="1"/>
          </p:cNvSpPr>
          <p:nvPr/>
        </p:nvSpPr>
        <p:spPr bwMode="auto">
          <a:xfrm>
            <a:off x="285750" y="1341438"/>
            <a:ext cx="8461375" cy="3631763"/>
          </a:xfrm>
          <a:prstGeom prst="rect">
            <a:avLst/>
          </a:prstGeom>
          <a:noFill/>
          <a:ln w="9525">
            <a:noFill/>
            <a:miter lim="800000"/>
            <a:headEnd/>
            <a:tailEnd/>
          </a:ln>
        </p:spPr>
        <p:txBody>
          <a:bodyPr>
            <a:spAutoFit/>
          </a:bodyPr>
          <a:lstStyle/>
          <a:p>
            <a:pPr algn="l" rtl="0">
              <a:buClr>
                <a:schemeClr val="bg1"/>
              </a:buClr>
              <a:buFont typeface="Wingdings" pitchFamily="2" charset="2"/>
              <a:buChar char="Ø"/>
            </a:pPr>
            <a:r>
              <a:rPr lang="en-US" altLang="en-US" sz="2300" dirty="0">
                <a:solidFill>
                  <a:srgbClr val="FF0000"/>
                </a:solidFill>
                <a:latin typeface="Times New Roman" pitchFamily="18" charset="0"/>
                <a:cs typeface="Times New Roman" pitchFamily="18" charset="0"/>
              </a:rPr>
              <a:t>  Clinical features:  </a:t>
            </a:r>
          </a:p>
          <a:p>
            <a:pPr algn="l" rtl="0">
              <a:buClr>
                <a:schemeClr val="bg1"/>
              </a:buClr>
              <a:buFontTx/>
              <a:buChar char="•"/>
            </a:pPr>
            <a:r>
              <a:rPr lang="en-US" altLang="en-US" sz="2300" dirty="0">
                <a:solidFill>
                  <a:schemeClr val="bg1"/>
                </a:solidFill>
                <a:latin typeface="Times New Roman" pitchFamily="18" charset="0"/>
                <a:cs typeface="Times New Roman" pitchFamily="18" charset="0"/>
              </a:rPr>
              <a:t> I.P.: 7- 14 days.</a:t>
            </a:r>
          </a:p>
          <a:p>
            <a:pPr algn="l" rtl="0">
              <a:buClr>
                <a:schemeClr val="bg1"/>
              </a:buClr>
              <a:buFontTx/>
              <a:buChar char="•"/>
            </a:pPr>
            <a:r>
              <a:rPr lang="en-US" altLang="en-US" sz="2300" dirty="0">
                <a:solidFill>
                  <a:schemeClr val="bg1"/>
                </a:solidFill>
                <a:latin typeface="Times New Roman" pitchFamily="18" charset="0"/>
                <a:cs typeface="Times New Roman" pitchFamily="18" charset="0"/>
              </a:rPr>
              <a:t> </a:t>
            </a:r>
            <a:r>
              <a:rPr lang="en-US" altLang="en-US" sz="2300" dirty="0" err="1">
                <a:solidFill>
                  <a:schemeClr val="bg1"/>
                </a:solidFill>
                <a:latin typeface="Times New Roman" pitchFamily="18" charset="0"/>
                <a:cs typeface="Times New Roman" pitchFamily="18" charset="0"/>
              </a:rPr>
              <a:t>Prodromal</a:t>
            </a:r>
            <a:r>
              <a:rPr lang="en-US" altLang="en-US" sz="2300" dirty="0">
                <a:solidFill>
                  <a:schemeClr val="bg1"/>
                </a:solidFill>
                <a:latin typeface="Times New Roman" pitchFamily="18" charset="0"/>
                <a:cs typeface="Times New Roman" pitchFamily="18" charset="0"/>
              </a:rPr>
              <a:t> symptom: Fever, cough, conjunctivitis and running nose</a:t>
            </a:r>
          </a:p>
          <a:p>
            <a:pPr algn="l" rtl="0">
              <a:buClr>
                <a:schemeClr val="bg1"/>
              </a:buClr>
              <a:buFontTx/>
              <a:buChar char="•"/>
            </a:pPr>
            <a:r>
              <a:rPr lang="en-US" altLang="en-US" sz="2300" dirty="0">
                <a:solidFill>
                  <a:schemeClr val="bg1"/>
                </a:solidFill>
                <a:latin typeface="Times New Roman" pitchFamily="18" charset="0"/>
                <a:cs typeface="Times New Roman" pitchFamily="18" charset="0"/>
              </a:rPr>
              <a:t> </a:t>
            </a:r>
            <a:r>
              <a:rPr lang="en-US" altLang="en-US" sz="2300" dirty="0" err="1">
                <a:solidFill>
                  <a:schemeClr val="bg1"/>
                </a:solidFill>
                <a:latin typeface="Times New Roman" pitchFamily="18" charset="0"/>
                <a:cs typeface="Times New Roman" pitchFamily="18" charset="0"/>
              </a:rPr>
              <a:t>Koplik’s</a:t>
            </a:r>
            <a:r>
              <a:rPr lang="en-US" altLang="en-US" sz="2300" dirty="0">
                <a:solidFill>
                  <a:schemeClr val="bg1"/>
                </a:solidFill>
                <a:latin typeface="Times New Roman" pitchFamily="18" charset="0"/>
                <a:cs typeface="Times New Roman" pitchFamily="18" charset="0"/>
              </a:rPr>
              <a:t> spot: Small red papules with white central dots appear mostly in </a:t>
            </a:r>
            <a:r>
              <a:rPr lang="en-US" altLang="en-US" sz="2300" dirty="0" err="1">
                <a:solidFill>
                  <a:schemeClr val="bg1"/>
                </a:solidFill>
                <a:latin typeface="Times New Roman" pitchFamily="18" charset="0"/>
                <a:cs typeface="Times New Roman" pitchFamily="18" charset="0"/>
              </a:rPr>
              <a:t>buccal</a:t>
            </a:r>
            <a:r>
              <a:rPr lang="en-US" altLang="en-US" sz="2300" dirty="0">
                <a:solidFill>
                  <a:schemeClr val="bg1"/>
                </a:solidFill>
                <a:latin typeface="Times New Roman" pitchFamily="18" charset="0"/>
                <a:cs typeface="Times New Roman" pitchFamily="18" charset="0"/>
              </a:rPr>
              <a:t> mucosa. </a:t>
            </a:r>
          </a:p>
          <a:p>
            <a:pPr algn="l" rtl="0">
              <a:buClr>
                <a:schemeClr val="bg1"/>
              </a:buClr>
              <a:buFontTx/>
              <a:buChar char="•"/>
            </a:pPr>
            <a:r>
              <a:rPr lang="en-US" altLang="en-US" sz="2300" dirty="0">
                <a:solidFill>
                  <a:schemeClr val="bg1"/>
                </a:solidFill>
                <a:latin typeface="Times New Roman" pitchFamily="18" charset="0"/>
                <a:cs typeface="Times New Roman" pitchFamily="18" charset="0"/>
              </a:rPr>
              <a:t> Rash: </a:t>
            </a:r>
            <a:r>
              <a:rPr lang="en-US" altLang="en-US" sz="2300" dirty="0" err="1">
                <a:solidFill>
                  <a:schemeClr val="bg1"/>
                </a:solidFill>
                <a:latin typeface="Times New Roman" pitchFamily="18" charset="0"/>
                <a:cs typeface="Times New Roman" pitchFamily="18" charset="0"/>
              </a:rPr>
              <a:t>Maculopapular</a:t>
            </a:r>
            <a:r>
              <a:rPr lang="en-US" altLang="en-US" sz="2300" dirty="0">
                <a:solidFill>
                  <a:schemeClr val="bg1"/>
                </a:solidFill>
                <a:latin typeface="Times New Roman" pitchFamily="18" charset="0"/>
                <a:cs typeface="Times New Roman" pitchFamily="18" charset="0"/>
              </a:rPr>
              <a:t> rash first on face, trunk, extremities.</a:t>
            </a:r>
          </a:p>
          <a:p>
            <a:pPr algn="l" rtl="0">
              <a:buClr>
                <a:schemeClr val="bg1"/>
              </a:buClr>
              <a:buFontTx/>
              <a:buChar char="•"/>
            </a:pPr>
            <a:r>
              <a:rPr lang="en-US" altLang="en-US" sz="2300" dirty="0">
                <a:solidFill>
                  <a:schemeClr val="bg1"/>
                </a:solidFill>
                <a:latin typeface="Times New Roman" pitchFamily="18" charset="0"/>
                <a:cs typeface="Times New Roman" pitchFamily="18" charset="0"/>
              </a:rPr>
              <a:t> The rash is red, become confluent, last 4 or 5 days, then disappears leaving brownish discoloration of the skin and final desquamation.</a:t>
            </a:r>
          </a:p>
          <a:p>
            <a:pPr algn="l" rtl="0">
              <a:buClr>
                <a:schemeClr val="bg1"/>
              </a:buClr>
              <a:buFontTx/>
              <a:buChar char="•"/>
            </a:pPr>
            <a:r>
              <a:rPr lang="en-US" altLang="en-US" sz="2300" dirty="0">
                <a:solidFill>
                  <a:schemeClr val="bg1"/>
                </a:solidFill>
                <a:latin typeface="Times New Roman" pitchFamily="18" charset="0"/>
                <a:cs typeface="Times New Roman" pitchFamily="18" charset="0"/>
              </a:rPr>
              <a:t> Recovery complete in normal children with life long immunity.</a:t>
            </a:r>
          </a:p>
          <a:p>
            <a:pPr algn="l" rtl="0">
              <a:buClr>
                <a:schemeClr val="bg1"/>
              </a:buClr>
              <a:buFontTx/>
              <a:buChar char="•"/>
            </a:pPr>
            <a:r>
              <a:rPr lang="en-US" altLang="en-US" sz="2300" dirty="0">
                <a:solidFill>
                  <a:schemeClr val="bg1"/>
                </a:solidFill>
                <a:latin typeface="Times New Roman" pitchFamily="18" charset="0"/>
                <a:cs typeface="Times New Roman" pitchFamily="18" charset="0"/>
              </a:rPr>
              <a:t> Complication also can occur.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solidFill>
                  <a:srgbClr val="FFFF66"/>
                </a:solidFill>
                <a:latin typeface="Times New Roman" pitchFamily="18" charset="0"/>
                <a:cs typeface="Times New Roman" pitchFamily="18" charset="0"/>
              </a:rPr>
              <a:t>Koplik’s Spot </a:t>
            </a:r>
          </a:p>
        </p:txBody>
      </p:sp>
      <p:pic>
        <p:nvPicPr>
          <p:cNvPr id="12291" name="Picture 3" descr="Fig-25(Rashes)"/>
          <p:cNvPicPr>
            <a:picLocks noGrp="1" noChangeAspect="1" noChangeArrowheads="1"/>
          </p:cNvPicPr>
          <p:nvPr>
            <p:ph idx="1"/>
          </p:nvPr>
        </p:nvPicPr>
        <p:blipFill>
          <a:blip r:embed="rId2" cstate="print"/>
          <a:srcRect/>
          <a:stretch>
            <a:fillRect/>
          </a:stretch>
        </p:blipFill>
        <p:spPr>
          <a:xfrm>
            <a:off x="827088" y="1700213"/>
            <a:ext cx="7308850" cy="4910137"/>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468313" y="128588"/>
            <a:ext cx="8229600" cy="1139825"/>
          </a:xfrm>
        </p:spPr>
        <p:txBody>
          <a:bodyPr/>
          <a:lstStyle/>
          <a:p>
            <a:pPr eaLnBrk="1" hangingPunct="1"/>
            <a:r>
              <a:rPr lang="en-US" altLang="en-US" smtClean="0">
                <a:solidFill>
                  <a:srgbClr val="FFFF66"/>
                </a:solidFill>
                <a:latin typeface="Times New Roman" pitchFamily="18" charset="0"/>
                <a:cs typeface="Times New Roman" pitchFamily="18" charset="0"/>
              </a:rPr>
              <a:t>Measles</a:t>
            </a:r>
            <a:r>
              <a:rPr lang="en-US" altLang="en-US" smtClean="0"/>
              <a:t> </a:t>
            </a:r>
          </a:p>
        </p:txBody>
      </p:sp>
      <p:pic>
        <p:nvPicPr>
          <p:cNvPr id="13315" name="Picture 5" descr="https://classconnection.s3.amazonaws.com/265/flashcards/1898265/png/screen_shot_2013-11-29_at_12728_pm-142A520D0C252D47BC2.png"/>
          <p:cNvPicPr>
            <a:picLocks noChangeAspect="1" noChangeArrowheads="1"/>
          </p:cNvPicPr>
          <p:nvPr/>
        </p:nvPicPr>
        <p:blipFill>
          <a:blip r:embed="rId2" cstate="print"/>
          <a:srcRect/>
          <a:stretch>
            <a:fillRect/>
          </a:stretch>
        </p:blipFill>
        <p:spPr bwMode="auto">
          <a:xfrm>
            <a:off x="395288" y="1773238"/>
            <a:ext cx="8458200" cy="381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9"/>
          <p:cNvSpPr txBox="1">
            <a:spLocks noChangeArrowheads="1"/>
          </p:cNvSpPr>
          <p:nvPr/>
        </p:nvSpPr>
        <p:spPr bwMode="auto">
          <a:xfrm>
            <a:off x="611188" y="503238"/>
            <a:ext cx="8210550" cy="6215548"/>
          </a:xfrm>
          <a:prstGeom prst="rect">
            <a:avLst/>
          </a:prstGeom>
          <a:noFill/>
          <a:ln w="9525">
            <a:noFill/>
            <a:miter lim="800000"/>
            <a:headEnd/>
            <a:tailEnd/>
          </a:ln>
        </p:spPr>
        <p:txBody>
          <a:bodyPr>
            <a:spAutoFit/>
          </a:bodyPr>
          <a:lstStyle/>
          <a:p>
            <a:pPr algn="l" rtl="0">
              <a:buFont typeface="Wingdings" pitchFamily="2" charset="2"/>
              <a:buNone/>
            </a:pPr>
            <a:r>
              <a:rPr lang="en-US" altLang="en-US" sz="2300" dirty="0">
                <a:solidFill>
                  <a:srgbClr val="FF0000"/>
                </a:solidFill>
                <a:latin typeface="Times New Roman" pitchFamily="18" charset="0"/>
                <a:cs typeface="Times New Roman" pitchFamily="18" charset="0"/>
              </a:rPr>
              <a:t>Complication: </a:t>
            </a:r>
          </a:p>
          <a:p>
            <a:pPr algn="l" rtl="0">
              <a:buFont typeface="Wingdings" pitchFamily="2" charset="2"/>
              <a:buNone/>
            </a:pPr>
            <a:r>
              <a:rPr lang="en-US" altLang="en-US" sz="2300" dirty="0">
                <a:solidFill>
                  <a:srgbClr val="FFFF00"/>
                </a:solidFill>
                <a:latin typeface="Times New Roman" pitchFamily="18" charset="0"/>
                <a:cs typeface="Times New Roman" pitchFamily="18" charset="0"/>
              </a:rPr>
              <a:t>1- </a:t>
            </a:r>
            <a:r>
              <a:rPr lang="en-US" altLang="en-US" sz="2300" dirty="0" smtClean="0">
                <a:solidFill>
                  <a:srgbClr val="FFFF00"/>
                </a:solidFill>
                <a:latin typeface="Times New Roman" pitchFamily="18" charset="0"/>
                <a:cs typeface="Times New Roman" pitchFamily="18" charset="0"/>
              </a:rPr>
              <a:t>Encephalitis</a:t>
            </a:r>
            <a:r>
              <a:rPr lang="en-US" altLang="en-US" sz="2300" dirty="0" smtClean="0">
                <a:solidFill>
                  <a:schemeClr val="bg1"/>
                </a:solidFill>
                <a:latin typeface="Times New Roman" pitchFamily="18" charset="0"/>
                <a:cs typeface="Times New Roman" pitchFamily="18" charset="0"/>
              </a:rPr>
              <a:t>: Acute </a:t>
            </a:r>
            <a:r>
              <a:rPr lang="en-US" altLang="en-US" sz="2300" dirty="0">
                <a:solidFill>
                  <a:schemeClr val="bg1"/>
                </a:solidFill>
                <a:latin typeface="Times New Roman" pitchFamily="18" charset="0"/>
                <a:cs typeface="Times New Roman" pitchFamily="18" charset="0"/>
              </a:rPr>
              <a:t>or </a:t>
            </a:r>
            <a:r>
              <a:rPr lang="en-US" altLang="en-US" sz="2300" dirty="0" err="1">
                <a:solidFill>
                  <a:schemeClr val="bg1"/>
                </a:solidFill>
                <a:latin typeface="Times New Roman" pitchFamily="18" charset="0"/>
                <a:cs typeface="Times New Roman" pitchFamily="18" charset="0"/>
              </a:rPr>
              <a:t>s</a:t>
            </a:r>
            <a:r>
              <a:rPr lang="en-US" altLang="en-US" sz="2300" dirty="0" err="1" smtClean="0">
                <a:solidFill>
                  <a:schemeClr val="bg1"/>
                </a:solidFill>
                <a:latin typeface="Times New Roman" pitchFamily="18" charset="0"/>
                <a:cs typeface="Times New Roman" pitchFamily="18" charset="0"/>
              </a:rPr>
              <a:t>ubacute</a:t>
            </a:r>
            <a:r>
              <a:rPr lang="en-US" altLang="en-US" sz="2300" dirty="0" smtClean="0">
                <a:solidFill>
                  <a:schemeClr val="bg1"/>
                </a:solidFill>
                <a:latin typeface="Times New Roman" pitchFamily="18" charset="0"/>
                <a:cs typeface="Times New Roman" pitchFamily="18" charset="0"/>
              </a:rPr>
              <a:t> </a:t>
            </a:r>
            <a:r>
              <a:rPr lang="en-US" altLang="en-US" sz="2300" dirty="0" err="1">
                <a:solidFill>
                  <a:schemeClr val="bg1"/>
                </a:solidFill>
                <a:latin typeface="Times New Roman" pitchFamily="18" charset="0"/>
                <a:cs typeface="Times New Roman" pitchFamily="18" charset="0"/>
              </a:rPr>
              <a:t>sclerosing</a:t>
            </a:r>
            <a:r>
              <a:rPr lang="en-US" altLang="en-US" sz="2300" dirty="0">
                <a:solidFill>
                  <a:schemeClr val="bg1"/>
                </a:solidFill>
                <a:latin typeface="Times New Roman" pitchFamily="18" charset="0"/>
                <a:cs typeface="Times New Roman" pitchFamily="18" charset="0"/>
              </a:rPr>
              <a:t> </a:t>
            </a:r>
            <a:r>
              <a:rPr lang="en-US" altLang="en-US" sz="2300" dirty="0" err="1">
                <a:solidFill>
                  <a:schemeClr val="bg1"/>
                </a:solidFill>
                <a:latin typeface="Times New Roman" pitchFamily="18" charset="0"/>
                <a:cs typeface="Times New Roman" pitchFamily="18" charset="0"/>
              </a:rPr>
              <a:t>panencephalitis</a:t>
            </a:r>
            <a:r>
              <a:rPr lang="en-US" altLang="en-US" sz="2300" dirty="0">
                <a:solidFill>
                  <a:schemeClr val="bg1"/>
                </a:solidFill>
                <a:latin typeface="Times New Roman" pitchFamily="18" charset="0"/>
                <a:cs typeface="Times New Roman" pitchFamily="18" charset="0"/>
              </a:rPr>
              <a:t> (SSPE)</a:t>
            </a:r>
          </a:p>
          <a:p>
            <a:pPr algn="l" rtl="0"/>
            <a:r>
              <a:rPr lang="en-US" altLang="en-US" sz="2300" dirty="0">
                <a:solidFill>
                  <a:srgbClr val="FFFF00"/>
                </a:solidFill>
                <a:latin typeface="Times New Roman" pitchFamily="18" charset="0"/>
                <a:cs typeface="Times New Roman" pitchFamily="18" charset="0"/>
              </a:rPr>
              <a:t>2- Giant cell pneumonia</a:t>
            </a:r>
            <a:r>
              <a:rPr lang="en-US" altLang="en-US" sz="2300" dirty="0">
                <a:solidFill>
                  <a:schemeClr val="bg1"/>
                </a:solidFill>
                <a:latin typeface="Times New Roman" pitchFamily="18" charset="0"/>
                <a:cs typeface="Times New Roman" pitchFamily="18" charset="0"/>
              </a:rPr>
              <a:t>: rare in </a:t>
            </a:r>
            <a:r>
              <a:rPr lang="en-US" altLang="en-US" sz="2300" dirty="0" err="1">
                <a:solidFill>
                  <a:schemeClr val="bg1"/>
                </a:solidFill>
                <a:latin typeface="Times New Roman" pitchFamily="18" charset="0"/>
                <a:cs typeface="Times New Roman" pitchFamily="18" charset="0"/>
              </a:rPr>
              <a:t>immunocompromised</a:t>
            </a:r>
            <a:r>
              <a:rPr lang="en-US" altLang="en-US" sz="2300" dirty="0">
                <a:solidFill>
                  <a:schemeClr val="bg1"/>
                </a:solidFill>
                <a:latin typeface="Times New Roman" pitchFamily="18" charset="0"/>
                <a:cs typeface="Times New Roman" pitchFamily="18" charset="0"/>
              </a:rPr>
              <a:t> children due to direct invasion of measles virus to the lung tissue.</a:t>
            </a:r>
          </a:p>
          <a:p>
            <a:pPr algn="l" rtl="0"/>
            <a:endParaRPr lang="en-US" altLang="en-US" sz="2300" dirty="0">
              <a:solidFill>
                <a:schemeClr val="bg1"/>
              </a:solidFill>
              <a:latin typeface="Times New Roman" pitchFamily="18" charset="0"/>
              <a:cs typeface="Times New Roman" pitchFamily="18" charset="0"/>
            </a:endParaRPr>
          </a:p>
          <a:p>
            <a:pPr algn="l" rtl="0">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Lab diagnosis:</a:t>
            </a:r>
            <a:r>
              <a:rPr lang="en-US" altLang="en-US" sz="2300" dirty="0">
                <a:solidFill>
                  <a:schemeClr val="bg1"/>
                </a:solidFill>
                <a:latin typeface="Times New Roman" pitchFamily="18" charset="0"/>
                <a:cs typeface="Times New Roman" pitchFamily="18" charset="0"/>
              </a:rPr>
              <a:t> Serology by detection of </a:t>
            </a:r>
            <a:r>
              <a:rPr lang="en-US" altLang="en-US" sz="2300" dirty="0" err="1">
                <a:solidFill>
                  <a:schemeClr val="bg1"/>
                </a:solidFill>
                <a:latin typeface="Times New Roman" pitchFamily="18" charset="0"/>
                <a:cs typeface="Times New Roman" pitchFamily="18" charset="0"/>
              </a:rPr>
              <a:t>IgM</a:t>
            </a:r>
            <a:r>
              <a:rPr lang="en-US" altLang="en-US" sz="2300" dirty="0">
                <a:solidFill>
                  <a:schemeClr val="bg1"/>
                </a:solidFill>
                <a:latin typeface="Times New Roman" pitchFamily="18" charset="0"/>
                <a:cs typeface="Times New Roman" pitchFamily="18" charset="0"/>
              </a:rPr>
              <a:t> </a:t>
            </a:r>
            <a:r>
              <a:rPr lang="en-US" altLang="en-US" sz="2300" dirty="0" err="1">
                <a:solidFill>
                  <a:schemeClr val="bg1"/>
                </a:solidFill>
                <a:latin typeface="Times New Roman" pitchFamily="18" charset="0"/>
                <a:cs typeface="Times New Roman" pitchFamily="18" charset="0"/>
              </a:rPr>
              <a:t>Ab</a:t>
            </a:r>
            <a:r>
              <a:rPr lang="en-US" altLang="en-US" sz="2300" dirty="0">
                <a:solidFill>
                  <a:schemeClr val="bg1"/>
                </a:solidFill>
                <a:latin typeface="Times New Roman" pitchFamily="18" charset="0"/>
                <a:cs typeface="Times New Roman" pitchFamily="18" charset="0"/>
              </a:rPr>
              <a:t>, and in case of SSPE detection of measles antibodies in CSF or </a:t>
            </a:r>
            <a:r>
              <a:rPr lang="en-US" altLang="en-US" sz="2300" dirty="0" smtClean="0">
                <a:solidFill>
                  <a:schemeClr val="bg1"/>
                </a:solidFill>
                <a:latin typeface="Times New Roman" pitchFamily="18" charset="0"/>
                <a:cs typeface="Times New Roman" pitchFamily="18" charset="0"/>
              </a:rPr>
              <a:t>detection of viral NA using PCR</a:t>
            </a:r>
            <a:r>
              <a:rPr lang="en-US" altLang="en-US" sz="2300" dirty="0">
                <a:solidFill>
                  <a:schemeClr val="bg1"/>
                </a:solidFill>
                <a:latin typeface="Times New Roman" pitchFamily="18" charset="0"/>
                <a:cs typeface="Times New Roman" pitchFamily="18" charset="0"/>
              </a:rPr>
              <a:t>.</a:t>
            </a:r>
          </a:p>
          <a:p>
            <a:pPr algn="l" rtl="0">
              <a:buFont typeface="Wingdings" pitchFamily="2" charset="2"/>
              <a:buChar char="Ø"/>
            </a:pPr>
            <a:endParaRPr lang="en-US" altLang="en-US" sz="2300" dirty="0">
              <a:solidFill>
                <a:schemeClr val="bg1"/>
              </a:solidFill>
              <a:latin typeface="Times New Roman" pitchFamily="18" charset="0"/>
              <a:cs typeface="Times New Roman" pitchFamily="18" charset="0"/>
            </a:endParaRPr>
          </a:p>
          <a:p>
            <a:pPr algn="l" rtl="0">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Treatment and prevention: </a:t>
            </a:r>
            <a:r>
              <a:rPr lang="en-US" altLang="en-US" sz="2300" dirty="0">
                <a:solidFill>
                  <a:schemeClr val="bg1"/>
                </a:solidFill>
                <a:latin typeface="Times New Roman" pitchFamily="18" charset="0"/>
                <a:cs typeface="Times New Roman" pitchFamily="18" charset="0"/>
              </a:rPr>
              <a:t>No specific treatment, Prevention by giving the live attenuated vaccine (MMR) for Measles, Mumps and Rubella (given to all children 15 month and booster dose at school entry). Give excellent long last protection.</a:t>
            </a:r>
          </a:p>
          <a:p>
            <a:pPr algn="l" rtl="0">
              <a:lnSpc>
                <a:spcPct val="80000"/>
              </a:lnSpc>
              <a:spcBef>
                <a:spcPct val="50000"/>
              </a:spcBef>
              <a:buFont typeface="Wingdings" pitchFamily="2" charset="2"/>
              <a:buChar char="Ø"/>
            </a:pPr>
            <a:endParaRPr lang="en-US" altLang="en-US" sz="2300" dirty="0">
              <a:solidFill>
                <a:schemeClr val="bg1"/>
              </a:solidFill>
              <a:latin typeface="Times New Roman" pitchFamily="18" charset="0"/>
              <a:cs typeface="Times New Roman" pitchFamily="18" charset="0"/>
            </a:endParaRPr>
          </a:p>
          <a:p>
            <a:pPr algn="just" rtl="0"/>
            <a:r>
              <a:rPr lang="en-US" altLang="en-US" sz="2300" dirty="0">
                <a:solidFill>
                  <a:schemeClr val="bg1"/>
                </a:solidFill>
                <a:latin typeface="Times New Roman" pitchFamily="18" charset="0"/>
                <a:cs typeface="Times New Roman" pitchFamily="18" charset="0"/>
              </a:rPr>
              <a:t> 					</a:t>
            </a:r>
          </a:p>
          <a:p>
            <a:pPr algn="just" rtl="0">
              <a:buFont typeface="Wingdings" pitchFamily="2" charset="2"/>
              <a:buNone/>
            </a:pPr>
            <a:r>
              <a:rPr lang="en-US" altLang="en-US" sz="2300" dirty="0">
                <a:solidFill>
                  <a:schemeClr val="bg1"/>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8"/>
          <p:cNvSpPr txBox="1">
            <a:spLocks noChangeArrowheads="1"/>
          </p:cNvSpPr>
          <p:nvPr/>
        </p:nvSpPr>
        <p:spPr bwMode="auto">
          <a:xfrm>
            <a:off x="2843213" y="188913"/>
            <a:ext cx="3241675" cy="579437"/>
          </a:xfrm>
          <a:prstGeom prst="rect">
            <a:avLst/>
          </a:prstGeom>
          <a:noFill/>
          <a:ln w="9525">
            <a:noFill/>
            <a:miter lim="800000"/>
            <a:headEnd/>
            <a:tailEnd/>
          </a:ln>
        </p:spPr>
        <p:txBody>
          <a:bodyPr>
            <a:spAutoFit/>
          </a:bodyPr>
          <a:lstStyle/>
          <a:p>
            <a:pPr marL="457200" indent="-457200" algn="ctr" rtl="0">
              <a:spcBef>
                <a:spcPct val="50000"/>
              </a:spcBef>
              <a:buFont typeface="Wingdings" pitchFamily="2" charset="2"/>
              <a:buNone/>
            </a:pPr>
            <a:r>
              <a:rPr lang="en-US" altLang="en-US" sz="3200">
                <a:solidFill>
                  <a:srgbClr val="FFFF66"/>
                </a:solidFill>
                <a:latin typeface="Times New Roman" pitchFamily="18" charset="0"/>
                <a:cs typeface="Times New Roman" pitchFamily="18" charset="0"/>
              </a:rPr>
              <a:t>Mumps Virus</a:t>
            </a:r>
          </a:p>
        </p:txBody>
      </p:sp>
      <p:sp>
        <p:nvSpPr>
          <p:cNvPr id="15363" name="Text Box 9"/>
          <p:cNvSpPr txBox="1">
            <a:spLocks noChangeArrowheads="1"/>
          </p:cNvSpPr>
          <p:nvPr/>
        </p:nvSpPr>
        <p:spPr bwMode="auto">
          <a:xfrm>
            <a:off x="682625" y="981075"/>
            <a:ext cx="8210550" cy="5401479"/>
          </a:xfrm>
          <a:prstGeom prst="rect">
            <a:avLst/>
          </a:prstGeom>
          <a:noFill/>
          <a:ln w="9525">
            <a:noFill/>
            <a:miter lim="800000"/>
            <a:headEnd/>
            <a:tailEnd/>
          </a:ln>
        </p:spPr>
        <p:txBody>
          <a:bodyPr>
            <a:spAutoFit/>
          </a:bodyPr>
          <a:lstStyle/>
          <a:p>
            <a:pPr algn="l" rtl="0">
              <a:buFont typeface="Wingdings" pitchFamily="2" charset="2"/>
              <a:buNone/>
            </a:pPr>
            <a:r>
              <a:rPr lang="en-US" altLang="en-US" sz="2300" dirty="0">
                <a:solidFill>
                  <a:schemeClr val="bg1"/>
                </a:solidFill>
                <a:latin typeface="Times New Roman" pitchFamily="18" charset="0"/>
                <a:cs typeface="Times New Roman" pitchFamily="18" charset="0"/>
              </a:rPr>
              <a:t>Mumps: is an acute benign viral </a:t>
            </a:r>
            <a:r>
              <a:rPr lang="en-US" altLang="en-US" sz="2300" dirty="0" err="1">
                <a:solidFill>
                  <a:schemeClr val="bg1"/>
                </a:solidFill>
                <a:latin typeface="Times New Roman" pitchFamily="18" charset="0"/>
                <a:cs typeface="Times New Roman" pitchFamily="18" charset="0"/>
              </a:rPr>
              <a:t>parotitis</a:t>
            </a:r>
            <a:r>
              <a:rPr lang="en-US" altLang="en-US" sz="2300" dirty="0">
                <a:solidFill>
                  <a:schemeClr val="bg1"/>
                </a:solidFill>
                <a:latin typeface="Times New Roman" pitchFamily="18" charset="0"/>
                <a:cs typeface="Times New Roman" pitchFamily="18" charset="0"/>
              </a:rPr>
              <a:t>. </a:t>
            </a:r>
          </a:p>
          <a:p>
            <a:pPr algn="l" rtl="0">
              <a:buFont typeface="Wingdings" pitchFamily="2" charset="2"/>
              <a:buNone/>
            </a:pPr>
            <a:r>
              <a:rPr lang="en-US" altLang="en-US" sz="2300" dirty="0" err="1">
                <a:solidFill>
                  <a:schemeClr val="bg1"/>
                </a:solidFill>
                <a:latin typeface="Times New Roman" pitchFamily="18" charset="0"/>
                <a:cs typeface="Times New Roman" pitchFamily="18" charset="0"/>
              </a:rPr>
              <a:t>Parotitis</a:t>
            </a:r>
            <a:r>
              <a:rPr lang="en-US" altLang="en-US" sz="2300" dirty="0">
                <a:solidFill>
                  <a:schemeClr val="bg1"/>
                </a:solidFill>
                <a:latin typeface="Times New Roman" pitchFamily="18" charset="0"/>
                <a:cs typeface="Times New Roman" pitchFamily="18" charset="0"/>
              </a:rPr>
              <a:t> (painful inflammation and swelling of salivary gland and mainly parotid glands), it is a disease of children (5-15 years), but also can be seen in young adult with more complicated feature.</a:t>
            </a:r>
          </a:p>
          <a:p>
            <a:pPr algn="l" rtl="0">
              <a:buFont typeface="Wingdings" pitchFamily="2" charset="2"/>
              <a:buNone/>
            </a:pPr>
            <a:endParaRPr lang="en-US" altLang="en-US" sz="2300" dirty="0">
              <a:solidFill>
                <a:schemeClr val="bg1"/>
              </a:solidFill>
              <a:latin typeface="Times New Roman" pitchFamily="18" charset="0"/>
              <a:cs typeface="Times New Roman" pitchFamily="18" charset="0"/>
            </a:endParaRPr>
          </a:p>
          <a:p>
            <a:pPr algn="l" rtl="0">
              <a:buFont typeface="Wingdings" pitchFamily="2" charset="2"/>
              <a:buNone/>
            </a:pPr>
            <a:r>
              <a:rPr lang="en-US" altLang="en-US" sz="2300" dirty="0">
                <a:solidFill>
                  <a:schemeClr val="bg1"/>
                </a:solidFill>
                <a:latin typeface="Times New Roman" pitchFamily="18" charset="0"/>
                <a:cs typeface="Times New Roman" pitchFamily="18" charset="0"/>
              </a:rPr>
              <a:t>Virology Aspect:</a:t>
            </a:r>
          </a:p>
          <a:p>
            <a:pPr algn="l" rtl="0">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Family:</a:t>
            </a:r>
            <a:r>
              <a:rPr lang="en-US" altLang="en-US" sz="2300" dirty="0">
                <a:solidFill>
                  <a:schemeClr val="bg1"/>
                </a:solidFill>
                <a:latin typeface="Times New Roman" pitchFamily="18" charset="0"/>
                <a:cs typeface="Times New Roman" pitchFamily="18" charset="0"/>
              </a:rPr>
              <a:t> </a:t>
            </a:r>
            <a:r>
              <a:rPr lang="en-US" altLang="en-US" sz="2300" i="1" dirty="0" err="1">
                <a:solidFill>
                  <a:schemeClr val="bg1"/>
                </a:solidFill>
                <a:latin typeface="Times New Roman" pitchFamily="18" charset="0"/>
                <a:cs typeface="Times New Roman" pitchFamily="18" charset="0"/>
              </a:rPr>
              <a:t>Paramyxoviridae</a:t>
            </a:r>
            <a:r>
              <a:rPr lang="en-US" altLang="en-US" sz="2300" i="1" dirty="0">
                <a:solidFill>
                  <a:schemeClr val="bg1"/>
                </a:solidFill>
                <a:latin typeface="Times New Roman" pitchFamily="18" charset="0"/>
                <a:cs typeface="Times New Roman" pitchFamily="18" charset="0"/>
              </a:rPr>
              <a:t>.</a:t>
            </a:r>
          </a:p>
          <a:p>
            <a:pPr algn="l" rtl="0">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Structural features: </a:t>
            </a:r>
            <a:r>
              <a:rPr lang="en-US" altLang="en-US" sz="2300" dirty="0">
                <a:solidFill>
                  <a:schemeClr val="bg1"/>
                </a:solidFill>
                <a:latin typeface="Times New Roman" pitchFamily="18" charset="0"/>
                <a:cs typeface="Times New Roman" pitchFamily="18" charset="0"/>
              </a:rPr>
              <a:t>Enveloped virus with - polarity </a:t>
            </a:r>
            <a:r>
              <a:rPr lang="en-US" altLang="en-US" sz="2300" dirty="0" err="1">
                <a:solidFill>
                  <a:schemeClr val="bg1"/>
                </a:solidFill>
                <a:latin typeface="Times New Roman" pitchFamily="18" charset="0"/>
                <a:cs typeface="Times New Roman" pitchFamily="18" charset="0"/>
              </a:rPr>
              <a:t>ss</a:t>
            </a:r>
            <a:r>
              <a:rPr lang="en-US" altLang="en-US" sz="2300" dirty="0">
                <a:solidFill>
                  <a:schemeClr val="bg1"/>
                </a:solidFill>
                <a:latin typeface="Times New Roman" pitchFamily="18" charset="0"/>
                <a:cs typeface="Times New Roman" pitchFamily="18" charset="0"/>
              </a:rPr>
              <a:t>-RNA genome. </a:t>
            </a:r>
          </a:p>
          <a:p>
            <a:pPr algn="l" rtl="0">
              <a:buFont typeface="Wingdings" pitchFamily="2" charset="2"/>
              <a:buChar char="Ø"/>
            </a:pPr>
            <a:r>
              <a:rPr lang="en-US" altLang="en-US" sz="2300" dirty="0">
                <a:solidFill>
                  <a:schemeClr val="bg1"/>
                </a:solidFill>
                <a:latin typeface="Times New Roman" pitchFamily="18" charset="0"/>
                <a:cs typeface="Times New Roman" pitchFamily="18" charset="0"/>
              </a:rPr>
              <a:t> The viral envelope is covered with two glycoprotein spikes, </a:t>
            </a:r>
            <a:r>
              <a:rPr lang="en-US" altLang="en-US" sz="2300" dirty="0" err="1">
                <a:solidFill>
                  <a:schemeClr val="bg1"/>
                </a:solidFill>
                <a:latin typeface="Times New Roman" pitchFamily="18" charset="0"/>
                <a:cs typeface="Times New Roman" pitchFamily="18" charset="0"/>
              </a:rPr>
              <a:t>hemagglutinine</a:t>
            </a:r>
            <a:r>
              <a:rPr lang="en-US" altLang="en-US" sz="2300" dirty="0">
                <a:solidFill>
                  <a:schemeClr val="bg1"/>
                </a:solidFill>
                <a:latin typeface="Times New Roman" pitchFamily="18" charset="0"/>
                <a:cs typeface="Times New Roman" pitchFamily="18" charset="0"/>
              </a:rPr>
              <a:t> and neuraminidase.</a:t>
            </a:r>
          </a:p>
          <a:p>
            <a:pPr algn="l" rtl="0">
              <a:buFont typeface="Wingdings" pitchFamily="2" charset="2"/>
              <a:buChar char="Ø"/>
            </a:pPr>
            <a:endParaRPr lang="en-US" altLang="en-US" sz="2300" dirty="0">
              <a:solidFill>
                <a:schemeClr val="bg1"/>
              </a:solidFill>
              <a:latin typeface="Times New Roman" pitchFamily="18" charset="0"/>
              <a:cs typeface="Times New Roman" pitchFamily="18" charset="0"/>
            </a:endParaRPr>
          </a:p>
          <a:p>
            <a:pPr algn="l" rtl="0">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Transmission: </a:t>
            </a:r>
            <a:r>
              <a:rPr lang="en-US" altLang="en-US" sz="2300" dirty="0">
                <a:solidFill>
                  <a:schemeClr val="bg1"/>
                </a:solidFill>
                <a:latin typeface="Times New Roman" pitchFamily="18" charset="0"/>
                <a:cs typeface="Times New Roman" pitchFamily="18" charset="0"/>
              </a:rPr>
              <a:t>Inhalation of infectious aerosol droplets</a:t>
            </a:r>
            <a:r>
              <a:rPr lang="en-US" altLang="en-US" sz="2300" dirty="0">
                <a:cs typeface="Times New Roman" pitchFamily="18" charset="0"/>
              </a:rPr>
              <a:t> </a:t>
            </a:r>
            <a:r>
              <a:rPr lang="en-US" altLang="en-US" sz="2300" dirty="0">
                <a:solidFill>
                  <a:schemeClr val="bg1"/>
                </a:solidFill>
                <a:latin typeface="Times New Roman" pitchFamily="18" charset="0"/>
                <a:cs typeface="Times New Roman" pitchFamily="18" charset="0"/>
              </a:rPr>
              <a:t>during sneezing and coughing, direct contact with saliva.</a:t>
            </a:r>
          </a:p>
          <a:p>
            <a:pPr algn="l" rtl="0">
              <a:buFont typeface="Wingdings" pitchFamily="2" charset="2"/>
              <a:buChar char="Ø"/>
            </a:pPr>
            <a:endParaRPr lang="en-US" altLang="en-US" sz="2300" dirty="0">
              <a:solidFill>
                <a:schemeClr val="bg1"/>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9"/>
          <p:cNvSpPr txBox="1">
            <a:spLocks noChangeArrowheads="1"/>
          </p:cNvSpPr>
          <p:nvPr/>
        </p:nvSpPr>
        <p:spPr bwMode="auto">
          <a:xfrm>
            <a:off x="682625" y="538163"/>
            <a:ext cx="8210550" cy="6109365"/>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37931725" indent="-37474525"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rtl="0" eaLnBrk="1" hangingPunct="1">
              <a:spcBef>
                <a:spcPct val="0"/>
              </a:spcBef>
              <a:buFont typeface="Wingdings" pitchFamily="2" charset="2"/>
              <a:buChar char="Ø"/>
              <a:defRPr/>
            </a:pPr>
            <a:endParaRPr lang="en-US" altLang="en-US" sz="2300" dirty="0" smtClean="0">
              <a:solidFill>
                <a:schemeClr val="bg1"/>
              </a:solidFill>
              <a:latin typeface="Times New Roman" pitchFamily="18" charset="0"/>
              <a:cs typeface="Times New Roman" pitchFamily="18" charset="0"/>
            </a:endParaRPr>
          </a:p>
          <a:p>
            <a:pPr algn="l" rtl="0" eaLnBrk="1" hangingPunct="1">
              <a:spcBef>
                <a:spcPct val="0"/>
              </a:spcBef>
              <a:buFont typeface="Wingdings" pitchFamily="2" charset="2"/>
              <a:buChar char="Ø"/>
              <a:defRPr/>
            </a:pPr>
            <a:r>
              <a:rPr lang="en-US" altLang="en-US" sz="2300" dirty="0" smtClean="0">
                <a:solidFill>
                  <a:srgbClr val="FF0000"/>
                </a:solidFill>
                <a:latin typeface="Times New Roman" pitchFamily="18" charset="0"/>
                <a:cs typeface="Times New Roman" pitchFamily="18" charset="0"/>
              </a:rPr>
              <a:t>  Epidemiology: </a:t>
            </a:r>
            <a:r>
              <a:rPr lang="en-US" altLang="en-US" sz="2300" dirty="0" smtClean="0">
                <a:solidFill>
                  <a:schemeClr val="bg1"/>
                </a:solidFill>
                <a:latin typeface="Times New Roman" pitchFamily="18" charset="0"/>
                <a:cs typeface="Times New Roman" pitchFamily="18" charset="0"/>
              </a:rPr>
              <a:t>Mumps virus infects human only. </a:t>
            </a:r>
          </a:p>
          <a:p>
            <a:pPr algn="l" rtl="0" eaLnBrk="1" hangingPunct="1">
              <a:spcBef>
                <a:spcPct val="0"/>
              </a:spcBef>
              <a:defRPr/>
            </a:pPr>
            <a:r>
              <a:rPr lang="en-US" altLang="en-US" sz="2300" dirty="0" smtClean="0">
                <a:solidFill>
                  <a:schemeClr val="bg1"/>
                </a:solidFill>
                <a:latin typeface="Times New Roman" pitchFamily="18" charset="0"/>
                <a:cs typeface="Times New Roman" pitchFamily="18" charset="0"/>
              </a:rPr>
              <a:t>  Highly infectious, peak in winter.</a:t>
            </a:r>
          </a:p>
          <a:p>
            <a:pPr algn="l" rtl="0" eaLnBrk="1" hangingPunct="1">
              <a:spcBef>
                <a:spcPct val="0"/>
              </a:spcBef>
              <a:defRPr/>
            </a:pPr>
            <a:r>
              <a:rPr lang="en-US" altLang="en-US" sz="2300" dirty="0" smtClean="0">
                <a:solidFill>
                  <a:schemeClr val="bg1"/>
                </a:solidFill>
                <a:latin typeface="Times New Roman" pitchFamily="18" charset="0"/>
                <a:cs typeface="Times New Roman" pitchFamily="18" charset="0"/>
              </a:rPr>
              <a:t>  Long incubation period 18-21 days.</a:t>
            </a:r>
          </a:p>
          <a:p>
            <a:pPr algn="l" rtl="0" eaLnBrk="1" hangingPunct="1">
              <a:spcBef>
                <a:spcPct val="0"/>
              </a:spcBef>
              <a:defRPr/>
            </a:pPr>
            <a:endParaRPr lang="en-US" altLang="en-US" sz="2300" dirty="0" smtClean="0">
              <a:solidFill>
                <a:schemeClr val="bg1"/>
              </a:solidFill>
              <a:latin typeface="Times New Roman" pitchFamily="18" charset="0"/>
              <a:cs typeface="Times New Roman" pitchFamily="18" charset="0"/>
            </a:endParaRPr>
          </a:p>
          <a:p>
            <a:pPr marL="342900" indent="-342900" algn="l" rtl="0" eaLnBrk="1" hangingPunct="1">
              <a:spcBef>
                <a:spcPct val="0"/>
              </a:spcBef>
              <a:buFont typeface="Wingdings" panose="05000000000000000000" pitchFamily="2" charset="2"/>
              <a:buChar char="Ø"/>
              <a:defRPr/>
            </a:pPr>
            <a:r>
              <a:rPr lang="en-US" altLang="en-US" sz="2300" dirty="0" smtClean="0">
                <a:solidFill>
                  <a:srgbClr val="FF0000"/>
                </a:solidFill>
                <a:latin typeface="Times New Roman" pitchFamily="18" charset="0"/>
                <a:cs typeface="Times New Roman" pitchFamily="18" charset="0"/>
              </a:rPr>
              <a:t>Pathogenesis:</a:t>
            </a:r>
            <a:endParaRPr lang="en-US" altLang="en-US" sz="2300" dirty="0" smtClean="0">
              <a:solidFill>
                <a:schemeClr val="bg1"/>
              </a:solidFill>
              <a:latin typeface="Times New Roman" pitchFamily="18" charset="0"/>
              <a:cs typeface="Times New Roman" pitchFamily="18" charset="0"/>
            </a:endParaRPr>
          </a:p>
          <a:p>
            <a:pPr algn="l" rtl="0" eaLnBrk="1" hangingPunct="1">
              <a:spcBef>
                <a:spcPct val="0"/>
              </a:spcBef>
              <a:buFontTx/>
              <a:buNone/>
              <a:defRPr/>
            </a:pPr>
            <a:r>
              <a:rPr lang="en-US" altLang="en-US" sz="2300" dirty="0" smtClean="0">
                <a:solidFill>
                  <a:schemeClr val="bg1"/>
                </a:solidFill>
                <a:latin typeface="Times New Roman" pitchFamily="18" charset="0"/>
                <a:cs typeface="Times New Roman" pitchFamily="18" charset="0"/>
              </a:rPr>
              <a:t>Infection started in the epithelial cells of upper respiratory tract, then virus spread by </a:t>
            </a:r>
            <a:r>
              <a:rPr lang="en-US" altLang="en-US" sz="2300" dirty="0" err="1" smtClean="0">
                <a:solidFill>
                  <a:schemeClr val="bg1"/>
                </a:solidFill>
                <a:latin typeface="Times New Roman" pitchFamily="18" charset="0"/>
                <a:cs typeface="Times New Roman" pitchFamily="18" charset="0"/>
              </a:rPr>
              <a:t>viremia</a:t>
            </a:r>
            <a:r>
              <a:rPr lang="en-US" altLang="en-US" sz="2300" dirty="0" smtClean="0">
                <a:solidFill>
                  <a:schemeClr val="bg1"/>
                </a:solidFill>
                <a:latin typeface="Times New Roman" pitchFamily="18" charset="0"/>
                <a:cs typeface="Times New Roman" pitchFamily="18" charset="0"/>
              </a:rPr>
              <a:t> to parotid gland mainly and to other organs as: testes, ovaries, pancreas and CNS.</a:t>
            </a:r>
          </a:p>
          <a:p>
            <a:pPr algn="l" rtl="0" eaLnBrk="1" hangingPunct="1">
              <a:spcBef>
                <a:spcPct val="0"/>
              </a:spcBef>
              <a:buFont typeface="Wingdings" pitchFamily="2" charset="2"/>
              <a:buChar char="Ø"/>
              <a:defRPr/>
            </a:pPr>
            <a:endParaRPr lang="en-US" altLang="en-US" sz="2300" dirty="0" smtClean="0">
              <a:solidFill>
                <a:schemeClr val="bg1"/>
              </a:solidFill>
              <a:latin typeface="Times New Roman" pitchFamily="18" charset="0"/>
              <a:cs typeface="Times New Roman" pitchFamily="18" charset="0"/>
            </a:endParaRPr>
          </a:p>
          <a:p>
            <a:pPr algn="l" rtl="0" eaLnBrk="1" hangingPunct="1">
              <a:spcBef>
                <a:spcPct val="0"/>
              </a:spcBef>
              <a:buFont typeface="Wingdings" pitchFamily="2" charset="2"/>
              <a:buChar char="Ø"/>
              <a:defRPr/>
            </a:pPr>
            <a:r>
              <a:rPr lang="en-US" altLang="en-US" sz="2300" dirty="0" smtClean="0">
                <a:solidFill>
                  <a:srgbClr val="FF0000"/>
                </a:solidFill>
                <a:latin typeface="Times New Roman" pitchFamily="18" charset="0"/>
                <a:cs typeface="Times New Roman" pitchFamily="18" charset="0"/>
              </a:rPr>
              <a:t> </a:t>
            </a:r>
            <a:r>
              <a:rPr lang="en-US" altLang="en-US" sz="2300" dirty="0" smtClean="0">
                <a:solidFill>
                  <a:schemeClr val="bg1"/>
                </a:solidFill>
                <a:latin typeface="Times New Roman" pitchFamily="18" charset="0"/>
                <a:cs typeface="Times New Roman" pitchFamily="18" charset="0"/>
              </a:rPr>
              <a:t> </a:t>
            </a:r>
            <a:r>
              <a:rPr lang="en-US" altLang="en-US" sz="2300" dirty="0" smtClean="0">
                <a:solidFill>
                  <a:srgbClr val="FF0000"/>
                </a:solidFill>
                <a:latin typeface="Times New Roman" pitchFamily="18" charset="0"/>
                <a:cs typeface="Times New Roman" pitchFamily="18" charset="0"/>
              </a:rPr>
              <a:t>Clinical Features:</a:t>
            </a:r>
          </a:p>
          <a:p>
            <a:pPr algn="l" rtl="0" eaLnBrk="1" hangingPunct="1">
              <a:spcBef>
                <a:spcPct val="0"/>
              </a:spcBef>
              <a:defRPr/>
            </a:pPr>
            <a:r>
              <a:rPr lang="en-US" altLang="en-US" sz="2300" dirty="0" smtClean="0">
                <a:solidFill>
                  <a:schemeClr val="bg1"/>
                </a:solidFill>
                <a:latin typeface="Times New Roman" pitchFamily="18" charset="0"/>
                <a:cs typeface="Times New Roman" pitchFamily="18" charset="0"/>
              </a:rPr>
              <a:t>  Classic mumps starts with moderate fever, malaise, pain on chewing or swallowing, particularly acidic liquids.</a:t>
            </a:r>
          </a:p>
          <a:p>
            <a:pPr algn="l" rtl="0" eaLnBrk="1" hangingPunct="1">
              <a:spcBef>
                <a:spcPct val="0"/>
              </a:spcBef>
              <a:defRPr/>
            </a:pPr>
            <a:r>
              <a:rPr lang="en-US" altLang="en-US" sz="2300" dirty="0" smtClean="0">
                <a:solidFill>
                  <a:schemeClr val="bg1"/>
                </a:solidFill>
                <a:latin typeface="Times New Roman" pitchFamily="18" charset="0"/>
                <a:cs typeface="Times New Roman" pitchFamily="18" charset="0"/>
              </a:rPr>
              <a:t>  Sudden onset of fever and painful swelling of parotid gland.</a:t>
            </a:r>
          </a:p>
          <a:p>
            <a:pPr algn="l" rtl="0" eaLnBrk="1" hangingPunct="1">
              <a:spcBef>
                <a:spcPct val="0"/>
              </a:spcBef>
              <a:defRPr/>
            </a:pPr>
            <a:r>
              <a:rPr lang="en-US" altLang="en-US" sz="2300" dirty="0" smtClean="0">
                <a:solidFill>
                  <a:schemeClr val="bg1"/>
                </a:solidFill>
                <a:latin typeface="Times New Roman" pitchFamily="18" charset="0"/>
                <a:cs typeface="Times New Roman" pitchFamily="18" charset="0"/>
              </a:rPr>
              <a:t>  Self-limiting disease resolve within one week.</a:t>
            </a:r>
          </a:p>
          <a:p>
            <a:pPr algn="l" rtl="0" eaLnBrk="1" hangingPunct="1">
              <a:spcBef>
                <a:spcPct val="0"/>
              </a:spcBef>
              <a:defRPr/>
            </a:pPr>
            <a:r>
              <a:rPr lang="en-US" altLang="en-US" sz="2300" dirty="0" smtClean="0">
                <a:solidFill>
                  <a:schemeClr val="bg1"/>
                </a:solidFill>
                <a:latin typeface="Times New Roman" pitchFamily="18" charset="0"/>
                <a:cs typeface="Times New Roman" pitchFamily="18" charset="0"/>
              </a:rPr>
              <a:t>  Solid and long life immunity developed.</a:t>
            </a:r>
          </a:p>
          <a:p>
            <a:pPr algn="l" rtl="0" eaLnBrk="1" hangingPunct="1">
              <a:spcBef>
                <a:spcPct val="0"/>
              </a:spcBef>
              <a:buFont typeface="Wingdings" pitchFamily="2" charset="2"/>
              <a:buChar char="Ø"/>
              <a:defRPr/>
            </a:pPr>
            <a:endParaRPr lang="en-US" altLang="en-US" sz="2300" dirty="0" smtClean="0">
              <a:solidFill>
                <a:schemeClr val="bg1"/>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9"/>
          <p:cNvSpPr txBox="1">
            <a:spLocks noChangeArrowheads="1"/>
          </p:cNvSpPr>
          <p:nvPr/>
        </p:nvSpPr>
        <p:spPr bwMode="auto">
          <a:xfrm>
            <a:off x="682625" y="188913"/>
            <a:ext cx="8210550" cy="6392519"/>
          </a:xfrm>
          <a:prstGeom prst="rect">
            <a:avLst/>
          </a:prstGeom>
          <a:noFill/>
          <a:ln w="9525">
            <a:noFill/>
            <a:miter lim="800000"/>
            <a:headEnd/>
            <a:tailEnd/>
          </a:ln>
        </p:spPr>
        <p:txBody>
          <a:bodyPr>
            <a:spAutoFit/>
          </a:bodyPr>
          <a:lstStyle/>
          <a:p>
            <a:pPr algn="l" rtl="0">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Complications:</a:t>
            </a:r>
            <a:endParaRPr lang="en-US" altLang="en-US" sz="2300" dirty="0">
              <a:solidFill>
                <a:srgbClr val="FFFF00"/>
              </a:solidFill>
              <a:latin typeface="Times New Roman" pitchFamily="18" charset="0"/>
              <a:cs typeface="Times New Roman" pitchFamily="18" charset="0"/>
            </a:endParaRPr>
          </a:p>
          <a:p>
            <a:pPr algn="l" rtl="0">
              <a:spcBef>
                <a:spcPct val="20000"/>
              </a:spcBef>
              <a:buFontTx/>
              <a:buChar char="•"/>
            </a:pPr>
            <a:r>
              <a:rPr lang="en-US" altLang="en-US" sz="2300" dirty="0">
                <a:solidFill>
                  <a:srgbClr val="FFFF00"/>
                </a:solidFill>
                <a:latin typeface="Times New Roman" pitchFamily="18" charset="0"/>
                <a:cs typeface="Times New Roman" pitchFamily="18" charset="0"/>
              </a:rPr>
              <a:t> Aseptic meningitis.</a:t>
            </a:r>
          </a:p>
          <a:p>
            <a:pPr algn="l" rtl="0">
              <a:spcBef>
                <a:spcPct val="20000"/>
              </a:spcBef>
              <a:buFontTx/>
              <a:buChar char="•"/>
            </a:pPr>
            <a:r>
              <a:rPr lang="en-US" altLang="en-US" sz="2300" dirty="0">
                <a:solidFill>
                  <a:srgbClr val="FFFF00"/>
                </a:solidFill>
                <a:latin typeface="Times New Roman" pitchFamily="18" charset="0"/>
                <a:cs typeface="Times New Roman" pitchFamily="18" charset="0"/>
              </a:rPr>
              <a:t> Encephalitis.</a:t>
            </a:r>
          </a:p>
          <a:p>
            <a:pPr algn="l" rtl="0">
              <a:spcBef>
                <a:spcPct val="20000"/>
              </a:spcBef>
              <a:buFontTx/>
              <a:buChar char="•"/>
            </a:pPr>
            <a:r>
              <a:rPr lang="en-US" altLang="en-US" sz="2300" dirty="0">
                <a:solidFill>
                  <a:srgbClr val="FFFF00"/>
                </a:solidFill>
                <a:latin typeface="Times New Roman" pitchFamily="18" charset="0"/>
                <a:cs typeface="Times New Roman" pitchFamily="18" charset="0"/>
              </a:rPr>
              <a:t> Pancreatitis.</a:t>
            </a:r>
          </a:p>
          <a:p>
            <a:pPr algn="l" rtl="0">
              <a:spcBef>
                <a:spcPct val="20000"/>
              </a:spcBef>
              <a:buFontTx/>
              <a:buChar char="•"/>
            </a:pPr>
            <a:r>
              <a:rPr lang="en-US" altLang="en-US" sz="2300" dirty="0">
                <a:solidFill>
                  <a:srgbClr val="FFFF00"/>
                </a:solidFill>
                <a:latin typeface="Times New Roman" pitchFamily="18" charset="0"/>
                <a:cs typeface="Times New Roman" pitchFamily="18" charset="0"/>
              </a:rPr>
              <a:t> </a:t>
            </a:r>
            <a:r>
              <a:rPr lang="en-US" altLang="en-US" sz="2300" dirty="0" err="1">
                <a:solidFill>
                  <a:srgbClr val="FFFF00"/>
                </a:solidFill>
                <a:latin typeface="Times New Roman" pitchFamily="18" charset="0"/>
                <a:cs typeface="Times New Roman" pitchFamily="18" charset="0"/>
              </a:rPr>
              <a:t>Thyroiditis</a:t>
            </a:r>
            <a:r>
              <a:rPr lang="en-US" altLang="en-US" sz="2300" dirty="0">
                <a:solidFill>
                  <a:srgbClr val="FFFF00"/>
                </a:solidFill>
                <a:latin typeface="Times New Roman" pitchFamily="18" charset="0"/>
                <a:cs typeface="Times New Roman" pitchFamily="18" charset="0"/>
              </a:rPr>
              <a:t>.</a:t>
            </a:r>
          </a:p>
          <a:p>
            <a:pPr algn="l" rtl="0">
              <a:buFont typeface="Wingdings" pitchFamily="2" charset="2"/>
              <a:buChar char="Ø"/>
            </a:pPr>
            <a:r>
              <a:rPr lang="en-US" altLang="en-US" sz="2300" dirty="0">
                <a:solidFill>
                  <a:schemeClr val="bg1"/>
                </a:solidFill>
                <a:latin typeface="Times New Roman" pitchFamily="18" charset="0"/>
                <a:cs typeface="Times New Roman" pitchFamily="18" charset="0"/>
              </a:rPr>
              <a:t>  after puberty:</a:t>
            </a:r>
          </a:p>
          <a:p>
            <a:pPr algn="l" rtl="0">
              <a:buFontTx/>
              <a:buChar char="•"/>
            </a:pPr>
            <a:r>
              <a:rPr lang="en-US" altLang="en-US" sz="2300" dirty="0">
                <a:solidFill>
                  <a:srgbClr val="FFFF00"/>
                </a:solidFill>
                <a:latin typeface="Times New Roman" pitchFamily="18" charset="0"/>
                <a:cs typeface="Times New Roman" pitchFamily="18" charset="0"/>
              </a:rPr>
              <a:t>  </a:t>
            </a:r>
            <a:r>
              <a:rPr lang="en-US" altLang="en-US" sz="2300" dirty="0" err="1">
                <a:solidFill>
                  <a:srgbClr val="FFFF00"/>
                </a:solidFill>
                <a:latin typeface="Times New Roman" pitchFamily="18" charset="0"/>
                <a:cs typeface="Times New Roman" pitchFamily="18" charset="0"/>
              </a:rPr>
              <a:t>Orchitis</a:t>
            </a:r>
            <a:r>
              <a:rPr lang="en-US" altLang="en-US" sz="2300" dirty="0">
                <a:solidFill>
                  <a:schemeClr val="bg1"/>
                </a:solidFill>
                <a:latin typeface="Times New Roman" pitchFamily="18" charset="0"/>
                <a:cs typeface="Times New Roman" pitchFamily="18" charset="0"/>
              </a:rPr>
              <a:t>: inflammation of one or both testicles. usually unilateral, rarely leads to sterility.</a:t>
            </a:r>
          </a:p>
          <a:p>
            <a:pPr algn="l" rtl="0">
              <a:buFontTx/>
              <a:buChar char="•"/>
            </a:pPr>
            <a:r>
              <a:rPr lang="en-US" altLang="en-US" sz="2300" dirty="0">
                <a:solidFill>
                  <a:schemeClr val="bg1"/>
                </a:solidFill>
                <a:latin typeface="Times New Roman" pitchFamily="18" charset="0"/>
                <a:cs typeface="Times New Roman" pitchFamily="18" charset="0"/>
              </a:rPr>
              <a:t>  </a:t>
            </a:r>
            <a:r>
              <a:rPr lang="en-US" altLang="en-US" sz="2300" dirty="0" err="1">
                <a:solidFill>
                  <a:srgbClr val="FFFF00"/>
                </a:solidFill>
                <a:latin typeface="Times New Roman" pitchFamily="18" charset="0"/>
                <a:cs typeface="Times New Roman" pitchFamily="18" charset="0"/>
              </a:rPr>
              <a:t>Oophoritis</a:t>
            </a:r>
            <a:r>
              <a:rPr lang="en-US" altLang="en-US" sz="2300" dirty="0">
                <a:solidFill>
                  <a:srgbClr val="FFFF00"/>
                </a:solidFill>
                <a:latin typeface="Times New Roman" pitchFamily="18" charset="0"/>
                <a:cs typeface="Times New Roman" pitchFamily="18" charset="0"/>
              </a:rPr>
              <a:t>:</a:t>
            </a:r>
            <a:r>
              <a:rPr lang="en-US" altLang="en-US" sz="2300" dirty="0">
                <a:solidFill>
                  <a:schemeClr val="bg1"/>
                </a:solidFill>
                <a:latin typeface="Times New Roman" pitchFamily="18" charset="0"/>
                <a:cs typeface="Times New Roman" pitchFamily="18" charset="0"/>
              </a:rPr>
              <a:t> inflammation of ovaries</a:t>
            </a:r>
            <a:r>
              <a:rPr lang="en-US" altLang="en-US" sz="2300" dirty="0" smtClean="0">
                <a:solidFill>
                  <a:schemeClr val="bg1"/>
                </a:solidFill>
                <a:latin typeface="Times New Roman" pitchFamily="18" charset="0"/>
                <a:cs typeface="Times New Roman" pitchFamily="18" charset="0"/>
              </a:rPr>
              <a:t>.</a:t>
            </a:r>
            <a:endParaRPr lang="en-US" altLang="en-US" sz="2300" dirty="0">
              <a:solidFill>
                <a:schemeClr val="bg1"/>
              </a:solidFill>
              <a:latin typeface="Times New Roman" pitchFamily="18" charset="0"/>
              <a:cs typeface="Times New Roman" pitchFamily="18" charset="0"/>
            </a:endParaRPr>
          </a:p>
          <a:p>
            <a:pPr algn="l" rtl="0">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Lab diagnosis:</a:t>
            </a:r>
            <a:r>
              <a:rPr lang="en-US" altLang="en-US" sz="2300" dirty="0">
                <a:solidFill>
                  <a:schemeClr val="bg1"/>
                </a:solidFill>
                <a:latin typeface="Times New Roman" pitchFamily="18" charset="0"/>
                <a:cs typeface="Times New Roman" pitchFamily="18" charset="0"/>
              </a:rPr>
              <a:t> Serology by detection of </a:t>
            </a:r>
            <a:r>
              <a:rPr lang="en-US" altLang="en-US" sz="2300" dirty="0" err="1">
                <a:solidFill>
                  <a:schemeClr val="bg1"/>
                </a:solidFill>
                <a:latin typeface="Times New Roman" pitchFamily="18" charset="0"/>
                <a:cs typeface="Times New Roman" pitchFamily="18" charset="0"/>
              </a:rPr>
              <a:t>IgMAb</a:t>
            </a:r>
            <a:r>
              <a:rPr lang="en-US" altLang="en-US" sz="2300" dirty="0">
                <a:solidFill>
                  <a:schemeClr val="bg1"/>
                </a:solidFill>
                <a:latin typeface="Times New Roman" pitchFamily="18" charset="0"/>
                <a:cs typeface="Times New Roman" pitchFamily="18" charset="0"/>
              </a:rPr>
              <a:t>, viral culture and isolation of the virus from saliva </a:t>
            </a:r>
            <a:r>
              <a:rPr lang="en-US" altLang="en-US" sz="2300" dirty="0" smtClean="0">
                <a:solidFill>
                  <a:schemeClr val="bg1"/>
                </a:solidFill>
                <a:latin typeface="Times New Roman" pitchFamily="18" charset="0"/>
                <a:cs typeface="Times New Roman" pitchFamily="18" charset="0"/>
              </a:rPr>
              <a:t>or detection of viral NA using PCR.</a:t>
            </a:r>
            <a:endParaRPr lang="en-US" altLang="en-US" sz="2300" dirty="0">
              <a:solidFill>
                <a:schemeClr val="bg1"/>
              </a:solidFill>
              <a:latin typeface="Times New Roman" pitchFamily="18" charset="0"/>
              <a:cs typeface="Times New Roman" pitchFamily="18" charset="0"/>
            </a:endParaRPr>
          </a:p>
          <a:p>
            <a:pPr algn="l" rtl="0">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Treatment and prevention:</a:t>
            </a:r>
          </a:p>
          <a:p>
            <a:pPr algn="l" rtl="0">
              <a:buFontTx/>
              <a:buChar char="•"/>
            </a:pPr>
            <a:r>
              <a:rPr lang="en-US" altLang="en-US" sz="2300" dirty="0">
                <a:solidFill>
                  <a:schemeClr val="bg1"/>
                </a:solidFill>
                <a:latin typeface="Times New Roman" pitchFamily="18" charset="0"/>
                <a:cs typeface="Times New Roman" pitchFamily="18" charset="0"/>
              </a:rPr>
              <a:t>  No specific antiviral treatment.</a:t>
            </a:r>
          </a:p>
          <a:p>
            <a:pPr algn="l" rtl="0">
              <a:buFontTx/>
              <a:buChar char="•"/>
            </a:pPr>
            <a:r>
              <a:rPr lang="en-US" altLang="en-US" sz="2300" dirty="0">
                <a:solidFill>
                  <a:schemeClr val="bg1"/>
                </a:solidFill>
                <a:latin typeface="Times New Roman" pitchFamily="18" charset="0"/>
                <a:cs typeface="Times New Roman" pitchFamily="18" charset="0"/>
              </a:rPr>
              <a:t>  </a:t>
            </a:r>
            <a:r>
              <a:rPr lang="en-US" altLang="en-US" sz="2300" dirty="0" smtClean="0">
                <a:solidFill>
                  <a:schemeClr val="bg1"/>
                </a:solidFill>
                <a:latin typeface="Times New Roman" pitchFamily="18" charset="0"/>
                <a:cs typeface="Times New Roman" pitchFamily="18" charset="0"/>
              </a:rPr>
              <a:t>MMR: Live </a:t>
            </a:r>
            <a:r>
              <a:rPr lang="en-US" altLang="en-US" sz="2300" dirty="0">
                <a:solidFill>
                  <a:schemeClr val="bg1"/>
                </a:solidFill>
                <a:latin typeface="Times New Roman" pitchFamily="18" charset="0"/>
                <a:cs typeface="Times New Roman" pitchFamily="18" charset="0"/>
              </a:rPr>
              <a:t>attenuated </a:t>
            </a:r>
            <a:r>
              <a:rPr lang="en-US" altLang="en-US" sz="2300" dirty="0" smtClean="0">
                <a:solidFill>
                  <a:schemeClr val="bg1"/>
                </a:solidFill>
                <a:latin typeface="Times New Roman" pitchFamily="18" charset="0"/>
                <a:cs typeface="Times New Roman" pitchFamily="18" charset="0"/>
              </a:rPr>
              <a:t>vaccine for Measles, Mumps and Rubella given to all children 15 month and booster dose at school entry.  Give excellent long last protection.</a:t>
            </a:r>
            <a:endParaRPr lang="en-US" altLang="en-US" sz="2300" dirty="0">
              <a:solidFill>
                <a:schemeClr val="bg1"/>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Fig (Mumps-1)"/>
          <p:cNvPicPr>
            <a:picLocks noChangeAspect="1" noChangeArrowheads="1"/>
          </p:cNvPicPr>
          <p:nvPr/>
        </p:nvPicPr>
        <p:blipFill>
          <a:blip r:embed="rId2" cstate="print"/>
          <a:srcRect/>
          <a:stretch>
            <a:fillRect/>
          </a:stretch>
        </p:blipFill>
        <p:spPr bwMode="auto">
          <a:xfrm>
            <a:off x="3132138" y="549275"/>
            <a:ext cx="2520950" cy="2492375"/>
          </a:xfrm>
          <a:prstGeom prst="rect">
            <a:avLst/>
          </a:prstGeom>
          <a:noFill/>
          <a:ln w="9525">
            <a:noFill/>
            <a:miter lim="800000"/>
            <a:headEnd/>
            <a:tailEnd/>
          </a:ln>
        </p:spPr>
      </p:pic>
      <p:pic>
        <p:nvPicPr>
          <p:cNvPr id="18435" name="Picture 4" descr="Fig (Mumps-2)"/>
          <p:cNvPicPr>
            <a:picLocks noChangeAspect="1" noChangeArrowheads="1"/>
          </p:cNvPicPr>
          <p:nvPr/>
        </p:nvPicPr>
        <p:blipFill>
          <a:blip r:embed="rId3" cstate="print"/>
          <a:srcRect/>
          <a:stretch>
            <a:fillRect/>
          </a:stretch>
        </p:blipFill>
        <p:spPr bwMode="auto">
          <a:xfrm>
            <a:off x="2268538" y="3213100"/>
            <a:ext cx="4187825" cy="3141663"/>
          </a:xfrm>
          <a:prstGeom prst="rect">
            <a:avLst/>
          </a:prstGeom>
          <a:noFill/>
          <a:ln w="9525">
            <a:noFill/>
            <a:miter lim="800000"/>
            <a:headEnd/>
            <a:tailEnd/>
          </a:ln>
        </p:spPr>
      </p:pic>
      <p:sp>
        <p:nvSpPr>
          <p:cNvPr id="18436" name="Text Box 5"/>
          <p:cNvSpPr txBox="1">
            <a:spLocks noChangeArrowheads="1"/>
          </p:cNvSpPr>
          <p:nvPr/>
        </p:nvSpPr>
        <p:spPr bwMode="auto">
          <a:xfrm>
            <a:off x="2266950" y="5851525"/>
            <a:ext cx="2447925" cy="400050"/>
          </a:xfrm>
          <a:prstGeom prst="rect">
            <a:avLst/>
          </a:prstGeom>
          <a:noFill/>
          <a:ln w="9525">
            <a:noFill/>
            <a:miter lim="800000"/>
            <a:headEnd/>
            <a:tailEnd/>
          </a:ln>
        </p:spPr>
        <p:txBody>
          <a:bodyPr>
            <a:spAutoFit/>
          </a:bodyPr>
          <a:lstStyle/>
          <a:p>
            <a:pPr algn="l" rtl="0">
              <a:spcBef>
                <a:spcPct val="50000"/>
              </a:spcBef>
            </a:pPr>
            <a:r>
              <a:rPr lang="en-US" altLang="en-US" sz="2000">
                <a:latin typeface="Times New Roman" pitchFamily="18" charset="0"/>
                <a:cs typeface="Times New Roman" pitchFamily="18" charset="0"/>
              </a:rPr>
              <a:t>During Infection </a:t>
            </a:r>
          </a:p>
        </p:txBody>
      </p:sp>
      <p:sp>
        <p:nvSpPr>
          <p:cNvPr id="18437" name="Text Box 6"/>
          <p:cNvSpPr txBox="1">
            <a:spLocks noChangeArrowheads="1"/>
          </p:cNvSpPr>
          <p:nvPr/>
        </p:nvSpPr>
        <p:spPr bwMode="auto">
          <a:xfrm>
            <a:off x="4572000" y="5876925"/>
            <a:ext cx="2232025" cy="400050"/>
          </a:xfrm>
          <a:prstGeom prst="rect">
            <a:avLst/>
          </a:prstGeom>
          <a:noFill/>
          <a:ln w="9525">
            <a:noFill/>
            <a:miter lim="800000"/>
            <a:headEnd/>
            <a:tailEnd/>
          </a:ln>
        </p:spPr>
        <p:txBody>
          <a:bodyPr>
            <a:spAutoFit/>
          </a:bodyPr>
          <a:lstStyle/>
          <a:p>
            <a:pPr algn="l" rtl="0">
              <a:spcBef>
                <a:spcPct val="50000"/>
              </a:spcBef>
            </a:pPr>
            <a:r>
              <a:rPr lang="en-US" altLang="en-US" sz="2000">
                <a:latin typeface="Times New Roman" pitchFamily="18" charset="0"/>
                <a:cs typeface="Times New Roman" pitchFamily="18" charset="0"/>
              </a:rPr>
              <a:t>After Recovery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4450"/>
            <a:ext cx="8229600" cy="1143000"/>
          </a:xfrm>
        </p:spPr>
        <p:txBody>
          <a:bodyPr/>
          <a:lstStyle/>
          <a:p>
            <a:r>
              <a:rPr lang="en-US" altLang="en-US" smtClean="0">
                <a:solidFill>
                  <a:srgbClr val="FFFF00"/>
                </a:solidFill>
                <a:latin typeface="Times New Roman" pitchFamily="18" charset="0"/>
                <a:cs typeface="Times New Roman" pitchFamily="18" charset="0"/>
              </a:rPr>
              <a:t>Parvovirus B19 </a:t>
            </a:r>
          </a:p>
        </p:txBody>
      </p:sp>
      <p:sp>
        <p:nvSpPr>
          <p:cNvPr id="2" name="Rectangle 1"/>
          <p:cNvSpPr/>
          <p:nvPr/>
        </p:nvSpPr>
        <p:spPr>
          <a:xfrm>
            <a:off x="539552" y="1268413"/>
            <a:ext cx="8353300" cy="6109365"/>
          </a:xfrm>
          <a:prstGeom prst="rect">
            <a:avLst/>
          </a:prstGeom>
        </p:spPr>
        <p:txBody>
          <a:bodyPr wrap="square">
            <a:spAutoFit/>
          </a:bodyPr>
          <a:lstStyle/>
          <a:p>
            <a:pPr marL="342900" indent="-342900" algn="l" rtl="0">
              <a:buFont typeface="Wingdings" panose="05000000000000000000" pitchFamily="2" charset="2"/>
              <a:buChar char="Ø"/>
              <a:defRPr/>
            </a:pPr>
            <a:r>
              <a:rPr lang="en-US" altLang="en-US" sz="2300" dirty="0">
                <a:solidFill>
                  <a:srgbClr val="FF0000"/>
                </a:solidFill>
                <a:latin typeface="Times New Roman" panose="02020603050405020304" pitchFamily="18" charset="0"/>
                <a:cs typeface="Times New Roman" panose="02020603050405020304" pitchFamily="18" charset="0"/>
              </a:rPr>
              <a:t>Family: </a:t>
            </a:r>
            <a:r>
              <a:rPr lang="en-US" altLang="en-US" sz="2300" i="1" dirty="0" err="1">
                <a:solidFill>
                  <a:schemeClr val="bg1"/>
                </a:solidFill>
                <a:latin typeface="Times New Roman" panose="02020603050405020304" pitchFamily="18" charset="0"/>
                <a:cs typeface="Times New Roman" panose="02020603050405020304" pitchFamily="18" charset="0"/>
              </a:rPr>
              <a:t>Parvoviridae</a:t>
            </a:r>
            <a:r>
              <a:rPr lang="en-US" altLang="en-US" sz="2300" i="1" dirty="0">
                <a:solidFill>
                  <a:schemeClr val="bg1"/>
                </a:solidFill>
                <a:latin typeface="Times New Roman" panose="02020603050405020304" pitchFamily="18" charset="0"/>
                <a:cs typeface="Times New Roman" panose="02020603050405020304" pitchFamily="18" charset="0"/>
              </a:rPr>
              <a:t>.</a:t>
            </a:r>
          </a:p>
          <a:p>
            <a:pPr marL="342900" indent="-342900" algn="l" rtl="0">
              <a:buFont typeface="Wingdings" panose="05000000000000000000" pitchFamily="2" charset="2"/>
              <a:buChar char="Ø"/>
              <a:defRPr/>
            </a:pPr>
            <a:r>
              <a:rPr lang="en-US" altLang="en-US" sz="2300" dirty="0">
                <a:solidFill>
                  <a:srgbClr val="FF0000"/>
                </a:solidFill>
                <a:latin typeface="Times New Roman" pitchFamily="18" charset="0"/>
                <a:cs typeface="Times New Roman" pitchFamily="18" charset="0"/>
              </a:rPr>
              <a:t>Structural features: </a:t>
            </a:r>
            <a:r>
              <a:rPr lang="en-US" altLang="en-US" sz="2300" dirty="0">
                <a:solidFill>
                  <a:schemeClr val="bg1"/>
                </a:solidFill>
                <a:latin typeface="Times New Roman" panose="02020603050405020304" pitchFamily="18" charset="0"/>
                <a:cs typeface="Times New Roman" panose="02020603050405020304" pitchFamily="18" charset="0"/>
              </a:rPr>
              <a:t>Small </a:t>
            </a:r>
            <a:r>
              <a:rPr lang="en-US" altLang="en-US" sz="2300" dirty="0" err="1">
                <a:solidFill>
                  <a:schemeClr val="bg1"/>
                </a:solidFill>
                <a:latin typeface="Times New Roman" panose="02020603050405020304" pitchFamily="18" charset="0"/>
                <a:cs typeface="Times New Roman" panose="02020603050405020304" pitchFamily="18" charset="0"/>
              </a:rPr>
              <a:t>unenveloped</a:t>
            </a:r>
            <a:r>
              <a:rPr lang="en-US" altLang="en-US" sz="2300" dirty="0">
                <a:solidFill>
                  <a:schemeClr val="bg1"/>
                </a:solidFill>
                <a:latin typeface="Times New Roman" panose="02020603050405020304" pitchFamily="18" charset="0"/>
                <a:cs typeface="Times New Roman" panose="02020603050405020304" pitchFamily="18" charset="0"/>
              </a:rPr>
              <a:t> </a:t>
            </a:r>
            <a:r>
              <a:rPr lang="en-US" altLang="en-US" sz="2300" dirty="0" err="1">
                <a:solidFill>
                  <a:schemeClr val="bg1"/>
                </a:solidFill>
                <a:latin typeface="Times New Roman" panose="02020603050405020304" pitchFamily="18" charset="0"/>
                <a:cs typeface="Times New Roman" panose="02020603050405020304" pitchFamily="18" charset="0"/>
              </a:rPr>
              <a:t>ss</a:t>
            </a:r>
            <a:r>
              <a:rPr lang="en-US" altLang="en-US" sz="2300" dirty="0">
                <a:solidFill>
                  <a:schemeClr val="bg1"/>
                </a:solidFill>
                <a:latin typeface="Times New Roman" panose="02020603050405020304" pitchFamily="18" charset="0"/>
                <a:cs typeface="Times New Roman" panose="02020603050405020304" pitchFamily="18" charset="0"/>
              </a:rPr>
              <a:t>-DNA with icosahedral capsid. One antigenic type.</a:t>
            </a:r>
          </a:p>
          <a:p>
            <a:pPr marL="342900" indent="-342900" algn="l" rtl="0">
              <a:buFont typeface="Wingdings" panose="05000000000000000000" pitchFamily="2" charset="2"/>
              <a:buChar char="Ø"/>
              <a:defRPr/>
            </a:pPr>
            <a:r>
              <a:rPr lang="en-US" altLang="en-US" sz="2300" dirty="0">
                <a:solidFill>
                  <a:srgbClr val="FF0000"/>
                </a:solidFill>
                <a:latin typeface="Times New Roman" panose="02020603050405020304" pitchFamily="18" charset="0"/>
                <a:cs typeface="Times New Roman" panose="02020603050405020304" pitchFamily="18" charset="0"/>
              </a:rPr>
              <a:t>IP: </a:t>
            </a:r>
            <a:r>
              <a:rPr lang="en-US" altLang="en-US" sz="2300" dirty="0">
                <a:solidFill>
                  <a:schemeClr val="bg1"/>
                </a:solidFill>
                <a:latin typeface="Times New Roman" panose="02020603050405020304" pitchFamily="18" charset="0"/>
                <a:cs typeface="Times New Roman" panose="02020603050405020304" pitchFamily="18" charset="0"/>
              </a:rPr>
              <a:t>4-10 days.</a:t>
            </a:r>
          </a:p>
          <a:p>
            <a:pPr marL="342900" indent="-342900" algn="l" rtl="0">
              <a:buFont typeface="Wingdings" panose="05000000000000000000" pitchFamily="2" charset="2"/>
              <a:buChar char="Ø"/>
              <a:defRPr/>
            </a:pPr>
            <a:r>
              <a:rPr lang="en-US" altLang="en-US" sz="2300" dirty="0">
                <a:solidFill>
                  <a:srgbClr val="FF0000"/>
                </a:solidFill>
                <a:latin typeface="Times New Roman" panose="02020603050405020304" pitchFamily="18" charset="0"/>
                <a:cs typeface="Times New Roman" panose="02020603050405020304" pitchFamily="18" charset="0"/>
              </a:rPr>
              <a:t>Transmission: </a:t>
            </a:r>
            <a:r>
              <a:rPr lang="en-US" altLang="en-US" sz="2300" dirty="0">
                <a:solidFill>
                  <a:schemeClr val="bg1"/>
                </a:solidFill>
                <a:latin typeface="Times New Roman" panose="02020603050405020304" pitchFamily="18" charset="0"/>
                <a:cs typeface="Times New Roman" panose="02020603050405020304" pitchFamily="18" charset="0"/>
              </a:rPr>
              <a:t>Inhalation of respiratory droplets, blood transfusion, mother to baby.</a:t>
            </a:r>
          </a:p>
          <a:p>
            <a:pPr marL="342900" indent="-342900" algn="l" rtl="0">
              <a:buFont typeface="Wingdings" panose="05000000000000000000" pitchFamily="2" charset="2"/>
              <a:buChar char="Ø"/>
              <a:defRPr/>
            </a:pPr>
            <a:r>
              <a:rPr lang="en-US" altLang="en-US" sz="2300" dirty="0">
                <a:solidFill>
                  <a:srgbClr val="FF0000"/>
                </a:solidFill>
                <a:latin typeface="Times New Roman" pitchFamily="18" charset="0"/>
                <a:cs typeface="Times New Roman" pitchFamily="18" charset="0"/>
              </a:rPr>
              <a:t> Epidemiology and target group: </a:t>
            </a:r>
            <a:r>
              <a:rPr lang="en-US" altLang="en-US" sz="2300" dirty="0">
                <a:solidFill>
                  <a:schemeClr val="bg1"/>
                </a:solidFill>
                <a:latin typeface="Times New Roman" panose="02020603050405020304" pitchFamily="18" charset="0"/>
                <a:cs typeface="Times New Roman" panose="02020603050405020304" pitchFamily="18" charset="0"/>
              </a:rPr>
              <a:t>Worldwide and mostly in winter and </a:t>
            </a:r>
            <a:r>
              <a:rPr lang="en-US" altLang="en-US" sz="2300" dirty="0" smtClean="0">
                <a:solidFill>
                  <a:schemeClr val="bg1"/>
                </a:solidFill>
                <a:latin typeface="Times New Roman" panose="02020603050405020304" pitchFamily="18" charset="0"/>
                <a:cs typeface="Times New Roman" panose="02020603050405020304" pitchFamily="18" charset="0"/>
              </a:rPr>
              <a:t>spring season, </a:t>
            </a:r>
            <a:r>
              <a:rPr lang="en-US" altLang="en-US" sz="2300" dirty="0">
                <a:solidFill>
                  <a:schemeClr val="bg1"/>
                </a:solidFill>
                <a:latin typeface="Times New Roman" panose="02020603050405020304" pitchFamily="18" charset="0"/>
                <a:cs typeface="Times New Roman" panose="02020603050405020304" pitchFamily="18" charset="0"/>
              </a:rPr>
              <a:t>Children (5-10 years).</a:t>
            </a:r>
          </a:p>
          <a:p>
            <a:pPr marL="342900" indent="-342900" algn="l" rtl="0">
              <a:buFont typeface="Arial" panose="020B0604020202020204" pitchFamily="34" charset="0"/>
              <a:buChar char="•"/>
              <a:defRPr/>
            </a:pPr>
            <a:r>
              <a:rPr lang="en-US" altLang="en-US" sz="2300" dirty="0">
                <a:solidFill>
                  <a:schemeClr val="bg1"/>
                </a:solidFill>
                <a:latin typeface="Times New Roman" panose="02020603050405020304" pitchFamily="18" charset="0"/>
                <a:cs typeface="Times New Roman" panose="02020603050405020304" pitchFamily="18" charset="0"/>
              </a:rPr>
              <a:t>The virus causes slapped cheek, erythema </a:t>
            </a:r>
            <a:r>
              <a:rPr lang="en-US" altLang="en-US" sz="2300" dirty="0" err="1">
                <a:solidFill>
                  <a:schemeClr val="bg1"/>
                </a:solidFill>
                <a:latin typeface="Times New Roman" panose="02020603050405020304" pitchFamily="18" charset="0"/>
                <a:cs typeface="Times New Roman" panose="02020603050405020304" pitchFamily="18" charset="0"/>
              </a:rPr>
              <a:t>infectiosum</a:t>
            </a:r>
            <a:r>
              <a:rPr lang="en-US" altLang="en-US" sz="2300" dirty="0">
                <a:solidFill>
                  <a:schemeClr val="bg1"/>
                </a:solidFill>
                <a:latin typeface="Times New Roman" panose="02020603050405020304" pitchFamily="18" charset="0"/>
                <a:cs typeface="Times New Roman" panose="02020603050405020304" pitchFamily="18" charset="0"/>
              </a:rPr>
              <a:t>, fifth disease.</a:t>
            </a:r>
          </a:p>
          <a:p>
            <a:pPr marL="342900" indent="-342900" algn="l" rtl="0">
              <a:buFont typeface="Wingdings" panose="05000000000000000000" pitchFamily="2" charset="2"/>
              <a:buChar char="Ø"/>
              <a:defRPr/>
            </a:pPr>
            <a:r>
              <a:rPr lang="en-US" altLang="en-US" sz="2300" dirty="0">
                <a:solidFill>
                  <a:srgbClr val="FF0000"/>
                </a:solidFill>
                <a:latin typeface="Times New Roman" panose="02020603050405020304" pitchFamily="18" charset="0"/>
                <a:cs typeface="Times New Roman" panose="02020603050405020304" pitchFamily="18" charset="0"/>
              </a:rPr>
              <a:t>Pathogenesis: </a:t>
            </a:r>
          </a:p>
          <a:p>
            <a:pPr marL="342900" indent="-342900" algn="l" rtl="0">
              <a:buFont typeface="Arial" panose="020B0604020202020204" pitchFamily="34" charset="0"/>
              <a:buChar char="•"/>
              <a:defRPr/>
            </a:pPr>
            <a:r>
              <a:rPr lang="en-US" altLang="en-US" sz="2300" dirty="0">
                <a:solidFill>
                  <a:schemeClr val="bg1"/>
                </a:solidFill>
                <a:latin typeface="Times New Roman" panose="02020603050405020304" pitchFamily="18" charset="0"/>
                <a:cs typeface="Times New Roman" panose="02020603050405020304" pitchFamily="18" charset="0"/>
              </a:rPr>
              <a:t>The virus infects the endothelial cells of the blood vessels in the skin, and the red blood cells precursors (erythroblast) in the bone marrow, which account for aplastic anemia.</a:t>
            </a:r>
          </a:p>
          <a:p>
            <a:pPr marL="342900" indent="-342900" algn="l" rtl="0">
              <a:buFont typeface="Arial" panose="020B0604020202020204" pitchFamily="34" charset="0"/>
              <a:buChar char="•"/>
              <a:defRPr/>
            </a:pPr>
            <a:r>
              <a:rPr lang="en-US" altLang="en-US" sz="2300" dirty="0" err="1" smtClean="0">
                <a:solidFill>
                  <a:schemeClr val="bg1"/>
                </a:solidFill>
                <a:latin typeface="Times New Roman" panose="02020603050405020304" pitchFamily="18" charset="0"/>
                <a:cs typeface="Times New Roman" panose="02020603050405020304" pitchFamily="18" charset="0"/>
              </a:rPr>
              <a:t>Immunocomplexes</a:t>
            </a:r>
            <a:r>
              <a:rPr lang="en-US" altLang="en-US" sz="2300" dirty="0" smtClean="0">
                <a:solidFill>
                  <a:schemeClr val="bg1"/>
                </a:solidFill>
                <a:latin typeface="Times New Roman" panose="02020603050405020304" pitchFamily="18" charset="0"/>
                <a:cs typeface="Times New Roman" panose="02020603050405020304" pitchFamily="18" charset="0"/>
              </a:rPr>
              <a:t> </a:t>
            </a:r>
            <a:r>
              <a:rPr lang="en-US" altLang="en-US" sz="2300" dirty="0">
                <a:solidFill>
                  <a:schemeClr val="bg1"/>
                </a:solidFill>
                <a:latin typeface="Times New Roman" panose="02020603050405020304" pitchFamily="18" charset="0"/>
                <a:cs typeface="Times New Roman" panose="02020603050405020304" pitchFamily="18" charset="0"/>
              </a:rPr>
              <a:t>may attribute to the development of the rash. </a:t>
            </a:r>
          </a:p>
          <a:p>
            <a:pPr algn="l" rtl="0">
              <a:defRPr/>
            </a:pPr>
            <a:endParaRPr lang="en-US" altLang="en-US" sz="2300" dirty="0">
              <a:solidFill>
                <a:schemeClr val="bg1"/>
              </a:solidFill>
              <a:latin typeface="Times New Roman" panose="02020603050405020304" pitchFamily="18" charset="0"/>
              <a:cs typeface="Times New Roman" panose="02020603050405020304" pitchFamily="18" charset="0"/>
            </a:endParaRPr>
          </a:p>
          <a:p>
            <a:pPr algn="l" rtl="0">
              <a:defRPr/>
            </a:pPr>
            <a:endParaRPr lang="en-US" altLang="en-US" sz="23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88913"/>
            <a:ext cx="8229600" cy="1143000"/>
          </a:xfrm>
        </p:spPr>
        <p:txBody>
          <a:bodyPr/>
          <a:lstStyle/>
          <a:p>
            <a:pPr rtl="0"/>
            <a:r>
              <a:rPr lang="en-US" altLang="en-US" smtClean="0">
                <a:solidFill>
                  <a:srgbClr val="FFFF00"/>
                </a:solidFill>
                <a:latin typeface="Times New Roman" pitchFamily="18" charset="0"/>
                <a:cs typeface="Times New Roman" pitchFamily="18" charset="0"/>
              </a:rPr>
              <a:t>Outline</a:t>
            </a:r>
          </a:p>
        </p:txBody>
      </p:sp>
      <p:sp>
        <p:nvSpPr>
          <p:cNvPr id="3075" name="Rectangle 3"/>
          <p:cNvSpPr>
            <a:spLocks noGrp="1" noChangeArrowheads="1"/>
          </p:cNvSpPr>
          <p:nvPr>
            <p:ph type="body" idx="1"/>
          </p:nvPr>
        </p:nvSpPr>
        <p:spPr>
          <a:xfrm>
            <a:off x="457200" y="1447800"/>
            <a:ext cx="8435975" cy="4502150"/>
          </a:xfrm>
        </p:spPr>
        <p:txBody>
          <a:bodyPr/>
          <a:lstStyle/>
          <a:p>
            <a:pPr marL="355600" indent="-355600" algn="l" rtl="0"/>
            <a:endParaRPr lang="en-US" altLang="en-US" sz="2600" smtClean="0">
              <a:solidFill>
                <a:schemeClr val="bg1"/>
              </a:solidFill>
              <a:latin typeface="Times New Roman" pitchFamily="18" charset="0"/>
              <a:cs typeface="Times New Roman" pitchFamily="18" charset="0"/>
            </a:endParaRPr>
          </a:p>
          <a:p>
            <a:pPr marL="355600" indent="-355600" algn="l" rtl="0"/>
            <a:r>
              <a:rPr lang="en-US" altLang="en-US" sz="2600" smtClean="0">
                <a:solidFill>
                  <a:schemeClr val="bg1"/>
                </a:solidFill>
                <a:latin typeface="Times New Roman" pitchFamily="18" charset="0"/>
                <a:cs typeface="Times New Roman" pitchFamily="18" charset="0"/>
              </a:rPr>
              <a:t>Introduction to severe respiratory viral infections and examples of childhood fever  </a:t>
            </a:r>
          </a:p>
          <a:p>
            <a:pPr marL="355600" indent="-355600" algn="l" rtl="0"/>
            <a:r>
              <a:rPr lang="en-US" altLang="en-US" sz="2600" smtClean="0">
                <a:solidFill>
                  <a:schemeClr val="bg1"/>
                </a:solidFill>
                <a:latin typeface="Times New Roman" pitchFamily="18" charset="0"/>
                <a:cs typeface="Times New Roman" pitchFamily="18" charset="0"/>
              </a:rPr>
              <a:t>Characteristics of MERS-CoV, Measles, Mumps, Parvovirus B19 viruses </a:t>
            </a:r>
          </a:p>
          <a:p>
            <a:pPr marL="355600" indent="-355600" algn="l" rtl="0"/>
            <a:r>
              <a:rPr lang="en-US" altLang="en-US" sz="2600" smtClean="0">
                <a:solidFill>
                  <a:schemeClr val="bg1"/>
                </a:solidFill>
                <a:latin typeface="Times New Roman" pitchFamily="18" charset="0"/>
                <a:cs typeface="Times New Roman" pitchFamily="18" charset="0"/>
              </a:rPr>
              <a:t>Mode of transmission</a:t>
            </a:r>
          </a:p>
          <a:p>
            <a:pPr marL="355600" indent="-355600" algn="l" rtl="0"/>
            <a:r>
              <a:rPr lang="en-US" altLang="en-US" sz="2600" smtClean="0">
                <a:solidFill>
                  <a:schemeClr val="bg1"/>
                </a:solidFill>
                <a:latin typeface="Times New Roman" pitchFamily="18" charset="0"/>
                <a:cs typeface="Times New Roman" pitchFamily="18" charset="0"/>
              </a:rPr>
              <a:t>Clinical features </a:t>
            </a:r>
          </a:p>
          <a:p>
            <a:pPr marL="355600" indent="-355600" algn="l" rtl="0"/>
            <a:r>
              <a:rPr lang="en-US" altLang="en-US" sz="2600" smtClean="0">
                <a:solidFill>
                  <a:schemeClr val="bg1"/>
                </a:solidFill>
                <a:latin typeface="Times New Roman" pitchFamily="18" charset="0"/>
                <a:cs typeface="Times New Roman" pitchFamily="18" charset="0"/>
              </a:rPr>
              <a:t>Lab diagnosis</a:t>
            </a:r>
          </a:p>
          <a:p>
            <a:pPr marL="355600" indent="-355600" algn="l" rtl="0"/>
            <a:r>
              <a:rPr lang="en-US" altLang="en-US" sz="2600" smtClean="0">
                <a:solidFill>
                  <a:schemeClr val="bg1"/>
                </a:solidFill>
                <a:latin typeface="Times New Roman" pitchFamily="18" charset="0"/>
                <a:cs typeface="Times New Roman" pitchFamily="18" charset="0"/>
              </a:rPr>
              <a:t>Management &amp; treatment</a:t>
            </a:r>
          </a:p>
          <a:p>
            <a:pPr marL="355600" indent="-355600" algn="l" rtl="0">
              <a:buFontTx/>
              <a:buNone/>
            </a:pPr>
            <a:r>
              <a:rPr lang="en-US" altLang="en-US" sz="2600" smtClean="0">
                <a:solidFill>
                  <a:schemeClr val="bg1"/>
                </a:solidFill>
                <a:latin typeface="Times New Roman" pitchFamily="18" charset="0"/>
                <a:cs typeface="Times New Roman" pitchFamily="18" charset="0"/>
              </a:rPr>
              <a:t> </a:t>
            </a:r>
          </a:p>
          <a:p>
            <a:pPr marL="355600" indent="-355600" algn="l" rtl="0">
              <a:buFontTx/>
              <a:buNone/>
            </a:pPr>
            <a:endParaRPr lang="en-US" altLang="en-US" sz="2600" smtClean="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quarter" idx="1"/>
          </p:nvPr>
        </p:nvSpPr>
        <p:spPr>
          <a:xfrm>
            <a:off x="323850" y="1268413"/>
            <a:ext cx="8504238" cy="4572000"/>
          </a:xfrm>
        </p:spPr>
        <p:txBody>
          <a:bodyPr/>
          <a:lstStyle/>
          <a:p>
            <a:pPr algn="l" rtl="0" eaLnBrk="1" hangingPunct="1">
              <a:buFont typeface="Wingdings" pitchFamily="2" charset="2"/>
              <a:buChar char="Ø"/>
            </a:pPr>
            <a:r>
              <a:rPr lang="en-US" altLang="en-US" sz="2300" dirty="0" smtClean="0">
                <a:solidFill>
                  <a:srgbClr val="FF0000"/>
                </a:solidFill>
                <a:latin typeface="Times New Roman" pitchFamily="18" charset="0"/>
                <a:cs typeface="Times New Roman" pitchFamily="18" charset="0"/>
              </a:rPr>
              <a:t>Clinical features:</a:t>
            </a:r>
          </a:p>
          <a:p>
            <a:pPr algn="l" rtl="0" eaLnBrk="1" hangingPunct="1"/>
            <a:r>
              <a:rPr lang="en-US" altLang="en-US" sz="2300" dirty="0" smtClean="0">
                <a:solidFill>
                  <a:schemeClr val="bg1"/>
                </a:solidFill>
                <a:latin typeface="Times New Roman" pitchFamily="18" charset="0"/>
                <a:cs typeface="Times New Roman" pitchFamily="18" charset="0"/>
              </a:rPr>
              <a:t>The disease starts with fever, sneezing and coughing.</a:t>
            </a:r>
          </a:p>
          <a:p>
            <a:pPr algn="l" rtl="0" eaLnBrk="1" hangingPunct="1"/>
            <a:r>
              <a:rPr lang="en-US" altLang="en-US" sz="2300" dirty="0" smtClean="0">
                <a:solidFill>
                  <a:schemeClr val="bg1"/>
                </a:solidFill>
                <a:latin typeface="Times New Roman" pitchFamily="18" charset="0"/>
                <a:cs typeface="Times New Roman" pitchFamily="18" charset="0"/>
              </a:rPr>
              <a:t>Followed by the development of the </a:t>
            </a:r>
            <a:r>
              <a:rPr lang="en-US" altLang="en-US" sz="2300" dirty="0" err="1" smtClean="0">
                <a:solidFill>
                  <a:schemeClr val="bg1"/>
                </a:solidFill>
                <a:latin typeface="Times New Roman" pitchFamily="18" charset="0"/>
                <a:cs typeface="Times New Roman" pitchFamily="18" charset="0"/>
              </a:rPr>
              <a:t>maculopapular</a:t>
            </a:r>
            <a:r>
              <a:rPr lang="en-US" altLang="en-US" sz="2300" dirty="0" smtClean="0">
                <a:solidFill>
                  <a:schemeClr val="bg1"/>
                </a:solidFill>
                <a:latin typeface="Times New Roman" pitchFamily="18" charset="0"/>
                <a:cs typeface="Times New Roman" pitchFamily="18" charset="0"/>
              </a:rPr>
              <a:t> rash.</a:t>
            </a:r>
          </a:p>
          <a:p>
            <a:pPr algn="l" rtl="0" eaLnBrk="1" hangingPunct="1"/>
            <a:r>
              <a:rPr lang="en-US" altLang="en-US" sz="2300" dirty="0" smtClean="0">
                <a:solidFill>
                  <a:schemeClr val="bg1"/>
                </a:solidFill>
                <a:latin typeface="Times New Roman" pitchFamily="18" charset="0"/>
                <a:cs typeface="Times New Roman" pitchFamily="18" charset="0"/>
              </a:rPr>
              <a:t>The rash is red, confluent, fine, most intense on the cheek.</a:t>
            </a:r>
          </a:p>
          <a:p>
            <a:pPr algn="l" rtl="0" eaLnBrk="1" hangingPunct="1"/>
            <a:r>
              <a:rPr lang="en-US" altLang="en-US" sz="2300" dirty="0" smtClean="0">
                <a:solidFill>
                  <a:schemeClr val="bg1"/>
                </a:solidFill>
                <a:latin typeface="Times New Roman" pitchFamily="18" charset="0"/>
                <a:cs typeface="Times New Roman" pitchFamily="18" charset="0"/>
              </a:rPr>
              <a:t>The rash may appear on the trunk and limbs.</a:t>
            </a:r>
          </a:p>
          <a:p>
            <a:pPr algn="l" rtl="0" eaLnBrk="1" hangingPunct="1"/>
            <a:r>
              <a:rPr lang="en-US" altLang="en-US" sz="2300" dirty="0" smtClean="0">
                <a:solidFill>
                  <a:schemeClr val="bg1"/>
                </a:solidFill>
                <a:latin typeface="Times New Roman" pitchFamily="18" charset="0"/>
                <a:cs typeface="Times New Roman" pitchFamily="18" charset="0"/>
              </a:rPr>
              <a:t>Lesions fades from the center leaving the periphery red, developing characteristic reticular or lace-like pattern. </a:t>
            </a:r>
          </a:p>
          <a:p>
            <a:pPr algn="l" rtl="0" eaLnBrk="1" hangingPunct="1"/>
            <a:r>
              <a:rPr lang="en-US" altLang="en-US" sz="2300" dirty="0" smtClean="0">
                <a:solidFill>
                  <a:schemeClr val="bg1"/>
                </a:solidFill>
                <a:latin typeface="Times New Roman" pitchFamily="18" charset="0"/>
                <a:cs typeface="Times New Roman" pitchFamily="18" charset="0"/>
              </a:rPr>
              <a:t>There is mild generalized </a:t>
            </a:r>
            <a:r>
              <a:rPr lang="en-US" altLang="en-US" sz="2300" dirty="0" err="1" smtClean="0">
                <a:solidFill>
                  <a:schemeClr val="bg1"/>
                </a:solidFill>
                <a:latin typeface="Times New Roman" pitchFamily="18" charset="0"/>
                <a:cs typeface="Times New Roman" pitchFamily="18" charset="0"/>
              </a:rPr>
              <a:t>lymphadenopathy</a:t>
            </a:r>
            <a:r>
              <a:rPr lang="en-US" altLang="en-US" sz="2300" dirty="0" smtClean="0">
                <a:solidFill>
                  <a:schemeClr val="bg1"/>
                </a:solidFill>
                <a:latin typeface="Times New Roman" pitchFamily="18" charset="0"/>
                <a:cs typeface="Times New Roman" pitchFamily="18" charset="0"/>
              </a:rPr>
              <a:t>.</a:t>
            </a:r>
          </a:p>
          <a:p>
            <a:pPr algn="l" rtl="0" eaLnBrk="1" hangingPunct="1"/>
            <a:r>
              <a:rPr lang="en-US" altLang="en-US" sz="2300" dirty="0" err="1" smtClean="0">
                <a:solidFill>
                  <a:schemeClr val="bg1"/>
                </a:solidFill>
                <a:latin typeface="Times New Roman" pitchFamily="18" charset="0"/>
                <a:cs typeface="Times New Roman" pitchFamily="18" charset="0"/>
              </a:rPr>
              <a:t>Arthralgia</a:t>
            </a:r>
            <a:r>
              <a:rPr lang="en-US" altLang="en-US" sz="2300" dirty="0" smtClean="0">
                <a:solidFill>
                  <a:schemeClr val="bg1"/>
                </a:solidFill>
                <a:latin typeface="Times New Roman" pitchFamily="18" charset="0"/>
                <a:cs typeface="Times New Roman" pitchFamily="18" charset="0"/>
              </a:rPr>
              <a:t> with swelling and pain in the joints are seen in women.</a:t>
            </a:r>
          </a:p>
          <a:p>
            <a:pPr algn="l" rtl="0" eaLnBrk="1" hangingPunct="1"/>
            <a:endParaRPr lang="en-US" altLang="en-US" sz="2300" dirty="0" smtClean="0">
              <a:solidFill>
                <a:schemeClr val="bg1"/>
              </a:solidFill>
              <a:latin typeface="Times New Roman" pitchFamily="18" charset="0"/>
              <a:cs typeface="Times New Roman" pitchFamily="18" charset="0"/>
            </a:endParaRPr>
          </a:p>
          <a:p>
            <a:pPr algn="l" rtl="0" eaLnBrk="1" hangingPunct="1"/>
            <a:r>
              <a:rPr lang="en-US" altLang="en-US" sz="2300" dirty="0" smtClean="0">
                <a:solidFill>
                  <a:srgbClr val="FF0000"/>
                </a:solidFill>
                <a:latin typeface="Times New Roman" pitchFamily="18" charset="0"/>
                <a:cs typeface="Times New Roman" pitchFamily="18" charset="0"/>
              </a:rPr>
              <a:t>Recovery:</a:t>
            </a:r>
            <a:r>
              <a:rPr lang="en-US" altLang="en-US" sz="2300" dirty="0" smtClean="0">
                <a:solidFill>
                  <a:schemeClr val="bg1"/>
                </a:solidFill>
                <a:latin typeface="Times New Roman" pitchFamily="18" charset="0"/>
                <a:cs typeface="Times New Roman" pitchFamily="18" charset="0"/>
              </a:rPr>
              <a:t> is complete.</a:t>
            </a:r>
          </a:p>
          <a:p>
            <a:pPr algn="l" rtl="0" eaLnBrk="1" hangingPunct="1"/>
            <a:endParaRPr lang="ar-SA" altLang="en-US" sz="2300" dirty="0" smtClean="0">
              <a:solidFill>
                <a:schemeClr val="bg1"/>
              </a:solidFill>
              <a:latin typeface="Times New Roman" pitchFamily="18" charset="0"/>
              <a:cs typeface="Times New Roman" pitchFamily="18" charset="0"/>
            </a:endParaRPr>
          </a:p>
          <a:p>
            <a:pPr algn="l" rtl="0" eaLnBrk="1" hangingPunct="1"/>
            <a:endParaRPr lang="en-US" altLang="en-US" sz="2300" dirty="0" smtClean="0">
              <a:solidFill>
                <a:schemeClr val="bg1"/>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rtl="0"/>
            <a:r>
              <a:rPr lang="en-US" altLang="en-US" sz="3000" smtClean="0">
                <a:solidFill>
                  <a:schemeClr val="bg1"/>
                </a:solidFill>
                <a:latin typeface="Times New Roman" pitchFamily="18" charset="0"/>
                <a:cs typeface="Times New Roman" pitchFamily="18" charset="0"/>
              </a:rPr>
              <a:t>Slapped cheek / erythema infectiosum</a:t>
            </a:r>
            <a:endParaRPr lang="en-US" altLang="en-US" sz="3000" smtClean="0"/>
          </a:p>
        </p:txBody>
      </p:sp>
      <p:pic>
        <p:nvPicPr>
          <p:cNvPr id="21507" name="Content Placeholder 3" descr="parvovirus_7_020310.jpg"/>
          <p:cNvPicPr>
            <a:picLocks noGrp="1" noChangeAspect="1"/>
          </p:cNvPicPr>
          <p:nvPr>
            <p:ph sz="quarter" idx="1"/>
          </p:nvPr>
        </p:nvPicPr>
        <p:blipFill>
          <a:blip r:embed="rId2" cstate="print"/>
          <a:srcRect/>
          <a:stretch>
            <a:fillRect/>
          </a:stretch>
        </p:blipFill>
        <p:spPr>
          <a:xfrm>
            <a:off x="1042988" y="1773238"/>
            <a:ext cx="3429000" cy="4032250"/>
          </a:xfrm>
        </p:spPr>
      </p:pic>
      <p:pic>
        <p:nvPicPr>
          <p:cNvPr id="21508" name="Picture 5" descr="http://pediatric-house-calls.djmed.net/wp-content/uploads/2014/04/rash-fifth-disease-parvovirus-b19.jpg"/>
          <p:cNvPicPr>
            <a:picLocks noChangeAspect="1" noChangeArrowheads="1"/>
          </p:cNvPicPr>
          <p:nvPr/>
        </p:nvPicPr>
        <p:blipFill>
          <a:blip r:embed="rId3" cstate="print"/>
          <a:srcRect/>
          <a:stretch>
            <a:fillRect/>
          </a:stretch>
        </p:blipFill>
        <p:spPr bwMode="auto">
          <a:xfrm>
            <a:off x="4716463" y="1773238"/>
            <a:ext cx="3922712" cy="39941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sz="quarter" idx="1"/>
          </p:nvPr>
        </p:nvSpPr>
        <p:spPr>
          <a:xfrm>
            <a:off x="251520" y="476672"/>
            <a:ext cx="8569200" cy="5976664"/>
          </a:xfrm>
        </p:spPr>
        <p:txBody>
          <a:bodyPr/>
          <a:lstStyle/>
          <a:p>
            <a:pPr algn="l" rtl="0" eaLnBrk="1" hangingPunct="1">
              <a:buFont typeface="Wingdings" pitchFamily="2" charset="2"/>
              <a:buChar char="Ø"/>
            </a:pPr>
            <a:r>
              <a:rPr lang="en-US" altLang="en-US" sz="2300" dirty="0" smtClean="0">
                <a:solidFill>
                  <a:srgbClr val="FF0000"/>
                </a:solidFill>
                <a:latin typeface="Times New Roman" pitchFamily="18" charset="0"/>
                <a:cs typeface="Times New Roman" pitchFamily="18" charset="0"/>
              </a:rPr>
              <a:t>Complications: </a:t>
            </a:r>
          </a:p>
          <a:p>
            <a:pPr algn="l" rtl="0" eaLnBrk="1" hangingPunct="1"/>
            <a:r>
              <a:rPr lang="en-US" altLang="en-US" sz="2300" dirty="0" err="1" smtClean="0">
                <a:solidFill>
                  <a:srgbClr val="FFFF00"/>
                </a:solidFill>
                <a:latin typeface="Times New Roman" pitchFamily="18" charset="0"/>
                <a:cs typeface="Times New Roman" pitchFamily="18" charset="0"/>
              </a:rPr>
              <a:t>Aplastic</a:t>
            </a:r>
            <a:r>
              <a:rPr lang="en-US" altLang="en-US" sz="2300" dirty="0" smtClean="0">
                <a:solidFill>
                  <a:srgbClr val="FFFF00"/>
                </a:solidFill>
                <a:latin typeface="Times New Roman" pitchFamily="18" charset="0"/>
                <a:cs typeface="Times New Roman" pitchFamily="18" charset="0"/>
              </a:rPr>
              <a:t> crisis </a:t>
            </a:r>
            <a:r>
              <a:rPr lang="en-US" altLang="en-US" sz="2300" dirty="0" smtClean="0">
                <a:solidFill>
                  <a:schemeClr val="bg1"/>
                </a:solidFill>
                <a:latin typeface="Times New Roman" pitchFamily="18" charset="0"/>
                <a:cs typeface="Times New Roman" pitchFamily="18" charset="0"/>
              </a:rPr>
              <a:t>sudden and temporary disappearance of erythroblasts from the bone marrow, seen in patients with hemolytic anemia. The bone marrow does not produce RBC.</a:t>
            </a:r>
          </a:p>
          <a:p>
            <a:pPr algn="l" rtl="0" eaLnBrk="1" hangingPunct="1"/>
            <a:r>
              <a:rPr lang="en-US" altLang="en-US" sz="2300" dirty="0" smtClean="0">
                <a:solidFill>
                  <a:srgbClr val="FFFF00"/>
                </a:solidFill>
                <a:latin typeface="Times New Roman" pitchFamily="18" charset="0"/>
                <a:cs typeface="Times New Roman" pitchFamily="18" charset="0"/>
              </a:rPr>
              <a:t>Chronic anemia </a:t>
            </a:r>
            <a:r>
              <a:rPr lang="en-US" altLang="en-US" sz="2300" dirty="0" smtClean="0">
                <a:solidFill>
                  <a:schemeClr val="bg1"/>
                </a:solidFill>
                <a:latin typeface="Times New Roman" pitchFamily="18" charset="0"/>
                <a:cs typeface="Times New Roman" pitchFamily="18" charset="0"/>
              </a:rPr>
              <a:t>occurs in the </a:t>
            </a:r>
            <a:r>
              <a:rPr lang="en-US" altLang="en-US" sz="2300" dirty="0" err="1" smtClean="0">
                <a:solidFill>
                  <a:schemeClr val="bg1"/>
                </a:solidFill>
                <a:latin typeface="Times New Roman" pitchFamily="18" charset="0"/>
                <a:cs typeface="Times New Roman" pitchFamily="18" charset="0"/>
              </a:rPr>
              <a:t>immunocompromised</a:t>
            </a:r>
            <a:r>
              <a:rPr lang="en-US" altLang="en-US" sz="2300" dirty="0" smtClean="0">
                <a:solidFill>
                  <a:schemeClr val="bg1"/>
                </a:solidFill>
                <a:latin typeface="Times New Roman" pitchFamily="18" charset="0"/>
                <a:cs typeface="Times New Roman" pitchFamily="18" charset="0"/>
              </a:rPr>
              <a:t> when the immune system is unable to produce antibodies to neutralize the virus.</a:t>
            </a:r>
          </a:p>
          <a:p>
            <a:pPr algn="l" rtl="0" eaLnBrk="1" hangingPunct="1"/>
            <a:r>
              <a:rPr lang="en-US" altLang="en-US" sz="2300" dirty="0" err="1" smtClean="0">
                <a:solidFill>
                  <a:srgbClr val="FFFF00"/>
                </a:solidFill>
                <a:latin typeface="Times New Roman" pitchFamily="18" charset="0"/>
                <a:cs typeface="Times New Roman" pitchFamily="18" charset="0"/>
              </a:rPr>
              <a:t>Hydrops</a:t>
            </a:r>
            <a:r>
              <a:rPr lang="en-US" altLang="en-US" sz="2300" dirty="0" smtClean="0">
                <a:solidFill>
                  <a:srgbClr val="FFFF00"/>
                </a:solidFill>
                <a:latin typeface="Times New Roman" pitchFamily="18" charset="0"/>
                <a:cs typeface="Times New Roman" pitchFamily="18" charset="0"/>
              </a:rPr>
              <a:t> </a:t>
            </a:r>
            <a:r>
              <a:rPr lang="en-US" altLang="en-US" sz="2300" dirty="0" err="1" smtClean="0">
                <a:solidFill>
                  <a:srgbClr val="FFFF00"/>
                </a:solidFill>
                <a:latin typeface="Times New Roman" pitchFamily="18" charset="0"/>
                <a:cs typeface="Times New Roman" pitchFamily="18" charset="0"/>
              </a:rPr>
              <a:t>fetalis</a:t>
            </a:r>
            <a:r>
              <a:rPr lang="en-US" altLang="en-US" sz="2300" dirty="0" smtClean="0">
                <a:solidFill>
                  <a:srgbClr val="FFFF00"/>
                </a:solidFill>
                <a:latin typeface="Times New Roman" pitchFamily="18" charset="0"/>
                <a:cs typeface="Times New Roman" pitchFamily="18" charset="0"/>
              </a:rPr>
              <a:t> </a:t>
            </a:r>
            <a:r>
              <a:rPr lang="en-US" altLang="en-US" sz="2300" dirty="0" smtClean="0">
                <a:solidFill>
                  <a:schemeClr val="bg1"/>
                </a:solidFill>
                <a:latin typeface="Times New Roman" pitchFamily="18" charset="0"/>
                <a:cs typeface="Times New Roman" pitchFamily="18" charset="0"/>
              </a:rPr>
              <a:t>occurs during pregnancy when the mother become infected with parvovirus B19.</a:t>
            </a:r>
          </a:p>
          <a:p>
            <a:pPr algn="l" rtl="0" eaLnBrk="1" hangingPunct="1"/>
            <a:endParaRPr lang="en-US" altLang="en-US" sz="2300" dirty="0" smtClean="0">
              <a:solidFill>
                <a:schemeClr val="bg1"/>
              </a:solidFill>
              <a:latin typeface="Times New Roman" pitchFamily="18" charset="0"/>
              <a:cs typeface="Times New Roman" pitchFamily="18" charset="0"/>
            </a:endParaRPr>
          </a:p>
          <a:p>
            <a:pPr algn="l" rtl="0" eaLnBrk="1" hangingPunct="1"/>
            <a:r>
              <a:rPr lang="en-US" altLang="en-US" sz="2300" dirty="0" smtClean="0">
                <a:solidFill>
                  <a:srgbClr val="FF0000"/>
                </a:solidFill>
                <a:latin typeface="Times New Roman" pitchFamily="18" charset="0"/>
                <a:cs typeface="Times New Roman" pitchFamily="18" charset="0"/>
              </a:rPr>
              <a:t>Lab diagnosis:</a:t>
            </a:r>
            <a:r>
              <a:rPr lang="en-US" altLang="en-US" sz="2300" dirty="0" smtClean="0">
                <a:solidFill>
                  <a:schemeClr val="bg1"/>
                </a:solidFill>
                <a:latin typeface="Times New Roman" pitchFamily="18" charset="0"/>
                <a:cs typeface="Times New Roman" pitchFamily="18" charset="0"/>
              </a:rPr>
              <a:t> detection of </a:t>
            </a:r>
            <a:r>
              <a:rPr lang="en-US" altLang="en-US" sz="2300" dirty="0" err="1" smtClean="0">
                <a:solidFill>
                  <a:schemeClr val="bg1"/>
                </a:solidFill>
                <a:latin typeface="Times New Roman" pitchFamily="18" charset="0"/>
                <a:cs typeface="Times New Roman" pitchFamily="18" charset="0"/>
              </a:rPr>
              <a:t>Ig</a:t>
            </a:r>
            <a:r>
              <a:rPr lang="en-US" altLang="en-US" sz="2300" dirty="0" smtClean="0">
                <a:solidFill>
                  <a:schemeClr val="bg1"/>
                </a:solidFill>
                <a:latin typeface="Times New Roman" pitchFamily="18" charset="0"/>
                <a:cs typeface="Times New Roman" pitchFamily="18" charset="0"/>
              </a:rPr>
              <a:t>-M antibody by ELISA or detection of viral NA using PCR.</a:t>
            </a:r>
          </a:p>
          <a:p>
            <a:pPr algn="l" rtl="0" eaLnBrk="1" hangingPunct="1"/>
            <a:endParaRPr lang="en-US" altLang="en-US" sz="2300" dirty="0" smtClean="0">
              <a:solidFill>
                <a:schemeClr val="bg1"/>
              </a:solidFill>
              <a:latin typeface="Times New Roman" pitchFamily="18" charset="0"/>
              <a:cs typeface="Times New Roman" pitchFamily="18" charset="0"/>
            </a:endParaRPr>
          </a:p>
          <a:p>
            <a:pPr algn="l" rtl="0" eaLnBrk="1" hangingPunct="1"/>
            <a:r>
              <a:rPr lang="en-US" altLang="en-US" sz="2300" dirty="0" smtClean="0">
                <a:solidFill>
                  <a:srgbClr val="FF0000"/>
                </a:solidFill>
                <a:latin typeface="Times New Roman" pitchFamily="18" charset="0"/>
                <a:cs typeface="Times New Roman" pitchFamily="18" charset="0"/>
              </a:rPr>
              <a:t>Prevention: </a:t>
            </a:r>
            <a:r>
              <a:rPr lang="en-US" altLang="en-US" sz="2300" dirty="0" smtClean="0">
                <a:solidFill>
                  <a:schemeClr val="bg1"/>
                </a:solidFill>
                <a:latin typeface="Times New Roman" pitchFamily="18" charset="0"/>
                <a:cs typeface="Times New Roman" pitchFamily="18" charset="0"/>
              </a:rPr>
              <a:t>There is no vaccine available.</a:t>
            </a:r>
            <a:endParaRPr lang="en-US" altLang="en-US" sz="2300" dirty="0" smtClean="0">
              <a:solidFill>
                <a:srgbClr val="C00000"/>
              </a:solidFill>
              <a:latin typeface="Times New Roman" pitchFamily="18" charset="0"/>
              <a:cs typeface="Times New Roman" pitchFamily="18" charset="0"/>
            </a:endParaRPr>
          </a:p>
          <a:p>
            <a:pPr algn="l" rtl="0" eaLnBrk="1" hangingPunct="1"/>
            <a:r>
              <a:rPr lang="en-US" altLang="en-US" sz="2300" dirty="0" smtClean="0">
                <a:solidFill>
                  <a:srgbClr val="FF0000"/>
                </a:solidFill>
                <a:latin typeface="Times New Roman" pitchFamily="18" charset="0"/>
                <a:cs typeface="Times New Roman" pitchFamily="18" charset="0"/>
              </a:rPr>
              <a:t>Treatment: </a:t>
            </a:r>
            <a:r>
              <a:rPr lang="en-US" altLang="en-US" sz="2300" dirty="0" smtClean="0">
                <a:solidFill>
                  <a:schemeClr val="bg1"/>
                </a:solidFill>
                <a:latin typeface="Times New Roman" pitchFamily="18" charset="0"/>
                <a:cs typeface="Times New Roman" pitchFamily="18" charset="0"/>
              </a:rPr>
              <a:t>There is no specific antiviral therapy.</a:t>
            </a:r>
            <a:endParaRPr lang="en-US" altLang="en-US" sz="2300" dirty="0" smtClean="0">
              <a:solidFill>
                <a:srgbClr val="C00000"/>
              </a:solidFill>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24024" y="412750"/>
            <a:ext cx="6911975" cy="1187450"/>
          </a:xfrm>
          <a:prstGeom prst="rect">
            <a:avLst/>
          </a:prstGeom>
        </p:spPr>
        <p:txBody>
          <a:bodyPr/>
          <a:lstStyle/>
          <a:p>
            <a:pPr algn="l" rtl="0" fontAlgn="auto">
              <a:spcAft>
                <a:spcPts val="0"/>
              </a:spcAft>
              <a:defRPr/>
            </a:pPr>
            <a:r>
              <a:rPr lang="en-US" sz="4200" spc="-100" dirty="0">
                <a:ln w="3200">
                  <a:solidFill>
                    <a:schemeClr val="bg2">
                      <a:shade val="75000"/>
                      <a:alpha val="25000"/>
                    </a:schemeClr>
                  </a:solidFill>
                  <a:prstDash val="solid"/>
                  <a:round/>
                </a:ln>
                <a:solidFill>
                  <a:srgbClr val="C00000"/>
                </a:solidFill>
                <a:effectLst>
                  <a:outerShdw blurRad="38100" dist="38100" dir="2700000" algn="tl">
                    <a:srgbClr val="000000">
                      <a:alpha val="43137"/>
                    </a:srgbClr>
                  </a:outerShdw>
                </a:effectLst>
                <a:latin typeface="Century Gothic"/>
                <a:ea typeface="+mj-ea"/>
                <a:cs typeface="Century Gothic"/>
              </a:rPr>
              <a:t>Reference books </a:t>
            </a:r>
            <a:br>
              <a:rPr lang="en-US" sz="4200" spc="-100" dirty="0">
                <a:ln w="3200">
                  <a:solidFill>
                    <a:schemeClr val="bg2">
                      <a:shade val="75000"/>
                      <a:alpha val="25000"/>
                    </a:schemeClr>
                  </a:solidFill>
                  <a:prstDash val="solid"/>
                  <a:round/>
                </a:ln>
                <a:solidFill>
                  <a:srgbClr val="C00000"/>
                </a:solidFill>
                <a:effectLst>
                  <a:outerShdw blurRad="38100" dist="38100" dir="2700000" algn="tl">
                    <a:srgbClr val="000000">
                      <a:alpha val="43137"/>
                    </a:srgbClr>
                  </a:outerShdw>
                </a:effectLst>
                <a:latin typeface="Century Gothic"/>
                <a:ea typeface="+mj-ea"/>
                <a:cs typeface="Century Gothic"/>
              </a:rPr>
            </a:br>
            <a:endParaRPr lang="en-US" sz="4200" spc="-100" dirty="0">
              <a:ln w="3200">
                <a:solidFill>
                  <a:schemeClr val="bg2">
                    <a:shade val="75000"/>
                    <a:alpha val="25000"/>
                  </a:schemeClr>
                </a:solidFill>
                <a:prstDash val="solid"/>
                <a:round/>
              </a:ln>
              <a:solidFill>
                <a:srgbClr val="C00000"/>
              </a:solidFill>
              <a:effectLst>
                <a:innerShdw blurRad="50800" dist="25400" dir="13500000">
                  <a:prstClr val="black">
                    <a:alpha val="70000"/>
                  </a:prstClr>
                </a:innerShdw>
              </a:effectLst>
              <a:latin typeface="+mj-lt"/>
              <a:ea typeface="+mj-ea"/>
              <a:cs typeface="+mj-cs"/>
            </a:endParaRPr>
          </a:p>
        </p:txBody>
      </p:sp>
      <p:sp>
        <p:nvSpPr>
          <p:cNvPr id="23555" name="Rectangle 4"/>
          <p:cNvSpPr>
            <a:spLocks noChangeArrowheads="1"/>
          </p:cNvSpPr>
          <p:nvPr/>
        </p:nvSpPr>
        <p:spPr bwMode="auto">
          <a:xfrm>
            <a:off x="179388" y="1700213"/>
            <a:ext cx="6389687" cy="3540125"/>
          </a:xfrm>
          <a:prstGeom prst="rect">
            <a:avLst/>
          </a:prstGeom>
          <a:noFill/>
          <a:ln w="9525">
            <a:noFill/>
            <a:miter lim="800000"/>
            <a:headEnd/>
            <a:tailEnd/>
          </a:ln>
        </p:spPr>
        <p:txBody>
          <a:bodyPr>
            <a:spAutoFit/>
          </a:bodyPr>
          <a:lstStyle/>
          <a:p>
            <a:pPr algn="l" rtl="0"/>
            <a:r>
              <a:rPr lang="en-US" altLang="en-US" sz="2800" u="sng">
                <a:solidFill>
                  <a:srgbClr val="FFFF00"/>
                </a:solidFill>
                <a:latin typeface="Times New Roman" pitchFamily="18" charset="0"/>
                <a:cs typeface="Times New Roman" pitchFamily="18" charset="0"/>
              </a:rPr>
              <a:t>Notes on Medical Microbiology</a:t>
            </a:r>
          </a:p>
          <a:p>
            <a:pPr algn="l" rtl="0"/>
            <a:r>
              <a:rPr lang="en-US" altLang="en-US" sz="2000">
                <a:solidFill>
                  <a:schemeClr val="bg1"/>
                </a:solidFill>
                <a:latin typeface="Times New Roman" pitchFamily="18" charset="0"/>
                <a:cs typeface="Times New Roman" pitchFamily="18" charset="0"/>
              </a:rPr>
              <a:t>By; Katherine N. Ward, A. Christine McCartney, and Bishan Thakker.</a:t>
            </a:r>
          </a:p>
          <a:p>
            <a:pPr algn="l" rtl="0"/>
            <a:r>
              <a:rPr lang="en-US" altLang="en-US" sz="2000">
                <a:solidFill>
                  <a:schemeClr val="bg1"/>
                </a:solidFill>
                <a:latin typeface="Times New Roman" pitchFamily="18" charset="0"/>
                <a:cs typeface="Times New Roman" pitchFamily="18" charset="0"/>
              </a:rPr>
              <a:t> (2009) </a:t>
            </a:r>
          </a:p>
          <a:p>
            <a:pPr algn="l" rtl="0"/>
            <a:endParaRPr lang="en-US" altLang="en-US" sz="2000">
              <a:solidFill>
                <a:schemeClr val="bg1"/>
              </a:solidFill>
              <a:latin typeface="Times New Roman" pitchFamily="18" charset="0"/>
              <a:cs typeface="Times New Roman" pitchFamily="18" charset="0"/>
            </a:endParaRPr>
          </a:p>
          <a:p>
            <a:pPr algn="l" rtl="0"/>
            <a:endParaRPr lang="en-US" altLang="en-US" sz="2000">
              <a:solidFill>
                <a:schemeClr val="bg1"/>
              </a:solidFill>
              <a:latin typeface="Times New Roman" pitchFamily="18" charset="0"/>
              <a:cs typeface="Times New Roman" pitchFamily="18" charset="0"/>
            </a:endParaRPr>
          </a:p>
          <a:p>
            <a:pPr algn="l" rtl="0"/>
            <a:r>
              <a:rPr lang="en-US" altLang="en-US" sz="2800" u="sng">
                <a:solidFill>
                  <a:srgbClr val="FFFF00"/>
                </a:solidFill>
                <a:latin typeface="Times New Roman" pitchFamily="18" charset="0"/>
                <a:cs typeface="Times New Roman" pitchFamily="18" charset="0"/>
              </a:rPr>
              <a:t>Human Virology</a:t>
            </a:r>
          </a:p>
          <a:p>
            <a:pPr algn="l" rtl="0"/>
            <a:r>
              <a:rPr lang="en-US" altLang="en-US" sz="2000">
                <a:solidFill>
                  <a:schemeClr val="bg1"/>
                </a:solidFill>
                <a:latin typeface="Times New Roman" pitchFamily="18" charset="0"/>
                <a:cs typeface="Times New Roman" pitchFamily="18" charset="0"/>
              </a:rPr>
              <a:t>By; Leslie Collier and John Oxford.</a:t>
            </a:r>
          </a:p>
          <a:p>
            <a:pPr algn="l" rtl="0"/>
            <a:r>
              <a:rPr lang="en-US" altLang="en-US" sz="2000">
                <a:solidFill>
                  <a:schemeClr val="bg1"/>
                </a:solidFill>
                <a:latin typeface="Times New Roman" pitchFamily="18" charset="0"/>
                <a:cs typeface="Times New Roman" pitchFamily="18" charset="0"/>
              </a:rPr>
              <a:t>(2006) </a:t>
            </a:r>
          </a:p>
          <a:p>
            <a:pPr algn="l" rtl="0"/>
            <a:endParaRPr lang="en-US" altLang="en-US" sz="2800">
              <a:solidFill>
                <a:schemeClr val="bg1"/>
              </a:solidFill>
              <a:cs typeface="Times New Roman" pitchFamily="18" charset="0"/>
            </a:endParaRPr>
          </a:p>
        </p:txBody>
      </p:sp>
      <p:pic>
        <p:nvPicPr>
          <p:cNvPr id="23556" name="Picture 2" descr="http://large.bangzo.com/?SWBMDQ0MzEwMjg0OA=="/>
          <p:cNvPicPr>
            <a:picLocks noChangeAspect="1" noChangeArrowheads="1"/>
          </p:cNvPicPr>
          <p:nvPr/>
        </p:nvPicPr>
        <p:blipFill>
          <a:blip r:embed="rId2" cstate="print"/>
          <a:srcRect/>
          <a:stretch>
            <a:fillRect/>
          </a:stretch>
        </p:blipFill>
        <p:spPr bwMode="auto">
          <a:xfrm>
            <a:off x="7019925" y="1125538"/>
            <a:ext cx="1944688" cy="2808287"/>
          </a:xfrm>
          <a:prstGeom prst="rect">
            <a:avLst/>
          </a:prstGeom>
          <a:noFill/>
          <a:ln w="9525">
            <a:noFill/>
            <a:miter lim="800000"/>
            <a:headEnd/>
            <a:tailEnd/>
          </a:ln>
        </p:spPr>
      </p:pic>
      <p:pic>
        <p:nvPicPr>
          <p:cNvPr id="23557" name="Picture 4" descr="http://www.downeu.net/uploads/posts/2011-03-21/399117-0.jpg"/>
          <p:cNvPicPr>
            <a:picLocks noChangeAspect="1" noChangeArrowheads="1"/>
          </p:cNvPicPr>
          <p:nvPr/>
        </p:nvPicPr>
        <p:blipFill>
          <a:blip r:embed="rId3" cstate="print"/>
          <a:srcRect/>
          <a:stretch>
            <a:fillRect/>
          </a:stretch>
        </p:blipFill>
        <p:spPr bwMode="auto">
          <a:xfrm>
            <a:off x="7019925" y="4076700"/>
            <a:ext cx="1944688" cy="25209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8"/>
          <p:cNvSpPr txBox="1">
            <a:spLocks noChangeArrowheads="1"/>
          </p:cNvSpPr>
          <p:nvPr/>
        </p:nvSpPr>
        <p:spPr bwMode="auto">
          <a:xfrm>
            <a:off x="2627313" y="252413"/>
            <a:ext cx="4538662" cy="584200"/>
          </a:xfrm>
          <a:prstGeom prst="rect">
            <a:avLst/>
          </a:prstGeom>
          <a:noFill/>
          <a:ln w="9525">
            <a:noFill/>
            <a:miter lim="800000"/>
            <a:headEnd/>
            <a:tailEnd/>
          </a:ln>
        </p:spPr>
        <p:txBody>
          <a:bodyPr>
            <a:spAutoFit/>
          </a:bodyPr>
          <a:lstStyle/>
          <a:p>
            <a:pPr marL="457200" indent="-457200" algn="l" rtl="0">
              <a:spcBef>
                <a:spcPct val="50000"/>
              </a:spcBef>
              <a:buFont typeface="Wingdings" pitchFamily="2" charset="2"/>
              <a:buNone/>
            </a:pPr>
            <a:r>
              <a:rPr lang="en-US" altLang="en-US" sz="3200">
                <a:solidFill>
                  <a:srgbClr val="FFFF66"/>
                </a:solidFill>
                <a:latin typeface="Times New Roman" pitchFamily="18" charset="0"/>
                <a:cs typeface="Times New Roman" pitchFamily="18" charset="0"/>
              </a:rPr>
              <a:t>Severe forms Coronavirus</a:t>
            </a:r>
          </a:p>
        </p:txBody>
      </p:sp>
      <p:sp>
        <p:nvSpPr>
          <p:cNvPr id="4099" name="Text Box 13"/>
          <p:cNvSpPr txBox="1">
            <a:spLocks noChangeArrowheads="1"/>
          </p:cNvSpPr>
          <p:nvPr/>
        </p:nvSpPr>
        <p:spPr bwMode="auto">
          <a:xfrm>
            <a:off x="250825" y="1265238"/>
            <a:ext cx="5329238" cy="4870564"/>
          </a:xfrm>
          <a:prstGeom prst="rect">
            <a:avLst/>
          </a:prstGeom>
          <a:noFill/>
          <a:ln w="9525">
            <a:noFill/>
            <a:miter lim="800000"/>
            <a:headEnd/>
            <a:tailEnd/>
          </a:ln>
        </p:spPr>
        <p:txBody>
          <a:bodyPr>
            <a:spAutoFit/>
          </a:bodyPr>
          <a:lstStyle/>
          <a:p>
            <a:pPr algn="l" rtl="0">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Family: </a:t>
            </a:r>
            <a:r>
              <a:rPr lang="en-US" altLang="en-US" sz="2300" i="1" dirty="0" err="1">
                <a:solidFill>
                  <a:schemeClr val="bg1"/>
                </a:solidFill>
                <a:latin typeface="Times New Roman" pitchFamily="18" charset="0"/>
                <a:cs typeface="Times New Roman" pitchFamily="18" charset="0"/>
              </a:rPr>
              <a:t>Coronaviridae</a:t>
            </a:r>
            <a:r>
              <a:rPr lang="en-US" altLang="en-US" sz="2300" i="1" dirty="0">
                <a:solidFill>
                  <a:schemeClr val="bg1"/>
                </a:solidFill>
                <a:latin typeface="Times New Roman" pitchFamily="18" charset="0"/>
                <a:cs typeface="Times New Roman" pitchFamily="18" charset="0"/>
              </a:rPr>
              <a:t>.</a:t>
            </a:r>
          </a:p>
          <a:p>
            <a:pPr algn="l" rtl="0">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Structural features: </a:t>
            </a:r>
            <a:r>
              <a:rPr lang="en-US" altLang="en-US" sz="2300" dirty="0">
                <a:solidFill>
                  <a:schemeClr val="bg1"/>
                </a:solidFill>
                <a:latin typeface="Times New Roman" pitchFamily="18" charset="0"/>
                <a:cs typeface="Times New Roman" pitchFamily="18" charset="0"/>
              </a:rPr>
              <a:t>Enveloped virus with + polarity </a:t>
            </a:r>
            <a:r>
              <a:rPr lang="en-US" altLang="en-US" sz="2300" dirty="0" err="1">
                <a:solidFill>
                  <a:schemeClr val="bg1"/>
                </a:solidFill>
                <a:latin typeface="Times New Roman" pitchFamily="18" charset="0"/>
                <a:cs typeface="Times New Roman" pitchFamily="18" charset="0"/>
              </a:rPr>
              <a:t>ss</a:t>
            </a:r>
            <a:r>
              <a:rPr lang="en-US" altLang="en-US" sz="2300" dirty="0">
                <a:solidFill>
                  <a:schemeClr val="bg1"/>
                </a:solidFill>
                <a:latin typeface="Times New Roman" pitchFamily="18" charset="0"/>
                <a:cs typeface="Times New Roman" pitchFamily="18" charset="0"/>
              </a:rPr>
              <a:t>-RNA genome. </a:t>
            </a:r>
          </a:p>
          <a:p>
            <a:pPr algn="l" rtl="0">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Transmission: </a:t>
            </a:r>
            <a:r>
              <a:rPr lang="en-US" altLang="en-US" sz="2300" dirty="0">
                <a:solidFill>
                  <a:schemeClr val="bg1"/>
                </a:solidFill>
                <a:latin typeface="Times New Roman" pitchFamily="18" charset="0"/>
                <a:cs typeface="Times New Roman" pitchFamily="18" charset="0"/>
              </a:rPr>
              <a:t>Inhalation of infectious aerosol droplets. </a:t>
            </a:r>
          </a:p>
          <a:p>
            <a:pPr algn="l" rtl="0">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Clinical symptoms:</a:t>
            </a:r>
            <a:r>
              <a:rPr lang="en-US" altLang="en-US" sz="2300" dirty="0">
                <a:solidFill>
                  <a:schemeClr val="bg1"/>
                </a:solidFill>
                <a:latin typeface="Times New Roman" pitchFamily="18" charset="0"/>
                <a:cs typeface="Times New Roman" pitchFamily="18" charset="0"/>
              </a:rPr>
              <a:t> The 2</a:t>
            </a:r>
            <a:r>
              <a:rPr lang="en-US" altLang="en-US" sz="2300" baseline="30000" dirty="0">
                <a:solidFill>
                  <a:schemeClr val="bg1"/>
                </a:solidFill>
                <a:latin typeface="Times New Roman" pitchFamily="18" charset="0"/>
                <a:cs typeface="Times New Roman" pitchFamily="18" charset="0"/>
              </a:rPr>
              <a:t>nd</a:t>
            </a:r>
            <a:r>
              <a:rPr lang="en-US" altLang="en-US" sz="2300" dirty="0">
                <a:solidFill>
                  <a:schemeClr val="bg1"/>
                </a:solidFill>
                <a:latin typeface="Times New Roman" pitchFamily="18" charset="0"/>
                <a:cs typeface="Times New Roman" pitchFamily="18" charset="0"/>
              </a:rPr>
              <a:t> cause of common cold.</a:t>
            </a:r>
          </a:p>
          <a:p>
            <a:pPr algn="l" rtl="0">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err="1">
                <a:solidFill>
                  <a:schemeClr val="bg1"/>
                </a:solidFill>
                <a:latin typeface="Times New Roman" pitchFamily="18" charset="0"/>
                <a:cs typeface="Times New Roman" pitchFamily="18" charset="0"/>
              </a:rPr>
              <a:t>Coronavirus</a:t>
            </a:r>
            <a:r>
              <a:rPr lang="en-US" altLang="en-US" sz="2300" dirty="0">
                <a:solidFill>
                  <a:schemeClr val="bg1"/>
                </a:solidFill>
                <a:latin typeface="Times New Roman" pitchFamily="18" charset="0"/>
                <a:cs typeface="Times New Roman" pitchFamily="18" charset="0"/>
              </a:rPr>
              <a:t> also causes </a:t>
            </a:r>
            <a:r>
              <a:rPr lang="en-US" altLang="en-US" sz="2300" dirty="0" err="1">
                <a:solidFill>
                  <a:schemeClr val="bg1"/>
                </a:solidFill>
                <a:latin typeface="Times New Roman" pitchFamily="18" charset="0"/>
                <a:cs typeface="Times New Roman" pitchFamily="18" charset="0"/>
              </a:rPr>
              <a:t>zoonotic</a:t>
            </a:r>
            <a:r>
              <a:rPr lang="en-US" altLang="en-US" sz="2300" dirty="0">
                <a:solidFill>
                  <a:schemeClr val="bg1"/>
                </a:solidFill>
                <a:latin typeface="Times New Roman" pitchFamily="18" charset="0"/>
                <a:cs typeface="Times New Roman" pitchFamily="18" charset="0"/>
              </a:rPr>
              <a:t> disease (the virus is capable of infecting humans and animals including birds, camels and others).  </a:t>
            </a:r>
          </a:p>
          <a:p>
            <a:pPr algn="l" rtl="0"/>
            <a:endParaRPr lang="en-US" altLang="en-US" sz="2300" dirty="0">
              <a:solidFill>
                <a:schemeClr val="bg1"/>
              </a:solidFill>
              <a:latin typeface="Times New Roman" pitchFamily="18" charset="0"/>
              <a:cs typeface="Times New Roman" pitchFamily="18" charset="0"/>
            </a:endParaRPr>
          </a:p>
          <a:p>
            <a:pPr algn="l" rtl="0">
              <a:spcBef>
                <a:spcPct val="50000"/>
              </a:spcBef>
            </a:pPr>
            <a:r>
              <a:rPr lang="en-US" altLang="en-US" sz="2300" dirty="0">
                <a:solidFill>
                  <a:schemeClr val="bg1"/>
                </a:solidFill>
                <a:latin typeface="Times New Roman" pitchFamily="18" charset="0"/>
                <a:cs typeface="Times New Roman" pitchFamily="18" charset="0"/>
              </a:rPr>
              <a:t> </a:t>
            </a:r>
          </a:p>
        </p:txBody>
      </p:sp>
      <p:pic>
        <p:nvPicPr>
          <p:cNvPr id="4100" name="Picture 5" descr="http://pathmicro.med.sc.edu/graduate/corona-cdc.jpg"/>
          <p:cNvPicPr>
            <a:picLocks noChangeAspect="1" noChangeArrowheads="1"/>
          </p:cNvPicPr>
          <p:nvPr/>
        </p:nvPicPr>
        <p:blipFill>
          <a:blip r:embed="rId2" cstate="print"/>
          <a:srcRect/>
          <a:stretch>
            <a:fillRect/>
          </a:stretch>
        </p:blipFill>
        <p:spPr bwMode="auto">
          <a:xfrm>
            <a:off x="6227763" y="1844675"/>
            <a:ext cx="2482850" cy="2376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611188" y="1398588"/>
            <a:ext cx="7345362" cy="4806957"/>
          </a:xfrm>
          <a:prstGeom prst="rect">
            <a:avLst/>
          </a:prstGeom>
          <a:noFill/>
          <a:ln w="9525">
            <a:noFill/>
            <a:miter lim="800000"/>
            <a:headEnd/>
            <a:tailEnd/>
          </a:ln>
        </p:spPr>
        <p:txBody>
          <a:bodyPr>
            <a:spAutoFit/>
          </a:bodyPr>
          <a:lstStyle/>
          <a:p>
            <a:pPr algn="l" rtl="0">
              <a:lnSpc>
                <a:spcPct val="150000"/>
              </a:lnSpc>
            </a:pPr>
            <a:r>
              <a:rPr lang="en-US" altLang="en-US" sz="2300" dirty="0">
                <a:solidFill>
                  <a:srgbClr val="FF0000"/>
                </a:solidFill>
                <a:latin typeface="Times New Roman" pitchFamily="18" charset="0"/>
                <a:cs typeface="Times New Roman" pitchFamily="18" charset="0"/>
              </a:rPr>
              <a:t>Severe Acute Respiratory Syndrome (SARS)</a:t>
            </a:r>
          </a:p>
          <a:p>
            <a:pPr algn="l" rtl="0">
              <a:lnSpc>
                <a:spcPct val="150000"/>
              </a:lnSpc>
              <a:buFont typeface="Wingdings" pitchFamily="2" charset="2"/>
              <a:buChar char="Ø"/>
            </a:pPr>
            <a:r>
              <a:rPr lang="en-US" altLang="en-US" sz="2300" dirty="0">
                <a:solidFill>
                  <a:schemeClr val="bg1"/>
                </a:solidFill>
                <a:latin typeface="Times New Roman" pitchFamily="18" charset="0"/>
                <a:cs typeface="Times New Roman" pitchFamily="18" charset="0"/>
              </a:rPr>
              <a:t>  In winter of 2002, a new respiratory disease known as (SARS) emerged in China after a new mutation of </a:t>
            </a:r>
            <a:r>
              <a:rPr lang="en-US" altLang="en-US" sz="2300" dirty="0" err="1">
                <a:solidFill>
                  <a:schemeClr val="bg1"/>
                </a:solidFill>
                <a:latin typeface="Times New Roman" pitchFamily="18" charset="0"/>
                <a:cs typeface="Times New Roman" pitchFamily="18" charset="0"/>
              </a:rPr>
              <a:t>coronavirus</a:t>
            </a:r>
            <a:r>
              <a:rPr lang="en-US" altLang="en-US" sz="2300" dirty="0">
                <a:solidFill>
                  <a:schemeClr val="bg1"/>
                </a:solidFill>
                <a:latin typeface="Times New Roman" pitchFamily="18" charset="0"/>
                <a:cs typeface="Times New Roman" pitchFamily="18" charset="0"/>
              </a:rPr>
              <a:t>.</a:t>
            </a:r>
          </a:p>
          <a:p>
            <a:pPr algn="l" rtl="0">
              <a:lnSpc>
                <a:spcPct val="150000"/>
              </a:lnSpc>
              <a:buFont typeface="Wingdings" pitchFamily="2" charset="2"/>
              <a:buChar char="Ø"/>
            </a:pPr>
            <a:r>
              <a:rPr lang="en-US" altLang="en-US" sz="2300" dirty="0">
                <a:solidFill>
                  <a:schemeClr val="bg1"/>
                </a:solidFill>
                <a:latin typeface="Times New Roman" pitchFamily="18" charset="0"/>
                <a:cs typeface="Times New Roman" pitchFamily="18" charset="0"/>
              </a:rPr>
              <a:t>  The disease spread worldwide due to travelling.  </a:t>
            </a:r>
          </a:p>
          <a:p>
            <a:pPr algn="l" rtl="0">
              <a:lnSpc>
                <a:spcPct val="150000"/>
              </a:lnSpc>
              <a:buFont typeface="Wingdings" pitchFamily="2" charset="2"/>
              <a:buChar char="Ø"/>
            </a:pPr>
            <a:r>
              <a:rPr lang="en-US" altLang="en-US" sz="2300" dirty="0">
                <a:solidFill>
                  <a:schemeClr val="bg1"/>
                </a:solidFill>
                <a:latin typeface="Times New Roman" pitchFamily="18" charset="0"/>
                <a:cs typeface="Times New Roman" pitchFamily="18" charset="0"/>
              </a:rPr>
              <a:t>  The animal reservoir may be bats.</a:t>
            </a:r>
          </a:p>
          <a:p>
            <a:pPr algn="l" rtl="0">
              <a:lnSpc>
                <a:spcPct val="150000"/>
              </a:lnSpc>
              <a:buFont typeface="Wingdings" pitchFamily="2" charset="2"/>
              <a:buChar char="Ø"/>
            </a:pPr>
            <a:r>
              <a:rPr lang="en-US" altLang="en-US" sz="2300" dirty="0">
                <a:solidFill>
                  <a:schemeClr val="bg1"/>
                </a:solidFill>
                <a:latin typeface="Times New Roman" pitchFamily="18" charset="0"/>
                <a:cs typeface="Times New Roman" pitchFamily="18" charset="0"/>
              </a:rPr>
              <a:t>  SARS starts with high fever followed by cough with difficulty in breathing (atypical pneumonia).</a:t>
            </a:r>
          </a:p>
          <a:p>
            <a:pPr algn="l" rtl="0">
              <a:lnSpc>
                <a:spcPct val="150000"/>
              </a:lnSpc>
              <a:buFont typeface="Wingdings" pitchFamily="2" charset="2"/>
              <a:buChar char="Ø"/>
            </a:pPr>
            <a:r>
              <a:rPr lang="en-US" altLang="en-US" sz="2300" dirty="0">
                <a:solidFill>
                  <a:schemeClr val="bg1"/>
                </a:solidFill>
                <a:latin typeface="Times New Roman" pitchFamily="18" charset="0"/>
                <a:cs typeface="Times New Roman" pitchFamily="18" charset="0"/>
              </a:rPr>
              <a:t>  Associated with high mortality due to respiratory failure. </a:t>
            </a:r>
          </a:p>
        </p:txBody>
      </p:sp>
      <p:sp>
        <p:nvSpPr>
          <p:cNvPr id="5123" name="Title 1"/>
          <p:cNvSpPr>
            <a:spLocks noGrp="1"/>
          </p:cNvSpPr>
          <p:nvPr>
            <p:ph type="title"/>
          </p:nvPr>
        </p:nvSpPr>
        <p:spPr>
          <a:xfrm>
            <a:off x="395288" y="125413"/>
            <a:ext cx="8229600" cy="1143000"/>
          </a:xfrm>
        </p:spPr>
        <p:txBody>
          <a:bodyPr/>
          <a:lstStyle/>
          <a:p>
            <a:pPr rtl="0"/>
            <a:r>
              <a:rPr lang="en-US" altLang="en-US" smtClean="0">
                <a:solidFill>
                  <a:srgbClr val="FFFF00"/>
                </a:solidFill>
                <a:latin typeface="Times New Roman" pitchFamily="18" charset="0"/>
                <a:cs typeface="Times New Roman" pitchFamily="18" charset="0"/>
              </a:rPr>
              <a:t>SARS-CoV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44450"/>
            <a:ext cx="8229600" cy="1143000"/>
          </a:xfrm>
        </p:spPr>
        <p:txBody>
          <a:bodyPr/>
          <a:lstStyle/>
          <a:p>
            <a:pPr rtl="0"/>
            <a:r>
              <a:rPr lang="en-US" altLang="en-US" smtClean="0">
                <a:solidFill>
                  <a:srgbClr val="FFFF00"/>
                </a:solidFill>
                <a:latin typeface="Times New Roman" pitchFamily="18" charset="0"/>
                <a:cs typeface="Times New Roman" pitchFamily="18" charset="0"/>
              </a:rPr>
              <a:t>MERS-CoV</a:t>
            </a:r>
          </a:p>
        </p:txBody>
      </p:sp>
      <p:sp>
        <p:nvSpPr>
          <p:cNvPr id="6147" name="Text Box 9"/>
          <p:cNvSpPr txBox="1">
            <a:spLocks noChangeArrowheads="1"/>
          </p:cNvSpPr>
          <p:nvPr/>
        </p:nvSpPr>
        <p:spPr bwMode="auto">
          <a:xfrm>
            <a:off x="539552" y="1087438"/>
            <a:ext cx="8210550" cy="5755422"/>
          </a:xfrm>
          <a:prstGeom prst="rect">
            <a:avLst/>
          </a:prstGeom>
          <a:noFill/>
          <a:ln w="9525">
            <a:noFill/>
            <a:miter lim="800000"/>
            <a:headEnd/>
            <a:tailEnd/>
          </a:ln>
        </p:spPr>
        <p:txBody>
          <a:bodyPr>
            <a:spAutoFit/>
          </a:bodyPr>
          <a:lstStyle/>
          <a:p>
            <a:pPr algn="l" rtl="0"/>
            <a:r>
              <a:rPr lang="en-US" altLang="en-US" sz="2300" dirty="0">
                <a:solidFill>
                  <a:schemeClr val="bg1"/>
                </a:solidFill>
                <a:latin typeface="Times New Roman" pitchFamily="18" charset="0"/>
                <a:cs typeface="Times New Roman" pitchFamily="18" charset="0"/>
              </a:rPr>
              <a:t>Middle East Respiratory Syndrome (MERS) is viral respiratory illness first reported in Saudi Arabia in 2012. It is caused by a </a:t>
            </a:r>
            <a:r>
              <a:rPr lang="en-US" altLang="en-US" sz="2300" dirty="0" err="1">
                <a:solidFill>
                  <a:schemeClr val="bg1"/>
                </a:solidFill>
                <a:latin typeface="Times New Roman" pitchFamily="18" charset="0"/>
                <a:cs typeface="Times New Roman" pitchFamily="18" charset="0"/>
              </a:rPr>
              <a:t>coronavirus</a:t>
            </a:r>
            <a:r>
              <a:rPr lang="en-US" altLang="en-US" sz="2300" dirty="0">
                <a:solidFill>
                  <a:schemeClr val="bg1"/>
                </a:solidFill>
                <a:latin typeface="Times New Roman" pitchFamily="18" charset="0"/>
                <a:cs typeface="Times New Roman" pitchFamily="18" charset="0"/>
              </a:rPr>
              <a:t>.</a:t>
            </a:r>
          </a:p>
          <a:p>
            <a:pPr algn="l" rtl="0"/>
            <a:r>
              <a:rPr lang="en-US" altLang="en-US" sz="2300" dirty="0">
                <a:solidFill>
                  <a:schemeClr val="bg1"/>
                </a:solidFill>
                <a:latin typeface="Times New Roman" pitchFamily="18" charset="0"/>
                <a:cs typeface="Times New Roman" pitchFamily="18" charset="0"/>
              </a:rPr>
              <a:t>   </a:t>
            </a:r>
          </a:p>
          <a:p>
            <a:pPr algn="l" rtl="0">
              <a:buFont typeface="Wingdings" pitchFamily="2" charset="2"/>
              <a:buChar char="Ø"/>
            </a:pPr>
            <a:r>
              <a:rPr lang="en-US" altLang="en-US" sz="2300" dirty="0">
                <a:solidFill>
                  <a:srgbClr val="FF0000"/>
                </a:solidFill>
                <a:latin typeface="Times New Roman" pitchFamily="18" charset="0"/>
                <a:cs typeface="Times New Roman" pitchFamily="18" charset="0"/>
              </a:rPr>
              <a:t> Epidemiology: </a:t>
            </a:r>
            <a:r>
              <a:rPr lang="en-US" altLang="en-US" sz="2300" dirty="0">
                <a:solidFill>
                  <a:schemeClr val="bg1"/>
                </a:solidFill>
                <a:latin typeface="Times New Roman" pitchFamily="18" charset="0"/>
                <a:cs typeface="Times New Roman" pitchFamily="18" charset="0"/>
              </a:rPr>
              <a:t>So far, all the cases have been linked to countries in and near the Arabian Peninsula. </a:t>
            </a:r>
          </a:p>
          <a:p>
            <a:pPr algn="l" rtl="0">
              <a:buFontTx/>
              <a:buChar char="•"/>
            </a:pPr>
            <a:r>
              <a:rPr lang="en-US" altLang="en-US" sz="2300" dirty="0">
                <a:solidFill>
                  <a:schemeClr val="bg1"/>
                </a:solidFill>
                <a:latin typeface="Times New Roman" pitchFamily="18" charset="0"/>
                <a:cs typeface="Times New Roman" pitchFamily="18" charset="0"/>
              </a:rPr>
              <a:t> Highly infectious, peak in winter.</a:t>
            </a:r>
          </a:p>
          <a:p>
            <a:pPr algn="l" rtl="0">
              <a:buFontTx/>
              <a:buChar char="•"/>
            </a:pPr>
            <a:r>
              <a:rPr lang="en-US" altLang="en-US" sz="2300" dirty="0">
                <a:solidFill>
                  <a:schemeClr val="bg1"/>
                </a:solidFill>
                <a:latin typeface="Times New Roman" pitchFamily="18" charset="0"/>
                <a:cs typeface="Times New Roman" pitchFamily="18" charset="0"/>
              </a:rPr>
              <a:t> Incubation period 2-14 days.</a:t>
            </a:r>
          </a:p>
          <a:p>
            <a:pPr algn="l" rtl="0">
              <a:buFontTx/>
              <a:buChar char="•"/>
            </a:pPr>
            <a:endParaRPr lang="en-US" altLang="en-US" sz="2300" dirty="0">
              <a:solidFill>
                <a:schemeClr val="bg1"/>
              </a:solidFill>
              <a:latin typeface="Times New Roman" pitchFamily="18" charset="0"/>
              <a:cs typeface="Times New Roman" pitchFamily="18" charset="0"/>
            </a:endParaRPr>
          </a:p>
          <a:p>
            <a:pPr algn="l" rtl="0">
              <a:buFontTx/>
              <a:buChar char="•"/>
            </a:pPr>
            <a:r>
              <a:rPr lang="en-US" altLang="en-US" sz="2300" dirty="0">
                <a:solidFill>
                  <a:srgbClr val="FF0000"/>
                </a:solidFill>
                <a:latin typeface="Times New Roman" pitchFamily="18" charset="0"/>
                <a:cs typeface="Times New Roman" pitchFamily="18" charset="0"/>
              </a:rPr>
              <a:t>Transmission:</a:t>
            </a:r>
          </a:p>
          <a:p>
            <a:pPr algn="l" rtl="0"/>
            <a:r>
              <a:rPr lang="en-US" altLang="en-US" sz="2300" dirty="0">
                <a:solidFill>
                  <a:schemeClr val="bg1"/>
                </a:solidFill>
                <a:latin typeface="Times New Roman" pitchFamily="18" charset="0"/>
                <a:cs typeface="Times New Roman" pitchFamily="18" charset="0"/>
              </a:rPr>
              <a:t>This virus spread from ill people to others through close contact, such as caring for or living with an infected person. However, there is no evidence of sustained spreading in community settings.</a:t>
            </a:r>
          </a:p>
          <a:p>
            <a:pPr algn="l" rtl="0"/>
            <a:r>
              <a:rPr lang="en-US" altLang="en-US" sz="2300" dirty="0" smtClean="0">
                <a:solidFill>
                  <a:schemeClr val="bg1"/>
                </a:solidFill>
                <a:latin typeface="Times New Roman" pitchFamily="18" charset="0"/>
                <a:cs typeface="Times New Roman" pitchFamily="18" charset="0"/>
              </a:rPr>
              <a:t>Evidence </a:t>
            </a:r>
            <a:r>
              <a:rPr lang="en-US" altLang="en-US" sz="2300" dirty="0">
                <a:solidFill>
                  <a:schemeClr val="bg1"/>
                </a:solidFill>
                <a:latin typeface="Times New Roman" pitchFamily="18" charset="0"/>
                <a:cs typeface="Times New Roman" pitchFamily="18" charset="0"/>
              </a:rPr>
              <a:t>also suggested that the virus can be acquired from direct close contact with animals.  </a:t>
            </a:r>
          </a:p>
          <a:p>
            <a:pPr algn="l" rtl="0">
              <a:buFont typeface="Wingdings" pitchFamily="2" charset="2"/>
              <a:buChar char="Ø"/>
            </a:pPr>
            <a:endParaRPr lang="en-US" altLang="en-US" sz="2300" dirty="0">
              <a:solidFill>
                <a:schemeClr val="bg1"/>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17735" y="548680"/>
            <a:ext cx="8818761" cy="5688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79512" y="764704"/>
            <a:ext cx="8802396" cy="525658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9"/>
          <p:cNvSpPr txBox="1">
            <a:spLocks noChangeArrowheads="1"/>
          </p:cNvSpPr>
          <p:nvPr/>
        </p:nvSpPr>
        <p:spPr bwMode="auto">
          <a:xfrm>
            <a:off x="609922" y="404664"/>
            <a:ext cx="8210550" cy="6250942"/>
          </a:xfrm>
          <a:prstGeom prst="rect">
            <a:avLst/>
          </a:prstGeom>
          <a:noFill/>
          <a:ln w="9525">
            <a:noFill/>
            <a:miter lim="800000"/>
            <a:headEnd/>
            <a:tailEnd/>
          </a:ln>
        </p:spPr>
        <p:txBody>
          <a:bodyPr>
            <a:spAutoFit/>
          </a:bodyPr>
          <a:lstStyle/>
          <a:p>
            <a:pPr algn="l" rtl="0">
              <a:buFont typeface="Wingdings" pitchFamily="2" charset="2"/>
              <a:buChar char="Ø"/>
            </a:pPr>
            <a:r>
              <a:rPr lang="en-US" altLang="en-US" sz="2300" dirty="0">
                <a:solidFill>
                  <a:srgbClr val="FF0000"/>
                </a:solidFill>
                <a:latin typeface="Times New Roman" pitchFamily="18" charset="0"/>
                <a:cs typeface="Times New Roman" pitchFamily="18" charset="0"/>
              </a:rPr>
              <a:t>  Clinical Features:</a:t>
            </a:r>
          </a:p>
          <a:p>
            <a:pPr algn="l" rtl="0">
              <a:buFontTx/>
              <a:buChar char="•"/>
            </a:pPr>
            <a:r>
              <a:rPr lang="en-US" altLang="en-US" sz="2300" dirty="0">
                <a:solidFill>
                  <a:schemeClr val="bg1"/>
                </a:solidFill>
                <a:latin typeface="Times New Roman" pitchFamily="18" charset="0"/>
                <a:cs typeface="Times New Roman" pitchFamily="18" charset="0"/>
              </a:rPr>
              <a:t>  Most people with confirmed MERS-</a:t>
            </a:r>
            <a:r>
              <a:rPr lang="en-US" altLang="en-US" sz="2300" dirty="0" err="1">
                <a:solidFill>
                  <a:schemeClr val="bg1"/>
                </a:solidFill>
                <a:latin typeface="Times New Roman" pitchFamily="18" charset="0"/>
                <a:cs typeface="Times New Roman" pitchFamily="18" charset="0"/>
              </a:rPr>
              <a:t>CoV</a:t>
            </a:r>
            <a:r>
              <a:rPr lang="en-US" altLang="en-US" sz="2300" dirty="0">
                <a:solidFill>
                  <a:schemeClr val="bg1"/>
                </a:solidFill>
                <a:latin typeface="Times New Roman" pitchFamily="18" charset="0"/>
                <a:cs typeface="Times New Roman" pitchFamily="18" charset="0"/>
              </a:rPr>
              <a:t> infection developed severe acute respiratory illness. </a:t>
            </a:r>
          </a:p>
          <a:p>
            <a:pPr algn="l" rtl="0">
              <a:buFontTx/>
              <a:buChar char="•"/>
            </a:pPr>
            <a:r>
              <a:rPr lang="en-US" altLang="en-US" sz="2300" dirty="0">
                <a:solidFill>
                  <a:schemeClr val="bg1"/>
                </a:solidFill>
                <a:latin typeface="Times New Roman" pitchFamily="18" charset="0"/>
                <a:cs typeface="Times New Roman" pitchFamily="18" charset="0"/>
              </a:rPr>
              <a:t> They had fever, cough, and shortness of breath. </a:t>
            </a:r>
          </a:p>
          <a:p>
            <a:pPr algn="l" rtl="0">
              <a:buFontTx/>
              <a:buChar char="•"/>
            </a:pPr>
            <a:r>
              <a:rPr lang="en-US" altLang="en-US" sz="2300" dirty="0">
                <a:solidFill>
                  <a:schemeClr val="bg1"/>
                </a:solidFill>
                <a:latin typeface="Times New Roman" pitchFamily="18" charset="0"/>
                <a:cs typeface="Times New Roman" pitchFamily="18" charset="0"/>
              </a:rPr>
              <a:t> Some people also had gastrointestinal symptoms including diarrhea and nausea/vomiting. </a:t>
            </a:r>
          </a:p>
          <a:p>
            <a:pPr algn="l" rtl="0">
              <a:buFontTx/>
              <a:buChar char="•"/>
            </a:pPr>
            <a:r>
              <a:rPr lang="en-US" altLang="en-US" sz="2300" dirty="0">
                <a:solidFill>
                  <a:schemeClr val="bg1"/>
                </a:solidFill>
                <a:latin typeface="Times New Roman" pitchFamily="18" charset="0"/>
                <a:cs typeface="Times New Roman" pitchFamily="18" charset="0"/>
              </a:rPr>
              <a:t> Some infected people had mild symptoms (such as cold-like symptoms) or no symptoms at all and they recovered completely.</a:t>
            </a:r>
          </a:p>
          <a:p>
            <a:pPr algn="l" rtl="0">
              <a:buFont typeface="Wingdings" pitchFamily="2" charset="2"/>
              <a:buChar char="Ø"/>
            </a:pPr>
            <a:r>
              <a:rPr lang="en-US" altLang="en-US" sz="2300" dirty="0">
                <a:solidFill>
                  <a:srgbClr val="FF0000"/>
                </a:solidFill>
                <a:latin typeface="Times New Roman" pitchFamily="18" charset="0"/>
                <a:cs typeface="Times New Roman" pitchFamily="18" charset="0"/>
              </a:rPr>
              <a:t>  Complications:</a:t>
            </a:r>
          </a:p>
          <a:p>
            <a:pPr algn="l" rtl="0">
              <a:spcBef>
                <a:spcPct val="20000"/>
              </a:spcBef>
              <a:buFontTx/>
              <a:buChar char="•"/>
            </a:pPr>
            <a:r>
              <a:rPr lang="en-US" altLang="en-US" sz="2300" dirty="0">
                <a:solidFill>
                  <a:schemeClr val="bg1"/>
                </a:solidFill>
                <a:latin typeface="Times New Roman" pitchFamily="18" charset="0"/>
                <a:cs typeface="Times New Roman" pitchFamily="18" charset="0"/>
              </a:rPr>
              <a:t> Severe complications include pneumonia and kidney failure. About 30% of people with MERS died. </a:t>
            </a:r>
          </a:p>
          <a:p>
            <a:pPr algn="l" rtl="0">
              <a:spcBef>
                <a:spcPct val="20000"/>
              </a:spcBef>
              <a:buFontTx/>
              <a:buChar char="•"/>
            </a:pPr>
            <a:r>
              <a:rPr lang="en-US" altLang="en-US" sz="2300" dirty="0">
                <a:solidFill>
                  <a:schemeClr val="bg1"/>
                </a:solidFill>
                <a:latin typeface="Times New Roman" pitchFamily="18" charset="0"/>
                <a:cs typeface="Times New Roman" pitchFamily="18" charset="0"/>
              </a:rPr>
              <a:t> Most of the people who died had an underlying medical condition. People with pre-existing medical conditions (or </a:t>
            </a:r>
            <a:r>
              <a:rPr lang="en-US" altLang="en-US" sz="2300" dirty="0" err="1">
                <a:solidFill>
                  <a:schemeClr val="bg1"/>
                </a:solidFill>
                <a:latin typeface="Times New Roman" pitchFamily="18" charset="0"/>
                <a:cs typeface="Times New Roman" pitchFamily="18" charset="0"/>
              </a:rPr>
              <a:t>comorbidities</a:t>
            </a:r>
            <a:r>
              <a:rPr lang="en-US" altLang="en-US" sz="2300" dirty="0">
                <a:solidFill>
                  <a:schemeClr val="bg1"/>
                </a:solidFill>
                <a:latin typeface="Times New Roman" pitchFamily="18" charset="0"/>
                <a:cs typeface="Times New Roman" pitchFamily="18" charset="0"/>
              </a:rPr>
              <a:t>) such as diabetes, cancer, and chronic lung, heart, and kidney disease may be more likely to become infected with MERS, or have a severe case. Individuals with weakened immune systems are also at higher risk for getting MERS or having a severe case.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4213" y="549275"/>
            <a:ext cx="8135937" cy="6109365"/>
          </a:xfrm>
          <a:prstGeom prst="rect">
            <a:avLst/>
          </a:prstGeom>
        </p:spPr>
        <p:txBody>
          <a:bodyPr>
            <a:spAutoFit/>
          </a:bodyPr>
          <a:lstStyle/>
          <a:p>
            <a:pPr algn="l" rtl="0">
              <a:buFont typeface="Wingdings" pitchFamily="2" charset="2"/>
              <a:buChar char="Ø"/>
              <a:defRPr/>
            </a:pPr>
            <a:r>
              <a:rPr lang="en-US" altLang="en-US" sz="2300" dirty="0">
                <a:solidFill>
                  <a:srgbClr val="FF0000"/>
                </a:solidFill>
                <a:latin typeface="Times New Roman" pitchFamily="18" charset="0"/>
                <a:cs typeface="Times New Roman" pitchFamily="18" charset="0"/>
              </a:rPr>
              <a:t>  Lab diagnosis:</a:t>
            </a:r>
            <a:r>
              <a:rPr lang="en-US" altLang="en-US" sz="2300" dirty="0">
                <a:solidFill>
                  <a:schemeClr val="bg1"/>
                </a:solidFill>
                <a:latin typeface="Times New Roman" pitchFamily="18" charset="0"/>
                <a:cs typeface="Times New Roman" pitchFamily="18" charset="0"/>
              </a:rPr>
              <a:t> Detection of the viral nucleic acid by PCR. </a:t>
            </a:r>
            <a:r>
              <a:rPr lang="en-US" altLang="en-US" sz="2300" dirty="0">
                <a:solidFill>
                  <a:srgbClr val="FF0000"/>
                </a:solidFill>
                <a:latin typeface="Times New Roman" pitchFamily="18" charset="0"/>
                <a:cs typeface="Times New Roman" pitchFamily="18" charset="0"/>
              </a:rPr>
              <a:t>Other methods: </a:t>
            </a:r>
            <a:r>
              <a:rPr lang="en-US" altLang="en-US" sz="2300" dirty="0">
                <a:solidFill>
                  <a:schemeClr val="bg1"/>
                </a:solidFill>
                <a:latin typeface="Times New Roman" pitchFamily="18" charset="0"/>
                <a:cs typeface="Times New Roman" pitchFamily="18" charset="0"/>
              </a:rPr>
              <a:t>Serology by detection of </a:t>
            </a:r>
            <a:r>
              <a:rPr lang="en-US" altLang="en-US" sz="2300" dirty="0" err="1">
                <a:solidFill>
                  <a:schemeClr val="bg1"/>
                </a:solidFill>
                <a:latin typeface="Times New Roman" pitchFamily="18" charset="0"/>
                <a:cs typeface="Times New Roman" pitchFamily="18" charset="0"/>
              </a:rPr>
              <a:t>IgM</a:t>
            </a:r>
            <a:r>
              <a:rPr lang="en-US" altLang="en-US" sz="2300" dirty="0">
                <a:solidFill>
                  <a:schemeClr val="bg1"/>
                </a:solidFill>
                <a:latin typeface="Times New Roman" pitchFamily="18" charset="0"/>
                <a:cs typeface="Times New Roman" pitchFamily="18" charset="0"/>
              </a:rPr>
              <a:t> Ab, </a:t>
            </a:r>
            <a:r>
              <a:rPr lang="en-US" altLang="en-US" sz="2300" dirty="0" smtClean="0">
                <a:solidFill>
                  <a:schemeClr val="bg1"/>
                </a:solidFill>
                <a:latin typeface="Times New Roman" pitchFamily="18" charset="0"/>
                <a:cs typeface="Times New Roman" pitchFamily="18" charset="0"/>
              </a:rPr>
              <a:t>isolation </a:t>
            </a:r>
            <a:r>
              <a:rPr lang="en-US" altLang="en-US" sz="2300" dirty="0">
                <a:solidFill>
                  <a:schemeClr val="bg1"/>
                </a:solidFill>
                <a:latin typeface="Times New Roman" pitchFamily="18" charset="0"/>
                <a:cs typeface="Times New Roman" pitchFamily="18" charset="0"/>
              </a:rPr>
              <a:t>of the virus from NPA by cell culture.</a:t>
            </a:r>
            <a:endParaRPr lang="en-US" altLang="en-US" sz="2300" dirty="0">
              <a:solidFill>
                <a:srgbClr val="FF0000"/>
              </a:solidFill>
              <a:latin typeface="Times New Roman" pitchFamily="18" charset="0"/>
              <a:cs typeface="Times New Roman" pitchFamily="18" charset="0"/>
            </a:endParaRPr>
          </a:p>
          <a:p>
            <a:pPr algn="l" rtl="0">
              <a:buFont typeface="Wingdings" pitchFamily="2" charset="2"/>
              <a:buChar char="Ø"/>
              <a:defRPr/>
            </a:pPr>
            <a:r>
              <a:rPr lang="en-US" altLang="en-US" sz="2300" dirty="0">
                <a:solidFill>
                  <a:srgbClr val="FF0000"/>
                </a:solidFill>
                <a:latin typeface="Times New Roman" pitchFamily="18" charset="0"/>
                <a:cs typeface="Times New Roman" pitchFamily="18" charset="0"/>
              </a:rPr>
              <a:t>  Treatment: </a:t>
            </a:r>
            <a:r>
              <a:rPr lang="en-US" altLang="en-US" sz="2300" dirty="0">
                <a:solidFill>
                  <a:schemeClr val="bg1"/>
                </a:solidFill>
                <a:latin typeface="Times New Roman" pitchFamily="18" charset="0"/>
                <a:cs typeface="Times New Roman" pitchFamily="18" charset="0"/>
              </a:rPr>
              <a:t>No specific antiviral treatment.</a:t>
            </a:r>
            <a:r>
              <a:rPr lang="en-US" sz="2300" dirty="0">
                <a:solidFill>
                  <a:schemeClr val="bg1"/>
                </a:solidFill>
                <a:latin typeface="Times New Roman" panose="02020603050405020304" pitchFamily="18" charset="0"/>
                <a:cs typeface="Times New Roman" panose="02020603050405020304" pitchFamily="18" charset="0"/>
              </a:rPr>
              <a:t> For severe cases, current treatment includes care to support vital organ functions. </a:t>
            </a:r>
            <a:endParaRPr lang="en-US" altLang="en-US" sz="2300" dirty="0">
              <a:solidFill>
                <a:schemeClr val="bg1"/>
              </a:solidFill>
              <a:latin typeface="Times New Roman" pitchFamily="18" charset="0"/>
              <a:cs typeface="Times New Roman" pitchFamily="18" charset="0"/>
            </a:endParaRPr>
          </a:p>
          <a:p>
            <a:pPr marL="342900" indent="-342900" algn="l" rtl="0">
              <a:buFont typeface="Wingdings" panose="05000000000000000000" pitchFamily="2" charset="2"/>
              <a:buChar char="Ø"/>
              <a:defRPr/>
            </a:pPr>
            <a:r>
              <a:rPr lang="en-US" altLang="en-US" sz="2300" dirty="0">
                <a:solidFill>
                  <a:srgbClr val="FF0000"/>
                </a:solidFill>
                <a:latin typeface="Times New Roman" pitchFamily="18" charset="0"/>
                <a:cs typeface="Times New Roman" pitchFamily="18" charset="0"/>
              </a:rPr>
              <a:t>Prevention:</a:t>
            </a:r>
            <a:endParaRPr lang="en-US" sz="2300" dirty="0">
              <a:solidFill>
                <a:schemeClr val="bg1"/>
              </a:solidFill>
              <a:latin typeface="Times New Roman" panose="02020603050405020304" pitchFamily="18" charset="0"/>
              <a:cs typeface="Times New Roman" panose="02020603050405020304" pitchFamily="18" charset="0"/>
            </a:endParaRPr>
          </a:p>
          <a:p>
            <a:pPr algn="l" rtl="0">
              <a:defRPr/>
            </a:pPr>
            <a:r>
              <a:rPr lang="en-US" sz="2300" dirty="0">
                <a:solidFill>
                  <a:schemeClr val="bg1"/>
                </a:solidFill>
                <a:latin typeface="Times New Roman" panose="02020603050405020304" pitchFamily="18" charset="0"/>
                <a:cs typeface="Times New Roman" panose="02020603050405020304" pitchFamily="18" charset="0"/>
              </a:rPr>
              <a:t>People are advised to protect themselves from respiratory illnesses by taking everyday preventive actions: </a:t>
            </a:r>
          </a:p>
          <a:p>
            <a:pPr algn="l" rtl="0">
              <a:defRPr/>
            </a:pPr>
            <a:r>
              <a:rPr lang="en-US" sz="2300" dirty="0">
                <a:solidFill>
                  <a:schemeClr val="bg1"/>
                </a:solidFill>
                <a:latin typeface="Times New Roman" panose="02020603050405020304" pitchFamily="18" charset="0"/>
                <a:cs typeface="Times New Roman" panose="02020603050405020304" pitchFamily="18" charset="0"/>
              </a:rPr>
              <a:t>• Wash your hands often with soap and water for 20 seconds, and use an alcohol-based hand sanitizer.</a:t>
            </a:r>
          </a:p>
          <a:p>
            <a:pPr algn="l" rtl="0">
              <a:defRPr/>
            </a:pPr>
            <a:r>
              <a:rPr lang="en-US" sz="2300" dirty="0">
                <a:solidFill>
                  <a:schemeClr val="bg1"/>
                </a:solidFill>
                <a:latin typeface="Times New Roman" panose="02020603050405020304" pitchFamily="18" charset="0"/>
                <a:cs typeface="Times New Roman" panose="02020603050405020304" pitchFamily="18" charset="0"/>
              </a:rPr>
              <a:t>• Cover your nose and mouth with a tissue when you cough or sneeze, then throw the tissue in the trash.</a:t>
            </a:r>
          </a:p>
          <a:p>
            <a:pPr algn="l" rtl="0">
              <a:defRPr/>
            </a:pPr>
            <a:r>
              <a:rPr lang="en-US" sz="2300" dirty="0">
                <a:solidFill>
                  <a:schemeClr val="bg1"/>
                </a:solidFill>
                <a:latin typeface="Times New Roman" panose="02020603050405020304" pitchFamily="18" charset="0"/>
                <a:cs typeface="Times New Roman" panose="02020603050405020304" pitchFamily="18" charset="0"/>
              </a:rPr>
              <a:t>• Avoid touching your eyes, nose and mouth with unwashed hands.</a:t>
            </a:r>
          </a:p>
          <a:p>
            <a:pPr algn="l" rtl="0">
              <a:defRPr/>
            </a:pPr>
            <a:r>
              <a:rPr lang="en-US" sz="2300" dirty="0">
                <a:solidFill>
                  <a:schemeClr val="bg1"/>
                </a:solidFill>
                <a:latin typeface="Times New Roman" panose="02020603050405020304" pitchFamily="18" charset="0"/>
                <a:cs typeface="Times New Roman" panose="02020603050405020304" pitchFamily="18" charset="0"/>
              </a:rPr>
              <a:t>• Avoid personal contact, such as kissing, or sharing cups or eating </a:t>
            </a:r>
            <a:r>
              <a:rPr lang="en-US" sz="2300" dirty="0" smtClean="0">
                <a:solidFill>
                  <a:schemeClr val="bg1"/>
                </a:solidFill>
                <a:latin typeface="Times New Roman" panose="02020603050405020304" pitchFamily="18" charset="0"/>
                <a:cs typeface="Times New Roman" panose="02020603050405020304" pitchFamily="18" charset="0"/>
              </a:rPr>
              <a:t>with </a:t>
            </a:r>
            <a:r>
              <a:rPr lang="en-US" sz="2300" dirty="0">
                <a:solidFill>
                  <a:schemeClr val="bg1"/>
                </a:solidFill>
                <a:latin typeface="Times New Roman" panose="02020603050405020304" pitchFamily="18" charset="0"/>
                <a:cs typeface="Times New Roman" panose="02020603050405020304" pitchFamily="18" charset="0"/>
              </a:rPr>
              <a:t>sick people.</a:t>
            </a:r>
          </a:p>
          <a:p>
            <a:pPr algn="l" rtl="0">
              <a:defRPr/>
            </a:pPr>
            <a:r>
              <a:rPr lang="en-US" sz="2300" dirty="0">
                <a:solidFill>
                  <a:schemeClr val="bg1"/>
                </a:solidFill>
                <a:latin typeface="Times New Roman" panose="02020603050405020304" pitchFamily="18" charset="0"/>
                <a:cs typeface="Times New Roman" panose="02020603050405020304" pitchFamily="18" charset="0"/>
              </a:rPr>
              <a:t>• Clean and disinfect frequently touched surfaces such as toys and doorknobs.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x-non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x-non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15775</TotalTime>
  <Words>1621</Words>
  <Application>Microsoft Office PowerPoint</Application>
  <PresentationFormat>On-screen Show (4:3)</PresentationFormat>
  <Paragraphs>161</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PowerPoint Presentation</vt:lpstr>
      <vt:lpstr>Outline</vt:lpstr>
      <vt:lpstr>PowerPoint Presentation</vt:lpstr>
      <vt:lpstr>SARS-CoV</vt:lpstr>
      <vt:lpstr>MERS-CoV</vt:lpstr>
      <vt:lpstr>PowerPoint Presentation</vt:lpstr>
      <vt:lpstr>PowerPoint Presentation</vt:lpstr>
      <vt:lpstr>PowerPoint Presentation</vt:lpstr>
      <vt:lpstr>PowerPoint Presentation</vt:lpstr>
      <vt:lpstr>PowerPoint Presentation</vt:lpstr>
      <vt:lpstr>PowerPoint Presentation</vt:lpstr>
      <vt:lpstr>Koplik’s Spot </vt:lpstr>
      <vt:lpstr>Measles </vt:lpstr>
      <vt:lpstr>PowerPoint Presentation</vt:lpstr>
      <vt:lpstr>PowerPoint Presentation</vt:lpstr>
      <vt:lpstr>PowerPoint Presentation</vt:lpstr>
      <vt:lpstr>PowerPoint Presentation</vt:lpstr>
      <vt:lpstr>PowerPoint Presentation</vt:lpstr>
      <vt:lpstr>Parvovirus B19 </vt:lpstr>
      <vt:lpstr>PowerPoint Presentation</vt:lpstr>
      <vt:lpstr>Slapped cheek / erythema infectiosum</vt:lpstr>
      <vt:lpstr>PowerPoint Presentation</vt:lpstr>
      <vt:lpstr>PowerPoint Presentation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abdulkarim alhetheel</dc:creator>
  <cp:lastModifiedBy>Dr Abdulkarim</cp:lastModifiedBy>
  <cp:revision>809</cp:revision>
  <dcterms:created xsi:type="dcterms:W3CDTF">2015-02-02T18:25:17Z</dcterms:created>
  <dcterms:modified xsi:type="dcterms:W3CDTF">2016-02-08T04:43:40Z</dcterms:modified>
</cp:coreProperties>
</file>